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08"/>
  </p:notesMasterIdLst>
  <p:sldIdLst>
    <p:sldId id="643" r:id="rId2"/>
    <p:sldId id="536" r:id="rId3"/>
    <p:sldId id="265" r:id="rId4"/>
    <p:sldId id="266" r:id="rId5"/>
    <p:sldId id="509" r:id="rId6"/>
    <p:sldId id="510" r:id="rId7"/>
    <p:sldId id="267" r:id="rId8"/>
    <p:sldId id="270" r:id="rId9"/>
    <p:sldId id="271" r:id="rId10"/>
    <p:sldId id="272" r:id="rId11"/>
    <p:sldId id="286" r:id="rId12"/>
    <p:sldId id="287" r:id="rId13"/>
    <p:sldId id="276" r:id="rId14"/>
    <p:sldId id="278" r:id="rId15"/>
    <p:sldId id="279" r:id="rId16"/>
    <p:sldId id="280" r:id="rId17"/>
    <p:sldId id="281" r:id="rId18"/>
    <p:sldId id="282" r:id="rId19"/>
    <p:sldId id="283" r:id="rId20"/>
    <p:sldId id="284" r:id="rId21"/>
    <p:sldId id="285" r:id="rId22"/>
    <p:sldId id="290" r:id="rId23"/>
    <p:sldId id="489" r:id="rId24"/>
    <p:sldId id="492" r:id="rId25"/>
    <p:sldId id="692" r:id="rId26"/>
    <p:sldId id="291" r:id="rId27"/>
    <p:sldId id="292" r:id="rId28"/>
    <p:sldId id="294" r:id="rId29"/>
    <p:sldId id="684" r:id="rId30"/>
    <p:sldId id="299" r:id="rId31"/>
    <p:sldId id="296" r:id="rId32"/>
    <p:sldId id="300" r:id="rId33"/>
    <p:sldId id="301" r:id="rId34"/>
    <p:sldId id="555" r:id="rId35"/>
    <p:sldId id="556" r:id="rId36"/>
    <p:sldId id="557" r:id="rId37"/>
    <p:sldId id="295" r:id="rId38"/>
    <p:sldId id="617" r:id="rId39"/>
    <p:sldId id="630" r:id="rId40"/>
    <p:sldId id="716" r:id="rId41"/>
    <p:sldId id="710" r:id="rId42"/>
    <p:sldId id="711" r:id="rId43"/>
    <p:sldId id="712" r:id="rId44"/>
    <p:sldId id="713" r:id="rId45"/>
    <p:sldId id="714" r:id="rId46"/>
    <p:sldId id="715" r:id="rId47"/>
    <p:sldId id="613" r:id="rId48"/>
    <p:sldId id="614" r:id="rId49"/>
    <p:sldId id="615" r:id="rId50"/>
    <p:sldId id="616" r:id="rId51"/>
    <p:sldId id="636" r:id="rId52"/>
    <p:sldId id="637" r:id="rId53"/>
    <p:sldId id="638" r:id="rId54"/>
    <p:sldId id="639" r:id="rId55"/>
    <p:sldId id="693" r:id="rId56"/>
    <p:sldId id="694" r:id="rId57"/>
    <p:sldId id="645" r:id="rId58"/>
    <p:sldId id="646" r:id="rId59"/>
    <p:sldId id="647" r:id="rId60"/>
    <p:sldId id="648" r:id="rId61"/>
    <p:sldId id="649" r:id="rId62"/>
    <p:sldId id="650" r:id="rId63"/>
    <p:sldId id="651" r:id="rId64"/>
    <p:sldId id="652" r:id="rId65"/>
    <p:sldId id="653" r:id="rId66"/>
    <p:sldId id="654" r:id="rId67"/>
    <p:sldId id="655" r:id="rId68"/>
    <p:sldId id="656" r:id="rId69"/>
    <p:sldId id="657" r:id="rId70"/>
    <p:sldId id="658" r:id="rId71"/>
    <p:sldId id="659" r:id="rId72"/>
    <p:sldId id="660" r:id="rId73"/>
    <p:sldId id="661" r:id="rId74"/>
    <p:sldId id="695" r:id="rId75"/>
    <p:sldId id="696" r:id="rId76"/>
    <p:sldId id="697" r:id="rId77"/>
    <p:sldId id="662" r:id="rId78"/>
    <p:sldId id="663" r:id="rId79"/>
    <p:sldId id="664" r:id="rId80"/>
    <p:sldId id="666" r:id="rId81"/>
    <p:sldId id="667" r:id="rId82"/>
    <p:sldId id="668" r:id="rId83"/>
    <p:sldId id="669" r:id="rId84"/>
    <p:sldId id="670" r:id="rId85"/>
    <p:sldId id="671" r:id="rId86"/>
    <p:sldId id="672" r:id="rId87"/>
    <p:sldId id="673" r:id="rId88"/>
    <p:sldId id="674" r:id="rId89"/>
    <p:sldId id="675" r:id="rId90"/>
    <p:sldId id="676" r:id="rId91"/>
    <p:sldId id="677" r:id="rId92"/>
    <p:sldId id="678" r:id="rId93"/>
    <p:sldId id="679" r:id="rId94"/>
    <p:sldId id="680" r:id="rId95"/>
    <p:sldId id="681" r:id="rId96"/>
    <p:sldId id="682" r:id="rId97"/>
    <p:sldId id="683" r:id="rId98"/>
    <p:sldId id="521" r:id="rId99"/>
    <p:sldId id="522" r:id="rId100"/>
    <p:sldId id="584" r:id="rId101"/>
    <p:sldId id="511" r:id="rId102"/>
    <p:sldId id="512" r:id="rId103"/>
    <p:sldId id="513" r:id="rId104"/>
    <p:sldId id="515" r:id="rId105"/>
    <p:sldId id="516" r:id="rId106"/>
    <p:sldId id="517" r:id="rId107"/>
    <p:sldId id="518" r:id="rId108"/>
    <p:sldId id="519" r:id="rId109"/>
    <p:sldId id="520" r:id="rId110"/>
    <p:sldId id="514" r:id="rId111"/>
    <p:sldId id="302" r:id="rId112"/>
    <p:sldId id="303" r:id="rId113"/>
    <p:sldId id="304" r:id="rId114"/>
    <p:sldId id="305" r:id="rId115"/>
    <p:sldId id="307" r:id="rId116"/>
    <p:sldId id="533" r:id="rId117"/>
    <p:sldId id="309" r:id="rId118"/>
    <p:sldId id="310" r:id="rId119"/>
    <p:sldId id="590" r:id="rId120"/>
    <p:sldId id="591" r:id="rId121"/>
    <p:sldId id="592" r:id="rId122"/>
    <p:sldId id="593" r:id="rId123"/>
    <p:sldId id="595" r:id="rId124"/>
    <p:sldId id="311" r:id="rId125"/>
    <p:sldId id="534" r:id="rId126"/>
    <p:sldId id="535" r:id="rId127"/>
    <p:sldId id="312" r:id="rId128"/>
    <p:sldId id="315" r:id="rId129"/>
    <p:sldId id="316" r:id="rId130"/>
    <p:sldId id="317" r:id="rId131"/>
    <p:sldId id="685" r:id="rId132"/>
    <p:sldId id="686" r:id="rId133"/>
    <p:sldId id="687" r:id="rId134"/>
    <p:sldId id="318" r:id="rId135"/>
    <p:sldId id="320" r:id="rId136"/>
    <p:sldId id="425" r:id="rId137"/>
    <p:sldId id="426" r:id="rId138"/>
    <p:sldId id="427" r:id="rId139"/>
    <p:sldId id="428" r:id="rId140"/>
    <p:sldId id="429" r:id="rId141"/>
    <p:sldId id="431" r:id="rId142"/>
    <p:sldId id="525" r:id="rId143"/>
    <p:sldId id="602" r:id="rId144"/>
    <p:sldId id="603" r:id="rId145"/>
    <p:sldId id="688" r:id="rId146"/>
    <p:sldId id="689" r:id="rId147"/>
    <p:sldId id="587" r:id="rId148"/>
    <p:sldId id="588" r:id="rId149"/>
    <p:sldId id="589" r:id="rId150"/>
    <p:sldId id="432" r:id="rId151"/>
    <p:sldId id="433" r:id="rId152"/>
    <p:sldId id="690" r:id="rId153"/>
    <p:sldId id="691" r:id="rId154"/>
    <p:sldId id="488" r:id="rId155"/>
    <p:sldId id="698" r:id="rId156"/>
    <p:sldId id="699" r:id="rId157"/>
    <p:sldId id="700" r:id="rId158"/>
    <p:sldId id="703" r:id="rId159"/>
    <p:sldId id="321" r:id="rId160"/>
    <p:sldId id="322" r:id="rId161"/>
    <p:sldId id="324" r:id="rId162"/>
    <p:sldId id="325" r:id="rId163"/>
    <p:sldId id="327" r:id="rId164"/>
    <p:sldId id="328" r:id="rId165"/>
    <p:sldId id="330" r:id="rId166"/>
    <p:sldId id="331" r:id="rId167"/>
    <p:sldId id="332" r:id="rId168"/>
    <p:sldId id="333" r:id="rId169"/>
    <p:sldId id="334" r:id="rId170"/>
    <p:sldId id="335" r:id="rId171"/>
    <p:sldId id="336" r:id="rId172"/>
    <p:sldId id="337" r:id="rId173"/>
    <p:sldId id="608" r:id="rId174"/>
    <p:sldId id="609" r:id="rId175"/>
    <p:sldId id="610" r:id="rId176"/>
    <p:sldId id="338" r:id="rId177"/>
    <p:sldId id="412" r:id="rId178"/>
    <p:sldId id="413" r:id="rId179"/>
    <p:sldId id="414" r:id="rId180"/>
    <p:sldId id="477" r:id="rId181"/>
    <p:sldId id="478" r:id="rId182"/>
    <p:sldId id="479" r:id="rId183"/>
    <p:sldId id="482" r:id="rId184"/>
    <p:sldId id="483" r:id="rId185"/>
    <p:sldId id="484" r:id="rId186"/>
    <p:sldId id="485" r:id="rId187"/>
    <p:sldId id="486" r:id="rId188"/>
    <p:sldId id="480" r:id="rId189"/>
    <p:sldId id="496" r:id="rId190"/>
    <p:sldId id="497" r:id="rId191"/>
    <p:sldId id="415" r:id="rId192"/>
    <p:sldId id="339" r:id="rId193"/>
    <p:sldId id="490" r:id="rId194"/>
    <p:sldId id="416" r:id="rId195"/>
    <p:sldId id="417" r:id="rId196"/>
    <p:sldId id="418" r:id="rId197"/>
    <p:sldId id="419" r:id="rId198"/>
    <p:sldId id="420" r:id="rId199"/>
    <p:sldId id="421" r:id="rId200"/>
    <p:sldId id="422" r:id="rId201"/>
    <p:sldId id="423" r:id="rId202"/>
    <p:sldId id="424" r:id="rId203"/>
    <p:sldId id="340" r:id="rId204"/>
    <p:sldId id="341" r:id="rId205"/>
    <p:sldId id="342" r:id="rId206"/>
    <p:sldId id="343" r:id="rId207"/>
    <p:sldId id="530" r:id="rId208"/>
    <p:sldId id="344" r:id="rId209"/>
    <p:sldId id="345" r:id="rId210"/>
    <p:sldId id="346" r:id="rId211"/>
    <p:sldId id="347" r:id="rId212"/>
    <p:sldId id="348" r:id="rId213"/>
    <p:sldId id="349" r:id="rId214"/>
    <p:sldId id="350" r:id="rId215"/>
    <p:sldId id="351" r:id="rId216"/>
    <p:sldId id="352" r:id="rId217"/>
    <p:sldId id="353" r:id="rId218"/>
    <p:sldId id="354" r:id="rId219"/>
    <p:sldId id="355" r:id="rId220"/>
    <p:sldId id="491" r:id="rId221"/>
    <p:sldId id="356" r:id="rId222"/>
    <p:sldId id="357" r:id="rId223"/>
    <p:sldId id="527" r:id="rId224"/>
    <p:sldId id="529" r:id="rId225"/>
    <p:sldId id="528" r:id="rId226"/>
    <p:sldId id="358" r:id="rId227"/>
    <p:sldId id="359" r:id="rId228"/>
    <p:sldId id="487" r:id="rId229"/>
    <p:sldId id="360" r:id="rId230"/>
    <p:sldId id="362" r:id="rId231"/>
    <p:sldId id="363" r:id="rId232"/>
    <p:sldId id="364" r:id="rId233"/>
    <p:sldId id="365" r:id="rId234"/>
    <p:sldId id="366" r:id="rId235"/>
    <p:sldId id="367" r:id="rId236"/>
    <p:sldId id="532" r:id="rId237"/>
    <p:sldId id="368" r:id="rId238"/>
    <p:sldId id="370" r:id="rId239"/>
    <p:sldId id="369" r:id="rId240"/>
    <p:sldId id="371" r:id="rId241"/>
    <p:sldId id="372" r:id="rId242"/>
    <p:sldId id="373" r:id="rId243"/>
    <p:sldId id="374" r:id="rId244"/>
    <p:sldId id="465" r:id="rId245"/>
    <p:sldId id="704" r:id="rId246"/>
    <p:sldId id="705" r:id="rId247"/>
    <p:sldId id="706" r:id="rId248"/>
    <p:sldId id="434" r:id="rId249"/>
    <p:sldId id="439" r:id="rId250"/>
    <p:sldId id="435" r:id="rId251"/>
    <p:sldId id="436" r:id="rId252"/>
    <p:sldId id="437" r:id="rId253"/>
    <p:sldId id="707" r:id="rId254"/>
    <p:sldId id="708" r:id="rId255"/>
    <p:sldId id="709" r:id="rId256"/>
    <p:sldId id="375" r:id="rId257"/>
    <p:sldId id="531" r:id="rId258"/>
    <p:sldId id="376" r:id="rId259"/>
    <p:sldId id="377" r:id="rId260"/>
    <p:sldId id="378" r:id="rId261"/>
    <p:sldId id="379" r:id="rId262"/>
    <p:sldId id="380" r:id="rId263"/>
    <p:sldId id="382" r:id="rId264"/>
    <p:sldId id="381" r:id="rId265"/>
    <p:sldId id="384" r:id="rId266"/>
    <p:sldId id="383" r:id="rId267"/>
    <p:sldId id="385" r:id="rId268"/>
    <p:sldId id="386" r:id="rId269"/>
    <p:sldId id="387" r:id="rId270"/>
    <p:sldId id="388" r:id="rId271"/>
    <p:sldId id="391" r:id="rId272"/>
    <p:sldId id="389" r:id="rId273"/>
    <p:sldId id="392" r:id="rId274"/>
    <p:sldId id="390" r:id="rId275"/>
    <p:sldId id="393" r:id="rId276"/>
    <p:sldId id="394" r:id="rId277"/>
    <p:sldId id="395" r:id="rId278"/>
    <p:sldId id="396" r:id="rId279"/>
    <p:sldId id="397" r:id="rId280"/>
    <p:sldId id="398" r:id="rId281"/>
    <p:sldId id="399" r:id="rId282"/>
    <p:sldId id="400" r:id="rId283"/>
    <p:sldId id="401" r:id="rId284"/>
    <p:sldId id="402" r:id="rId285"/>
    <p:sldId id="596" r:id="rId286"/>
    <p:sldId id="404" r:id="rId287"/>
    <p:sldId id="403" r:id="rId288"/>
    <p:sldId id="405" r:id="rId289"/>
    <p:sldId id="406" r:id="rId290"/>
    <p:sldId id="407" r:id="rId291"/>
    <p:sldId id="408" r:id="rId292"/>
    <p:sldId id="409" r:id="rId293"/>
    <p:sldId id="410" r:id="rId294"/>
    <p:sldId id="411" r:id="rId295"/>
    <p:sldId id="466" r:id="rId296"/>
    <p:sldId id="467" r:id="rId297"/>
    <p:sldId id="580" r:id="rId298"/>
    <p:sldId id="581" r:id="rId299"/>
    <p:sldId id="582" r:id="rId300"/>
    <p:sldId id="468" r:id="rId301"/>
    <p:sldId id="469" r:id="rId302"/>
    <p:sldId id="470" r:id="rId303"/>
    <p:sldId id="471" r:id="rId304"/>
    <p:sldId id="472" r:id="rId305"/>
    <p:sldId id="473" r:id="rId306"/>
    <p:sldId id="474" r:id="rId30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217"/>
    <a:srgbClr val="F1C10F"/>
    <a:srgbClr val="EB5215"/>
    <a:srgbClr val="EE611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7" autoAdjust="0"/>
  </p:normalViewPr>
  <p:slideViewPr>
    <p:cSldViewPr>
      <p:cViewPr>
        <p:scale>
          <a:sx n="77" d="100"/>
          <a:sy n="77" d="100"/>
        </p:scale>
        <p:origin x="-118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312"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viewProps" Target="viewProps.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theme" Target="theme/theme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F547A3-868E-4498-A127-2801C6532422}" type="doc">
      <dgm:prSet loTypeId="urn:microsoft.com/office/officeart/2005/8/layout/radial4" loCatId="relationship" qsTypeId="urn:microsoft.com/office/officeart/2005/8/quickstyle/simple1#1" qsCatId="simple" csTypeId="urn:microsoft.com/office/officeart/2005/8/colors/accent1_2#1" csCatId="accent1" phldr="1"/>
      <dgm:spPr/>
      <dgm:t>
        <a:bodyPr/>
        <a:lstStyle/>
        <a:p>
          <a:endParaRPr lang="it-IT"/>
        </a:p>
      </dgm:t>
    </dgm:pt>
    <dgm:pt modelId="{8457E9B3-EEEF-4110-BEC7-502BA2E71314}">
      <dgm:prSet phldrT="[Testo]" custT="1"/>
      <dgm:spPr/>
      <dgm:t>
        <a:bodyPr/>
        <a:lstStyle/>
        <a:p>
          <a:r>
            <a:rPr lang="it-IT" sz="2000" b="1" dirty="0" smtClean="0">
              <a:solidFill>
                <a:schemeClr val="bg1"/>
              </a:solidFill>
            </a:rPr>
            <a:t>Limite temporale per la costituzione tardiva </a:t>
          </a:r>
          <a:r>
            <a:rPr lang="it-IT" sz="3000" b="1" dirty="0" smtClean="0">
              <a:solidFill>
                <a:schemeClr val="bg1"/>
              </a:solidFill>
            </a:rPr>
            <a:t>?</a:t>
          </a:r>
          <a:endParaRPr lang="it-IT" sz="3000" b="1" dirty="0">
            <a:solidFill>
              <a:schemeClr val="bg1"/>
            </a:solidFill>
          </a:endParaRPr>
        </a:p>
      </dgm:t>
    </dgm:pt>
    <dgm:pt modelId="{8ED181CA-2FE8-4518-ADCA-3BB8737DAB7A}" type="parTrans" cxnId="{48A650C1-F979-4191-9E14-08E80E4DB1E0}">
      <dgm:prSet/>
      <dgm:spPr/>
      <dgm:t>
        <a:bodyPr/>
        <a:lstStyle/>
        <a:p>
          <a:endParaRPr lang="it-IT"/>
        </a:p>
      </dgm:t>
    </dgm:pt>
    <dgm:pt modelId="{A7E3D1E8-1D33-43E6-B8CD-F7ECE034D5DC}" type="sibTrans" cxnId="{48A650C1-F979-4191-9E14-08E80E4DB1E0}">
      <dgm:prSet/>
      <dgm:spPr/>
      <dgm:t>
        <a:bodyPr/>
        <a:lstStyle/>
        <a:p>
          <a:endParaRPr lang="it-IT"/>
        </a:p>
      </dgm:t>
    </dgm:pt>
    <dgm:pt modelId="{FE30AB0A-2E51-43A4-8B24-6CC03F2ECF13}">
      <dgm:prSet phldrT="[Testo]"/>
      <dgm:spPr/>
      <dgm:t>
        <a:bodyPr/>
        <a:lstStyle/>
        <a:p>
          <a:r>
            <a:rPr lang="it-IT" b="1" dirty="0" smtClean="0">
              <a:solidFill>
                <a:schemeClr val="bg1"/>
              </a:solidFill>
            </a:rPr>
            <a:t>Art. 32, comma 1</a:t>
          </a:r>
        </a:p>
        <a:p>
          <a:r>
            <a:rPr lang="it-IT" b="1" dirty="0" smtClean="0">
              <a:solidFill>
                <a:schemeClr val="bg1"/>
              </a:solidFill>
            </a:rPr>
            <a:t>Termine ultimo per produrre nuovi documenti</a:t>
          </a:r>
        </a:p>
        <a:p>
          <a:r>
            <a:rPr lang="it-IT" dirty="0" smtClean="0">
              <a:solidFill>
                <a:schemeClr val="bg1"/>
              </a:solidFill>
            </a:rPr>
            <a:t>20 gg liberi</a:t>
          </a:r>
          <a:endParaRPr lang="it-IT" dirty="0"/>
        </a:p>
      </dgm:t>
    </dgm:pt>
    <dgm:pt modelId="{BA9BB522-4276-4803-B1D4-4B741696BD5E}" type="parTrans" cxnId="{4070DBE8-0712-4A48-89B7-69C0FBA42328}">
      <dgm:prSet/>
      <dgm:spPr/>
      <dgm:t>
        <a:bodyPr/>
        <a:lstStyle/>
        <a:p>
          <a:endParaRPr lang="it-IT" dirty="0"/>
        </a:p>
      </dgm:t>
    </dgm:pt>
    <dgm:pt modelId="{4DCD7FD3-2B36-4B97-99A8-AC3BF91B4693}" type="sibTrans" cxnId="{4070DBE8-0712-4A48-89B7-69C0FBA42328}">
      <dgm:prSet/>
      <dgm:spPr/>
      <dgm:t>
        <a:bodyPr/>
        <a:lstStyle/>
        <a:p>
          <a:endParaRPr lang="it-IT"/>
        </a:p>
      </dgm:t>
    </dgm:pt>
    <dgm:pt modelId="{F84382F7-EF31-4296-BEC7-676C42310E3A}">
      <dgm:prSet phldrT="[Testo]"/>
      <dgm:spPr/>
      <dgm:t>
        <a:bodyPr/>
        <a:lstStyle/>
        <a:p>
          <a:r>
            <a:rPr lang="it-IT" b="1" dirty="0" smtClean="0">
              <a:solidFill>
                <a:schemeClr val="bg1"/>
              </a:solidFill>
            </a:rPr>
            <a:t>Fino al termine  per il deposito delle repliche</a:t>
          </a:r>
        </a:p>
        <a:p>
          <a:r>
            <a:rPr lang="it-IT" dirty="0" smtClean="0">
              <a:solidFill>
                <a:schemeClr val="bg1"/>
              </a:solidFill>
            </a:rPr>
            <a:t>5 gg liberi prima dell’udienza di trattazione</a:t>
          </a:r>
          <a:endParaRPr lang="it-IT" dirty="0">
            <a:solidFill>
              <a:schemeClr val="bg1"/>
            </a:solidFill>
          </a:endParaRPr>
        </a:p>
      </dgm:t>
    </dgm:pt>
    <dgm:pt modelId="{B8AE802B-9DBD-49C2-80A6-30BD47F060CD}" type="parTrans" cxnId="{E0B8A268-0388-4174-91A4-4EF91CABEFFF}">
      <dgm:prSet/>
      <dgm:spPr/>
      <dgm:t>
        <a:bodyPr/>
        <a:lstStyle/>
        <a:p>
          <a:endParaRPr lang="it-IT" dirty="0"/>
        </a:p>
      </dgm:t>
    </dgm:pt>
    <dgm:pt modelId="{F3824B43-2FE7-46DE-A179-40BECF7510B8}" type="sibTrans" cxnId="{E0B8A268-0388-4174-91A4-4EF91CABEFFF}">
      <dgm:prSet/>
      <dgm:spPr/>
      <dgm:t>
        <a:bodyPr/>
        <a:lstStyle/>
        <a:p>
          <a:endParaRPr lang="it-IT"/>
        </a:p>
      </dgm:t>
    </dgm:pt>
    <dgm:pt modelId="{86A3ADFD-3219-4E1B-BD6B-9B104B6A0DF2}">
      <dgm:prSet phldrT="[Testo]"/>
      <dgm:spPr/>
      <dgm:t>
        <a:bodyPr/>
        <a:lstStyle/>
        <a:p>
          <a:r>
            <a:rPr lang="it-IT" b="1" dirty="0" smtClean="0">
              <a:solidFill>
                <a:schemeClr val="bg1"/>
              </a:solidFill>
            </a:rPr>
            <a:t>Fino alla data </a:t>
          </a:r>
          <a:r>
            <a:rPr lang="it-IT" dirty="0" smtClean="0">
              <a:solidFill>
                <a:schemeClr val="bg1"/>
              </a:solidFill>
            </a:rPr>
            <a:t>fissata per la </a:t>
          </a:r>
          <a:r>
            <a:rPr lang="it-IT" b="1" dirty="0" smtClean="0">
              <a:solidFill>
                <a:schemeClr val="bg1"/>
              </a:solidFill>
            </a:rPr>
            <a:t>prima udienza</a:t>
          </a:r>
          <a:r>
            <a:rPr lang="it-IT" dirty="0" smtClean="0">
              <a:solidFill>
                <a:schemeClr val="bg1"/>
              </a:solidFill>
            </a:rPr>
            <a:t> in camera di consiglio o nel corso della prima pubblica udienza</a:t>
          </a:r>
          <a:endParaRPr lang="it-IT" dirty="0">
            <a:solidFill>
              <a:schemeClr val="bg1"/>
            </a:solidFill>
          </a:endParaRPr>
        </a:p>
      </dgm:t>
    </dgm:pt>
    <dgm:pt modelId="{732DAE5E-CF8F-44AF-94E5-35F09450C139}" type="parTrans" cxnId="{2D18C528-DD5C-4BD6-B7EC-D9A55154F76F}">
      <dgm:prSet/>
      <dgm:spPr/>
      <dgm:t>
        <a:bodyPr/>
        <a:lstStyle/>
        <a:p>
          <a:endParaRPr lang="it-IT" dirty="0"/>
        </a:p>
      </dgm:t>
    </dgm:pt>
    <dgm:pt modelId="{DC098E1A-E41B-4623-868A-7FE98DE43D2D}" type="sibTrans" cxnId="{2D18C528-DD5C-4BD6-B7EC-D9A55154F76F}">
      <dgm:prSet/>
      <dgm:spPr/>
      <dgm:t>
        <a:bodyPr/>
        <a:lstStyle/>
        <a:p>
          <a:endParaRPr lang="it-IT"/>
        </a:p>
      </dgm:t>
    </dgm:pt>
    <dgm:pt modelId="{DE9F5D2D-9AF9-45E9-B3EC-7211CCF3B32E}">
      <dgm:prSet phldrT="[Testo]"/>
      <dgm:spPr/>
      <dgm:t>
        <a:bodyPr/>
        <a:lstStyle/>
        <a:p>
          <a:r>
            <a:rPr lang="it-IT" b="1" dirty="0" smtClean="0">
              <a:solidFill>
                <a:schemeClr val="bg1"/>
              </a:solidFill>
            </a:rPr>
            <a:t>Art. 32, comma 2</a:t>
          </a:r>
        </a:p>
        <a:p>
          <a:r>
            <a:rPr lang="it-IT" b="1" dirty="0" smtClean="0">
              <a:solidFill>
                <a:schemeClr val="bg1"/>
              </a:solidFill>
            </a:rPr>
            <a:t>Termine ultimo per le memorie illustrative</a:t>
          </a:r>
        </a:p>
        <a:p>
          <a:r>
            <a:rPr lang="it-IT" b="0" dirty="0" smtClean="0">
              <a:solidFill>
                <a:schemeClr val="bg1"/>
              </a:solidFill>
            </a:rPr>
            <a:t>10 gg liberi</a:t>
          </a:r>
          <a:endParaRPr lang="it-IT" b="0" dirty="0">
            <a:solidFill>
              <a:schemeClr val="bg1"/>
            </a:solidFill>
          </a:endParaRPr>
        </a:p>
      </dgm:t>
    </dgm:pt>
    <dgm:pt modelId="{4E2BD12F-02BB-4AC4-80CC-BC77E947259D}" type="parTrans" cxnId="{41B2C71D-33B8-4E08-A8B1-847D14DCCD7F}">
      <dgm:prSet/>
      <dgm:spPr/>
      <dgm:t>
        <a:bodyPr/>
        <a:lstStyle/>
        <a:p>
          <a:endParaRPr lang="it-IT" dirty="0"/>
        </a:p>
      </dgm:t>
    </dgm:pt>
    <dgm:pt modelId="{705DFF65-A2F6-4B06-8B66-AF0F5CBB3A24}" type="sibTrans" cxnId="{41B2C71D-33B8-4E08-A8B1-847D14DCCD7F}">
      <dgm:prSet/>
      <dgm:spPr/>
      <dgm:t>
        <a:bodyPr/>
        <a:lstStyle/>
        <a:p>
          <a:endParaRPr lang="it-IT"/>
        </a:p>
      </dgm:t>
    </dgm:pt>
    <dgm:pt modelId="{96818865-E086-428A-816D-2E8719CA95AD}" type="pres">
      <dgm:prSet presAssocID="{B9F547A3-868E-4498-A127-2801C6532422}" presName="cycle" presStyleCnt="0">
        <dgm:presLayoutVars>
          <dgm:chMax val="1"/>
          <dgm:dir/>
          <dgm:animLvl val="ctr"/>
          <dgm:resizeHandles val="exact"/>
        </dgm:presLayoutVars>
      </dgm:prSet>
      <dgm:spPr/>
      <dgm:t>
        <a:bodyPr/>
        <a:lstStyle/>
        <a:p>
          <a:endParaRPr lang="it-IT"/>
        </a:p>
      </dgm:t>
    </dgm:pt>
    <dgm:pt modelId="{38C86F24-821B-4612-8846-E745B38CA960}" type="pres">
      <dgm:prSet presAssocID="{8457E9B3-EEEF-4110-BEC7-502BA2E71314}" presName="centerShape" presStyleLbl="node0" presStyleIdx="0" presStyleCnt="1"/>
      <dgm:spPr/>
      <dgm:t>
        <a:bodyPr/>
        <a:lstStyle/>
        <a:p>
          <a:endParaRPr lang="it-IT"/>
        </a:p>
      </dgm:t>
    </dgm:pt>
    <dgm:pt modelId="{52598255-F148-421D-BF8D-8A9E30A6F933}" type="pres">
      <dgm:prSet presAssocID="{BA9BB522-4276-4803-B1D4-4B741696BD5E}" presName="parTrans" presStyleLbl="bgSibTrans2D1" presStyleIdx="0" presStyleCnt="4"/>
      <dgm:spPr/>
      <dgm:t>
        <a:bodyPr/>
        <a:lstStyle/>
        <a:p>
          <a:endParaRPr lang="it-IT"/>
        </a:p>
      </dgm:t>
    </dgm:pt>
    <dgm:pt modelId="{5E1C5DA0-B15F-4FB8-ABC5-AF571F8EACAA}" type="pres">
      <dgm:prSet presAssocID="{FE30AB0A-2E51-43A4-8B24-6CC03F2ECF13}" presName="node" presStyleLbl="node1" presStyleIdx="0" presStyleCnt="4" custRadScaleRad="98891" custRadScaleInc="-42483">
        <dgm:presLayoutVars>
          <dgm:bulletEnabled val="1"/>
        </dgm:presLayoutVars>
      </dgm:prSet>
      <dgm:spPr/>
      <dgm:t>
        <a:bodyPr/>
        <a:lstStyle/>
        <a:p>
          <a:endParaRPr lang="it-IT"/>
        </a:p>
      </dgm:t>
    </dgm:pt>
    <dgm:pt modelId="{50A1FBDE-B0BC-4831-A88D-33E2350788D0}" type="pres">
      <dgm:prSet presAssocID="{4E2BD12F-02BB-4AC4-80CC-BC77E947259D}" presName="parTrans" presStyleLbl="bgSibTrans2D1" presStyleIdx="1" presStyleCnt="4" custAng="21319767"/>
      <dgm:spPr/>
      <dgm:t>
        <a:bodyPr/>
        <a:lstStyle/>
        <a:p>
          <a:endParaRPr lang="it-IT"/>
        </a:p>
      </dgm:t>
    </dgm:pt>
    <dgm:pt modelId="{88F5FEAE-DBE5-4F9A-8403-11A49AC8D8C0}" type="pres">
      <dgm:prSet presAssocID="{DE9F5D2D-9AF9-45E9-B3EC-7211CCF3B32E}" presName="node" presStyleLbl="node1" presStyleIdx="1" presStyleCnt="4" custRadScaleRad="98891" custRadScaleInc="-42483">
        <dgm:presLayoutVars>
          <dgm:bulletEnabled val="1"/>
        </dgm:presLayoutVars>
      </dgm:prSet>
      <dgm:spPr/>
      <dgm:t>
        <a:bodyPr/>
        <a:lstStyle/>
        <a:p>
          <a:endParaRPr lang="it-IT"/>
        </a:p>
      </dgm:t>
    </dgm:pt>
    <dgm:pt modelId="{F57BD7A2-54DD-4F4B-A444-2D081B96CF98}" type="pres">
      <dgm:prSet presAssocID="{B8AE802B-9DBD-49C2-80A6-30BD47F060CD}" presName="parTrans" presStyleLbl="bgSibTrans2D1" presStyleIdx="2" presStyleCnt="4"/>
      <dgm:spPr/>
      <dgm:t>
        <a:bodyPr/>
        <a:lstStyle/>
        <a:p>
          <a:endParaRPr lang="it-IT"/>
        </a:p>
      </dgm:t>
    </dgm:pt>
    <dgm:pt modelId="{649B1FB8-B658-4A97-B761-92695400783E}" type="pres">
      <dgm:prSet presAssocID="{F84382F7-EF31-4296-BEC7-676C42310E3A}" presName="node" presStyleLbl="node1" presStyleIdx="2" presStyleCnt="4">
        <dgm:presLayoutVars>
          <dgm:bulletEnabled val="1"/>
        </dgm:presLayoutVars>
      </dgm:prSet>
      <dgm:spPr/>
      <dgm:t>
        <a:bodyPr/>
        <a:lstStyle/>
        <a:p>
          <a:endParaRPr lang="it-IT"/>
        </a:p>
      </dgm:t>
    </dgm:pt>
    <dgm:pt modelId="{3E17C99A-8583-4FAE-AC53-445DE9699478}" type="pres">
      <dgm:prSet presAssocID="{732DAE5E-CF8F-44AF-94E5-35F09450C139}" presName="parTrans" presStyleLbl="bgSibTrans2D1" presStyleIdx="3" presStyleCnt="4"/>
      <dgm:spPr/>
      <dgm:t>
        <a:bodyPr/>
        <a:lstStyle/>
        <a:p>
          <a:endParaRPr lang="it-IT"/>
        </a:p>
      </dgm:t>
    </dgm:pt>
    <dgm:pt modelId="{7F5AEDCE-E721-4DDE-90CC-EDB2493A755F}" type="pres">
      <dgm:prSet presAssocID="{86A3ADFD-3219-4E1B-BD6B-9B104B6A0DF2}" presName="node" presStyleLbl="node1" presStyleIdx="3" presStyleCnt="4">
        <dgm:presLayoutVars>
          <dgm:bulletEnabled val="1"/>
        </dgm:presLayoutVars>
      </dgm:prSet>
      <dgm:spPr/>
      <dgm:t>
        <a:bodyPr/>
        <a:lstStyle/>
        <a:p>
          <a:endParaRPr lang="it-IT"/>
        </a:p>
      </dgm:t>
    </dgm:pt>
  </dgm:ptLst>
  <dgm:cxnLst>
    <dgm:cxn modelId="{30E5C137-921C-4883-8BD5-D393DAE7C6C8}" type="presOf" srcId="{F84382F7-EF31-4296-BEC7-676C42310E3A}" destId="{649B1FB8-B658-4A97-B761-92695400783E}" srcOrd="0" destOrd="0" presId="urn:microsoft.com/office/officeart/2005/8/layout/radial4"/>
    <dgm:cxn modelId="{2D18C528-DD5C-4BD6-B7EC-D9A55154F76F}" srcId="{8457E9B3-EEEF-4110-BEC7-502BA2E71314}" destId="{86A3ADFD-3219-4E1B-BD6B-9B104B6A0DF2}" srcOrd="3" destOrd="0" parTransId="{732DAE5E-CF8F-44AF-94E5-35F09450C139}" sibTransId="{DC098E1A-E41B-4623-868A-7FE98DE43D2D}"/>
    <dgm:cxn modelId="{4070DBE8-0712-4A48-89B7-69C0FBA42328}" srcId="{8457E9B3-EEEF-4110-BEC7-502BA2E71314}" destId="{FE30AB0A-2E51-43A4-8B24-6CC03F2ECF13}" srcOrd="0" destOrd="0" parTransId="{BA9BB522-4276-4803-B1D4-4B741696BD5E}" sibTransId="{4DCD7FD3-2B36-4B97-99A8-AC3BF91B4693}"/>
    <dgm:cxn modelId="{F09C43E0-3484-4EF6-9DB7-6AA4A94FBBD6}" type="presOf" srcId="{B8AE802B-9DBD-49C2-80A6-30BD47F060CD}" destId="{F57BD7A2-54DD-4F4B-A444-2D081B96CF98}" srcOrd="0" destOrd="0" presId="urn:microsoft.com/office/officeart/2005/8/layout/radial4"/>
    <dgm:cxn modelId="{A8AD938C-108C-4466-A9B2-7BC6B41FB036}" type="presOf" srcId="{86A3ADFD-3219-4E1B-BD6B-9B104B6A0DF2}" destId="{7F5AEDCE-E721-4DDE-90CC-EDB2493A755F}" srcOrd="0" destOrd="0" presId="urn:microsoft.com/office/officeart/2005/8/layout/radial4"/>
    <dgm:cxn modelId="{36A42879-CF80-4496-81D1-65CAD11B5FE8}" type="presOf" srcId="{DE9F5D2D-9AF9-45E9-B3EC-7211CCF3B32E}" destId="{88F5FEAE-DBE5-4F9A-8403-11A49AC8D8C0}" srcOrd="0" destOrd="0" presId="urn:microsoft.com/office/officeart/2005/8/layout/radial4"/>
    <dgm:cxn modelId="{39B529C7-028C-42FD-95CE-E9FF1C677A28}" type="presOf" srcId="{732DAE5E-CF8F-44AF-94E5-35F09450C139}" destId="{3E17C99A-8583-4FAE-AC53-445DE9699478}" srcOrd="0" destOrd="0" presId="urn:microsoft.com/office/officeart/2005/8/layout/radial4"/>
    <dgm:cxn modelId="{48A650C1-F979-4191-9E14-08E80E4DB1E0}" srcId="{B9F547A3-868E-4498-A127-2801C6532422}" destId="{8457E9B3-EEEF-4110-BEC7-502BA2E71314}" srcOrd="0" destOrd="0" parTransId="{8ED181CA-2FE8-4518-ADCA-3BB8737DAB7A}" sibTransId="{A7E3D1E8-1D33-43E6-B8CD-F7ECE034D5DC}"/>
    <dgm:cxn modelId="{EC777BC4-4D02-4996-A133-0F97159DF739}" type="presOf" srcId="{B9F547A3-868E-4498-A127-2801C6532422}" destId="{96818865-E086-428A-816D-2E8719CA95AD}" srcOrd="0" destOrd="0" presId="urn:microsoft.com/office/officeart/2005/8/layout/radial4"/>
    <dgm:cxn modelId="{7C34744A-D903-4896-B366-3690348EE91C}" type="presOf" srcId="{FE30AB0A-2E51-43A4-8B24-6CC03F2ECF13}" destId="{5E1C5DA0-B15F-4FB8-ABC5-AF571F8EACAA}" srcOrd="0" destOrd="0" presId="urn:microsoft.com/office/officeart/2005/8/layout/radial4"/>
    <dgm:cxn modelId="{E0B8A268-0388-4174-91A4-4EF91CABEFFF}" srcId="{8457E9B3-EEEF-4110-BEC7-502BA2E71314}" destId="{F84382F7-EF31-4296-BEC7-676C42310E3A}" srcOrd="2" destOrd="0" parTransId="{B8AE802B-9DBD-49C2-80A6-30BD47F060CD}" sibTransId="{F3824B43-2FE7-46DE-A179-40BECF7510B8}"/>
    <dgm:cxn modelId="{41B2C71D-33B8-4E08-A8B1-847D14DCCD7F}" srcId="{8457E9B3-EEEF-4110-BEC7-502BA2E71314}" destId="{DE9F5D2D-9AF9-45E9-B3EC-7211CCF3B32E}" srcOrd="1" destOrd="0" parTransId="{4E2BD12F-02BB-4AC4-80CC-BC77E947259D}" sibTransId="{705DFF65-A2F6-4B06-8B66-AF0F5CBB3A24}"/>
    <dgm:cxn modelId="{FBD907C8-AE3B-4389-A981-390AAE326D48}" type="presOf" srcId="{8457E9B3-EEEF-4110-BEC7-502BA2E71314}" destId="{38C86F24-821B-4612-8846-E745B38CA960}" srcOrd="0" destOrd="0" presId="urn:microsoft.com/office/officeart/2005/8/layout/radial4"/>
    <dgm:cxn modelId="{7449F163-6909-4785-B976-9D4E992D1AC6}" type="presOf" srcId="{BA9BB522-4276-4803-B1D4-4B741696BD5E}" destId="{52598255-F148-421D-BF8D-8A9E30A6F933}" srcOrd="0" destOrd="0" presId="urn:microsoft.com/office/officeart/2005/8/layout/radial4"/>
    <dgm:cxn modelId="{1C5F67B5-0511-48D3-8DB1-6DBDF41AB44C}" type="presOf" srcId="{4E2BD12F-02BB-4AC4-80CC-BC77E947259D}" destId="{50A1FBDE-B0BC-4831-A88D-33E2350788D0}" srcOrd="0" destOrd="0" presId="urn:microsoft.com/office/officeart/2005/8/layout/radial4"/>
    <dgm:cxn modelId="{3C9D6A10-F97C-4616-A2A3-CA2F7BF14639}" type="presParOf" srcId="{96818865-E086-428A-816D-2E8719CA95AD}" destId="{38C86F24-821B-4612-8846-E745B38CA960}" srcOrd="0" destOrd="0" presId="urn:microsoft.com/office/officeart/2005/8/layout/radial4"/>
    <dgm:cxn modelId="{E5DE6DDC-DDA9-49E1-9681-655C4B33C844}" type="presParOf" srcId="{96818865-E086-428A-816D-2E8719CA95AD}" destId="{52598255-F148-421D-BF8D-8A9E30A6F933}" srcOrd="1" destOrd="0" presId="urn:microsoft.com/office/officeart/2005/8/layout/radial4"/>
    <dgm:cxn modelId="{A0EA31F2-A0C7-476D-8E65-7087E8F78F22}" type="presParOf" srcId="{96818865-E086-428A-816D-2E8719CA95AD}" destId="{5E1C5DA0-B15F-4FB8-ABC5-AF571F8EACAA}" srcOrd="2" destOrd="0" presId="urn:microsoft.com/office/officeart/2005/8/layout/radial4"/>
    <dgm:cxn modelId="{A51CC1C9-447F-4392-AA9C-DCC78A476591}" type="presParOf" srcId="{96818865-E086-428A-816D-2E8719CA95AD}" destId="{50A1FBDE-B0BC-4831-A88D-33E2350788D0}" srcOrd="3" destOrd="0" presId="urn:microsoft.com/office/officeart/2005/8/layout/radial4"/>
    <dgm:cxn modelId="{81B8883E-A652-44D9-B4CC-0A6BB8296F53}" type="presParOf" srcId="{96818865-E086-428A-816D-2E8719CA95AD}" destId="{88F5FEAE-DBE5-4F9A-8403-11A49AC8D8C0}" srcOrd="4" destOrd="0" presId="urn:microsoft.com/office/officeart/2005/8/layout/radial4"/>
    <dgm:cxn modelId="{5AC9885E-2EFA-4691-B2D9-1A34F610888E}" type="presParOf" srcId="{96818865-E086-428A-816D-2E8719CA95AD}" destId="{F57BD7A2-54DD-4F4B-A444-2D081B96CF98}" srcOrd="5" destOrd="0" presId="urn:microsoft.com/office/officeart/2005/8/layout/radial4"/>
    <dgm:cxn modelId="{D2338F9B-E3DB-46DA-9710-363B94A22746}" type="presParOf" srcId="{96818865-E086-428A-816D-2E8719CA95AD}" destId="{649B1FB8-B658-4A97-B761-92695400783E}" srcOrd="6" destOrd="0" presId="urn:microsoft.com/office/officeart/2005/8/layout/radial4"/>
    <dgm:cxn modelId="{B8DA8685-BB37-48B9-B4D5-A06821370167}" type="presParOf" srcId="{96818865-E086-428A-816D-2E8719CA95AD}" destId="{3E17C99A-8583-4FAE-AC53-445DE9699478}" srcOrd="7" destOrd="0" presId="urn:microsoft.com/office/officeart/2005/8/layout/radial4"/>
    <dgm:cxn modelId="{CD2BF386-B72D-40A2-8E8C-7F1BCC7607CD}" type="presParOf" srcId="{96818865-E086-428A-816D-2E8719CA95AD}" destId="{7F5AEDCE-E721-4DDE-90CC-EDB2493A755F}"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FD9CE4-0D2B-4235-AFC9-E8ECE6722051}" type="datetimeFigureOut">
              <a:rPr lang="it-IT"/>
              <a:pPr>
                <a:defRPr/>
              </a:pPr>
              <a:t>16/12/2015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E294C65-A3BC-4841-B047-C4440DB934BC}" type="slidenum">
              <a:rPr lang="it-IT"/>
              <a:pPr>
                <a:defRPr/>
              </a:pPr>
              <a:t>‹N›</a:t>
            </a:fld>
            <a:endParaRPr lang="it-IT"/>
          </a:p>
        </p:txBody>
      </p:sp>
    </p:spTree>
    <p:extLst>
      <p:ext uri="{BB962C8B-B14F-4D97-AF65-F5344CB8AC3E}">
        <p14:creationId xmlns:p14="http://schemas.microsoft.com/office/powerpoint/2010/main" val="3569828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E294C65-A3BC-4841-B047-C4440DB934BC}" type="slidenum">
              <a:rPr lang="it-IT" smtClean="0"/>
              <a:pPr>
                <a:defRPr/>
              </a:pPr>
              <a:t>244</a:t>
            </a:fld>
            <a:endParaRPr lang="it-IT"/>
          </a:p>
        </p:txBody>
      </p:sp>
    </p:spTree>
    <p:extLst>
      <p:ext uri="{BB962C8B-B14F-4D97-AF65-F5344CB8AC3E}">
        <p14:creationId xmlns:p14="http://schemas.microsoft.com/office/powerpoint/2010/main" val="45826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ttangolo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ttangolo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ttangolo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ttangolo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ttangolo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ttangolo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ttangolo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ttangolo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it-IT" smtClean="0"/>
              <a:t>Fare clic per modificare lo stile del titolo</a:t>
            </a:r>
            <a:endParaRPr lang="en-US"/>
          </a:p>
        </p:txBody>
      </p:sp>
      <p:sp>
        <p:nvSpPr>
          <p:cNvPr id="9" name="Sottotitolo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15" name="Segnaposto data 27"/>
          <p:cNvSpPr>
            <a:spLocks noGrp="1"/>
          </p:cNvSpPr>
          <p:nvPr>
            <p:ph type="dt" sz="half" idx="10"/>
          </p:nvPr>
        </p:nvSpPr>
        <p:spPr/>
        <p:txBody>
          <a:bodyPr/>
          <a:lstStyle>
            <a:lvl1pPr>
              <a:defRPr/>
            </a:lvl1pPr>
            <a:extLst/>
          </a:lstStyle>
          <a:p>
            <a:pPr>
              <a:defRPr/>
            </a:pPr>
            <a:fld id="{79F0B16C-AE00-4675-ACC3-46D6A8753A4B}" type="datetimeFigureOut">
              <a:rPr lang="it-IT" smtClean="0"/>
              <a:pPr>
                <a:defRPr/>
              </a:pPr>
              <a:t>16/12/2015</a:t>
            </a:fld>
            <a:endParaRPr lang="it-IT" dirty="0"/>
          </a:p>
        </p:txBody>
      </p:sp>
      <p:sp>
        <p:nvSpPr>
          <p:cNvPr id="16" name="Segnaposto piè di pagina 16"/>
          <p:cNvSpPr>
            <a:spLocks noGrp="1"/>
          </p:cNvSpPr>
          <p:nvPr>
            <p:ph type="ftr" sz="quarter" idx="11"/>
          </p:nvPr>
        </p:nvSpPr>
        <p:spPr/>
        <p:txBody>
          <a:bodyPr/>
          <a:lstStyle>
            <a:lvl1pPr>
              <a:defRPr/>
            </a:lvl1pPr>
            <a:extLst/>
          </a:lstStyle>
          <a:p>
            <a:pPr>
              <a:defRPr/>
            </a:pPr>
            <a:endParaRPr lang="it-IT"/>
          </a:p>
        </p:txBody>
      </p:sp>
      <p:sp>
        <p:nvSpPr>
          <p:cNvPr id="17" name="Segnaposto numero diapositiva 28"/>
          <p:cNvSpPr>
            <a:spLocks noGrp="1"/>
          </p:cNvSpPr>
          <p:nvPr>
            <p:ph type="sldNum" sz="quarter" idx="12"/>
          </p:nvPr>
        </p:nvSpPr>
        <p:spPr/>
        <p:txBody>
          <a:bodyPr/>
          <a:lstStyle>
            <a:lvl1pPr>
              <a:defRPr/>
            </a:lvl1pPr>
            <a:extLst/>
          </a:lstStyle>
          <a:p>
            <a:pPr>
              <a:defRPr/>
            </a:pPr>
            <a:fld id="{BB17188C-BA5F-4E04-B9BF-B721A6C58560}" type="slidenum">
              <a:rPr lang="it-IT"/>
              <a:pPr>
                <a:defRPr/>
              </a:pPr>
              <a:t>‹N›</a:t>
            </a:fld>
            <a:endParaRPr lang="it-IT"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FC49850F-1B43-4CAC-89E7-7A9181AAF721}" type="datetimeFigureOut">
              <a:rPr lang="it-IT" smtClean="0"/>
              <a:pPr>
                <a:defRPr/>
              </a:pPr>
              <a:t>16/12/2015</a:t>
            </a:fld>
            <a:endParaRPr lang="it-IT" dirty="0"/>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2D12B855-DFF6-4E3E-B78E-8B5A27D7C570}" type="slidenum">
              <a:rPr lang="it-IT"/>
              <a:pPr>
                <a:defRPr/>
              </a:pPr>
              <a:t>‹N›</a:t>
            </a:fld>
            <a:endParaRPr lang="it-IT"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D9A17F73-5CF2-4094-800C-346E70472B6A}" type="datetimeFigureOut">
              <a:rPr lang="it-IT" smtClean="0"/>
              <a:pPr>
                <a:defRPr/>
              </a:pPr>
              <a:t>16/12/2015</a:t>
            </a:fld>
            <a:endParaRPr lang="it-IT" dirty="0"/>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D7CD77F7-80ED-497C-AAED-70BABDAD268E}" type="slidenum">
              <a:rPr lang="it-IT"/>
              <a:pPr>
                <a:defRPr/>
              </a:pPr>
              <a:t>‹N›</a:t>
            </a:fld>
            <a:endParaRPr lang="it-IT"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4D6C911D-518D-4324-90E7-9A16876A794C}" type="datetimeFigureOut">
              <a:rPr lang="it-IT" smtClean="0"/>
              <a:pPr>
                <a:defRPr/>
              </a:pPr>
              <a:t>16/12/2015</a:t>
            </a:fld>
            <a:endParaRPr lang="it-IT" dirty="0"/>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63EA8E46-07BA-4D99-8396-7D7FE83C7140}" type="slidenum">
              <a:rPr lang="it-IT"/>
              <a:pPr>
                <a:defRPr/>
              </a:pPr>
              <a:t>‹N›</a:t>
            </a:fld>
            <a:endParaRPr lang="it-IT"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Figura a mano libera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5" name="Figura a mano libera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igura a mano libera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8"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9"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0"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1"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3"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4"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5"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6" name="Figura a mano libera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7" name="Figura a mano libera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8"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9" name="Rettangolo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0" name="Rettangolo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ttangolo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ttangolo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3" name="Rettangolo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ttangolo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Segnaposto testo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it-IT" smtClean="0"/>
              <a:t>Fare clic per modificare lo stile del titolo</a:t>
            </a:r>
            <a:endParaRPr lang="en-US"/>
          </a:p>
        </p:txBody>
      </p:sp>
      <p:sp>
        <p:nvSpPr>
          <p:cNvPr id="25" name="Segnaposto data 3"/>
          <p:cNvSpPr>
            <a:spLocks noGrp="1"/>
          </p:cNvSpPr>
          <p:nvPr>
            <p:ph type="dt" sz="half" idx="10"/>
          </p:nvPr>
        </p:nvSpPr>
        <p:spPr/>
        <p:txBody>
          <a:bodyPr/>
          <a:lstStyle>
            <a:lvl1pPr>
              <a:defRPr/>
            </a:lvl1pPr>
            <a:extLst/>
          </a:lstStyle>
          <a:p>
            <a:pPr>
              <a:defRPr/>
            </a:pPr>
            <a:fld id="{5089A4FD-D193-4321-A7F2-9412C213FC3D}" type="datetimeFigureOut">
              <a:rPr lang="it-IT" smtClean="0"/>
              <a:pPr>
                <a:defRPr/>
              </a:pPr>
              <a:t>16/12/2015</a:t>
            </a:fld>
            <a:endParaRPr lang="it-IT" dirty="0"/>
          </a:p>
        </p:txBody>
      </p:sp>
      <p:sp>
        <p:nvSpPr>
          <p:cNvPr id="26" name="Segnaposto piè di pagina 4"/>
          <p:cNvSpPr>
            <a:spLocks noGrp="1"/>
          </p:cNvSpPr>
          <p:nvPr>
            <p:ph type="ftr" sz="quarter" idx="11"/>
          </p:nvPr>
        </p:nvSpPr>
        <p:spPr/>
        <p:txBody>
          <a:bodyPr/>
          <a:lstStyle>
            <a:lvl1pPr>
              <a:defRPr/>
            </a:lvl1pPr>
            <a:extLst/>
          </a:lstStyle>
          <a:p>
            <a:pPr>
              <a:defRPr/>
            </a:pPr>
            <a:endParaRPr lang="it-IT"/>
          </a:p>
        </p:txBody>
      </p:sp>
      <p:sp>
        <p:nvSpPr>
          <p:cNvPr id="27" name="Segnaposto numero diapositiva 5"/>
          <p:cNvSpPr>
            <a:spLocks noGrp="1"/>
          </p:cNvSpPr>
          <p:nvPr>
            <p:ph type="sldNum" sz="quarter" idx="12"/>
          </p:nvPr>
        </p:nvSpPr>
        <p:spPr/>
        <p:txBody>
          <a:bodyPr/>
          <a:lstStyle>
            <a:lvl1pPr>
              <a:defRPr/>
            </a:lvl1pPr>
            <a:extLst/>
          </a:lstStyle>
          <a:p>
            <a:pPr>
              <a:defRPr/>
            </a:pPr>
            <a:fld id="{1E422D97-595C-47B0-BFB3-11688CBE9FA3}" type="slidenum">
              <a:rPr lang="it-IT"/>
              <a:pPr>
                <a:defRPr/>
              </a:pPr>
              <a:t>‹N›</a:t>
            </a:fld>
            <a:endParaRPr lang="it-IT"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lang="it-IT" smtClean="0"/>
              <a:t>Fare clic per modificare lo stile del titolo</a:t>
            </a:r>
            <a:endParaRPr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extLst/>
          </a:lstStyle>
          <a:p>
            <a:pPr>
              <a:defRPr/>
            </a:pPr>
            <a:fld id="{163C61F9-A8C5-41DD-93E3-D1AAF8FFF2FA}" type="datetimeFigureOut">
              <a:rPr lang="it-IT" smtClean="0"/>
              <a:pPr>
                <a:defRPr/>
              </a:pPr>
              <a:t>16/12/2015</a:t>
            </a:fld>
            <a:endParaRPr lang="it-IT" dirty="0"/>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0539E519-77B3-4688-A46E-F6D664C82209}" type="slidenum">
              <a:rPr lang="it-IT"/>
              <a:pPr>
                <a:defRPr/>
              </a:pPr>
              <a:t>‹N›</a:t>
            </a:fld>
            <a:endParaRPr lang="it-IT" dirty="0"/>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7" name="Rettangolo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ttangolo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ttangolo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ttangolo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ttangolo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ttangolo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ttangolo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ttangolo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ttangolo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ttangolo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olo 1"/>
          <p:cNvSpPr>
            <a:spLocks noGrp="1"/>
          </p:cNvSpPr>
          <p:nvPr>
            <p:ph type="title"/>
          </p:nvPr>
        </p:nvSpPr>
        <p:spPr>
          <a:xfrm>
            <a:off x="504824" y="512064"/>
            <a:ext cx="7772400" cy="914400"/>
          </a:xfrm>
        </p:spPr>
        <p:txBody>
          <a:bodyPr/>
          <a:lstStyle>
            <a:lvl1pPr>
              <a:defRPr sz="4000"/>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7" name="Segnaposto data 6"/>
          <p:cNvSpPr>
            <a:spLocks noGrp="1"/>
          </p:cNvSpPr>
          <p:nvPr>
            <p:ph type="dt" sz="half" idx="10"/>
          </p:nvPr>
        </p:nvSpPr>
        <p:spPr/>
        <p:txBody>
          <a:bodyPr/>
          <a:lstStyle>
            <a:lvl1pPr>
              <a:defRPr/>
            </a:lvl1pPr>
            <a:extLst/>
          </a:lstStyle>
          <a:p>
            <a:pPr>
              <a:defRPr/>
            </a:pPr>
            <a:fld id="{7F08B8E7-AE18-4035-BF38-9EAB2F5545A5}" type="datetimeFigureOut">
              <a:rPr lang="it-IT" smtClean="0"/>
              <a:pPr>
                <a:defRPr/>
              </a:pPr>
              <a:t>16/12/2015</a:t>
            </a:fld>
            <a:endParaRPr lang="it-IT" dirty="0"/>
          </a:p>
        </p:txBody>
      </p:sp>
      <p:sp>
        <p:nvSpPr>
          <p:cNvPr id="18" name="Segnaposto piè di pagina 7"/>
          <p:cNvSpPr>
            <a:spLocks noGrp="1"/>
          </p:cNvSpPr>
          <p:nvPr>
            <p:ph type="ftr" sz="quarter" idx="11"/>
          </p:nvPr>
        </p:nvSpPr>
        <p:spPr/>
        <p:txBody>
          <a:bodyPr/>
          <a:lstStyle>
            <a:lvl1pPr>
              <a:defRPr/>
            </a:lvl1pPr>
            <a:extLst/>
          </a:lstStyle>
          <a:p>
            <a:pPr>
              <a:defRPr/>
            </a:pPr>
            <a:endParaRPr lang="it-IT"/>
          </a:p>
        </p:txBody>
      </p:sp>
      <p:sp>
        <p:nvSpPr>
          <p:cNvPr id="19" name="Segnaposto numero diapositiva 8"/>
          <p:cNvSpPr>
            <a:spLocks noGrp="1"/>
          </p:cNvSpPr>
          <p:nvPr>
            <p:ph type="sldNum" sz="quarter" idx="12"/>
          </p:nvPr>
        </p:nvSpPr>
        <p:spPr/>
        <p:txBody>
          <a:bodyPr/>
          <a:lstStyle>
            <a:lvl1pPr>
              <a:defRPr/>
            </a:lvl1pPr>
            <a:extLst/>
          </a:lstStyle>
          <a:p>
            <a:pPr>
              <a:defRPr/>
            </a:pPr>
            <a:fld id="{A24B7704-1DB3-4945-AAB2-7A9920C9C34B}" type="slidenum">
              <a:rPr lang="it-IT"/>
              <a:pPr>
                <a:defRPr/>
              </a:pPr>
              <a:t>‹N›</a:t>
            </a:fld>
            <a:endParaRPr lang="it-IT"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6101C169-9E55-4722-AA0D-FB5F75378C6D}" type="datetimeFigureOut">
              <a:rPr lang="it-IT" smtClean="0"/>
              <a:pPr>
                <a:defRPr/>
              </a:pPr>
              <a:t>16/12/2015</a:t>
            </a:fld>
            <a:endParaRPr lang="it-IT" dirty="0"/>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044F0888-9E8A-4A40-875A-88891939F059}" type="slidenum">
              <a:rPr lang="it-IT"/>
              <a:pPr>
                <a:defRPr/>
              </a:pPr>
              <a:t>‹N›</a:t>
            </a:fld>
            <a:endParaRPr lang="it-IT"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extLst/>
          </a:lstStyle>
          <a:p>
            <a:pPr>
              <a:defRPr/>
            </a:pPr>
            <a:fld id="{569B70FD-BC34-492D-ABB1-3D241FB61C1C}" type="datetimeFigureOut">
              <a:rPr lang="it-IT" smtClean="0"/>
              <a:pPr>
                <a:defRPr/>
              </a:pPr>
              <a:t>16/12/2015</a:t>
            </a:fld>
            <a:endParaRPr lang="it-IT" dirty="0"/>
          </a:p>
        </p:txBody>
      </p:sp>
      <p:sp>
        <p:nvSpPr>
          <p:cNvPr id="3" name="Segnaposto piè di pagina 2"/>
          <p:cNvSpPr>
            <a:spLocks noGrp="1"/>
          </p:cNvSpPr>
          <p:nvPr>
            <p:ph type="ftr" sz="quarter" idx="11"/>
          </p:nvPr>
        </p:nvSpPr>
        <p:spPr/>
        <p:txBody>
          <a:bodyPr/>
          <a:lstStyle>
            <a:lvl1pPr>
              <a:defRPr/>
            </a:lvl1pPr>
            <a:extLst/>
          </a:lstStyle>
          <a:p>
            <a:pPr>
              <a:defRPr/>
            </a:pPr>
            <a:endParaRPr lang="it-IT"/>
          </a:p>
        </p:txBody>
      </p:sp>
      <p:sp>
        <p:nvSpPr>
          <p:cNvPr id="4" name="Segnaposto numero diapositiva 3"/>
          <p:cNvSpPr>
            <a:spLocks noGrp="1"/>
          </p:cNvSpPr>
          <p:nvPr>
            <p:ph type="sldNum" sz="quarter" idx="12"/>
          </p:nvPr>
        </p:nvSpPr>
        <p:spPr/>
        <p:txBody>
          <a:bodyPr/>
          <a:lstStyle>
            <a:lvl1pPr>
              <a:defRPr/>
            </a:lvl1pPr>
            <a:extLst/>
          </a:lstStyle>
          <a:p>
            <a:pPr>
              <a:defRPr/>
            </a:pPr>
            <a:fld id="{B1BE6E8E-2847-47C4-8DD7-2CC51A46D2AD}" type="slidenum">
              <a:rPr lang="it-IT"/>
              <a:pPr>
                <a:defRPr/>
              </a:pPr>
              <a:t>‹N›</a:t>
            </a:fld>
            <a:endParaRPr lang="it-IT" dirty="0"/>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7A284100-54B2-4876-86CF-97823804BE64}" type="datetimeFigureOut">
              <a:rPr lang="it-IT" smtClean="0"/>
              <a:pPr>
                <a:defRPr/>
              </a:pPr>
              <a:t>16/12/2015</a:t>
            </a:fld>
            <a:endParaRPr lang="it-IT" dirty="0"/>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72CD22E7-E575-44D0-9FAD-745BD27402AC}" type="slidenum">
              <a:rPr lang="it-IT"/>
              <a:pPr>
                <a:defRPr/>
              </a:pPr>
              <a:t>‹N›</a:t>
            </a:fld>
            <a:endParaRPr lang="it-IT"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ttangolo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6" name="Connettore 1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uppo 9"/>
          <p:cNvGrpSpPr>
            <a:grpSpLocks/>
          </p:cNvGrpSpPr>
          <p:nvPr/>
        </p:nvGrpSpPr>
        <p:grpSpPr bwMode="auto">
          <a:xfrm rot="5400000">
            <a:off x="8515351" y="1219200"/>
            <a:ext cx="131762" cy="128587"/>
            <a:chOff x="6668087" y="1297746"/>
            <a:chExt cx="161840" cy="156602"/>
          </a:xfrm>
        </p:grpSpPr>
        <p:cxnSp>
          <p:nvCxnSpPr>
            <p:cNvPr id="8" name="Connettore 1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uppo 13"/>
          <p:cNvGrpSpPr>
            <a:grpSpLocks/>
          </p:cNvGrpSpPr>
          <p:nvPr/>
        </p:nvGrpSpPr>
        <p:grpSpPr bwMode="auto">
          <a:xfrm rot="5400000">
            <a:off x="8667751" y="1371600"/>
            <a:ext cx="131762" cy="128587"/>
            <a:chOff x="6668087" y="1297746"/>
            <a:chExt cx="161840" cy="156602"/>
          </a:xfrm>
        </p:grpSpPr>
        <p:cxnSp>
          <p:nvCxnSpPr>
            <p:cNvPr id="12" name="Connettore 1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Connettore 1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uppo 17"/>
          <p:cNvGrpSpPr>
            <a:grpSpLocks/>
          </p:cNvGrpSpPr>
          <p:nvPr/>
        </p:nvGrpSpPr>
        <p:grpSpPr bwMode="auto">
          <a:xfrm rot="5400000">
            <a:off x="8320087" y="1474788"/>
            <a:ext cx="131763" cy="128588"/>
            <a:chOff x="6668087" y="1297746"/>
            <a:chExt cx="161840" cy="156602"/>
          </a:xfrm>
        </p:grpSpPr>
        <p:cxnSp>
          <p:nvCxnSpPr>
            <p:cNvPr id="16" name="Connettore 1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Connettore 1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lang="it-IT" smtClean="0"/>
              <a:t>Fare clic per modificare lo stile del titolo</a:t>
            </a:r>
            <a:endParaRPr lang="en-US"/>
          </a:p>
        </p:txBody>
      </p:sp>
      <p:sp>
        <p:nvSpPr>
          <p:cNvPr id="3" name="Segnaposto immagine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it-IT" noProof="0" dirty="0" smtClean="0"/>
              <a:t>Fare clic sull'icona per inserire un'immagine</a:t>
            </a:r>
            <a:endParaRPr lang="en-US" noProof="0" dirty="0"/>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19" name="Segnaposto data 4"/>
          <p:cNvSpPr>
            <a:spLocks noGrp="1"/>
          </p:cNvSpPr>
          <p:nvPr>
            <p:ph type="dt" sz="half" idx="10"/>
          </p:nvPr>
        </p:nvSpPr>
        <p:spPr>
          <a:xfrm>
            <a:off x="6477000" y="55563"/>
            <a:ext cx="2133600" cy="365125"/>
          </a:xfrm>
        </p:spPr>
        <p:txBody>
          <a:bodyPr/>
          <a:lstStyle>
            <a:lvl1pPr>
              <a:defRPr/>
            </a:lvl1pPr>
            <a:extLst/>
          </a:lstStyle>
          <a:p>
            <a:pPr>
              <a:defRPr/>
            </a:pPr>
            <a:fld id="{C24F2885-715C-4270-B3C2-8A8AE453C89C}" type="datetimeFigureOut">
              <a:rPr lang="it-IT" smtClean="0"/>
              <a:pPr>
                <a:defRPr/>
              </a:pPr>
              <a:t>16/12/2015</a:t>
            </a:fld>
            <a:endParaRPr lang="it-IT" dirty="0"/>
          </a:p>
        </p:txBody>
      </p:sp>
      <p:sp>
        <p:nvSpPr>
          <p:cNvPr id="20" name="Segnaposto piè di pagina 5"/>
          <p:cNvSpPr>
            <a:spLocks noGrp="1"/>
          </p:cNvSpPr>
          <p:nvPr>
            <p:ph type="ftr" sz="quarter" idx="11"/>
          </p:nvPr>
        </p:nvSpPr>
        <p:spPr>
          <a:xfrm>
            <a:off x="914400" y="55563"/>
            <a:ext cx="5562600" cy="365125"/>
          </a:xfrm>
        </p:spPr>
        <p:txBody>
          <a:bodyPr/>
          <a:lstStyle>
            <a:lvl1pPr>
              <a:defRPr/>
            </a:lvl1pPr>
            <a:extLst/>
          </a:lstStyle>
          <a:p>
            <a:pPr>
              <a:defRPr/>
            </a:pPr>
            <a:endParaRPr lang="it-IT"/>
          </a:p>
        </p:txBody>
      </p:sp>
      <p:sp>
        <p:nvSpPr>
          <p:cNvPr id="21" name="Segnaposto numero diapositiva 6"/>
          <p:cNvSpPr>
            <a:spLocks noGrp="1"/>
          </p:cNvSpPr>
          <p:nvPr>
            <p:ph type="sldNum" sz="quarter" idx="12"/>
          </p:nvPr>
        </p:nvSpPr>
        <p:spPr>
          <a:xfrm>
            <a:off x="8610600" y="55563"/>
            <a:ext cx="457200" cy="365125"/>
          </a:xfrm>
        </p:spPr>
        <p:txBody>
          <a:bodyPr/>
          <a:lstStyle>
            <a:lvl1pPr>
              <a:defRPr/>
            </a:lvl1pPr>
            <a:extLst/>
          </a:lstStyle>
          <a:p>
            <a:pPr>
              <a:defRPr/>
            </a:pPr>
            <a:fld id="{CEC70868-97FC-41FB-9186-4E603F3B1A2D}" type="slidenum">
              <a:rPr lang="it-IT"/>
              <a:pPr>
                <a:defRPr/>
              </a:pPr>
              <a:t>‹N›</a:t>
            </a:fld>
            <a:endParaRPr lang="it-IT"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ttangolo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ttangolo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ttangolo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ttangolo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ttangolo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ttangolo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ttangolo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7" name="Rettangolo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Segnaposto titolo 21"/>
          <p:cNvSpPr>
            <a:spLocks noGrp="1"/>
          </p:cNvSpPr>
          <p:nvPr>
            <p:ph type="title"/>
          </p:nvPr>
        </p:nvSpPr>
        <p:spPr>
          <a:xfrm>
            <a:off x="914400" y="512763"/>
            <a:ext cx="7772400" cy="914400"/>
          </a:xfrm>
          <a:prstGeom prst="rect">
            <a:avLst/>
          </a:prstGeom>
        </p:spPr>
        <p:txBody>
          <a:bodyPr vert="horz" anchor="t">
            <a:noAutofit/>
          </a:bodyPr>
          <a:lstStyle>
            <a:extLst/>
          </a:lstStyle>
          <a:p>
            <a:r>
              <a:rPr lang="it-IT" smtClean="0"/>
              <a:t>Fare clic per modificare lo stile del titolo</a:t>
            </a:r>
            <a:endParaRPr lang="en-US"/>
          </a:p>
        </p:txBody>
      </p:sp>
      <p:sp>
        <p:nvSpPr>
          <p:cNvPr id="1036" name="Segnaposto testo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7C46E664-82E3-4DF9-88DC-AC7A8FBB0AF8}" type="datetimeFigureOut">
              <a:rPr lang="it-IT" smtClean="0"/>
              <a:pPr>
                <a:defRPr/>
              </a:pPr>
              <a:t>16/12/2015</a:t>
            </a:fld>
            <a:endParaRPr lang="it-IT" dirty="0"/>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dirty="0">
                <a:solidFill>
                  <a:schemeClr val="tx2"/>
                </a:solidFill>
                <a:latin typeface="+mn-lt"/>
                <a:cs typeface="+mn-cs"/>
              </a:defRPr>
            </a:lvl1pPr>
            <a:extLst/>
          </a:lstStyle>
          <a:p>
            <a:pPr>
              <a:defRPr/>
            </a:pPr>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73C0CD4F-EDB7-498B-9641-BD03A082CD65}" type="slidenum">
              <a:rPr lang="it-IT"/>
              <a:pPr>
                <a:defRPr/>
              </a:pPr>
              <a:t>‹N›</a:t>
            </a:fld>
            <a:endParaRPr lang="it-IT" dirty="0"/>
          </a:p>
        </p:txBody>
      </p:sp>
    </p:spTree>
  </p:cSld>
  <p:clrMap bg1="dk1" tx1="lt1" bg2="dk2" tx2="lt2" accent1="accent1" accent2="accent2" accent3="accent3" accent4="accent4" accent5="accent5" accent6="accent6" hlink="hlink" folHlink="folHlink"/>
  <p:sldLayoutIdLst>
    <p:sldLayoutId id="2147483924" r:id="rId1"/>
    <p:sldLayoutId id="2147483923" r:id="rId2"/>
    <p:sldLayoutId id="2147483925" r:id="rId3"/>
    <p:sldLayoutId id="2147483926" r:id="rId4"/>
    <p:sldLayoutId id="2147483927" r:id="rId5"/>
    <p:sldLayoutId id="2147483922" r:id="rId6"/>
    <p:sldLayoutId id="2147483928" r:id="rId7"/>
    <p:sldLayoutId id="2147483921" r:id="rId8"/>
    <p:sldLayoutId id="2147483929" r:id="rId9"/>
    <p:sldLayoutId id="2147483920" r:id="rId10"/>
    <p:sldLayoutId id="2147483919" r:id="rId11"/>
  </p:sldLayoutIdLst>
  <p:transition>
    <p:dissolve/>
  </p:transition>
  <p:timing>
    <p:tnLst>
      <p:par>
        <p:cTn id="1" dur="indefinite" restart="never" nodeType="tmRoot"/>
      </p:par>
    </p:tnLst>
  </p:timing>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www.brocardi.it/dizionario/2298.html"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altalex.com/documents/news/2014/10/20/legge-di-stabilita-2014-pubblicata-in-gazzetta-ufficiale"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914400" y="2564904"/>
            <a:ext cx="7772400" cy="2592288"/>
          </a:xfrm>
        </p:spPr>
        <p:txBody>
          <a:bodyPr>
            <a:normAutofit fontScale="92500"/>
          </a:bodyPr>
          <a:lstStyle/>
          <a:p>
            <a:pPr algn="just"/>
            <a:r>
              <a:rPr lang="it-IT" sz="4000" b="1" dirty="0" smtClean="0">
                <a:solidFill>
                  <a:srgbClr val="FFFF00"/>
                </a:solidFill>
              </a:rPr>
              <a:t>LA REVISIONE DEL CONTENZIOSO TRIBUTARIO DEGLI ENTI LOCALI: dall'interpello alla mediazione </a:t>
            </a:r>
            <a:r>
              <a:rPr lang="it-IT" sz="4000" b="1" dirty="0">
                <a:solidFill>
                  <a:srgbClr val="FFFF00"/>
                </a:solidFill>
              </a:rPr>
              <a:t>alla luce del D.LGS. N.156/2015</a:t>
            </a:r>
          </a:p>
        </p:txBody>
      </p:sp>
      <p:sp>
        <p:nvSpPr>
          <p:cNvPr id="5" name="CasellaDiTesto 4"/>
          <p:cNvSpPr txBox="1"/>
          <p:nvPr/>
        </p:nvSpPr>
        <p:spPr>
          <a:xfrm>
            <a:off x="6300192" y="5949280"/>
            <a:ext cx="2195736" cy="738664"/>
          </a:xfrm>
          <a:prstGeom prst="rect">
            <a:avLst/>
          </a:prstGeom>
          <a:noFill/>
        </p:spPr>
        <p:txBody>
          <a:bodyPr wrap="square" rtlCol="0">
            <a:spAutoFit/>
          </a:bodyPr>
          <a:lstStyle/>
          <a:p>
            <a:pPr algn="ctr" defTabSz="914400"/>
            <a:r>
              <a:rPr lang="it-IT" dirty="0">
                <a:solidFill>
                  <a:srgbClr val="FFFF00"/>
                </a:solidFill>
                <a:latin typeface="Tw Cen MT"/>
              </a:rPr>
              <a:t>Dr Lucio Catania</a:t>
            </a:r>
            <a:endParaRPr lang="it-IT" sz="1200" dirty="0">
              <a:solidFill>
                <a:srgbClr val="FFFF00"/>
              </a:solidFill>
              <a:latin typeface="Tw Cen MT"/>
            </a:endParaRPr>
          </a:p>
          <a:p>
            <a:pPr algn="ctr" defTabSz="914400"/>
            <a:r>
              <a:rPr lang="it-IT" sz="1200" dirty="0">
                <a:solidFill>
                  <a:srgbClr val="FFFF00"/>
                </a:solidFill>
                <a:latin typeface="Tw Cen MT"/>
              </a:rPr>
              <a:t>Segretario comunale</a:t>
            </a:r>
          </a:p>
          <a:p>
            <a:pPr algn="ctr" defTabSz="914400"/>
            <a:r>
              <a:rPr lang="it-IT" sz="1200" dirty="0">
                <a:solidFill>
                  <a:srgbClr val="FFFF00"/>
                </a:solidFill>
                <a:latin typeface="Tw Cen MT"/>
              </a:rPr>
              <a:t>Esperto in tributi locali</a:t>
            </a:r>
          </a:p>
        </p:txBody>
      </p:sp>
      <p:sp>
        <p:nvSpPr>
          <p:cNvPr id="8" name="Titolo 7"/>
          <p:cNvSpPr>
            <a:spLocks noGrp="1"/>
          </p:cNvSpPr>
          <p:nvPr>
            <p:ph type="ctrTitle"/>
          </p:nvPr>
        </p:nvSpPr>
        <p:spPr>
          <a:xfrm>
            <a:off x="1547664" y="5157192"/>
            <a:ext cx="6480720" cy="864096"/>
          </a:xfrm>
        </p:spPr>
        <p:txBody>
          <a:bodyPr>
            <a:normAutofit fontScale="90000"/>
          </a:bodyPr>
          <a:lstStyle/>
          <a:p>
            <a:pPr algn="ctr"/>
            <a:r>
              <a:rPr lang="it-IT" sz="2200" b="1" dirty="0" smtClean="0"/>
              <a:t>Catania </a:t>
            </a:r>
            <a:br>
              <a:rPr lang="it-IT" sz="2200" b="1" dirty="0" smtClean="0"/>
            </a:br>
            <a:r>
              <a:rPr lang="it-IT" sz="2200" dirty="0" smtClean="0"/>
              <a:t>15 dicembre 2015</a:t>
            </a:r>
            <a:r>
              <a:rPr lang="it-IT" b="1" dirty="0" smtClean="0"/>
              <a:t/>
            </a:r>
            <a:br>
              <a:rPr lang="it-IT" b="1" dirty="0" smtClean="0"/>
            </a:br>
            <a:r>
              <a:rPr lang="it-IT" b="1" dirty="0" smtClean="0"/>
              <a:t/>
            </a:r>
            <a:br>
              <a:rPr lang="it-IT" b="1" dirty="0" smtClean="0"/>
            </a:br>
            <a:r>
              <a:rPr lang="it-IT" b="1" dirty="0" smtClean="0"/>
              <a:t/>
            </a:r>
            <a:br>
              <a:rPr lang="it-IT" b="1" dirty="0" smtClean="0"/>
            </a:br>
            <a:r>
              <a:rPr lang="it-IT" sz="2400" b="1" dirty="0" smtClean="0"/>
              <a:t/>
            </a:r>
            <a:br>
              <a:rPr lang="it-IT" sz="2400" b="1" dirty="0" smtClean="0"/>
            </a:br>
            <a:endParaRPr lang="it-IT" sz="2400" dirty="0"/>
          </a:p>
        </p:txBody>
      </p:sp>
      <p:pic>
        <p:nvPicPr>
          <p:cNvPr id="6" name="Immagine 5" descr="Anci Sicilia.jpg"/>
          <p:cNvPicPr>
            <a:picLocks noChangeAspect="1"/>
          </p:cNvPicPr>
          <p:nvPr/>
        </p:nvPicPr>
        <p:blipFill>
          <a:blip r:embed="rId2" cstate="print"/>
          <a:stretch>
            <a:fillRect/>
          </a:stretch>
        </p:blipFill>
        <p:spPr>
          <a:xfrm>
            <a:off x="251521" y="260648"/>
            <a:ext cx="1944216" cy="2266907"/>
          </a:xfrm>
          <a:prstGeom prst="rect">
            <a:avLst/>
          </a:prstGeom>
        </p:spPr>
      </p:pic>
      <p:pic>
        <p:nvPicPr>
          <p:cNvPr id="7" name="Immagine 6" descr="Logo Ifel.jpg"/>
          <p:cNvPicPr>
            <a:picLocks noChangeAspect="1"/>
          </p:cNvPicPr>
          <p:nvPr/>
        </p:nvPicPr>
        <p:blipFill>
          <a:blip r:embed="rId3" cstate="print"/>
          <a:stretch>
            <a:fillRect/>
          </a:stretch>
        </p:blipFill>
        <p:spPr>
          <a:xfrm>
            <a:off x="3203848" y="332655"/>
            <a:ext cx="5438775" cy="2232249"/>
          </a:xfrm>
          <a:prstGeom prst="rect">
            <a:avLst/>
          </a:prstGeom>
        </p:spPr>
      </p:pic>
    </p:spTree>
    <p:extLst>
      <p:ext uri="{BB962C8B-B14F-4D97-AF65-F5344CB8AC3E}">
        <p14:creationId xmlns:p14="http://schemas.microsoft.com/office/powerpoint/2010/main" val="3724087128"/>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800" b="1" dirty="0" smtClean="0">
                <a:solidFill>
                  <a:schemeClr val="tx2">
                    <a:satMod val="200000"/>
                  </a:schemeClr>
                </a:solidFill>
              </a:rPr>
              <a:t>GLI ORGANI DELLA GIURISDIZIONE TRIBUTARIA</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31746" name="Segnaposto contenuto 2"/>
          <p:cNvSpPr>
            <a:spLocks noGrp="1"/>
          </p:cNvSpPr>
          <p:nvPr>
            <p:ph idx="1"/>
          </p:nvPr>
        </p:nvSpPr>
        <p:spPr/>
        <p:txBody>
          <a:bodyPr/>
          <a:lstStyle/>
          <a:p>
            <a:pPr algn="just">
              <a:buFont typeface="Wingdings" pitchFamily="2" charset="2"/>
              <a:buNone/>
            </a:pPr>
            <a:r>
              <a:rPr lang="it-IT" smtClean="0"/>
              <a:t>L’applicazione al codice di procedura civile è subordinata a:</a:t>
            </a:r>
          </a:p>
          <a:p>
            <a:pPr algn="just">
              <a:buFont typeface="Wingdings" pitchFamily="2" charset="2"/>
              <a:buNone/>
            </a:pPr>
            <a:endParaRPr lang="it-IT" smtClean="0"/>
          </a:p>
          <a:p>
            <a:pPr algn="just"/>
            <a:r>
              <a:rPr lang="it-IT" smtClean="0"/>
              <a:t>Lacuna  della normativa speciale</a:t>
            </a:r>
          </a:p>
          <a:p>
            <a:pPr algn="just">
              <a:buFont typeface="Wingdings" pitchFamily="2" charset="2"/>
              <a:buNone/>
            </a:pPr>
            <a:endParaRPr lang="it-IT" smtClean="0"/>
          </a:p>
          <a:p>
            <a:pPr algn="just"/>
            <a:r>
              <a:rPr lang="it-IT" smtClean="0"/>
              <a:t>Compatibilità della disciplina generale del codice di procedura civile</a:t>
            </a:r>
          </a:p>
        </p:txBody>
      </p:sp>
    </p:spTree>
  </p:cSld>
  <p:clrMapOvr>
    <a:masterClrMapping/>
  </p:clrMapOvr>
  <p:transition>
    <p:dissolv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COMPETENZA PER TERRITORIO</a:t>
            </a:r>
            <a:endParaRPr lang="it-IT" dirty="0">
              <a:solidFill>
                <a:schemeClr val="tx2">
                  <a:satMod val="200000"/>
                </a:schemeClr>
              </a:solidFill>
            </a:endParaRPr>
          </a:p>
        </p:txBody>
      </p:sp>
      <p:sp>
        <p:nvSpPr>
          <p:cNvPr id="66562" name="Segnaposto contenuto 2"/>
          <p:cNvSpPr>
            <a:spLocks noGrp="1"/>
          </p:cNvSpPr>
          <p:nvPr>
            <p:ph idx="1"/>
          </p:nvPr>
        </p:nvSpPr>
        <p:spPr>
          <a:xfrm>
            <a:off x="914400" y="1557338"/>
            <a:ext cx="7772400" cy="4799012"/>
          </a:xfrm>
        </p:spPr>
        <p:txBody>
          <a:bodyPr/>
          <a:lstStyle/>
          <a:p>
            <a:pPr marL="0" algn="just">
              <a:buFont typeface="Wingdings" pitchFamily="2" charset="2"/>
              <a:buNone/>
            </a:pPr>
            <a:r>
              <a:rPr lang="it-IT" smtClean="0"/>
              <a:t>Gli appaltori ed i gestori di tributi si sostituiscono all’Ente locale (unico ente impositore) e sono la proiezione dell’Ente locale ed agiscono sullo stesso territorio.</a:t>
            </a:r>
          </a:p>
          <a:p>
            <a:pPr marL="0" algn="just">
              <a:buFont typeface="Wingdings" pitchFamily="2" charset="2"/>
              <a:buNone/>
            </a:pPr>
            <a:endParaRPr lang="it-IT" smtClean="0"/>
          </a:p>
          <a:p>
            <a:pPr marL="0" algn="just">
              <a:buFont typeface="Wingdings" pitchFamily="2" charset="2"/>
              <a:buNone/>
            </a:pPr>
            <a:r>
              <a:rPr lang="it-IT" smtClean="0"/>
              <a:t>La sede legale dell’appaltatore e del gestore non è quindi rilevante ai fini del contenzioso, in quanto la rilevanza è data dalla circoscrizione in cui insiste territorialmente l’Ente locale.</a:t>
            </a:r>
          </a:p>
          <a:p>
            <a:pPr marL="0" algn="r">
              <a:buFont typeface="Wingdings" pitchFamily="2" charset="2"/>
              <a:buNone/>
            </a:pPr>
            <a:r>
              <a:rPr lang="it-IT" sz="2000" smtClean="0"/>
              <a:t>Vedi sentenza CTP Reggio Emilia, sez. 1,  11 febbraio 2010</a:t>
            </a:r>
          </a:p>
        </p:txBody>
      </p:sp>
    </p:spTree>
  </p:cSld>
  <p:clrMapOvr>
    <a:masterClrMapping/>
  </p:clrMapOvr>
  <p:transition>
    <p:dissolv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algn="ctr" fontAlgn="auto">
              <a:spcAft>
                <a:spcPts val="0"/>
              </a:spcAft>
              <a:buFont typeface="Wingdings"/>
              <a:buNone/>
              <a:defRPr/>
            </a:pPr>
            <a:r>
              <a:rPr lang="it-IT" dirty="0" smtClean="0">
                <a:solidFill>
                  <a:srgbClr val="FF0000"/>
                </a:solidFill>
              </a:rPr>
              <a:t>PRIMA DELLA LEGGE 69/2009</a:t>
            </a:r>
          </a:p>
          <a:p>
            <a:pPr marL="411480" fontAlgn="auto">
              <a:spcAft>
                <a:spcPts val="0"/>
              </a:spcAft>
              <a:buFont typeface="Wingdings"/>
              <a:buNone/>
              <a:defRPr/>
            </a:pPr>
            <a:endParaRPr lang="it-IT" dirty="0" smtClean="0">
              <a:solidFill>
                <a:srgbClr val="FF0000"/>
              </a:solidFill>
            </a:endParaRPr>
          </a:p>
          <a:p>
            <a:pPr marL="411480" fontAlgn="auto">
              <a:spcAft>
                <a:spcPts val="0"/>
              </a:spcAft>
              <a:buFont typeface="Wingdings"/>
              <a:buNone/>
              <a:defRPr/>
            </a:pPr>
            <a:r>
              <a:rPr lang="it-IT" dirty="0" smtClean="0">
                <a:solidFill>
                  <a:srgbClr val="FF0000"/>
                </a:solidFill>
              </a:rPr>
              <a:t>Il giudice ordinario 	ed 	   il giudice tributario</a:t>
            </a:r>
          </a:p>
          <a:p>
            <a:pPr marL="411480" algn="r" fontAlgn="auto">
              <a:spcAft>
                <a:spcPts val="0"/>
              </a:spcAft>
              <a:buFont typeface="Wingdings"/>
              <a:buNone/>
              <a:defRPr/>
            </a:pPr>
            <a:r>
              <a:rPr lang="it-IT" dirty="0" smtClean="0">
                <a:solidFill>
                  <a:srgbClr val="FF0000"/>
                </a:solidFill>
              </a:rPr>
              <a:t>  </a:t>
            </a:r>
          </a:p>
          <a:p>
            <a:pPr marL="411480" fontAlgn="auto">
              <a:spcAft>
                <a:spcPts val="0"/>
              </a:spcAft>
              <a:buFont typeface="Wingdings"/>
              <a:buNone/>
              <a:defRPr/>
            </a:pPr>
            <a:endParaRPr lang="it-IT" dirty="0" smtClean="0">
              <a:solidFill>
                <a:srgbClr val="FF0000"/>
              </a:solidFill>
            </a:endParaRPr>
          </a:p>
          <a:p>
            <a:pPr marL="411480" fontAlgn="auto">
              <a:spcAft>
                <a:spcPts val="0"/>
              </a:spcAft>
              <a:buFont typeface="Wingdings"/>
              <a:buNone/>
              <a:defRPr/>
            </a:pPr>
            <a:endParaRPr lang="it-IT" dirty="0" smtClean="0">
              <a:solidFill>
                <a:srgbClr val="FF0000"/>
              </a:solidFill>
            </a:endParaRPr>
          </a:p>
          <a:p>
            <a:pPr marL="411480" fontAlgn="auto">
              <a:spcAft>
                <a:spcPts val="0"/>
              </a:spcAft>
              <a:buFont typeface="Wingdings"/>
              <a:buNone/>
              <a:defRPr/>
            </a:pPr>
            <a:endParaRPr lang="it-IT" dirty="0" smtClean="0"/>
          </a:p>
          <a:p>
            <a:pPr marL="411480" algn="ctr" fontAlgn="auto">
              <a:spcAft>
                <a:spcPts val="0"/>
              </a:spcAft>
              <a:buFont typeface="Wingdings"/>
              <a:buNone/>
              <a:defRPr/>
            </a:pPr>
            <a:endParaRPr lang="it-IT" dirty="0" smtClean="0">
              <a:solidFill>
                <a:srgbClr val="FF0000"/>
              </a:solidFill>
            </a:endParaRPr>
          </a:p>
          <a:p>
            <a:pPr marL="411480" algn="ctr" fontAlgn="auto">
              <a:spcAft>
                <a:spcPts val="0"/>
              </a:spcAft>
              <a:buFont typeface="Wingdings"/>
              <a:buNone/>
              <a:defRPr/>
            </a:pPr>
            <a:r>
              <a:rPr lang="it-IT" dirty="0" smtClean="0">
                <a:solidFill>
                  <a:srgbClr val="FF0000"/>
                </a:solidFill>
              </a:rPr>
              <a:t>NON COMUNICAVANO</a:t>
            </a:r>
            <a:endParaRPr lang="it-IT" dirty="0">
              <a:solidFill>
                <a:srgbClr val="FF0000"/>
              </a:solidFill>
            </a:endParaRPr>
          </a:p>
        </p:txBody>
      </p:sp>
      <p:pic>
        <p:nvPicPr>
          <p:cNvPr id="67587" name="Immagine 3" descr="http://2.bp.blogspot.com/_imI8Lwaj7J0/SK8lK1aFgzI/AAAAAAAALxA/I1et03U-0Y8/s400/Sordo.gif"/>
          <p:cNvPicPr>
            <a:picLocks noChangeAspect="1" noChangeArrowheads="1"/>
          </p:cNvPicPr>
          <p:nvPr/>
        </p:nvPicPr>
        <p:blipFill>
          <a:blip r:embed="rId2"/>
          <a:srcRect/>
          <a:stretch>
            <a:fillRect/>
          </a:stretch>
        </p:blipFill>
        <p:spPr bwMode="auto">
          <a:xfrm>
            <a:off x="3492500" y="3500438"/>
            <a:ext cx="2303463" cy="2089150"/>
          </a:xfrm>
          <a:prstGeom prst="rect">
            <a:avLst/>
          </a:prstGeom>
          <a:noFill/>
          <a:ln w="9525">
            <a:noFill/>
            <a:miter lim="800000"/>
            <a:headEnd/>
            <a:tailEnd/>
          </a:ln>
        </p:spPr>
      </p:pic>
    </p:spTree>
  </p:cSld>
  <p:clrMapOvr>
    <a:masterClrMapping/>
  </p:clrMapOvr>
  <p:transition>
    <p:dissolv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0" algn="just" fontAlgn="auto">
              <a:lnSpc>
                <a:spcPct val="150000"/>
              </a:lnSpc>
              <a:spcAft>
                <a:spcPts val="0"/>
              </a:spcAft>
              <a:buFont typeface="Wingdings"/>
              <a:buNone/>
              <a:defRPr/>
            </a:pPr>
            <a:r>
              <a:rPr lang="it-IT" dirty="0" smtClean="0">
                <a:solidFill>
                  <a:srgbClr val="FF0000"/>
                </a:solidFill>
              </a:rPr>
              <a:t>Si è avvertita con sempre maggiore disagio l’inadeguatezza di una situazione che rendeva  incomunicabili le giurisdizioni, con il rischio per la parte che erroneamente adiva un giudice non avente giurisdizione, di incorrere nella decadenza della proposizione dell’azione avanti al giudice dotato di giurisdizione.</a:t>
            </a:r>
            <a:endParaRPr lang="it-IT" dirty="0">
              <a:solidFill>
                <a:srgbClr val="FF0000"/>
              </a:solidFill>
            </a:endParaRPr>
          </a:p>
        </p:txBody>
      </p:sp>
    </p:spTree>
  </p:cSld>
  <p:clrMapOvr>
    <a:masterClrMapping/>
  </p:clrMapOvr>
  <p:transition>
    <p:dissolv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69634" name="Segnaposto contenuto 2"/>
          <p:cNvSpPr>
            <a:spLocks noGrp="1"/>
          </p:cNvSpPr>
          <p:nvPr>
            <p:ph idx="1"/>
          </p:nvPr>
        </p:nvSpPr>
        <p:spPr/>
        <p:txBody>
          <a:bodyPr/>
          <a:lstStyle/>
          <a:p>
            <a:pPr algn="just">
              <a:buFont typeface="Wingdings" pitchFamily="2" charset="2"/>
              <a:buNone/>
            </a:pPr>
            <a:r>
              <a:rPr lang="it-IT" smtClean="0">
                <a:solidFill>
                  <a:srgbClr val="FF0000"/>
                </a:solidFill>
              </a:rPr>
              <a:t>La Corte Costituzionale (sentenza n. 77 del 2007) ha dichiarato costituzionalmente illegittimo l’art. 30 della L. n. 1034/1971 nella parte in cui non prevedeva che gli effetti, sostanziali e processuali, prodotti da domanda proposta a giudice privo di giurisdizione si conservassero nel processo proseguito davanti al giudice munito di giurisdizione.</a:t>
            </a:r>
          </a:p>
        </p:txBody>
      </p:sp>
    </p:spTree>
  </p:cSld>
  <p:clrMapOvr>
    <a:masterClrMapping/>
  </p:clrMapOvr>
  <p:transition>
    <p:dissolv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algn="ctr" fontAlgn="auto">
              <a:spcAft>
                <a:spcPts val="0"/>
              </a:spcAft>
              <a:buFont typeface="Wingdings"/>
              <a:buNone/>
              <a:defRPr/>
            </a:pPr>
            <a:r>
              <a:rPr lang="it-IT" dirty="0" smtClean="0">
                <a:solidFill>
                  <a:srgbClr val="FF0000"/>
                </a:solidFill>
              </a:rPr>
              <a:t>Art. 59 della L. n. 69/2009</a:t>
            </a:r>
          </a:p>
          <a:p>
            <a:pPr marL="411480" algn="ctr" fontAlgn="auto">
              <a:spcAft>
                <a:spcPts val="0"/>
              </a:spcAft>
              <a:buFont typeface="Wingdings"/>
              <a:buNone/>
              <a:defRPr/>
            </a:pPr>
            <a:r>
              <a:rPr lang="it-IT" i="1" dirty="0" smtClean="0">
                <a:solidFill>
                  <a:srgbClr val="FF0000"/>
                </a:solidFill>
              </a:rPr>
              <a:t>(Decisione delle questioni di giurisdizione)</a:t>
            </a:r>
            <a:endParaRPr lang="it-IT" dirty="0" smtClean="0">
              <a:solidFill>
                <a:srgbClr val="FF0000"/>
              </a:solidFill>
            </a:endParaRPr>
          </a:p>
          <a:p>
            <a:pPr marL="411480" algn="just" fontAlgn="auto">
              <a:spcAft>
                <a:spcPts val="0"/>
              </a:spcAft>
              <a:buFont typeface="Wingdings"/>
              <a:buChar char=""/>
              <a:defRPr/>
            </a:pPr>
            <a:r>
              <a:rPr lang="it-IT" i="1" dirty="0" smtClean="0"/>
              <a:t>1. Il giudice che, in materia civile, amministrativa, contabile, tributaria o di giudici speciali, dichiara il proprio difetto di giurisdizione indica altresì, se esistente, il giudice nazionale che ritiene munito di giurisdizione. La pronuncia sulla giurisdizione resa dalle sezioni unite della Corte di cassazione è vincolante per ogni giudice e per le parti anche in altro processo.</a:t>
            </a:r>
          </a:p>
          <a:p>
            <a:pPr marL="411480" algn="ctr" fontAlgn="auto">
              <a:spcAft>
                <a:spcPts val="0"/>
              </a:spcAft>
              <a:buFont typeface="Wingdings"/>
              <a:buNone/>
              <a:defRPr/>
            </a:pPr>
            <a:endParaRPr lang="it-IT" dirty="0">
              <a:solidFill>
                <a:srgbClr val="FF0000"/>
              </a:solidFill>
            </a:endParaRPr>
          </a:p>
        </p:txBody>
      </p:sp>
    </p:spTree>
  </p:cSld>
  <p:clrMapOvr>
    <a:masterClrMapping/>
  </p:clrMapOvr>
  <p:transition>
    <p:dissolv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10000"/>
          </a:bodyPr>
          <a:lstStyle/>
          <a:p>
            <a:pPr marL="411480" algn="just" fontAlgn="auto">
              <a:spcAft>
                <a:spcPts val="0"/>
              </a:spcAft>
              <a:buFont typeface="Wingdings"/>
              <a:buNone/>
              <a:defRPr/>
            </a:pPr>
            <a:r>
              <a:rPr lang="it-IT" dirty="0" smtClean="0"/>
              <a:t>2. Se, entro il termine perentorio di tre mesi dal passaggio in giudicato della pronuncia di cui al comma 1, la domanda è riproposta al giudice ivi indicato, nel successivo processo le parti restano vincolate a tale indicazione e sono fatti salvi gli effetti sostanziali e processuali che la domanda avrebbe prodotto se il giudice di cui è stata dichiarata la giurisdizione fosse stato adito fin dall'instaurazione del primo giudizio, ferme restando le preclusioni e le decadenze intervenute.  …</a:t>
            </a:r>
          </a:p>
          <a:p>
            <a:pPr marL="411480" algn="just" fontAlgn="auto">
              <a:spcAft>
                <a:spcPts val="0"/>
              </a:spcAft>
              <a:buFont typeface="Wingdings"/>
              <a:buNone/>
              <a:defRPr/>
            </a:pPr>
            <a:r>
              <a:rPr lang="it-IT" dirty="0" smtClean="0"/>
              <a:t/>
            </a:r>
            <a:br>
              <a:rPr lang="it-IT" dirty="0" smtClean="0"/>
            </a:br>
            <a:endParaRPr lang="it-IT" dirty="0" smtClean="0"/>
          </a:p>
          <a:p>
            <a:pPr marL="411480" fontAlgn="auto">
              <a:spcAft>
                <a:spcPts val="0"/>
              </a:spcAft>
              <a:buFont typeface="Wingdings"/>
              <a:buNone/>
              <a:defRPr/>
            </a:pPr>
            <a:endParaRPr lang="it-IT" dirty="0"/>
          </a:p>
        </p:txBody>
      </p:sp>
    </p:spTree>
  </p:cSld>
  <p:clrMapOvr>
    <a:masterClrMapping/>
  </p:clrMapOvr>
  <p:transition>
    <p:dissolv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72706" name="Segnaposto contenuto 2"/>
          <p:cNvSpPr>
            <a:spLocks noGrp="1"/>
          </p:cNvSpPr>
          <p:nvPr>
            <p:ph idx="1"/>
          </p:nvPr>
        </p:nvSpPr>
        <p:spPr/>
        <p:txBody>
          <a:bodyPr/>
          <a:lstStyle/>
          <a:p>
            <a:pPr>
              <a:buFont typeface="Wingdings" pitchFamily="2" charset="2"/>
              <a:buNone/>
            </a:pPr>
            <a:endParaRPr lang="it-IT" smtClean="0"/>
          </a:p>
          <a:p>
            <a:pPr algn="just">
              <a:buFont typeface="Wingdings" pitchFamily="2" charset="2"/>
              <a:buNone/>
            </a:pPr>
            <a:r>
              <a:rPr lang="it-IT" smtClean="0"/>
              <a:t>…. Ai fini del presente comma la domanda si ripropone con le modalità e secondo le forme previste per il giudizio davanti al giudice adito in relazione al rito applicabile.</a:t>
            </a:r>
          </a:p>
        </p:txBody>
      </p:sp>
    </p:spTree>
  </p:cSld>
  <p:clrMapOvr>
    <a:masterClrMapping/>
  </p:clrMapOvr>
  <p:transition>
    <p:dissolv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algn="just" fontAlgn="auto">
              <a:spcAft>
                <a:spcPts val="0"/>
              </a:spcAft>
              <a:buFont typeface="Wingdings"/>
              <a:buNone/>
              <a:defRPr/>
            </a:pPr>
            <a:r>
              <a:rPr lang="it-IT" dirty="0" smtClean="0"/>
              <a:t>3. Se sulla questione di giurisdizione non si sono già pronunciate, nel processo, le sezioni unite della Corte di cassazione, il giudice davanti al quale la causa è riassunta può sollevare d'ufficio, con ordinanza, tale questione davanti alle medesime sezioni unite della Corte di cassazione, fino alla prima udienza fissata per la trattazione del merito. Restano ferme le disposizioni sul regolamento preventivo di giurisdizione.</a:t>
            </a:r>
            <a:br>
              <a:rPr lang="it-IT" dirty="0" smtClean="0"/>
            </a:br>
            <a:endParaRPr lang="it-IT" dirty="0"/>
          </a:p>
        </p:txBody>
      </p:sp>
    </p:spTree>
  </p:cSld>
  <p:clrMapOvr>
    <a:masterClrMapping/>
  </p:clrMapOvr>
  <p:transition>
    <p:dissolv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74754" name="Segnaposto contenuto 2"/>
          <p:cNvSpPr>
            <a:spLocks noGrp="1"/>
          </p:cNvSpPr>
          <p:nvPr>
            <p:ph idx="1"/>
          </p:nvPr>
        </p:nvSpPr>
        <p:spPr/>
        <p:txBody>
          <a:bodyPr/>
          <a:lstStyle/>
          <a:p>
            <a:pPr algn="just">
              <a:buFont typeface="Wingdings" pitchFamily="2" charset="2"/>
              <a:buNone/>
            </a:pPr>
            <a:r>
              <a:rPr lang="it-IT" smtClean="0"/>
              <a:t>4. L'inosservanza dei termini fissati ai sensi del presente articolo per la riassunzione o per la prosecuzione del giudizio comporta l'estinzione del processo, che è dichiarata anche d'ufficio alla prima udienza, e impedisce la conservazione degli effetti sostanziali e processuali della domanda.</a:t>
            </a:r>
            <a:br>
              <a:rPr lang="it-IT" smtClean="0"/>
            </a:br>
            <a:endParaRPr lang="it-IT" smtClean="0"/>
          </a:p>
        </p:txBody>
      </p:sp>
    </p:spTree>
  </p:cSld>
  <p:clrMapOvr>
    <a:masterClrMapping/>
  </p:clrMapOvr>
  <p:transition>
    <p:dissolv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75778" name="Segnaposto contenuto 2"/>
          <p:cNvSpPr>
            <a:spLocks noGrp="1"/>
          </p:cNvSpPr>
          <p:nvPr>
            <p:ph idx="1"/>
          </p:nvPr>
        </p:nvSpPr>
        <p:spPr/>
        <p:txBody>
          <a:bodyPr/>
          <a:lstStyle/>
          <a:p>
            <a:pPr>
              <a:buFont typeface="Wingdings" pitchFamily="2" charset="2"/>
              <a:buNone/>
            </a:pPr>
            <a:r>
              <a:rPr lang="it-IT" smtClean="0"/>
              <a:t>5. In ogni caso di riproposizione della domanda davanti al giudice di cui al comma 1, le prove raccolte nel processo davanti al giudice privo di giurisdizione possono essere valutate come argomenti di prova.</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a:t>
            </a:r>
            <a:endParaRPr lang="it-IT" sz="2800" dirty="0">
              <a:solidFill>
                <a:schemeClr val="tx2">
                  <a:satMod val="200000"/>
                </a:schemeClr>
              </a:solidFill>
            </a:endParaRPr>
          </a:p>
        </p:txBody>
      </p:sp>
      <p:sp>
        <p:nvSpPr>
          <p:cNvPr id="35842" name="Segnaposto contenuto 2"/>
          <p:cNvSpPr>
            <a:spLocks noGrp="1"/>
          </p:cNvSpPr>
          <p:nvPr>
            <p:ph idx="1"/>
          </p:nvPr>
        </p:nvSpPr>
        <p:spPr/>
        <p:txBody>
          <a:bodyPr/>
          <a:lstStyle/>
          <a:p>
            <a:pPr algn="just">
              <a:buFont typeface="Wingdings" pitchFamily="2" charset="2"/>
              <a:buNone/>
            </a:pPr>
            <a:r>
              <a:rPr lang="it-IT" dirty="0" smtClean="0"/>
              <a:t>L’art. 2, comma 1, del d.lgs. 546/92, nella formulazione in vigore fino al 31 dicembre 2001, elencava, in maniera tassativa, quali erano i tributi soggetti alla giurisdizione della Commissione Tributaria</a:t>
            </a:r>
          </a:p>
          <a:p>
            <a:pPr algn="just">
              <a:buFont typeface="Wingdings" pitchFamily="2" charset="2"/>
              <a:buNone/>
            </a:pPr>
            <a:endParaRPr lang="it-IT" dirty="0" smtClean="0"/>
          </a:p>
          <a:p>
            <a:pPr algn="just">
              <a:buFont typeface="Wingdings" pitchFamily="2" charset="2"/>
              <a:buNone/>
            </a:pPr>
            <a:r>
              <a:rPr lang="it-IT" dirty="0" smtClean="0">
                <a:solidFill>
                  <a:srgbClr val="FFFF00"/>
                </a:solidFill>
              </a:rPr>
              <a:t>L’art. 12, comma 2, della legge 448/2001 ha eliminato l’elencazione tassativa</a:t>
            </a:r>
          </a:p>
        </p:txBody>
      </p:sp>
    </p:spTree>
  </p:cSld>
  <p:clrMapOvr>
    <a:masterClrMapping/>
  </p:clrMapOvr>
  <p:transition>
    <p:dissolv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200000"/>
                  </a:schemeClr>
                </a:solidFill>
              </a:rPr>
              <a:t>TRANSLATIO IUDICII</a:t>
            </a:r>
            <a:endParaRPr lang="it-IT" dirty="0">
              <a:solidFill>
                <a:schemeClr val="tx2">
                  <a:satMod val="200000"/>
                </a:schemeClr>
              </a:solidFill>
            </a:endParaRPr>
          </a:p>
        </p:txBody>
      </p:sp>
      <p:sp>
        <p:nvSpPr>
          <p:cNvPr id="76802" name="Segnaposto contenuto 2"/>
          <p:cNvSpPr>
            <a:spLocks noGrp="1"/>
          </p:cNvSpPr>
          <p:nvPr>
            <p:ph idx="1"/>
          </p:nvPr>
        </p:nvSpPr>
        <p:spPr/>
        <p:txBody>
          <a:bodyPr/>
          <a:lstStyle/>
          <a:p>
            <a:pPr algn="ctr">
              <a:buFont typeface="Wingdings" pitchFamily="2" charset="2"/>
              <a:buNone/>
            </a:pPr>
            <a:r>
              <a:rPr lang="it-IT" smtClean="0">
                <a:solidFill>
                  <a:srgbClr val="FF0000"/>
                </a:solidFill>
              </a:rPr>
              <a:t>DOPO LA LEGGE 69/2009</a:t>
            </a:r>
          </a:p>
          <a:p>
            <a:pPr>
              <a:buFont typeface="Wingdings" pitchFamily="2" charset="2"/>
              <a:buNone/>
            </a:pPr>
            <a:endParaRPr lang="it-IT" smtClean="0">
              <a:solidFill>
                <a:srgbClr val="FF0000"/>
              </a:solidFill>
            </a:endParaRPr>
          </a:p>
          <a:p>
            <a:pPr>
              <a:buFont typeface="Wingdings" pitchFamily="2" charset="2"/>
              <a:buNone/>
            </a:pPr>
            <a:r>
              <a:rPr lang="it-IT" smtClean="0">
                <a:solidFill>
                  <a:srgbClr val="FF0000"/>
                </a:solidFill>
              </a:rPr>
              <a:t>Il giudice ordinario       ed       il giudice tributario</a:t>
            </a:r>
          </a:p>
          <a:p>
            <a:pPr algn="r">
              <a:buFont typeface="Wingdings" pitchFamily="2" charset="2"/>
              <a:buNone/>
            </a:pPr>
            <a:r>
              <a:rPr lang="it-IT" smtClean="0">
                <a:solidFill>
                  <a:srgbClr val="FF0000"/>
                </a:solidFill>
              </a:rPr>
              <a:t>  </a:t>
            </a:r>
          </a:p>
          <a:p>
            <a:pPr>
              <a:buFont typeface="Wingdings" pitchFamily="2" charset="2"/>
              <a:buNone/>
            </a:pPr>
            <a:endParaRPr lang="it-IT" smtClean="0">
              <a:solidFill>
                <a:srgbClr val="FF0000"/>
              </a:solidFill>
            </a:endParaRPr>
          </a:p>
          <a:p>
            <a:pPr>
              <a:buFont typeface="Wingdings" pitchFamily="2" charset="2"/>
              <a:buNone/>
            </a:pPr>
            <a:endParaRPr lang="it-IT" smtClean="0">
              <a:solidFill>
                <a:srgbClr val="FF0000"/>
              </a:solidFill>
            </a:endParaRPr>
          </a:p>
          <a:p>
            <a:pPr>
              <a:buFont typeface="Wingdings" pitchFamily="2" charset="2"/>
              <a:buNone/>
            </a:pPr>
            <a:endParaRPr lang="it-IT" smtClean="0"/>
          </a:p>
          <a:p>
            <a:pPr algn="ctr">
              <a:buFont typeface="Wingdings" pitchFamily="2" charset="2"/>
              <a:buNone/>
            </a:pPr>
            <a:r>
              <a:rPr lang="it-IT" smtClean="0">
                <a:solidFill>
                  <a:srgbClr val="FF0000"/>
                </a:solidFill>
              </a:rPr>
              <a:t>COMUNICANO</a:t>
            </a:r>
            <a:r>
              <a:rPr lang="it-IT" smtClean="0"/>
              <a:t> </a:t>
            </a:r>
          </a:p>
        </p:txBody>
      </p:sp>
      <p:pic>
        <p:nvPicPr>
          <p:cNvPr id="76803" name="Immagine 4" descr="http://byfiles.storage.live.com/y1pbShryX5qytmyqK8Jzpp2YULKIkd4LsPVrEutBiu4xQ6V9xT1KXY9xmtnSNcfjYjRXvMnI8Cjesg"/>
          <p:cNvPicPr>
            <a:picLocks noChangeAspect="1" noChangeArrowheads="1"/>
          </p:cNvPicPr>
          <p:nvPr/>
        </p:nvPicPr>
        <p:blipFill>
          <a:blip r:embed="rId2"/>
          <a:srcRect/>
          <a:stretch>
            <a:fillRect/>
          </a:stretch>
        </p:blipFill>
        <p:spPr bwMode="auto">
          <a:xfrm>
            <a:off x="3059113" y="3573463"/>
            <a:ext cx="3313112" cy="2016125"/>
          </a:xfrm>
          <a:prstGeom prst="rect">
            <a:avLst/>
          </a:prstGeom>
          <a:noFill/>
          <a:ln w="9525">
            <a:noFill/>
            <a:miter lim="800000"/>
            <a:headEnd/>
            <a:tailEnd/>
          </a:ln>
        </p:spPr>
      </p:pic>
    </p:spTree>
  </p:cSld>
  <p:clrMapOvr>
    <a:masterClrMapping/>
  </p:clrMapOvr>
  <p:transition>
    <p:dissolv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77826" name="Segnaposto contenuto 2"/>
          <p:cNvSpPr>
            <a:spLocks noGrp="1"/>
          </p:cNvSpPr>
          <p:nvPr>
            <p:ph idx="1"/>
          </p:nvPr>
        </p:nvSpPr>
        <p:spPr/>
        <p:txBody>
          <a:bodyPr/>
          <a:lstStyle/>
          <a:p>
            <a:pPr algn="just">
              <a:buFont typeface="Wingdings" pitchFamily="2" charset="2"/>
              <a:buNone/>
            </a:pPr>
            <a:r>
              <a:rPr lang="it-IT" smtClean="0">
                <a:solidFill>
                  <a:srgbClr val="FFFF00"/>
                </a:solidFill>
              </a:rPr>
              <a:t>LA DICHIARAZIONE DI INCOMPETENZA DEVE ESSERE DICHIARATA PER SENTENZA E DEVE CONTENERE:</a:t>
            </a:r>
          </a:p>
          <a:p>
            <a:pPr algn="just"/>
            <a:r>
              <a:rPr lang="it-IT" smtClean="0"/>
              <a:t>La dichiarazione d’incompetenza</a:t>
            </a:r>
          </a:p>
          <a:p>
            <a:pPr algn="just"/>
            <a:r>
              <a:rPr lang="it-IT" smtClean="0"/>
              <a:t>La dichiarazione del giudice ritenuto competente</a:t>
            </a:r>
          </a:p>
          <a:p>
            <a:pPr algn="just"/>
            <a:r>
              <a:rPr lang="it-IT" smtClean="0"/>
              <a:t>L’indicazione del giudice ritenuto competente</a:t>
            </a:r>
          </a:p>
          <a:p>
            <a:pPr algn="just"/>
            <a:r>
              <a:rPr lang="it-IT" smtClean="0"/>
              <a:t>Il termine entro il quale la causa deve essere riassunta innanzi a quest’ultimo</a:t>
            </a:r>
          </a:p>
        </p:txBody>
      </p:sp>
    </p:spTree>
  </p:cSld>
  <p:clrMapOvr>
    <a:masterClrMapping/>
  </p:clrMapOvr>
  <p:transition>
    <p:dissolv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8688" y="500063"/>
            <a:ext cx="7772400" cy="914400"/>
          </a:xfrm>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sz="2600" dirty="0" smtClean="0">
                <a:solidFill>
                  <a:srgbClr val="FFFF00"/>
                </a:solidFill>
              </a:rPr>
              <a:t>RIASSUNZIONE DEL PROCESSO DI FRONTE AD UNA SENTENZA DI INCOMPATIBILITA’ LE PARTI POSSONO:</a:t>
            </a:r>
          </a:p>
          <a:p>
            <a:pPr marL="411480" algn="just" fontAlgn="auto">
              <a:spcAft>
                <a:spcPts val="0"/>
              </a:spcAft>
              <a:buFont typeface="Wingdings"/>
              <a:buChar char=""/>
              <a:defRPr/>
            </a:pPr>
            <a:r>
              <a:rPr lang="it-IT" dirty="0" smtClean="0"/>
              <a:t>Riassumere il giudizio di fronte al nuovo giudice e rendere, così, incontestabile la sentenza</a:t>
            </a:r>
          </a:p>
          <a:p>
            <a:pPr marL="411480" algn="just" fontAlgn="auto">
              <a:spcAft>
                <a:spcPts val="0"/>
              </a:spcAft>
              <a:buFont typeface="Wingdings"/>
              <a:buChar char=""/>
              <a:defRPr/>
            </a:pPr>
            <a:r>
              <a:rPr lang="it-IT" dirty="0" smtClean="0"/>
              <a:t>Non riassumere il giudizio e lasciare che si estingua</a:t>
            </a:r>
          </a:p>
          <a:p>
            <a:pPr marL="411480" algn="just" fontAlgn="auto">
              <a:spcAft>
                <a:spcPts val="0"/>
              </a:spcAft>
              <a:buFont typeface="Wingdings"/>
              <a:buChar char=""/>
              <a:defRPr/>
            </a:pPr>
            <a:r>
              <a:rPr lang="it-IT" dirty="0" smtClean="0"/>
              <a:t>Impugnare la sentenza di fronte alla Commissione Tributaria Regionale</a:t>
            </a:r>
            <a:endParaRPr lang="it-IT" dirty="0"/>
          </a:p>
        </p:txBody>
      </p:sp>
    </p:spTree>
  </p:cSld>
  <p:clrMapOvr>
    <a:masterClrMapping/>
  </p:clrMapOvr>
  <p:transition>
    <p:dissolv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ASTENSIONE E RICUSASIONE DEI GIUDICI TRIBUTARI</a:t>
            </a:r>
            <a:endParaRPr lang="it-IT" sz="3200" b="1" dirty="0">
              <a:solidFill>
                <a:schemeClr val="tx2">
                  <a:satMod val="200000"/>
                </a:schemeClr>
              </a:solidFill>
            </a:endParaRPr>
          </a:p>
        </p:txBody>
      </p:sp>
      <p:sp>
        <p:nvSpPr>
          <p:cNvPr id="79874" name="Segnaposto contenuto 2"/>
          <p:cNvSpPr>
            <a:spLocks noGrp="1"/>
          </p:cNvSpPr>
          <p:nvPr>
            <p:ph idx="1"/>
          </p:nvPr>
        </p:nvSpPr>
        <p:spPr/>
        <p:txBody>
          <a:bodyPr/>
          <a:lstStyle/>
          <a:p>
            <a:pPr>
              <a:buFont typeface="Wingdings" pitchFamily="2" charset="2"/>
              <a:buNone/>
            </a:pPr>
            <a:r>
              <a:rPr lang="it-IT" b="1" dirty="0" smtClean="0">
                <a:solidFill>
                  <a:schemeClr val="accent2"/>
                </a:solidFill>
              </a:rPr>
              <a:t>Il giudice deve astenersi:</a:t>
            </a:r>
          </a:p>
          <a:p>
            <a:pPr algn="just"/>
            <a:r>
              <a:rPr lang="it-IT" dirty="0" smtClean="0"/>
              <a:t>Se ha interesse nella causa o in altra controversia su identica questione di diritto</a:t>
            </a:r>
          </a:p>
          <a:p>
            <a:pPr algn="just"/>
            <a:r>
              <a:rPr lang="it-IT" dirty="0" smtClean="0"/>
              <a:t>Se è parente o affine fino al quarto grado di una delle parti o di qualcuno dei difensori</a:t>
            </a:r>
          </a:p>
          <a:p>
            <a:pPr algn="just"/>
            <a:r>
              <a:rPr lang="it-IT" dirty="0" smtClean="0"/>
              <a:t>Se egli o la moglie abbiano gravi inimicizie o causa pendente con una delle parti</a:t>
            </a:r>
          </a:p>
          <a:p>
            <a:pPr algn="just"/>
            <a:r>
              <a:rPr lang="it-IT" dirty="0" smtClean="0"/>
              <a:t>Se ha dato consiglio o prestato patrocinio nella causa</a:t>
            </a:r>
          </a:p>
          <a:p>
            <a:endParaRPr lang="it-IT" dirty="0" smtClean="0"/>
          </a:p>
        </p:txBody>
      </p:sp>
    </p:spTree>
  </p:cSld>
  <p:clrMapOvr>
    <a:masterClrMapping/>
  </p:clrMapOvr>
  <p:transition>
    <p:dissolv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ASTENSIONE E RICUSASIONE DEI GIUDICI TRIBUTARI</a:t>
            </a:r>
            <a:endParaRPr lang="it-IT" sz="3200" b="1" dirty="0">
              <a:solidFill>
                <a:schemeClr val="tx2">
                  <a:satMod val="200000"/>
                </a:schemeClr>
              </a:solidFill>
            </a:endParaRPr>
          </a:p>
        </p:txBody>
      </p:sp>
      <p:sp>
        <p:nvSpPr>
          <p:cNvPr id="80898" name="Segnaposto contenuto 2"/>
          <p:cNvSpPr>
            <a:spLocks noGrp="1"/>
          </p:cNvSpPr>
          <p:nvPr>
            <p:ph idx="1"/>
          </p:nvPr>
        </p:nvSpPr>
        <p:spPr/>
        <p:txBody>
          <a:bodyPr/>
          <a:lstStyle/>
          <a:p>
            <a:pPr algn="just"/>
            <a:r>
              <a:rPr lang="it-IT" smtClean="0"/>
              <a:t>Se è tutore, curatore, procuratore, agente o datore di lavoro di una delle parti</a:t>
            </a:r>
          </a:p>
          <a:p>
            <a:pPr algn="just">
              <a:buFont typeface="Wingdings" pitchFamily="2" charset="2"/>
              <a:buNone/>
            </a:pPr>
            <a:endParaRPr lang="it-IT" smtClean="0"/>
          </a:p>
          <a:p>
            <a:pPr algn="just"/>
            <a:r>
              <a:rPr lang="it-IT" smtClean="0"/>
              <a:t>Se ha avuto rapporti di lavoro autonomo ovvero di collaborazione con una delle parti</a:t>
            </a:r>
          </a:p>
          <a:p>
            <a:pPr algn="just">
              <a:buFont typeface="Wingdings" pitchFamily="2" charset="2"/>
              <a:buNone/>
            </a:pPr>
            <a:endParaRPr lang="it-IT" smtClean="0"/>
          </a:p>
          <a:p>
            <a:pPr algn="just"/>
            <a:r>
              <a:rPr lang="it-IT" smtClean="0"/>
              <a:t>Nel caso in cui abbia partecipato alla speciale Commissione per l’assistenza tecnica gratuita</a:t>
            </a:r>
          </a:p>
        </p:txBody>
      </p:sp>
    </p:spTree>
  </p:cSld>
  <p:clrMapOvr>
    <a:masterClrMapping/>
  </p:clrMapOvr>
  <p:transition>
    <p:dissolv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ASTENSIONE E RICUSASIONE DEI GIUDICI TRIBUTARI</a:t>
            </a:r>
            <a:endParaRPr lang="it-IT" sz="3200" dirty="0">
              <a:solidFill>
                <a:schemeClr val="tx2">
                  <a:satMod val="200000"/>
                </a:schemeClr>
              </a:solidFill>
            </a:endParaRPr>
          </a:p>
        </p:txBody>
      </p:sp>
      <p:sp>
        <p:nvSpPr>
          <p:cNvPr id="81922" name="Segnaposto contenuto 2"/>
          <p:cNvSpPr>
            <a:spLocks noGrp="1"/>
          </p:cNvSpPr>
          <p:nvPr>
            <p:ph idx="1"/>
          </p:nvPr>
        </p:nvSpPr>
        <p:spPr/>
        <p:txBody>
          <a:bodyPr/>
          <a:lstStyle/>
          <a:p>
            <a:pPr>
              <a:buFont typeface="Wingdings" pitchFamily="2" charset="2"/>
              <a:buNone/>
            </a:pPr>
            <a:endParaRPr lang="it-IT" smtClean="0"/>
          </a:p>
          <a:p>
            <a:pPr>
              <a:buFont typeface="Wingdings" pitchFamily="2" charset="2"/>
              <a:buNone/>
            </a:pPr>
            <a:endParaRPr lang="it-IT" smtClean="0"/>
          </a:p>
          <a:p>
            <a:pPr algn="just">
              <a:buFont typeface="Wingdings" pitchFamily="2" charset="2"/>
              <a:buNone/>
            </a:pPr>
            <a:r>
              <a:rPr lang="it-IT" smtClean="0"/>
              <a:t>Nei casi in cui è fatto obbligo ai giudici di astenersi, ciascuna delle parti può proporre la RICUSAZIONE mediante specifici motivi e mezzi di prova</a:t>
            </a:r>
          </a:p>
        </p:txBody>
      </p:sp>
    </p:spTree>
  </p:cSld>
  <p:clrMapOvr>
    <a:masterClrMapping/>
  </p:clrMapOvr>
  <p:transition>
    <p:dissolv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ASTENSIONE E RICUSASIONE DEI GIUDICI TRIBUTARI</a:t>
            </a:r>
            <a:endParaRPr lang="it-IT" sz="3200" dirty="0">
              <a:solidFill>
                <a:schemeClr val="tx2">
                  <a:satMod val="200000"/>
                </a:schemeClr>
              </a:solidFill>
            </a:endParaRPr>
          </a:p>
        </p:txBody>
      </p:sp>
      <p:sp>
        <p:nvSpPr>
          <p:cNvPr id="82946" name="Segnaposto contenuto 2"/>
          <p:cNvSpPr>
            <a:spLocks noGrp="1"/>
          </p:cNvSpPr>
          <p:nvPr>
            <p:ph idx="1"/>
          </p:nvPr>
        </p:nvSpPr>
        <p:spPr/>
        <p:txBody>
          <a:bodyPr/>
          <a:lstStyle/>
          <a:p>
            <a:pPr marL="0" algn="just">
              <a:lnSpc>
                <a:spcPct val="200000"/>
              </a:lnSpc>
              <a:buFont typeface="Wingdings" pitchFamily="2" charset="2"/>
              <a:buNone/>
            </a:pPr>
            <a:r>
              <a:rPr lang="it-IT" smtClean="0">
                <a:solidFill>
                  <a:srgbClr val="FF0000"/>
                </a:solidFill>
              </a:rPr>
              <a:t>La Legge n. 69/2009 è intervenuta inasprendo la pena pecuniaria, portata da 10 euro a 250 euro, ove il procedimento di ricusazione si concluda con un’ordinanza di inammissibilità o di rigetto.</a:t>
            </a:r>
            <a:r>
              <a:rPr lang="it-IT" smtClean="0"/>
              <a:t> </a:t>
            </a:r>
            <a:endParaRPr lang="it-IT" smtClean="0">
              <a:solidFill>
                <a:srgbClr val="FF0000"/>
              </a:solidFill>
            </a:endParaRPr>
          </a:p>
        </p:txBody>
      </p:sp>
    </p:spTree>
  </p:cSld>
  <p:clrMapOvr>
    <a:masterClrMapping/>
  </p:clrMapOvr>
  <p:transition>
    <p:dissolv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83970" name="Segnaposto contenuto 2"/>
          <p:cNvSpPr>
            <a:spLocks noGrp="1"/>
          </p:cNvSpPr>
          <p:nvPr>
            <p:ph idx="1"/>
          </p:nvPr>
        </p:nvSpPr>
        <p:spPr/>
        <p:txBody>
          <a:bodyPr/>
          <a:lstStyle/>
          <a:p>
            <a:pPr algn="just">
              <a:buFont typeface="Wingdings" pitchFamily="2" charset="2"/>
              <a:buNone/>
            </a:pPr>
            <a:r>
              <a:rPr lang="it-IT" smtClean="0"/>
              <a:t>LE COMMISSIONI TRIBUTARIE, AL FINE DI ACCERTARE LA VERITA’ FISCALE, ESERCITANO TUTTE LE FACOLTA’ DI ACCESSO, DI RICHIESTA DATI, DI INFORMAZIONI E CHIARIMENTI, CONFERITE AGLI UFFICI TRIBUTARI ED ALL’ENTE LOCALE DA CIASCUNA LEGGE DI IMPOSTA</a:t>
            </a:r>
          </a:p>
        </p:txBody>
      </p:sp>
    </p:spTree>
  </p:cSld>
  <p:clrMapOvr>
    <a:masterClrMapping/>
  </p:clrMapOvr>
  <p:transition>
    <p:dissolv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512763"/>
            <a:ext cx="7772400" cy="914400"/>
          </a:xfrm>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fontAlgn="auto">
              <a:spcAft>
                <a:spcPts val="0"/>
              </a:spcAft>
              <a:buFont typeface="Wingdings"/>
              <a:buNone/>
              <a:defRPr/>
            </a:pPr>
            <a:r>
              <a:rPr lang="it-IT" b="1" dirty="0" smtClean="0">
                <a:solidFill>
                  <a:srgbClr val="92D050"/>
                </a:solidFill>
              </a:rPr>
              <a:t>LE COMMISSIONI, INOLTRE, POSSONO:</a:t>
            </a:r>
          </a:p>
          <a:p>
            <a:pPr marL="411480" fontAlgn="auto">
              <a:spcAft>
                <a:spcPts val="0"/>
              </a:spcAft>
              <a:buFont typeface="Wingdings"/>
              <a:buNone/>
              <a:defRPr/>
            </a:pPr>
            <a:endParaRPr lang="it-IT" b="1" dirty="0" smtClean="0">
              <a:solidFill>
                <a:srgbClr val="92D050"/>
              </a:solidFill>
            </a:endParaRPr>
          </a:p>
          <a:p>
            <a:pPr marL="411480" fontAlgn="auto">
              <a:spcAft>
                <a:spcPts val="0"/>
              </a:spcAft>
              <a:buFont typeface="Wingdings"/>
              <a:buChar char=""/>
              <a:defRPr/>
            </a:pPr>
            <a:r>
              <a:rPr lang="it-IT" b="1" dirty="0" smtClean="0"/>
              <a:t>Richiedere apposite relazioni agli organi tecnici dello Stato o di altri enti pubblici, compresa la Guardia di Finanza</a:t>
            </a:r>
          </a:p>
          <a:p>
            <a:pPr marL="411480" fontAlgn="auto">
              <a:spcAft>
                <a:spcPts val="0"/>
              </a:spcAft>
              <a:buFont typeface="Wingdings"/>
              <a:buChar char=""/>
              <a:defRPr/>
            </a:pPr>
            <a:endParaRPr lang="it-IT" b="1" dirty="0" smtClean="0"/>
          </a:p>
          <a:p>
            <a:pPr marL="411480" fontAlgn="auto">
              <a:spcAft>
                <a:spcPts val="0"/>
              </a:spcAft>
              <a:buFont typeface="Wingdings"/>
              <a:buChar char=""/>
              <a:defRPr/>
            </a:pPr>
            <a:r>
              <a:rPr lang="it-IT" b="1" dirty="0" smtClean="0"/>
              <a:t>Disporre consulenza tecnica</a:t>
            </a:r>
          </a:p>
          <a:p>
            <a:pPr marL="411480" fontAlgn="auto">
              <a:spcAft>
                <a:spcPts val="0"/>
              </a:spcAft>
              <a:buFont typeface="Wingdings"/>
              <a:buChar char=""/>
              <a:defRPr/>
            </a:pPr>
            <a:endParaRPr lang="it-IT" b="1" u="sng" dirty="0" smtClean="0"/>
          </a:p>
          <a:p>
            <a:pPr marL="411480" fontAlgn="auto">
              <a:spcAft>
                <a:spcPts val="0"/>
              </a:spcAft>
              <a:buFont typeface="Wingdings"/>
              <a:buChar char=""/>
              <a:defRPr/>
            </a:pPr>
            <a:r>
              <a:rPr lang="it-IT" b="1" u="sng" dirty="0" smtClean="0"/>
              <a:t>Non applicare un regolamento o un atto generale ritenuto illegittimo</a:t>
            </a:r>
          </a:p>
          <a:p>
            <a:pPr marL="411480" fontAlgn="auto">
              <a:spcAft>
                <a:spcPts val="0"/>
              </a:spcAft>
              <a:buFont typeface="Wingdings"/>
              <a:buNone/>
              <a:defRPr/>
            </a:pPr>
            <a:endParaRPr lang="it-IT" b="1" dirty="0">
              <a:solidFill>
                <a:srgbClr val="92D050"/>
              </a:solidFill>
            </a:endParaRPr>
          </a:p>
        </p:txBody>
      </p:sp>
    </p:spTree>
  </p:cSld>
  <p:clrMapOvr>
    <a:masterClrMapping/>
  </p:clrMapOvr>
  <p:transition>
    <p:dissolv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86018" name="Segnaposto contenuto 2"/>
          <p:cNvSpPr>
            <a:spLocks noGrp="1"/>
          </p:cNvSpPr>
          <p:nvPr>
            <p:ph idx="1"/>
          </p:nvPr>
        </p:nvSpPr>
        <p:spPr/>
        <p:txBody>
          <a:bodyPr/>
          <a:lstStyle/>
          <a:p>
            <a:pPr algn="just">
              <a:lnSpc>
                <a:spcPct val="150000"/>
              </a:lnSpc>
              <a:buFont typeface="Wingdings" pitchFamily="2" charset="2"/>
              <a:buNone/>
            </a:pPr>
            <a:r>
              <a:rPr lang="it-IT" dirty="0" smtClean="0"/>
              <a:t>Con una serie di pronunce, la Corte di Cassazione è intervenuta in materia di poteri istruttori del giudice tributario, disciplinati dall'articolo 7 del decreto legislativo 31 dicembre 1992, n. 546 </a:t>
            </a:r>
          </a:p>
          <a:p>
            <a:pPr>
              <a:buFont typeface="Wingdings" pitchFamily="2" charset="2"/>
              <a:buNone/>
            </a:pPr>
            <a:r>
              <a:rPr lang="it-IT" sz="2000" dirty="0" smtClean="0"/>
              <a:t>(Vedi sez. V, 11 gennaio 2006, n. 330; 11 gennaio 2006, n. 366; 20 gennaio 2006, n. 1134).</a:t>
            </a:r>
            <a:br>
              <a:rPr lang="it-IT" sz="2000" dirty="0" smtClean="0"/>
            </a:br>
            <a:endParaRPr lang="it-IT" sz="2000" dirty="0" smtClean="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a:t>
            </a:r>
            <a:endParaRPr lang="it-IT" sz="2800" dirty="0">
              <a:solidFill>
                <a:schemeClr val="tx2">
                  <a:satMod val="200000"/>
                </a:schemeClr>
              </a:solidFill>
            </a:endParaRPr>
          </a:p>
        </p:txBody>
      </p:sp>
      <p:sp>
        <p:nvSpPr>
          <p:cNvPr id="36866" name="Segnaposto contenuto 2"/>
          <p:cNvSpPr>
            <a:spLocks noGrp="1"/>
          </p:cNvSpPr>
          <p:nvPr>
            <p:ph idx="1"/>
          </p:nvPr>
        </p:nvSpPr>
        <p:spPr/>
        <p:txBody>
          <a:bodyPr/>
          <a:lstStyle/>
          <a:p>
            <a:pPr algn="just">
              <a:buFont typeface="Wingdings" pitchFamily="2" charset="2"/>
              <a:buNone/>
            </a:pPr>
            <a:r>
              <a:rPr lang="it-IT" smtClean="0"/>
              <a:t>L’art. 3-bis del d.l. 203/2005, convertito con modificazioni dalla legge 248/2005 (collegato alla finanziaria 2006) ha introdotto dopo le parole “tributi di ogni genere e specie”  l’inciso </a:t>
            </a:r>
          </a:p>
          <a:p>
            <a:pPr>
              <a:buFont typeface="Wingdings" pitchFamily="2" charset="2"/>
              <a:buNone/>
            </a:pPr>
            <a:endParaRPr lang="it-IT" smtClean="0"/>
          </a:p>
          <a:p>
            <a:pPr algn="ctr">
              <a:buFont typeface="Wingdings" pitchFamily="2" charset="2"/>
              <a:buNone/>
            </a:pPr>
            <a:r>
              <a:rPr lang="it-IT" smtClean="0">
                <a:solidFill>
                  <a:srgbClr val="FFFF00"/>
                </a:solidFill>
              </a:rPr>
              <a:t>“comunque denominati”</a:t>
            </a:r>
          </a:p>
        </p:txBody>
      </p:sp>
    </p:spTree>
  </p:cSld>
  <p:clrMapOvr>
    <a:masterClrMapping/>
  </p:clrMapOvr>
  <p:transition>
    <p:dissolv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3" name="Segnaposto contenuto 2"/>
          <p:cNvSpPr>
            <a:spLocks noGrp="1"/>
          </p:cNvSpPr>
          <p:nvPr>
            <p:ph idx="1"/>
          </p:nvPr>
        </p:nvSpPr>
        <p:spPr/>
        <p:txBody>
          <a:bodyPr>
            <a:normAutofit fontScale="77500" lnSpcReduction="20000"/>
          </a:bodyPr>
          <a:lstStyle/>
          <a:p>
            <a:pPr marL="411480" algn="just"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E’ legittima la decisione del giudice tributario che, di fronte al difetto di prova della pretesa tributaria, ha disposto una stima </a:t>
            </a:r>
            <a:r>
              <a:rPr lang="it-IT" dirty="0" err="1" smtClean="0"/>
              <a:t>Ute</a:t>
            </a:r>
            <a:r>
              <a:rPr lang="it-IT" dirty="0" smtClean="0"/>
              <a:t>, assunta poi come punto di riferimento per la decisione. </a:t>
            </a:r>
          </a:p>
          <a:p>
            <a:pPr marL="411480" algn="just" fontAlgn="auto">
              <a:spcAft>
                <a:spcPts val="0"/>
              </a:spcAft>
              <a:buFont typeface="Wingdings"/>
              <a:buNone/>
              <a:defRPr/>
            </a:pPr>
            <a:r>
              <a:rPr lang="it-IT" dirty="0" smtClean="0"/>
              <a:t>… "</a:t>
            </a:r>
            <a:r>
              <a:rPr lang="it-IT" i="1" dirty="0" smtClean="0"/>
              <a:t>nel processo tributario, a norma dell'art. 7 del D.Lgs. 31 dicembre 1992 n. 546, le Commissioni tributarie, dotate di ampio potere estimativo anche sostitutivo, avvalendosi dei larghi poteri istruttori ad esse attribuiti possono acquisire </a:t>
            </a:r>
            <a:r>
              <a:rPr lang="it-IT" i="1" dirty="0" err="1" smtClean="0"/>
              <a:t>aliunde</a:t>
            </a:r>
            <a:r>
              <a:rPr lang="it-IT" i="1" dirty="0" smtClean="0"/>
              <a:t> gli elementi di decisione, demandando all'</a:t>
            </a:r>
            <a:r>
              <a:rPr lang="it-IT" i="1" dirty="0" err="1" smtClean="0"/>
              <a:t>Ute</a:t>
            </a:r>
            <a:r>
              <a:rPr lang="it-IT" i="1" dirty="0" smtClean="0"/>
              <a:t> accertamenti ritenuti necessari, prescindendo dall'accertamento dell'ufficio e dall'eventuale difetto di prova del suo assunto</a:t>
            </a:r>
            <a:r>
              <a:rPr lang="it-IT" dirty="0" smtClean="0"/>
              <a:t>".</a:t>
            </a:r>
          </a:p>
          <a:p>
            <a:pPr marL="411480" algn="just" fontAlgn="auto">
              <a:spcAft>
                <a:spcPts val="0"/>
              </a:spcAft>
              <a:buFont typeface="Wingdings"/>
              <a:buNone/>
              <a:defRPr/>
            </a:pPr>
            <a:r>
              <a:rPr lang="it-IT" sz="2600" dirty="0" smtClean="0"/>
              <a:t>		Corte di Cassazione, sez. V, sentenza n. 330, 11 gennaio 2006</a:t>
            </a:r>
            <a:endParaRPr lang="it-IT" sz="2600" dirty="0"/>
          </a:p>
        </p:txBody>
      </p:sp>
    </p:spTree>
  </p:cSld>
  <p:clrMapOvr>
    <a:masterClrMapping/>
  </p:clrMapOvr>
  <p:transition>
    <p:dissolv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88066" name="Segnaposto contenuto 2"/>
          <p:cNvSpPr>
            <a:spLocks noGrp="1"/>
          </p:cNvSpPr>
          <p:nvPr>
            <p:ph idx="1"/>
          </p:nvPr>
        </p:nvSpPr>
        <p:spPr/>
        <p:txBody>
          <a:bodyPr/>
          <a:lstStyle/>
          <a:p>
            <a:pPr>
              <a:buFont typeface="Wingdings" pitchFamily="2" charset="2"/>
              <a:buNone/>
            </a:pPr>
            <a:endParaRPr lang="it-IT" dirty="0" smtClean="0"/>
          </a:p>
          <a:p>
            <a:pPr algn="just">
              <a:buFont typeface="Wingdings" pitchFamily="2" charset="2"/>
              <a:buNone/>
            </a:pPr>
            <a:r>
              <a:rPr lang="it-IT" dirty="0" smtClean="0">
                <a:solidFill>
                  <a:srgbClr val="FF0000"/>
                </a:solidFill>
              </a:rPr>
              <a:t>Il giudice tributario non può utilizzare gli strumenti di cui all'articolo 7  per supplire alle insufficienze probatorie della parte.</a:t>
            </a:r>
          </a:p>
          <a:p>
            <a:pPr algn="just">
              <a:buFont typeface="Wingdings" pitchFamily="2" charset="2"/>
              <a:buNone/>
            </a:pPr>
            <a:endParaRPr lang="it-IT" dirty="0" smtClean="0"/>
          </a:p>
          <a:p>
            <a:pPr algn="just">
              <a:buFont typeface="Wingdings" pitchFamily="2" charset="2"/>
              <a:buNone/>
            </a:pPr>
            <a:r>
              <a:rPr lang="it-IT" dirty="0" smtClean="0"/>
              <a:t>E’ illegittima l’acquisizione, da parte del giudice tributario, della stima </a:t>
            </a:r>
            <a:r>
              <a:rPr lang="it-IT" dirty="0" err="1" smtClean="0"/>
              <a:t>Ute</a:t>
            </a:r>
            <a:r>
              <a:rPr lang="it-IT" dirty="0" smtClean="0"/>
              <a:t> non prodotta dall'Amministrazione.</a:t>
            </a:r>
          </a:p>
          <a:p>
            <a:pPr algn="just">
              <a:buFont typeface="Wingdings" pitchFamily="2" charset="2"/>
              <a:buNone/>
            </a:pPr>
            <a:r>
              <a:rPr lang="it-IT" sz="2000" dirty="0" smtClean="0"/>
              <a:t>		Corte di Cassazione, sez. V, sent. n. 336 dell’11 gennaio 2006</a:t>
            </a:r>
          </a:p>
        </p:txBody>
      </p:sp>
    </p:spTree>
  </p:cSld>
  <p:clrMapOvr>
    <a:masterClrMapping/>
  </p:clrMapOvr>
  <p:transition>
    <p:dissolv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10000"/>
          </a:bodyPr>
          <a:lstStyle/>
          <a:p>
            <a:pPr marL="0" algn="just" fontAlgn="auto">
              <a:spcAft>
                <a:spcPts val="0"/>
              </a:spcAft>
              <a:buFont typeface="Wingdings"/>
              <a:buNone/>
              <a:defRPr/>
            </a:pPr>
            <a:endParaRPr lang="it-IT" dirty="0" smtClean="0"/>
          </a:p>
          <a:p>
            <a:pPr marL="0" algn="just" fontAlgn="auto">
              <a:spcAft>
                <a:spcPts val="0"/>
              </a:spcAft>
              <a:buFont typeface="Wingdings"/>
              <a:buNone/>
              <a:defRPr/>
            </a:pPr>
            <a:r>
              <a:rPr lang="it-IT" dirty="0" smtClean="0"/>
              <a:t>Infatti, secondo i giudici di legittimità, il citato articolo 7, che attribuisce alle Commissioni tributarie i poteri istruttori di ufficio, costituisce una norma eccezionale che non può essere utilizzata come rimedio ordinario per sopperire alle lacune probatorie delle parti, dal momento che il giudice tributario non è tenuto ad acquisire d'ufficio le prove a fronte del mancato assolvimento dell'onere probatorio, salvo che sia impossibile o sommamente difficile esercitarlo.</a:t>
            </a:r>
          </a:p>
          <a:p>
            <a:pPr marL="0" algn="just" fontAlgn="auto">
              <a:spcAft>
                <a:spcPts val="0"/>
              </a:spcAft>
              <a:buFont typeface="Wingdings"/>
              <a:buNone/>
              <a:defRPr/>
            </a:pPr>
            <a:r>
              <a:rPr lang="it-IT" dirty="0" smtClean="0"/>
              <a:t/>
            </a:r>
            <a:br>
              <a:rPr lang="it-IT" dirty="0" smtClean="0"/>
            </a:br>
            <a:endParaRPr lang="it-IT" dirty="0"/>
          </a:p>
        </p:txBody>
      </p:sp>
    </p:spTree>
  </p:cSld>
  <p:clrMapOvr>
    <a:masterClrMapping/>
  </p:clrMapOvr>
  <p:transition>
    <p:dissolv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b="1" dirty="0">
                <a:solidFill>
                  <a:schemeClr val="tx2">
                    <a:satMod val="200000"/>
                  </a:schemeClr>
                </a:solidFill>
              </a:rPr>
              <a:t>I POTERI DELLE COMMISSIONI TRIBUTARIE</a:t>
            </a:r>
            <a:endParaRPr lang="it-IT" dirty="0">
              <a:solidFill>
                <a:schemeClr val="tx2">
                  <a:satMod val="200000"/>
                </a:schemeClr>
              </a:solidFill>
            </a:endParaRPr>
          </a:p>
        </p:txBody>
      </p:sp>
      <p:sp>
        <p:nvSpPr>
          <p:cNvPr id="90114" name="Segnaposto contenuto 2"/>
          <p:cNvSpPr>
            <a:spLocks noGrp="1"/>
          </p:cNvSpPr>
          <p:nvPr>
            <p:ph idx="1"/>
          </p:nvPr>
        </p:nvSpPr>
        <p:spPr/>
        <p:txBody>
          <a:bodyPr/>
          <a:lstStyle/>
          <a:p>
            <a:pPr>
              <a:buFont typeface="Wingdings" pitchFamily="2" charset="2"/>
              <a:buNone/>
            </a:pPr>
            <a:endParaRPr lang="it-IT" smtClean="0"/>
          </a:p>
          <a:p>
            <a:pPr algn="just">
              <a:buFont typeface="Wingdings" pitchFamily="2" charset="2"/>
              <a:buNone/>
            </a:pPr>
            <a:r>
              <a:rPr lang="it-IT" smtClean="0"/>
              <a:t>L’ articolo 3-</a:t>
            </a:r>
            <a:r>
              <a:rPr lang="it-IT" i="1" smtClean="0"/>
              <a:t>bis</a:t>
            </a:r>
            <a:r>
              <a:rPr lang="it-IT" smtClean="0"/>
              <a:t> del decreto legge 203/2005 ha abrogato il comma 3 dell'articolo 7, che consentiva ai giudici tributari di ordinare in qualsiasi momento alle parti il deposito di documenti, a prescindere dal decorso dei termini di legge.</a:t>
            </a:r>
          </a:p>
          <a:p>
            <a:pPr algn="just">
              <a:buFont typeface="Wingdings" pitchFamily="2" charset="2"/>
              <a:buNone/>
            </a:pPr>
            <a:r>
              <a:rPr lang="it-IT" smtClean="0"/>
              <a:t/>
            </a:r>
            <a:br>
              <a:rPr lang="it-IT" smtClean="0"/>
            </a:br>
            <a:endParaRPr lang="it-IT" smtClean="0"/>
          </a:p>
        </p:txBody>
      </p:sp>
    </p:spTree>
  </p:cSld>
  <p:clrMapOvr>
    <a:masterClrMapping/>
  </p:clrMapOvr>
  <p:transition>
    <p:dissolv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I POTERI DELLE COMMISSIONI TRIBUTARIE</a:t>
            </a:r>
            <a:endParaRPr lang="it-IT" sz="2800" b="1" dirty="0">
              <a:solidFill>
                <a:schemeClr val="tx2">
                  <a:satMod val="200000"/>
                </a:schemeClr>
              </a:solidFill>
            </a:endParaRPr>
          </a:p>
        </p:txBody>
      </p:sp>
      <p:sp>
        <p:nvSpPr>
          <p:cNvPr id="91138" name="Segnaposto contenuto 2"/>
          <p:cNvSpPr>
            <a:spLocks noGrp="1"/>
          </p:cNvSpPr>
          <p:nvPr>
            <p:ph idx="1"/>
          </p:nvPr>
        </p:nvSpPr>
        <p:spPr/>
        <p:txBody>
          <a:bodyPr/>
          <a:lstStyle/>
          <a:p>
            <a:pPr>
              <a:buFont typeface="Wingdings" pitchFamily="2" charset="2"/>
              <a:buNone/>
            </a:pPr>
            <a:r>
              <a:rPr lang="it-IT" smtClean="0">
                <a:solidFill>
                  <a:srgbClr val="FF0000"/>
                </a:solidFill>
              </a:rPr>
              <a:t>LE COMMISSIONI </a:t>
            </a:r>
            <a:r>
              <a:rPr lang="it-IT" b="1" u="sng" smtClean="0">
                <a:solidFill>
                  <a:srgbClr val="FF0000"/>
                </a:solidFill>
              </a:rPr>
              <a:t>NON POSSONO:</a:t>
            </a:r>
          </a:p>
          <a:p>
            <a:endParaRPr lang="it-IT" smtClean="0"/>
          </a:p>
          <a:p>
            <a:r>
              <a:rPr lang="it-IT" smtClean="0"/>
              <a:t>Acquisire giuramento</a:t>
            </a:r>
          </a:p>
          <a:p>
            <a:endParaRPr lang="it-IT" smtClean="0"/>
          </a:p>
          <a:p>
            <a:r>
              <a:rPr lang="it-IT" smtClean="0"/>
              <a:t>Acquisire prove testimoniali</a:t>
            </a:r>
          </a:p>
        </p:txBody>
      </p:sp>
    </p:spTree>
  </p:cSld>
  <p:clrMapOvr>
    <a:masterClrMapping/>
  </p:clrMapOvr>
  <p:transition>
    <p:dissolv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PROVE TESTIMONIALI</a:t>
            </a:r>
            <a:endParaRPr lang="it-IT" sz="3200" dirty="0">
              <a:solidFill>
                <a:schemeClr val="tx2">
                  <a:satMod val="200000"/>
                </a:schemeClr>
              </a:solidFill>
            </a:endParaRPr>
          </a:p>
        </p:txBody>
      </p:sp>
      <p:sp>
        <p:nvSpPr>
          <p:cNvPr id="92162" name="Segnaposto contenuto 2"/>
          <p:cNvSpPr>
            <a:spLocks noGrp="1"/>
          </p:cNvSpPr>
          <p:nvPr>
            <p:ph idx="1"/>
          </p:nvPr>
        </p:nvSpPr>
        <p:spPr/>
        <p:txBody>
          <a:bodyPr/>
          <a:lstStyle/>
          <a:p>
            <a:pPr marL="0" algn="just">
              <a:buFont typeface="Wingdings" pitchFamily="2" charset="2"/>
              <a:buNone/>
            </a:pPr>
            <a:r>
              <a:rPr lang="it-IT" smtClean="0">
                <a:solidFill>
                  <a:srgbClr val="FF0000"/>
                </a:solidFill>
              </a:rPr>
              <a:t>L’art. 46 della L. n. 69/2009 l’art. 257bis che disciplina la testimonianza scritta. Il giudice, su accordo delle parti, dispone l’acquisizione per iscritto delle risposte ad alcuni quesiti posti al testimone.</a:t>
            </a:r>
          </a:p>
          <a:p>
            <a:pPr marL="0" algn="just">
              <a:buFont typeface="Wingdings" pitchFamily="2" charset="2"/>
              <a:buNone/>
            </a:pPr>
            <a:endParaRPr lang="it-IT" smtClean="0">
              <a:solidFill>
                <a:srgbClr val="FF0000"/>
              </a:solidFill>
            </a:endParaRPr>
          </a:p>
          <a:p>
            <a:pPr marL="0" algn="just">
              <a:buFont typeface="Wingdings" pitchFamily="2" charset="2"/>
              <a:buNone/>
            </a:pPr>
            <a:r>
              <a:rPr lang="it-IT" b="1" smtClean="0">
                <a:solidFill>
                  <a:srgbClr val="FF0000"/>
                </a:solidFill>
              </a:rPr>
              <a:t>TALE PREVISIONE NON SI APPLICA AL PROCESSO TRIBUTARIO</a:t>
            </a:r>
          </a:p>
        </p:txBody>
      </p:sp>
    </p:spTree>
  </p:cSld>
  <p:clrMapOvr>
    <a:masterClrMapping/>
  </p:clrMapOvr>
  <p:transition>
    <p:dissolv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PROVE TESTIMONIALI</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0" algn="just" fontAlgn="auto">
              <a:lnSpc>
                <a:spcPct val="150000"/>
              </a:lnSpc>
              <a:spcAft>
                <a:spcPts val="0"/>
              </a:spcAft>
              <a:buFont typeface="Wingdings"/>
              <a:buNone/>
              <a:defRPr/>
            </a:pPr>
            <a:r>
              <a:rPr lang="it-IT" dirty="0" smtClean="0"/>
              <a:t>L’art. 7 del D.Lgs. 546/1992 esclude la prova testimoniale come mezzo istruttorio del processo tributario, potendosi oggi produrre soltanto dichiarazioni scritte di terzi, di varia natura, da considerarsi elementi documentali con semplice valore indiziario sotto il profilo probatorio.</a:t>
            </a:r>
            <a:endParaRPr lang="it-IT" dirty="0"/>
          </a:p>
        </p:txBody>
      </p:sp>
    </p:spTree>
  </p:cSld>
  <p:clrMapOvr>
    <a:masterClrMapping/>
  </p:clrMapOvr>
  <p:transition>
    <p:dissolv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PARTI DEL PROCESSO TRIBUTARIO</a:t>
            </a:r>
            <a:endParaRPr lang="it-IT" sz="3200" b="1" dirty="0">
              <a:solidFill>
                <a:schemeClr val="tx2">
                  <a:satMod val="200000"/>
                </a:schemeClr>
              </a:solidFill>
            </a:endParaRPr>
          </a:p>
        </p:txBody>
      </p:sp>
      <p:sp>
        <p:nvSpPr>
          <p:cNvPr id="94210" name="Segnaposto contenuto 2"/>
          <p:cNvSpPr>
            <a:spLocks noGrp="1"/>
          </p:cNvSpPr>
          <p:nvPr>
            <p:ph idx="1"/>
          </p:nvPr>
        </p:nvSpPr>
        <p:spPr/>
        <p:txBody>
          <a:bodyPr/>
          <a:lstStyle/>
          <a:p>
            <a:pPr>
              <a:buFont typeface="Wingdings" pitchFamily="2" charset="2"/>
              <a:buNone/>
            </a:pPr>
            <a:endParaRPr lang="it-IT" dirty="0" smtClean="0"/>
          </a:p>
          <a:p>
            <a:pPr>
              <a:buFont typeface="Wingdings" pitchFamily="2" charset="2"/>
              <a:buNone/>
            </a:pPr>
            <a:r>
              <a:rPr lang="it-IT" dirty="0" smtClean="0">
                <a:solidFill>
                  <a:srgbClr val="FF0000"/>
                </a:solidFill>
              </a:rPr>
              <a:t>RICORRENTE</a:t>
            </a:r>
            <a:r>
              <a:rPr lang="it-IT" dirty="0" smtClean="0"/>
              <a:t>                                           </a:t>
            </a:r>
            <a:r>
              <a:rPr lang="it-IT" dirty="0" smtClean="0">
                <a:solidFill>
                  <a:srgbClr val="FFFF00"/>
                </a:solidFill>
              </a:rPr>
              <a:t>RESISTENTE</a:t>
            </a:r>
          </a:p>
          <a:p>
            <a:pPr algn="r">
              <a:buFont typeface="Wingdings" pitchFamily="2" charset="2"/>
              <a:buNone/>
            </a:pPr>
            <a:r>
              <a:rPr lang="it-IT" dirty="0" smtClean="0">
                <a:solidFill>
                  <a:srgbClr val="FFFF00"/>
                </a:solidFill>
              </a:rPr>
              <a:t>Ente Locale</a:t>
            </a:r>
          </a:p>
          <a:p>
            <a:pPr algn="r">
              <a:buFont typeface="Wingdings" pitchFamily="2" charset="2"/>
              <a:buNone/>
            </a:pPr>
            <a:r>
              <a:rPr lang="it-IT" dirty="0" smtClean="0">
                <a:solidFill>
                  <a:srgbClr val="FFFF00"/>
                </a:solidFill>
              </a:rPr>
              <a:t>Concessionario Servizio di Riscossione</a:t>
            </a:r>
          </a:p>
          <a:p>
            <a:pPr algn="r">
              <a:buFont typeface="Wingdings" pitchFamily="2" charset="2"/>
              <a:buNone/>
            </a:pPr>
            <a:r>
              <a:rPr lang="it-IT" dirty="0" smtClean="0">
                <a:solidFill>
                  <a:srgbClr val="FFFF00"/>
                </a:solidFill>
              </a:rPr>
              <a:t>Ufficio del Ministero delle Finanze</a:t>
            </a:r>
            <a:endParaRPr lang="it-IT" sz="2000" dirty="0" smtClean="0">
              <a:solidFill>
                <a:srgbClr val="FFFF00"/>
              </a:solidFill>
            </a:endParaRPr>
          </a:p>
          <a:p>
            <a:pPr algn="r">
              <a:buFont typeface="Wingdings" pitchFamily="2" charset="2"/>
              <a:buNone/>
            </a:pPr>
            <a:r>
              <a:rPr lang="it-IT" sz="2000" dirty="0" smtClean="0">
                <a:solidFill>
                  <a:srgbClr val="FFFF00"/>
                </a:solidFill>
              </a:rPr>
              <a:t>(al quale spettano le attribuzioni sul Rapporto </a:t>
            </a:r>
          </a:p>
          <a:p>
            <a:pPr algn="r">
              <a:buFont typeface="Wingdings" pitchFamily="2" charset="2"/>
              <a:buNone/>
            </a:pPr>
            <a:r>
              <a:rPr lang="it-IT" sz="2000" dirty="0" smtClean="0">
                <a:solidFill>
                  <a:srgbClr val="FFFF00"/>
                </a:solidFill>
              </a:rPr>
              <a:t>controverso se l’ufficio è un centro di servizio)</a:t>
            </a:r>
          </a:p>
        </p:txBody>
      </p:sp>
      <p:sp>
        <p:nvSpPr>
          <p:cNvPr id="14" name="Freccia angolare bidirezionale 13"/>
          <p:cNvSpPr/>
          <p:nvPr/>
        </p:nvSpPr>
        <p:spPr>
          <a:xfrm rot="13418845">
            <a:off x="4013200" y="1273175"/>
            <a:ext cx="1604963" cy="150971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CAPACITA’ DI STARE IN GIUDIZIO – Nuovo art. 12 del D.Lgs. n. 546/92</a:t>
            </a:r>
            <a:endParaRPr lang="it-IT" sz="3200" dirty="0">
              <a:solidFill>
                <a:schemeClr val="tx2">
                  <a:satMod val="200000"/>
                </a:schemeClr>
              </a:solidFill>
            </a:endParaRPr>
          </a:p>
        </p:txBody>
      </p:sp>
      <p:sp>
        <p:nvSpPr>
          <p:cNvPr id="96258" name="Segnaposto contenuto 2"/>
          <p:cNvSpPr>
            <a:spLocks noGrp="1"/>
          </p:cNvSpPr>
          <p:nvPr>
            <p:ph idx="1"/>
          </p:nvPr>
        </p:nvSpPr>
        <p:spPr/>
        <p:txBody>
          <a:bodyPr/>
          <a:lstStyle/>
          <a:p>
            <a:pPr algn="just">
              <a:buFont typeface="Wingdings" pitchFamily="2" charset="2"/>
              <a:buNone/>
            </a:pPr>
            <a:r>
              <a:rPr lang="it-IT" dirty="0" smtClean="0"/>
              <a:t>Le parti diverse dagli Enti impositori (la precedente formulazione parlava solo di Ente Locale e Ministero delle Finanza) dagli agenti della riscossione e dai soggetti iscritti all’albo del D.Lgs. n. 446/1997 (fino alla riforma esclusi) devono essere assistite in giudizio da un</a:t>
            </a:r>
          </a:p>
          <a:p>
            <a:pPr algn="ctr">
              <a:buFont typeface="Wingdings" pitchFamily="2" charset="2"/>
              <a:buNone/>
            </a:pPr>
            <a:endParaRPr lang="it-IT" dirty="0" smtClean="0">
              <a:solidFill>
                <a:srgbClr val="FFFF00"/>
              </a:solidFill>
            </a:endParaRPr>
          </a:p>
          <a:p>
            <a:pPr algn="ctr">
              <a:buFont typeface="Wingdings" pitchFamily="2" charset="2"/>
              <a:buNone/>
            </a:pPr>
            <a:r>
              <a:rPr lang="it-IT" dirty="0" smtClean="0">
                <a:solidFill>
                  <a:srgbClr val="FFFF00"/>
                </a:solidFill>
              </a:rPr>
              <a:t>DIFENSORE ABILITATO</a:t>
            </a:r>
          </a:p>
        </p:txBody>
      </p:sp>
    </p:spTree>
  </p:cSld>
  <p:clrMapOvr>
    <a:masterClrMapping/>
  </p:clrMapOvr>
  <p:transition>
    <p:dissolv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CAPACITA’ DI STARE IN GIUDIZIO</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fontAlgn="auto">
              <a:spcAft>
                <a:spcPts val="0"/>
              </a:spcAft>
              <a:buFont typeface="Wingdings"/>
              <a:buNone/>
              <a:defRPr/>
            </a:pPr>
            <a:r>
              <a:rPr lang="it-IT" dirty="0" smtClean="0">
                <a:solidFill>
                  <a:srgbClr val="92D050"/>
                </a:solidFill>
              </a:rPr>
              <a:t>PRIMA DELLA RIFORMA DEL D.LGS. N. 156/2015 ERANO ABILITATI ALL’ASSISTENZA TECNICA:</a:t>
            </a:r>
          </a:p>
          <a:p>
            <a:pPr marL="411480" fontAlgn="auto">
              <a:spcAft>
                <a:spcPts val="0"/>
              </a:spcAft>
              <a:buFont typeface="Wingdings"/>
              <a:buChar char=""/>
              <a:defRPr/>
            </a:pPr>
            <a:r>
              <a:rPr lang="it-IT" dirty="0" smtClean="0"/>
              <a:t>Avvocati</a:t>
            </a:r>
          </a:p>
          <a:p>
            <a:pPr marL="411480" fontAlgn="auto">
              <a:spcAft>
                <a:spcPts val="0"/>
              </a:spcAft>
              <a:buFont typeface="Wingdings"/>
              <a:buChar char=""/>
              <a:defRPr/>
            </a:pPr>
            <a:r>
              <a:rPr lang="it-IT" dirty="0" smtClean="0"/>
              <a:t>Dottori Commercialisti</a:t>
            </a:r>
          </a:p>
          <a:p>
            <a:pPr marL="411480" fontAlgn="auto">
              <a:spcAft>
                <a:spcPts val="0"/>
              </a:spcAft>
              <a:buFont typeface="Wingdings"/>
              <a:buChar char=""/>
              <a:defRPr/>
            </a:pPr>
            <a:r>
              <a:rPr lang="it-IT" dirty="0" smtClean="0"/>
              <a:t>Ragionieri</a:t>
            </a:r>
          </a:p>
          <a:p>
            <a:pPr marL="411480" fontAlgn="auto">
              <a:spcAft>
                <a:spcPts val="0"/>
              </a:spcAft>
              <a:buFont typeface="Wingdings"/>
              <a:buChar char=""/>
              <a:defRPr/>
            </a:pPr>
            <a:r>
              <a:rPr lang="it-IT" dirty="0" smtClean="0"/>
              <a:t>Periti commerciali</a:t>
            </a:r>
          </a:p>
          <a:p>
            <a:pPr marL="411480" fontAlgn="auto">
              <a:spcAft>
                <a:spcPts val="0"/>
              </a:spcAft>
              <a:buFont typeface="Wingdings"/>
              <a:buChar char=""/>
              <a:defRPr/>
            </a:pPr>
            <a:r>
              <a:rPr lang="it-IT" dirty="0" smtClean="0"/>
              <a:t>Consulenti del lavoro, </a:t>
            </a:r>
          </a:p>
          <a:p>
            <a:pPr marL="411480" fontAlgn="auto">
              <a:spcAft>
                <a:spcPts val="0"/>
              </a:spcAft>
              <a:buFont typeface="Wingdings"/>
              <a:buChar char=""/>
              <a:defRPr/>
            </a:pPr>
            <a:endParaRPr lang="it-IT" dirty="0" smtClean="0"/>
          </a:p>
          <a:p>
            <a:pPr marL="411480" algn="just" fontAlgn="auto">
              <a:spcAft>
                <a:spcPts val="0"/>
              </a:spcAft>
              <a:buFont typeface="Wingdings"/>
              <a:buNone/>
              <a:defRPr/>
            </a:pPr>
            <a:r>
              <a:rPr lang="it-IT" b="1" dirty="0" smtClean="0">
                <a:solidFill>
                  <a:srgbClr val="FF0000"/>
                </a:solidFill>
              </a:rPr>
              <a:t>purché non dipendenti dalla Pubblica Amministrazione</a:t>
            </a:r>
            <a:endParaRPr lang="it-IT" b="1" dirty="0">
              <a:solidFill>
                <a:srgbClr val="FF0000"/>
              </a:solidFill>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938" y="571500"/>
            <a:ext cx="7772400" cy="914400"/>
          </a:xfrm>
        </p:spPr>
        <p:txBody>
          <a:bodyPr>
            <a:normAutofit fontScale="90000"/>
          </a:bodyPr>
          <a:lstStyle/>
          <a:p>
            <a:pPr fontAlgn="auto">
              <a:spcAft>
                <a:spcPts val="0"/>
              </a:spcAft>
              <a:defRPr/>
            </a:pPr>
            <a:r>
              <a:rPr lang="it-IT" sz="3200" b="1" dirty="0" smtClean="0">
                <a:solidFill>
                  <a:schemeClr val="tx2">
                    <a:satMod val="200000"/>
                  </a:schemeClr>
                </a:solidFill>
              </a:rPr>
              <a:t>OGGETTO GIURISDIZIONE TRIBUTARIA</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algn="just" fontAlgn="auto">
              <a:spcAft>
                <a:spcPts val="0"/>
              </a:spcAft>
              <a:buFont typeface="Wingdings"/>
              <a:buNone/>
              <a:defRPr/>
            </a:pPr>
            <a:r>
              <a:rPr lang="it-IT" dirty="0" smtClean="0">
                <a:solidFill>
                  <a:srgbClr val="FFFF00"/>
                </a:solidFill>
              </a:rPr>
              <a:t>SECONDO L’ART. 3BIS DEL D.L. 203/2005, APPARTERREBBERO ALLA GIURISDIZIONE TRIBUTARIA </a:t>
            </a:r>
            <a:r>
              <a:rPr lang="it-IT" sz="4000" b="1" u="sng" dirty="0" smtClean="0">
                <a:solidFill>
                  <a:srgbClr val="FFFF00"/>
                </a:solidFill>
              </a:rPr>
              <a:t>TUTTE</a:t>
            </a:r>
            <a:r>
              <a:rPr lang="it-IT" dirty="0" smtClean="0">
                <a:solidFill>
                  <a:srgbClr val="FFFF00"/>
                </a:solidFill>
              </a:rPr>
              <a:t> LE CONTROVERSIE AVENTI AD OGGETTO TRIBUTI </a:t>
            </a:r>
            <a:r>
              <a:rPr lang="it-IT" dirty="0" err="1" smtClean="0">
                <a:solidFill>
                  <a:srgbClr val="FFFF00"/>
                </a:solidFill>
              </a:rPr>
              <a:t>DI</a:t>
            </a:r>
            <a:r>
              <a:rPr lang="it-IT" dirty="0" smtClean="0">
                <a:solidFill>
                  <a:srgbClr val="FFFF00"/>
                </a:solidFill>
              </a:rPr>
              <a:t> OGNI GENERE E SPECIE, COMUNQUE DENOMINATI COMPRESI QUELLI REGIONALI, PROVINCIALI E COMUNALI ED IL CONTRIBUTO AL SSN, NONCHE’ LE SOVRIMPOSTE E LE ADDIZIONALI, LE SANZIONI AMMINISTRATIVE, COMUNQUE IRROGATE DA UFFICI FINANZIARI, GLI INTERESSI E OGNI ACCESSORIO</a:t>
            </a:r>
          </a:p>
        </p:txBody>
      </p:sp>
    </p:spTree>
  </p:cSld>
  <p:clrMapOvr>
    <a:masterClrMapping/>
  </p:clrMapOvr>
  <p:transition>
    <p:dissolv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solidFill>
                  <a:schemeClr val="tx2">
                    <a:satMod val="200000"/>
                  </a:schemeClr>
                </a:solidFill>
              </a:rPr>
              <a:t>CAPACITA’ DI STARE IN GIUDIZIO</a:t>
            </a:r>
            <a:endParaRPr lang="it-IT" sz="3500" dirty="0">
              <a:solidFill>
                <a:schemeClr val="tx2">
                  <a:satMod val="200000"/>
                </a:schemeClr>
              </a:solidFill>
            </a:endParaRPr>
          </a:p>
        </p:txBody>
      </p:sp>
      <p:sp>
        <p:nvSpPr>
          <p:cNvPr id="98306" name="Segnaposto contenuto 2"/>
          <p:cNvSpPr>
            <a:spLocks noGrp="1"/>
          </p:cNvSpPr>
          <p:nvPr>
            <p:ph idx="1"/>
          </p:nvPr>
        </p:nvSpPr>
        <p:spPr/>
        <p:txBody>
          <a:bodyPr/>
          <a:lstStyle/>
          <a:p>
            <a:pPr algn="just">
              <a:buFont typeface="Wingdings" pitchFamily="2" charset="2"/>
              <a:buNone/>
            </a:pPr>
            <a:r>
              <a:rPr lang="it-IT" dirty="0" smtClean="0"/>
              <a:t>Inoltre erano abilitati per le materie concernenti l’estensione, il classamento dei terreni e la ripartizione dell’estimo fra i compossessori, il classamento delle singole unità elementari immobiliari urbane e l’attribuzione della rendita:</a:t>
            </a:r>
          </a:p>
          <a:p>
            <a:pPr>
              <a:buFont typeface="Wingdings" pitchFamily="2" charset="2"/>
              <a:buNone/>
            </a:pPr>
            <a:r>
              <a:rPr lang="it-IT" dirty="0" smtClean="0"/>
              <a:t>Ingegneri		Architetti		Geometri</a:t>
            </a:r>
          </a:p>
          <a:p>
            <a:pPr>
              <a:buFont typeface="Wingdings" pitchFamily="2" charset="2"/>
              <a:buNone/>
            </a:pPr>
            <a:r>
              <a:rPr lang="it-IT" dirty="0" smtClean="0"/>
              <a:t>Periti edili		Agronomi		Periti agrari</a:t>
            </a:r>
          </a:p>
        </p:txBody>
      </p:sp>
    </p:spTree>
  </p:cSld>
  <p:clrMapOvr>
    <a:masterClrMapping/>
  </p:clrMapOvr>
  <p:transition>
    <p:dissolv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CAPACITA’ DI STARE IN GIUDIZIO</a:t>
            </a:r>
            <a:endParaRPr lang="it-IT" sz="3500" dirty="0"/>
          </a:p>
        </p:txBody>
      </p:sp>
      <p:sp>
        <p:nvSpPr>
          <p:cNvPr id="3" name="Segnaposto contenuto 2"/>
          <p:cNvSpPr>
            <a:spLocks noGrp="1"/>
          </p:cNvSpPr>
          <p:nvPr>
            <p:ph idx="1"/>
          </p:nvPr>
        </p:nvSpPr>
        <p:spPr/>
        <p:txBody>
          <a:bodyPr/>
          <a:lstStyle/>
          <a:p>
            <a:pPr marL="68263" indent="0">
              <a:buNone/>
            </a:pPr>
            <a:r>
              <a:rPr lang="it-IT" dirty="0" smtClean="0"/>
              <a:t>Adesso posso rivestire il ruolo di difensori abilitati anche:</a:t>
            </a:r>
          </a:p>
          <a:p>
            <a:pPr marL="68263" indent="0">
              <a:buNone/>
            </a:pPr>
            <a:r>
              <a:rPr lang="it-IT" sz="1500" dirty="0"/>
              <a:t>e) i soggetti </a:t>
            </a:r>
            <a:r>
              <a:rPr lang="it-IT" sz="1500" dirty="0" err="1"/>
              <a:t>gia'</a:t>
            </a:r>
            <a:r>
              <a:rPr lang="it-IT" sz="1500" dirty="0"/>
              <a:t> iscritti alla data del 30 settembre 1993 nei ruoli di periti ed esperti tenuti dalle camere di commercio, industria, artigianato e agricoltura per la subcategoria tributi, in possesso di diploma di laurea in giurisprudenza o in economia e commercio o equipollenti o di diploma di ragioniere limitatamente alle materie concernenti le imposte di registro, di successione, i tributi locali, l'IVA, l'IRPEF, l'IRAP e l'IRES; </a:t>
            </a:r>
            <a:endParaRPr lang="it-IT" sz="1500" dirty="0" smtClean="0"/>
          </a:p>
          <a:p>
            <a:pPr marL="68263" indent="0">
              <a:buNone/>
            </a:pPr>
            <a:r>
              <a:rPr lang="it-IT" sz="1500" dirty="0" smtClean="0"/>
              <a:t>f</a:t>
            </a:r>
            <a:r>
              <a:rPr lang="it-IT" sz="1500" dirty="0"/>
              <a:t>) i funzionari delle associazioni di categoria che, alla data di entrata in vigore del decreto legislativo 31 dicembre 1992, n. 545, risultavano iscritti negli elenchi tenuti dalle Intendenze di finanza competenti per territorio, ai sensi dell'ultimo periodo dell'articolo 30, terzo comma, del decreto del Presidente della Repubblica 26 ottobre 1972, n. 636; </a:t>
            </a:r>
            <a:endParaRPr lang="it-IT" sz="1500" dirty="0" smtClean="0"/>
          </a:p>
          <a:p>
            <a:pPr marL="68263" indent="0">
              <a:buNone/>
            </a:pPr>
            <a:r>
              <a:rPr lang="it-IT" sz="1500" dirty="0" smtClean="0"/>
              <a:t>g</a:t>
            </a:r>
            <a:r>
              <a:rPr lang="it-IT" sz="1500" dirty="0"/>
              <a:t>) i dipendenti delle associazioni delle categorie rappresentate nel Consiglio nazionale dell'economia e del lavoro (C.N.E.L.) e i dipendenti delle imprese, o delle loro controllate ai sensi dell'articolo 2359 del codice civile, primo comma, numero 1), limitatamente alle controversie nelle quali sono parti, rispettivamente, gli associati e le imprese o loro controllate, in possesso del diploma di laurea magistrale in giurisprudenza o in economia ed equipollenti, o di diploma di ragioneria e della relativa abilitazione professionale; </a:t>
            </a:r>
          </a:p>
        </p:txBody>
      </p:sp>
    </p:spTree>
    <p:extLst>
      <p:ext uri="{BB962C8B-B14F-4D97-AF65-F5344CB8AC3E}">
        <p14:creationId xmlns:p14="http://schemas.microsoft.com/office/powerpoint/2010/main" val="594377880"/>
      </p:ext>
    </p:extLst>
  </p:cSld>
  <p:clrMapOvr>
    <a:masterClrMapping/>
  </p:clrMapOvr>
  <p:transition>
    <p:dissolv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b="1" dirty="0">
                <a:solidFill>
                  <a:schemeClr val="tx2">
                    <a:satMod val="200000"/>
                  </a:schemeClr>
                </a:solidFill>
              </a:rPr>
              <a:t>CAPACITA’ DI STARE IN GIUDIZIO</a:t>
            </a:r>
            <a:endParaRPr lang="it-IT" sz="3500" dirty="0"/>
          </a:p>
        </p:txBody>
      </p:sp>
      <p:sp>
        <p:nvSpPr>
          <p:cNvPr id="3" name="Segnaposto contenuto 2"/>
          <p:cNvSpPr>
            <a:spLocks noGrp="1"/>
          </p:cNvSpPr>
          <p:nvPr>
            <p:ph idx="1"/>
          </p:nvPr>
        </p:nvSpPr>
        <p:spPr/>
        <p:txBody>
          <a:bodyPr/>
          <a:lstStyle/>
          <a:p>
            <a:pPr marL="68263" indent="0">
              <a:buNone/>
            </a:pPr>
            <a:r>
              <a:rPr lang="it-IT" sz="1500" dirty="0"/>
              <a:t>h) i dipendenti dei centri di assistenza fiscale (CAF) di cui all'articolo 32 del decreto legislativo 9 luglio 1997, n. 241, e delle relative </a:t>
            </a:r>
            <a:r>
              <a:rPr lang="it-IT" sz="1500" dirty="0" err="1"/>
              <a:t>societa'</a:t>
            </a:r>
            <a:r>
              <a:rPr lang="it-IT" sz="1500" dirty="0"/>
              <a:t> di servizi, </a:t>
            </a:r>
            <a:r>
              <a:rPr lang="it-IT" sz="1500" dirty="0" err="1"/>
              <a:t>purche</a:t>
            </a:r>
            <a:r>
              <a:rPr lang="it-IT" sz="1500" dirty="0"/>
              <a:t>' in possesso di diploma di laurea magistrale in giurisprudenza o in economia ed equipollenti, o di diploma di ragioneria e della relativa abilitazione professionale, limitatamente alle controversie dei propri assistiti originate da adempimenti per i quali il CAF ha prestato loro assistenza. 4. L'elenco dei soggetti di cui al comma 3, lettere d), e), f), g) ed h), </a:t>
            </a:r>
            <a:r>
              <a:rPr lang="it-IT" sz="1500" dirty="0" err="1"/>
              <a:t>e'</a:t>
            </a:r>
            <a:r>
              <a:rPr lang="it-IT" sz="1500" dirty="0"/>
              <a:t> tenuto dal Dipartimento delle finanze del Ministero dell'economia e delle finanze che vi provvede con le risorse umane, strumentali e finanziarie disponibili a legislazione vigente senza nuovi o maggiori oneri a carico del bilancio dello Stato. Con decreto del Ministro dell'economia e delle finanze, sentito il Ministero della giustizia, emesso ai sensi dell'articolo 17, comma 3, della legge 23 agosto 1988, n. 400, sono disciplinate le </a:t>
            </a:r>
            <a:r>
              <a:rPr lang="it-IT" sz="1500" dirty="0" err="1"/>
              <a:t>modalita'</a:t>
            </a:r>
            <a:r>
              <a:rPr lang="it-IT" sz="1500" dirty="0"/>
              <a:t> di tenuta dell'elenco, </a:t>
            </a:r>
            <a:r>
              <a:rPr lang="it-IT" sz="1500" dirty="0" err="1"/>
              <a:t>nonche</a:t>
            </a:r>
            <a:r>
              <a:rPr lang="it-IT" sz="1500" dirty="0"/>
              <a:t>' i casi di </a:t>
            </a:r>
            <a:r>
              <a:rPr lang="it-IT" sz="1500" dirty="0" err="1"/>
              <a:t>incompatibilita'</a:t>
            </a:r>
            <a:r>
              <a:rPr lang="it-IT" sz="1500" dirty="0"/>
              <a:t>, diniego, sospensione e revoca della iscrizione anche sulla base dei principi contenuti nel codice deontologico forense. L'elenco </a:t>
            </a:r>
            <a:r>
              <a:rPr lang="it-IT" sz="1500" dirty="0" err="1"/>
              <a:t>e'</a:t>
            </a:r>
            <a:r>
              <a:rPr lang="it-IT" sz="1500" dirty="0"/>
              <a:t> pubblicato nel sito internet del Ministero dell'economia e delle finanze. </a:t>
            </a:r>
          </a:p>
          <a:p>
            <a:pPr marL="68263" indent="0">
              <a:buNone/>
            </a:pPr>
            <a:endParaRPr lang="it-IT" dirty="0" smtClean="0"/>
          </a:p>
          <a:p>
            <a:pPr marL="68263" indent="0">
              <a:buNone/>
            </a:pPr>
            <a:r>
              <a:rPr lang="it-IT" sz="2000" dirty="0"/>
              <a:t>Per le controversie relative ai tributi doganali sono anche abilitati all'assistenza tecnica gli spedizionieri doganali iscritti nell'apposito albo</a:t>
            </a:r>
          </a:p>
        </p:txBody>
      </p:sp>
    </p:spTree>
    <p:extLst>
      <p:ext uri="{BB962C8B-B14F-4D97-AF65-F5344CB8AC3E}">
        <p14:creationId xmlns:p14="http://schemas.microsoft.com/office/powerpoint/2010/main" val="1813680001"/>
      </p:ext>
    </p:extLst>
  </p:cSld>
  <p:clrMapOvr>
    <a:masterClrMapping/>
  </p:clrMapOvr>
  <p:transition>
    <p:dissolv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b="1" dirty="0">
                <a:solidFill>
                  <a:schemeClr val="tx2">
                    <a:satMod val="200000"/>
                  </a:schemeClr>
                </a:solidFill>
              </a:rPr>
              <a:t>CAPACITA’ DI STARE IN GIUDIZIO</a:t>
            </a:r>
            <a:endParaRPr lang="it-IT" sz="3500" dirty="0"/>
          </a:p>
        </p:txBody>
      </p:sp>
      <p:sp>
        <p:nvSpPr>
          <p:cNvPr id="3" name="Segnaposto contenuto 2"/>
          <p:cNvSpPr>
            <a:spLocks noGrp="1"/>
          </p:cNvSpPr>
          <p:nvPr>
            <p:ph idx="1"/>
          </p:nvPr>
        </p:nvSpPr>
        <p:spPr/>
        <p:txBody>
          <a:bodyPr/>
          <a:lstStyle/>
          <a:p>
            <a:pPr marL="68263" indent="0">
              <a:buNone/>
            </a:pPr>
            <a:r>
              <a:rPr lang="it-IT" dirty="0"/>
              <a:t>Ai difensori di cui ai commi da 1 a 6 deve essere conferito l'incarico con atto pubblico o con scrittura privata autenticata od anche in calce o a margine di un atto del processo, nel qual caso la sottoscrizione autografa </a:t>
            </a:r>
            <a:r>
              <a:rPr lang="it-IT" dirty="0" err="1" smtClean="0"/>
              <a:t>é</a:t>
            </a:r>
            <a:r>
              <a:rPr lang="it-IT" dirty="0" smtClean="0"/>
              <a:t> </a:t>
            </a:r>
            <a:r>
              <a:rPr lang="it-IT" dirty="0"/>
              <a:t>certificata dallo stesso incaricato. All'udienza pubblica l'incarico </a:t>
            </a:r>
            <a:r>
              <a:rPr lang="it-IT" dirty="0" smtClean="0"/>
              <a:t>può </a:t>
            </a:r>
            <a:r>
              <a:rPr lang="it-IT" dirty="0"/>
              <a:t>essere conferito oralmente e se ne </a:t>
            </a:r>
            <a:r>
              <a:rPr lang="it-IT" dirty="0" smtClean="0"/>
              <a:t>dà </a:t>
            </a:r>
            <a:r>
              <a:rPr lang="it-IT" dirty="0"/>
              <a:t>atto a verbale.</a:t>
            </a:r>
          </a:p>
        </p:txBody>
      </p:sp>
    </p:spTree>
    <p:extLst>
      <p:ext uri="{BB962C8B-B14F-4D97-AF65-F5344CB8AC3E}">
        <p14:creationId xmlns:p14="http://schemas.microsoft.com/office/powerpoint/2010/main" val="747712423"/>
      </p:ext>
    </p:extLst>
  </p:cSld>
  <p:clrMapOvr>
    <a:masterClrMapping/>
  </p:clrMapOvr>
  <p:transition>
    <p:dissolv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CAPACITA’ DI STARE IN GIUDIZIO</a:t>
            </a:r>
            <a:endParaRPr lang="it-IT" sz="3200" dirty="0">
              <a:solidFill>
                <a:schemeClr val="tx2">
                  <a:satMod val="200000"/>
                </a:schemeClr>
              </a:solidFill>
            </a:endParaRPr>
          </a:p>
        </p:txBody>
      </p:sp>
      <p:sp>
        <p:nvSpPr>
          <p:cNvPr id="99330" name="Segnaposto contenuto 2"/>
          <p:cNvSpPr>
            <a:spLocks noGrp="1"/>
          </p:cNvSpPr>
          <p:nvPr>
            <p:ph idx="1"/>
          </p:nvPr>
        </p:nvSpPr>
        <p:spPr/>
        <p:txBody>
          <a:bodyPr/>
          <a:lstStyle/>
          <a:p>
            <a:pPr algn="just">
              <a:lnSpc>
                <a:spcPct val="150000"/>
              </a:lnSpc>
              <a:buFont typeface="Wingdings" pitchFamily="2" charset="2"/>
              <a:buNone/>
            </a:pPr>
            <a:r>
              <a:rPr lang="it-IT" dirty="0" smtClean="0">
                <a:solidFill>
                  <a:srgbClr val="92D050"/>
                </a:solidFill>
              </a:rPr>
              <a:t>I ricorsi di </a:t>
            </a:r>
            <a:r>
              <a:rPr lang="it-IT" b="1" dirty="0" smtClean="0">
                <a:solidFill>
                  <a:srgbClr val="92D050"/>
                </a:solidFill>
              </a:rPr>
              <a:t>VALORE INFERIORE A EURO 3.000,00 (prima il limite era fissato in € 2.582,28) </a:t>
            </a:r>
            <a:r>
              <a:rPr lang="it-IT" dirty="0" smtClean="0">
                <a:solidFill>
                  <a:srgbClr val="92D050"/>
                </a:solidFill>
              </a:rPr>
              <a:t>possono essere proposti direttamente dalle parti interessate che possono stare in giudizio anche </a:t>
            </a:r>
            <a:r>
              <a:rPr lang="it-IT" b="1" dirty="0" smtClean="0">
                <a:solidFill>
                  <a:srgbClr val="92D050"/>
                </a:solidFill>
              </a:rPr>
              <a:t>SENZA ASSISTENZA TECNICA</a:t>
            </a:r>
          </a:p>
        </p:txBody>
      </p:sp>
    </p:spTree>
  </p:cSld>
  <p:clrMapOvr>
    <a:masterClrMapping/>
  </p:clrMapOvr>
  <p:transition>
    <p:dissolv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CAPACITA’ DI STARE IN GIUDIZIO</a:t>
            </a:r>
            <a:endParaRPr lang="it-IT" sz="3200" dirty="0">
              <a:solidFill>
                <a:schemeClr val="tx2">
                  <a:satMod val="200000"/>
                </a:schemeClr>
              </a:solidFill>
            </a:endParaRPr>
          </a:p>
        </p:txBody>
      </p:sp>
      <p:sp>
        <p:nvSpPr>
          <p:cNvPr id="100354" name="Segnaposto contenuto 2"/>
          <p:cNvSpPr>
            <a:spLocks noGrp="1"/>
          </p:cNvSpPr>
          <p:nvPr>
            <p:ph idx="1"/>
          </p:nvPr>
        </p:nvSpPr>
        <p:spPr/>
        <p:txBody>
          <a:bodyPr/>
          <a:lstStyle/>
          <a:p>
            <a:pPr algn="ctr">
              <a:buFont typeface="Wingdings" pitchFamily="2" charset="2"/>
              <a:buNone/>
            </a:pPr>
            <a:r>
              <a:rPr lang="it-IT" smtClean="0"/>
              <a:t>VALORE DELLA LITE</a:t>
            </a:r>
          </a:p>
          <a:p>
            <a:pPr algn="ctr">
              <a:buFont typeface="Wingdings" pitchFamily="2" charset="2"/>
              <a:buNone/>
            </a:pPr>
            <a:endParaRPr lang="it-IT" smtClean="0"/>
          </a:p>
          <a:p>
            <a:pPr algn="ctr">
              <a:buFont typeface="Wingdings" pitchFamily="2" charset="2"/>
              <a:buNone/>
            </a:pPr>
            <a:endParaRPr lang="it-IT" smtClean="0"/>
          </a:p>
          <a:p>
            <a:pPr algn="ctr">
              <a:buFont typeface="Wingdings" pitchFamily="2" charset="2"/>
              <a:buNone/>
            </a:pPr>
            <a:endParaRPr lang="it-IT" smtClean="0"/>
          </a:p>
          <a:p>
            <a:pPr>
              <a:buFont typeface="Wingdings" pitchFamily="2" charset="2"/>
              <a:buNone/>
            </a:pPr>
            <a:r>
              <a:rPr lang="it-IT" sz="2500" smtClean="0"/>
              <a:t>Importo del tributo al 		In caso di controversia</a:t>
            </a:r>
          </a:p>
          <a:p>
            <a:pPr>
              <a:buFont typeface="Wingdings" pitchFamily="2" charset="2"/>
              <a:buNone/>
            </a:pPr>
            <a:r>
              <a:rPr lang="it-IT" sz="2500" smtClean="0"/>
              <a:t>netto degli interessi e		relativa esclusivamen-</a:t>
            </a:r>
          </a:p>
          <a:p>
            <a:pPr>
              <a:buFont typeface="Wingdings" pitchFamily="2" charset="2"/>
              <a:buNone/>
            </a:pPr>
            <a:r>
              <a:rPr lang="it-IT" sz="2500" smtClean="0"/>
              <a:t>delle eventuali sanzioni		te alle irrogazione</a:t>
            </a:r>
          </a:p>
          <a:p>
            <a:pPr>
              <a:buFont typeface="Wingdings" pitchFamily="2" charset="2"/>
              <a:buNone/>
            </a:pPr>
            <a:r>
              <a:rPr lang="it-IT" sz="2500" smtClean="0"/>
              <a:t>irrogate con l’atto 			delle sanzioni, somma </a:t>
            </a:r>
          </a:p>
          <a:p>
            <a:pPr>
              <a:buFont typeface="Wingdings" pitchFamily="2" charset="2"/>
              <a:buNone/>
            </a:pPr>
            <a:r>
              <a:rPr lang="it-IT" sz="2500" smtClean="0"/>
              <a:t>Impugnato				delle sanzioni</a:t>
            </a:r>
          </a:p>
          <a:p>
            <a:pPr>
              <a:buFont typeface="Wingdings" pitchFamily="2" charset="2"/>
              <a:buNone/>
            </a:pPr>
            <a:endParaRPr lang="it-IT" smtClean="0"/>
          </a:p>
        </p:txBody>
      </p:sp>
      <p:sp>
        <p:nvSpPr>
          <p:cNvPr id="4" name="Freccia angolare bidirezionale 3"/>
          <p:cNvSpPr/>
          <p:nvPr/>
        </p:nvSpPr>
        <p:spPr>
          <a:xfrm rot="13359188">
            <a:off x="3992563" y="2693988"/>
            <a:ext cx="1924050" cy="1839912"/>
          </a:xfrm>
          <a:prstGeom prst="leftUpArrow">
            <a:avLst>
              <a:gd name="adj1" fmla="val 25000"/>
              <a:gd name="adj2" fmla="val 21662"/>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LITISCONSORZIO</a:t>
            </a:r>
            <a:endParaRPr lang="it-IT" sz="3200" b="1" dirty="0">
              <a:solidFill>
                <a:schemeClr val="tx2">
                  <a:satMod val="200000"/>
                </a:schemeClr>
              </a:solidFill>
            </a:endParaRPr>
          </a:p>
        </p:txBody>
      </p:sp>
      <p:sp>
        <p:nvSpPr>
          <p:cNvPr id="102402" name="Segnaposto contenuto 2"/>
          <p:cNvSpPr>
            <a:spLocks noGrp="1"/>
          </p:cNvSpPr>
          <p:nvPr>
            <p:ph idx="1"/>
          </p:nvPr>
        </p:nvSpPr>
        <p:spPr/>
        <p:txBody>
          <a:bodyPr/>
          <a:lstStyle/>
          <a:p>
            <a:pPr algn="just">
              <a:lnSpc>
                <a:spcPct val="150000"/>
              </a:lnSpc>
              <a:buFont typeface="Wingdings" pitchFamily="2" charset="2"/>
              <a:buNone/>
            </a:pPr>
            <a:r>
              <a:rPr lang="it-IT" smtClean="0"/>
              <a:t>Se l’oggetto del ricorso riguarda </a:t>
            </a:r>
            <a:r>
              <a:rPr lang="it-IT" smtClean="0">
                <a:solidFill>
                  <a:srgbClr val="FF0000"/>
                </a:solidFill>
              </a:rPr>
              <a:t>inscindibilmente </a:t>
            </a:r>
            <a:r>
              <a:rPr lang="it-IT" smtClean="0"/>
              <a:t>più soggetti, questi devono essere tutti parte nello stesso processo e la controversia non può essere decisa limitatamente ad alcuni di essi</a:t>
            </a:r>
          </a:p>
        </p:txBody>
      </p:sp>
    </p:spTree>
  </p:cSld>
  <p:clrMapOvr>
    <a:masterClrMapping/>
  </p:clrMapOvr>
  <p:transition>
    <p:dissolv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LITISCONSORZIO</a:t>
            </a:r>
            <a:endParaRPr lang="it-IT" sz="3200" dirty="0">
              <a:solidFill>
                <a:schemeClr val="tx2">
                  <a:satMod val="200000"/>
                </a:schemeClr>
              </a:solidFill>
            </a:endParaRPr>
          </a:p>
        </p:txBody>
      </p:sp>
      <p:sp>
        <p:nvSpPr>
          <p:cNvPr id="103426" name="Segnaposto contenuto 2"/>
          <p:cNvSpPr>
            <a:spLocks noGrp="1"/>
          </p:cNvSpPr>
          <p:nvPr>
            <p:ph idx="1"/>
          </p:nvPr>
        </p:nvSpPr>
        <p:spPr/>
        <p:txBody>
          <a:bodyPr/>
          <a:lstStyle/>
          <a:p>
            <a:pPr algn="just">
              <a:lnSpc>
                <a:spcPct val="150000"/>
              </a:lnSpc>
              <a:buFont typeface="Wingdings" pitchFamily="2" charset="2"/>
              <a:buNone/>
            </a:pPr>
            <a:r>
              <a:rPr lang="it-IT" smtClean="0"/>
              <a:t>Se il ricorso non è stato proposto da o nei confronti di tutti i soggetti, sussiste LITISCONSORZIO NECESSARIO, ed è ORDINATA l’integrazione del contradditorio mediante la loro chiamata in causa entro un termine stabilito a pena di decadenza.</a:t>
            </a:r>
          </a:p>
        </p:txBody>
      </p:sp>
    </p:spTree>
  </p:cSld>
  <p:clrMapOvr>
    <a:masterClrMapping/>
  </p:clrMapOvr>
  <p:transition>
    <p:dissolv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LITISCONSORZIO</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t>Esempio di litisconsorzio necessario:</a:t>
            </a:r>
          </a:p>
          <a:p>
            <a:pPr marL="411480" fontAlgn="auto">
              <a:spcAft>
                <a:spcPts val="0"/>
              </a:spcAft>
              <a:buFont typeface="Wingdings"/>
              <a:buNone/>
              <a:defRPr/>
            </a:pPr>
            <a:r>
              <a:rPr lang="it-IT" dirty="0" smtClean="0"/>
              <a:t>CASSAZIONE SEZIONE UNITE SENTENZA 14815 DEL 4 GIUGNO 2008</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Unitarietà dell’accertamento posto alla base della rettifica della dichiarazione dei redditi delle società di persona o associazioni e dei soci delle stesse e la conseguente automatica imputazione dei redditi delle società a ciascun socio</a:t>
            </a:r>
          </a:p>
        </p:txBody>
      </p:sp>
    </p:spTree>
  </p:cSld>
  <p:clrMapOvr>
    <a:masterClrMapping/>
  </p:clrMapOvr>
  <p:transition>
    <p:dissolv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LITISCONSORZIO</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dirty="0" smtClean="0"/>
              <a:t>Altri esempi di litisconsorzio necessario individuati dalla Suprema Corte:</a:t>
            </a:r>
          </a:p>
          <a:p>
            <a:pPr marL="411480" algn="just" fontAlgn="auto">
              <a:spcAft>
                <a:spcPts val="0"/>
              </a:spcAft>
              <a:buFont typeface="Wingdings"/>
              <a:buNone/>
              <a:defRPr/>
            </a:pPr>
            <a:r>
              <a:rPr lang="it-IT" dirty="0" smtClean="0"/>
              <a:t>RITENUTE ALLA FONTE      Parti necessarie: sostituto, sostituito e amministrazione finanziaria</a:t>
            </a:r>
          </a:p>
          <a:p>
            <a:pPr marL="411480" algn="just" fontAlgn="auto">
              <a:spcAft>
                <a:spcPts val="0"/>
              </a:spcAft>
              <a:buFont typeface="Wingdings"/>
              <a:buNone/>
              <a:defRPr/>
            </a:pPr>
            <a:r>
              <a:rPr lang="it-IT" dirty="0" smtClean="0"/>
              <a:t>CONTROVERSIE FRA SOSTITUITO E SOSTITUTO D’IMPOSTA PER RIT. ACC. </a:t>
            </a:r>
            <a:r>
              <a:rPr lang="it-IT" sz="2000" dirty="0" smtClean="0"/>
              <a:t>(competenza Commissione Tributaria)          </a:t>
            </a:r>
            <a:r>
              <a:rPr lang="it-IT" dirty="0" smtClean="0"/>
              <a:t>Parti necessarie: sostituto, sostituito e amministrazione finanziaria</a:t>
            </a:r>
          </a:p>
        </p:txBody>
      </p:sp>
      <p:sp>
        <p:nvSpPr>
          <p:cNvPr id="4" name="Freccia a destra 3"/>
          <p:cNvSpPr/>
          <p:nvPr/>
        </p:nvSpPr>
        <p:spPr>
          <a:xfrm>
            <a:off x="5357813" y="2786063"/>
            <a:ext cx="285750" cy="28575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 name="Freccia a destra 4"/>
          <p:cNvSpPr/>
          <p:nvPr/>
        </p:nvSpPr>
        <p:spPr>
          <a:xfrm>
            <a:off x="5572125" y="5000625"/>
            <a:ext cx="285750" cy="28575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r>
              <a:rPr lang="it-IT" sz="2800" dirty="0" smtClean="0">
                <a:solidFill>
                  <a:schemeClr val="tx2">
                    <a:satMod val="200000"/>
                  </a:schemeClr>
                </a:solidFill>
              </a:rPr>
              <a:t/>
            </a:r>
            <a:br>
              <a:rPr lang="it-IT" sz="2800" dirty="0" smtClean="0">
                <a:solidFill>
                  <a:schemeClr val="tx2">
                    <a:satMod val="200000"/>
                  </a:schemeClr>
                </a:solidFill>
              </a:rPr>
            </a:br>
            <a:r>
              <a:rPr lang="it-IT" sz="2800" dirty="0" smtClean="0">
                <a:solidFill>
                  <a:schemeClr val="tx2">
                    <a:satMod val="200000"/>
                  </a:schemeClr>
                </a:solidFill>
              </a:rPr>
              <a:t>NOZIONE </a:t>
            </a:r>
            <a:r>
              <a:rPr lang="it-IT" sz="2800" dirty="0" err="1">
                <a:solidFill>
                  <a:schemeClr val="tx2">
                    <a:satMod val="200000"/>
                  </a:schemeClr>
                </a:solidFill>
              </a:rPr>
              <a:t>DI</a:t>
            </a:r>
            <a:r>
              <a:rPr lang="it-IT" sz="2800" dirty="0">
                <a:solidFill>
                  <a:schemeClr val="tx2">
                    <a:satMod val="200000"/>
                  </a:schemeClr>
                </a:solidFill>
              </a:rPr>
              <a:t> TRIBUTO</a:t>
            </a:r>
          </a:p>
        </p:txBody>
      </p:sp>
      <p:sp>
        <p:nvSpPr>
          <p:cNvPr id="38914" name="Rectangle 3"/>
          <p:cNvSpPr>
            <a:spLocks noGrp="1" noChangeArrowheads="1"/>
          </p:cNvSpPr>
          <p:nvPr>
            <p:ph idx="1"/>
          </p:nvPr>
        </p:nvSpPr>
        <p:spPr/>
        <p:txBody>
          <a:bodyPr/>
          <a:lstStyle/>
          <a:p>
            <a:pPr>
              <a:buFont typeface="Wingdings" pitchFamily="2" charset="2"/>
              <a:buNone/>
            </a:pPr>
            <a:r>
              <a:rPr lang="it-IT" smtClean="0"/>
              <a:t>CARATTERISTICHE:</a:t>
            </a:r>
          </a:p>
          <a:p>
            <a:pPr algn="just">
              <a:buFont typeface="Wingdings" pitchFamily="2" charset="2"/>
              <a:buNone/>
            </a:pPr>
            <a:endParaRPr lang="it-IT" smtClean="0"/>
          </a:p>
          <a:p>
            <a:pPr algn="just"/>
            <a:r>
              <a:rPr lang="it-IT" smtClean="0"/>
              <a:t>Coattività (esercizio dello Stato dello </a:t>
            </a:r>
            <a:r>
              <a:rPr lang="it-IT" i="1" smtClean="0"/>
              <a:t>ius imperii </a:t>
            </a:r>
            <a:r>
              <a:rPr lang="it-IT" smtClean="0"/>
              <a:t>per ottenere la prestazione)</a:t>
            </a:r>
          </a:p>
          <a:p>
            <a:pPr algn="just">
              <a:buFont typeface="Wingdings" pitchFamily="2" charset="2"/>
              <a:buNone/>
            </a:pPr>
            <a:endParaRPr lang="it-IT" smtClean="0"/>
          </a:p>
          <a:p>
            <a:pPr algn="just"/>
            <a:r>
              <a:rPr lang="it-IT" smtClean="0"/>
              <a:t>Collegamento alle spese pubbliche</a:t>
            </a:r>
          </a:p>
          <a:p>
            <a:pPr algn="just">
              <a:buFont typeface="Wingdings" pitchFamily="2" charset="2"/>
              <a:buNone/>
            </a:pPr>
            <a:endParaRPr lang="it-IT" smtClean="0"/>
          </a:p>
        </p:txBody>
      </p:sp>
    </p:spTree>
  </p:cSld>
  <p:clrMapOvr>
    <a:masterClrMapping/>
  </p:clrMapOvr>
  <p:transition>
    <p:dissolv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LITISCONSORZIO </a:t>
            </a:r>
            <a:endParaRPr lang="it-IT" sz="3200" dirty="0">
              <a:solidFill>
                <a:schemeClr val="tx2">
                  <a:satMod val="200000"/>
                </a:schemeClr>
              </a:solidFill>
            </a:endParaRPr>
          </a:p>
        </p:txBody>
      </p:sp>
      <p:sp>
        <p:nvSpPr>
          <p:cNvPr id="106498" name="Segnaposto contenuto 2"/>
          <p:cNvSpPr>
            <a:spLocks noGrp="1"/>
          </p:cNvSpPr>
          <p:nvPr>
            <p:ph idx="1"/>
          </p:nvPr>
        </p:nvSpPr>
        <p:spPr/>
        <p:txBody>
          <a:bodyPr/>
          <a:lstStyle/>
          <a:p>
            <a:pPr algn="just">
              <a:buFont typeface="Wingdings" pitchFamily="2" charset="2"/>
              <a:buNone/>
            </a:pPr>
            <a:r>
              <a:rPr lang="it-IT" smtClean="0"/>
              <a:t>LITISCONSORZIO FACOLTATIVO – Il legislatore del contenzioso tributario non ha disciplinato il litisconsorzio facoltativo. Il riferimento è l’art. 103 del c.p.c.</a:t>
            </a:r>
          </a:p>
          <a:p>
            <a:pPr algn="just">
              <a:buFont typeface="Wingdings" pitchFamily="2" charset="2"/>
              <a:buNone/>
            </a:pPr>
            <a:endParaRPr lang="it-IT" smtClean="0"/>
          </a:p>
          <a:p>
            <a:pPr algn="just">
              <a:buFont typeface="Wingdings" pitchFamily="2" charset="2"/>
              <a:buNone/>
            </a:pPr>
            <a:r>
              <a:rPr lang="it-IT" smtClean="0"/>
              <a:t>Il litisconsorzio facoltativo si ha quando non è necessaria, ma solo opportuna, la presenza di più parti nel processo</a:t>
            </a:r>
          </a:p>
        </p:txBody>
      </p:sp>
    </p:spTree>
  </p:cSld>
  <p:clrMapOvr>
    <a:masterClrMapping/>
  </p:clrMapOvr>
  <p:transition>
    <p:dissolv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DEL GIUDIZIO</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algn="just" fontAlgn="auto">
              <a:spcAft>
                <a:spcPts val="0"/>
              </a:spcAft>
              <a:buFont typeface="Wingdings"/>
              <a:buNone/>
              <a:defRPr/>
            </a:pPr>
            <a:endParaRPr lang="it-IT" dirty="0" smtClean="0"/>
          </a:p>
          <a:p>
            <a:pPr marL="0" algn="just" fontAlgn="auto">
              <a:lnSpc>
                <a:spcPct val="200000"/>
              </a:lnSpc>
              <a:spcAft>
                <a:spcPts val="0"/>
              </a:spcAft>
              <a:buFont typeface="Wingdings"/>
              <a:buNone/>
              <a:defRPr/>
            </a:pPr>
            <a:r>
              <a:rPr lang="it-IT" dirty="0" smtClean="0"/>
              <a:t>La parte soccombente del processo tributario può essere condannata a rimborsare le spese del giudizio che sono liquidate con sentenza.</a:t>
            </a:r>
          </a:p>
          <a:p>
            <a:pPr marL="411480" algn="just" fontAlgn="auto">
              <a:spcAft>
                <a:spcPts val="0"/>
              </a:spcAft>
              <a:buFont typeface="Wingdings"/>
              <a:buNone/>
              <a:defRPr/>
            </a:pPr>
            <a:endParaRPr lang="it-IT" dirty="0" smtClean="0"/>
          </a:p>
        </p:txBody>
      </p:sp>
    </p:spTree>
  </p:cSld>
  <p:clrMapOvr>
    <a:masterClrMapping/>
  </p:clrMapOvr>
  <p:transition>
    <p:dissolv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solidFill>
                  <a:schemeClr val="tx2">
                    <a:satMod val="200000"/>
                  </a:schemeClr>
                </a:solidFill>
              </a:rPr>
              <a:t>SPESE DEL GIUDIZIO</a:t>
            </a:r>
            <a:endParaRPr lang="it-IT" sz="3500" dirty="0">
              <a:solidFill>
                <a:schemeClr val="tx2">
                  <a:satMod val="200000"/>
                </a:schemeClr>
              </a:solidFill>
            </a:endParaRPr>
          </a:p>
        </p:txBody>
      </p:sp>
      <p:sp>
        <p:nvSpPr>
          <p:cNvPr id="108546" name="Segnaposto contenuto 2"/>
          <p:cNvSpPr>
            <a:spLocks noGrp="1"/>
          </p:cNvSpPr>
          <p:nvPr>
            <p:ph idx="1"/>
          </p:nvPr>
        </p:nvSpPr>
        <p:spPr/>
        <p:txBody>
          <a:bodyPr/>
          <a:lstStyle/>
          <a:p>
            <a:pPr algn="just">
              <a:buFont typeface="Wingdings" pitchFamily="2" charset="2"/>
              <a:buNone/>
            </a:pPr>
            <a:r>
              <a:rPr lang="it-IT" dirty="0" smtClean="0"/>
              <a:t>La legge n. 69/2009 modifica  l’art 92, comma 2, </a:t>
            </a:r>
            <a:r>
              <a:rPr lang="it-IT" dirty="0" err="1" smtClean="0"/>
              <a:t>c.p.c.</a:t>
            </a:r>
            <a:r>
              <a:rPr lang="it-IT" dirty="0" smtClean="0"/>
              <a:t>, nel quale le parole</a:t>
            </a:r>
          </a:p>
          <a:p>
            <a:pPr algn="just">
              <a:buFont typeface="Wingdings" pitchFamily="2" charset="2"/>
              <a:buNone/>
            </a:pPr>
            <a:r>
              <a:rPr lang="it-IT" i="1" dirty="0" smtClean="0"/>
              <a:t>o concorrono altri giusti motivi, esplicitamente indicati nella motivazione</a:t>
            </a:r>
          </a:p>
          <a:p>
            <a:pPr algn="ctr">
              <a:buFont typeface="Wingdings" pitchFamily="2" charset="2"/>
              <a:buNone/>
            </a:pPr>
            <a:r>
              <a:rPr lang="it-IT" dirty="0" smtClean="0"/>
              <a:t>sono sostituite da</a:t>
            </a:r>
          </a:p>
          <a:p>
            <a:pPr algn="just">
              <a:buFont typeface="Wingdings" pitchFamily="2" charset="2"/>
              <a:buNone/>
            </a:pPr>
            <a:r>
              <a:rPr lang="it-IT" i="1" dirty="0" smtClean="0">
                <a:solidFill>
                  <a:srgbClr val="F1C10F"/>
                </a:solidFill>
              </a:rPr>
              <a:t>o concorrono altre </a:t>
            </a:r>
            <a:r>
              <a:rPr lang="it-IT" b="1" i="1" u="sng" dirty="0" smtClean="0">
                <a:solidFill>
                  <a:srgbClr val="F1C10F"/>
                </a:solidFill>
              </a:rPr>
              <a:t>gravi ed eccezionali ragioni</a:t>
            </a:r>
            <a:r>
              <a:rPr lang="it-IT" i="1" dirty="0" smtClean="0">
                <a:solidFill>
                  <a:srgbClr val="F1C10F"/>
                </a:solidFill>
              </a:rPr>
              <a:t>, esplicitamente indicate nella motivazione</a:t>
            </a:r>
          </a:p>
          <a:p>
            <a:pPr algn="ctr">
              <a:buFont typeface="Wingdings" pitchFamily="2" charset="2"/>
              <a:buNone/>
            </a:pPr>
            <a:endParaRPr lang="it-IT" dirty="0" smtClean="0"/>
          </a:p>
          <a:p>
            <a:pPr algn="ctr">
              <a:buFont typeface="Wingdings" pitchFamily="2" charset="2"/>
              <a:buNone/>
            </a:pPr>
            <a:endParaRPr lang="it-IT" dirty="0" smtClean="0"/>
          </a:p>
        </p:txBody>
      </p:sp>
      <p:cxnSp>
        <p:nvCxnSpPr>
          <p:cNvPr id="5" name="Connettore 1 4"/>
          <p:cNvCxnSpPr/>
          <p:nvPr/>
        </p:nvCxnSpPr>
        <p:spPr>
          <a:xfrm rot="10800000" flipV="1">
            <a:off x="4140200" y="2924175"/>
            <a:ext cx="936625" cy="792163"/>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rot="16200000" flipH="1">
            <a:off x="4248150" y="2960688"/>
            <a:ext cx="865188" cy="792162"/>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SPESE DEL GIUDIZIO</a:t>
            </a:r>
            <a:endParaRPr lang="it-IT" dirty="0"/>
          </a:p>
        </p:txBody>
      </p:sp>
      <p:sp>
        <p:nvSpPr>
          <p:cNvPr id="3" name="Segnaposto contenuto 2"/>
          <p:cNvSpPr>
            <a:spLocks noGrp="1"/>
          </p:cNvSpPr>
          <p:nvPr>
            <p:ph idx="1"/>
          </p:nvPr>
        </p:nvSpPr>
        <p:spPr/>
        <p:txBody>
          <a:bodyPr/>
          <a:lstStyle/>
          <a:p>
            <a:pPr marL="68263" indent="0" algn="just">
              <a:buNone/>
            </a:pPr>
            <a:r>
              <a:rPr lang="it-IT" dirty="0"/>
              <a:t>I</a:t>
            </a:r>
            <a:r>
              <a:rPr lang="it-IT" dirty="0" smtClean="0"/>
              <a:t>l </a:t>
            </a:r>
            <a:r>
              <a:rPr lang="it-IT" dirty="0"/>
              <a:t>D.L. 12/9/2014, n.132 (convertito con modificazioni, nella L. 10/11/2014, n. 162), </a:t>
            </a:r>
            <a:r>
              <a:rPr lang="it-IT" dirty="0" smtClean="0"/>
              <a:t>all’art</a:t>
            </a:r>
            <a:r>
              <a:rPr lang="it-IT" dirty="0"/>
              <a:t>. 91, primo comma, </a:t>
            </a:r>
            <a:r>
              <a:rPr lang="it-IT" dirty="0" err="1"/>
              <a:t>c.p.c.</a:t>
            </a:r>
            <a:r>
              <a:rPr lang="it-IT" dirty="0"/>
              <a:t> dispone che, con la sentenza che chiude il processo, il giudice condanna la parte soccombente a rimborsare le spese a favore della controparte, liquidandone l’ammontare unitamente agli onorari di difesa. </a:t>
            </a:r>
          </a:p>
        </p:txBody>
      </p:sp>
    </p:spTree>
    <p:extLst>
      <p:ext uri="{BB962C8B-B14F-4D97-AF65-F5344CB8AC3E}">
        <p14:creationId xmlns:p14="http://schemas.microsoft.com/office/powerpoint/2010/main" val="2904640199"/>
      </p:ext>
    </p:extLst>
  </p:cSld>
  <p:clrMapOvr>
    <a:masterClrMapping/>
  </p:clrMapOvr>
  <p:transition>
    <p:dissolv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SPESE DEL GIUDIZIO</a:t>
            </a:r>
            <a:endParaRPr lang="it-IT" dirty="0"/>
          </a:p>
        </p:txBody>
      </p:sp>
      <p:sp>
        <p:nvSpPr>
          <p:cNvPr id="3" name="Segnaposto contenuto 2"/>
          <p:cNvSpPr>
            <a:spLocks noGrp="1"/>
          </p:cNvSpPr>
          <p:nvPr>
            <p:ph idx="1"/>
          </p:nvPr>
        </p:nvSpPr>
        <p:spPr/>
        <p:txBody>
          <a:bodyPr/>
          <a:lstStyle/>
          <a:p>
            <a:pPr marL="68263" indent="0" algn="just">
              <a:buNone/>
            </a:pPr>
            <a:r>
              <a:rPr lang="it-IT" b="1" dirty="0" smtClean="0"/>
              <a:t>In </a:t>
            </a:r>
            <a:r>
              <a:rPr lang="it-IT" b="1" dirty="0"/>
              <a:t>base al nuovo testo</a:t>
            </a:r>
            <a:r>
              <a:rPr lang="it-IT" dirty="0"/>
              <a:t> del secondo comma dell’art. </a:t>
            </a:r>
            <a:r>
              <a:rPr lang="it-IT" dirty="0" smtClean="0"/>
              <a:t>92 </a:t>
            </a:r>
            <a:r>
              <a:rPr lang="it-IT" dirty="0" err="1" smtClean="0"/>
              <a:t>c.p.c.</a:t>
            </a:r>
            <a:r>
              <a:rPr lang="it-IT" dirty="0" smtClean="0"/>
              <a:t>, si può procedere alla compensazione nel processo civile sono se </a:t>
            </a:r>
          </a:p>
          <a:p>
            <a:pPr marL="68263" indent="0" algn="just">
              <a:buNone/>
            </a:pPr>
            <a:endParaRPr lang="it-IT" dirty="0"/>
          </a:p>
          <a:p>
            <a:pPr marL="68263" indent="0" algn="just">
              <a:buNone/>
            </a:pPr>
            <a:r>
              <a:rPr lang="it-IT" dirty="0" smtClean="0"/>
              <a:t>“</a:t>
            </a:r>
            <a:r>
              <a:rPr lang="it-IT" dirty="0"/>
              <a:t>se vi è soccombenza reciproca ovvero nel caso di assoluta novità della questione trattata e mutamento della giurisprudenza rispetto alle questioni dirimenti, il giudice può compensare le spese tra le parti, parzialmente o per intero”.</a:t>
            </a:r>
          </a:p>
          <a:p>
            <a:pPr marL="68263" indent="0" algn="just">
              <a:buNone/>
            </a:pPr>
            <a:endParaRPr lang="it-IT" dirty="0"/>
          </a:p>
          <a:p>
            <a:pPr marL="68263" indent="0">
              <a:buNone/>
            </a:pPr>
            <a:endParaRPr lang="it-IT" dirty="0"/>
          </a:p>
        </p:txBody>
      </p:sp>
    </p:spTree>
    <p:extLst>
      <p:ext uri="{BB962C8B-B14F-4D97-AF65-F5344CB8AC3E}">
        <p14:creationId xmlns:p14="http://schemas.microsoft.com/office/powerpoint/2010/main" val="2148868500"/>
      </p:ext>
    </p:extLst>
  </p:cSld>
  <p:clrMapOvr>
    <a:masterClrMapping/>
  </p:clrMapOvr>
  <p:transition>
    <p:dissolv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solidFill>
                  <a:schemeClr val="tx2">
                    <a:satMod val="200000"/>
                  </a:schemeClr>
                </a:solidFill>
              </a:rPr>
              <a:t>SPESE DEL </a:t>
            </a:r>
            <a:r>
              <a:rPr lang="it-IT" sz="3200" b="1" dirty="0" smtClean="0">
                <a:solidFill>
                  <a:schemeClr val="tx2">
                    <a:satMod val="200000"/>
                  </a:schemeClr>
                </a:solidFill>
              </a:rPr>
              <a:t>GIUDIZIO – D.lgs.156/2015</a:t>
            </a:r>
            <a:endParaRPr lang="it-IT" sz="3200" dirty="0"/>
          </a:p>
        </p:txBody>
      </p:sp>
      <p:sp>
        <p:nvSpPr>
          <p:cNvPr id="3" name="Segnaposto contenuto 2"/>
          <p:cNvSpPr>
            <a:spLocks noGrp="1"/>
          </p:cNvSpPr>
          <p:nvPr>
            <p:ph idx="1"/>
          </p:nvPr>
        </p:nvSpPr>
        <p:spPr/>
        <p:txBody>
          <a:bodyPr/>
          <a:lstStyle/>
          <a:p>
            <a:pPr marL="68263" indent="0" algn="just">
              <a:buNone/>
            </a:pPr>
            <a:r>
              <a:rPr lang="it-IT" dirty="0"/>
              <a:t>Con il D.Lgs. n. 156/2015 </a:t>
            </a:r>
            <a:r>
              <a:rPr lang="it-IT" dirty="0" smtClean="0"/>
              <a:t>il </a:t>
            </a:r>
            <a:r>
              <a:rPr lang="it-IT" dirty="0"/>
              <a:t>legislatore ha dettato una norma specifica per il processo tributario, </a:t>
            </a:r>
            <a:endParaRPr lang="it-IT" dirty="0" smtClean="0"/>
          </a:p>
          <a:p>
            <a:pPr marL="68263" indent="0" algn="just">
              <a:buNone/>
            </a:pPr>
            <a:endParaRPr lang="it-IT" sz="2800" dirty="0"/>
          </a:p>
          <a:p>
            <a:pPr marL="68263" indent="0" algn="just">
              <a:buNone/>
            </a:pPr>
            <a:r>
              <a:rPr lang="it-IT" sz="2800" dirty="0" smtClean="0">
                <a:solidFill>
                  <a:srgbClr val="D9A217"/>
                </a:solidFill>
              </a:rPr>
              <a:t>“</a:t>
            </a:r>
            <a:r>
              <a:rPr lang="it-IT" sz="2800" dirty="0">
                <a:solidFill>
                  <a:srgbClr val="D9A217"/>
                </a:solidFill>
              </a:rPr>
              <a:t>Le spese di giudizio possono essere compensate, in tutto o in parte, dalla Commissione Tributaria soltanto in caso di soccombenza reciproca o qualora sussistano gravi ed eccezionali ragioni che devono essere espressamente motivate”.</a:t>
            </a:r>
          </a:p>
          <a:p>
            <a:pPr marL="68263" indent="0">
              <a:buNone/>
            </a:pPr>
            <a:endParaRPr lang="it-IT" dirty="0"/>
          </a:p>
        </p:txBody>
      </p:sp>
    </p:spTree>
    <p:extLst>
      <p:ext uri="{BB962C8B-B14F-4D97-AF65-F5344CB8AC3E}">
        <p14:creationId xmlns:p14="http://schemas.microsoft.com/office/powerpoint/2010/main" val="2048610075"/>
      </p:ext>
    </p:extLst>
  </p:cSld>
  <p:clrMapOvr>
    <a:masterClrMapping/>
  </p:clrMapOvr>
  <p:transition>
    <p:dissolv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SPESE DEL GIUDIZIO</a:t>
            </a:r>
            <a:endParaRPr lang="it-IT" dirty="0"/>
          </a:p>
        </p:txBody>
      </p:sp>
      <p:sp>
        <p:nvSpPr>
          <p:cNvPr id="3" name="Segnaposto contenuto 2"/>
          <p:cNvSpPr>
            <a:spLocks noGrp="1"/>
          </p:cNvSpPr>
          <p:nvPr>
            <p:ph idx="1"/>
          </p:nvPr>
        </p:nvSpPr>
        <p:spPr/>
        <p:txBody>
          <a:bodyPr/>
          <a:lstStyle/>
          <a:p>
            <a:pPr marL="68263" indent="0" algn="just">
              <a:buNone/>
            </a:pPr>
            <a:r>
              <a:rPr lang="it-IT" sz="2800" dirty="0"/>
              <a:t>Il comma 2-bis dell’art. </a:t>
            </a:r>
            <a:r>
              <a:rPr lang="it-IT" sz="2800" dirty="0" smtClean="0"/>
              <a:t>15, come  modificato dall’art. 9 del D. Lgs. 156/2015,  </a:t>
            </a:r>
            <a:r>
              <a:rPr lang="it-IT" sz="2800" dirty="0"/>
              <a:t>richiama espressamente l’applicazione dell’art. 96, primo e terzo comma, del codice di procedura civile.</a:t>
            </a:r>
          </a:p>
          <a:p>
            <a:pPr marL="68263" indent="0" algn="just">
              <a:buNone/>
            </a:pPr>
            <a:endParaRPr lang="it-IT" sz="2800" dirty="0" smtClean="0"/>
          </a:p>
          <a:p>
            <a:pPr marL="68263" indent="0" algn="just">
              <a:buNone/>
            </a:pPr>
            <a:r>
              <a:rPr lang="it-IT" sz="2800" dirty="0" smtClean="0"/>
              <a:t>Se </a:t>
            </a:r>
            <a:r>
              <a:rPr lang="it-IT" sz="2800" dirty="0"/>
              <a:t>risulta che la parte soccombente  </a:t>
            </a:r>
            <a:r>
              <a:rPr lang="it-IT" sz="2800" u="sng" dirty="0">
                <a:hlinkClick r:id="rId2" tooltip="Dizionario Giuridico: Pretesa temeraria"/>
              </a:rPr>
              <a:t>ha agito o resistito in giudizio con mala fede o colpa grave</a:t>
            </a:r>
            <a:r>
              <a:rPr lang="it-IT" sz="2800" dirty="0"/>
              <a:t> </a:t>
            </a:r>
            <a:r>
              <a:rPr lang="it-IT" sz="2800" dirty="0" smtClean="0"/>
              <a:t>, </a:t>
            </a:r>
            <a:r>
              <a:rPr lang="it-IT" sz="2800" dirty="0"/>
              <a:t>il giudice, su istanza dell'altra parte, la condanna, oltre che alle spese, al risarcimento dei danni </a:t>
            </a:r>
            <a:r>
              <a:rPr lang="it-IT" sz="2800" dirty="0" smtClean="0"/>
              <a:t>, </a:t>
            </a:r>
            <a:r>
              <a:rPr lang="it-IT" sz="2800" dirty="0"/>
              <a:t>che liquida, anche d'ufficio, nella sentenza. </a:t>
            </a:r>
          </a:p>
          <a:p>
            <a:pPr marL="68263" indent="0">
              <a:buNone/>
            </a:pPr>
            <a:endParaRPr lang="it-IT" sz="2800" dirty="0"/>
          </a:p>
        </p:txBody>
      </p:sp>
    </p:spTree>
    <p:extLst>
      <p:ext uri="{BB962C8B-B14F-4D97-AF65-F5344CB8AC3E}">
        <p14:creationId xmlns:p14="http://schemas.microsoft.com/office/powerpoint/2010/main" val="2758109078"/>
      </p:ext>
    </p:extLst>
  </p:cSld>
  <p:clrMapOvr>
    <a:masterClrMapping/>
  </p:clrMapOvr>
  <p:transition>
    <p:dissolv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DEL GIUDIZIO</a:t>
            </a:r>
            <a:endParaRPr lang="it-IT" sz="3200" b="1" dirty="0">
              <a:solidFill>
                <a:schemeClr val="tx2">
                  <a:satMod val="200000"/>
                </a:schemeClr>
              </a:solidFill>
            </a:endParaRPr>
          </a:p>
        </p:txBody>
      </p:sp>
      <p:sp>
        <p:nvSpPr>
          <p:cNvPr id="111618" name="Segnaposto contenuto 2"/>
          <p:cNvSpPr>
            <a:spLocks noGrp="1"/>
          </p:cNvSpPr>
          <p:nvPr>
            <p:ph idx="1"/>
          </p:nvPr>
        </p:nvSpPr>
        <p:spPr/>
        <p:txBody>
          <a:bodyPr/>
          <a:lstStyle/>
          <a:p>
            <a:pPr algn="just">
              <a:buFont typeface="Wingdings" pitchFamily="2" charset="2"/>
              <a:buNone/>
            </a:pPr>
            <a:r>
              <a:rPr lang="it-IT" dirty="0" smtClean="0"/>
              <a:t>La Corte Costituzionale (sent. 274/2005) ha dichiarato l’illegittimità costituzionale dell’art. 46, comma 3, del D.Lgs. 546/1992 nella parte in cui tratta delle ipotesi di cessata materia del contendere diverse dai casi di definizione delle pendenze tributarie previste per legge (conciliazione, condoni, sanatorie, </a:t>
            </a:r>
            <a:r>
              <a:rPr lang="it-IT" dirty="0" err="1" smtClean="0"/>
              <a:t>etc</a:t>
            </a:r>
            <a:r>
              <a:rPr lang="it-IT" dirty="0" smtClean="0"/>
              <a:t>).</a:t>
            </a:r>
          </a:p>
        </p:txBody>
      </p:sp>
    </p:spTree>
  </p:cSld>
  <p:clrMapOvr>
    <a:masterClrMapping/>
  </p:clrMapOvr>
  <p:transition>
    <p:dissolv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a:t>
            </a:r>
            <a:r>
              <a:rPr lang="it-IT" sz="3200" b="1" dirty="0" err="1" smtClean="0">
                <a:solidFill>
                  <a:schemeClr val="tx2">
                    <a:satMod val="200000"/>
                  </a:schemeClr>
                </a:solidFill>
              </a:rPr>
              <a:t>DI</a:t>
            </a:r>
            <a:r>
              <a:rPr lang="it-IT" sz="3200" b="1" dirty="0" smtClean="0">
                <a:solidFill>
                  <a:schemeClr val="tx2">
                    <a:satMod val="200000"/>
                  </a:schemeClr>
                </a:solidFill>
              </a:rPr>
              <a:t> GIUDIZIO</a:t>
            </a:r>
            <a:endParaRPr lang="it-IT" sz="3200" b="1" dirty="0">
              <a:solidFill>
                <a:schemeClr val="tx2">
                  <a:satMod val="200000"/>
                </a:schemeClr>
              </a:solidFill>
            </a:endParaRPr>
          </a:p>
        </p:txBody>
      </p:sp>
      <p:sp>
        <p:nvSpPr>
          <p:cNvPr id="112642" name="Segnaposto contenuto 2"/>
          <p:cNvSpPr>
            <a:spLocks noGrp="1"/>
          </p:cNvSpPr>
          <p:nvPr>
            <p:ph idx="1"/>
          </p:nvPr>
        </p:nvSpPr>
        <p:spPr/>
        <p:txBody>
          <a:bodyPr/>
          <a:lstStyle/>
          <a:p>
            <a:pPr marL="0" algn="just">
              <a:lnSpc>
                <a:spcPct val="150000"/>
              </a:lnSpc>
              <a:buFont typeface="Wingdings" pitchFamily="2" charset="2"/>
              <a:buNone/>
            </a:pPr>
            <a:r>
              <a:rPr lang="it-IT" dirty="0" smtClean="0"/>
              <a:t>La Commissione Tributaria non potrà disporre IN AUTOMATICO la compensazione delle spese, nel caso di cessazione della materia del contendere, ma dovrà pronunciarsi sulle spese ai sensi dell’art. 51, comma 1, del D.Lgs. n. 546/1992 (soccombenza virtuale).</a:t>
            </a:r>
          </a:p>
        </p:txBody>
      </p:sp>
    </p:spTree>
  </p:cSld>
  <p:clrMapOvr>
    <a:masterClrMapping/>
  </p:clrMapOvr>
  <p:transition>
    <p:dissolv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a:t>
            </a:r>
            <a:r>
              <a:rPr lang="it-IT" sz="3200" b="1" dirty="0" err="1" smtClean="0">
                <a:solidFill>
                  <a:schemeClr val="tx2">
                    <a:satMod val="200000"/>
                  </a:schemeClr>
                </a:solidFill>
              </a:rPr>
              <a:t>DI</a:t>
            </a:r>
            <a:r>
              <a:rPr lang="it-IT" sz="3200" b="1" dirty="0" smtClean="0">
                <a:solidFill>
                  <a:schemeClr val="tx2">
                    <a:satMod val="200000"/>
                  </a:schemeClr>
                </a:solidFill>
              </a:rPr>
              <a:t> GIUDIZIO</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t>Art. 44, comma 2, D.Lgs. 546/92</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Il ricorrente che rinuncia deve rimborsare le spese alle altre parti salvo diverso accordo fra loro. La liquidazione è fatta dal presidente della sezione o dalla commissione con ordinanza non impugnabile, che costituisce titolo esecutivo.</a:t>
            </a:r>
          </a:p>
          <a:p>
            <a:pPr marL="411480" algn="just" fontAlgn="auto">
              <a:spcAft>
                <a:spcPts val="0"/>
              </a:spcAft>
              <a:buFont typeface="Wingdings"/>
              <a:buNone/>
              <a:defRPr/>
            </a:pPr>
            <a:r>
              <a:rPr lang="it-IT" dirty="0" smtClean="0"/>
              <a:t> </a:t>
            </a:r>
            <a:br>
              <a:rPr lang="it-IT" dirty="0" smtClean="0"/>
            </a:br>
            <a:endParaRPr lang="it-IT"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r>
              <a:rPr lang="it-IT" sz="2800" dirty="0" smtClean="0">
                <a:solidFill>
                  <a:schemeClr val="tx2">
                    <a:satMod val="200000"/>
                  </a:schemeClr>
                </a:solidFill>
              </a:rPr>
              <a:t/>
            </a:r>
            <a:br>
              <a:rPr lang="it-IT" sz="2800"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39938" name="Rectangle 3"/>
          <p:cNvSpPr>
            <a:spLocks noGrp="1" noChangeArrowheads="1"/>
          </p:cNvSpPr>
          <p:nvPr>
            <p:ph idx="1"/>
          </p:nvPr>
        </p:nvSpPr>
        <p:spPr/>
        <p:txBody>
          <a:bodyPr/>
          <a:lstStyle/>
          <a:p>
            <a:pPr>
              <a:buFont typeface="Wingdings" pitchFamily="2" charset="2"/>
              <a:buNone/>
            </a:pPr>
            <a:endParaRPr lang="it-IT" sz="2800" smtClean="0"/>
          </a:p>
          <a:p>
            <a:pPr algn="just">
              <a:lnSpc>
                <a:spcPct val="150000"/>
              </a:lnSpc>
              <a:buFont typeface="Wingdings" pitchFamily="2" charset="2"/>
              <a:buNone/>
            </a:pPr>
            <a:r>
              <a:rPr lang="it-IT" sz="2800" i="1" smtClean="0"/>
              <a:t>UNA PRESTAZIONE PECUNIARIA AVENTE PER OGGETTO DENARO, PREVISTA PER FAR FRONTE ALLE SPESE</a:t>
            </a:r>
          </a:p>
          <a:p>
            <a:pPr>
              <a:lnSpc>
                <a:spcPct val="150000"/>
              </a:lnSpc>
              <a:buFont typeface="Wingdings" pitchFamily="2" charset="2"/>
              <a:buNone/>
            </a:pPr>
            <a:endParaRPr lang="it-IT" sz="2800" i="1" smtClean="0"/>
          </a:p>
          <a:p>
            <a:pPr algn="r">
              <a:lnSpc>
                <a:spcPct val="150000"/>
              </a:lnSpc>
              <a:buFont typeface="Wingdings" pitchFamily="2" charset="2"/>
              <a:buNone/>
            </a:pPr>
            <a:r>
              <a:rPr lang="it-IT" sz="2800" smtClean="0"/>
              <a:t>MICHELI</a:t>
            </a:r>
          </a:p>
        </p:txBody>
      </p:sp>
    </p:spTree>
  </p:cSld>
  <p:clrMapOvr>
    <a:masterClrMapping/>
  </p:clrMapOvr>
  <p:transition>
    <p:dissolv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DEL GIUDIZIO</a:t>
            </a:r>
            <a:endParaRPr lang="it-IT" sz="3200" b="1" dirty="0">
              <a:solidFill>
                <a:schemeClr val="tx2">
                  <a:satMod val="200000"/>
                </a:schemeClr>
              </a:solidFill>
            </a:endParaRPr>
          </a:p>
        </p:txBody>
      </p:sp>
      <p:sp>
        <p:nvSpPr>
          <p:cNvPr id="115714" name="Segnaposto contenuto 2"/>
          <p:cNvSpPr>
            <a:spLocks noGrp="1"/>
          </p:cNvSpPr>
          <p:nvPr>
            <p:ph idx="1"/>
          </p:nvPr>
        </p:nvSpPr>
        <p:spPr/>
        <p:txBody>
          <a:bodyPr/>
          <a:lstStyle/>
          <a:p>
            <a:pPr algn="just">
              <a:buFont typeface="Wingdings" pitchFamily="2" charset="2"/>
              <a:buNone/>
            </a:pPr>
            <a:r>
              <a:rPr lang="it-IT" dirty="0" smtClean="0"/>
              <a:t>Nella versione originaria della disposizione sulle spese di giudizio niente era previsto relativamente alla liquidazione delle spese di giudizio sopportate dall’Amministrazione Finanziaria e dall’Ente Locale.</a:t>
            </a:r>
          </a:p>
          <a:p>
            <a:pPr algn="just">
              <a:buFont typeface="Wingdings" pitchFamily="2" charset="2"/>
              <a:buNone/>
            </a:pPr>
            <a:endParaRPr lang="it-IT" dirty="0" smtClean="0"/>
          </a:p>
          <a:p>
            <a:pPr algn="just">
              <a:buFont typeface="Wingdings" pitchFamily="2" charset="2"/>
              <a:buNone/>
            </a:pPr>
            <a:r>
              <a:rPr lang="it-IT" dirty="0" smtClean="0"/>
              <a:t>Parte della dottrina era stata indotta a ritenere che la norma fosse a tutela esclusiva del ricorrente.</a:t>
            </a:r>
          </a:p>
        </p:txBody>
      </p:sp>
    </p:spTree>
  </p:cSld>
  <p:clrMapOvr>
    <a:masterClrMapping/>
  </p:clrMapOvr>
  <p:transition>
    <p:dissolve/>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DEL GIUDIZIO</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algn="just" fontAlgn="auto">
              <a:spcAft>
                <a:spcPts val="0"/>
              </a:spcAft>
              <a:buFont typeface="Wingdings"/>
              <a:buNone/>
              <a:defRPr/>
            </a:pPr>
            <a:r>
              <a:rPr lang="it-IT" dirty="0" smtClean="0"/>
              <a:t>Il d.l. n. 437/96, convertito nella l. 556/96, ha disposto che </a:t>
            </a:r>
            <a:r>
              <a:rPr lang="it-IT" dirty="0" smtClean="0">
                <a:solidFill>
                  <a:schemeClr val="accent3"/>
                </a:solidFill>
              </a:rPr>
              <a:t>nel liquidare le spese a favore dell’ufficio o delle ente locale, assistiti da propri dipendenti, si applica la tariffa vigente per gli avvocati, con la riduzione del 20%.</a:t>
            </a:r>
          </a:p>
          <a:p>
            <a:pPr marL="411480" algn="just" fontAlgn="auto">
              <a:spcAft>
                <a:spcPts val="0"/>
              </a:spcAft>
              <a:buFont typeface="Wingdings"/>
              <a:buNone/>
              <a:defRPr/>
            </a:pPr>
            <a:r>
              <a:rPr lang="it-IT" dirty="0" smtClean="0">
                <a:solidFill>
                  <a:schemeClr val="accent3"/>
                </a:solidFill>
              </a:rPr>
              <a:t>	La riscossione avverrà mediante iscrizione a ruolo a titolo definitivo dopo il passaggio in giudicato della sentenza.</a:t>
            </a:r>
          </a:p>
          <a:p>
            <a:pPr marL="411480" algn="just" fontAlgn="auto">
              <a:spcAft>
                <a:spcPts val="0"/>
              </a:spcAft>
              <a:buFont typeface="Wingdings"/>
              <a:buNone/>
              <a:defRPr/>
            </a:pPr>
            <a:r>
              <a:rPr lang="it-IT" dirty="0" smtClean="0"/>
              <a:t>La stessa norma è ora sancita, grazie all’art. 9 del D.Lgs. n. 156/2015, dal comma 2-sexies dell’art. 15 del D.Lgs. n. 546/1992.</a:t>
            </a:r>
          </a:p>
        </p:txBody>
      </p:sp>
    </p:spTree>
  </p:cSld>
  <p:clrMapOvr>
    <a:masterClrMapping/>
  </p:clrMapOvr>
  <p:transition>
    <p:dissolve/>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SPESE DEL GIUDIZIO</a:t>
            </a:r>
            <a:endParaRPr lang="it-IT" dirty="0"/>
          </a:p>
        </p:txBody>
      </p:sp>
      <p:sp>
        <p:nvSpPr>
          <p:cNvPr id="3" name="Segnaposto contenuto 2"/>
          <p:cNvSpPr>
            <a:spLocks noGrp="1"/>
          </p:cNvSpPr>
          <p:nvPr>
            <p:ph idx="1"/>
          </p:nvPr>
        </p:nvSpPr>
        <p:spPr/>
        <p:txBody>
          <a:bodyPr/>
          <a:lstStyle/>
          <a:p>
            <a:pPr marL="68263" indent="0" algn="just">
              <a:buNone/>
            </a:pPr>
            <a:r>
              <a:rPr lang="it-IT" dirty="0"/>
              <a:t>Con l'ordinanza che decide sulle istanze cautelari la Commissione provvede sulle spese della relativa </a:t>
            </a:r>
            <a:r>
              <a:rPr lang="it-IT" dirty="0" smtClean="0"/>
              <a:t>fase</a:t>
            </a:r>
            <a:r>
              <a:rPr lang="it-IT" dirty="0"/>
              <a:t> </a:t>
            </a:r>
            <a:r>
              <a:rPr lang="it-IT" dirty="0" smtClean="0"/>
              <a:t>(fino </a:t>
            </a:r>
            <a:r>
              <a:rPr lang="it-IT" dirty="0"/>
              <a:t>adesso le sentenze cautelari nulla dicevano in merito alle spese di </a:t>
            </a:r>
            <a:r>
              <a:rPr lang="it-IT" dirty="0" smtClean="0"/>
              <a:t>giudizio).</a:t>
            </a:r>
            <a:endParaRPr lang="it-IT" dirty="0"/>
          </a:p>
          <a:p>
            <a:pPr marL="68263" indent="0" algn="just">
              <a:buNone/>
            </a:pPr>
            <a:r>
              <a:rPr lang="it-IT" dirty="0" smtClean="0"/>
              <a:t>La </a:t>
            </a:r>
            <a:r>
              <a:rPr lang="it-IT" dirty="0"/>
              <a:t>statuizione sulle spese deve essere contenuta </a:t>
            </a:r>
            <a:r>
              <a:rPr lang="it-IT" dirty="0" smtClean="0"/>
              <a:t>anche </a:t>
            </a:r>
            <a:r>
              <a:rPr lang="it-IT" dirty="0"/>
              <a:t>nell’ordinanza che accoglie o rigetta la sospensiva. </a:t>
            </a:r>
          </a:p>
        </p:txBody>
      </p:sp>
    </p:spTree>
    <p:extLst>
      <p:ext uri="{BB962C8B-B14F-4D97-AF65-F5344CB8AC3E}">
        <p14:creationId xmlns:p14="http://schemas.microsoft.com/office/powerpoint/2010/main" val="3621727562"/>
      </p:ext>
    </p:extLst>
  </p:cSld>
  <p:clrMapOvr>
    <a:masterClrMapping/>
  </p:clrMapOvr>
  <p:transition>
    <p:dissolv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SPESE DEL GIUDIZIO</a:t>
            </a:r>
            <a:endParaRPr lang="it-IT" dirty="0"/>
          </a:p>
        </p:txBody>
      </p:sp>
      <p:sp>
        <p:nvSpPr>
          <p:cNvPr id="3" name="Segnaposto contenuto 2"/>
          <p:cNvSpPr>
            <a:spLocks noGrp="1"/>
          </p:cNvSpPr>
          <p:nvPr>
            <p:ph idx="1"/>
          </p:nvPr>
        </p:nvSpPr>
        <p:spPr/>
        <p:txBody>
          <a:bodyPr/>
          <a:lstStyle/>
          <a:p>
            <a:pPr marL="68263" indent="0" algn="just">
              <a:buNone/>
            </a:pPr>
            <a:r>
              <a:rPr lang="it-IT" dirty="0"/>
              <a:t>La pronuncia sulle spese conserva efficacia anche dopo il provvedimento che definisce il giudizio, salvo diversa pronuncia espressa nella sentenza di merito. </a:t>
            </a:r>
          </a:p>
          <a:p>
            <a:pPr marL="68263" indent="0" algn="just">
              <a:buNone/>
            </a:pPr>
            <a:endParaRPr lang="it-IT" dirty="0" smtClean="0"/>
          </a:p>
          <a:p>
            <a:pPr marL="68263" indent="0" algn="just">
              <a:buNone/>
            </a:pPr>
            <a:r>
              <a:rPr lang="it-IT" dirty="0" smtClean="0"/>
              <a:t>Con </a:t>
            </a:r>
            <a:r>
              <a:rPr lang="it-IT" dirty="0"/>
              <a:t>tale previsione il legislatore ha voluto limitare le richieste di tutela cautelare.</a:t>
            </a:r>
          </a:p>
          <a:p>
            <a:pPr marL="68263" indent="0" algn="just">
              <a:buNone/>
            </a:pPr>
            <a:endParaRPr lang="it-IT" dirty="0"/>
          </a:p>
          <a:p>
            <a:pPr marL="68263" indent="0">
              <a:buNone/>
            </a:pPr>
            <a:endParaRPr lang="it-IT" dirty="0"/>
          </a:p>
        </p:txBody>
      </p:sp>
    </p:spTree>
    <p:extLst>
      <p:ext uri="{BB962C8B-B14F-4D97-AF65-F5344CB8AC3E}">
        <p14:creationId xmlns:p14="http://schemas.microsoft.com/office/powerpoint/2010/main" val="2960118199"/>
      </p:ext>
    </p:extLst>
  </p:cSld>
  <p:clrMapOvr>
    <a:masterClrMapping/>
  </p:clrMapOvr>
  <p:transition>
    <p:dissolve/>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SPESE DEL GIUDIZIO</a:t>
            </a:r>
            <a:endParaRPr lang="it-IT" sz="3200" dirty="0">
              <a:solidFill>
                <a:schemeClr val="tx2">
                  <a:satMod val="200000"/>
                </a:schemeClr>
              </a:solidFill>
            </a:endParaRPr>
          </a:p>
        </p:txBody>
      </p:sp>
      <p:sp>
        <p:nvSpPr>
          <p:cNvPr id="117762" name="Segnaposto contenuto 2"/>
          <p:cNvSpPr>
            <a:spLocks noGrp="1"/>
          </p:cNvSpPr>
          <p:nvPr>
            <p:ph idx="1"/>
          </p:nvPr>
        </p:nvSpPr>
        <p:spPr/>
        <p:txBody>
          <a:bodyPr/>
          <a:lstStyle/>
          <a:p>
            <a:pPr algn="just">
              <a:buFont typeface="Wingdings" pitchFamily="2" charset="2"/>
              <a:buNone/>
            </a:pPr>
            <a:r>
              <a:rPr lang="it-IT" dirty="0" smtClean="0"/>
              <a:t>Se la parte vittoriosa non rinuncia esplicitamente alle spese processuali, il soccombente può essere condannato al pagamento delle stesse, anche in assenza di una specifica richiesta in tal senso.</a:t>
            </a:r>
          </a:p>
          <a:p>
            <a:pPr algn="just">
              <a:buFont typeface="Wingdings" pitchFamily="2" charset="2"/>
              <a:buNone/>
            </a:pPr>
            <a:endParaRPr lang="it-IT" sz="2400" dirty="0" smtClean="0"/>
          </a:p>
          <a:p>
            <a:pPr algn="r">
              <a:buFont typeface="Wingdings" pitchFamily="2" charset="2"/>
              <a:buNone/>
            </a:pPr>
            <a:r>
              <a:rPr lang="it-IT" sz="2400" dirty="0" smtClean="0"/>
              <a:t>Cassazione civile, sezioni unite</a:t>
            </a:r>
          </a:p>
          <a:p>
            <a:pPr algn="r">
              <a:buFont typeface="Wingdings" pitchFamily="2" charset="2"/>
              <a:buNone/>
            </a:pPr>
            <a:r>
              <a:rPr lang="it-IT" sz="2400" dirty="0" smtClean="0"/>
              <a:t>18 novembre 1988, n. 6242</a:t>
            </a:r>
          </a:p>
        </p:txBody>
      </p:sp>
    </p:spTree>
  </p:cSld>
  <p:clrMapOvr>
    <a:masterClrMapping/>
  </p:clrMapOvr>
  <p:transition>
    <p:dissolve/>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COMUNICAZIONI E NOTIFICAZIONI</a:t>
            </a:r>
            <a:endParaRPr lang="it-IT" sz="3500" dirty="0"/>
          </a:p>
        </p:txBody>
      </p:sp>
      <p:sp>
        <p:nvSpPr>
          <p:cNvPr id="3" name="Segnaposto contenuto 2"/>
          <p:cNvSpPr>
            <a:spLocks noGrp="1"/>
          </p:cNvSpPr>
          <p:nvPr>
            <p:ph idx="1"/>
          </p:nvPr>
        </p:nvSpPr>
        <p:spPr/>
        <p:txBody>
          <a:bodyPr/>
          <a:lstStyle/>
          <a:p>
            <a:pPr marL="68263" indent="0" algn="just">
              <a:buNone/>
            </a:pPr>
            <a:r>
              <a:rPr lang="it-IT" dirty="0"/>
              <a:t>Ai sensi della riformulazione dell’art. 16 del d.lgs. n. 546/1992, le comunicazioni sono effettuate </a:t>
            </a:r>
            <a:r>
              <a:rPr lang="it-IT" dirty="0">
                <a:solidFill>
                  <a:srgbClr val="D9A217"/>
                </a:solidFill>
              </a:rPr>
              <a:t>anche</a:t>
            </a:r>
            <a:r>
              <a:rPr lang="it-IT" dirty="0"/>
              <a:t> mediante l'utilizzo della posta elettronica certificata.</a:t>
            </a:r>
          </a:p>
          <a:p>
            <a:pPr marL="68263" indent="0" algn="just">
              <a:buNone/>
            </a:pPr>
            <a:r>
              <a:rPr lang="it-IT" sz="2500" dirty="0"/>
              <a:t>In particolare, tra le pubbliche amministrazioni di cui all'articolo 2, comma 2, del d.lgs. 7 marzo 2005 n. 82 (che rimanda, secondo una pessima tecnica legislativa, all'articolo 1, comma 2, del decreto legislativo 30 marzo 2001, n. 165) le comunicazioni possono essere effettuate secondo le modalità indicate nel Codice dell’amministrazione digitale.</a:t>
            </a:r>
          </a:p>
          <a:p>
            <a:pPr marL="68263" indent="0" algn="just">
              <a:buNone/>
            </a:pPr>
            <a:endParaRPr lang="it-IT" dirty="0"/>
          </a:p>
        </p:txBody>
      </p:sp>
    </p:spTree>
    <p:extLst>
      <p:ext uri="{BB962C8B-B14F-4D97-AF65-F5344CB8AC3E}">
        <p14:creationId xmlns:p14="http://schemas.microsoft.com/office/powerpoint/2010/main" val="2137238813"/>
      </p:ext>
    </p:extLst>
  </p:cSld>
  <p:clrMapOvr>
    <a:masterClrMapping/>
  </p:clrMapOvr>
  <p:transition>
    <p:dissolv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COMUNICAZIONI E NOTIFICAZIONI</a:t>
            </a:r>
            <a:endParaRPr lang="it-IT" sz="3500" dirty="0"/>
          </a:p>
        </p:txBody>
      </p:sp>
      <p:sp>
        <p:nvSpPr>
          <p:cNvPr id="3" name="Segnaposto contenuto 2"/>
          <p:cNvSpPr>
            <a:spLocks noGrp="1"/>
          </p:cNvSpPr>
          <p:nvPr>
            <p:ph idx="1"/>
          </p:nvPr>
        </p:nvSpPr>
        <p:spPr/>
        <p:txBody>
          <a:bodyPr/>
          <a:lstStyle/>
          <a:p>
            <a:pPr marL="68263" indent="0" algn="just">
              <a:buNone/>
            </a:pPr>
            <a:r>
              <a:rPr lang="it-IT" dirty="0"/>
              <a:t>Già con l’art. 49 del decreto legge n. 90 del 24 giugno 2014 (convertito, con modificazioni, dalla legge n. 114 dell’11 agosto 2014) sanciva la possibilità per il contribuente, nei ricorsi nei quali stava in giudizio personalmente (controversie di valore inferiore a € 3.000), di indicare l’indirizzo di posta elettronica certificata al quale ricevere le comunicazioni</a:t>
            </a:r>
            <a:r>
              <a:rPr lang="it-IT" dirty="0" smtClean="0"/>
              <a:t>.</a:t>
            </a:r>
            <a:endParaRPr lang="it-IT" dirty="0"/>
          </a:p>
        </p:txBody>
      </p:sp>
    </p:spTree>
    <p:extLst>
      <p:ext uri="{BB962C8B-B14F-4D97-AF65-F5344CB8AC3E}">
        <p14:creationId xmlns:p14="http://schemas.microsoft.com/office/powerpoint/2010/main" val="2270403364"/>
      </p:ext>
    </p:extLst>
  </p:cSld>
  <p:clrMapOvr>
    <a:masterClrMapping/>
  </p:clrMapOvr>
  <p:transition>
    <p:dissolve/>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COMUNICAZIONI E NOTIFICAZIONI</a:t>
            </a:r>
          </a:p>
        </p:txBody>
      </p:sp>
      <p:sp>
        <p:nvSpPr>
          <p:cNvPr id="3" name="Segnaposto contenuto 2"/>
          <p:cNvSpPr>
            <a:spLocks noGrp="1"/>
          </p:cNvSpPr>
          <p:nvPr>
            <p:ph idx="1"/>
          </p:nvPr>
        </p:nvSpPr>
        <p:spPr/>
        <p:txBody>
          <a:bodyPr/>
          <a:lstStyle/>
          <a:p>
            <a:pPr marL="68263" indent="0" algn="just">
              <a:buNone/>
            </a:pPr>
            <a:r>
              <a:rPr lang="it-IT" sz="2800" dirty="0"/>
              <a:t>L'indirizzo di posta elettronica certificata del difensore o delle parti deve essere indicato nel ricorso o nel primo atto difensivo. </a:t>
            </a:r>
          </a:p>
          <a:p>
            <a:pPr marL="68263" indent="0" algn="just">
              <a:buNone/>
            </a:pPr>
            <a:r>
              <a:rPr lang="it-IT" sz="2800" dirty="0"/>
              <a:t>Nei procedimenti nei quali la parte sta in giudizio personalmente e il relativo indirizzo di posta elettronica certificata non risulta dai pubblici elenchi, il ricorrente (a differenza dei professionisti che hanno un obbligo) ha la facoltà (“può”) di indicare l'indirizzo di posta elettronica al quale vuole ricevere le comunicazioni.</a:t>
            </a:r>
          </a:p>
          <a:p>
            <a:pPr marL="68263" indent="0" algn="just">
              <a:buNone/>
            </a:pPr>
            <a:endParaRPr lang="it-IT" sz="2800" dirty="0"/>
          </a:p>
          <a:p>
            <a:pPr marL="68263" indent="0">
              <a:buNone/>
            </a:pPr>
            <a:endParaRPr lang="it-IT" dirty="0"/>
          </a:p>
        </p:txBody>
      </p:sp>
    </p:spTree>
    <p:extLst>
      <p:ext uri="{BB962C8B-B14F-4D97-AF65-F5344CB8AC3E}">
        <p14:creationId xmlns:p14="http://schemas.microsoft.com/office/powerpoint/2010/main" val="720732606"/>
      </p:ext>
    </p:extLst>
  </p:cSld>
  <p:clrMapOvr>
    <a:masterClrMapping/>
  </p:clrMapOvr>
  <p:transition>
    <p:dissolve/>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COMUNICAZIONI E NOTIFICAZIONI</a:t>
            </a:r>
            <a:endParaRPr lang="it-IT" sz="3500" dirty="0"/>
          </a:p>
        </p:txBody>
      </p:sp>
      <p:sp>
        <p:nvSpPr>
          <p:cNvPr id="3" name="Segnaposto contenuto 2"/>
          <p:cNvSpPr>
            <a:spLocks noGrp="1"/>
          </p:cNvSpPr>
          <p:nvPr>
            <p:ph idx="1"/>
          </p:nvPr>
        </p:nvSpPr>
        <p:spPr/>
        <p:txBody>
          <a:bodyPr/>
          <a:lstStyle/>
          <a:p>
            <a:pPr marL="68263" indent="0" algn="just">
              <a:buNone/>
            </a:pPr>
            <a:r>
              <a:rPr lang="it-IT" sz="2500" dirty="0"/>
              <a:t>La mancata indicazione della Pec da parte del ricorrente che si difende personalmente, non dovrebbe comportare alcuna conseguenza processuale circa il deposito in segreteria della Commissione tributaria di tutte le comunicazioni.</a:t>
            </a:r>
          </a:p>
          <a:p>
            <a:pPr marL="68263" indent="0" algn="just">
              <a:buNone/>
            </a:pPr>
            <a:r>
              <a:rPr lang="it-IT" sz="2500" dirty="0" smtClean="0"/>
              <a:t>Mentre </a:t>
            </a:r>
            <a:r>
              <a:rPr lang="it-IT" sz="2500" dirty="0"/>
              <a:t>l’assenza della Pec del professionista, ovvero la mancata consegna del messaggio di posta elettronica certificata per cause imputabili al destinatario, implica che le comunicazioni riguardanti il processo tributario saranno eseguite esclusivamente mediante deposito in segreteria della Commissione tributaria.</a:t>
            </a:r>
          </a:p>
          <a:p>
            <a:pPr marL="68263" indent="0">
              <a:buNone/>
            </a:pPr>
            <a:endParaRPr lang="it-IT" dirty="0"/>
          </a:p>
        </p:txBody>
      </p:sp>
    </p:spTree>
    <p:extLst>
      <p:ext uri="{BB962C8B-B14F-4D97-AF65-F5344CB8AC3E}">
        <p14:creationId xmlns:p14="http://schemas.microsoft.com/office/powerpoint/2010/main" val="111080324"/>
      </p:ext>
    </p:extLst>
  </p:cSld>
  <p:clrMapOvr>
    <a:masterClrMapping/>
  </p:clrMapOvr>
  <p:transition>
    <p:dissolv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COMUNICAZIONI E NOTIFICAZIONI</a:t>
            </a:r>
            <a:endParaRPr lang="it-IT" sz="3200" b="1" dirty="0">
              <a:solidFill>
                <a:schemeClr val="tx2">
                  <a:satMod val="200000"/>
                </a:schemeClr>
              </a:solidFill>
            </a:endParaRPr>
          </a:p>
        </p:txBody>
      </p:sp>
      <p:sp>
        <p:nvSpPr>
          <p:cNvPr id="121858" name="Segnaposto contenuto 2"/>
          <p:cNvSpPr>
            <a:spLocks noGrp="1"/>
          </p:cNvSpPr>
          <p:nvPr>
            <p:ph idx="1"/>
          </p:nvPr>
        </p:nvSpPr>
        <p:spPr/>
        <p:txBody>
          <a:bodyPr/>
          <a:lstStyle/>
          <a:p>
            <a:pPr algn="just">
              <a:buFont typeface="Wingdings" pitchFamily="2" charset="2"/>
              <a:buNone/>
            </a:pPr>
            <a:r>
              <a:rPr lang="it-IT" dirty="0" smtClean="0"/>
              <a:t>Le comunicazioni sono fatte mediante avviso della segreteria della Commissione Tributaria</a:t>
            </a:r>
          </a:p>
          <a:p>
            <a:pPr>
              <a:buFont typeface="Wingdings" pitchFamily="2" charset="2"/>
              <a:buNone/>
            </a:pPr>
            <a:endParaRPr lang="it-IT" dirty="0" smtClean="0"/>
          </a:p>
          <a:p>
            <a:pPr>
              <a:buFont typeface="Wingdings" pitchFamily="2" charset="2"/>
              <a:buNone/>
            </a:pPr>
            <a:endParaRPr lang="it-IT" dirty="0" smtClean="0"/>
          </a:p>
          <a:p>
            <a:pPr>
              <a:buFont typeface="Wingdings" pitchFamily="2" charset="2"/>
              <a:buNone/>
            </a:pPr>
            <a:r>
              <a:rPr lang="it-IT" dirty="0" smtClean="0"/>
              <a:t>Consegnato alle parti	Spedito a mezzo di </a:t>
            </a:r>
            <a:r>
              <a:rPr lang="it-IT" dirty="0" err="1" smtClean="0"/>
              <a:t>racc</a:t>
            </a:r>
            <a:r>
              <a:rPr lang="it-IT" dirty="0" smtClean="0"/>
              <a:t>. </a:t>
            </a:r>
          </a:p>
          <a:p>
            <a:pPr>
              <a:buFont typeface="Wingdings" pitchFamily="2" charset="2"/>
              <a:buNone/>
            </a:pPr>
            <a:r>
              <a:rPr lang="it-IT" dirty="0" smtClean="0"/>
              <a:t>che ne rilasciano		a/r, senza busta </a:t>
            </a:r>
          </a:p>
          <a:p>
            <a:pPr>
              <a:buFont typeface="Wingdings" pitchFamily="2" charset="2"/>
              <a:buNone/>
            </a:pPr>
            <a:r>
              <a:rPr lang="it-IT" dirty="0" smtClean="0"/>
              <a:t>ricevuta                                Spedito tramite pec   </a:t>
            </a:r>
          </a:p>
          <a:p>
            <a:pPr>
              <a:buFont typeface="Wingdings" pitchFamily="2" charset="2"/>
              <a:buNone/>
            </a:pPr>
            <a:endParaRPr lang="it-IT" dirty="0" smtClean="0"/>
          </a:p>
          <a:p>
            <a:pPr>
              <a:buFont typeface="Wingdings" pitchFamily="2" charset="2"/>
              <a:buNone/>
            </a:pPr>
            <a:endParaRPr lang="it-IT" dirty="0" smtClean="0"/>
          </a:p>
          <a:p>
            <a:pPr algn="ctr">
              <a:buFont typeface="Wingdings" pitchFamily="2" charset="2"/>
              <a:buNone/>
            </a:pPr>
            <a:endParaRPr lang="it-IT" dirty="0" smtClean="0"/>
          </a:p>
          <a:p>
            <a:pPr>
              <a:buFont typeface="Wingdings" pitchFamily="2" charset="2"/>
              <a:buNone/>
            </a:pPr>
            <a:endParaRPr lang="it-IT" dirty="0" smtClean="0"/>
          </a:p>
        </p:txBody>
      </p:sp>
      <p:sp>
        <p:nvSpPr>
          <p:cNvPr id="4" name="Freccia angolare bidirezionale 3"/>
          <p:cNvSpPr/>
          <p:nvPr/>
        </p:nvSpPr>
        <p:spPr>
          <a:xfrm rot="13518021">
            <a:off x="4176713" y="2890838"/>
            <a:ext cx="850900" cy="850900"/>
          </a:xfrm>
          <a:prstGeom prst="lef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br>
              <a:rPr lang="it-IT" sz="2800" b="1"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41986" name="Rectangle 3"/>
          <p:cNvSpPr>
            <a:spLocks noGrp="1" noChangeArrowheads="1"/>
          </p:cNvSpPr>
          <p:nvPr>
            <p:ph idx="1"/>
          </p:nvPr>
        </p:nvSpPr>
        <p:spPr/>
        <p:txBody>
          <a:bodyPr/>
          <a:lstStyle/>
          <a:p>
            <a:pPr algn="just">
              <a:buFont typeface="Wingdings" pitchFamily="2" charset="2"/>
              <a:buNone/>
            </a:pPr>
            <a:r>
              <a:rPr lang="it-IT" smtClean="0">
                <a:solidFill>
                  <a:schemeClr val="accent2"/>
                </a:solidFill>
              </a:rPr>
              <a:t>IL TRIBUTO VA DISTINTO DALLE ALTRE ENTRATE PUBBLICHE</a:t>
            </a:r>
            <a:r>
              <a:rPr lang="it-IT" smtClean="0">
                <a:solidFill>
                  <a:srgbClr val="FF0000"/>
                </a:solidFill>
              </a:rPr>
              <a:t>:</a:t>
            </a:r>
          </a:p>
          <a:p>
            <a:pPr algn="just"/>
            <a:r>
              <a:rPr lang="it-IT" sz="2600" smtClean="0"/>
              <a:t>Scaturenti da contratto</a:t>
            </a:r>
          </a:p>
          <a:p>
            <a:pPr algn="just"/>
            <a:r>
              <a:rPr lang="it-IT" sz="2600" smtClean="0"/>
              <a:t>Scaturenti da prestiti coattivi o emissione di moneta</a:t>
            </a:r>
          </a:p>
          <a:p>
            <a:pPr algn="just"/>
            <a:r>
              <a:rPr lang="it-IT" sz="2600" smtClean="0"/>
              <a:t>Conseguenti a successione a favore dello Stato di patrimoni privati</a:t>
            </a:r>
          </a:p>
          <a:p>
            <a:pPr algn="just"/>
            <a:r>
              <a:rPr lang="it-IT" sz="2600" smtClean="0"/>
              <a:t>Derivanti da sanzioni economiche (contravvenzioni)</a:t>
            </a:r>
          </a:p>
        </p:txBody>
      </p:sp>
    </p:spTree>
  </p:cSld>
  <p:clrMapOvr>
    <a:masterClrMapping/>
  </p:clrMapOvr>
  <p:transition>
    <p:dissolv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COMUNICAZIONI E NOTIFICAZIONI</a:t>
            </a:r>
            <a:endParaRPr lang="it-IT" sz="3200" dirty="0">
              <a:solidFill>
                <a:schemeClr val="tx2">
                  <a:satMod val="200000"/>
                </a:schemeClr>
              </a:solidFill>
            </a:endParaRPr>
          </a:p>
        </p:txBody>
      </p:sp>
      <p:sp>
        <p:nvSpPr>
          <p:cNvPr id="122882" name="Segnaposto contenuto 2"/>
          <p:cNvSpPr>
            <a:spLocks noGrp="1"/>
          </p:cNvSpPr>
          <p:nvPr>
            <p:ph idx="1"/>
          </p:nvPr>
        </p:nvSpPr>
        <p:spPr/>
        <p:txBody>
          <a:bodyPr/>
          <a:lstStyle/>
          <a:p>
            <a:pPr algn="just">
              <a:lnSpc>
                <a:spcPct val="200000"/>
              </a:lnSpc>
              <a:buFont typeface="Wingdings" pitchFamily="2" charset="2"/>
              <a:buNone/>
            </a:pPr>
            <a:r>
              <a:rPr lang="it-IT" dirty="0" smtClean="0"/>
              <a:t>Le notificazioni possono essere fatte secondo le norme degli articoli 137 e seguenti del codice di procedura civile</a:t>
            </a:r>
          </a:p>
        </p:txBody>
      </p:sp>
    </p:spTree>
  </p:cSld>
  <p:clrMapOvr>
    <a:masterClrMapping/>
  </p:clrMapOvr>
  <p:transition>
    <p:dissolve/>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CONTENUTO DEL RICORSO</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t>Il ricorso DEVE contenere:</a:t>
            </a:r>
          </a:p>
          <a:p>
            <a:pPr marL="411480" algn="just" fontAlgn="auto">
              <a:spcAft>
                <a:spcPts val="0"/>
              </a:spcAft>
              <a:buFont typeface="Wingdings"/>
              <a:buChar char=""/>
              <a:defRPr/>
            </a:pPr>
            <a:r>
              <a:rPr lang="it-IT" dirty="0" smtClean="0"/>
              <a:t>La Commissione tributaria adita</a:t>
            </a:r>
          </a:p>
          <a:p>
            <a:pPr marL="411480" algn="just" fontAlgn="auto">
              <a:spcAft>
                <a:spcPts val="0"/>
              </a:spcAft>
              <a:buFont typeface="Wingdings"/>
              <a:buChar char=""/>
              <a:defRPr/>
            </a:pPr>
            <a:r>
              <a:rPr lang="it-IT" dirty="0" smtClean="0"/>
              <a:t>Il nome e cognome o la denominazione sociale del ricorrente e del suo eventuale rappresentante legale</a:t>
            </a:r>
          </a:p>
          <a:p>
            <a:pPr marL="411480" algn="just" fontAlgn="auto">
              <a:spcAft>
                <a:spcPts val="0"/>
              </a:spcAft>
              <a:buFont typeface="Wingdings"/>
              <a:buChar char=""/>
              <a:defRPr/>
            </a:pPr>
            <a:r>
              <a:rPr lang="it-IT" dirty="0" smtClean="0"/>
              <a:t>La residenza, sede legale o domicilio eventualmente eletto nel territorio dello Stato del ricorrente e del suo legale rappresentante</a:t>
            </a:r>
          </a:p>
          <a:p>
            <a:pPr marL="411480" fontAlgn="auto">
              <a:spcAft>
                <a:spcPts val="0"/>
              </a:spcAft>
              <a:buFont typeface="Wingdings"/>
              <a:buNone/>
              <a:defRPr/>
            </a:pPr>
            <a:r>
              <a:rPr lang="it-IT" dirty="0" smtClean="0"/>
              <a:t>                                                                      continua</a:t>
            </a:r>
            <a:endParaRPr lang="it-IT" dirty="0"/>
          </a:p>
        </p:txBody>
      </p:sp>
      <p:sp>
        <p:nvSpPr>
          <p:cNvPr id="4" name="Freccia a destra 3"/>
          <p:cNvSpPr/>
          <p:nvPr/>
        </p:nvSpPr>
        <p:spPr>
          <a:xfrm>
            <a:off x="7929563" y="5929313"/>
            <a:ext cx="571500"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CONTENUTO DEL RICORSO</a:t>
            </a:r>
            <a:endParaRPr lang="it-IT" sz="3200" dirty="0">
              <a:solidFill>
                <a:schemeClr val="tx2">
                  <a:satMod val="200000"/>
                </a:schemeClr>
              </a:solidFill>
            </a:endParaRPr>
          </a:p>
        </p:txBody>
      </p:sp>
      <p:sp>
        <p:nvSpPr>
          <p:cNvPr id="125954" name="Segnaposto contenuto 2"/>
          <p:cNvSpPr>
            <a:spLocks noGrp="1"/>
          </p:cNvSpPr>
          <p:nvPr>
            <p:ph idx="1"/>
          </p:nvPr>
        </p:nvSpPr>
        <p:spPr/>
        <p:txBody>
          <a:bodyPr/>
          <a:lstStyle/>
          <a:p>
            <a:pPr algn="just"/>
            <a:r>
              <a:rPr lang="it-IT" smtClean="0"/>
              <a:t>Il codice fiscale del ricorrente e del suo legale rappresentante</a:t>
            </a:r>
          </a:p>
          <a:p>
            <a:pPr algn="just">
              <a:buFont typeface="Wingdings" pitchFamily="2" charset="2"/>
              <a:buNone/>
            </a:pPr>
            <a:endParaRPr lang="it-IT" smtClean="0"/>
          </a:p>
          <a:p>
            <a:pPr algn="just"/>
            <a:r>
              <a:rPr lang="it-IT" smtClean="0"/>
              <a:t>L’Ente Locale o l’Ufficio del Ministero delle Finanze o il Concessionario del servizio di riscossione nei cui confronti il ricorso è proposto</a:t>
            </a:r>
          </a:p>
          <a:p>
            <a:pPr algn="just">
              <a:buFont typeface="Wingdings" pitchFamily="2" charset="2"/>
              <a:buNone/>
            </a:pPr>
            <a:endParaRPr lang="it-IT" smtClean="0"/>
          </a:p>
          <a:p>
            <a:pPr algn="just">
              <a:buFont typeface="Wingdings" pitchFamily="2" charset="2"/>
              <a:buNone/>
            </a:pPr>
            <a:r>
              <a:rPr lang="it-IT" smtClean="0"/>
              <a:t>                                                                 continua </a:t>
            </a:r>
          </a:p>
        </p:txBody>
      </p:sp>
      <p:sp>
        <p:nvSpPr>
          <p:cNvPr id="4" name="Freccia a destra 3"/>
          <p:cNvSpPr/>
          <p:nvPr/>
        </p:nvSpPr>
        <p:spPr>
          <a:xfrm>
            <a:off x="7500938" y="5929313"/>
            <a:ext cx="571500"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CONTENUTO DEL RICORSO</a:t>
            </a:r>
            <a:endParaRPr lang="it-IT" sz="3200" dirty="0">
              <a:solidFill>
                <a:schemeClr val="tx2">
                  <a:satMod val="200000"/>
                </a:schemeClr>
              </a:solidFill>
            </a:endParaRPr>
          </a:p>
        </p:txBody>
      </p:sp>
      <p:sp>
        <p:nvSpPr>
          <p:cNvPr id="126978" name="Segnaposto contenuto 2"/>
          <p:cNvSpPr>
            <a:spLocks noGrp="1"/>
          </p:cNvSpPr>
          <p:nvPr>
            <p:ph idx="1"/>
          </p:nvPr>
        </p:nvSpPr>
        <p:spPr/>
        <p:txBody>
          <a:bodyPr/>
          <a:lstStyle/>
          <a:p>
            <a:r>
              <a:rPr lang="it-IT" smtClean="0"/>
              <a:t>L’atto impugnato</a:t>
            </a:r>
          </a:p>
          <a:p>
            <a:r>
              <a:rPr lang="it-IT" smtClean="0"/>
              <a:t>L’oggetto della domanda</a:t>
            </a:r>
          </a:p>
          <a:p>
            <a:r>
              <a:rPr lang="it-IT" smtClean="0"/>
              <a:t>I motivi</a:t>
            </a:r>
          </a:p>
          <a:p>
            <a:r>
              <a:rPr lang="it-IT" smtClean="0"/>
              <a:t>L’incarico al difensore del ricorrente</a:t>
            </a:r>
          </a:p>
          <a:p>
            <a:r>
              <a:rPr lang="it-IT" smtClean="0"/>
              <a:t>La sottoscrizione (nell’originale e nelle copie) del difensore (o del ricorrente, nel caso in cui il ricorso sia sottoscritto personalmente</a:t>
            </a:r>
          </a:p>
        </p:txBody>
      </p:sp>
    </p:spTree>
  </p:cSld>
  <p:clrMapOvr>
    <a:masterClrMapping/>
  </p:clrMapOvr>
  <p:transition>
    <p:dissolve/>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CONTENUTO DEL RICORSO</a:t>
            </a:r>
            <a:endParaRPr lang="it-IT" sz="3200" dirty="0">
              <a:solidFill>
                <a:schemeClr val="tx2">
                  <a:satMod val="200000"/>
                </a:schemeClr>
              </a:solidFill>
            </a:endParaRPr>
          </a:p>
        </p:txBody>
      </p:sp>
      <p:sp>
        <p:nvSpPr>
          <p:cNvPr id="128002" name="Segnaposto contenuto 2"/>
          <p:cNvSpPr>
            <a:spLocks noGrp="1"/>
          </p:cNvSpPr>
          <p:nvPr>
            <p:ph idx="1"/>
          </p:nvPr>
        </p:nvSpPr>
        <p:spPr/>
        <p:txBody>
          <a:bodyPr/>
          <a:lstStyle/>
          <a:p>
            <a:pPr algn="just">
              <a:lnSpc>
                <a:spcPct val="150000"/>
              </a:lnSpc>
              <a:buFont typeface="Wingdings" pitchFamily="2" charset="2"/>
              <a:buNone/>
            </a:pPr>
            <a:r>
              <a:rPr lang="it-IT" b="1" smtClean="0">
                <a:solidFill>
                  <a:schemeClr val="accent2"/>
                </a:solidFill>
              </a:rPr>
              <a:t>IL RICORSO E’ INAMMISSIBILE SE MANCA O E’ ASSOLUTAMENTE INCERTA UNA DELLE SU INDICATI ELEMENTI, AD ECCEZIONE DEL CODICE FISCALE E/O DELLA SOTTOSCRIZIONE</a:t>
            </a:r>
          </a:p>
        </p:txBody>
      </p:sp>
    </p:spTree>
  </p:cSld>
  <p:clrMapOvr>
    <a:masterClrMapping/>
  </p:clrMapOvr>
  <p:transition>
    <p:dissolve/>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PROPOSIZIONE DEL RICORSO</a:t>
            </a:r>
            <a:endParaRPr lang="it-IT" sz="3200" b="1" dirty="0">
              <a:solidFill>
                <a:schemeClr val="tx2">
                  <a:satMod val="200000"/>
                </a:schemeClr>
              </a:solidFill>
            </a:endParaRPr>
          </a:p>
        </p:txBody>
      </p:sp>
      <p:sp>
        <p:nvSpPr>
          <p:cNvPr id="3" name="Segnaposto contenuto 2"/>
          <p:cNvSpPr>
            <a:spLocks noGrp="1"/>
          </p:cNvSpPr>
          <p:nvPr>
            <p:ph idx="1"/>
          </p:nvPr>
        </p:nvSpPr>
        <p:spPr>
          <a:xfrm>
            <a:off x="914400" y="1783560"/>
            <a:ext cx="7772400" cy="4572000"/>
          </a:xfrm>
        </p:spPr>
        <p:txBody>
          <a:bodyPr numCol="3">
            <a:normAutofit/>
          </a:bodyPr>
          <a:lstStyle/>
          <a:p>
            <a:pPr marL="411480" fontAlgn="auto">
              <a:spcAft>
                <a:spcPts val="0"/>
              </a:spcAft>
              <a:buFont typeface="Wingdings"/>
              <a:buNone/>
              <a:defRPr/>
            </a:pPr>
            <a:r>
              <a:rPr lang="it-IT" dirty="0" smtClean="0"/>
              <a:t>MEDIANTE:    </a:t>
            </a:r>
          </a:p>
          <a:p>
            <a:pPr marL="411480" fontAlgn="auto">
              <a:spcAft>
                <a:spcPts val="0"/>
              </a:spcAft>
              <a:buFont typeface="Wingdings"/>
              <a:buNone/>
              <a:defRPr/>
            </a:pPr>
            <a:endParaRPr lang="it-IT" dirty="0" smtClean="0"/>
          </a:p>
          <a:p>
            <a:pPr marL="411480" fontAlgn="auto">
              <a:spcAft>
                <a:spcPts val="0"/>
              </a:spcAft>
              <a:buFont typeface="Wingdings"/>
              <a:buNone/>
              <a:defRPr/>
            </a:pPr>
            <a:r>
              <a:rPr lang="it-IT" dirty="0" smtClean="0"/>
              <a:t>	notifica  a norma dei commi 2 e 3 dell’art. 16 del D.Lgs. 546/92</a:t>
            </a:r>
          </a:p>
          <a:p>
            <a:pPr marL="411480" fontAlgn="auto">
              <a:spcAft>
                <a:spcPts val="0"/>
              </a:spcAft>
              <a:buFont typeface="Wingdings"/>
              <a:buNone/>
              <a:defRPr/>
            </a:pPr>
            <a:endParaRPr lang="it-IT" dirty="0" smtClean="0"/>
          </a:p>
          <a:p>
            <a:pPr marL="411480" fontAlgn="auto">
              <a:spcAft>
                <a:spcPts val="0"/>
              </a:spcAft>
              <a:buFont typeface="Wingdings"/>
              <a:buNone/>
              <a:defRPr/>
            </a:pPr>
            <a:endParaRPr lang="it-IT" dirty="0" smtClean="0"/>
          </a:p>
          <a:p>
            <a:pPr marL="411480" fontAlgn="auto">
              <a:spcAft>
                <a:spcPts val="0"/>
              </a:spcAft>
              <a:buFont typeface="Wingdings"/>
              <a:buNone/>
              <a:defRPr/>
            </a:pPr>
            <a:r>
              <a:rPr lang="it-IT" dirty="0" smtClean="0"/>
              <a:t>   </a:t>
            </a:r>
          </a:p>
          <a:p>
            <a:pPr marL="411480" fontAlgn="auto">
              <a:spcAft>
                <a:spcPts val="0"/>
              </a:spcAft>
              <a:buFont typeface="Wingdings"/>
              <a:buNone/>
              <a:defRPr/>
            </a:pPr>
            <a:r>
              <a:rPr lang="it-IT" dirty="0" smtClean="0"/>
              <a:t>    spedizione a mezzo posta, in plico </a:t>
            </a:r>
            <a:r>
              <a:rPr lang="it-IT" sz="2700" dirty="0" smtClean="0"/>
              <a:t>raccomandato</a:t>
            </a:r>
            <a:r>
              <a:rPr lang="it-IT" dirty="0" smtClean="0"/>
              <a:t> senza busta con avviso di ricevimento.</a:t>
            </a:r>
          </a:p>
          <a:p>
            <a:pPr marL="411480" fontAlgn="auto">
              <a:spcAft>
                <a:spcPts val="0"/>
              </a:spcAft>
              <a:buFont typeface="Wingdings"/>
              <a:buNone/>
              <a:defRPr/>
            </a:pPr>
            <a:r>
              <a:rPr lang="it-IT" dirty="0" smtClean="0"/>
              <a:t>    </a:t>
            </a:r>
          </a:p>
          <a:p>
            <a:pPr marL="411480" fontAlgn="auto">
              <a:spcAft>
                <a:spcPts val="0"/>
              </a:spcAft>
              <a:buFont typeface="Wingdings"/>
              <a:buNone/>
              <a:defRPr/>
            </a:pPr>
            <a:endParaRPr lang="it-IT" dirty="0" smtClean="0"/>
          </a:p>
          <a:p>
            <a:pPr marL="411480" fontAlgn="auto">
              <a:spcAft>
                <a:spcPts val="0"/>
              </a:spcAft>
              <a:buFont typeface="Wingdings"/>
              <a:buNone/>
              <a:defRPr/>
            </a:pPr>
            <a:r>
              <a:rPr lang="it-IT" dirty="0" smtClean="0"/>
              <a:t>    consegna diretta dell’atto all’addetto che ne rilascia copia per ricevuta</a:t>
            </a:r>
          </a:p>
        </p:txBody>
      </p:sp>
    </p:spTree>
  </p:cSld>
  <p:clrMapOvr>
    <a:masterClrMapping/>
  </p:clrMapOvr>
  <p:transition>
    <p:dissolve/>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PROPOSIZIONE DEL RICORSO</a:t>
            </a:r>
            <a:endParaRPr lang="it-IT" sz="3200" dirty="0">
              <a:solidFill>
                <a:schemeClr val="tx2">
                  <a:satMod val="200000"/>
                </a:schemeClr>
              </a:solidFill>
            </a:endParaRPr>
          </a:p>
        </p:txBody>
      </p:sp>
      <p:sp>
        <p:nvSpPr>
          <p:cNvPr id="130050" name="Segnaposto contenuto 2"/>
          <p:cNvSpPr>
            <a:spLocks noGrp="1"/>
          </p:cNvSpPr>
          <p:nvPr>
            <p:ph idx="1"/>
          </p:nvPr>
        </p:nvSpPr>
        <p:spPr/>
        <p:txBody>
          <a:bodyPr/>
          <a:lstStyle/>
          <a:p>
            <a:pPr>
              <a:buFont typeface="Wingdings" pitchFamily="2" charset="2"/>
              <a:buNone/>
            </a:pPr>
            <a:r>
              <a:rPr lang="it-IT" dirty="0" smtClean="0"/>
              <a:t>TERMINE PER LA PROPOSIZIONE DEL RICORSO:</a:t>
            </a:r>
          </a:p>
          <a:p>
            <a:pPr>
              <a:buFont typeface="Wingdings" pitchFamily="2" charset="2"/>
              <a:buNone/>
            </a:pPr>
            <a:endParaRPr lang="it-IT" dirty="0" smtClean="0"/>
          </a:p>
          <a:p>
            <a:pPr algn="ctr">
              <a:buFont typeface="Wingdings" pitchFamily="2" charset="2"/>
              <a:buNone/>
            </a:pPr>
            <a:r>
              <a:rPr lang="it-IT" dirty="0" smtClean="0">
                <a:solidFill>
                  <a:schemeClr val="accent2"/>
                </a:solidFill>
              </a:rPr>
              <a:t>ENTRO SESSANTA GIORNI DALLA DATA DI NOTIFICAZIONE DELL’ATTO IMPUGNATO. </a:t>
            </a:r>
            <a:endParaRPr lang="it-IT" sz="3600" b="1" dirty="0" smtClean="0">
              <a:solidFill>
                <a:schemeClr val="accent2"/>
              </a:solidFill>
            </a:endParaRPr>
          </a:p>
          <a:p>
            <a:pPr algn="ctr">
              <a:buFont typeface="Wingdings" pitchFamily="2" charset="2"/>
              <a:buNone/>
            </a:pPr>
            <a:endParaRPr lang="it-IT" sz="3600" b="1" dirty="0" smtClean="0">
              <a:solidFill>
                <a:schemeClr val="accent2"/>
              </a:solidFill>
            </a:endParaRPr>
          </a:p>
          <a:p>
            <a:pPr algn="ctr">
              <a:buFont typeface="Wingdings" pitchFamily="2" charset="2"/>
              <a:buNone/>
            </a:pPr>
            <a:r>
              <a:rPr lang="it-IT" sz="3600" b="1" dirty="0" smtClean="0">
                <a:solidFill>
                  <a:schemeClr val="accent2"/>
                </a:solidFill>
              </a:rPr>
              <a:t>PENA INAMMISSIBILITA’</a:t>
            </a:r>
          </a:p>
        </p:txBody>
      </p:sp>
    </p:spTree>
  </p:cSld>
  <p:clrMapOvr>
    <a:masterClrMapping/>
  </p:clrMapOvr>
  <p:transition>
    <p:dissolve/>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PROPOSIZIONE DEL RICORSO</a:t>
            </a:r>
            <a:endParaRPr lang="it-IT" sz="3200" dirty="0">
              <a:solidFill>
                <a:schemeClr val="tx2">
                  <a:satMod val="200000"/>
                </a:schemeClr>
              </a:solidFill>
            </a:endParaRPr>
          </a:p>
        </p:txBody>
      </p:sp>
      <p:sp>
        <p:nvSpPr>
          <p:cNvPr id="131074" name="Segnaposto contenuto 2"/>
          <p:cNvSpPr>
            <a:spLocks noGrp="1"/>
          </p:cNvSpPr>
          <p:nvPr>
            <p:ph idx="1"/>
          </p:nvPr>
        </p:nvSpPr>
        <p:spPr/>
        <p:txBody>
          <a:bodyPr/>
          <a:lstStyle/>
          <a:p>
            <a:pPr algn="just">
              <a:buFont typeface="Wingdings" pitchFamily="2" charset="2"/>
              <a:buNone/>
            </a:pPr>
            <a:r>
              <a:rPr lang="it-IT" smtClean="0"/>
              <a:t>AVVERSO IL SILENZIO RIFIUTO DELLA RESTITUZIONE PUO’ ESSERE PROPOSTO DOPO IL NOVANTESIMO GIORNO DALLA DOMANDA DI RESTITUZIONE PRESENTATA ENTRO I TERMINI PREVISTI DA CIASCUNA LEGGE DI IMPOSTA E FINO A QUANDO IL DIRITTO ALLA RESTITUZIONE NON E’ PRESCRITTO</a:t>
            </a:r>
          </a:p>
        </p:txBody>
      </p:sp>
    </p:spTree>
  </p:cSld>
  <p:clrMapOvr>
    <a:masterClrMapping/>
  </p:clrMapOvr>
  <p:transition>
    <p:dissolve/>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COSTITUZIONE IN GIUDIZIO DEL RICORRENTE</a:t>
            </a:r>
            <a:endParaRPr lang="it-IT" sz="2800" b="1"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algn="ctr" fontAlgn="auto">
              <a:spcAft>
                <a:spcPts val="0"/>
              </a:spcAft>
              <a:buFont typeface="Wingdings"/>
              <a:buNone/>
              <a:defRPr/>
            </a:pPr>
            <a:r>
              <a:rPr lang="it-IT" dirty="0" smtClean="0"/>
              <a:t>NOTIFICA ATTO IMPUGNATO</a:t>
            </a:r>
          </a:p>
          <a:p>
            <a:pPr marL="411480" fontAlgn="auto">
              <a:spcAft>
                <a:spcPts val="0"/>
              </a:spcAft>
              <a:buFont typeface="Wingdings"/>
              <a:buNone/>
              <a:defRPr/>
            </a:pPr>
            <a:r>
              <a:rPr lang="it-IT" dirty="0" smtClean="0"/>
              <a:t>Entro 60 giorni </a:t>
            </a:r>
          </a:p>
          <a:p>
            <a:pPr marL="411480" fontAlgn="auto">
              <a:spcAft>
                <a:spcPts val="0"/>
              </a:spcAft>
              <a:buFont typeface="Wingdings"/>
              <a:buNone/>
              <a:defRPr/>
            </a:pPr>
            <a:endParaRPr lang="it-IT" dirty="0" smtClean="0"/>
          </a:p>
          <a:p>
            <a:pPr marL="411480" algn="ctr" fontAlgn="auto">
              <a:spcAft>
                <a:spcPts val="0"/>
              </a:spcAft>
              <a:buFont typeface="Wingdings"/>
              <a:buNone/>
              <a:defRPr/>
            </a:pPr>
            <a:r>
              <a:rPr lang="it-IT" dirty="0" smtClean="0"/>
              <a:t>RICORSO</a:t>
            </a:r>
          </a:p>
          <a:p>
            <a:pPr marL="411480" fontAlgn="auto">
              <a:spcAft>
                <a:spcPts val="0"/>
              </a:spcAft>
              <a:buFont typeface="Wingdings"/>
              <a:buNone/>
              <a:defRPr/>
            </a:pPr>
            <a:r>
              <a:rPr lang="it-IT" dirty="0" smtClean="0"/>
              <a:t>Entro 30 giorni</a:t>
            </a:r>
          </a:p>
          <a:p>
            <a:pPr marL="411480" fontAlgn="auto">
              <a:spcAft>
                <a:spcPts val="0"/>
              </a:spcAft>
              <a:buFont typeface="Wingdings"/>
              <a:buNone/>
              <a:defRPr/>
            </a:pPr>
            <a:endParaRPr lang="it-IT" dirty="0" smtClean="0"/>
          </a:p>
          <a:p>
            <a:pPr marL="411480" algn="ctr" fontAlgn="auto">
              <a:spcAft>
                <a:spcPts val="0"/>
              </a:spcAft>
              <a:buFont typeface="Wingdings"/>
              <a:buNone/>
              <a:defRPr/>
            </a:pPr>
            <a:r>
              <a:rPr lang="it-IT" dirty="0" smtClean="0"/>
              <a:t>COSTITUZIONE IN GIUDIZIO</a:t>
            </a:r>
            <a:endParaRPr lang="it-IT" b="1" dirty="0" smtClean="0"/>
          </a:p>
          <a:p>
            <a:pPr marL="411480" algn="ctr" fontAlgn="auto">
              <a:spcAft>
                <a:spcPts val="0"/>
              </a:spcAft>
              <a:buFont typeface="Wingdings"/>
              <a:buNone/>
              <a:defRPr/>
            </a:pPr>
            <a:r>
              <a:rPr lang="it-IT" b="1" dirty="0" smtClean="0">
                <a:solidFill>
                  <a:schemeClr val="accent2"/>
                </a:solidFill>
              </a:rPr>
              <a:t>PENA INAMMISSIBILITA’ RILEVABILE D’UFFICIO IN OGNI STATO E GRADO DEL GIUDIZIO</a:t>
            </a:r>
          </a:p>
          <a:p>
            <a:pPr marL="411480" fontAlgn="auto">
              <a:spcAft>
                <a:spcPts val="0"/>
              </a:spcAft>
              <a:buFont typeface="Wingdings"/>
              <a:buNone/>
              <a:defRPr/>
            </a:pPr>
            <a:endParaRPr lang="it-IT" dirty="0" smtClean="0"/>
          </a:p>
          <a:p>
            <a:pPr marL="411480" fontAlgn="auto">
              <a:spcAft>
                <a:spcPts val="0"/>
              </a:spcAft>
              <a:buFont typeface="Wingdings"/>
              <a:buNone/>
              <a:defRPr/>
            </a:pPr>
            <a:endParaRPr lang="it-IT" dirty="0" smtClean="0"/>
          </a:p>
          <a:p>
            <a:pPr marL="411480" algn="ctr" fontAlgn="auto">
              <a:spcAft>
                <a:spcPts val="0"/>
              </a:spcAft>
              <a:buFont typeface="Wingdings"/>
              <a:buNone/>
              <a:defRPr/>
            </a:pPr>
            <a:endParaRPr lang="it-IT" dirty="0"/>
          </a:p>
        </p:txBody>
      </p:sp>
      <p:sp>
        <p:nvSpPr>
          <p:cNvPr id="4" name="Freccia in giù 3"/>
          <p:cNvSpPr/>
          <p:nvPr/>
        </p:nvSpPr>
        <p:spPr>
          <a:xfrm>
            <a:off x="4429125" y="2643188"/>
            <a:ext cx="85725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 name="Freccia in giù 4"/>
          <p:cNvSpPr/>
          <p:nvPr/>
        </p:nvSpPr>
        <p:spPr>
          <a:xfrm>
            <a:off x="4429125" y="4286250"/>
            <a:ext cx="85725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COSTITUZIONE IN GIUDIZIO DEL RICORRENTE</a:t>
            </a:r>
            <a:endParaRPr lang="it-IT" sz="2800" dirty="0">
              <a:solidFill>
                <a:schemeClr val="tx2">
                  <a:satMod val="200000"/>
                </a:schemeClr>
              </a:solidFill>
            </a:endParaRPr>
          </a:p>
        </p:txBody>
      </p:sp>
      <p:sp>
        <p:nvSpPr>
          <p:cNvPr id="133122" name="Segnaposto contenuto 2"/>
          <p:cNvSpPr>
            <a:spLocks noGrp="1"/>
          </p:cNvSpPr>
          <p:nvPr>
            <p:ph idx="1"/>
          </p:nvPr>
        </p:nvSpPr>
        <p:spPr/>
        <p:txBody>
          <a:bodyPr/>
          <a:lstStyle/>
          <a:p>
            <a:pPr>
              <a:buFont typeface="Wingdings" pitchFamily="2" charset="2"/>
              <a:buNone/>
            </a:pPr>
            <a:r>
              <a:rPr lang="it-IT" smtClean="0"/>
              <a:t>LA COSTITUZIONE PUO’ AVVENIRE:</a:t>
            </a:r>
          </a:p>
          <a:p>
            <a:pPr algn="just">
              <a:buFont typeface="Wingdings" pitchFamily="2" charset="2"/>
              <a:buNone/>
            </a:pPr>
            <a:r>
              <a:rPr lang="it-IT" smtClean="0">
                <a:solidFill>
                  <a:srgbClr val="FFFF00"/>
                </a:solidFill>
              </a:rPr>
              <a:t>A) </a:t>
            </a:r>
            <a:r>
              <a:rPr lang="it-IT" smtClean="0"/>
              <a:t>Mediante </a:t>
            </a:r>
            <a:r>
              <a:rPr lang="it-IT" b="1" u="sng" smtClean="0"/>
              <a:t>deposito</a:t>
            </a:r>
            <a:r>
              <a:rPr lang="it-IT" smtClean="0"/>
              <a:t> nella segreteria della Commissione Tributaria della copia del ricorso consegnato o spedito a mezzo posta, con copia della ricevuta di deposito o della spedizione per raccomandata a mezzo del servizio postale</a:t>
            </a:r>
            <a:endParaRPr lang="it-IT" b="1" u="sng" smtClean="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br>
              <a:rPr lang="it-IT" sz="2800" b="1"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43010" name="Rectangle 3"/>
          <p:cNvSpPr>
            <a:spLocks noGrp="1" noChangeArrowheads="1"/>
          </p:cNvSpPr>
          <p:nvPr>
            <p:ph idx="1"/>
          </p:nvPr>
        </p:nvSpPr>
        <p:spPr/>
        <p:txBody>
          <a:bodyPr/>
          <a:lstStyle/>
          <a:p>
            <a:pPr algn="just">
              <a:buFont typeface="Wingdings" pitchFamily="2" charset="2"/>
              <a:buNone/>
            </a:pPr>
            <a:r>
              <a:rPr lang="it-IT" b="1" smtClean="0">
                <a:solidFill>
                  <a:srgbClr val="FF0000"/>
                </a:solidFill>
              </a:rPr>
              <a:t>NON SONO TRIBUTI</a:t>
            </a:r>
            <a:r>
              <a:rPr lang="it-IT" smtClean="0">
                <a:solidFill>
                  <a:srgbClr val="FF0000"/>
                </a:solidFill>
              </a:rPr>
              <a:t> </a:t>
            </a:r>
            <a:r>
              <a:rPr lang="it-IT" sz="2700" smtClean="0"/>
              <a:t>(pur determinando una parziale limitazione della libertà contrattuale del privato):</a:t>
            </a:r>
          </a:p>
          <a:p>
            <a:pPr algn="just">
              <a:buFont typeface="Wingdings" pitchFamily="2" charset="2"/>
              <a:buNone/>
            </a:pPr>
            <a:endParaRPr lang="it-IT" sz="2700" smtClean="0"/>
          </a:p>
          <a:p>
            <a:pPr algn="just"/>
            <a:r>
              <a:rPr lang="it-IT" sz="2700" smtClean="0"/>
              <a:t>I prezzi-corrispettivi determinati dalla P.A. in regime di monopolio, collegati ai costi di produzione, senza l’obiettivo di conseguire lucro (es.: canoni d’acqua)</a:t>
            </a:r>
          </a:p>
          <a:p>
            <a:pPr>
              <a:buFont typeface="Wingdings" pitchFamily="2" charset="2"/>
              <a:buNone/>
            </a:pPr>
            <a:endParaRPr lang="it-IT" smtClean="0"/>
          </a:p>
        </p:txBody>
      </p:sp>
    </p:spTree>
  </p:cSld>
  <p:clrMapOvr>
    <a:masterClrMapping/>
  </p:clrMapOvr>
  <p:transition>
    <p:dissolv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COSTITUZIONE IN GIUDIZIO DEL RICORRENTE</a:t>
            </a:r>
            <a:endParaRPr lang="it-IT" sz="2800" b="1" dirty="0">
              <a:solidFill>
                <a:schemeClr val="tx2">
                  <a:satMod val="200000"/>
                </a:schemeClr>
              </a:solidFill>
            </a:endParaRPr>
          </a:p>
        </p:txBody>
      </p:sp>
      <p:sp>
        <p:nvSpPr>
          <p:cNvPr id="134146" name="Segnaposto contenuto 2"/>
          <p:cNvSpPr>
            <a:spLocks noGrp="1"/>
          </p:cNvSpPr>
          <p:nvPr>
            <p:ph idx="1"/>
          </p:nvPr>
        </p:nvSpPr>
        <p:spPr/>
        <p:txBody>
          <a:bodyPr/>
          <a:lstStyle/>
          <a:p>
            <a:pPr algn="just">
              <a:buFont typeface="Wingdings" pitchFamily="2" charset="2"/>
              <a:buNone/>
            </a:pPr>
            <a:r>
              <a:rPr lang="it-IT" smtClean="0">
                <a:solidFill>
                  <a:srgbClr val="FFFF00"/>
                </a:solidFill>
              </a:rPr>
              <a:t>B) </a:t>
            </a:r>
            <a:r>
              <a:rPr lang="it-IT" smtClean="0"/>
              <a:t>Mediante </a:t>
            </a:r>
            <a:r>
              <a:rPr lang="it-IT" b="1" u="sng" smtClean="0"/>
              <a:t>deposito </a:t>
            </a:r>
            <a:r>
              <a:rPr lang="it-IT" smtClean="0"/>
              <a:t>nella segreteria della Commissione Tributaria dell’originale del ricorso notificato a norma degli articoli 137 e seguenti del c.p.c.</a:t>
            </a:r>
            <a:endParaRPr lang="it-IT" b="1" u="sng" smtClean="0">
              <a:solidFill>
                <a:srgbClr val="FFFF00"/>
              </a:solidFill>
            </a:endParaRPr>
          </a:p>
        </p:txBody>
      </p:sp>
    </p:spTree>
  </p:cSld>
  <p:clrMapOvr>
    <a:masterClrMapping/>
  </p:clrMapOvr>
  <p:transition>
    <p:dissolv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COSTITUZIONE IN GIUDIZIO DEL RICORRENTE</a:t>
            </a:r>
            <a:endParaRPr lang="it-IT" sz="2800" dirty="0">
              <a:solidFill>
                <a:schemeClr val="tx2">
                  <a:satMod val="200000"/>
                </a:schemeClr>
              </a:solidFill>
            </a:endParaRPr>
          </a:p>
        </p:txBody>
      </p:sp>
      <p:sp>
        <p:nvSpPr>
          <p:cNvPr id="135170" name="Segnaposto contenuto 2"/>
          <p:cNvSpPr>
            <a:spLocks noGrp="1"/>
          </p:cNvSpPr>
          <p:nvPr>
            <p:ph idx="1"/>
          </p:nvPr>
        </p:nvSpPr>
        <p:spPr/>
        <p:txBody>
          <a:bodyPr/>
          <a:lstStyle/>
          <a:p>
            <a:pPr algn="just">
              <a:buFont typeface="Wingdings" pitchFamily="2" charset="2"/>
              <a:buNone/>
            </a:pPr>
            <a:r>
              <a:rPr lang="it-IT" smtClean="0">
                <a:solidFill>
                  <a:srgbClr val="FFFF00"/>
                </a:solidFill>
              </a:rPr>
              <a:t>C) </a:t>
            </a:r>
            <a:r>
              <a:rPr lang="it-IT" smtClean="0"/>
              <a:t>Mediante </a:t>
            </a:r>
            <a:r>
              <a:rPr lang="it-IT" b="1" u="sng" smtClean="0"/>
              <a:t>trasmissione a mezzo posta </a:t>
            </a:r>
            <a:r>
              <a:rPr lang="it-IT" smtClean="0"/>
              <a:t>in plico raccomandato senza busta con avviso di ricevimento, dell’originale del ricorso notificato a norma degli articoli 137 e seguenti del c.p.c. </a:t>
            </a:r>
            <a:endParaRPr lang="it-IT" b="1" u="sng" smtClean="0">
              <a:solidFill>
                <a:srgbClr val="FFFF00"/>
              </a:solidFill>
            </a:endParaRPr>
          </a:p>
        </p:txBody>
      </p:sp>
    </p:spTree>
  </p:cSld>
  <p:clrMapOvr>
    <a:masterClrMapping/>
  </p:clrMapOvr>
  <p:transition>
    <p:dissolve/>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fontAlgn="auto">
              <a:spcAft>
                <a:spcPts val="0"/>
              </a:spcAft>
              <a:defRPr/>
            </a:pPr>
            <a:r>
              <a:rPr lang="it-IT" sz="3000" b="1" dirty="0" smtClean="0">
                <a:solidFill>
                  <a:srgbClr val="FFFF00"/>
                </a:solidFill>
              </a:rPr>
              <a:t>COSTITUZIONE IN GIUDIZIO DEL RICORRENTE</a:t>
            </a:r>
            <a:endParaRPr lang="it-IT" sz="3000" dirty="0">
              <a:solidFill>
                <a:srgbClr val="FFFF00"/>
              </a:solidFill>
            </a:endParaRPr>
          </a:p>
        </p:txBody>
      </p:sp>
      <p:sp>
        <p:nvSpPr>
          <p:cNvPr id="136194" name="Segnaposto contenuto 2"/>
          <p:cNvSpPr>
            <a:spLocks noGrp="1"/>
          </p:cNvSpPr>
          <p:nvPr>
            <p:ph idx="1"/>
          </p:nvPr>
        </p:nvSpPr>
        <p:spPr/>
        <p:txBody>
          <a:bodyPr/>
          <a:lstStyle/>
          <a:p>
            <a:pPr algn="just">
              <a:buFont typeface="Wingdings" pitchFamily="2" charset="2"/>
              <a:buNone/>
            </a:pPr>
            <a:r>
              <a:rPr lang="it-IT" smtClean="0">
                <a:solidFill>
                  <a:srgbClr val="FFFF00"/>
                </a:solidFill>
              </a:rPr>
              <a:t>D) </a:t>
            </a:r>
            <a:r>
              <a:rPr lang="it-IT" smtClean="0"/>
              <a:t>Mediante </a:t>
            </a:r>
            <a:r>
              <a:rPr lang="it-IT" b="1" u="sng" smtClean="0"/>
              <a:t>trasmissione a mezzo posta</a:t>
            </a:r>
            <a:r>
              <a:rPr lang="it-IT" smtClean="0"/>
              <a:t>, in plico raccomandato senza busta con avviso di ricevimento della copia del ricorso consegnato i spedito per posta, con fotocopia della ricevuta di deposito o della spedizione per raccomandata a mezzo del servizio postale</a:t>
            </a:r>
            <a:endParaRPr lang="it-IT" b="1" u="sng" smtClean="0">
              <a:solidFill>
                <a:srgbClr val="FFFF00"/>
              </a:solidFill>
            </a:endParaRPr>
          </a:p>
        </p:txBody>
      </p:sp>
    </p:spTree>
  </p:cSld>
  <p:clrMapOvr>
    <a:masterClrMapping/>
  </p:clrMapOvr>
  <p:transition>
    <p:dissolve/>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rPr>
              <a:t>COSTITUZIONE IN GIUDIZIO </a:t>
            </a:r>
            <a:r>
              <a:rPr lang="it-IT" b="1" dirty="0" smtClean="0">
                <a:solidFill>
                  <a:srgbClr val="FFFF00"/>
                </a:solidFill>
              </a:rPr>
              <a:t>DEL RICORRENTE</a:t>
            </a:r>
            <a:br>
              <a:rPr lang="it-IT" b="1" dirty="0" smtClean="0">
                <a:solidFill>
                  <a:srgbClr val="FFFF00"/>
                </a:solidFill>
              </a:rPr>
            </a:br>
            <a:endParaRPr lang="it-IT" dirty="0"/>
          </a:p>
        </p:txBody>
      </p:sp>
      <p:sp>
        <p:nvSpPr>
          <p:cNvPr id="3" name="Segnaposto contenuto 2"/>
          <p:cNvSpPr>
            <a:spLocks noGrp="1"/>
          </p:cNvSpPr>
          <p:nvPr>
            <p:ph idx="1"/>
          </p:nvPr>
        </p:nvSpPr>
        <p:spPr/>
        <p:txBody>
          <a:bodyPr/>
          <a:lstStyle/>
          <a:p>
            <a:pPr marL="68263" indent="0" algn="just">
              <a:buNone/>
            </a:pPr>
            <a:r>
              <a:rPr lang="it-IT" sz="2800" dirty="0"/>
              <a:t>L’art. 16, comma 1, del D. L. 12/9/2014, n. 132, ha </a:t>
            </a:r>
            <a:r>
              <a:rPr lang="it-IT" sz="2800" dirty="0">
                <a:solidFill>
                  <a:srgbClr val="FFFF00"/>
                </a:solidFill>
              </a:rPr>
              <a:t>ridotto</a:t>
            </a:r>
            <a:r>
              <a:rPr lang="it-IT" sz="2800" dirty="0"/>
              <a:t> il periodo di </a:t>
            </a:r>
            <a:r>
              <a:rPr lang="it-IT" sz="2800" dirty="0">
                <a:solidFill>
                  <a:srgbClr val="FFFF00"/>
                </a:solidFill>
              </a:rPr>
              <a:t>sospensione feriale </a:t>
            </a:r>
            <a:r>
              <a:rPr lang="it-IT" sz="2800" dirty="0"/>
              <a:t>dei termini processuali, </a:t>
            </a:r>
            <a:r>
              <a:rPr lang="it-IT" sz="2800" dirty="0" smtClean="0"/>
              <a:t>dal </a:t>
            </a:r>
            <a:r>
              <a:rPr lang="it-IT" sz="2800" dirty="0"/>
              <a:t>1°/8 al </a:t>
            </a:r>
            <a:r>
              <a:rPr lang="it-IT" sz="2800" dirty="0" smtClean="0"/>
              <a:t>31/8</a:t>
            </a:r>
            <a:endParaRPr lang="it-IT" sz="2800" dirty="0"/>
          </a:p>
          <a:p>
            <a:pPr marL="68263" indent="0" algn="just">
              <a:buNone/>
            </a:pPr>
            <a:r>
              <a:rPr lang="it-IT" sz="2800" b="1" dirty="0"/>
              <a:t>A decorrere </a:t>
            </a:r>
            <a:r>
              <a:rPr lang="it-IT" sz="2800" b="1" dirty="0" smtClean="0"/>
              <a:t>dal 2015</a:t>
            </a:r>
            <a:r>
              <a:rPr lang="it-IT" sz="2800" b="1" dirty="0"/>
              <a:t>, il periodo feriale decorre dal 1°/8 al 31/8, con effetti anche nel processo tributario</a:t>
            </a:r>
            <a:r>
              <a:rPr lang="it-IT" sz="2800" dirty="0"/>
              <a:t>, in materia sia di impugnazione (cioè, la proposizione del ricorso, dell’appello, ecc.); sia per gli adempimenti nella fase processuale (cioè, la costituzione in giudizio, il deposito di memorie, ecc</a:t>
            </a:r>
            <a:r>
              <a:rPr lang="it-IT" sz="2800" dirty="0" smtClean="0"/>
              <a:t>.).</a:t>
            </a:r>
            <a:endParaRPr lang="it-IT" sz="2800" dirty="0"/>
          </a:p>
        </p:txBody>
      </p:sp>
    </p:spTree>
    <p:extLst>
      <p:ext uri="{BB962C8B-B14F-4D97-AF65-F5344CB8AC3E}">
        <p14:creationId xmlns:p14="http://schemas.microsoft.com/office/powerpoint/2010/main" val="716257766"/>
      </p:ext>
    </p:extLst>
  </p:cSld>
  <p:clrMapOvr>
    <a:masterClrMapping/>
  </p:clrMapOvr>
  <p:transition>
    <p:dissolv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rPr>
              <a:t>COSTITUZIONE IN GIUDIZIO </a:t>
            </a:r>
            <a:r>
              <a:rPr lang="it-IT" b="1" dirty="0" smtClean="0">
                <a:solidFill>
                  <a:srgbClr val="FFFF00"/>
                </a:solidFill>
              </a:rPr>
              <a:t>DEL RICORRENTE</a:t>
            </a:r>
            <a:br>
              <a:rPr lang="it-IT" b="1" dirty="0" smtClean="0">
                <a:solidFill>
                  <a:srgbClr val="FFFF00"/>
                </a:solidFill>
              </a:rPr>
            </a:br>
            <a:endParaRPr lang="it-IT" dirty="0"/>
          </a:p>
        </p:txBody>
      </p:sp>
      <p:sp>
        <p:nvSpPr>
          <p:cNvPr id="3" name="Segnaposto contenuto 2"/>
          <p:cNvSpPr>
            <a:spLocks noGrp="1"/>
          </p:cNvSpPr>
          <p:nvPr>
            <p:ph idx="1"/>
          </p:nvPr>
        </p:nvSpPr>
        <p:spPr/>
        <p:txBody>
          <a:bodyPr/>
          <a:lstStyle/>
          <a:p>
            <a:pPr marL="68263" indent="0" algn="just">
              <a:buNone/>
            </a:pPr>
            <a:r>
              <a:rPr lang="it-IT" dirty="0"/>
              <a:t>Gli effetti della modifica si ampliano anche in materia di accertamento con adesione (D. Lgs. 9/7/1997, n. 218), di reclamo-mediazione (art. 17-bis del D. Lgs. 31/12/1992, n. 546) e di pagamento delle somme dovute in relazione agli atti impugnabili (art. 15 del D.P.R. 29/9/1973, n. 602, per la cartella di pagamento e gli avvisi di accertamento esecutivi, e art. 68 del D.Lgs. 31/12/1992, n. 546, per la riscossione in pendenza di giudizio).</a:t>
            </a:r>
          </a:p>
        </p:txBody>
      </p:sp>
    </p:spTree>
    <p:extLst>
      <p:ext uri="{BB962C8B-B14F-4D97-AF65-F5344CB8AC3E}">
        <p14:creationId xmlns:p14="http://schemas.microsoft.com/office/powerpoint/2010/main" val="1693759578"/>
      </p:ext>
    </p:extLst>
  </p:cSld>
  <p:clrMapOvr>
    <a:masterClrMapping/>
  </p:clrMapOvr>
  <p:transition>
    <p:dissolve/>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rPr>
              <a:t>COSTITUZIONE IN GIUDIZIO DEL RICORRENTE</a:t>
            </a:r>
            <a:br>
              <a:rPr lang="it-IT" b="1" dirty="0">
                <a:solidFill>
                  <a:srgbClr val="FFFF00"/>
                </a:solidFill>
              </a:rPr>
            </a:br>
            <a:endParaRPr lang="it-IT" dirty="0"/>
          </a:p>
        </p:txBody>
      </p:sp>
      <p:sp>
        <p:nvSpPr>
          <p:cNvPr id="3" name="Segnaposto contenuto 2"/>
          <p:cNvSpPr>
            <a:spLocks noGrp="1"/>
          </p:cNvSpPr>
          <p:nvPr>
            <p:ph idx="1"/>
          </p:nvPr>
        </p:nvSpPr>
        <p:spPr/>
        <p:txBody>
          <a:bodyPr/>
          <a:lstStyle/>
          <a:p>
            <a:pPr marL="68263" indent="0" algn="just">
              <a:buNone/>
            </a:pPr>
            <a:r>
              <a:rPr lang="it-IT" dirty="0" smtClean="0"/>
              <a:t>Il </a:t>
            </a:r>
            <a:r>
              <a:rPr lang="it-IT" dirty="0"/>
              <a:t>ricorso deve contenere l'indicazione</a:t>
            </a:r>
            <a:r>
              <a:rPr lang="it-IT" dirty="0" smtClean="0"/>
              <a:t>:</a:t>
            </a:r>
          </a:p>
          <a:p>
            <a:pPr marL="68263" indent="0" algn="just">
              <a:buNone/>
            </a:pPr>
            <a:r>
              <a:rPr lang="it-IT" dirty="0" smtClean="0"/>
              <a:t>a</a:t>
            </a:r>
            <a:r>
              <a:rPr lang="it-IT" dirty="0"/>
              <a:t>) della commissione tributaria cui è diretto</a:t>
            </a:r>
            <a:r>
              <a:rPr lang="it-IT" dirty="0" smtClean="0"/>
              <a:t>;</a:t>
            </a:r>
          </a:p>
          <a:p>
            <a:pPr marL="68263" indent="0" algn="just">
              <a:buNone/>
            </a:pPr>
            <a:r>
              <a:rPr lang="it-IT" dirty="0" smtClean="0"/>
              <a:t>b</a:t>
            </a:r>
            <a:r>
              <a:rPr lang="it-IT" dirty="0"/>
              <a:t>) del ricorrente e del suo </a:t>
            </a:r>
            <a:r>
              <a:rPr lang="it-IT" dirty="0" smtClean="0"/>
              <a:t>legale rappresentante</a:t>
            </a:r>
            <a:r>
              <a:rPr lang="it-IT" dirty="0"/>
              <a:t>, della relativa residenza o sede legale o del domicilio eventualmente eletto nel territorio dello Stato, nonché del codice fiscale e dell'</a:t>
            </a:r>
            <a:r>
              <a:rPr lang="it-IT" b="1" dirty="0">
                <a:solidFill>
                  <a:srgbClr val="FFFF00"/>
                </a:solidFill>
              </a:rPr>
              <a:t>indirizzo di posta elettronica certificata</a:t>
            </a:r>
            <a:r>
              <a:rPr lang="it-IT" dirty="0"/>
              <a:t> </a:t>
            </a:r>
          </a:p>
          <a:p>
            <a:pPr marL="68263" indent="0" algn="just">
              <a:buNone/>
            </a:pPr>
            <a:r>
              <a:rPr lang="it-IT" sz="2400" i="1" dirty="0" smtClean="0">
                <a:solidFill>
                  <a:srgbClr val="FF0000"/>
                </a:solidFill>
              </a:rPr>
              <a:t>Modifica all’art. 18</a:t>
            </a:r>
            <a:r>
              <a:rPr lang="it-IT" sz="2400" i="1" dirty="0">
                <a:solidFill>
                  <a:srgbClr val="FF0000"/>
                </a:solidFill>
              </a:rPr>
              <a:t>, introdotta </a:t>
            </a:r>
            <a:r>
              <a:rPr lang="it-IT" sz="2400" i="1" dirty="0" smtClean="0">
                <a:solidFill>
                  <a:srgbClr val="FF0000"/>
                </a:solidFill>
              </a:rPr>
              <a:t> </a:t>
            </a:r>
            <a:r>
              <a:rPr lang="it-IT" sz="2400" i="1" dirty="0">
                <a:solidFill>
                  <a:srgbClr val="FF0000"/>
                </a:solidFill>
              </a:rPr>
              <a:t>dall'art. 2, </a:t>
            </a:r>
            <a:r>
              <a:rPr lang="it-IT" sz="2400" i="1" dirty="0" smtClean="0">
                <a:solidFill>
                  <a:srgbClr val="FF0000"/>
                </a:solidFill>
              </a:rPr>
              <a:t>co. 35quater</a:t>
            </a:r>
            <a:r>
              <a:rPr lang="it-IT" sz="2400" i="1" dirty="0">
                <a:solidFill>
                  <a:srgbClr val="FF0000"/>
                </a:solidFill>
              </a:rPr>
              <a:t>, lettera a), D.L</a:t>
            </a:r>
            <a:r>
              <a:rPr lang="it-IT" sz="2400" i="1" dirty="0" smtClean="0">
                <a:solidFill>
                  <a:srgbClr val="FF0000"/>
                </a:solidFill>
              </a:rPr>
              <a:t>. n</a:t>
            </a:r>
            <a:r>
              <a:rPr lang="it-IT" sz="2400" i="1" dirty="0">
                <a:solidFill>
                  <a:srgbClr val="FF0000"/>
                </a:solidFill>
              </a:rPr>
              <a:t>. </a:t>
            </a:r>
            <a:r>
              <a:rPr lang="it-IT" sz="2400" i="1" dirty="0" smtClean="0">
                <a:solidFill>
                  <a:srgbClr val="FF0000"/>
                </a:solidFill>
              </a:rPr>
              <a:t>138/2011, </a:t>
            </a:r>
            <a:r>
              <a:rPr lang="it-IT" sz="2400" i="1" dirty="0">
                <a:solidFill>
                  <a:srgbClr val="FF0000"/>
                </a:solidFill>
              </a:rPr>
              <a:t>convertito, con modificazioni, dalla </a:t>
            </a:r>
            <a:r>
              <a:rPr lang="it-IT" sz="2400" i="1" dirty="0" smtClean="0">
                <a:solidFill>
                  <a:srgbClr val="FF0000"/>
                </a:solidFill>
              </a:rPr>
              <a:t>l. 148/2011</a:t>
            </a:r>
            <a:endParaRPr lang="it-IT" sz="2400" i="1" dirty="0">
              <a:solidFill>
                <a:srgbClr val="FF0000"/>
              </a:solidFill>
            </a:endParaRPr>
          </a:p>
        </p:txBody>
      </p:sp>
    </p:spTree>
    <p:extLst>
      <p:ext uri="{BB962C8B-B14F-4D97-AF65-F5344CB8AC3E}">
        <p14:creationId xmlns:p14="http://schemas.microsoft.com/office/powerpoint/2010/main" val="2949712021"/>
      </p:ext>
    </p:extLst>
  </p:cSld>
  <p:clrMapOvr>
    <a:masterClrMapping/>
  </p:clrMapOvr>
  <p:transition>
    <p:dissolve/>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dirty="0">
              <a:solidFill>
                <a:srgbClr val="FFFF00"/>
              </a:solidFill>
            </a:endParaRPr>
          </a:p>
        </p:txBody>
      </p:sp>
      <p:sp>
        <p:nvSpPr>
          <p:cNvPr id="137218" name="Segnaposto contenuto 2"/>
          <p:cNvSpPr>
            <a:spLocks noGrp="1"/>
          </p:cNvSpPr>
          <p:nvPr>
            <p:ph idx="1"/>
          </p:nvPr>
        </p:nvSpPr>
        <p:spPr/>
        <p:txBody>
          <a:bodyPr/>
          <a:lstStyle/>
          <a:p>
            <a:pPr algn="ctr">
              <a:buFont typeface="Wingdings" pitchFamily="2" charset="2"/>
              <a:buNone/>
            </a:pPr>
            <a:r>
              <a:rPr lang="it-IT" smtClean="0">
                <a:solidFill>
                  <a:schemeClr val="accent2"/>
                </a:solidFill>
              </a:rPr>
              <a:t>Entro 60 gg </a:t>
            </a:r>
            <a:r>
              <a:rPr lang="it-IT" smtClean="0"/>
              <a:t>dalla notifica del ricorso</a:t>
            </a:r>
          </a:p>
          <a:p>
            <a:pPr algn="ctr">
              <a:buFont typeface="Wingdings" pitchFamily="2" charset="2"/>
              <a:buNone/>
            </a:pPr>
            <a:endParaRPr lang="it-IT" smtClean="0"/>
          </a:p>
          <a:p>
            <a:pPr algn="ctr">
              <a:buFont typeface="Wingdings" pitchFamily="2" charset="2"/>
              <a:buNone/>
            </a:pPr>
            <a:r>
              <a:rPr lang="it-IT" smtClean="0"/>
              <a:t>Mediante deposito presso la segreteria della Commissione adita del proprio fascicolo contenente:</a:t>
            </a:r>
          </a:p>
          <a:p>
            <a:pPr algn="just"/>
            <a:r>
              <a:rPr lang="it-IT" smtClean="0"/>
              <a:t>Le </a:t>
            </a:r>
            <a:r>
              <a:rPr lang="it-IT" b="1" smtClean="0">
                <a:solidFill>
                  <a:schemeClr val="accent2"/>
                </a:solidFill>
              </a:rPr>
              <a:t>CONTRODEDUZIONI</a:t>
            </a:r>
            <a:r>
              <a:rPr lang="it-IT" smtClean="0"/>
              <a:t>, in tante copie quante sono le parti in giudizio</a:t>
            </a:r>
          </a:p>
          <a:p>
            <a:pPr algn="just"/>
            <a:r>
              <a:rPr lang="it-IT" smtClean="0"/>
              <a:t>I </a:t>
            </a:r>
            <a:r>
              <a:rPr lang="it-IT" b="1" smtClean="0">
                <a:solidFill>
                  <a:schemeClr val="accent2"/>
                </a:solidFill>
              </a:rPr>
              <a:t>DOCUMENTI</a:t>
            </a:r>
            <a:r>
              <a:rPr lang="it-IT" smtClean="0"/>
              <a:t> offerti in comunicazione</a:t>
            </a:r>
          </a:p>
          <a:p>
            <a:pPr algn="ctr">
              <a:buFont typeface="Wingdings" pitchFamily="2" charset="2"/>
              <a:buNone/>
            </a:pPr>
            <a:endParaRPr lang="it-IT" smtClean="0"/>
          </a:p>
          <a:p>
            <a:pPr algn="ctr">
              <a:buFont typeface="Wingdings" pitchFamily="2" charset="2"/>
              <a:buNone/>
            </a:pPr>
            <a:endParaRPr lang="it-IT" smtClean="0"/>
          </a:p>
          <a:p>
            <a:pPr algn="ctr">
              <a:buFont typeface="Wingdings" pitchFamily="2" charset="2"/>
              <a:buNone/>
            </a:pPr>
            <a:endParaRPr lang="it-IT" smtClean="0"/>
          </a:p>
          <a:p>
            <a:pPr algn="ctr">
              <a:buFont typeface="Wingdings" pitchFamily="2" charset="2"/>
              <a:buNone/>
            </a:pPr>
            <a:endParaRPr lang="it-IT" smtClean="0"/>
          </a:p>
          <a:p>
            <a:pPr>
              <a:buFont typeface="Wingdings" pitchFamily="2" charset="2"/>
              <a:buNone/>
            </a:pPr>
            <a:endParaRPr lang="it-IT" smtClean="0"/>
          </a:p>
        </p:txBody>
      </p:sp>
      <p:sp>
        <p:nvSpPr>
          <p:cNvPr id="4" name="Freccia in giù 3"/>
          <p:cNvSpPr/>
          <p:nvPr/>
        </p:nvSpPr>
        <p:spPr>
          <a:xfrm>
            <a:off x="4786313" y="2357438"/>
            <a:ext cx="484187"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38242" name="Segnaposto contenuto 2"/>
          <p:cNvSpPr>
            <a:spLocks noGrp="1"/>
          </p:cNvSpPr>
          <p:nvPr>
            <p:ph idx="1"/>
          </p:nvPr>
        </p:nvSpPr>
        <p:spPr/>
        <p:txBody>
          <a:bodyPr/>
          <a:lstStyle/>
          <a:p>
            <a:pPr algn="just">
              <a:lnSpc>
                <a:spcPct val="200000"/>
              </a:lnSpc>
              <a:buFont typeface="Wingdings" pitchFamily="2" charset="2"/>
              <a:buNone/>
            </a:pPr>
            <a:r>
              <a:rPr lang="it-IT" dirty="0" smtClean="0"/>
              <a:t>L’Ente locale contro il quale è stato proposto ricorso è </a:t>
            </a:r>
            <a:r>
              <a:rPr lang="it-IT" dirty="0" smtClean="0">
                <a:solidFill>
                  <a:schemeClr val="accent1"/>
                </a:solidFill>
              </a:rPr>
              <a:t>esente dall’obbligo di assistenza tecnica.</a:t>
            </a:r>
          </a:p>
          <a:p>
            <a:pPr>
              <a:buFont typeface="Wingdings" pitchFamily="2" charset="2"/>
              <a:buNone/>
            </a:pPr>
            <a:endParaRPr lang="it-IT" dirty="0" smtClean="0">
              <a:solidFill>
                <a:schemeClr val="accent1"/>
              </a:solidFill>
            </a:endParaRPr>
          </a:p>
          <a:p>
            <a:pPr>
              <a:buFont typeface="Wingdings" pitchFamily="2" charset="2"/>
              <a:buNone/>
            </a:pPr>
            <a:endParaRPr lang="it-IT" dirty="0" smtClean="0">
              <a:solidFill>
                <a:schemeClr val="accent1"/>
              </a:solidFill>
            </a:endParaRPr>
          </a:p>
        </p:txBody>
      </p:sp>
    </p:spTree>
  </p:cSld>
  <p:clrMapOvr>
    <a:masterClrMapping/>
  </p:clrMapOvr>
  <p:transition>
    <p:dissolve/>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39266" name="Segnaposto contenuto 2"/>
          <p:cNvSpPr>
            <a:spLocks noGrp="1"/>
          </p:cNvSpPr>
          <p:nvPr>
            <p:ph idx="1"/>
          </p:nvPr>
        </p:nvSpPr>
        <p:spPr/>
        <p:txBody>
          <a:bodyPr/>
          <a:lstStyle/>
          <a:p>
            <a:pPr algn="just">
              <a:buFont typeface="Wingdings" pitchFamily="2" charset="2"/>
              <a:buNone/>
            </a:pPr>
            <a:r>
              <a:rPr lang="it-IT" smtClean="0"/>
              <a:t>Quando il Comune (o la Provincia) rivestono il ruolo di ricorrente hanno l’obbligo dell’assistenza tecnica.</a:t>
            </a:r>
          </a:p>
          <a:p>
            <a:pPr>
              <a:buFont typeface="Wingdings" pitchFamily="2" charset="2"/>
              <a:buNone/>
            </a:pPr>
            <a:endParaRPr lang="it-IT" smtClean="0"/>
          </a:p>
          <a:p>
            <a:pPr algn="just">
              <a:buFont typeface="Wingdings" pitchFamily="2" charset="2"/>
              <a:buNone/>
            </a:pPr>
            <a:r>
              <a:rPr lang="it-IT" smtClean="0"/>
              <a:t>La Commissione Tributaria Provinciale di Enna, sez. II, 5 luglio 2000, n. 75, ha dichiarato inammissibile il ricorso proposto dal Comune e non sottoscritto da professionista abilitato.</a:t>
            </a:r>
          </a:p>
        </p:txBody>
      </p:sp>
    </p:spTree>
  </p:cSld>
  <p:clrMapOvr>
    <a:masterClrMapping/>
  </p:clrMapOvr>
  <p:transition>
    <p:dissolve/>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1314" name="Segnaposto contenuto 2"/>
          <p:cNvSpPr>
            <a:spLocks noGrp="1"/>
          </p:cNvSpPr>
          <p:nvPr>
            <p:ph idx="1"/>
          </p:nvPr>
        </p:nvSpPr>
        <p:spPr/>
        <p:txBody>
          <a:bodyPr/>
          <a:lstStyle/>
          <a:p>
            <a:pPr algn="just">
              <a:buFont typeface="Wingdings" pitchFamily="2" charset="2"/>
              <a:buNone/>
            </a:pPr>
            <a:r>
              <a:rPr lang="it-IT" smtClean="0"/>
              <a:t>Una volta che, in rappresentanza del Comune, si sia validamente costituito in giudizio il Sindaco, il successivo svolgimento di attività difensiva da parte di un funzionario comunale a ciò designato deve ritenersi pienamente valido, data la differenza tra il soggetto che rappresenta l’Ente e quello incaricato dall’assistenza tecnica dello stesso (Cassazione 15858/2001).</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br>
              <a:rPr lang="it-IT" sz="2800" b="1"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44034" name="Rectangle 3"/>
          <p:cNvSpPr>
            <a:spLocks noGrp="1" noChangeArrowheads="1"/>
          </p:cNvSpPr>
          <p:nvPr>
            <p:ph idx="1"/>
          </p:nvPr>
        </p:nvSpPr>
        <p:spPr/>
        <p:txBody>
          <a:bodyPr/>
          <a:lstStyle/>
          <a:p>
            <a:pPr algn="just">
              <a:buFont typeface="Wingdings" pitchFamily="2" charset="2"/>
              <a:buNone/>
            </a:pPr>
            <a:r>
              <a:rPr lang="it-IT" smtClean="0">
                <a:solidFill>
                  <a:srgbClr val="FF0000"/>
                </a:solidFill>
              </a:rPr>
              <a:t>NON</a:t>
            </a:r>
            <a:r>
              <a:rPr lang="it-IT" smtClean="0"/>
              <a:t> </a:t>
            </a:r>
            <a:r>
              <a:rPr lang="it-IT" smtClean="0">
                <a:solidFill>
                  <a:srgbClr val="FF0000"/>
                </a:solidFill>
              </a:rPr>
              <a:t>SONO</a:t>
            </a:r>
            <a:r>
              <a:rPr lang="it-IT" smtClean="0"/>
              <a:t> TRIBUTI I COMPENSI DI SERVIZI CHE SODDISFANO BISOGNI PRIVATI E DIVISIBILI</a:t>
            </a:r>
          </a:p>
          <a:p>
            <a:pPr algn="just">
              <a:buFont typeface="Wingdings" pitchFamily="2" charset="2"/>
              <a:buNone/>
            </a:pPr>
            <a:endParaRPr lang="it-IT" smtClean="0"/>
          </a:p>
          <a:p>
            <a:pPr algn="just">
              <a:buFont typeface="Wingdings" pitchFamily="2" charset="2"/>
              <a:buNone/>
            </a:pPr>
            <a:r>
              <a:rPr lang="it-IT" smtClean="0">
                <a:solidFill>
                  <a:srgbClr val="FF0000"/>
                </a:solidFill>
              </a:rPr>
              <a:t>SONO</a:t>
            </a:r>
            <a:r>
              <a:rPr lang="it-IT" smtClean="0"/>
              <a:t> TRIBUTI I COMPENSI DI BISOGNI INDIVISIBILI E GENERALI NON FORNIBILI IN BASE A CONTRATTAZIONE PRIVATA</a:t>
            </a:r>
          </a:p>
        </p:txBody>
      </p:sp>
    </p:spTree>
  </p:cSld>
  <p:clrMapOvr>
    <a:masterClrMapping/>
  </p:clrMapOvr>
  <p:transition>
    <p:dissolv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p>
        </p:txBody>
      </p:sp>
      <p:sp>
        <p:nvSpPr>
          <p:cNvPr id="142338" name="Segnaposto contenuto 2"/>
          <p:cNvSpPr>
            <a:spLocks noGrp="1"/>
          </p:cNvSpPr>
          <p:nvPr>
            <p:ph idx="1"/>
          </p:nvPr>
        </p:nvSpPr>
        <p:spPr/>
        <p:txBody>
          <a:bodyPr/>
          <a:lstStyle/>
          <a:p>
            <a:pPr algn="just">
              <a:buFont typeface="Wingdings" pitchFamily="2" charset="2"/>
              <a:buNone/>
            </a:pPr>
            <a:r>
              <a:rPr lang="it-IT" smtClean="0"/>
              <a:t>L’art. 11, comma 3, del d.lgs. 546/ 1992, PRIMA DELLA  MODIFICA del Dl 44/2005, ossia FINO al 31 maggio 2005, prevedeva che </a:t>
            </a:r>
            <a:r>
              <a:rPr lang="it-IT" i="1" smtClean="0"/>
              <a:t>L’ente locale nei cui confronti è proposto il ricorso sta in giudizio mediante l’organo di rappresentanza previsto nel proprio ordinamento.</a:t>
            </a:r>
            <a:endParaRPr lang="it-IT" smtClean="0"/>
          </a:p>
        </p:txBody>
      </p:sp>
    </p:spTree>
  </p:cSld>
  <p:clrMapOvr>
    <a:masterClrMapping/>
  </p:clrMapOvr>
  <p:transition>
    <p:dissolve/>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3362" name="Segnaposto contenuto 2"/>
          <p:cNvSpPr>
            <a:spLocks noGrp="1"/>
          </p:cNvSpPr>
          <p:nvPr>
            <p:ph idx="1"/>
          </p:nvPr>
        </p:nvSpPr>
        <p:spPr/>
        <p:txBody>
          <a:bodyPr/>
          <a:lstStyle/>
          <a:p>
            <a:pPr algn="just">
              <a:buFont typeface="Wingdings" pitchFamily="2" charset="2"/>
              <a:buNone/>
            </a:pPr>
            <a:endParaRPr lang="it-IT" smtClean="0"/>
          </a:p>
          <a:p>
            <a:pPr algn="just">
              <a:buFont typeface="Wingdings" pitchFamily="2" charset="2"/>
              <a:buNone/>
            </a:pPr>
            <a:r>
              <a:rPr lang="it-IT" smtClean="0"/>
              <a:t>La Corte di Cassazione (sentenze 10787/2004 e 1949, 2878, 3736, 19082 del 2003) ribadì, smentendo qualche pronuncia in senso contrario, che la rappresentanza in giudizio spettava solo al Sindaco ed al Presidenza della Provincia</a:t>
            </a:r>
          </a:p>
        </p:txBody>
      </p:sp>
    </p:spTree>
  </p:cSld>
  <p:clrMapOvr>
    <a:masterClrMapping/>
  </p:clrMapOvr>
  <p:transition>
    <p:dissolve/>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algn="just" fontAlgn="auto">
              <a:spcAft>
                <a:spcPts val="0"/>
              </a:spcAft>
              <a:buFont typeface="Wingdings"/>
              <a:buNone/>
              <a:defRPr/>
            </a:pPr>
            <a:r>
              <a:rPr lang="it-IT" dirty="0" smtClean="0"/>
              <a:t>La materia è stata innovata dall’art 3 bis della legge 31 maggio 2005, n. 88 (che ha convertito il d.l. n. 44 del 31 marzo 2005), che ha previsto che </a:t>
            </a:r>
            <a:r>
              <a:rPr lang="it-IT" b="1" i="1" dirty="0" smtClean="0">
                <a:solidFill>
                  <a:schemeClr val="accent3"/>
                </a:solidFill>
              </a:rPr>
              <a:t>L’ente locale nei cui confronti è proposto ricorso può stare in giudizio anche mediante il dirigente dell’ufficio tributi, ovvero per gli enti privi di figura dirigenziale, mediante il titolare della posizione organizzativa in cui è collocato detto Ufficio</a:t>
            </a:r>
            <a:endParaRPr lang="it-IT" dirty="0" smtClean="0"/>
          </a:p>
        </p:txBody>
      </p:sp>
    </p:spTree>
  </p:cSld>
  <p:clrMapOvr>
    <a:masterClrMapping/>
  </p:clrMapOvr>
  <p:transition>
    <p:dissolv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5410" name="Segnaposto contenuto 2"/>
          <p:cNvSpPr>
            <a:spLocks noGrp="1"/>
          </p:cNvSpPr>
          <p:nvPr>
            <p:ph idx="1"/>
          </p:nvPr>
        </p:nvSpPr>
        <p:spPr/>
        <p:txBody>
          <a:bodyPr/>
          <a:lstStyle/>
          <a:p>
            <a:pPr algn="just">
              <a:lnSpc>
                <a:spcPct val="150000"/>
              </a:lnSpc>
              <a:buFont typeface="Wingdings" pitchFamily="2" charset="2"/>
              <a:buNone/>
            </a:pPr>
            <a:endParaRPr lang="it-IT" smtClean="0">
              <a:solidFill>
                <a:schemeClr val="accent1"/>
              </a:solidFill>
            </a:endParaRPr>
          </a:p>
          <a:p>
            <a:pPr algn="just">
              <a:lnSpc>
                <a:spcPct val="150000"/>
              </a:lnSpc>
              <a:buFont typeface="Wingdings" pitchFamily="2" charset="2"/>
              <a:buNone/>
            </a:pPr>
            <a:r>
              <a:rPr lang="it-IT" smtClean="0">
                <a:solidFill>
                  <a:schemeClr val="accent1"/>
                </a:solidFill>
              </a:rPr>
              <a:t>La norma ha espressamente conferito, quindi, piena legittimazione a rappresentare l’Ente nel giudizio tributario, senza bisogno di ulteriori atti che l’attribuiscano</a:t>
            </a:r>
          </a:p>
        </p:txBody>
      </p:sp>
    </p:spTree>
  </p:cSld>
  <p:clrMapOvr>
    <a:masterClrMapping/>
  </p:clrMapOvr>
  <p:transition>
    <p:dissolve/>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6434" name="Segnaposto contenuto 2"/>
          <p:cNvSpPr>
            <a:spLocks noGrp="1"/>
          </p:cNvSpPr>
          <p:nvPr>
            <p:ph idx="1"/>
          </p:nvPr>
        </p:nvSpPr>
        <p:spPr/>
        <p:txBody>
          <a:bodyPr/>
          <a:lstStyle/>
          <a:p>
            <a:pPr algn="just">
              <a:buFont typeface="Wingdings" pitchFamily="2" charset="2"/>
              <a:buNone/>
            </a:pPr>
            <a:r>
              <a:rPr lang="it-IT" smtClean="0"/>
              <a:t>La legittimazione del dirigenti SI AGGIUNGE e non si sostituisce alla concorrente legittimazione dei vertici politici di comune e provincia.</a:t>
            </a:r>
          </a:p>
          <a:p>
            <a:pPr algn="just">
              <a:buFont typeface="Wingdings" pitchFamily="2" charset="2"/>
              <a:buNone/>
            </a:pPr>
            <a:endParaRPr lang="it-IT" smtClean="0"/>
          </a:p>
          <a:p>
            <a:pPr algn="just">
              <a:buFont typeface="Wingdings" pitchFamily="2" charset="2"/>
              <a:buNone/>
            </a:pPr>
            <a:r>
              <a:rPr lang="it-IT" smtClean="0"/>
              <a:t>Il legislatore infatti specifica che l’Ente può </a:t>
            </a:r>
            <a:r>
              <a:rPr lang="it-IT" b="1" i="1" u="sng" smtClean="0"/>
              <a:t>ANCHE</a:t>
            </a:r>
            <a:r>
              <a:rPr lang="it-IT" smtClean="0"/>
              <a:t> stare in giudizio tramite il dirigente</a:t>
            </a:r>
            <a:endParaRPr lang="it-IT" b="1" i="1" u="sng" smtClean="0"/>
          </a:p>
        </p:txBody>
      </p:sp>
    </p:spTree>
  </p:cSld>
  <p:clrMapOvr>
    <a:masterClrMapping/>
  </p:clrMapOvr>
  <p:transition>
    <p:dissolve/>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7458" name="Segnaposto contenuto 2"/>
          <p:cNvSpPr>
            <a:spLocks noGrp="1"/>
          </p:cNvSpPr>
          <p:nvPr>
            <p:ph idx="1"/>
          </p:nvPr>
        </p:nvSpPr>
        <p:spPr/>
        <p:txBody>
          <a:bodyPr/>
          <a:lstStyle/>
          <a:p>
            <a:pPr algn="just">
              <a:lnSpc>
                <a:spcPct val="150000"/>
              </a:lnSpc>
              <a:buFont typeface="Wingdings" pitchFamily="2" charset="2"/>
              <a:buNone/>
            </a:pPr>
            <a:endParaRPr lang="it-IT" dirty="0" smtClean="0"/>
          </a:p>
          <a:p>
            <a:pPr algn="just">
              <a:lnSpc>
                <a:spcPct val="150000"/>
              </a:lnSpc>
              <a:buFont typeface="Wingdings" pitchFamily="2" charset="2"/>
              <a:buNone/>
            </a:pPr>
            <a:r>
              <a:rPr lang="it-IT" dirty="0" smtClean="0"/>
              <a:t>La scelta di agire in giudizio tramite il Sindaco o il Dirigente spetta all’Ente, che può decidere di volta in volta oppure disciplinare la materia tramite Statuto o Regolamento</a:t>
            </a:r>
          </a:p>
        </p:txBody>
      </p:sp>
    </p:spTree>
  </p:cSld>
  <p:clrMapOvr>
    <a:masterClrMapping/>
  </p:clrMapOvr>
  <p:transition>
    <p:dissolv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8482" name="Segnaposto contenuto 2"/>
          <p:cNvSpPr>
            <a:spLocks noGrp="1"/>
          </p:cNvSpPr>
          <p:nvPr>
            <p:ph idx="1"/>
          </p:nvPr>
        </p:nvSpPr>
        <p:spPr/>
        <p:txBody>
          <a:bodyPr/>
          <a:lstStyle/>
          <a:p>
            <a:pPr algn="just">
              <a:lnSpc>
                <a:spcPct val="150000"/>
              </a:lnSpc>
              <a:buFont typeface="Wingdings" pitchFamily="2" charset="2"/>
              <a:buNone/>
            </a:pPr>
            <a:r>
              <a:rPr lang="it-IT" smtClean="0"/>
              <a:t>Secondo la recente giurisprudenza l’organo dotato di rappresentanza processuale può agire anche senza alcun specifico atto di autorizzazione.</a:t>
            </a:r>
          </a:p>
          <a:p>
            <a:pPr>
              <a:buFont typeface="Wingdings" pitchFamily="2" charset="2"/>
              <a:buNone/>
            </a:pPr>
            <a:endParaRPr lang="it-IT" smtClean="0"/>
          </a:p>
        </p:txBody>
      </p:sp>
    </p:spTree>
  </p:cSld>
  <p:clrMapOvr>
    <a:masterClrMapping/>
  </p:clrMapOvr>
  <p:transition>
    <p:dissolve/>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49506" name="Segnaposto contenuto 2"/>
          <p:cNvSpPr>
            <a:spLocks noGrp="1"/>
          </p:cNvSpPr>
          <p:nvPr>
            <p:ph idx="1"/>
          </p:nvPr>
        </p:nvSpPr>
        <p:spPr/>
        <p:txBody>
          <a:bodyPr/>
          <a:lstStyle/>
          <a:p>
            <a:pPr algn="just">
              <a:buFont typeface="Wingdings" pitchFamily="2" charset="2"/>
              <a:buNone/>
            </a:pPr>
            <a:r>
              <a:rPr lang="it-IT" dirty="0" smtClean="0"/>
              <a:t>Lo Statuto può, comunque, sempre prevedere  la previa autorizzazione della Giunta, ovvero una preventiva determinazione del competente dirigente, oppure ancora l’intervento dell’una o dell’altra, in relazione alla natura ed all’oggetto della controversia</a:t>
            </a:r>
          </a:p>
          <a:p>
            <a:pPr>
              <a:buFont typeface="Wingdings" pitchFamily="2" charset="2"/>
              <a:buNone/>
            </a:pPr>
            <a:endParaRPr lang="it-IT" dirty="0" smtClean="0"/>
          </a:p>
          <a:p>
            <a:pPr algn="r">
              <a:buFont typeface="Wingdings" pitchFamily="2" charset="2"/>
              <a:buNone/>
            </a:pPr>
            <a:r>
              <a:rPr lang="it-IT" dirty="0" smtClean="0"/>
              <a:t>Cassazione a sezione unite n. 17550/2002</a:t>
            </a:r>
          </a:p>
        </p:txBody>
      </p:sp>
    </p:spTree>
  </p:cSld>
  <p:clrMapOvr>
    <a:masterClrMapping/>
  </p:clrMapOvr>
  <p:transition>
    <p:dissolve/>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b="1" dirty="0">
              <a:solidFill>
                <a:schemeClr val="tx2">
                  <a:satMod val="200000"/>
                </a:schemeClr>
              </a:solidFill>
            </a:endParaRPr>
          </a:p>
        </p:txBody>
      </p:sp>
      <p:sp>
        <p:nvSpPr>
          <p:cNvPr id="150530" name="Segnaposto contenuto 2"/>
          <p:cNvSpPr>
            <a:spLocks noGrp="1"/>
          </p:cNvSpPr>
          <p:nvPr>
            <p:ph idx="1"/>
          </p:nvPr>
        </p:nvSpPr>
        <p:spPr/>
        <p:txBody>
          <a:bodyPr/>
          <a:lstStyle/>
          <a:p>
            <a:pPr algn="just">
              <a:lnSpc>
                <a:spcPct val="150000"/>
              </a:lnSpc>
              <a:buFont typeface="Wingdings" pitchFamily="2" charset="2"/>
              <a:buNone/>
            </a:pPr>
            <a:endParaRPr lang="it-IT" smtClean="0"/>
          </a:p>
          <a:p>
            <a:pPr algn="just">
              <a:lnSpc>
                <a:spcPct val="150000"/>
              </a:lnSpc>
              <a:buFont typeface="Wingdings" pitchFamily="2" charset="2"/>
              <a:buNone/>
            </a:pPr>
            <a:r>
              <a:rPr lang="it-IT" smtClean="0"/>
              <a:t>La dottrina ritiene che la mancanza del dirigente debba essere intesa come assenza del dirigente dell’ufficio tributi e non come assenza di figure dirigenziali nell’Ente</a:t>
            </a:r>
          </a:p>
        </p:txBody>
      </p:sp>
    </p:spTree>
  </p:cSld>
  <p:clrMapOvr>
    <a:masterClrMapping/>
  </p:clrMapOvr>
  <p:transition>
    <p:dissolv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dirty="0" smtClean="0"/>
              <a:t>Con sentenza n. 19125/2010, la Corte di Cassazione civile ha sancito che i piccoli comuni possono consorziarsi al fine della gestione del contenzioso tributario.</a:t>
            </a:r>
          </a:p>
          <a:p>
            <a:pPr marL="411480" algn="just"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La sentenza si riferisce ad una controversia in materia di ICI in cui una società ricorreva contro l'ente locale che si era difeso in appello facendo ricorso ad un funzionario dipendente di un altro ente.</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br>
              <a:rPr lang="it-IT" sz="2800" b="1"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45058" name="Rectangle 3"/>
          <p:cNvSpPr>
            <a:spLocks noGrp="1" noChangeArrowheads="1"/>
          </p:cNvSpPr>
          <p:nvPr>
            <p:ph idx="1"/>
          </p:nvPr>
        </p:nvSpPr>
        <p:spPr/>
        <p:txBody>
          <a:bodyPr/>
          <a:lstStyle/>
          <a:p>
            <a:pPr>
              <a:buFont typeface="Wingdings" pitchFamily="2" charset="2"/>
              <a:buNone/>
            </a:pPr>
            <a:r>
              <a:rPr lang="it-IT" sz="2800" smtClean="0"/>
              <a:t>LE TASSE</a:t>
            </a:r>
          </a:p>
          <a:p>
            <a:pPr algn="just">
              <a:buFont typeface="Wingdings" pitchFamily="2" charset="2"/>
              <a:buNone/>
            </a:pPr>
            <a:endParaRPr lang="it-IT" sz="2800" smtClean="0"/>
          </a:p>
          <a:p>
            <a:pPr algn="just">
              <a:buFont typeface="Wingdings" pitchFamily="2" charset="2"/>
              <a:buNone/>
            </a:pPr>
            <a:r>
              <a:rPr lang="it-IT" sz="2800" smtClean="0"/>
              <a:t>La tassa è una prestazione pecuniaria dovuta dal singolo che trae origine da una controprestazione che la P.A. elargisce su richiesta del soggetto (es. tasse scolastiche)</a:t>
            </a:r>
          </a:p>
          <a:p>
            <a:pPr>
              <a:buFont typeface="Wingdings" pitchFamily="2" charset="2"/>
              <a:buNone/>
            </a:pPr>
            <a:endParaRPr lang="it-IT" sz="2800" smtClean="0"/>
          </a:p>
          <a:p>
            <a:pPr algn="ctr">
              <a:buFont typeface="Wingdings" pitchFamily="2" charset="2"/>
              <a:buNone/>
            </a:pPr>
            <a:r>
              <a:rPr lang="it-IT" sz="2400" b="1" smtClean="0">
                <a:solidFill>
                  <a:schemeClr val="accent2"/>
                </a:solidFill>
              </a:rPr>
              <a:t>MANCA IL RAPPORTO SINALLASMATICO </a:t>
            </a:r>
          </a:p>
          <a:p>
            <a:pPr algn="ctr">
              <a:buFont typeface="Wingdings" pitchFamily="2" charset="2"/>
              <a:buNone/>
            </a:pPr>
            <a:r>
              <a:rPr lang="it-IT" sz="2400" b="1" smtClean="0">
                <a:solidFill>
                  <a:schemeClr val="accent2"/>
                </a:solidFill>
              </a:rPr>
              <a:t>TRA LE DUE PRESTAZIONI</a:t>
            </a:r>
          </a:p>
          <a:p>
            <a:pPr>
              <a:buFont typeface="Wingdings" pitchFamily="2" charset="2"/>
              <a:buNone/>
            </a:pPr>
            <a:endParaRPr lang="it-IT" sz="2400" smtClean="0">
              <a:solidFill>
                <a:srgbClr val="FF0000"/>
              </a:solidFill>
            </a:endParaRPr>
          </a:p>
        </p:txBody>
      </p:sp>
    </p:spTree>
  </p:cSld>
  <p:clrMapOvr>
    <a:masterClrMapping/>
  </p:clrMapOvr>
  <p:transition>
    <p:dissolve/>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77500" lnSpcReduction="20000"/>
          </a:bodyPr>
          <a:lstStyle/>
          <a:p>
            <a:pPr marL="411480" algn="just" fontAlgn="auto">
              <a:spcAft>
                <a:spcPts val="0"/>
              </a:spcAft>
              <a:buFont typeface="Wingdings"/>
              <a:buNone/>
              <a:defRPr/>
            </a:pPr>
            <a:r>
              <a:rPr lang="it-IT" dirty="0" smtClean="0"/>
              <a:t>Il Comune di </a:t>
            </a:r>
            <a:r>
              <a:rPr lang="it-IT" dirty="0" err="1" smtClean="0"/>
              <a:t>Mareno</a:t>
            </a:r>
            <a:r>
              <a:rPr lang="it-IT" dirty="0" smtClean="0"/>
              <a:t> di Piave si è difeso in appello - peraltro in qualità di appellato - ricorrendo a un funzionario (dipendente da un altro Comune ma) addetto all'ufficio unico intercomunale dell'Associazione dei Comuni della Marca Trevigiana per il contenzioso tributario. </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SECONDO LA CASSAZIONE CIVILE – </a:t>
            </a:r>
            <a:r>
              <a:rPr lang="it-IT" dirty="0" err="1" smtClean="0"/>
              <a:t>SEZ</a:t>
            </a:r>
            <a:r>
              <a:rPr lang="it-IT" dirty="0" smtClean="0"/>
              <a:t>. TRIBUTARIA ha ritenuto che La circostanza per cui il funzionario non fosse un dipendente del Comune di </a:t>
            </a:r>
            <a:r>
              <a:rPr lang="it-IT" dirty="0" err="1" smtClean="0"/>
              <a:t>Mareno</a:t>
            </a:r>
            <a:r>
              <a:rPr lang="it-IT" dirty="0" smtClean="0"/>
              <a:t> di Piave non ha procurato alcun danno alla società ricorrente e ha consentito al Comune di approntare una miglior difesa senza ricorrere a professionisti esterni. Il motivo di ricorso è stato quindi ritenuto privo di interesse.</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10000"/>
          </a:bodyPr>
          <a:lstStyle/>
          <a:p>
            <a:pPr marL="411480" algn="just" fontAlgn="auto">
              <a:spcAft>
                <a:spcPts val="0"/>
              </a:spcAft>
              <a:buFont typeface="Wingdings"/>
              <a:buNone/>
              <a:defRPr/>
            </a:pPr>
            <a:r>
              <a:rPr lang="it-IT" dirty="0" smtClean="0"/>
              <a:t>In seguito ad una sentenza della Corte Costituzionale (n. 520 del 6 dicembre 2002) l’art. 22, comma 1, del d.lgs. 546/92, come modificato dall’art. 3bis, comma 6, del d.l. 203/2005, ha previsto la possibilità di proporre ricorso “a mezzo posta, in plico raccomandato senza busta con avviso di ricevimento”</a:t>
            </a:r>
          </a:p>
          <a:p>
            <a:pPr marL="411480" algn="just" fontAlgn="auto">
              <a:spcAft>
                <a:spcPts val="0"/>
              </a:spcAft>
              <a:buFont typeface="Wingdings"/>
              <a:buNone/>
              <a:defRPr/>
            </a:pPr>
            <a:endParaRPr lang="it-IT" b="1" dirty="0" smtClean="0">
              <a:solidFill>
                <a:schemeClr val="accent2"/>
              </a:solidFill>
            </a:endParaRPr>
          </a:p>
          <a:p>
            <a:pPr marL="411480" algn="just" fontAlgn="auto">
              <a:spcAft>
                <a:spcPts val="0"/>
              </a:spcAft>
              <a:buFont typeface="Wingdings"/>
              <a:buNone/>
              <a:defRPr/>
            </a:pPr>
            <a:r>
              <a:rPr lang="it-IT" b="1" dirty="0" smtClean="0">
                <a:solidFill>
                  <a:schemeClr val="accent3">
                    <a:lumMod val="40000"/>
                    <a:lumOff val="60000"/>
                  </a:schemeClr>
                </a:solidFill>
              </a:rPr>
              <a:t>La dottrina è divisa su analoga possibilità per la parte resistente. Secondo parte della dottrina la parte resistente può costituirsi ancora solo attraverso il deposito nella segreteria della Commissione</a:t>
            </a:r>
            <a:endParaRPr lang="it-IT" b="1" dirty="0">
              <a:solidFill>
                <a:schemeClr val="accent3">
                  <a:lumMod val="40000"/>
                  <a:lumOff val="60000"/>
                </a:schemeClr>
              </a:solidFill>
            </a:endParaRPr>
          </a:p>
        </p:txBody>
      </p:sp>
    </p:spTree>
  </p:cSld>
  <p:clrMapOvr>
    <a:masterClrMapping/>
  </p:clrMapOvr>
  <p:transition>
    <p:dissolv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55650" name="Segnaposto contenuto 2"/>
          <p:cNvSpPr>
            <a:spLocks noGrp="1"/>
          </p:cNvSpPr>
          <p:nvPr>
            <p:ph idx="1"/>
          </p:nvPr>
        </p:nvSpPr>
        <p:spPr/>
        <p:txBody>
          <a:bodyPr/>
          <a:lstStyle/>
          <a:p>
            <a:pPr>
              <a:buFont typeface="Wingdings" pitchFamily="2" charset="2"/>
              <a:buNone/>
            </a:pPr>
            <a:r>
              <a:rPr lang="it-IT" smtClean="0"/>
              <a:t>CONTRODEDUZIONI</a:t>
            </a:r>
          </a:p>
          <a:p>
            <a:pPr>
              <a:buFont typeface="Wingdings" pitchFamily="2" charset="2"/>
              <a:buNone/>
            </a:pPr>
            <a:r>
              <a:rPr lang="it-IT" smtClean="0"/>
              <a:t> La parte resistente:</a:t>
            </a:r>
          </a:p>
          <a:p>
            <a:r>
              <a:rPr lang="it-IT" smtClean="0"/>
              <a:t> espone le sue difese prendendo posizione sui motivi dedotti dal ricorrente</a:t>
            </a:r>
          </a:p>
          <a:p>
            <a:r>
              <a:rPr lang="it-IT" smtClean="0"/>
              <a:t>indica le prove di cui intende avvalersi</a:t>
            </a:r>
          </a:p>
          <a:p>
            <a:r>
              <a:rPr lang="it-IT" smtClean="0"/>
              <a:t>Propone eccezioni processuali e di merito</a:t>
            </a:r>
          </a:p>
          <a:p>
            <a:r>
              <a:rPr lang="it-IT" smtClean="0"/>
              <a:t>Chiama terzi in causa</a:t>
            </a:r>
          </a:p>
        </p:txBody>
      </p:sp>
    </p:spTree>
  </p:cSld>
  <p:clrMapOvr>
    <a:masterClrMapping/>
  </p:clrMapOvr>
  <p:transition>
    <p:dissolve/>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56674" name="Segnaposto contenuto 2"/>
          <p:cNvSpPr>
            <a:spLocks noGrp="1"/>
          </p:cNvSpPr>
          <p:nvPr>
            <p:ph idx="1"/>
          </p:nvPr>
        </p:nvSpPr>
        <p:spPr/>
        <p:txBody>
          <a:bodyPr/>
          <a:lstStyle/>
          <a:p>
            <a:pPr algn="just">
              <a:buFont typeface="Wingdings" pitchFamily="2" charset="2"/>
              <a:buNone/>
            </a:pPr>
            <a:r>
              <a:rPr lang="it-IT" smtClean="0"/>
              <a:t>Il giudice tributario non può supplire con l’esercizio dei propri poteri istruttori all’inerzia dell’Ufficio finanziario o dell’Ente locale che ha l’onere di provare i fatti costitutivi della pretesa fiscale.</a:t>
            </a:r>
          </a:p>
          <a:p>
            <a:pPr algn="just">
              <a:buFont typeface="Wingdings" pitchFamily="2" charset="2"/>
              <a:buNone/>
            </a:pPr>
            <a:endParaRPr lang="it-IT" smtClean="0"/>
          </a:p>
          <a:p>
            <a:pPr algn="r">
              <a:buFont typeface="Wingdings" pitchFamily="2" charset="2"/>
              <a:buNone/>
            </a:pPr>
            <a:r>
              <a:rPr lang="it-IT" sz="2500" smtClean="0"/>
              <a:t>Commissione Tributaria Centrale</a:t>
            </a:r>
          </a:p>
          <a:p>
            <a:pPr algn="r">
              <a:buFont typeface="Wingdings" pitchFamily="2" charset="2"/>
              <a:buNone/>
            </a:pPr>
            <a:r>
              <a:rPr lang="it-IT" sz="2500" smtClean="0"/>
              <a:t>Sez. XI, 12 maggio 1992, n. 3438</a:t>
            </a:r>
          </a:p>
        </p:txBody>
      </p:sp>
    </p:spTree>
  </p:cSld>
  <p:clrMapOvr>
    <a:masterClrMapping/>
  </p:clrMapOvr>
  <p:transition>
    <p:dissolve/>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algn="just" fontAlgn="auto">
              <a:spcAft>
                <a:spcPts val="0"/>
              </a:spcAft>
              <a:buFont typeface="Wingdings"/>
              <a:buNone/>
              <a:defRPr/>
            </a:pPr>
            <a:r>
              <a:rPr lang="it-IT" dirty="0" smtClean="0"/>
              <a:t>L’art. 23 del D.Lgs. 546/92 parte di produzione di tante copie delle controdeduzioni quante sono le parti in giudizio.</a:t>
            </a:r>
          </a:p>
          <a:p>
            <a:pPr marL="411480" algn="just"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Per la Cassazione l’inosservanza di tale previsione </a:t>
            </a:r>
            <a:r>
              <a:rPr lang="it-IT" b="1" dirty="0" smtClean="0">
                <a:solidFill>
                  <a:schemeClr val="accent3">
                    <a:lumMod val="40000"/>
                    <a:lumOff val="60000"/>
                  </a:schemeClr>
                </a:solidFill>
              </a:rPr>
              <a:t>non trova alcuna espressa sanzione </a:t>
            </a:r>
            <a:r>
              <a:rPr lang="it-IT" dirty="0" smtClean="0"/>
              <a:t>e costituisce </a:t>
            </a:r>
            <a:r>
              <a:rPr lang="it-IT" b="1" dirty="0" smtClean="0">
                <a:solidFill>
                  <a:schemeClr val="accent3">
                    <a:lumMod val="40000"/>
                    <a:lumOff val="60000"/>
                  </a:schemeClr>
                </a:solidFill>
              </a:rPr>
              <a:t>mera irregolarità</a:t>
            </a:r>
          </a:p>
        </p:txBody>
      </p:sp>
    </p:spTree>
  </p:cSld>
  <p:clrMapOvr>
    <a:masterClrMapping/>
  </p:clrMapOvr>
  <p:transition>
    <p:dissolve/>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58722" name="Segnaposto contenuto 2"/>
          <p:cNvSpPr>
            <a:spLocks noGrp="1"/>
          </p:cNvSpPr>
          <p:nvPr>
            <p:ph idx="1"/>
          </p:nvPr>
        </p:nvSpPr>
        <p:spPr/>
        <p:txBody>
          <a:bodyPr/>
          <a:lstStyle/>
          <a:p>
            <a:pPr algn="just">
              <a:lnSpc>
                <a:spcPct val="200000"/>
              </a:lnSpc>
              <a:buFont typeface="Wingdings" pitchFamily="2" charset="2"/>
              <a:buNone/>
            </a:pPr>
            <a:r>
              <a:rPr lang="it-IT" smtClean="0"/>
              <a:t>Mentre la costituzione in giudizio della parte ricorrente è essenziale per l’esistenza stessa del processo, </a:t>
            </a:r>
            <a:r>
              <a:rPr lang="it-IT" b="1" smtClean="0"/>
              <a:t>la costituzione della parte resistente è, invece, solo eventuale.</a:t>
            </a:r>
            <a:endParaRPr lang="it-IT" smtClean="0"/>
          </a:p>
        </p:txBody>
      </p:sp>
    </p:spTree>
  </p:cSld>
  <p:clrMapOvr>
    <a:masterClrMapping/>
  </p:clrMapOvr>
  <p:transition>
    <p:dissolve/>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t>La parte resistente non costituita:</a:t>
            </a:r>
          </a:p>
          <a:p>
            <a:pPr marL="411480" fontAlgn="auto">
              <a:spcAft>
                <a:spcPts val="0"/>
              </a:spcAft>
              <a:buFont typeface="Wingdings"/>
              <a:buChar char=""/>
              <a:defRPr/>
            </a:pPr>
            <a:r>
              <a:rPr lang="it-IT" dirty="0" smtClean="0"/>
              <a:t>Non potrà influenzare il convincimento del giudice</a:t>
            </a:r>
          </a:p>
          <a:p>
            <a:pPr marL="411480" fontAlgn="auto">
              <a:spcAft>
                <a:spcPts val="0"/>
              </a:spcAft>
              <a:buFont typeface="Wingdings"/>
              <a:buChar char=""/>
              <a:defRPr/>
            </a:pPr>
            <a:r>
              <a:rPr lang="it-IT" dirty="0" smtClean="0"/>
              <a:t>Non riceverà la comunicazione né della data di trattazione del ricorso né del dispositivo della sentenza</a:t>
            </a:r>
          </a:p>
          <a:p>
            <a:pPr marL="411480" fontAlgn="auto">
              <a:spcAft>
                <a:spcPts val="0"/>
              </a:spcAft>
              <a:buFont typeface="Wingdings"/>
              <a:buChar char=""/>
              <a:defRPr/>
            </a:pPr>
            <a:r>
              <a:rPr lang="it-IT" dirty="0" smtClean="0"/>
              <a:t>Non riceverà la notificazione del reclamo avverso i provvedimenti presidenziali</a:t>
            </a:r>
          </a:p>
          <a:p>
            <a:pPr marL="411480" fontAlgn="auto">
              <a:spcAft>
                <a:spcPts val="0"/>
              </a:spcAft>
              <a:buFont typeface="Wingdings"/>
              <a:buChar char=""/>
              <a:defRPr/>
            </a:pPr>
            <a:r>
              <a:rPr lang="it-IT" dirty="0" smtClean="0"/>
              <a:t>Non riceverà la notificazione dell’istanza di trattazione in pubblica udienza</a:t>
            </a:r>
            <a:endParaRPr lang="it-IT" dirty="0"/>
          </a:p>
        </p:txBody>
      </p:sp>
    </p:spTree>
  </p:cSld>
  <p:clrMapOvr>
    <a:masterClrMapping/>
  </p:clrMapOvr>
  <p:transition>
    <p:dissolve/>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60770" name="Segnaposto contenuto 2"/>
          <p:cNvSpPr>
            <a:spLocks noGrp="1"/>
          </p:cNvSpPr>
          <p:nvPr>
            <p:ph idx="1"/>
          </p:nvPr>
        </p:nvSpPr>
        <p:spPr/>
        <p:txBody>
          <a:bodyPr/>
          <a:lstStyle/>
          <a:p>
            <a:pPr algn="just">
              <a:buFont typeface="Wingdings" pitchFamily="2" charset="2"/>
              <a:buNone/>
            </a:pPr>
            <a:r>
              <a:rPr lang="it-IT" smtClean="0"/>
              <a:t>Secondo prevalente giurisprudenza e dottrina, il </a:t>
            </a:r>
            <a:r>
              <a:rPr lang="it-IT" b="1" smtClean="0">
                <a:solidFill>
                  <a:schemeClr val="accent1"/>
                </a:solidFill>
              </a:rPr>
              <a:t>termine di 60 gg</a:t>
            </a:r>
            <a:r>
              <a:rPr lang="it-IT" smtClean="0"/>
              <a:t>, non essendo imposto a pena di decadenza, ha </a:t>
            </a:r>
            <a:r>
              <a:rPr lang="it-IT" b="1" smtClean="0">
                <a:solidFill>
                  <a:schemeClr val="accent1"/>
                </a:solidFill>
              </a:rPr>
              <a:t>NATURA ORDINATORIA.</a:t>
            </a:r>
          </a:p>
          <a:p>
            <a:pPr algn="just">
              <a:buFont typeface="Wingdings" pitchFamily="2" charset="2"/>
              <a:buNone/>
            </a:pPr>
            <a:endParaRPr lang="it-IT" b="1" smtClean="0">
              <a:solidFill>
                <a:schemeClr val="accent1"/>
              </a:solidFill>
            </a:endParaRPr>
          </a:p>
          <a:p>
            <a:pPr algn="just">
              <a:buFont typeface="Wingdings" pitchFamily="2" charset="2"/>
              <a:buNone/>
            </a:pPr>
            <a:r>
              <a:rPr lang="it-IT" b="1" smtClean="0">
                <a:solidFill>
                  <a:schemeClr val="accent1"/>
                </a:solidFill>
              </a:rPr>
              <a:t>Le parti resistenti possono, quindi, costituirsi anche dopo la scadenza del termine di 60 gg.</a:t>
            </a:r>
          </a:p>
        </p:txBody>
      </p:sp>
    </p:spTree>
  </p:cSld>
  <p:clrMapOvr>
    <a:masterClrMapping/>
  </p:clrMapOvr>
  <p:transition>
    <p:dissolve/>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61794" name="Segnaposto contenuto 2"/>
          <p:cNvSpPr>
            <a:spLocks noGrp="1"/>
          </p:cNvSpPr>
          <p:nvPr>
            <p:ph idx="1"/>
          </p:nvPr>
        </p:nvSpPr>
        <p:spPr/>
        <p:txBody>
          <a:bodyPr/>
          <a:lstStyle/>
          <a:p>
            <a:pPr algn="just">
              <a:buFont typeface="Wingdings" pitchFamily="2" charset="2"/>
              <a:buNone/>
            </a:pPr>
            <a:r>
              <a:rPr lang="it-IT" i="1" smtClean="0"/>
              <a:t>Il termine di 60 giorni stabilito dall’art. 23 del d.lgs.546 del 1992 per la costituzione in giudizio della parte resistente è da considerarsi ordinatorio e quindi l’Ufficio può costituirsi validamente oltre detto termine.</a:t>
            </a:r>
          </a:p>
          <a:p>
            <a:pPr>
              <a:buFont typeface="Wingdings" pitchFamily="2" charset="2"/>
              <a:buNone/>
            </a:pPr>
            <a:endParaRPr lang="it-IT" i="1" smtClean="0"/>
          </a:p>
          <a:p>
            <a:pPr algn="r">
              <a:buFont typeface="Wingdings" pitchFamily="2" charset="2"/>
              <a:buNone/>
            </a:pPr>
            <a:r>
              <a:rPr lang="it-IT" smtClean="0"/>
              <a:t>Cassazione 57/2005, 44/2004, 5/2004</a:t>
            </a:r>
          </a:p>
        </p:txBody>
      </p:sp>
    </p:spTree>
  </p:cSld>
  <p:clrMapOvr>
    <a:masterClrMapping/>
  </p:clrMapOvr>
  <p:transition>
    <p:dissolve/>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62818" name="Segnaposto contenuto 2"/>
          <p:cNvSpPr>
            <a:spLocks noGrp="1"/>
          </p:cNvSpPr>
          <p:nvPr>
            <p:ph idx="1"/>
          </p:nvPr>
        </p:nvSpPr>
        <p:spPr/>
        <p:txBody>
          <a:bodyPr/>
          <a:lstStyle/>
          <a:p>
            <a:pPr algn="just">
              <a:buFont typeface="Wingdings" pitchFamily="2" charset="2"/>
              <a:buNone/>
            </a:pPr>
            <a:r>
              <a:rPr lang="it-IT" i="1" smtClean="0"/>
              <a:t>La tardività della costituzione in giudizio del resistente … non comporta … </a:t>
            </a:r>
            <a:r>
              <a:rPr lang="it-IT" b="1" i="1" smtClean="0"/>
              <a:t>alcun tipo di nullità</a:t>
            </a:r>
            <a:r>
              <a:rPr lang="it-IT" i="1" smtClean="0"/>
              <a:t> …ma </a:t>
            </a:r>
            <a:r>
              <a:rPr lang="it-IT" b="1" i="1" smtClean="0"/>
              <a:t>determina soltanto la decadenza dalla facoltà di chiedere o svolgere attività processuali eventualmente precluse </a:t>
            </a:r>
          </a:p>
          <a:p>
            <a:pPr algn="just">
              <a:buFont typeface="Wingdings" pitchFamily="2" charset="2"/>
              <a:buNone/>
            </a:pPr>
            <a:endParaRPr lang="it-IT" b="1" i="1" smtClean="0"/>
          </a:p>
          <a:p>
            <a:pPr algn="r">
              <a:buFont typeface="Wingdings" pitchFamily="2" charset="2"/>
              <a:buNone/>
            </a:pPr>
            <a:r>
              <a:rPr lang="it-IT" smtClean="0"/>
              <a:t>Cassazione 22010/2006</a:t>
            </a:r>
          </a:p>
          <a:p>
            <a:pPr>
              <a:buFont typeface="Wingdings" pitchFamily="2" charset="2"/>
              <a:buNone/>
            </a:pPr>
            <a:endParaRPr lang="it-IT" i="1" smtClean="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IL CONTENZIOSO TRIBUTARIO</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3200" b="1" dirty="0" smtClean="0">
                <a:solidFill>
                  <a:schemeClr val="tx2">
                    <a:satMod val="200000"/>
                  </a:schemeClr>
                </a:solidFill>
              </a:rPr>
              <a:t/>
            </a:r>
            <a:br>
              <a:rPr lang="it-IT" sz="3200" b="1" dirty="0" smtClean="0">
                <a:solidFill>
                  <a:schemeClr val="tx2">
                    <a:satMod val="200000"/>
                  </a:schemeClr>
                </a:solidFill>
              </a:rPr>
            </a:br>
            <a:r>
              <a:rPr lang="it-IT" sz="2500" b="1" i="1" dirty="0" smtClean="0">
                <a:solidFill>
                  <a:schemeClr val="accent1"/>
                </a:solidFill>
              </a:rPr>
              <a:t>Credo che si dovrebbero pagare le tasse con un sorriso. Io ci ho provato, ma loro volevano i soldi.</a:t>
            </a:r>
            <a:r>
              <a:rPr lang="it-IT" sz="3200" b="1" i="1" dirty="0" smtClean="0">
                <a:solidFill>
                  <a:schemeClr val="accent1"/>
                </a:solidFill>
              </a:rPr>
              <a:t/>
            </a:r>
            <a:br>
              <a:rPr lang="it-IT" sz="3200" b="1" i="1" dirty="0" smtClean="0">
                <a:solidFill>
                  <a:schemeClr val="accent1"/>
                </a:solidFill>
              </a:rPr>
            </a:br>
            <a:r>
              <a:rPr lang="it-IT" sz="3200" b="1" dirty="0" smtClean="0">
                <a:solidFill>
                  <a:schemeClr val="accent1"/>
                </a:solidFill>
              </a:rPr>
              <a:t/>
            </a:r>
            <a:br>
              <a:rPr lang="it-IT" sz="3200" b="1" dirty="0" smtClean="0">
                <a:solidFill>
                  <a:schemeClr val="accent1"/>
                </a:solidFill>
              </a:rPr>
            </a:br>
            <a:r>
              <a:rPr lang="it-IT" sz="3200" b="1" dirty="0" smtClean="0">
                <a:solidFill>
                  <a:schemeClr val="accent1"/>
                </a:solidFill>
              </a:rPr>
              <a:t/>
            </a:r>
            <a:br>
              <a:rPr lang="it-IT" sz="3200" b="1" dirty="0" smtClean="0">
                <a:solidFill>
                  <a:schemeClr val="accent1"/>
                </a:solidFill>
              </a:rPr>
            </a:br>
            <a:r>
              <a:rPr lang="it-IT" sz="3200" b="1" dirty="0" smtClean="0">
                <a:solidFill>
                  <a:schemeClr val="accent1"/>
                </a:solidFill>
              </a:rPr>
              <a:t/>
            </a:r>
            <a:br>
              <a:rPr lang="it-IT" sz="3200" b="1" dirty="0" smtClean="0">
                <a:solidFill>
                  <a:schemeClr val="accent1"/>
                </a:solidFill>
              </a:rPr>
            </a:br>
            <a:endParaRPr lang="it-IT" sz="3200" b="1" dirty="0">
              <a:solidFill>
                <a:schemeClr val="accent1"/>
              </a:solidFill>
            </a:endParaRPr>
          </a:p>
        </p:txBody>
      </p:sp>
      <p:pic>
        <p:nvPicPr>
          <p:cNvPr id="15362" name="Segnaposto contenuto 5" descr="http://www.100soldi.it/uploads/tasse.jpg"/>
          <p:cNvPicPr>
            <a:picLocks noGrp="1"/>
          </p:cNvPicPr>
          <p:nvPr>
            <p:ph idx="1"/>
          </p:nvPr>
        </p:nvPicPr>
        <p:blipFill>
          <a:blip r:embed="rId2"/>
          <a:srcRect/>
          <a:stretch>
            <a:fillRect/>
          </a:stretch>
        </p:blipFill>
        <p:spPr>
          <a:xfrm>
            <a:off x="2260601" y="1803400"/>
            <a:ext cx="4183608" cy="2777728"/>
          </a:xfrm>
        </p:spPr>
      </p:pic>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br>
              <a:rPr lang="it-IT" sz="2800" b="1" dirty="0" smtClean="0">
                <a:solidFill>
                  <a:schemeClr val="tx2">
                    <a:satMod val="200000"/>
                  </a:schemeClr>
                </a:solidFill>
              </a:rPr>
            </a:br>
            <a:r>
              <a:rPr lang="it-IT" sz="2800" dirty="0" smtClean="0">
                <a:solidFill>
                  <a:schemeClr val="tx2">
                    <a:satMod val="200000"/>
                  </a:schemeClr>
                </a:solidFill>
              </a:rPr>
              <a:t>NOZIONE </a:t>
            </a:r>
            <a:r>
              <a:rPr lang="it-IT" sz="2800" dirty="0">
                <a:solidFill>
                  <a:schemeClr val="tx2">
                    <a:satMod val="200000"/>
                  </a:schemeClr>
                </a:solidFill>
              </a:rPr>
              <a:t>DI TRIBUTO</a:t>
            </a:r>
          </a:p>
        </p:txBody>
      </p:sp>
      <p:sp>
        <p:nvSpPr>
          <p:cNvPr id="46082" name="Rectangle 3"/>
          <p:cNvSpPr>
            <a:spLocks noGrp="1" noChangeArrowheads="1"/>
          </p:cNvSpPr>
          <p:nvPr>
            <p:ph idx="1"/>
          </p:nvPr>
        </p:nvSpPr>
        <p:spPr/>
        <p:txBody>
          <a:bodyPr/>
          <a:lstStyle/>
          <a:p>
            <a:pPr>
              <a:lnSpc>
                <a:spcPct val="90000"/>
              </a:lnSpc>
              <a:buFont typeface="Wingdings" pitchFamily="2" charset="2"/>
              <a:buNone/>
            </a:pPr>
            <a:r>
              <a:rPr lang="it-IT" sz="2800" smtClean="0"/>
              <a:t>LE IMPOSTE:</a:t>
            </a:r>
          </a:p>
          <a:p>
            <a:pPr>
              <a:lnSpc>
                <a:spcPct val="90000"/>
              </a:lnSpc>
              <a:buFont typeface="Wingdings" pitchFamily="2" charset="2"/>
              <a:buNone/>
            </a:pPr>
            <a:endParaRPr lang="it-IT" sz="2800" smtClean="0"/>
          </a:p>
          <a:p>
            <a:pPr algn="just">
              <a:lnSpc>
                <a:spcPct val="90000"/>
              </a:lnSpc>
              <a:buFont typeface="Wingdings" pitchFamily="2" charset="2"/>
              <a:buNone/>
            </a:pPr>
            <a:r>
              <a:rPr lang="it-IT" sz="2800" smtClean="0"/>
              <a:t>Prestazione coattiva di carattere pecuniario dovuta dal soggetto passivo, senza alcuna correlazione con un’attività dell’Ente pubblico, tanto meno a favore del soggetto stesso, il quale deve adempiere la prestazione allorché si trovi in un dato rapporto </a:t>
            </a:r>
            <a:r>
              <a:rPr lang="it-IT" sz="2800" i="1" smtClean="0"/>
              <a:t>ex lege </a:t>
            </a:r>
            <a:r>
              <a:rPr lang="it-IT" sz="2800" smtClean="0"/>
              <a:t>con il presupposto di fatto legislativamente stabilito</a:t>
            </a:r>
          </a:p>
        </p:txBody>
      </p:sp>
    </p:spTree>
  </p:cSld>
  <p:clrMapOvr>
    <a:masterClrMapping/>
  </p:clrMapOvr>
  <p:transition>
    <p:dissolve/>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63842" name="Segnaposto contenuto 2"/>
          <p:cNvSpPr>
            <a:spLocks noGrp="1"/>
          </p:cNvSpPr>
          <p:nvPr>
            <p:ph idx="1"/>
          </p:nvPr>
        </p:nvSpPr>
        <p:spPr/>
        <p:txBody>
          <a:bodyPr/>
          <a:lstStyle/>
          <a:p>
            <a:pPr algn="just">
              <a:lnSpc>
                <a:spcPct val="200000"/>
              </a:lnSpc>
              <a:buFont typeface="Wingdings" pitchFamily="2" charset="2"/>
              <a:buNone/>
            </a:pPr>
            <a:endParaRPr lang="it-IT" b="1" smtClean="0">
              <a:solidFill>
                <a:schemeClr val="accent2"/>
              </a:solidFill>
            </a:endParaRPr>
          </a:p>
          <a:p>
            <a:pPr algn="just">
              <a:lnSpc>
                <a:spcPct val="200000"/>
              </a:lnSpc>
              <a:buFont typeface="Wingdings" pitchFamily="2" charset="2"/>
              <a:buNone/>
            </a:pPr>
            <a:r>
              <a:rPr lang="it-IT" b="1" smtClean="0">
                <a:solidFill>
                  <a:schemeClr val="accent2"/>
                </a:solidFill>
              </a:rPr>
              <a:t>Il resistente che si costituisce tardivamente deve accettare il giudizio nello stato in cui si trova.</a:t>
            </a:r>
          </a:p>
        </p:txBody>
      </p:sp>
    </p:spTree>
  </p:cSld>
  <p:clrMapOvr>
    <a:masterClrMapping/>
  </p:clrMapOvr>
  <p:transition>
    <p:dissolve/>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graphicFrame>
        <p:nvGraphicFramePr>
          <p:cNvPr id="4" name="Segnaposto contenuto 3"/>
          <p:cNvGraphicFramePr>
            <a:graphicFrameLocks noGrp="1"/>
          </p:cNvGraphicFramePr>
          <p:nvPr>
            <p:ph idx="1"/>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rgbClr val="FFFF00"/>
                </a:solidFill>
              </a:rPr>
              <a:t>COSTITUZIONE IN GIUDIZIO DELLA PARTE RESISTENTE</a:t>
            </a:r>
            <a:endParaRPr lang="it-IT" sz="3200" dirty="0">
              <a:solidFill>
                <a:schemeClr val="tx2">
                  <a:satMod val="200000"/>
                </a:schemeClr>
              </a:solidFill>
            </a:endParaRPr>
          </a:p>
        </p:txBody>
      </p:sp>
      <p:sp>
        <p:nvSpPr>
          <p:cNvPr id="165890" name="Segnaposto contenuto 2"/>
          <p:cNvSpPr>
            <a:spLocks noGrp="1"/>
          </p:cNvSpPr>
          <p:nvPr>
            <p:ph idx="1"/>
          </p:nvPr>
        </p:nvSpPr>
        <p:spPr/>
        <p:txBody>
          <a:bodyPr/>
          <a:lstStyle/>
          <a:p>
            <a:pPr>
              <a:buFont typeface="Wingdings" pitchFamily="2" charset="2"/>
              <a:buNone/>
            </a:pPr>
            <a:r>
              <a:rPr lang="it-IT" smtClean="0"/>
              <a:t>LA COMMISSIONE PROVINCIALE DI CATANIA (sentenza n. 159 dell’11 aprile 1997)</a:t>
            </a:r>
          </a:p>
          <a:p>
            <a:pPr>
              <a:buFont typeface="Wingdings" pitchFamily="2" charset="2"/>
              <a:buNone/>
            </a:pPr>
            <a:r>
              <a:rPr lang="it-IT" i="1" smtClean="0"/>
              <a:t>Per partecipare alla discussione orale … l’ufficio deve essersi preventivamente costituito o nel termine di 60 gg o quantomeno nel termine previsto per la costituzione dell’art.32 d.lgs. 546/1992. Alla predetta discussione possono partecipare solo le parti … a cui la commissione ha inviato l’avviso di trattazione</a:t>
            </a:r>
          </a:p>
        </p:txBody>
      </p:sp>
    </p:spTree>
  </p:cSld>
  <p:clrMapOvr>
    <a:masterClrMapping/>
  </p:clrMapOvr>
  <p:transition>
    <p:dissolve/>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PRODUZIONE DOCUMENTI E MOTIVI AGGIUNTI</a:t>
            </a:r>
            <a:endParaRPr lang="it-IT" sz="3200" b="1" dirty="0">
              <a:solidFill>
                <a:schemeClr val="tx2">
                  <a:satMod val="200000"/>
                </a:schemeClr>
              </a:solidFill>
            </a:endParaRPr>
          </a:p>
        </p:txBody>
      </p:sp>
      <p:sp>
        <p:nvSpPr>
          <p:cNvPr id="166914" name="Segnaposto contenuto 2"/>
          <p:cNvSpPr>
            <a:spLocks noGrp="1"/>
          </p:cNvSpPr>
          <p:nvPr>
            <p:ph idx="1"/>
          </p:nvPr>
        </p:nvSpPr>
        <p:spPr/>
        <p:txBody>
          <a:bodyPr/>
          <a:lstStyle/>
          <a:p>
            <a:pPr algn="just">
              <a:buFont typeface="Wingdings" pitchFamily="2" charset="2"/>
              <a:buNone/>
            </a:pPr>
            <a:r>
              <a:rPr lang="it-IT" smtClean="0"/>
              <a:t>La </a:t>
            </a:r>
            <a:r>
              <a:rPr lang="it-IT" b="1" smtClean="0">
                <a:solidFill>
                  <a:srgbClr val="FF0000"/>
                </a:solidFill>
              </a:rPr>
              <a:t>produzione di documenti </a:t>
            </a:r>
            <a:r>
              <a:rPr lang="it-IT" smtClean="0"/>
              <a:t>è consentita fino a </a:t>
            </a:r>
            <a:r>
              <a:rPr lang="it-IT" smtClean="0">
                <a:solidFill>
                  <a:srgbClr val="FF0000"/>
                </a:solidFill>
              </a:rPr>
              <a:t>venti giorni liberi prima </a:t>
            </a:r>
            <a:r>
              <a:rPr lang="it-IT" smtClean="0"/>
              <a:t>della data di trattazione</a:t>
            </a:r>
          </a:p>
          <a:p>
            <a:pPr algn="just">
              <a:buFont typeface="Wingdings" pitchFamily="2" charset="2"/>
              <a:buNone/>
            </a:pPr>
            <a:endParaRPr lang="it-IT" b="1" smtClean="0"/>
          </a:p>
          <a:p>
            <a:pPr algn="just">
              <a:buFont typeface="Wingdings" pitchFamily="2" charset="2"/>
              <a:buNone/>
            </a:pPr>
            <a:r>
              <a:rPr lang="it-IT" b="1" smtClean="0"/>
              <a:t>I documenti devono essere elencati negli atti di parte o, se prodotti separatamente, in una nota sottoscritta da depositare in originale ed in numero di copie pari a quello delle altri parti</a:t>
            </a:r>
          </a:p>
        </p:txBody>
      </p:sp>
    </p:spTree>
  </p:cSld>
  <p:clrMapOvr>
    <a:masterClrMapping/>
  </p:clrMapOvr>
  <p:transition>
    <p:dissolve/>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PRODUZIONE DOCUMENTI E MOTIVI AGGIUNTI</a:t>
            </a:r>
            <a:endParaRPr lang="it-IT" sz="3200" b="1" dirty="0">
              <a:solidFill>
                <a:schemeClr val="tx2">
                  <a:satMod val="200000"/>
                </a:schemeClr>
              </a:solidFill>
            </a:endParaRPr>
          </a:p>
        </p:txBody>
      </p:sp>
      <p:sp>
        <p:nvSpPr>
          <p:cNvPr id="167938" name="Segnaposto contenuto 2"/>
          <p:cNvSpPr>
            <a:spLocks noGrp="1"/>
          </p:cNvSpPr>
          <p:nvPr>
            <p:ph idx="1"/>
          </p:nvPr>
        </p:nvSpPr>
        <p:spPr/>
        <p:txBody>
          <a:bodyPr/>
          <a:lstStyle/>
          <a:p>
            <a:pPr algn="just">
              <a:lnSpc>
                <a:spcPct val="150000"/>
              </a:lnSpc>
              <a:buFont typeface="Wingdings" pitchFamily="2" charset="2"/>
              <a:buNone/>
            </a:pPr>
            <a:r>
              <a:rPr lang="it-IT" smtClean="0"/>
              <a:t>La presentazione di motivi aggiuntivi è consentita solo se le altri parti, spontaneamente o per ordine della Commissione depositino documenti non conosciuti</a:t>
            </a:r>
          </a:p>
        </p:txBody>
      </p:sp>
    </p:spTree>
  </p:cSld>
  <p:clrMapOvr>
    <a:masterClrMapping/>
  </p:clrMapOvr>
  <p:transition>
    <p:dissolve/>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PRODUZIONE DOCUMENTI E MOTIVI AGGIUNTI</a:t>
            </a:r>
            <a:endParaRPr lang="it-IT" sz="3200" b="1" dirty="0">
              <a:solidFill>
                <a:schemeClr val="tx2">
                  <a:satMod val="200000"/>
                </a:schemeClr>
              </a:solidFill>
            </a:endParaRPr>
          </a:p>
        </p:txBody>
      </p:sp>
      <p:sp>
        <p:nvSpPr>
          <p:cNvPr id="168962" name="Segnaposto contenuto 2"/>
          <p:cNvSpPr>
            <a:spLocks noGrp="1"/>
          </p:cNvSpPr>
          <p:nvPr>
            <p:ph idx="1"/>
          </p:nvPr>
        </p:nvSpPr>
        <p:spPr/>
        <p:txBody>
          <a:bodyPr/>
          <a:lstStyle/>
          <a:p>
            <a:pPr algn="just">
              <a:buFont typeface="Wingdings" pitchFamily="2" charset="2"/>
              <a:buNone/>
            </a:pPr>
            <a:r>
              <a:rPr lang="it-IT" smtClean="0"/>
              <a:t>La presentazione di motivi aggiuntivi deve avvenire entro il termine di gg 60 dalla data in cui si ha conoscenza della nuova documentazione.</a:t>
            </a:r>
          </a:p>
          <a:p>
            <a:pPr algn="just">
              <a:buFont typeface="Wingdings" pitchFamily="2" charset="2"/>
              <a:buNone/>
            </a:pPr>
            <a:r>
              <a:rPr lang="it-IT" smtClean="0"/>
              <a:t>Se la trattazione è già stata fissata l’interessato deve dichiarare entro la data dell’udienza che intende proporre motivi aggiuntivi. In questo caso la trattazione o l’udienza debbono essere rinviate ad altra data</a:t>
            </a:r>
          </a:p>
        </p:txBody>
      </p:sp>
    </p:spTree>
  </p:cSld>
  <p:clrMapOvr>
    <a:masterClrMapping/>
  </p:clrMapOvr>
  <p:transition>
    <p:dissolve/>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PRODUZIONE DOCUMENTI E MOTIVI AGGIUNTI</a:t>
            </a:r>
            <a:endParaRPr lang="it-IT" sz="3200" b="1" dirty="0">
              <a:solidFill>
                <a:schemeClr val="tx2">
                  <a:satMod val="200000"/>
                </a:schemeClr>
              </a:solidFill>
            </a:endParaRPr>
          </a:p>
        </p:txBody>
      </p:sp>
      <p:sp>
        <p:nvSpPr>
          <p:cNvPr id="169986" name="Segnaposto contenuto 2"/>
          <p:cNvSpPr>
            <a:spLocks noGrp="1"/>
          </p:cNvSpPr>
          <p:nvPr>
            <p:ph idx="1"/>
          </p:nvPr>
        </p:nvSpPr>
        <p:spPr/>
        <p:txBody>
          <a:bodyPr/>
          <a:lstStyle/>
          <a:p>
            <a:pPr>
              <a:buFont typeface="Wingdings" pitchFamily="2" charset="2"/>
              <a:buNone/>
            </a:pPr>
            <a:r>
              <a:rPr lang="it-IT" smtClean="0"/>
              <a:t>Il deposito di memorie illustrative è consentito fino a dieci giorni liberi prima della data della trattazione, in tante copie quanto sono le parti</a:t>
            </a:r>
          </a:p>
          <a:p>
            <a:pPr>
              <a:buFont typeface="Wingdings" pitchFamily="2" charset="2"/>
              <a:buNone/>
            </a:pPr>
            <a:endParaRPr lang="it-IT" smtClean="0"/>
          </a:p>
          <a:p>
            <a:pPr>
              <a:buFont typeface="Wingdings" pitchFamily="2" charset="2"/>
              <a:buNone/>
            </a:pPr>
            <a:r>
              <a:rPr lang="it-IT" smtClean="0"/>
              <a:t>La presentazione di breve repliche è consentita solo per la trattazione in camera di consiglio, fino a 5 gg liberi prima della data della camera di consiglio</a:t>
            </a:r>
          </a:p>
          <a:p>
            <a:pPr>
              <a:buFont typeface="Wingdings" pitchFamily="2" charset="2"/>
              <a:buNone/>
            </a:pPr>
            <a:endParaRPr lang="it-IT" smtClean="0"/>
          </a:p>
          <a:p>
            <a:pPr>
              <a:buFont typeface="Wingdings" pitchFamily="2" charset="2"/>
              <a:buNone/>
            </a:pPr>
            <a:endParaRPr lang="it-IT" smtClean="0"/>
          </a:p>
        </p:txBody>
      </p:sp>
    </p:spTree>
  </p:cSld>
  <p:clrMapOvr>
    <a:masterClrMapping/>
  </p:clrMapOvr>
  <p:transition>
    <p:dissolve/>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171010" name="Segnaposto contenuto 2"/>
          <p:cNvSpPr>
            <a:spLocks noGrp="1"/>
          </p:cNvSpPr>
          <p:nvPr>
            <p:ph idx="1"/>
          </p:nvPr>
        </p:nvSpPr>
        <p:spPr/>
        <p:txBody>
          <a:bodyPr/>
          <a:lstStyle/>
          <a:p>
            <a:pPr marL="0" algn="just">
              <a:lnSpc>
                <a:spcPct val="150000"/>
              </a:lnSpc>
              <a:buFont typeface="Wingdings" pitchFamily="2" charset="2"/>
              <a:buNone/>
            </a:pPr>
            <a:r>
              <a:rPr lang="it-IT" smtClean="0"/>
              <a:t>Le parti hanno il dovere di lealtà e proibità e l’obbligo di collaborare a delimitare la materia del contendere senza atteggiamenti defaticanti o ostruzionistici, in forza del generale principio di economia che deve informare il processo, ancor più alla luce dell’art. 111 Cost.</a:t>
            </a:r>
          </a:p>
        </p:txBody>
      </p:sp>
    </p:spTree>
  </p:cSld>
  <p:clrMapOvr>
    <a:masterClrMapping/>
  </p:clrMapOvr>
  <p:transition>
    <p:dissolve/>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411480" algn="just" fontAlgn="auto">
              <a:spcAft>
                <a:spcPts val="0"/>
              </a:spcAft>
              <a:buFont typeface="Wingdings"/>
              <a:buNone/>
              <a:defRPr/>
            </a:pPr>
            <a:r>
              <a:rPr lang="it-IT" dirty="0" smtClean="0"/>
              <a:t>Dopo l’ISCRIZIONE DEL RICORSO NEL REGISTRO GENERALE </a:t>
            </a:r>
          </a:p>
          <a:p>
            <a:pPr marL="582930" indent="-514350" algn="just" fontAlgn="auto">
              <a:spcAft>
                <a:spcPts val="0"/>
              </a:spcAft>
              <a:buFont typeface="+mj-lt"/>
              <a:buAutoNum type="arabicPeriod"/>
              <a:defRPr/>
            </a:pPr>
            <a:r>
              <a:rPr lang="it-IT" dirty="0" smtClean="0"/>
              <a:t>Viene formato il fascicolo d’ufficio (che contiene: i fascicoli del ricorrente e delle parti resistenti, la documentazione prodotta. Successivamente verranno aggiunti al fascicolo gli originali dei verbali di udienza, delle ordinanze, dei decreti e copia della sentenza)</a:t>
            </a:r>
          </a:p>
          <a:p>
            <a:pPr marL="582930" indent="-514350" algn="just" fontAlgn="auto">
              <a:spcAft>
                <a:spcPts val="0"/>
              </a:spcAft>
              <a:buFont typeface="+mj-lt"/>
              <a:buAutoNum type="arabicPeriod"/>
              <a:defRPr/>
            </a:pPr>
            <a:r>
              <a:rPr lang="it-IT" dirty="0" smtClean="0"/>
              <a:t>Viene inoltrato al Presidente della Commissione Tributaria il fascicolo d’Ufficio</a:t>
            </a:r>
          </a:p>
          <a:p>
            <a:pPr marL="582930" indent="-514350" algn="just" fontAlgn="auto">
              <a:spcAft>
                <a:spcPts val="0"/>
              </a:spcAft>
              <a:buFont typeface="+mj-lt"/>
              <a:buAutoNum type="arabicPeriod"/>
              <a:defRPr/>
            </a:pPr>
            <a:r>
              <a:rPr lang="it-IT" dirty="0" smtClean="0"/>
              <a:t>Viene assegnato il ricorso ad una delle sezioni</a:t>
            </a:r>
          </a:p>
          <a:p>
            <a:pPr marL="582930" indent="-514350" fontAlgn="auto">
              <a:spcAft>
                <a:spcPts val="0"/>
              </a:spcAft>
              <a:buFont typeface="Wingdings"/>
              <a:buNone/>
              <a:defRPr/>
            </a:pPr>
            <a:endParaRPr lang="it-IT" dirty="0" smtClean="0"/>
          </a:p>
          <a:p>
            <a:pPr marL="411480" fontAlgn="auto">
              <a:spcAft>
                <a:spcPts val="0"/>
              </a:spcAft>
              <a:buFont typeface="Wingdings"/>
              <a:buNone/>
              <a:defRPr/>
            </a:pPr>
            <a:endParaRPr lang="it-IT" dirty="0"/>
          </a:p>
        </p:txBody>
      </p:sp>
    </p:spTree>
  </p:cSld>
  <p:clrMapOvr>
    <a:masterClrMapping/>
  </p:clrMapOvr>
  <p:transition>
    <p:dissolve/>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73058" name="Segnaposto contenuto 2"/>
          <p:cNvSpPr>
            <a:spLocks noGrp="1"/>
          </p:cNvSpPr>
          <p:nvPr>
            <p:ph idx="1"/>
          </p:nvPr>
        </p:nvSpPr>
        <p:spPr/>
        <p:txBody>
          <a:bodyPr/>
          <a:lstStyle/>
          <a:p>
            <a:pPr>
              <a:buFont typeface="Wingdings" pitchFamily="2" charset="2"/>
              <a:buNone/>
            </a:pPr>
            <a:r>
              <a:rPr lang="it-IT" smtClean="0"/>
              <a:t>Il Presidente della Sezione, esamina preliminarmente il ricorso e può:</a:t>
            </a:r>
          </a:p>
          <a:p>
            <a:pPr>
              <a:buFont typeface="Wingdings" pitchFamily="2" charset="2"/>
              <a:buNone/>
            </a:pPr>
            <a:endParaRPr lang="it-IT" smtClean="0"/>
          </a:p>
          <a:p>
            <a:r>
              <a:rPr lang="it-IT" smtClean="0"/>
              <a:t>Dichiararne l’inammissibilità nei casi previsti, se manifesta</a:t>
            </a:r>
          </a:p>
          <a:p>
            <a:r>
              <a:rPr lang="it-IT" smtClean="0"/>
              <a:t>Sospendere il ricorso</a:t>
            </a:r>
          </a:p>
          <a:p>
            <a:r>
              <a:rPr lang="it-IT" smtClean="0"/>
              <a:t>Interrompere il ricorso</a:t>
            </a:r>
          </a:p>
          <a:p>
            <a:r>
              <a:rPr lang="it-IT" smtClean="0"/>
              <a:t>Dichiararne l’estinzione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a:t>
            </a:r>
            <a:br>
              <a:rPr lang="it-IT" sz="2800" b="1" dirty="0" smtClean="0">
                <a:solidFill>
                  <a:schemeClr val="tx2">
                    <a:satMod val="200000"/>
                  </a:schemeClr>
                </a:solidFill>
              </a:rPr>
            </a:br>
            <a:endParaRPr lang="it-IT" sz="28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solidFill>
                  <a:srgbClr val="FFFF00"/>
                </a:solidFill>
              </a:rPr>
              <a:t>IN MATERIA DI SANZIONI AMMINISTRATIVE</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La Corte Costituzionale (sentenza n. 130 del 14 maggio 2008) ha dichiarato l’illegittimità costituzionale dell’art. 2, comma 1, nella parte in cui attribuisce alla giurisdizione tributaria le controversie relative alle sanzioni comunque irrogate da uffici finanziari, anche laddove esse conseguano alla violazione di disposizioni non aventi natura finanziaria</a:t>
            </a:r>
          </a:p>
          <a:p>
            <a:pPr marL="411480" fontAlgn="auto">
              <a:spcAft>
                <a:spcPts val="0"/>
              </a:spcAft>
              <a:buFont typeface="Wingdings"/>
              <a:buChar char=""/>
              <a:defRPr/>
            </a:pPr>
            <a:endParaRPr lang="it-IT" dirty="0" smtClean="0"/>
          </a:p>
        </p:txBody>
      </p:sp>
    </p:spTree>
  </p:cSld>
  <p:clrMapOvr>
    <a:masterClrMapping/>
  </p:clrMapOvr>
  <p:transition>
    <p:dissolve/>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74082" name="Segnaposto contenuto 2"/>
          <p:cNvSpPr>
            <a:spLocks noGrp="1"/>
          </p:cNvSpPr>
          <p:nvPr>
            <p:ph idx="1"/>
          </p:nvPr>
        </p:nvSpPr>
        <p:spPr/>
        <p:txBody>
          <a:bodyPr/>
          <a:lstStyle/>
          <a:p>
            <a:pPr algn="just">
              <a:lnSpc>
                <a:spcPct val="150000"/>
              </a:lnSpc>
              <a:buFont typeface="Wingdings" pitchFamily="2" charset="2"/>
              <a:buNone/>
            </a:pPr>
            <a:r>
              <a:rPr lang="it-IT" smtClean="0"/>
              <a:t>I PROVVEDIMENTI PRESIDENZIALI HANNO LA FORMA DEL DECRETO E POSSONO ESSERE OPPOSTI TRAMITE RECLAMO INNANZI ALLA COMMISSIONE</a:t>
            </a:r>
          </a:p>
        </p:txBody>
      </p:sp>
    </p:spTree>
  </p:cSld>
  <p:clrMapOvr>
    <a:masterClrMapping/>
  </p:clrMapOvr>
  <p:transition>
    <p:dissolve/>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763"/>
            <a:ext cx="7772400" cy="558800"/>
          </a:xfrm>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75106" name="Segnaposto contenuto 2"/>
          <p:cNvSpPr>
            <a:spLocks noGrp="1"/>
          </p:cNvSpPr>
          <p:nvPr>
            <p:ph idx="1"/>
          </p:nvPr>
        </p:nvSpPr>
        <p:spPr>
          <a:xfrm>
            <a:off x="914400" y="1214438"/>
            <a:ext cx="7772400" cy="5141912"/>
          </a:xfrm>
        </p:spPr>
        <p:txBody>
          <a:bodyPr/>
          <a:lstStyle/>
          <a:p>
            <a:pPr algn="ctr">
              <a:buFont typeface="Wingdings" pitchFamily="2" charset="2"/>
              <a:buNone/>
            </a:pPr>
            <a:r>
              <a:rPr lang="it-IT" sz="2500" dirty="0" smtClean="0"/>
              <a:t>RECLAMO CONTRO PROVVEDIMENTI PRESIDENZIALI</a:t>
            </a:r>
          </a:p>
          <a:p>
            <a:pPr algn="ctr">
              <a:buFont typeface="Wingdings" pitchFamily="2" charset="2"/>
              <a:buNone/>
            </a:pPr>
            <a:endParaRPr lang="it-IT" sz="2500" dirty="0" smtClean="0"/>
          </a:p>
          <a:p>
            <a:pPr algn="ctr">
              <a:buFont typeface="Wingdings" pitchFamily="2" charset="2"/>
              <a:buNone/>
            </a:pPr>
            <a:r>
              <a:rPr lang="it-IT" sz="2500" dirty="0" smtClean="0"/>
              <a:t>NOTIFICATO ALLE ALTRE PARTI ENTRO 30 DALLA COMUNICAZIONE DELLA SEGRETERIA</a:t>
            </a:r>
          </a:p>
          <a:p>
            <a:pPr algn="ctr">
              <a:buFont typeface="Wingdings" pitchFamily="2" charset="2"/>
              <a:buNone/>
            </a:pPr>
            <a:endParaRPr lang="it-IT" sz="2500" dirty="0" smtClean="0"/>
          </a:p>
          <a:p>
            <a:pPr algn="ctr">
              <a:buFont typeface="Wingdings" pitchFamily="2" charset="2"/>
              <a:buNone/>
            </a:pPr>
            <a:r>
              <a:rPr lang="it-IT" sz="2500" dirty="0" smtClean="0"/>
              <a:t>COSTITUZIONE IN GIUDIZIO DOPO 15 GIORNI (TERMINE PERENTORIO) DALL’ULTIMA NOTIFICAZIONE</a:t>
            </a:r>
          </a:p>
          <a:p>
            <a:pPr algn="ctr">
              <a:buFont typeface="Wingdings" pitchFamily="2" charset="2"/>
              <a:buNone/>
            </a:pPr>
            <a:endParaRPr lang="it-IT" sz="2500" dirty="0" smtClean="0"/>
          </a:p>
          <a:p>
            <a:pPr algn="ctr">
              <a:buFont typeface="Wingdings" pitchFamily="2" charset="2"/>
              <a:buNone/>
            </a:pPr>
            <a:r>
              <a:rPr lang="it-IT" sz="2500" dirty="0" smtClean="0"/>
              <a:t>NEI SUCCESSIVI 15 GIORNI LE ALTRI PARTI POSSONO PRESENTARE MEMORIE</a:t>
            </a:r>
          </a:p>
          <a:p>
            <a:pPr algn="ctr">
              <a:buFont typeface="Wingdings" pitchFamily="2" charset="2"/>
              <a:buNone/>
            </a:pPr>
            <a:endParaRPr lang="it-IT" sz="2500" dirty="0" smtClean="0"/>
          </a:p>
          <a:p>
            <a:pPr algn="ctr">
              <a:buFont typeface="Wingdings" pitchFamily="2" charset="2"/>
              <a:buNone/>
            </a:pPr>
            <a:endParaRPr lang="it-IT" sz="2500" dirty="0" smtClean="0"/>
          </a:p>
          <a:p>
            <a:pPr algn="ctr">
              <a:buFont typeface="Wingdings" pitchFamily="2" charset="2"/>
              <a:buNone/>
            </a:pPr>
            <a:endParaRPr lang="it-IT" sz="2500" dirty="0" smtClean="0"/>
          </a:p>
          <a:p>
            <a:pPr algn="ctr">
              <a:buFont typeface="Wingdings" pitchFamily="2" charset="2"/>
              <a:buNone/>
            </a:pPr>
            <a:endParaRPr lang="it-IT" sz="2500" dirty="0" smtClean="0"/>
          </a:p>
          <a:p>
            <a:pPr algn="ctr">
              <a:buFont typeface="Wingdings" pitchFamily="2" charset="2"/>
              <a:buNone/>
            </a:pPr>
            <a:endParaRPr lang="it-IT" sz="2500" dirty="0" smtClean="0"/>
          </a:p>
        </p:txBody>
      </p:sp>
      <p:sp>
        <p:nvSpPr>
          <p:cNvPr id="4" name="Freccia in giù 3"/>
          <p:cNvSpPr/>
          <p:nvPr/>
        </p:nvSpPr>
        <p:spPr>
          <a:xfrm>
            <a:off x="4714875" y="1714500"/>
            <a:ext cx="48418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 name="Freccia in giù 4"/>
          <p:cNvSpPr/>
          <p:nvPr/>
        </p:nvSpPr>
        <p:spPr>
          <a:xfrm>
            <a:off x="4786313" y="2928938"/>
            <a:ext cx="484187"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6" name="Freccia in giù 5"/>
          <p:cNvSpPr/>
          <p:nvPr/>
        </p:nvSpPr>
        <p:spPr>
          <a:xfrm>
            <a:off x="4786313" y="4786313"/>
            <a:ext cx="484187"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76130" name="Segnaposto contenuto 2"/>
          <p:cNvSpPr>
            <a:spLocks noGrp="1"/>
          </p:cNvSpPr>
          <p:nvPr>
            <p:ph idx="1"/>
          </p:nvPr>
        </p:nvSpPr>
        <p:spPr/>
        <p:txBody>
          <a:bodyPr/>
          <a:lstStyle/>
          <a:p>
            <a:pPr>
              <a:buFont typeface="Wingdings" pitchFamily="2" charset="2"/>
              <a:buNone/>
            </a:pPr>
            <a:r>
              <a:rPr lang="it-IT" smtClean="0"/>
              <a:t>SCADUTI I TERMINI LA COMMISSIONE, IN CAMERA DI CONSIGLIO, PRONUNCIA:</a:t>
            </a:r>
          </a:p>
          <a:p>
            <a:pPr>
              <a:buFont typeface="Wingdings" pitchFamily="2" charset="2"/>
              <a:buNone/>
            </a:pPr>
            <a:endParaRPr lang="it-IT" smtClean="0"/>
          </a:p>
          <a:p>
            <a:r>
              <a:rPr lang="it-IT" smtClean="0"/>
              <a:t>SENTENZA, se dichiara l’inammissibilità o l’estinzione del ricorso</a:t>
            </a:r>
          </a:p>
          <a:p>
            <a:endParaRPr lang="it-IT" smtClean="0"/>
          </a:p>
          <a:p>
            <a:r>
              <a:rPr lang="it-IT" smtClean="0"/>
              <a:t>ORDINANZA NON IMPUGNABILE, per i provvedimenti che dispongono la prosecuzione del processo</a:t>
            </a:r>
          </a:p>
        </p:txBody>
      </p:sp>
    </p:spTree>
  </p:cSld>
  <p:clrMapOvr>
    <a:masterClrMapping/>
  </p:clrMapOvr>
  <p:transition>
    <p:dissolve/>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dirty="0" smtClean="0"/>
              <a:t>LA RIUNIONE DEI RICORSI, può essere decretata, se hanno una connessione oggettiva e soggettiva</a:t>
            </a:r>
          </a:p>
          <a:p>
            <a:pPr marL="411480" algn="ctr" fontAlgn="auto">
              <a:spcAft>
                <a:spcPts val="0"/>
              </a:spcAft>
              <a:buFont typeface="Wingdings"/>
              <a:buNone/>
              <a:defRPr/>
            </a:pPr>
            <a:endParaRPr lang="it-IT" dirty="0" smtClean="0"/>
          </a:p>
          <a:p>
            <a:pPr marL="411480" fontAlgn="auto">
              <a:spcAft>
                <a:spcPts val="0"/>
              </a:spcAft>
              <a:buFont typeface="Wingdings"/>
              <a:buNone/>
              <a:defRPr/>
            </a:pPr>
            <a:endParaRPr lang="it-IT" sz="2500" dirty="0" smtClean="0"/>
          </a:p>
          <a:p>
            <a:pPr marL="411480" fontAlgn="auto">
              <a:spcAft>
                <a:spcPts val="0"/>
              </a:spcAft>
              <a:buFont typeface="Wingdings"/>
              <a:buNone/>
              <a:defRPr/>
            </a:pPr>
            <a:r>
              <a:rPr lang="it-IT" sz="2500" dirty="0" smtClean="0"/>
              <a:t>Se i ricorsi sono pendenti	          Se i ricorsi sono pendenti</a:t>
            </a:r>
          </a:p>
          <a:p>
            <a:pPr marL="411480" fontAlgn="auto">
              <a:spcAft>
                <a:spcPts val="0"/>
              </a:spcAft>
              <a:buFont typeface="Wingdings"/>
              <a:buNone/>
              <a:defRPr/>
            </a:pPr>
            <a:r>
              <a:rPr lang="it-IT" sz="2500" dirty="0" smtClean="0"/>
              <a:t>dinnanzi alla stessa sezione           dinnanzi a sezioni diver-</a:t>
            </a:r>
          </a:p>
          <a:p>
            <a:pPr marL="411480" fontAlgn="auto">
              <a:spcAft>
                <a:spcPts val="0"/>
              </a:spcAft>
              <a:buFont typeface="Wingdings"/>
              <a:buNone/>
              <a:defRPr/>
            </a:pPr>
            <a:r>
              <a:rPr lang="it-IT" sz="2500" dirty="0" smtClean="0"/>
              <a:t>con decreto del Presidente             se viene disposta con </a:t>
            </a:r>
          </a:p>
          <a:p>
            <a:pPr marL="411480" fontAlgn="auto">
              <a:spcAft>
                <a:spcPts val="0"/>
              </a:spcAft>
              <a:buFont typeface="Wingdings"/>
              <a:buNone/>
              <a:defRPr/>
            </a:pPr>
            <a:r>
              <a:rPr lang="it-IT" sz="2500" dirty="0" smtClean="0"/>
              <a:t>di sezione                                                decreto del Presidente</a:t>
            </a:r>
          </a:p>
          <a:p>
            <a:pPr marL="411480" fontAlgn="auto">
              <a:spcAft>
                <a:spcPts val="0"/>
              </a:spcAft>
              <a:buFont typeface="Wingdings"/>
              <a:buNone/>
              <a:defRPr/>
            </a:pPr>
            <a:r>
              <a:rPr lang="it-IT" sz="2500" dirty="0" smtClean="0"/>
              <a:t>					            della Commissione             </a:t>
            </a:r>
          </a:p>
          <a:p>
            <a:pPr marL="411480" fontAlgn="auto">
              <a:spcAft>
                <a:spcPts val="0"/>
              </a:spcAft>
              <a:buFont typeface="Wingdings"/>
              <a:buNone/>
              <a:defRPr/>
            </a:pPr>
            <a:endParaRPr lang="it-IT" dirty="0" smtClean="0"/>
          </a:p>
          <a:p>
            <a:pPr marL="411480" fontAlgn="auto">
              <a:spcAft>
                <a:spcPts val="0"/>
              </a:spcAft>
              <a:buFont typeface="Wingdings"/>
              <a:buNone/>
              <a:defRPr/>
            </a:pPr>
            <a:endParaRPr lang="it-IT" dirty="0" smtClean="0"/>
          </a:p>
          <a:p>
            <a:pPr marL="411480" fontAlgn="auto">
              <a:spcAft>
                <a:spcPts val="0"/>
              </a:spcAft>
              <a:buFont typeface="Wingdings"/>
              <a:buNone/>
              <a:defRPr/>
            </a:pPr>
            <a:endParaRPr lang="it-IT" dirty="0"/>
          </a:p>
        </p:txBody>
      </p:sp>
      <p:sp>
        <p:nvSpPr>
          <p:cNvPr id="4" name="Freccia angolare bidirezionale 3"/>
          <p:cNvSpPr/>
          <p:nvPr/>
        </p:nvSpPr>
        <p:spPr>
          <a:xfrm rot="13235849">
            <a:off x="4460875" y="3246438"/>
            <a:ext cx="850900" cy="850900"/>
          </a:xfrm>
          <a:prstGeom prst="lef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78178" name="Segnaposto contenuto 2"/>
          <p:cNvSpPr>
            <a:spLocks noGrp="1"/>
          </p:cNvSpPr>
          <p:nvPr>
            <p:ph idx="1"/>
          </p:nvPr>
        </p:nvSpPr>
        <p:spPr/>
        <p:txBody>
          <a:bodyPr/>
          <a:lstStyle/>
          <a:p>
            <a:pPr>
              <a:buFont typeface="Wingdings" pitchFamily="2" charset="2"/>
              <a:buNone/>
            </a:pPr>
            <a:r>
              <a:rPr lang="it-IT" smtClean="0"/>
              <a:t>LA RIUNIONE PUO AVVENIRE:</a:t>
            </a:r>
          </a:p>
          <a:p>
            <a:pPr>
              <a:buFont typeface="Wingdings" pitchFamily="2" charset="2"/>
              <a:buNone/>
            </a:pPr>
            <a:endParaRPr lang="it-IT" smtClean="0"/>
          </a:p>
          <a:p>
            <a:r>
              <a:rPr lang="it-IT" smtClean="0"/>
              <a:t>d’ufficio</a:t>
            </a:r>
          </a:p>
          <a:p>
            <a:pPr>
              <a:buFont typeface="Wingdings" pitchFamily="2" charset="2"/>
              <a:buNone/>
            </a:pPr>
            <a:r>
              <a:rPr lang="it-IT" smtClean="0"/>
              <a:t> </a:t>
            </a:r>
          </a:p>
          <a:p>
            <a:r>
              <a:rPr lang="it-IT" smtClean="0"/>
              <a:t>su istanza di parte</a:t>
            </a:r>
          </a:p>
          <a:p>
            <a:endParaRPr lang="it-IT" smtClean="0"/>
          </a:p>
          <a:p>
            <a:r>
              <a:rPr lang="it-IT" smtClean="0"/>
              <a:t>su segnalazione dei Presidenti di sezione</a:t>
            </a:r>
          </a:p>
        </p:txBody>
      </p:sp>
    </p:spTree>
  </p:cSld>
  <p:clrMapOvr>
    <a:masterClrMapping/>
  </p:clrMapOvr>
  <p:transition>
    <p:dissolve/>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fontAlgn="auto">
              <a:spcAft>
                <a:spcPts val="0"/>
              </a:spcAft>
              <a:buFont typeface="Wingdings"/>
              <a:buNone/>
              <a:defRPr/>
            </a:pPr>
            <a:r>
              <a:rPr lang="it-IT" dirty="0" smtClean="0"/>
              <a:t>SCADUTO IL TERMINE PER LA COSTITUZIONE DELLE PARTI, </a:t>
            </a:r>
          </a:p>
          <a:p>
            <a:pPr marL="411480" fontAlgn="auto">
              <a:spcAft>
                <a:spcPts val="0"/>
              </a:spcAft>
              <a:buFont typeface="Wingdings"/>
              <a:buNone/>
              <a:defRPr/>
            </a:pPr>
            <a:endParaRPr lang="it-IT" dirty="0" smtClean="0"/>
          </a:p>
          <a:p>
            <a:pPr marL="411480" algn="ctr" fontAlgn="auto">
              <a:spcAft>
                <a:spcPts val="0"/>
              </a:spcAft>
              <a:buFont typeface="Wingdings"/>
              <a:buNone/>
              <a:defRPr/>
            </a:pPr>
            <a:r>
              <a:rPr lang="it-IT" dirty="0" smtClean="0"/>
              <a:t>IL PRESIDENTE </a:t>
            </a:r>
          </a:p>
          <a:p>
            <a:pPr marL="411480" algn="just" fontAlgn="auto">
              <a:spcAft>
                <a:spcPts val="0"/>
              </a:spcAft>
              <a:buFont typeface="Wingdings"/>
              <a:buNone/>
              <a:defRPr/>
            </a:pPr>
            <a:r>
              <a:rPr lang="it-IT" dirty="0" smtClean="0"/>
              <a:t>fissa la trattazione e nomina il relatore</a:t>
            </a:r>
          </a:p>
          <a:p>
            <a:pPr marL="411480" algn="ctr" fontAlgn="auto">
              <a:spcAft>
                <a:spcPts val="0"/>
              </a:spcAft>
              <a:buFont typeface="Wingdings"/>
              <a:buNone/>
              <a:defRPr/>
            </a:pPr>
            <a:endParaRPr lang="it-IT" dirty="0" smtClean="0"/>
          </a:p>
          <a:p>
            <a:pPr marL="411480" algn="ctr" fontAlgn="auto">
              <a:spcAft>
                <a:spcPts val="0"/>
              </a:spcAft>
              <a:buFont typeface="Wingdings"/>
              <a:buNone/>
              <a:defRPr/>
            </a:pPr>
            <a:r>
              <a:rPr lang="it-IT" dirty="0" smtClean="0"/>
              <a:t>LA SEGRETERIA</a:t>
            </a:r>
          </a:p>
          <a:p>
            <a:pPr marL="411480" algn="ctr" fontAlgn="auto">
              <a:spcAft>
                <a:spcPts val="0"/>
              </a:spcAft>
              <a:buFont typeface="Wingdings"/>
              <a:buNone/>
              <a:defRPr/>
            </a:pPr>
            <a:r>
              <a:rPr lang="it-IT" dirty="0" smtClean="0"/>
              <a:t>comunica alle parti costituite la data di trattazione, con un anticipo di almeno 30 giorni liberi</a:t>
            </a:r>
            <a:endParaRPr lang="it-IT" dirty="0"/>
          </a:p>
        </p:txBody>
      </p:sp>
    </p:spTree>
  </p:cSld>
  <p:clrMapOvr>
    <a:masterClrMapping/>
  </p:clrMapOvr>
  <p:transition>
    <p:dissolve/>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80226" name="Segnaposto contenuto 2"/>
          <p:cNvSpPr>
            <a:spLocks noGrp="1"/>
          </p:cNvSpPr>
          <p:nvPr>
            <p:ph idx="1"/>
          </p:nvPr>
        </p:nvSpPr>
        <p:spPr/>
        <p:txBody>
          <a:bodyPr/>
          <a:lstStyle/>
          <a:p>
            <a:pPr>
              <a:buFont typeface="Wingdings" pitchFamily="2" charset="2"/>
              <a:buNone/>
            </a:pPr>
            <a:r>
              <a:rPr lang="it-IT" smtClean="0"/>
              <a:t>Se nessuna delle parti chiede la discussione in PUBBLICA UDIENZA</a:t>
            </a:r>
          </a:p>
          <a:p>
            <a:pPr>
              <a:buFont typeface="Wingdings" pitchFamily="2" charset="2"/>
              <a:buNone/>
            </a:pPr>
            <a:endParaRPr lang="it-IT" smtClean="0"/>
          </a:p>
          <a:p>
            <a:pPr>
              <a:buFont typeface="Wingdings" pitchFamily="2" charset="2"/>
              <a:buNone/>
            </a:pPr>
            <a:endParaRPr lang="it-IT" smtClean="0"/>
          </a:p>
          <a:p>
            <a:pPr>
              <a:buFont typeface="Wingdings" pitchFamily="2" charset="2"/>
              <a:buNone/>
            </a:pPr>
            <a:endParaRPr lang="it-IT" smtClean="0"/>
          </a:p>
          <a:p>
            <a:pPr>
              <a:buFont typeface="Wingdings" pitchFamily="2" charset="2"/>
              <a:buNone/>
            </a:pPr>
            <a:endParaRPr lang="it-IT" smtClean="0"/>
          </a:p>
          <a:p>
            <a:pPr algn="ctr">
              <a:buFont typeface="Wingdings" pitchFamily="2" charset="2"/>
              <a:buNone/>
            </a:pPr>
            <a:r>
              <a:rPr lang="it-IT" b="1" smtClean="0">
                <a:solidFill>
                  <a:srgbClr val="FFFF00"/>
                </a:solidFill>
              </a:rPr>
              <a:t>TRATTAZIONE IN CAMERA DI CONSIGLIO</a:t>
            </a:r>
          </a:p>
        </p:txBody>
      </p:sp>
      <p:sp>
        <p:nvSpPr>
          <p:cNvPr id="5" name="Freccia in giù 4"/>
          <p:cNvSpPr/>
          <p:nvPr/>
        </p:nvSpPr>
        <p:spPr>
          <a:xfrm>
            <a:off x="4500563" y="3071813"/>
            <a:ext cx="484187" cy="9779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81250" name="Segnaposto contenuto 2"/>
          <p:cNvSpPr>
            <a:spLocks noGrp="1"/>
          </p:cNvSpPr>
          <p:nvPr>
            <p:ph idx="1"/>
          </p:nvPr>
        </p:nvSpPr>
        <p:spPr/>
        <p:txBody>
          <a:bodyPr/>
          <a:lstStyle/>
          <a:p>
            <a:pPr algn="ctr">
              <a:buFont typeface="Wingdings" pitchFamily="2" charset="2"/>
              <a:buNone/>
            </a:pPr>
            <a:r>
              <a:rPr lang="it-IT" smtClean="0"/>
              <a:t>TRATTAZIONE IN CAMERA DI CONSIGLIO</a:t>
            </a:r>
          </a:p>
          <a:p>
            <a:pPr algn="just">
              <a:buFont typeface="Wingdings" pitchFamily="2" charset="2"/>
              <a:buNone/>
            </a:pPr>
            <a:endParaRPr lang="it-IT" smtClean="0"/>
          </a:p>
          <a:p>
            <a:pPr algn="just">
              <a:buFont typeface="Wingdings" pitchFamily="2" charset="2"/>
              <a:buNone/>
            </a:pPr>
            <a:r>
              <a:rPr lang="it-IT" smtClean="0"/>
              <a:t>Il relatore espone al Collegio, senza la presenza delle parti.</a:t>
            </a:r>
          </a:p>
        </p:txBody>
      </p:sp>
    </p:spTree>
  </p:cSld>
  <p:clrMapOvr>
    <a:masterClrMapping/>
  </p:clrMapOvr>
  <p:transition>
    <p:dissolve/>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82274" name="Segnaposto contenuto 2"/>
          <p:cNvSpPr>
            <a:spLocks noGrp="1"/>
          </p:cNvSpPr>
          <p:nvPr>
            <p:ph idx="1"/>
          </p:nvPr>
        </p:nvSpPr>
        <p:spPr/>
        <p:txBody>
          <a:bodyPr/>
          <a:lstStyle/>
          <a:p>
            <a:pPr algn="just">
              <a:buFont typeface="Wingdings" pitchFamily="2" charset="2"/>
              <a:buNone/>
            </a:pPr>
            <a:r>
              <a:rPr lang="it-IT" smtClean="0"/>
              <a:t>Se una, o più, parti lo chiede, CON APPOSITA ISTANZA DA DEPOSITARE NELA SEGRETERIA E NOTIFICARE ALLE ALTRI PARTI COSTITUITE,  la discussione avverrà in</a:t>
            </a:r>
          </a:p>
          <a:p>
            <a:pPr>
              <a:buFont typeface="Wingdings" pitchFamily="2" charset="2"/>
              <a:buNone/>
            </a:pPr>
            <a:endParaRPr lang="it-IT" smtClean="0"/>
          </a:p>
          <a:p>
            <a:pPr algn="ctr">
              <a:buFont typeface="Wingdings" pitchFamily="2" charset="2"/>
              <a:buNone/>
            </a:pPr>
            <a:r>
              <a:rPr lang="it-IT" smtClean="0">
                <a:solidFill>
                  <a:srgbClr val="FFFF00"/>
                </a:solidFill>
              </a:rPr>
              <a:t>PUBBLICA UDIENZA</a:t>
            </a:r>
          </a:p>
        </p:txBody>
      </p:sp>
    </p:spTree>
  </p:cSld>
  <p:clrMapOvr>
    <a:masterClrMapping/>
  </p:clrMapOvr>
  <p:transition>
    <p:dissolve/>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83298" name="Segnaposto contenuto 2"/>
          <p:cNvSpPr>
            <a:spLocks noGrp="1"/>
          </p:cNvSpPr>
          <p:nvPr>
            <p:ph idx="1"/>
          </p:nvPr>
        </p:nvSpPr>
        <p:spPr/>
        <p:txBody>
          <a:bodyPr/>
          <a:lstStyle/>
          <a:p>
            <a:pPr algn="ctr">
              <a:buFont typeface="Wingdings" pitchFamily="2" charset="2"/>
              <a:buNone/>
            </a:pPr>
            <a:r>
              <a:rPr lang="it-IT" smtClean="0"/>
              <a:t>DISCUSSIONE IN PUBBLICA UDIENZA</a:t>
            </a:r>
          </a:p>
          <a:p>
            <a:pPr algn="just">
              <a:buFont typeface="Wingdings" pitchFamily="2" charset="2"/>
              <a:buNone/>
            </a:pPr>
            <a:endParaRPr lang="it-IT" smtClean="0"/>
          </a:p>
          <a:p>
            <a:pPr algn="just">
              <a:buFont typeface="Wingdings" pitchFamily="2" charset="2"/>
              <a:buNone/>
            </a:pPr>
            <a:r>
              <a:rPr lang="it-IT" smtClean="0"/>
              <a:t>Il relatore espone al Collegio le questioni di fatto e di diritto relative alla controversia, dopo di ché il Presidente ammette le parti presenti alla discussione. Dell’udienza è redatto processo verbale a cura del segretario</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 </a:t>
            </a:r>
            <a:r>
              <a:rPr lang="it-IT" sz="2800" dirty="0" smtClean="0">
                <a:solidFill>
                  <a:schemeClr val="tx2">
                    <a:satMod val="200000"/>
                  </a:schemeClr>
                </a:solidFill>
              </a:rPr>
              <a:t/>
            </a:r>
            <a:br>
              <a:rPr lang="it-IT" sz="2800" dirty="0" smtClean="0">
                <a:solidFill>
                  <a:schemeClr val="tx2">
                    <a:satMod val="200000"/>
                  </a:schemeClr>
                </a:solidFill>
              </a:rPr>
            </a:br>
            <a:endParaRPr lang="it-IT" sz="2800" dirty="0">
              <a:solidFill>
                <a:schemeClr val="tx2">
                  <a:satMod val="200000"/>
                </a:schemeClr>
              </a:solidFill>
            </a:endParaRPr>
          </a:p>
        </p:txBody>
      </p:sp>
      <p:sp>
        <p:nvSpPr>
          <p:cNvPr id="48130" name="Segnaposto contenuto 2"/>
          <p:cNvSpPr>
            <a:spLocks noGrp="1"/>
          </p:cNvSpPr>
          <p:nvPr>
            <p:ph idx="1"/>
          </p:nvPr>
        </p:nvSpPr>
        <p:spPr/>
        <p:txBody>
          <a:bodyPr/>
          <a:lstStyle/>
          <a:p>
            <a:pPr>
              <a:buFont typeface="Wingdings" pitchFamily="2" charset="2"/>
              <a:buNone/>
            </a:pPr>
            <a:r>
              <a:rPr lang="it-IT" smtClean="0">
                <a:solidFill>
                  <a:srgbClr val="FFFF00"/>
                </a:solidFill>
              </a:rPr>
              <a:t>SANZIONI CODICE DELLA STRADA</a:t>
            </a:r>
          </a:p>
          <a:p>
            <a:pPr>
              <a:buFont typeface="Wingdings" pitchFamily="2" charset="2"/>
              <a:buNone/>
            </a:pPr>
            <a:endParaRPr lang="it-IT" smtClean="0">
              <a:solidFill>
                <a:srgbClr val="FFFF00"/>
              </a:solidFill>
            </a:endParaRPr>
          </a:p>
          <a:p>
            <a:pPr algn="just">
              <a:buFont typeface="Wingdings" pitchFamily="2" charset="2"/>
              <a:buNone/>
            </a:pPr>
            <a:r>
              <a:rPr lang="it-IT" smtClean="0">
                <a:solidFill>
                  <a:schemeClr val="accent2"/>
                </a:solidFill>
              </a:rPr>
              <a:t>Esclusa la competenza delle Commissioni Tributarie, quando: </a:t>
            </a:r>
          </a:p>
          <a:p>
            <a:pPr algn="just"/>
            <a:r>
              <a:rPr lang="it-IT" smtClean="0"/>
              <a:t>La sanzione non è tributo</a:t>
            </a:r>
          </a:p>
          <a:p>
            <a:pPr algn="just"/>
            <a:r>
              <a:rPr lang="it-IT" smtClean="0"/>
              <a:t>La sanzione non è comminata da un ufficio tributario</a:t>
            </a:r>
          </a:p>
        </p:txBody>
      </p:sp>
    </p:spTree>
  </p:cSld>
  <p:clrMapOvr>
    <a:masterClrMapping/>
  </p:clrMapOvr>
  <p:transition>
    <p:dissolve/>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184322" name="Segnaposto contenuto 2"/>
          <p:cNvSpPr>
            <a:spLocks noGrp="1"/>
          </p:cNvSpPr>
          <p:nvPr>
            <p:ph idx="1"/>
          </p:nvPr>
        </p:nvSpPr>
        <p:spPr/>
        <p:txBody>
          <a:bodyPr/>
          <a:lstStyle/>
          <a:p>
            <a:pPr algn="just">
              <a:buFont typeface="Wingdings" pitchFamily="2" charset="2"/>
              <a:buNone/>
            </a:pPr>
            <a:r>
              <a:rPr lang="it-IT" dirty="0" smtClean="0"/>
              <a:t>La mancata trattazione della causa in pubblica udienza, qualora la relativa richiesta sia stata effettuata con l’atto introduttivo del ricorso, dà luogo a violazione del principio di contradditorio e rende nulli il procedimento nonché la sentenza eventualmente pronunciata</a:t>
            </a:r>
          </a:p>
          <a:p>
            <a:pPr algn="r">
              <a:buFont typeface="Wingdings" pitchFamily="2" charset="2"/>
              <a:buNone/>
            </a:pPr>
            <a:r>
              <a:rPr lang="it-IT" sz="2500" dirty="0" smtClean="0"/>
              <a:t>Cassazione, sezione tributaria</a:t>
            </a:r>
          </a:p>
          <a:p>
            <a:pPr algn="r">
              <a:buFont typeface="Wingdings" pitchFamily="2" charset="2"/>
              <a:buNone/>
            </a:pPr>
            <a:r>
              <a:rPr lang="it-IT" sz="2500" dirty="0" smtClean="0"/>
              <a:t>23 aprile 2001, n. 5986</a:t>
            </a:r>
          </a:p>
        </p:txBody>
      </p:sp>
    </p:spTree>
  </p:cSld>
  <p:clrMapOvr>
    <a:masterClrMapping/>
  </p:clrMapOvr>
  <p:transition>
    <p:dissolve/>
  </p:transition>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185346" name="Segnaposto contenuto 2"/>
          <p:cNvSpPr>
            <a:spLocks noGrp="1"/>
          </p:cNvSpPr>
          <p:nvPr>
            <p:ph idx="1"/>
          </p:nvPr>
        </p:nvSpPr>
        <p:spPr/>
        <p:txBody>
          <a:bodyPr/>
          <a:lstStyle/>
          <a:p>
            <a:pPr algn="just">
              <a:buFont typeface="Wingdings" pitchFamily="2" charset="2"/>
              <a:buNone/>
            </a:pPr>
            <a:r>
              <a:rPr lang="it-IT" smtClean="0"/>
              <a:t>LA DELIBERAZIONE DEL COLLEGIO GIUDICANTE AVVIENE IN CAMERA DI CONSIGLIO, SUBITO DOPO L’UDIENZA</a:t>
            </a:r>
          </a:p>
          <a:p>
            <a:pPr algn="just">
              <a:buFont typeface="Wingdings" pitchFamily="2" charset="2"/>
              <a:buNone/>
            </a:pPr>
            <a:endParaRPr lang="it-IT" smtClean="0"/>
          </a:p>
          <a:p>
            <a:pPr algn="just">
              <a:buFont typeface="Wingdings" pitchFamily="2" charset="2"/>
              <a:buNone/>
            </a:pPr>
            <a:r>
              <a:rPr lang="it-IT" smtClean="0"/>
              <a:t>QUANDO NE RICORRANO I MOTIVI LA DELIBERAZIONE PUO’ ESSERE RINVIATA FINO AD UN MASSIMO DI 30 GIORNI</a:t>
            </a:r>
          </a:p>
        </p:txBody>
      </p:sp>
    </p:spTree>
  </p:cSld>
  <p:clrMapOvr>
    <a:masterClrMapping/>
  </p:clrMapOvr>
  <p:transition>
    <p:dissolve/>
  </p:transition>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86370" name="Segnaposto contenuto 2"/>
          <p:cNvSpPr>
            <a:spLocks noGrp="1"/>
          </p:cNvSpPr>
          <p:nvPr>
            <p:ph idx="1"/>
          </p:nvPr>
        </p:nvSpPr>
        <p:spPr/>
        <p:txBody>
          <a:bodyPr/>
          <a:lstStyle/>
          <a:p>
            <a:pPr algn="just">
              <a:lnSpc>
                <a:spcPct val="200000"/>
              </a:lnSpc>
              <a:buFont typeface="Wingdings" pitchFamily="2" charset="2"/>
              <a:buNone/>
            </a:pPr>
            <a:endParaRPr lang="it-IT" smtClean="0"/>
          </a:p>
          <a:p>
            <a:pPr algn="just">
              <a:lnSpc>
                <a:spcPct val="200000"/>
              </a:lnSpc>
              <a:buFont typeface="Wingdings" pitchFamily="2" charset="2"/>
              <a:buNone/>
            </a:pPr>
            <a:r>
              <a:rPr lang="it-IT" b="1" smtClean="0">
                <a:solidFill>
                  <a:schemeClr val="accent2"/>
                </a:solidFill>
              </a:rPr>
              <a:t>NON SONO AMMESSE SENTENZE NON DEFINITIVE O LIMITATE AD ALCUNE DOMANDE</a:t>
            </a:r>
          </a:p>
        </p:txBody>
      </p:sp>
    </p:spTree>
  </p:cSld>
  <p:clrMapOvr>
    <a:masterClrMapping/>
  </p:clrMapOvr>
  <p:transition>
    <p:dissolve/>
  </p:transition>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algn="just" fontAlgn="auto">
              <a:spcAft>
                <a:spcPts val="0"/>
              </a:spcAft>
              <a:buFont typeface="Wingdings"/>
              <a:buNone/>
              <a:defRPr/>
            </a:pPr>
            <a:r>
              <a:rPr lang="it-IT" dirty="0" smtClean="0">
                <a:solidFill>
                  <a:srgbClr val="FF0000"/>
                </a:solidFill>
              </a:rPr>
              <a:t>L’art. 45 della L. 69/09, aggiunge all'articolo 101 del codice di procedura civile è il seguente comma:</a:t>
            </a:r>
            <a:br>
              <a:rPr lang="it-IT" dirty="0" smtClean="0">
                <a:solidFill>
                  <a:srgbClr val="FF0000"/>
                </a:solidFill>
              </a:rPr>
            </a:br>
            <a:r>
              <a:rPr lang="it-IT" i="1" dirty="0" smtClean="0">
                <a:solidFill>
                  <a:srgbClr val="FF0000"/>
                </a:solidFill>
              </a:rPr>
              <a:t>Se ritiene di porre a fondamento della decisione una questione rilevata d'ufficio, il giudice riserva la decisione, assegnando alle parti, a pena di nullità, un termine, non inferiore a venti e non superiore a quaranta giorni dalla comunicazione, per il deposito in cancelleria di memorie contenenti osservazioni sulla medesima questione</a:t>
            </a:r>
            <a:r>
              <a:rPr lang="it-IT" dirty="0" smtClean="0">
                <a:solidFill>
                  <a:srgbClr val="FF0000"/>
                </a:solidFill>
              </a:rPr>
              <a:t>.</a:t>
            </a:r>
            <a:br>
              <a:rPr lang="it-IT" dirty="0" smtClean="0">
                <a:solidFill>
                  <a:srgbClr val="FF0000"/>
                </a:solidFill>
              </a:rPr>
            </a:br>
            <a:endParaRPr lang="it-IT" dirty="0">
              <a:solidFill>
                <a:srgbClr val="FF0000"/>
              </a:solidFill>
            </a:endParaRPr>
          </a:p>
        </p:txBody>
      </p:sp>
    </p:spTree>
  </p:cSld>
  <p:clrMapOvr>
    <a:masterClrMapping/>
  </p:clrMapOvr>
  <p:transition>
    <p:dissolve/>
  </p:transition>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0" algn="just" fontAlgn="auto">
              <a:lnSpc>
                <a:spcPct val="200000"/>
              </a:lnSpc>
              <a:spcAft>
                <a:spcPts val="0"/>
              </a:spcAft>
              <a:buFont typeface="Wingdings"/>
              <a:buNone/>
              <a:defRPr/>
            </a:pPr>
            <a:r>
              <a:rPr lang="it-IT" dirty="0" smtClean="0"/>
              <a:t>Il giudice ha il dovere di ritenere non bisognevoli  di prova i fatti non espressamente contestati.</a:t>
            </a:r>
          </a:p>
          <a:p>
            <a:pPr marL="411480" fontAlgn="auto">
              <a:spcAft>
                <a:spcPts val="0"/>
              </a:spcAft>
              <a:buFont typeface="Wingdings"/>
              <a:buNone/>
              <a:defRPr/>
            </a:pPr>
            <a:endParaRPr lang="it-IT" dirty="0" smtClean="0"/>
          </a:p>
          <a:p>
            <a:pPr marL="411480" algn="r" fontAlgn="auto">
              <a:spcAft>
                <a:spcPts val="0"/>
              </a:spcAft>
              <a:buFont typeface="Wingdings"/>
              <a:buNone/>
              <a:defRPr/>
            </a:pPr>
            <a:r>
              <a:rPr lang="it-IT" sz="2000" i="1" dirty="0" smtClean="0"/>
              <a:t>Cassazione 10208/2007, </a:t>
            </a:r>
          </a:p>
          <a:p>
            <a:pPr marL="411480" algn="r" fontAlgn="auto">
              <a:spcAft>
                <a:spcPts val="0"/>
              </a:spcAft>
              <a:buFont typeface="Wingdings"/>
              <a:buNone/>
              <a:defRPr/>
            </a:pPr>
            <a:r>
              <a:rPr lang="it-IT" sz="2000" i="1" dirty="0" smtClean="0"/>
              <a:t>a proposito del processo tributario</a:t>
            </a:r>
            <a:endParaRPr lang="it-IT" sz="2000" i="1" dirty="0"/>
          </a:p>
        </p:txBody>
      </p:sp>
    </p:spTree>
  </p:cSld>
  <p:clrMapOvr>
    <a:masterClrMapping/>
  </p:clrMapOvr>
  <p:transition>
    <p:dissolve/>
  </p:transition>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77500" lnSpcReduction="20000"/>
          </a:bodyPr>
          <a:lstStyle/>
          <a:p>
            <a:pPr marL="0" algn="just" fontAlgn="auto">
              <a:lnSpc>
                <a:spcPct val="120000"/>
              </a:lnSpc>
              <a:spcAft>
                <a:spcPts val="0"/>
              </a:spcAft>
              <a:buFont typeface="Wingdings"/>
              <a:buNone/>
              <a:defRPr/>
            </a:pPr>
            <a:r>
              <a:rPr lang="it-IT" dirty="0" smtClean="0">
                <a:solidFill>
                  <a:srgbClr val="FF0000"/>
                </a:solidFill>
              </a:rPr>
              <a:t>Il comma 14, dell’art. 45 della L. 69/09 stabilisce che l'articolo 115 del codice di procedura civile è sostituito dal seguente:</a:t>
            </a:r>
          </a:p>
          <a:p>
            <a:pPr marL="0" algn="just" fontAlgn="auto">
              <a:lnSpc>
                <a:spcPct val="120000"/>
              </a:lnSpc>
              <a:spcAft>
                <a:spcPts val="0"/>
              </a:spcAft>
              <a:buFont typeface="Wingdings"/>
              <a:buNone/>
              <a:defRPr/>
            </a:pPr>
            <a:r>
              <a:rPr lang="it-IT" dirty="0" smtClean="0">
                <a:solidFill>
                  <a:srgbClr val="FF0000"/>
                </a:solidFill>
              </a:rPr>
              <a:t/>
            </a:r>
            <a:br>
              <a:rPr lang="it-IT" dirty="0" smtClean="0">
                <a:solidFill>
                  <a:srgbClr val="FF0000"/>
                </a:solidFill>
              </a:rPr>
            </a:br>
            <a:r>
              <a:rPr lang="it-IT" dirty="0" smtClean="0">
                <a:solidFill>
                  <a:srgbClr val="FF0000"/>
                </a:solidFill>
              </a:rPr>
              <a:t>«Art. 115. - </a:t>
            </a:r>
            <a:r>
              <a:rPr lang="it-IT" i="1" dirty="0" smtClean="0">
                <a:solidFill>
                  <a:srgbClr val="FF0000"/>
                </a:solidFill>
              </a:rPr>
              <a:t>(Disponibilità delle prove). -</a:t>
            </a:r>
            <a:r>
              <a:rPr lang="it-IT" dirty="0" smtClean="0">
                <a:solidFill>
                  <a:srgbClr val="FF0000"/>
                </a:solidFill>
              </a:rPr>
              <a:t> Salvi i casi previsti dalla legge, il giudice deve porre a fondamento della decisione le prove proposte dalle parti o dal pubblico ministero, nonché i </a:t>
            </a:r>
            <a:r>
              <a:rPr lang="it-IT" u="sng" dirty="0" smtClean="0">
                <a:solidFill>
                  <a:srgbClr val="D9A217"/>
                </a:solidFill>
              </a:rPr>
              <a:t>fatti</a:t>
            </a:r>
            <a:r>
              <a:rPr lang="it-IT" dirty="0" smtClean="0">
                <a:solidFill>
                  <a:srgbClr val="D9A217"/>
                </a:solidFill>
              </a:rPr>
              <a:t> </a:t>
            </a:r>
            <a:r>
              <a:rPr lang="it-IT" dirty="0" smtClean="0">
                <a:solidFill>
                  <a:srgbClr val="FF0000"/>
                </a:solidFill>
              </a:rPr>
              <a:t>non specificatamente contestati dalla parte costituita.</a:t>
            </a:r>
          </a:p>
          <a:p>
            <a:pPr marL="0" algn="just" fontAlgn="auto">
              <a:lnSpc>
                <a:spcPct val="120000"/>
              </a:lnSpc>
              <a:spcAft>
                <a:spcPts val="0"/>
              </a:spcAft>
              <a:buFont typeface="Wingdings"/>
              <a:buNone/>
              <a:defRPr/>
            </a:pPr>
            <a:r>
              <a:rPr lang="it-IT" dirty="0" smtClean="0">
                <a:solidFill>
                  <a:srgbClr val="FF0000"/>
                </a:solidFill>
              </a:rPr>
              <a:t>Il giudice può tuttavia, senza bisogno di prova, porre a fondamento della decisione le nozioni di fatto che rientrano nella comune esperienza</a:t>
            </a:r>
            <a:r>
              <a:rPr lang="it-IT" dirty="0" smtClean="0"/>
              <a:t>.</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411480" fontAlgn="auto">
              <a:spcAft>
                <a:spcPts val="0"/>
              </a:spcAft>
              <a:buFont typeface="Wingdings"/>
              <a:buNone/>
              <a:defRPr/>
            </a:pPr>
            <a:r>
              <a:rPr lang="it-IT" dirty="0" smtClean="0"/>
              <a:t>LA SENTENZA DEVE CONTENERE:</a:t>
            </a:r>
          </a:p>
          <a:p>
            <a:pPr marL="411480" fontAlgn="auto">
              <a:spcAft>
                <a:spcPts val="0"/>
              </a:spcAft>
              <a:buFont typeface="Wingdings"/>
              <a:buNone/>
              <a:defRPr/>
            </a:pPr>
            <a:endParaRPr lang="it-IT" dirty="0" smtClean="0"/>
          </a:p>
          <a:p>
            <a:pPr marL="411480" fontAlgn="auto">
              <a:spcAft>
                <a:spcPts val="0"/>
              </a:spcAft>
              <a:buFont typeface="Wingdings"/>
              <a:buChar char=""/>
              <a:defRPr/>
            </a:pPr>
            <a:r>
              <a:rPr lang="it-IT" dirty="0" smtClean="0"/>
              <a:t>La composizione del Collegio</a:t>
            </a:r>
          </a:p>
          <a:p>
            <a:pPr marL="411480" fontAlgn="auto">
              <a:spcAft>
                <a:spcPts val="0"/>
              </a:spcAft>
              <a:buFont typeface="Wingdings"/>
              <a:buChar char=""/>
              <a:defRPr/>
            </a:pPr>
            <a:r>
              <a:rPr lang="it-IT" dirty="0" smtClean="0"/>
              <a:t>Le parti ed i loro difensori</a:t>
            </a:r>
          </a:p>
          <a:p>
            <a:pPr marL="411480" fontAlgn="auto">
              <a:spcAft>
                <a:spcPts val="0"/>
              </a:spcAft>
              <a:buFont typeface="Wingdings"/>
              <a:buChar char=""/>
              <a:defRPr/>
            </a:pPr>
            <a:r>
              <a:rPr lang="it-IT" dirty="0" smtClean="0"/>
              <a:t>La concisa esposizione dello svolgimento del processo</a:t>
            </a:r>
          </a:p>
          <a:p>
            <a:pPr marL="411480" fontAlgn="auto">
              <a:spcAft>
                <a:spcPts val="0"/>
              </a:spcAft>
              <a:buFont typeface="Wingdings"/>
              <a:buChar char=""/>
              <a:defRPr/>
            </a:pPr>
            <a:r>
              <a:rPr lang="it-IT" dirty="0" smtClean="0"/>
              <a:t>I motivi di fatto e di diritto</a:t>
            </a:r>
          </a:p>
          <a:p>
            <a:pPr marL="411480" fontAlgn="auto">
              <a:spcAft>
                <a:spcPts val="0"/>
              </a:spcAft>
              <a:buFont typeface="Wingdings"/>
              <a:buChar char=""/>
              <a:defRPr/>
            </a:pPr>
            <a:r>
              <a:rPr lang="it-IT" dirty="0" smtClean="0"/>
              <a:t>Il dispositivo</a:t>
            </a:r>
          </a:p>
          <a:p>
            <a:pPr marL="411480" fontAlgn="auto">
              <a:spcAft>
                <a:spcPts val="0"/>
              </a:spcAft>
              <a:buFont typeface="Wingdings"/>
              <a:buChar char=""/>
              <a:defRPr/>
            </a:pPr>
            <a:r>
              <a:rPr lang="it-IT" dirty="0" smtClean="0"/>
              <a:t>La data della deliberazione</a:t>
            </a:r>
          </a:p>
          <a:p>
            <a:pPr marL="411480" fontAlgn="auto">
              <a:spcAft>
                <a:spcPts val="0"/>
              </a:spcAft>
              <a:buFont typeface="Wingdings"/>
              <a:buChar char=""/>
              <a:defRPr/>
            </a:pPr>
            <a:r>
              <a:rPr lang="it-IT" dirty="0" smtClean="0"/>
              <a:t>La sottoscrizione del Presidente e dell’estensore</a:t>
            </a:r>
            <a:endParaRPr lang="it-IT" dirty="0"/>
          </a:p>
        </p:txBody>
      </p:sp>
    </p:spTree>
  </p:cSld>
  <p:clrMapOvr>
    <a:masterClrMapping/>
  </p:clrMapOvr>
  <p:transition>
    <p:dissolve/>
  </p:transition>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91490" name="Segnaposto contenuto 2"/>
          <p:cNvSpPr>
            <a:spLocks noGrp="1"/>
          </p:cNvSpPr>
          <p:nvPr>
            <p:ph idx="1"/>
          </p:nvPr>
        </p:nvSpPr>
        <p:spPr/>
        <p:txBody>
          <a:bodyPr/>
          <a:lstStyle/>
          <a:p>
            <a:pPr algn="just">
              <a:buFont typeface="Wingdings" pitchFamily="2" charset="2"/>
              <a:buNone/>
            </a:pPr>
            <a:r>
              <a:rPr lang="it-IT" smtClean="0"/>
              <a:t>La sentenza è resa pubblica, nel testo integrale originale, mediante deposito nella segreteria della Commissione tributaria entro il termine di trenta giorni dalla data di deliberazione. Il segretario appone sulla sentenza la propria firma e la data dell’avvenuto deposito.</a:t>
            </a:r>
          </a:p>
        </p:txBody>
      </p:sp>
    </p:spTree>
  </p:cSld>
  <p:clrMapOvr>
    <a:masterClrMapping/>
  </p:clrMapOvr>
  <p:transition>
    <p:dissolve/>
  </p:transition>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b="1" dirty="0" smtClean="0">
                <a:solidFill>
                  <a:schemeClr val="tx2">
                    <a:satMod val="200000"/>
                  </a:schemeClr>
                </a:solidFill>
              </a:rPr>
              <a:t>LE FASI PROCESSUALI</a:t>
            </a:r>
            <a:endParaRPr lang="it-IT" dirty="0">
              <a:solidFill>
                <a:schemeClr val="tx2">
                  <a:satMod val="200000"/>
                </a:schemeClr>
              </a:solidFill>
            </a:endParaRPr>
          </a:p>
        </p:txBody>
      </p:sp>
      <p:sp>
        <p:nvSpPr>
          <p:cNvPr id="192514" name="Segnaposto contenuto 2"/>
          <p:cNvSpPr>
            <a:spLocks noGrp="1"/>
          </p:cNvSpPr>
          <p:nvPr>
            <p:ph idx="1"/>
          </p:nvPr>
        </p:nvSpPr>
        <p:spPr/>
        <p:txBody>
          <a:bodyPr/>
          <a:lstStyle/>
          <a:p>
            <a:pPr algn="just">
              <a:buFont typeface="Wingdings" pitchFamily="2" charset="2"/>
              <a:buNone/>
            </a:pPr>
            <a:r>
              <a:rPr lang="it-IT" smtClean="0"/>
              <a:t>Il termine per assumere la decisione e per procedere al deposito della sentenza sono ordinatori, poiché in caso di inosservanza non è prevista nessuna decadenza.</a:t>
            </a:r>
          </a:p>
          <a:p>
            <a:pPr algn="just">
              <a:buFont typeface="Wingdings" pitchFamily="2" charset="2"/>
              <a:buNone/>
            </a:pPr>
            <a:endParaRPr lang="it-IT" sz="2500" smtClean="0"/>
          </a:p>
          <a:p>
            <a:pPr algn="r">
              <a:buFont typeface="Wingdings" pitchFamily="2" charset="2"/>
              <a:buNone/>
            </a:pPr>
            <a:r>
              <a:rPr lang="it-IT" sz="2500" smtClean="0"/>
              <a:t>Commissione Tributaria Centrale, </a:t>
            </a:r>
          </a:p>
          <a:p>
            <a:pPr algn="r">
              <a:buFont typeface="Wingdings" pitchFamily="2" charset="2"/>
              <a:buNone/>
            </a:pPr>
            <a:r>
              <a:rPr lang="it-IT" sz="2500" smtClean="0"/>
              <a:t>sez. III, 9 aprile 1987, n. 3089</a:t>
            </a:r>
          </a:p>
        </p:txBody>
      </p:sp>
    </p:spTree>
  </p:cSld>
  <p:clrMapOvr>
    <a:masterClrMapping/>
  </p:clrMapOvr>
  <p:transition>
    <p:dissolve/>
  </p:transition>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95586" name="Segnaposto contenuto 2"/>
          <p:cNvSpPr>
            <a:spLocks noGrp="1"/>
          </p:cNvSpPr>
          <p:nvPr>
            <p:ph idx="1"/>
          </p:nvPr>
        </p:nvSpPr>
        <p:spPr/>
        <p:txBody>
          <a:bodyPr/>
          <a:lstStyle/>
          <a:p>
            <a:pPr>
              <a:buFont typeface="Wingdings" pitchFamily="2" charset="2"/>
              <a:buNone/>
            </a:pPr>
            <a:endParaRPr lang="it-IT" smtClean="0"/>
          </a:p>
          <a:p>
            <a:pPr>
              <a:buFont typeface="Wingdings" pitchFamily="2" charset="2"/>
              <a:buNone/>
            </a:pPr>
            <a:endParaRPr lang="it-IT" smtClean="0"/>
          </a:p>
          <a:p>
            <a:pPr>
              <a:buFont typeface="Wingdings" pitchFamily="2" charset="2"/>
              <a:buNone/>
            </a:pPr>
            <a:endParaRPr lang="it-IT" smtClean="0"/>
          </a:p>
          <a:p>
            <a:pPr>
              <a:buFont typeface="Wingdings" pitchFamily="2" charset="2"/>
              <a:buNone/>
            </a:pPr>
            <a:r>
              <a:rPr lang="it-IT" smtClean="0"/>
              <a:t>Il dispositivo della sentenza è comunicato alle parti costituite entro 10 giorni dal deposito</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49154" name="Segnaposto contenuto 2"/>
          <p:cNvSpPr>
            <a:spLocks noGrp="1"/>
          </p:cNvSpPr>
          <p:nvPr>
            <p:ph idx="1"/>
          </p:nvPr>
        </p:nvSpPr>
        <p:spPr/>
        <p:txBody>
          <a:bodyPr/>
          <a:lstStyle/>
          <a:p>
            <a:pPr>
              <a:buFont typeface="Wingdings" pitchFamily="2" charset="2"/>
              <a:buNone/>
            </a:pPr>
            <a:r>
              <a:rPr lang="it-IT" smtClean="0">
                <a:solidFill>
                  <a:srgbClr val="FFFF00"/>
                </a:solidFill>
              </a:rPr>
              <a:t>BOLLO AUTO</a:t>
            </a:r>
          </a:p>
          <a:p>
            <a:pPr>
              <a:buFont typeface="Wingdings" pitchFamily="2" charset="2"/>
              <a:buNone/>
            </a:pPr>
            <a:endParaRPr lang="it-IT" smtClean="0">
              <a:solidFill>
                <a:srgbClr val="FFFF00"/>
              </a:solidFill>
            </a:endParaRPr>
          </a:p>
          <a:p>
            <a:pPr algn="just">
              <a:buFont typeface="Wingdings" pitchFamily="2" charset="2"/>
              <a:buNone/>
            </a:pPr>
            <a:r>
              <a:rPr lang="it-IT" smtClean="0">
                <a:solidFill>
                  <a:schemeClr val="accent1"/>
                </a:solidFill>
              </a:rPr>
              <a:t>Le controversie in materia di tasse automobilistiche sono devolute alla giurisdizione  delle Commissioni tributarie</a:t>
            </a:r>
          </a:p>
          <a:p>
            <a:pPr>
              <a:buFont typeface="Wingdings" pitchFamily="2" charset="2"/>
              <a:buNone/>
            </a:pPr>
            <a:endParaRPr lang="it-IT" smtClean="0"/>
          </a:p>
        </p:txBody>
      </p:sp>
    </p:spTree>
  </p:cSld>
  <p:clrMapOvr>
    <a:masterClrMapping/>
  </p:clrMapOvr>
  <p:transition>
    <p:dissolve/>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96610" name="Segnaposto contenuto 2"/>
          <p:cNvSpPr>
            <a:spLocks noGrp="1"/>
          </p:cNvSpPr>
          <p:nvPr>
            <p:ph idx="1"/>
          </p:nvPr>
        </p:nvSpPr>
        <p:spPr/>
        <p:txBody>
          <a:bodyPr/>
          <a:lstStyle/>
          <a:p>
            <a:pPr>
              <a:buFont typeface="Wingdings" pitchFamily="2" charset="2"/>
              <a:buNone/>
            </a:pPr>
            <a:r>
              <a:rPr lang="it-IT" smtClean="0"/>
              <a:t>CASI DI SOSPENSIONE DEL PROCESSO:</a:t>
            </a:r>
          </a:p>
          <a:p>
            <a:pPr>
              <a:buFont typeface="Wingdings" pitchFamily="2" charset="2"/>
              <a:buNone/>
            </a:pPr>
            <a:endParaRPr lang="it-IT" smtClean="0"/>
          </a:p>
          <a:p>
            <a:r>
              <a:rPr lang="it-IT" smtClean="0"/>
              <a:t>Quando è presentata querela di falso</a:t>
            </a:r>
          </a:p>
          <a:p>
            <a:endParaRPr lang="it-IT" smtClean="0"/>
          </a:p>
          <a:p>
            <a:r>
              <a:rPr lang="it-IT" smtClean="0"/>
              <a:t>Quando sussiste un questione pregiudiziale sullo stato o la capacità delle persone</a:t>
            </a:r>
          </a:p>
          <a:p>
            <a:pPr>
              <a:buFont typeface="Wingdings" pitchFamily="2" charset="2"/>
              <a:buNone/>
            </a:pPr>
            <a:endParaRPr lang="it-IT" smtClean="0"/>
          </a:p>
          <a:p>
            <a:pPr>
              <a:buFont typeface="Wingdings" pitchFamily="2" charset="2"/>
              <a:buNone/>
            </a:pPr>
            <a:endParaRPr lang="it-IT" smtClean="0"/>
          </a:p>
          <a:p>
            <a:pPr>
              <a:buFont typeface="Wingdings" pitchFamily="2" charset="2"/>
              <a:buNone/>
            </a:pPr>
            <a:endParaRPr lang="it-IT" smtClean="0"/>
          </a:p>
        </p:txBody>
      </p:sp>
    </p:spTree>
  </p:cSld>
  <p:clrMapOvr>
    <a:masterClrMapping/>
  </p:clrMapOvr>
  <p:transition>
    <p:dissolve/>
  </p:transition>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dirty="0" smtClean="0"/>
              <a:t>LA SOSPENSIONE DEL PROCESSO VIENE DISPOSTA DAL PRESIDENTE DELLA SEZIONE CON DECRETO RECLAMABILE O DALLA COMMISSIONE CON ORDINANZA</a:t>
            </a:r>
          </a:p>
          <a:p>
            <a:pPr marL="411480" fontAlgn="auto">
              <a:spcAft>
                <a:spcPts val="0"/>
              </a:spcAft>
              <a:buFont typeface="Wingdings"/>
              <a:buNone/>
              <a:defRPr/>
            </a:pPr>
            <a:endParaRPr lang="it-IT" dirty="0" smtClean="0"/>
          </a:p>
          <a:p>
            <a:pPr marL="411480" algn="ctr" fontAlgn="auto">
              <a:spcAft>
                <a:spcPts val="0"/>
              </a:spcAft>
              <a:buFont typeface="Wingdings"/>
              <a:buNone/>
              <a:defRPr/>
            </a:pPr>
            <a:r>
              <a:rPr lang="it-IT" b="1" dirty="0" smtClean="0">
                <a:solidFill>
                  <a:srgbClr val="FFFF00"/>
                </a:solidFill>
              </a:rPr>
              <a:t>DURANTE LA SOSPENSIONE NON POSSONO ESSERE COMPIUTI ATTI DEL PROCESSO</a:t>
            </a:r>
          </a:p>
          <a:p>
            <a:pPr marL="411480" algn="ctr" fontAlgn="auto">
              <a:spcAft>
                <a:spcPts val="0"/>
              </a:spcAft>
              <a:buFont typeface="Wingdings"/>
              <a:buNone/>
              <a:defRPr/>
            </a:pPr>
            <a:endParaRPr lang="it-IT" b="1" dirty="0" smtClean="0">
              <a:solidFill>
                <a:srgbClr val="FFFF00"/>
              </a:solidFill>
            </a:endParaRPr>
          </a:p>
          <a:p>
            <a:pPr marL="411480" algn="ctr" fontAlgn="auto">
              <a:spcAft>
                <a:spcPts val="0"/>
              </a:spcAft>
              <a:buFont typeface="Wingdings"/>
              <a:buNone/>
              <a:defRPr/>
            </a:pPr>
            <a:r>
              <a:rPr lang="it-IT" b="1" dirty="0" smtClean="0">
                <a:solidFill>
                  <a:srgbClr val="FFFF00"/>
                </a:solidFill>
              </a:rPr>
              <a:t>I TERMINI IN CORSO SONO INTERROTTI</a:t>
            </a:r>
            <a:endParaRPr lang="it-IT" b="1" dirty="0">
              <a:solidFill>
                <a:srgbClr val="FFFF00"/>
              </a:solidFill>
            </a:endParaRPr>
          </a:p>
        </p:txBody>
      </p:sp>
    </p:spTree>
  </p:cSld>
  <p:clrMapOvr>
    <a:masterClrMapping/>
  </p:clrMapOvr>
  <p:transition>
    <p:dissolve/>
  </p:transition>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198658" name="Segnaposto contenuto 2"/>
          <p:cNvSpPr>
            <a:spLocks noGrp="1"/>
          </p:cNvSpPr>
          <p:nvPr>
            <p:ph idx="1"/>
          </p:nvPr>
        </p:nvSpPr>
        <p:spPr/>
        <p:txBody>
          <a:bodyPr/>
          <a:lstStyle/>
          <a:p>
            <a:pPr algn="just">
              <a:buFont typeface="Wingdings" pitchFamily="2" charset="2"/>
              <a:buNone/>
            </a:pPr>
            <a:r>
              <a:rPr lang="it-IT" smtClean="0"/>
              <a:t>CESSATA LA CAUSA CHE HA DETERMINATO LA SOSPENSIONE IL PROCESSO CONTINUA SE </a:t>
            </a:r>
            <a:r>
              <a:rPr lang="it-IT" u="sng" smtClean="0"/>
              <a:t>ENTRO SEI MESI</a:t>
            </a:r>
            <a:r>
              <a:rPr lang="it-IT" smtClean="0"/>
              <a:t> DA TALE DATA VIENE PRESENTATA ISTANZA DI TRATTAZIONE DA UNA DELLE PARTI IN CAUSA</a:t>
            </a:r>
          </a:p>
          <a:p>
            <a:pPr>
              <a:buFont typeface="Wingdings" pitchFamily="2" charset="2"/>
              <a:buNone/>
            </a:pPr>
            <a:endParaRPr lang="it-IT" u="sng" smtClean="0"/>
          </a:p>
          <a:p>
            <a:pPr algn="ctr">
              <a:buFont typeface="Wingdings" pitchFamily="2" charset="2"/>
              <a:buNone/>
            </a:pPr>
            <a:r>
              <a:rPr lang="it-IT" b="1" u="sng" smtClean="0"/>
              <a:t>I TERMINI INTERROTTI RICOMINCIANO A DECORRERE</a:t>
            </a:r>
          </a:p>
        </p:txBody>
      </p:sp>
    </p:spTree>
  </p:cSld>
  <p:clrMapOvr>
    <a:masterClrMapping/>
  </p:clrMapOvr>
  <p:transition>
    <p:dissolve/>
  </p:transition>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FASI PROCESSUALI</a:t>
            </a:r>
            <a:endParaRPr lang="it-IT" sz="3200" b="1" dirty="0">
              <a:solidFill>
                <a:schemeClr val="tx2">
                  <a:satMod val="200000"/>
                </a:schemeClr>
              </a:solidFill>
            </a:endParaRPr>
          </a:p>
        </p:txBody>
      </p:sp>
      <p:sp>
        <p:nvSpPr>
          <p:cNvPr id="199682" name="Segnaposto contenuto 2"/>
          <p:cNvSpPr>
            <a:spLocks noGrp="1"/>
          </p:cNvSpPr>
          <p:nvPr>
            <p:ph idx="1"/>
          </p:nvPr>
        </p:nvSpPr>
        <p:spPr/>
        <p:txBody>
          <a:bodyPr/>
          <a:lstStyle/>
          <a:p>
            <a:pPr>
              <a:buFont typeface="Wingdings" pitchFamily="2" charset="2"/>
              <a:buNone/>
            </a:pPr>
            <a:r>
              <a:rPr lang="it-IT" smtClean="0"/>
              <a:t>L’INTERRUZION DEL PROCESSO AVVIENE NEI SEGUENTI CASI:</a:t>
            </a:r>
          </a:p>
          <a:p>
            <a:r>
              <a:rPr lang="it-IT" smtClean="0"/>
              <a:t>Morte di una delle parti</a:t>
            </a:r>
          </a:p>
          <a:p>
            <a:r>
              <a:rPr lang="it-IT" smtClean="0"/>
              <a:t>Perdita della capacità di stare in giudizio di una delle parti</a:t>
            </a:r>
          </a:p>
          <a:p>
            <a:r>
              <a:rPr lang="it-IT" smtClean="0"/>
              <a:t>Cessazione della rappresentanza legale</a:t>
            </a:r>
          </a:p>
          <a:p>
            <a:r>
              <a:rPr lang="it-IT" smtClean="0"/>
              <a:t>Morte, radiazione o sospensione dall’Albo o dall’elenco di uno dei difensori</a:t>
            </a:r>
          </a:p>
        </p:txBody>
      </p:sp>
    </p:spTree>
  </p:cSld>
  <p:clrMapOvr>
    <a:masterClrMapping/>
  </p:clrMapOvr>
  <p:transition>
    <p:dissolve/>
  </p:transition>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LE FASI PROCESSUALI</a:t>
            </a:r>
            <a:endParaRPr lang="it-IT" sz="3200" dirty="0">
              <a:solidFill>
                <a:schemeClr val="tx2">
                  <a:satMod val="200000"/>
                </a:schemeClr>
              </a:solidFill>
            </a:endParaRPr>
          </a:p>
        </p:txBody>
      </p:sp>
      <p:sp>
        <p:nvSpPr>
          <p:cNvPr id="200706" name="Segnaposto contenuto 2"/>
          <p:cNvSpPr>
            <a:spLocks noGrp="1"/>
          </p:cNvSpPr>
          <p:nvPr>
            <p:ph idx="1"/>
          </p:nvPr>
        </p:nvSpPr>
        <p:spPr/>
        <p:txBody>
          <a:bodyPr/>
          <a:lstStyle/>
          <a:p>
            <a:pPr algn="just">
              <a:buFont typeface="Wingdings" pitchFamily="2" charset="2"/>
              <a:buNone/>
            </a:pPr>
            <a:r>
              <a:rPr lang="it-IT" smtClean="0"/>
              <a:t>L’interruzione è disposta con decreto presidenziale o con ordinanza del Collegio</a:t>
            </a:r>
          </a:p>
          <a:p>
            <a:pPr algn="just">
              <a:buFont typeface="Wingdings" pitchFamily="2" charset="2"/>
              <a:buNone/>
            </a:pPr>
            <a:endParaRPr lang="it-IT" smtClean="0"/>
          </a:p>
          <a:p>
            <a:pPr algn="just">
              <a:buFont typeface="Wingdings" pitchFamily="2" charset="2"/>
              <a:buNone/>
            </a:pPr>
            <a:r>
              <a:rPr lang="it-IT" smtClean="0"/>
              <a:t>Durante l’interruzione non possono essere compiuti atti del processo</a:t>
            </a:r>
          </a:p>
          <a:p>
            <a:pPr algn="just">
              <a:buFont typeface="Wingdings" pitchFamily="2" charset="2"/>
              <a:buNone/>
            </a:pPr>
            <a:endParaRPr lang="it-IT" smtClean="0"/>
          </a:p>
          <a:p>
            <a:pPr algn="just">
              <a:buFont typeface="Wingdings" pitchFamily="2" charset="2"/>
              <a:buNone/>
            </a:pPr>
            <a:r>
              <a:rPr lang="it-IT" smtClean="0"/>
              <a:t>I termini in corso sono interrotti</a:t>
            </a:r>
          </a:p>
        </p:txBody>
      </p:sp>
    </p:spTree>
  </p:cSld>
  <p:clrMapOvr>
    <a:masterClrMapping/>
  </p:clrMapOvr>
  <p:transition>
    <p:dissolve/>
  </p:transition>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201730" name="Segnaposto contenuto 2"/>
          <p:cNvSpPr>
            <a:spLocks noGrp="1"/>
          </p:cNvSpPr>
          <p:nvPr>
            <p:ph idx="1"/>
          </p:nvPr>
        </p:nvSpPr>
        <p:spPr/>
        <p:txBody>
          <a:bodyPr/>
          <a:lstStyle/>
          <a:p>
            <a:pPr algn="just">
              <a:lnSpc>
                <a:spcPct val="150000"/>
              </a:lnSpc>
              <a:buFont typeface="Wingdings" pitchFamily="2" charset="2"/>
              <a:buNone/>
            </a:pPr>
            <a:r>
              <a:rPr lang="it-IT" smtClean="0"/>
              <a:t>Entro sei mesi dall’interruzione del processo, la parte colpita dall’evento, o i suoi successori, possono riassumere il processo, con istanza da presentare al Presidente di sezione della Commissione</a:t>
            </a:r>
          </a:p>
        </p:txBody>
      </p:sp>
    </p:spTree>
  </p:cSld>
  <p:clrMapOvr>
    <a:masterClrMapping/>
  </p:clrMapOvr>
  <p:transition>
    <p:dissolve/>
  </p:transition>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202754" name="Segnaposto contenuto 2"/>
          <p:cNvSpPr>
            <a:spLocks noGrp="1"/>
          </p:cNvSpPr>
          <p:nvPr>
            <p:ph idx="1"/>
          </p:nvPr>
        </p:nvSpPr>
        <p:spPr/>
        <p:txBody>
          <a:bodyPr/>
          <a:lstStyle/>
          <a:p>
            <a:pPr>
              <a:buFont typeface="Wingdings" pitchFamily="2" charset="2"/>
              <a:buNone/>
            </a:pPr>
            <a:r>
              <a:rPr lang="it-IT" smtClean="0">
                <a:solidFill>
                  <a:srgbClr val="FF0000"/>
                </a:solidFill>
              </a:rPr>
              <a:t>La legge n. 69/2009 ha ridotto il termine per riattivare la causa sospesa o interrotta di cui agli art. 297 e 305 c.p.c. da 6 a 3 mesi (art. 46)</a:t>
            </a:r>
          </a:p>
          <a:p>
            <a:pPr>
              <a:buFont typeface="Wingdings" pitchFamily="2" charset="2"/>
              <a:buNone/>
            </a:pPr>
            <a:endParaRPr lang="it-IT" smtClean="0">
              <a:solidFill>
                <a:srgbClr val="FF0000"/>
              </a:solidFill>
            </a:endParaRPr>
          </a:p>
          <a:p>
            <a:pPr>
              <a:buFont typeface="Wingdings" pitchFamily="2" charset="2"/>
              <a:buNone/>
            </a:pPr>
            <a:r>
              <a:rPr lang="it-IT" smtClean="0">
                <a:solidFill>
                  <a:srgbClr val="FF0000"/>
                </a:solidFill>
              </a:rPr>
              <a:t>Tale riduzione</a:t>
            </a:r>
          </a:p>
          <a:p>
            <a:pPr algn="ctr">
              <a:buFont typeface="Wingdings" pitchFamily="2" charset="2"/>
              <a:buNone/>
            </a:pPr>
            <a:r>
              <a:rPr lang="it-IT" b="1" smtClean="0">
                <a:solidFill>
                  <a:srgbClr val="FF0000"/>
                </a:solidFill>
              </a:rPr>
              <a:t>NON SI APPLICA</a:t>
            </a:r>
          </a:p>
          <a:p>
            <a:pPr algn="just">
              <a:buFont typeface="Wingdings" pitchFamily="2" charset="2"/>
              <a:buNone/>
            </a:pPr>
            <a:r>
              <a:rPr lang="it-IT" smtClean="0">
                <a:solidFill>
                  <a:srgbClr val="FF0000"/>
                </a:solidFill>
              </a:rPr>
              <a:t>al processo tributario (art. 43 del D.Lgs. 546/19929</a:t>
            </a:r>
          </a:p>
        </p:txBody>
      </p:sp>
    </p:spTree>
  </p:cSld>
  <p:clrMapOvr>
    <a:masterClrMapping/>
  </p:clrMapOvr>
  <p:transition>
    <p:dissolve/>
  </p:transition>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br>
              <a:rPr lang="it-IT" sz="3200" b="1" dirty="0" smtClean="0">
                <a:solidFill>
                  <a:schemeClr val="tx2">
                    <a:satMod val="200000"/>
                  </a:schemeClr>
                </a:solidFill>
              </a:rPr>
            </a:br>
            <a:endParaRPr lang="it-IT" sz="3200" dirty="0">
              <a:solidFill>
                <a:schemeClr val="tx2">
                  <a:satMod val="200000"/>
                </a:schemeClr>
              </a:solidFill>
            </a:endParaRPr>
          </a:p>
        </p:txBody>
      </p:sp>
      <p:sp>
        <p:nvSpPr>
          <p:cNvPr id="203778" name="Segnaposto contenuto 2"/>
          <p:cNvSpPr>
            <a:spLocks noGrp="1"/>
          </p:cNvSpPr>
          <p:nvPr>
            <p:ph idx="1"/>
          </p:nvPr>
        </p:nvSpPr>
        <p:spPr/>
        <p:txBody>
          <a:bodyPr/>
          <a:lstStyle/>
          <a:p>
            <a:pPr>
              <a:buFont typeface="Wingdings" pitchFamily="2" charset="2"/>
              <a:buNone/>
            </a:pPr>
            <a:r>
              <a:rPr lang="it-IT" smtClean="0"/>
              <a:t>L’ESTINZIONE DEL PROCESSO AVVIENE PER</a:t>
            </a:r>
          </a:p>
          <a:p>
            <a:pPr>
              <a:buFont typeface="Wingdings" pitchFamily="2" charset="2"/>
              <a:buNone/>
            </a:pPr>
            <a:endParaRPr lang="it-IT" smtClean="0"/>
          </a:p>
          <a:p>
            <a:r>
              <a:rPr lang="it-IT" smtClean="0"/>
              <a:t>Inattività delle parti</a:t>
            </a:r>
          </a:p>
          <a:p>
            <a:pPr>
              <a:buFont typeface="Wingdings" pitchFamily="2" charset="2"/>
              <a:buNone/>
            </a:pPr>
            <a:endParaRPr lang="it-IT" smtClean="0"/>
          </a:p>
          <a:p>
            <a:r>
              <a:rPr lang="it-IT" smtClean="0"/>
              <a:t>Rinuncia al ricorso</a:t>
            </a:r>
          </a:p>
          <a:p>
            <a:endParaRPr lang="it-IT" smtClean="0"/>
          </a:p>
          <a:p>
            <a:r>
              <a:rPr lang="it-IT" smtClean="0"/>
              <a:t>Cessazione materia del contendere</a:t>
            </a:r>
          </a:p>
          <a:p>
            <a:endParaRPr lang="it-IT" smtClean="0"/>
          </a:p>
        </p:txBody>
      </p:sp>
    </p:spTree>
  </p:cSld>
  <p:clrMapOvr>
    <a:masterClrMapping/>
  </p:clrMapOvr>
  <p:transition>
    <p:dissolve/>
  </p:transition>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204802" name="Segnaposto contenuto 2"/>
          <p:cNvSpPr>
            <a:spLocks noGrp="1"/>
          </p:cNvSpPr>
          <p:nvPr>
            <p:ph idx="1"/>
          </p:nvPr>
        </p:nvSpPr>
        <p:spPr/>
        <p:txBody>
          <a:bodyPr/>
          <a:lstStyle/>
          <a:p>
            <a:pPr algn="just">
              <a:buFont typeface="Wingdings" pitchFamily="2" charset="2"/>
              <a:buNone/>
            </a:pPr>
            <a:r>
              <a:rPr lang="it-IT" smtClean="0"/>
              <a:t>La rinuncia al ricorso deve essere accettata dalle parti costituite che abbiano effettivo interesse alla prosecuzione del processo</a:t>
            </a:r>
          </a:p>
          <a:p>
            <a:pPr algn="just">
              <a:buFont typeface="Wingdings" pitchFamily="2" charset="2"/>
              <a:buNone/>
            </a:pPr>
            <a:endParaRPr lang="it-IT" smtClean="0"/>
          </a:p>
          <a:p>
            <a:pPr algn="just">
              <a:buFont typeface="Wingdings" pitchFamily="2" charset="2"/>
              <a:buNone/>
            </a:pPr>
            <a:r>
              <a:rPr lang="it-IT" smtClean="0"/>
              <a:t>L’estinzione del processo è dichiarata dal Presidente della sezione con decreto o dalla Commissione con sentenza</a:t>
            </a:r>
          </a:p>
        </p:txBody>
      </p:sp>
    </p:spTree>
  </p:cSld>
  <p:clrMapOvr>
    <a:masterClrMapping/>
  </p:clrMapOvr>
  <p:transition>
    <p:dissolve/>
  </p:transition>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205826" name="Segnaposto contenuto 2"/>
          <p:cNvSpPr>
            <a:spLocks noGrp="1"/>
          </p:cNvSpPr>
          <p:nvPr>
            <p:ph idx="1"/>
          </p:nvPr>
        </p:nvSpPr>
        <p:spPr/>
        <p:txBody>
          <a:bodyPr/>
          <a:lstStyle/>
          <a:p>
            <a:pPr>
              <a:buFont typeface="Wingdings" pitchFamily="2" charset="2"/>
              <a:buNone/>
            </a:pPr>
            <a:r>
              <a:rPr lang="it-IT" smtClean="0"/>
              <a:t>SOSPENSIONE DELL’ESECUZIONE DELL’ATTO IMPUGNATO</a:t>
            </a:r>
          </a:p>
          <a:p>
            <a:pPr>
              <a:buFont typeface="Wingdings" pitchFamily="2" charset="2"/>
              <a:buNone/>
            </a:pPr>
            <a:endParaRPr lang="it-IT" smtClean="0"/>
          </a:p>
          <a:p>
            <a:pPr algn="just">
              <a:buFont typeface="Wingdings" pitchFamily="2" charset="2"/>
              <a:buNone/>
            </a:pPr>
            <a:r>
              <a:rPr lang="it-IT" smtClean="0"/>
              <a:t>La sospensione dell’esecuzione dell’atto impugnato avviene con apposita istanza del ricorrente, qualora dall’esecuzione può derivargli</a:t>
            </a:r>
          </a:p>
          <a:p>
            <a:pPr algn="ctr">
              <a:buFont typeface="Wingdings" pitchFamily="2" charset="2"/>
              <a:buNone/>
            </a:pPr>
            <a:endParaRPr lang="it-IT" smtClean="0"/>
          </a:p>
          <a:p>
            <a:pPr algn="ctr">
              <a:buFont typeface="Wingdings" pitchFamily="2" charset="2"/>
              <a:buNone/>
            </a:pPr>
            <a:r>
              <a:rPr lang="it-IT" b="1" smtClean="0">
                <a:solidFill>
                  <a:srgbClr val="FFFF00"/>
                </a:solidFill>
              </a:rPr>
              <a:t>danno grave ed irreparabile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latin typeface="+mn-lt"/>
              </a:rPr>
              <a:t>OGGETTO GIURISDIZIONE TRIBUTARIA</a:t>
            </a:r>
            <a:endParaRPr lang="it-IT" sz="3200" dirty="0">
              <a:solidFill>
                <a:schemeClr val="tx2">
                  <a:satMod val="200000"/>
                </a:schemeClr>
              </a:solidFill>
              <a:latin typeface="+mn-lt"/>
            </a:endParaRPr>
          </a:p>
        </p:txBody>
      </p:sp>
      <p:sp>
        <p:nvSpPr>
          <p:cNvPr id="3" name="Segnaposto contenuto 2"/>
          <p:cNvSpPr>
            <a:spLocks noGrp="1"/>
          </p:cNvSpPr>
          <p:nvPr>
            <p:ph idx="1"/>
          </p:nvPr>
        </p:nvSpPr>
        <p:spPr/>
        <p:txBody>
          <a:bodyPr>
            <a:normAutofit fontScale="92500" lnSpcReduction="10000"/>
          </a:bodyPr>
          <a:lstStyle/>
          <a:p>
            <a:pPr marL="411480" fontAlgn="auto">
              <a:spcAft>
                <a:spcPts val="0"/>
              </a:spcAft>
              <a:buFont typeface="Wingdings"/>
              <a:buNone/>
              <a:defRPr/>
            </a:pPr>
            <a:r>
              <a:rPr lang="it-IT" dirty="0" smtClean="0">
                <a:solidFill>
                  <a:srgbClr val="FFFF00"/>
                </a:solidFill>
              </a:rPr>
              <a:t>CANONE PER L’ACQUA POTABILE</a:t>
            </a:r>
          </a:p>
          <a:p>
            <a:pPr marL="411480" algn="just" fontAlgn="auto">
              <a:spcAft>
                <a:spcPts val="0"/>
              </a:spcAft>
              <a:buFont typeface="Wingdings"/>
              <a:buNone/>
              <a:defRPr/>
            </a:pPr>
            <a:r>
              <a:rPr lang="it-IT" dirty="0" smtClean="0">
                <a:solidFill>
                  <a:srgbClr val="FF0000"/>
                </a:solidFill>
              </a:rPr>
              <a:t>La giurisdizione non appartiene al giudice tributario, bensì a quello ordinario. </a:t>
            </a:r>
          </a:p>
          <a:p>
            <a:pPr marL="411480" algn="just" fontAlgn="auto">
              <a:spcAft>
                <a:spcPts val="0"/>
              </a:spcAft>
              <a:buFont typeface="Wingdings"/>
              <a:buNone/>
              <a:defRPr/>
            </a:pPr>
            <a:endParaRPr lang="it-IT" dirty="0" smtClean="0">
              <a:solidFill>
                <a:srgbClr val="FF0000"/>
              </a:solidFill>
            </a:endParaRPr>
          </a:p>
          <a:p>
            <a:pPr marL="411480" algn="just" fontAlgn="auto">
              <a:spcAft>
                <a:spcPts val="0"/>
              </a:spcAft>
              <a:buFont typeface="Wingdings"/>
              <a:buNone/>
              <a:defRPr/>
            </a:pPr>
            <a:r>
              <a:rPr lang="it-IT" dirty="0" smtClean="0">
                <a:solidFill>
                  <a:srgbClr val="FF0000"/>
                </a:solidFill>
              </a:rPr>
              <a:t>Si tratta, infatti, di un’entrata non fondata sull’esercizio della potestà impositiva degli enti locali.</a:t>
            </a:r>
          </a:p>
          <a:p>
            <a:pPr marL="411480" fontAlgn="auto">
              <a:spcAft>
                <a:spcPts val="0"/>
              </a:spcAft>
              <a:buFont typeface="Wingdings"/>
              <a:buNone/>
              <a:defRPr/>
            </a:pPr>
            <a:endParaRPr lang="it-IT" dirty="0" smtClean="0"/>
          </a:p>
          <a:p>
            <a:pPr marL="411480" algn="r" fontAlgn="auto">
              <a:spcAft>
                <a:spcPts val="0"/>
              </a:spcAft>
              <a:buFont typeface="Wingdings"/>
              <a:buNone/>
              <a:defRPr/>
            </a:pPr>
            <a:r>
              <a:rPr lang="it-IT" sz="2400" dirty="0" smtClean="0"/>
              <a:t>Cassazione civile, sezione unite</a:t>
            </a:r>
          </a:p>
          <a:p>
            <a:pPr marL="411480" algn="r" fontAlgn="auto">
              <a:spcAft>
                <a:spcPts val="0"/>
              </a:spcAft>
              <a:buFont typeface="Wingdings"/>
              <a:buNone/>
              <a:defRPr/>
            </a:pPr>
            <a:r>
              <a:rPr lang="it-IT" sz="2400" dirty="0" smtClean="0"/>
              <a:t>12 luglio 2001, n. 9489</a:t>
            </a:r>
            <a:endParaRPr lang="it-IT" sz="2400" dirty="0"/>
          </a:p>
        </p:txBody>
      </p:sp>
    </p:spTree>
  </p:cSld>
  <p:clrMapOvr>
    <a:masterClrMapping/>
  </p:clrMapOvr>
  <p:transition>
    <p:dissolve/>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b="1" dirty="0">
              <a:solidFill>
                <a:schemeClr val="tx2">
                  <a:satMod val="200000"/>
                </a:schemeClr>
              </a:solidFill>
            </a:endParaRPr>
          </a:p>
        </p:txBody>
      </p:sp>
      <p:sp>
        <p:nvSpPr>
          <p:cNvPr id="206850" name="Segnaposto contenuto 2"/>
          <p:cNvSpPr>
            <a:spLocks noGrp="1"/>
          </p:cNvSpPr>
          <p:nvPr>
            <p:ph idx="1"/>
          </p:nvPr>
        </p:nvSpPr>
        <p:spPr/>
        <p:txBody>
          <a:bodyPr/>
          <a:lstStyle/>
          <a:p>
            <a:pPr algn="just">
              <a:lnSpc>
                <a:spcPct val="150000"/>
              </a:lnSpc>
              <a:buFont typeface="Wingdings" pitchFamily="2" charset="2"/>
              <a:buNone/>
            </a:pPr>
            <a:r>
              <a:rPr lang="it-IT" smtClean="0"/>
              <a:t>L’istanza di sospensione dell’esecuzione dell’atto impugnato si propone con atto motivato proposto nel ricorso o con altro atto separato, notificato alle altri parti del processo e depositato in segreteria</a:t>
            </a:r>
          </a:p>
        </p:txBody>
      </p:sp>
    </p:spTree>
  </p:cSld>
  <p:clrMapOvr>
    <a:masterClrMapping/>
  </p:clrMapOvr>
  <p:transition>
    <p:dissolve/>
  </p:transition>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207874" name="Segnaposto contenuto 2"/>
          <p:cNvSpPr>
            <a:spLocks noGrp="1"/>
          </p:cNvSpPr>
          <p:nvPr>
            <p:ph idx="1"/>
          </p:nvPr>
        </p:nvSpPr>
        <p:spPr/>
        <p:txBody>
          <a:bodyPr/>
          <a:lstStyle/>
          <a:p>
            <a:pPr algn="just">
              <a:buFont typeface="Wingdings" pitchFamily="2" charset="2"/>
              <a:buNone/>
            </a:pPr>
            <a:r>
              <a:rPr lang="it-IT" smtClean="0"/>
              <a:t>Il Presidente fissa la trattazione dell’istanza di sospensione per la prima camera di consiglio utile.</a:t>
            </a:r>
          </a:p>
          <a:p>
            <a:pPr algn="just">
              <a:buFont typeface="Wingdings" pitchFamily="2" charset="2"/>
              <a:buNone/>
            </a:pPr>
            <a:endParaRPr lang="it-IT" smtClean="0"/>
          </a:p>
          <a:p>
            <a:pPr algn="just">
              <a:buFont typeface="Wingdings" pitchFamily="2" charset="2"/>
              <a:buNone/>
            </a:pPr>
            <a:r>
              <a:rPr lang="it-IT" smtClean="0"/>
              <a:t>Il Collegio, sentite le parti in camera di consiglio e delibato nel merito, provvede con ordinanza motivata non impugnabile</a:t>
            </a:r>
          </a:p>
        </p:txBody>
      </p:sp>
    </p:spTree>
  </p:cSld>
  <p:clrMapOvr>
    <a:masterClrMapping/>
  </p:clrMapOvr>
  <p:transition>
    <p:dissolve/>
  </p:transition>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208898" name="Segnaposto contenuto 2"/>
          <p:cNvSpPr>
            <a:spLocks noGrp="1"/>
          </p:cNvSpPr>
          <p:nvPr>
            <p:ph idx="1"/>
          </p:nvPr>
        </p:nvSpPr>
        <p:spPr/>
        <p:txBody>
          <a:bodyPr/>
          <a:lstStyle/>
          <a:p>
            <a:pPr algn="just">
              <a:lnSpc>
                <a:spcPct val="150000"/>
              </a:lnSpc>
              <a:buFont typeface="Wingdings" pitchFamily="2" charset="2"/>
              <a:buNone/>
            </a:pPr>
            <a:r>
              <a:rPr lang="it-IT" smtClean="0"/>
              <a:t>In caso di eccezionale urgenza, il Presidente può disporre la provvisoria sospensione dell’esecuzione fino alla pronuncia del Collegio</a:t>
            </a:r>
          </a:p>
        </p:txBody>
      </p:sp>
    </p:spTree>
  </p:cSld>
  <p:clrMapOvr>
    <a:masterClrMapping/>
  </p:clrMapOvr>
  <p:transition>
    <p:dissolve/>
  </p:transition>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LE FASI PROCESSUALI</a:t>
            </a:r>
            <a:endParaRPr lang="it-IT" sz="3200" dirty="0">
              <a:solidFill>
                <a:schemeClr val="tx2">
                  <a:satMod val="200000"/>
                </a:schemeClr>
              </a:solidFill>
            </a:endParaRPr>
          </a:p>
        </p:txBody>
      </p:sp>
      <p:sp>
        <p:nvSpPr>
          <p:cNvPr id="209922" name="Segnaposto contenuto 2"/>
          <p:cNvSpPr>
            <a:spLocks noGrp="1"/>
          </p:cNvSpPr>
          <p:nvPr>
            <p:ph idx="1"/>
          </p:nvPr>
        </p:nvSpPr>
        <p:spPr/>
        <p:txBody>
          <a:bodyPr/>
          <a:lstStyle/>
          <a:p>
            <a:pPr algn="just">
              <a:buFont typeface="Wingdings" pitchFamily="2" charset="2"/>
              <a:buNone/>
            </a:pPr>
            <a:r>
              <a:rPr lang="it-IT" smtClean="0"/>
              <a:t>Quando il Collegio ordina la sospensione dell’esecuzione dell’atto, impugnato la trattazione della controversia deve essere fissata non oltre 90 gg dalla pronuncia</a:t>
            </a:r>
          </a:p>
          <a:p>
            <a:pPr algn="just">
              <a:buFont typeface="Wingdings" pitchFamily="2" charset="2"/>
              <a:buNone/>
            </a:pPr>
            <a:endParaRPr lang="it-IT" smtClean="0">
              <a:solidFill>
                <a:srgbClr val="FFFF00"/>
              </a:solidFill>
            </a:endParaRPr>
          </a:p>
          <a:p>
            <a:pPr algn="just">
              <a:buFont typeface="Wingdings" pitchFamily="2" charset="2"/>
              <a:buNone/>
            </a:pPr>
            <a:r>
              <a:rPr lang="it-IT" smtClean="0">
                <a:solidFill>
                  <a:srgbClr val="FFFF00"/>
                </a:solidFill>
              </a:rPr>
              <a:t>Gli effetti della sospensione cessano dalla data di pubblicazione della sentenza di primo grado</a:t>
            </a:r>
          </a:p>
        </p:txBody>
      </p:sp>
    </p:spTree>
  </p:cSld>
  <p:clrMapOvr>
    <a:masterClrMapping/>
  </p:clrMapOvr>
  <p:transition>
    <p:dissolve/>
  </p:transition>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3"/>
          <p:cNvSpPr>
            <a:spLocks noGrp="1" noChangeArrowheads="1"/>
          </p:cNvSpPr>
          <p:nvPr>
            <p:ph type="body" idx="1"/>
          </p:nvPr>
        </p:nvSpPr>
        <p:spPr>
          <a:xfrm>
            <a:off x="914400" y="714375"/>
            <a:ext cx="7772400" cy="5641975"/>
          </a:xfrm>
        </p:spPr>
        <p:txBody>
          <a:bodyPr/>
          <a:lstStyle/>
          <a:p>
            <a:pPr algn="ctr">
              <a:buFont typeface="Wingdings" pitchFamily="2" charset="2"/>
              <a:buNone/>
            </a:pPr>
            <a:endParaRPr lang="it-IT" dirty="0" smtClean="0"/>
          </a:p>
          <a:p>
            <a:pPr algn="ctr">
              <a:buFont typeface="Wingdings" pitchFamily="2" charset="2"/>
              <a:buNone/>
            </a:pPr>
            <a:r>
              <a:rPr lang="it-IT" dirty="0" smtClean="0"/>
              <a:t>LA SOSPENSIONE</a:t>
            </a:r>
          </a:p>
          <a:p>
            <a:pPr algn="ctr">
              <a:buFont typeface="Wingdings" pitchFamily="2" charset="2"/>
              <a:buNone/>
            </a:pPr>
            <a:r>
              <a:rPr lang="it-IT" dirty="0" smtClean="0"/>
              <a:t>.</a:t>
            </a:r>
          </a:p>
          <a:p>
            <a:pPr algn="ctr">
              <a:buFont typeface="Wingdings" pitchFamily="2" charset="2"/>
              <a:buNone/>
            </a:pPr>
            <a:endParaRPr lang="it-IT" dirty="0" smtClean="0"/>
          </a:p>
          <a:p>
            <a:pPr algn="ctr">
              <a:buFont typeface="Wingdings" pitchFamily="2" charset="2"/>
              <a:buNone/>
            </a:pPr>
            <a:endParaRPr lang="it-IT" dirty="0" smtClean="0"/>
          </a:p>
        </p:txBody>
      </p:sp>
      <p:sp>
        <p:nvSpPr>
          <p:cNvPr id="210946" name="Text Box 7"/>
          <p:cNvSpPr txBox="1">
            <a:spLocks noChangeArrowheads="1"/>
          </p:cNvSpPr>
          <p:nvPr/>
        </p:nvSpPr>
        <p:spPr bwMode="auto">
          <a:xfrm>
            <a:off x="500063" y="3068638"/>
            <a:ext cx="4432300" cy="779462"/>
          </a:xfrm>
          <a:prstGeom prst="rect">
            <a:avLst/>
          </a:prstGeom>
          <a:noFill/>
          <a:ln w="9525">
            <a:noFill/>
            <a:miter lim="800000"/>
            <a:headEnd/>
            <a:tailEnd/>
          </a:ln>
        </p:spPr>
        <p:txBody>
          <a:bodyPr>
            <a:spAutoFit/>
          </a:bodyPr>
          <a:lstStyle/>
          <a:p>
            <a:pPr>
              <a:spcBef>
                <a:spcPct val="50000"/>
              </a:spcBef>
            </a:pPr>
            <a:endParaRPr lang="it-IT" dirty="0">
              <a:latin typeface="Corbel" pitchFamily="34" charset="0"/>
            </a:endParaRPr>
          </a:p>
          <a:p>
            <a:pPr>
              <a:spcBef>
                <a:spcPct val="50000"/>
              </a:spcBef>
            </a:pPr>
            <a:r>
              <a:rPr lang="it-IT" b="1" dirty="0">
                <a:latin typeface="Corbel" pitchFamily="34" charset="0"/>
              </a:rPr>
              <a:t>SOSPENSIONE DA PARTE DELL’ENTE</a:t>
            </a:r>
          </a:p>
        </p:txBody>
      </p:sp>
      <p:sp>
        <p:nvSpPr>
          <p:cNvPr id="210947" name="Text Box 9"/>
          <p:cNvSpPr txBox="1">
            <a:spLocks noChangeArrowheads="1"/>
          </p:cNvSpPr>
          <p:nvPr/>
        </p:nvSpPr>
        <p:spPr bwMode="auto">
          <a:xfrm flipV="1">
            <a:off x="6084888" y="3436938"/>
            <a:ext cx="2374900" cy="366712"/>
          </a:xfrm>
          <a:prstGeom prst="rect">
            <a:avLst/>
          </a:prstGeom>
          <a:noFill/>
          <a:ln w="9525">
            <a:noFill/>
            <a:miter lim="800000"/>
            <a:headEnd/>
            <a:tailEnd/>
          </a:ln>
        </p:spPr>
        <p:txBody>
          <a:bodyPr rot="10800000">
            <a:spAutoFit/>
          </a:bodyPr>
          <a:lstStyle/>
          <a:p>
            <a:pPr>
              <a:spcBef>
                <a:spcPct val="50000"/>
              </a:spcBef>
            </a:pPr>
            <a:endParaRPr lang="it-IT">
              <a:latin typeface="Corbel" pitchFamily="34" charset="0"/>
            </a:endParaRPr>
          </a:p>
        </p:txBody>
      </p:sp>
      <p:sp>
        <p:nvSpPr>
          <p:cNvPr id="210948" name="Text Box 10"/>
          <p:cNvSpPr txBox="1">
            <a:spLocks noChangeArrowheads="1"/>
          </p:cNvSpPr>
          <p:nvPr/>
        </p:nvSpPr>
        <p:spPr bwMode="auto">
          <a:xfrm>
            <a:off x="6156325" y="3357563"/>
            <a:ext cx="2449513" cy="366712"/>
          </a:xfrm>
          <a:prstGeom prst="rect">
            <a:avLst/>
          </a:prstGeom>
          <a:noFill/>
          <a:ln w="9525">
            <a:noFill/>
            <a:miter lim="800000"/>
            <a:headEnd/>
            <a:tailEnd/>
          </a:ln>
        </p:spPr>
        <p:txBody>
          <a:bodyPr>
            <a:spAutoFit/>
          </a:bodyPr>
          <a:lstStyle/>
          <a:p>
            <a:pPr>
              <a:spcBef>
                <a:spcPct val="50000"/>
              </a:spcBef>
            </a:pPr>
            <a:endParaRPr lang="it-IT">
              <a:latin typeface="Corbel" pitchFamily="34" charset="0"/>
            </a:endParaRPr>
          </a:p>
        </p:txBody>
      </p:sp>
      <p:sp>
        <p:nvSpPr>
          <p:cNvPr id="210949" name="Text Box 11"/>
          <p:cNvSpPr txBox="1">
            <a:spLocks noChangeArrowheads="1"/>
          </p:cNvSpPr>
          <p:nvPr/>
        </p:nvSpPr>
        <p:spPr bwMode="auto">
          <a:xfrm>
            <a:off x="5219700" y="3429000"/>
            <a:ext cx="3924300" cy="366713"/>
          </a:xfrm>
          <a:prstGeom prst="rect">
            <a:avLst/>
          </a:prstGeom>
          <a:noFill/>
          <a:ln w="9525">
            <a:noFill/>
            <a:miter lim="800000"/>
            <a:headEnd/>
            <a:tailEnd/>
          </a:ln>
        </p:spPr>
        <p:txBody>
          <a:bodyPr>
            <a:spAutoFit/>
          </a:bodyPr>
          <a:lstStyle/>
          <a:p>
            <a:pPr algn="r">
              <a:spcBef>
                <a:spcPct val="50000"/>
              </a:spcBef>
            </a:pPr>
            <a:r>
              <a:rPr lang="it-IT" b="1">
                <a:latin typeface="Corbel" pitchFamily="34" charset="0"/>
              </a:rPr>
              <a:t>SOSPENSIONE GIUDIZIALE</a:t>
            </a:r>
          </a:p>
        </p:txBody>
      </p:sp>
      <p:sp>
        <p:nvSpPr>
          <p:cNvPr id="210950" name="Line 12"/>
          <p:cNvSpPr>
            <a:spLocks noChangeShapeType="1"/>
          </p:cNvSpPr>
          <p:nvPr/>
        </p:nvSpPr>
        <p:spPr bwMode="auto">
          <a:xfrm>
            <a:off x="1763713" y="4149725"/>
            <a:ext cx="0" cy="287338"/>
          </a:xfrm>
          <a:prstGeom prst="line">
            <a:avLst/>
          </a:prstGeom>
          <a:noFill/>
          <a:ln w="9525">
            <a:solidFill>
              <a:schemeClr val="tx1"/>
            </a:solidFill>
            <a:round/>
            <a:headEnd/>
            <a:tailEnd type="triangle" w="med" len="med"/>
          </a:ln>
        </p:spPr>
        <p:txBody>
          <a:bodyPr/>
          <a:lstStyle/>
          <a:p>
            <a:endParaRPr lang="it-IT"/>
          </a:p>
        </p:txBody>
      </p:sp>
      <p:sp>
        <p:nvSpPr>
          <p:cNvPr id="210951" name="Text Box 13"/>
          <p:cNvSpPr txBox="1">
            <a:spLocks noChangeArrowheads="1"/>
          </p:cNvSpPr>
          <p:nvPr/>
        </p:nvSpPr>
        <p:spPr bwMode="auto">
          <a:xfrm>
            <a:off x="500063" y="4508500"/>
            <a:ext cx="3351212" cy="366713"/>
          </a:xfrm>
          <a:prstGeom prst="rect">
            <a:avLst/>
          </a:prstGeom>
          <a:noFill/>
          <a:ln w="9525">
            <a:noFill/>
            <a:miter lim="800000"/>
            <a:headEnd/>
            <a:tailEnd/>
          </a:ln>
        </p:spPr>
        <p:txBody>
          <a:bodyPr>
            <a:spAutoFit/>
          </a:bodyPr>
          <a:lstStyle/>
          <a:p>
            <a:pPr>
              <a:spcBef>
                <a:spcPct val="50000"/>
              </a:spcBef>
            </a:pPr>
            <a:r>
              <a:rPr lang="it-IT">
                <a:latin typeface="Corbel" pitchFamily="34" charset="0"/>
              </a:rPr>
              <a:t>PREVISTA NEL REGOLAMENTO</a:t>
            </a:r>
          </a:p>
        </p:txBody>
      </p:sp>
      <p:sp>
        <p:nvSpPr>
          <p:cNvPr id="210952" name="Line 14"/>
          <p:cNvSpPr>
            <a:spLocks noChangeShapeType="1"/>
          </p:cNvSpPr>
          <p:nvPr/>
        </p:nvSpPr>
        <p:spPr bwMode="auto">
          <a:xfrm>
            <a:off x="1763713" y="5157788"/>
            <a:ext cx="0" cy="287337"/>
          </a:xfrm>
          <a:prstGeom prst="line">
            <a:avLst/>
          </a:prstGeom>
          <a:noFill/>
          <a:ln w="9525">
            <a:solidFill>
              <a:schemeClr val="tx1"/>
            </a:solidFill>
            <a:round/>
            <a:headEnd/>
            <a:tailEnd type="triangle" w="med" len="med"/>
          </a:ln>
        </p:spPr>
        <p:txBody>
          <a:bodyPr/>
          <a:lstStyle/>
          <a:p>
            <a:endParaRPr lang="it-IT"/>
          </a:p>
        </p:txBody>
      </p:sp>
      <p:sp>
        <p:nvSpPr>
          <p:cNvPr id="210953" name="Text Box 15"/>
          <p:cNvSpPr txBox="1">
            <a:spLocks noChangeArrowheads="1"/>
          </p:cNvSpPr>
          <p:nvPr/>
        </p:nvSpPr>
        <p:spPr bwMode="auto">
          <a:xfrm>
            <a:off x="500063" y="5516563"/>
            <a:ext cx="3063875" cy="366712"/>
          </a:xfrm>
          <a:prstGeom prst="rect">
            <a:avLst/>
          </a:prstGeom>
          <a:noFill/>
          <a:ln w="9525">
            <a:noFill/>
            <a:miter lim="800000"/>
            <a:headEnd/>
            <a:tailEnd/>
          </a:ln>
        </p:spPr>
        <p:txBody>
          <a:bodyPr>
            <a:spAutoFit/>
          </a:bodyPr>
          <a:lstStyle/>
          <a:p>
            <a:pPr>
              <a:spcBef>
                <a:spcPct val="50000"/>
              </a:spcBef>
            </a:pPr>
            <a:r>
              <a:rPr lang="it-IT">
                <a:latin typeface="Corbel" pitchFamily="34" charset="0"/>
              </a:rPr>
              <a:t>MASSIMO 1 ANNO</a:t>
            </a:r>
          </a:p>
        </p:txBody>
      </p:sp>
      <p:sp>
        <p:nvSpPr>
          <p:cNvPr id="210954" name="Line 16"/>
          <p:cNvSpPr>
            <a:spLocks noChangeShapeType="1"/>
          </p:cNvSpPr>
          <p:nvPr/>
        </p:nvSpPr>
        <p:spPr bwMode="auto">
          <a:xfrm>
            <a:off x="1763713" y="5949950"/>
            <a:ext cx="0" cy="215900"/>
          </a:xfrm>
          <a:prstGeom prst="line">
            <a:avLst/>
          </a:prstGeom>
          <a:noFill/>
          <a:ln w="9525">
            <a:solidFill>
              <a:schemeClr val="tx1"/>
            </a:solidFill>
            <a:round/>
            <a:headEnd/>
            <a:tailEnd type="triangle" w="med" len="med"/>
          </a:ln>
        </p:spPr>
        <p:txBody>
          <a:bodyPr/>
          <a:lstStyle/>
          <a:p>
            <a:endParaRPr lang="it-IT"/>
          </a:p>
        </p:txBody>
      </p:sp>
      <p:sp>
        <p:nvSpPr>
          <p:cNvPr id="210955" name="Text Box 17"/>
          <p:cNvSpPr txBox="1">
            <a:spLocks noChangeArrowheads="1"/>
          </p:cNvSpPr>
          <p:nvPr/>
        </p:nvSpPr>
        <p:spPr bwMode="auto">
          <a:xfrm>
            <a:off x="428625" y="6237288"/>
            <a:ext cx="3638550" cy="366712"/>
          </a:xfrm>
          <a:prstGeom prst="rect">
            <a:avLst/>
          </a:prstGeom>
          <a:noFill/>
          <a:ln w="9525">
            <a:noFill/>
            <a:miter lim="800000"/>
            <a:headEnd/>
            <a:tailEnd/>
          </a:ln>
        </p:spPr>
        <p:txBody>
          <a:bodyPr>
            <a:spAutoFit/>
          </a:bodyPr>
          <a:lstStyle/>
          <a:p>
            <a:pPr>
              <a:spcBef>
                <a:spcPct val="50000"/>
              </a:spcBef>
            </a:pPr>
            <a:r>
              <a:rPr lang="it-IT" dirty="0">
                <a:latin typeface="Corbel" pitchFamily="34" charset="0"/>
              </a:rPr>
              <a:t>ES: GRAVI CALAMITÀ NATURALI</a:t>
            </a:r>
          </a:p>
        </p:txBody>
      </p:sp>
      <p:sp>
        <p:nvSpPr>
          <p:cNvPr id="210956" name="Line 19"/>
          <p:cNvSpPr>
            <a:spLocks noChangeShapeType="1"/>
          </p:cNvSpPr>
          <p:nvPr/>
        </p:nvSpPr>
        <p:spPr bwMode="auto">
          <a:xfrm>
            <a:off x="7092950" y="3789363"/>
            <a:ext cx="0" cy="287337"/>
          </a:xfrm>
          <a:prstGeom prst="line">
            <a:avLst/>
          </a:prstGeom>
          <a:noFill/>
          <a:ln w="9525">
            <a:solidFill>
              <a:schemeClr val="tx1"/>
            </a:solidFill>
            <a:round/>
            <a:headEnd/>
            <a:tailEnd type="triangle" w="med" len="med"/>
          </a:ln>
        </p:spPr>
        <p:txBody>
          <a:bodyPr/>
          <a:lstStyle/>
          <a:p>
            <a:endParaRPr lang="it-IT"/>
          </a:p>
        </p:txBody>
      </p:sp>
      <p:sp>
        <p:nvSpPr>
          <p:cNvPr id="210957" name="Text Box 20"/>
          <p:cNvSpPr txBox="1">
            <a:spLocks noChangeArrowheads="1"/>
          </p:cNvSpPr>
          <p:nvPr/>
        </p:nvSpPr>
        <p:spPr bwMode="auto">
          <a:xfrm>
            <a:off x="5219700" y="4149725"/>
            <a:ext cx="3924300" cy="641350"/>
          </a:xfrm>
          <a:prstGeom prst="rect">
            <a:avLst/>
          </a:prstGeom>
          <a:noFill/>
          <a:ln w="9525">
            <a:noFill/>
            <a:miter lim="800000"/>
            <a:headEnd/>
            <a:tailEnd/>
          </a:ln>
        </p:spPr>
        <p:txBody>
          <a:bodyPr>
            <a:spAutoFit/>
          </a:bodyPr>
          <a:lstStyle/>
          <a:p>
            <a:pPr algn="r">
              <a:spcBef>
                <a:spcPct val="50000"/>
              </a:spcBef>
            </a:pPr>
            <a:r>
              <a:rPr lang="it-IT">
                <a:latin typeface="Corbel" pitchFamily="34" charset="0"/>
              </a:rPr>
              <a:t>ISTANZA IN COMMISSIONE TRIBUTARIA IN CARTA LIBERA</a:t>
            </a:r>
          </a:p>
        </p:txBody>
      </p:sp>
      <p:sp>
        <p:nvSpPr>
          <p:cNvPr id="210958" name="Line 21"/>
          <p:cNvSpPr>
            <a:spLocks noChangeShapeType="1"/>
          </p:cNvSpPr>
          <p:nvPr/>
        </p:nvSpPr>
        <p:spPr bwMode="auto">
          <a:xfrm>
            <a:off x="7092950" y="4941888"/>
            <a:ext cx="0" cy="287337"/>
          </a:xfrm>
          <a:prstGeom prst="line">
            <a:avLst/>
          </a:prstGeom>
          <a:noFill/>
          <a:ln w="9525">
            <a:solidFill>
              <a:schemeClr val="tx1"/>
            </a:solidFill>
            <a:round/>
            <a:headEnd/>
            <a:tailEnd type="triangle" w="med" len="med"/>
          </a:ln>
        </p:spPr>
        <p:txBody>
          <a:bodyPr/>
          <a:lstStyle/>
          <a:p>
            <a:endParaRPr lang="it-IT"/>
          </a:p>
        </p:txBody>
      </p:sp>
      <p:sp>
        <p:nvSpPr>
          <p:cNvPr id="210959" name="Text Box 22"/>
          <p:cNvSpPr txBox="1">
            <a:spLocks noChangeArrowheads="1"/>
          </p:cNvSpPr>
          <p:nvPr/>
        </p:nvSpPr>
        <p:spPr bwMode="auto">
          <a:xfrm>
            <a:off x="3924300" y="5229225"/>
            <a:ext cx="5219700" cy="641350"/>
          </a:xfrm>
          <a:prstGeom prst="rect">
            <a:avLst/>
          </a:prstGeom>
          <a:noFill/>
          <a:ln w="9525">
            <a:noFill/>
            <a:miter lim="800000"/>
            <a:headEnd/>
            <a:tailEnd/>
          </a:ln>
        </p:spPr>
        <p:txBody>
          <a:bodyPr>
            <a:spAutoFit/>
          </a:bodyPr>
          <a:lstStyle/>
          <a:p>
            <a:pPr algn="r">
              <a:spcBef>
                <a:spcPct val="50000"/>
              </a:spcBef>
            </a:pPr>
            <a:r>
              <a:rPr lang="it-IT">
                <a:latin typeface="Corbel" pitchFamily="34" charset="0"/>
              </a:rPr>
              <a:t>REQUISITI ESSENZIALI: FUMUS BONI IURIS E DANNO GRAVE ED IRREPARABIE</a:t>
            </a:r>
          </a:p>
        </p:txBody>
      </p:sp>
      <p:sp>
        <p:nvSpPr>
          <p:cNvPr id="210960" name="Line 23"/>
          <p:cNvSpPr>
            <a:spLocks noChangeShapeType="1"/>
          </p:cNvSpPr>
          <p:nvPr/>
        </p:nvSpPr>
        <p:spPr bwMode="auto">
          <a:xfrm>
            <a:off x="7092950" y="5876925"/>
            <a:ext cx="0" cy="287338"/>
          </a:xfrm>
          <a:prstGeom prst="line">
            <a:avLst/>
          </a:prstGeom>
          <a:noFill/>
          <a:ln w="9525">
            <a:solidFill>
              <a:schemeClr val="tx1"/>
            </a:solidFill>
            <a:round/>
            <a:headEnd/>
            <a:tailEnd type="triangle" w="med" len="med"/>
          </a:ln>
        </p:spPr>
        <p:txBody>
          <a:bodyPr/>
          <a:lstStyle/>
          <a:p>
            <a:endParaRPr lang="it-IT"/>
          </a:p>
        </p:txBody>
      </p:sp>
      <p:sp>
        <p:nvSpPr>
          <p:cNvPr id="210961" name="Text Box 24"/>
          <p:cNvSpPr txBox="1">
            <a:spLocks noChangeArrowheads="1"/>
          </p:cNvSpPr>
          <p:nvPr/>
        </p:nvSpPr>
        <p:spPr bwMode="auto">
          <a:xfrm>
            <a:off x="3995738" y="6237288"/>
            <a:ext cx="5148262" cy="641350"/>
          </a:xfrm>
          <a:prstGeom prst="rect">
            <a:avLst/>
          </a:prstGeom>
          <a:noFill/>
          <a:ln w="9525">
            <a:noFill/>
            <a:miter lim="800000"/>
            <a:headEnd/>
            <a:tailEnd/>
          </a:ln>
        </p:spPr>
        <p:txBody>
          <a:bodyPr>
            <a:spAutoFit/>
          </a:bodyPr>
          <a:lstStyle/>
          <a:p>
            <a:pPr algn="r">
              <a:spcBef>
                <a:spcPct val="50000"/>
              </a:spcBef>
            </a:pPr>
            <a:r>
              <a:rPr lang="it-IT">
                <a:latin typeface="Corbel" pitchFamily="34" charset="0"/>
              </a:rPr>
              <a:t>LA COMMISSIONE SOSPENDE L’ATTO E FISSA PER L’UDIENZA DI MERITO A 90 GG</a:t>
            </a:r>
          </a:p>
        </p:txBody>
      </p:sp>
      <p:sp>
        <p:nvSpPr>
          <p:cNvPr id="23" name="Freccia angolare bidirezionale 22"/>
          <p:cNvSpPr/>
          <p:nvPr/>
        </p:nvSpPr>
        <p:spPr>
          <a:xfrm rot="13550292">
            <a:off x="4049713" y="1955800"/>
            <a:ext cx="1543050" cy="1587500"/>
          </a:xfrm>
          <a:prstGeom prst="leftUpArrow">
            <a:avLst>
              <a:gd name="adj1" fmla="val 16902"/>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LA SOSPENSIONE DOPO IL PRIMO GRADO DI GIUDIZIO</a:t>
            </a:r>
            <a:endParaRPr lang="it-IT" sz="3200" dirty="0"/>
          </a:p>
        </p:txBody>
      </p:sp>
      <p:sp>
        <p:nvSpPr>
          <p:cNvPr id="3" name="Segnaposto contenuto 2"/>
          <p:cNvSpPr>
            <a:spLocks noGrp="1"/>
          </p:cNvSpPr>
          <p:nvPr>
            <p:ph idx="1"/>
          </p:nvPr>
        </p:nvSpPr>
        <p:spPr/>
        <p:txBody>
          <a:bodyPr/>
          <a:lstStyle/>
          <a:p>
            <a:pPr marL="68263" indent="0" algn="just">
              <a:buNone/>
            </a:pPr>
            <a:r>
              <a:rPr lang="it-IT" sz="2300" dirty="0"/>
              <a:t>La sospensione dell’atto impugnato in secondo grado </a:t>
            </a:r>
            <a:r>
              <a:rPr lang="it-IT" sz="2300" dirty="0" smtClean="0"/>
              <a:t>appariva </a:t>
            </a:r>
            <a:r>
              <a:rPr lang="it-IT" sz="2300" dirty="0"/>
              <a:t>in contrasto con le disposizioni della fase transitoria previste espressamente dal d.lgs. N. 546/92.</a:t>
            </a:r>
          </a:p>
          <a:p>
            <a:pPr marL="68263" indent="0" algn="just">
              <a:buNone/>
            </a:pPr>
            <a:r>
              <a:rPr lang="it-IT" sz="2300" dirty="0"/>
              <a:t>La graduazione del pagamento del tributo, in pendenza di ricorso e di appello, sembrava soddisfare le esigenze di tutela cautelare del ricorrente.</a:t>
            </a:r>
          </a:p>
          <a:p>
            <a:pPr marL="68263" indent="0" algn="just">
              <a:buNone/>
            </a:pPr>
            <a:r>
              <a:rPr lang="it-IT" sz="2300" dirty="0"/>
              <a:t>La Corte Costituzionale, nel 2010, cambiando il proprio orientamento, ha invitato i giudici remittenti ad un’interpretazione “costituzionalmente orientata” che rendesse possibile la sospensione cautelare anche per le sentenze davanti alla Commissione Tributaria Regionale ed alla Corte di Cassazione.</a:t>
            </a:r>
          </a:p>
          <a:p>
            <a:pPr marL="68263" indent="0">
              <a:buNone/>
            </a:pPr>
            <a:endParaRPr lang="it-IT" dirty="0"/>
          </a:p>
        </p:txBody>
      </p:sp>
    </p:spTree>
    <p:extLst>
      <p:ext uri="{BB962C8B-B14F-4D97-AF65-F5344CB8AC3E}">
        <p14:creationId xmlns:p14="http://schemas.microsoft.com/office/powerpoint/2010/main" val="3269115817"/>
      </p:ext>
    </p:extLst>
  </p:cSld>
  <p:clrMapOvr>
    <a:masterClrMapping/>
  </p:clrMapOvr>
  <p:transition>
    <p:dissolve/>
  </p:transition>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LA SOSPENSIONE DOPO IL PRIMO GRADO DI GIUDIZIO</a:t>
            </a:r>
          </a:p>
        </p:txBody>
      </p:sp>
      <p:sp>
        <p:nvSpPr>
          <p:cNvPr id="3" name="Segnaposto contenuto 2"/>
          <p:cNvSpPr>
            <a:spLocks noGrp="1"/>
          </p:cNvSpPr>
          <p:nvPr>
            <p:ph idx="1"/>
          </p:nvPr>
        </p:nvSpPr>
        <p:spPr/>
        <p:txBody>
          <a:bodyPr/>
          <a:lstStyle/>
          <a:p>
            <a:pPr marL="68263" indent="0">
              <a:buNone/>
            </a:pPr>
            <a:r>
              <a:rPr lang="it-IT" sz="2500" dirty="0"/>
              <a:t>E’ evidente che la sospensione della sentenza di primo grado non può che coinvolgere anche l’atto impositivo. In caso contrario sarebbe un mero esercizio di stile, senza conseguenze pratiche a favore del </a:t>
            </a:r>
            <a:r>
              <a:rPr lang="it-IT" sz="2500" dirty="0" smtClean="0"/>
              <a:t>contribuente.</a:t>
            </a:r>
          </a:p>
          <a:p>
            <a:pPr marL="68263" indent="0">
              <a:buNone/>
            </a:pPr>
            <a:endParaRPr lang="it-IT" sz="2500" dirty="0"/>
          </a:p>
          <a:p>
            <a:pPr marL="68263" indent="0">
              <a:buNone/>
            </a:pPr>
            <a:r>
              <a:rPr lang="it-IT" sz="2500" dirty="0" smtClean="0"/>
              <a:t>In </a:t>
            </a:r>
            <a:r>
              <a:rPr lang="it-IT" sz="2500" dirty="0"/>
              <a:t>primo grado è sicuramente solo il contribuente a chiedere la sospensione dell’atto oggetto di ricorso, ma di fronte alla Commissione Regionale o alla Cassazione potrebbe essere anche l’Ente impositore a chiedere la sospensione degli effetti della sentenza.</a:t>
            </a:r>
          </a:p>
          <a:p>
            <a:pPr marL="68263" indent="0">
              <a:buNone/>
            </a:pPr>
            <a:endParaRPr lang="it-IT" dirty="0"/>
          </a:p>
        </p:txBody>
      </p:sp>
    </p:spTree>
    <p:extLst>
      <p:ext uri="{BB962C8B-B14F-4D97-AF65-F5344CB8AC3E}">
        <p14:creationId xmlns:p14="http://schemas.microsoft.com/office/powerpoint/2010/main" val="1688495367"/>
      </p:ext>
    </p:extLst>
  </p:cSld>
  <p:clrMapOvr>
    <a:masterClrMapping/>
  </p:clrMapOvr>
  <p:transition>
    <p:dissolve/>
  </p:transition>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LA SOSPENSIONE DOPO IL PRIMO GRADO DI GIUDIZIO</a:t>
            </a:r>
          </a:p>
        </p:txBody>
      </p:sp>
      <p:sp>
        <p:nvSpPr>
          <p:cNvPr id="3" name="Segnaposto contenuto 2"/>
          <p:cNvSpPr>
            <a:spLocks noGrp="1"/>
          </p:cNvSpPr>
          <p:nvPr>
            <p:ph idx="1"/>
          </p:nvPr>
        </p:nvSpPr>
        <p:spPr/>
        <p:txBody>
          <a:bodyPr/>
          <a:lstStyle/>
          <a:p>
            <a:pPr marL="68263" indent="0">
              <a:buNone/>
            </a:pPr>
            <a:r>
              <a:rPr lang="it-IT" dirty="0"/>
              <a:t>L'appellante (e, quindi, sia il contribuente sia l’ente impositore) può chiedere di sospendere in tutto o in parte l'esecutività della sentenza impugnata, se sussistono gravi e fondati motivi. </a:t>
            </a:r>
            <a:endParaRPr lang="it-IT" dirty="0" smtClean="0"/>
          </a:p>
          <a:p>
            <a:pPr marL="68263" indent="0">
              <a:buNone/>
            </a:pPr>
            <a:endParaRPr lang="it-IT" dirty="0"/>
          </a:p>
          <a:p>
            <a:pPr marL="68263" indent="0">
              <a:buNone/>
            </a:pPr>
            <a:r>
              <a:rPr lang="it-IT" dirty="0" smtClean="0"/>
              <a:t>Il </a:t>
            </a:r>
            <a:r>
              <a:rPr lang="it-IT" dirty="0"/>
              <a:t>contribuente (e non l’ente impositore) può, comunque, chiedere la sospensione dell'esecuzione dell'atto se da questa può derivargli un danno grave e irreparabile. </a:t>
            </a:r>
          </a:p>
          <a:p>
            <a:pPr marL="68263" indent="0">
              <a:buNone/>
            </a:pPr>
            <a:endParaRPr lang="it-IT" dirty="0"/>
          </a:p>
        </p:txBody>
      </p:sp>
    </p:spTree>
    <p:extLst>
      <p:ext uri="{BB962C8B-B14F-4D97-AF65-F5344CB8AC3E}">
        <p14:creationId xmlns:p14="http://schemas.microsoft.com/office/powerpoint/2010/main" val="2034749945"/>
      </p:ext>
    </p:extLst>
  </p:cSld>
  <p:clrMapOvr>
    <a:masterClrMapping/>
  </p:clrMapOvr>
  <p:transition>
    <p:dissolve/>
  </p:transition>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CONCILIAZIONE GIUDIZIALE</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20000"/>
          </a:bodyPr>
          <a:lstStyle/>
          <a:p>
            <a:pPr marL="68263" indent="0">
              <a:buNone/>
            </a:pPr>
            <a:r>
              <a:rPr lang="it-IT" dirty="0"/>
              <a:t>Dal 1° gennaio 2016, inoltre, sarà possibile utilizzare l’istituto della conciliazione, entro il termine della trattazione dell’appello, davanti alla Commissione Tributaria Regionale (finora l’art. 48 del d.lgs. n. 546/1992 prevedeva che la conciliazione poteva aver luogo solo davanti alla Commissione Tributaria Provinciale e non oltre la prima udienza).</a:t>
            </a:r>
          </a:p>
          <a:p>
            <a:pPr marL="68263" indent="0">
              <a:buNone/>
            </a:pPr>
            <a:endParaRPr lang="it-IT" dirty="0" smtClean="0"/>
          </a:p>
          <a:p>
            <a:pPr marL="68263" indent="0">
              <a:buNone/>
            </a:pPr>
            <a:r>
              <a:rPr lang="it-IT" dirty="0" smtClean="0"/>
              <a:t>Se </a:t>
            </a:r>
            <a:r>
              <a:rPr lang="it-IT" dirty="0"/>
              <a:t>l’accordo tra le parti è raggiunto entro il primo grado di giudizio le sanzioni saranno ridotte al 40% del minimo, mentre se l’accordo fosse raggiunto entro il secondo grado le sanzioni saranno ridotte del 50%.</a:t>
            </a:r>
          </a:p>
          <a:p>
            <a:pPr marL="411480" algn="ctr" fontAlgn="auto">
              <a:spcAft>
                <a:spcPts val="0"/>
              </a:spcAft>
              <a:buFont typeface="Wingdings"/>
              <a:buNone/>
              <a:defRPr/>
            </a:pPr>
            <a:r>
              <a:rPr lang="it-IT" b="1" dirty="0" smtClean="0">
                <a:solidFill>
                  <a:schemeClr val="accent3"/>
                </a:solidFill>
              </a:rPr>
              <a:t>	</a:t>
            </a:r>
            <a:endParaRPr lang="it-IT" dirty="0" smtClean="0"/>
          </a:p>
        </p:txBody>
      </p:sp>
    </p:spTree>
  </p:cSld>
  <p:clrMapOvr>
    <a:masterClrMapping/>
  </p:clrMapOvr>
  <p:transition>
    <p:dissolve/>
  </p:transition>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CONCILIAZIONE GIUDIZIALE</a:t>
            </a:r>
            <a:endParaRPr lang="it-IT" sz="3200" dirty="0">
              <a:solidFill>
                <a:schemeClr val="tx2">
                  <a:satMod val="200000"/>
                </a:schemeClr>
              </a:solidFill>
            </a:endParaRPr>
          </a:p>
        </p:txBody>
      </p:sp>
      <p:sp>
        <p:nvSpPr>
          <p:cNvPr id="212994" name="Segnaposto contenuto 2"/>
          <p:cNvSpPr>
            <a:spLocks noGrp="1"/>
          </p:cNvSpPr>
          <p:nvPr>
            <p:ph idx="1"/>
          </p:nvPr>
        </p:nvSpPr>
        <p:spPr/>
        <p:txBody>
          <a:bodyPr/>
          <a:lstStyle/>
          <a:p>
            <a:pPr algn="just">
              <a:buNone/>
            </a:pPr>
            <a:r>
              <a:rPr lang="it-IT" sz="2500" dirty="0"/>
              <a:t>Il vecchio art. 48 è stato, di fatto, sostituito con tre nuovi articoli, riguardanti la conciliazione fuori udienza (art. 48), la conciliazione in udienza (art. 48-bis) ed il pagamento delle somme dovute (art. 48-ter).</a:t>
            </a:r>
          </a:p>
          <a:p>
            <a:pPr algn="just">
              <a:buNone/>
            </a:pPr>
            <a:endParaRPr lang="it-IT" sz="2500" dirty="0" smtClean="0"/>
          </a:p>
          <a:p>
            <a:pPr algn="just">
              <a:buNone/>
            </a:pPr>
            <a:r>
              <a:rPr lang="it-IT" sz="2500" dirty="0" smtClean="0"/>
              <a:t>Oggi </a:t>
            </a:r>
            <a:r>
              <a:rPr lang="it-IT" sz="2500" dirty="0"/>
              <a:t>la conciliazione si perfeziona con la sottoscrizione dell’accordo e non più con il pagamento dell’intero importo o della prima rata, disposizione che, invece, resta valida per la mediazione.</a:t>
            </a:r>
          </a:p>
          <a:p>
            <a:pPr>
              <a:buFont typeface="Wingdings" pitchFamily="2" charset="2"/>
              <a:buNone/>
            </a:pPr>
            <a:endParaRPr lang="it-IT" dirty="0" smtClean="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solidFill>
                  <a:schemeClr val="tx2">
                    <a:satMod val="200000"/>
                  </a:schemeClr>
                </a:solidFill>
              </a:rPr>
              <a:t>OGGETTO GIURISDIZIONE TRIBUTARIA</a:t>
            </a:r>
            <a:endParaRPr lang="it-IT" sz="3200" dirty="0"/>
          </a:p>
        </p:txBody>
      </p:sp>
      <p:sp>
        <p:nvSpPr>
          <p:cNvPr id="3" name="Segnaposto contenuto 2"/>
          <p:cNvSpPr>
            <a:spLocks noGrp="1"/>
          </p:cNvSpPr>
          <p:nvPr>
            <p:ph idx="1"/>
          </p:nvPr>
        </p:nvSpPr>
        <p:spPr/>
        <p:txBody>
          <a:bodyPr/>
          <a:lstStyle/>
          <a:p>
            <a:pPr marL="68263" indent="0" algn="just">
              <a:buNone/>
            </a:pPr>
            <a:r>
              <a:rPr lang="it-IT" dirty="0" smtClean="0">
                <a:solidFill>
                  <a:srgbClr val="F1C10F"/>
                </a:solidFill>
              </a:rPr>
              <a:t>I canoni di fognatura e depurazione, </a:t>
            </a:r>
            <a:r>
              <a:rPr lang="it-IT" dirty="0" smtClean="0">
                <a:solidFill>
                  <a:srgbClr val="FF0000"/>
                </a:solidFill>
              </a:rPr>
              <a:t>invece, avevano natura tributaria, fino all’entrata in vigore della L. n. 488/1998, con proroga al </a:t>
            </a:r>
            <a:r>
              <a:rPr lang="it-IT" dirty="0" smtClean="0">
                <a:solidFill>
                  <a:srgbClr val="F1C10F"/>
                </a:solidFill>
              </a:rPr>
              <a:t>3 OTTOBRE 2000.</a:t>
            </a:r>
          </a:p>
          <a:p>
            <a:pPr marL="68263" indent="0" algn="just">
              <a:buNone/>
            </a:pPr>
            <a:endParaRPr lang="it-IT" dirty="0">
              <a:solidFill>
                <a:srgbClr val="F1C10F"/>
              </a:solidFill>
            </a:endParaRPr>
          </a:p>
          <a:p>
            <a:pPr marL="68263" indent="0" algn="just">
              <a:buNone/>
            </a:pPr>
            <a:r>
              <a:rPr lang="it-IT" dirty="0" smtClean="0">
                <a:solidFill>
                  <a:srgbClr val="FF0000"/>
                </a:solidFill>
              </a:rPr>
              <a:t>A partire da tale data anche i canoni di fognatura e depurazione hanno acquisito natura patrimoniale.</a:t>
            </a:r>
            <a:endParaRPr lang="it-IT" dirty="0">
              <a:solidFill>
                <a:srgbClr val="FF0000"/>
              </a:solidFill>
            </a:endParaRPr>
          </a:p>
        </p:txBody>
      </p:sp>
    </p:spTree>
    <p:extLst>
      <p:ext uri="{BB962C8B-B14F-4D97-AF65-F5344CB8AC3E}">
        <p14:creationId xmlns:p14="http://schemas.microsoft.com/office/powerpoint/2010/main" val="4293502826"/>
      </p:ext>
    </p:extLst>
  </p:cSld>
  <p:clrMapOvr>
    <a:masterClrMapping/>
  </p:clrMapOvr>
  <p:transition>
    <p:dissolve/>
  </p:transition>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CONCILIAZIONE GIUDIZIALE</a:t>
            </a:r>
            <a:endParaRPr lang="it-IT" sz="3200" dirty="0">
              <a:solidFill>
                <a:schemeClr val="tx2">
                  <a:satMod val="200000"/>
                </a:schemeClr>
              </a:solidFill>
            </a:endParaRPr>
          </a:p>
        </p:txBody>
      </p:sp>
      <p:sp>
        <p:nvSpPr>
          <p:cNvPr id="214018" name="Segnaposto contenuto 2"/>
          <p:cNvSpPr>
            <a:spLocks noGrp="1"/>
          </p:cNvSpPr>
          <p:nvPr>
            <p:ph idx="1"/>
          </p:nvPr>
        </p:nvSpPr>
        <p:spPr/>
        <p:txBody>
          <a:bodyPr/>
          <a:lstStyle/>
          <a:p>
            <a:pPr algn="just">
              <a:buNone/>
            </a:pPr>
            <a:r>
              <a:rPr lang="it-IT" sz="2800" dirty="0"/>
              <a:t>Con la riforma, la mancata soluzione positiva della mediazione obbligatoria non preclude la definizione della controversia tramite conciliazione.</a:t>
            </a:r>
          </a:p>
          <a:p>
            <a:pPr algn="just">
              <a:buNone/>
            </a:pPr>
            <a:r>
              <a:rPr lang="it-IT" sz="2800" dirty="0"/>
              <a:t>L</a:t>
            </a:r>
            <a:r>
              <a:rPr lang="it-IT" sz="2800" dirty="0" smtClean="0"/>
              <a:t>a </a:t>
            </a:r>
            <a:r>
              <a:rPr lang="it-IT" sz="2800" dirty="0"/>
              <a:t>mancata accettazione di una proposta conciliativa porterà il giudice ad addebitare le spese di giudizio alla parte soccombente (o che, comunque, avrebbe ottenuto un maggiore vantaggio dalla conciliazione rispetto alla sentenza) che ha immotivatamente rifiutato l’accordo.</a:t>
            </a:r>
          </a:p>
          <a:p>
            <a:pPr algn="just">
              <a:buFont typeface="Wingdings" pitchFamily="2" charset="2"/>
              <a:buNone/>
            </a:pPr>
            <a:endParaRPr lang="it-IT" sz="2800" dirty="0" smtClean="0"/>
          </a:p>
        </p:txBody>
      </p:sp>
    </p:spTree>
  </p:cSld>
  <p:clrMapOvr>
    <a:masterClrMapping/>
  </p:clrMapOvr>
  <p:transition>
    <p:dissolve/>
  </p:transition>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CONCILIAZIONE GIUDIZIALE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68263" indent="0">
              <a:buNone/>
            </a:pPr>
            <a:r>
              <a:rPr lang="it-IT" dirty="0"/>
              <a:t>La conciliazione potrà riguardare tutti i tributi locali (oltre, ovviamente, alle imposte sui redditi, Iva, Irap, contributi consortili, tasse di concessione governativa) ed anche le controversie per le quali è stato esperito il tentativo obbligatorio di mediazione, previa presentazione del reclamo.</a:t>
            </a:r>
          </a:p>
          <a:p>
            <a:pPr marL="68263" indent="0">
              <a:buNone/>
            </a:pPr>
            <a:endParaRPr lang="it-IT" dirty="0" smtClean="0"/>
          </a:p>
          <a:p>
            <a:pPr marL="68263" indent="0">
              <a:buNone/>
            </a:pPr>
            <a:r>
              <a:rPr lang="it-IT" dirty="0" smtClean="0"/>
              <a:t>Se </a:t>
            </a:r>
            <a:r>
              <a:rPr lang="it-IT" dirty="0"/>
              <a:t>in pendenza del giudizio le parti raggiungono un accordo conciliativo, presentano istanza congiunta sottoscritta personalmente o dai difensori per la definizione totale o parziale della controversia (conciliazione fuori udienza).</a:t>
            </a:r>
          </a:p>
          <a:p>
            <a:pPr marL="411480" algn="ctr" fontAlgn="auto">
              <a:spcAft>
                <a:spcPts val="0"/>
              </a:spcAft>
              <a:buFont typeface="Wingdings"/>
              <a:buNone/>
              <a:defRPr/>
            </a:pPr>
            <a:endParaRPr lang="it-IT" dirty="0" smtClean="0">
              <a:solidFill>
                <a:schemeClr val="accent1"/>
              </a:solidFill>
            </a:endParaRPr>
          </a:p>
        </p:txBody>
      </p:sp>
    </p:spTree>
  </p:cSld>
  <p:clrMapOvr>
    <a:masterClrMapping/>
  </p:clrMapOvr>
  <p:transition>
    <p:dissolve/>
  </p:transition>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CONCILIAZIONE GIUDIZIALE</a:t>
            </a:r>
            <a:endParaRPr lang="it-IT" sz="3200" dirty="0">
              <a:solidFill>
                <a:schemeClr val="tx2">
                  <a:satMod val="200000"/>
                </a:schemeClr>
              </a:solidFill>
            </a:endParaRPr>
          </a:p>
        </p:txBody>
      </p:sp>
      <p:sp>
        <p:nvSpPr>
          <p:cNvPr id="216066" name="Segnaposto contenuto 2"/>
          <p:cNvSpPr>
            <a:spLocks noGrp="1"/>
          </p:cNvSpPr>
          <p:nvPr>
            <p:ph idx="1"/>
          </p:nvPr>
        </p:nvSpPr>
        <p:spPr/>
        <p:txBody>
          <a:bodyPr/>
          <a:lstStyle/>
          <a:p>
            <a:pPr algn="just">
              <a:buNone/>
            </a:pPr>
            <a:r>
              <a:rPr lang="it-IT" sz="2500" dirty="0"/>
              <a:t>Se la data di trattazione è già fissata e sussistono le condizioni di ammissibilità, la Commissione pronuncia sentenza di cessazione della materia del contendere. </a:t>
            </a:r>
          </a:p>
          <a:p>
            <a:pPr algn="just">
              <a:buNone/>
            </a:pPr>
            <a:endParaRPr lang="it-IT" sz="2500" dirty="0" smtClean="0"/>
          </a:p>
          <a:p>
            <a:pPr algn="just">
              <a:buNone/>
            </a:pPr>
            <a:r>
              <a:rPr lang="it-IT" sz="2500" dirty="0" smtClean="0"/>
              <a:t>L'accordo </a:t>
            </a:r>
            <a:r>
              <a:rPr lang="it-IT" sz="2500" dirty="0"/>
              <a:t>conciliativo può anche essere parziale.  In questo caso, la Commissione dichiara con ordinanza la cessazione parziale della materia del contendere e procede all’ulteriore trattazione della causa. </a:t>
            </a:r>
          </a:p>
          <a:p>
            <a:pPr algn="just">
              <a:buNone/>
            </a:pPr>
            <a:endParaRPr lang="it-IT" sz="2500" dirty="0" smtClean="0"/>
          </a:p>
          <a:p>
            <a:pPr algn="just">
              <a:buNone/>
            </a:pPr>
            <a:r>
              <a:rPr lang="it-IT" sz="2500" dirty="0" smtClean="0"/>
              <a:t>Se </a:t>
            </a:r>
            <a:r>
              <a:rPr lang="it-IT" sz="2500" dirty="0"/>
              <a:t>la data di trattazione non è fissata, provvede con decreto il presidente della sezione. </a:t>
            </a:r>
          </a:p>
          <a:p>
            <a:pPr algn="just">
              <a:buFont typeface="Wingdings" pitchFamily="2" charset="2"/>
              <a:buNone/>
            </a:pPr>
            <a:endParaRPr lang="it-IT" sz="2500" dirty="0" smtClean="0"/>
          </a:p>
        </p:txBody>
      </p:sp>
    </p:spTree>
  </p:cSld>
  <p:clrMapOvr>
    <a:masterClrMapping/>
  </p:clrMapOvr>
  <p:transition>
    <p:dissolve/>
  </p:transition>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LA CONCILIAZIONE GIUDIZIALE</a:t>
            </a:r>
            <a:endParaRPr lang="it-IT" dirty="0"/>
          </a:p>
        </p:txBody>
      </p:sp>
      <p:sp>
        <p:nvSpPr>
          <p:cNvPr id="3" name="Segnaposto contenuto 2"/>
          <p:cNvSpPr>
            <a:spLocks noGrp="1"/>
          </p:cNvSpPr>
          <p:nvPr>
            <p:ph idx="1"/>
          </p:nvPr>
        </p:nvSpPr>
        <p:spPr/>
        <p:txBody>
          <a:bodyPr/>
          <a:lstStyle/>
          <a:p>
            <a:pPr marL="68263" indent="0">
              <a:buNone/>
            </a:pPr>
            <a:r>
              <a:rPr lang="it-IT" sz="2500" dirty="0"/>
              <a:t>Ciascuna parte (quindi anche il Comune), fino a dieci giorni liberi prima della data di trattazione, può presentare istanza per la conciliazione totale o parziale della controversia. </a:t>
            </a:r>
          </a:p>
          <a:p>
            <a:pPr marL="68263" indent="0">
              <a:buNone/>
            </a:pPr>
            <a:r>
              <a:rPr lang="it-IT" sz="2500" dirty="0"/>
              <a:t>Al dibattimento (conciliazione in udienza), la Commissione, se sussistono le condizioni di ammissibilità, invita le parti alla conciliazione rinviando eventualmente la causa alla successiva udienza per il perfezionamento dell'accordo conciliativo. </a:t>
            </a:r>
          </a:p>
        </p:txBody>
      </p:sp>
    </p:spTree>
    <p:extLst>
      <p:ext uri="{BB962C8B-B14F-4D97-AF65-F5344CB8AC3E}">
        <p14:creationId xmlns:p14="http://schemas.microsoft.com/office/powerpoint/2010/main" val="4109927681"/>
      </p:ext>
    </p:extLst>
  </p:cSld>
  <p:clrMapOvr>
    <a:masterClrMapping/>
  </p:clrMapOvr>
  <p:transition>
    <p:dissolve/>
  </p:transition>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LA CONCILIAZIONE GIUDIZIALE</a:t>
            </a:r>
            <a:endParaRPr lang="it-IT" dirty="0"/>
          </a:p>
        </p:txBody>
      </p:sp>
      <p:sp>
        <p:nvSpPr>
          <p:cNvPr id="3" name="Segnaposto contenuto 2"/>
          <p:cNvSpPr>
            <a:spLocks noGrp="1"/>
          </p:cNvSpPr>
          <p:nvPr>
            <p:ph idx="1"/>
          </p:nvPr>
        </p:nvSpPr>
        <p:spPr/>
        <p:txBody>
          <a:bodyPr/>
          <a:lstStyle/>
          <a:p>
            <a:pPr marL="68263" indent="0" algn="just">
              <a:buNone/>
            </a:pPr>
            <a:r>
              <a:rPr lang="it-IT" sz="2500" dirty="0"/>
              <a:t>La conciliazione si perfeziona con la redazione del processo verbale nel quale sono indicate le somme dovute con i termini e le modalità di pagamento. La Commissione dichiara con sentenza l'estinzione del giudizio per cessazione della materia del contendere. </a:t>
            </a:r>
          </a:p>
          <a:p>
            <a:pPr algn="just"/>
            <a:endParaRPr lang="it-IT" sz="2500" dirty="0"/>
          </a:p>
          <a:p>
            <a:pPr marL="68263" indent="0" algn="just">
              <a:buNone/>
            </a:pPr>
            <a:r>
              <a:rPr lang="it-IT" sz="2500" dirty="0"/>
              <a:t>Il versamento delle somme dovute in base all’accordo conciliativo ovvero, in  caso  di rateizzazione, della prima rata deve essere effettuato entro venti giorni dalla data di sottoscrizione o di redazione del processo verbale. </a:t>
            </a:r>
          </a:p>
          <a:p>
            <a:pPr marL="68263" indent="0">
              <a:buNone/>
            </a:pPr>
            <a:endParaRPr lang="it-IT" dirty="0"/>
          </a:p>
        </p:txBody>
      </p:sp>
    </p:spTree>
    <p:extLst>
      <p:ext uri="{BB962C8B-B14F-4D97-AF65-F5344CB8AC3E}">
        <p14:creationId xmlns:p14="http://schemas.microsoft.com/office/powerpoint/2010/main" val="416675184"/>
      </p:ext>
    </p:extLst>
  </p:cSld>
  <p:clrMapOvr>
    <a:masterClrMapping/>
  </p:clrMapOvr>
  <p:transition>
    <p:dissolve/>
  </p:transition>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2">
                    <a:satMod val="200000"/>
                  </a:schemeClr>
                </a:solidFill>
              </a:rPr>
              <a:t>LA CONCILIAZIONE GIUDIZIALE</a:t>
            </a:r>
            <a:endParaRPr lang="it-IT" dirty="0"/>
          </a:p>
        </p:txBody>
      </p:sp>
      <p:sp>
        <p:nvSpPr>
          <p:cNvPr id="3" name="Segnaposto contenuto 2"/>
          <p:cNvSpPr>
            <a:spLocks noGrp="1"/>
          </p:cNvSpPr>
          <p:nvPr>
            <p:ph idx="1"/>
          </p:nvPr>
        </p:nvSpPr>
        <p:spPr/>
        <p:txBody>
          <a:bodyPr/>
          <a:lstStyle/>
          <a:p>
            <a:pPr marL="68263" indent="0" algn="just">
              <a:buNone/>
            </a:pPr>
            <a:r>
              <a:rPr lang="it-IT" sz="2800" dirty="0"/>
              <a:t>In caso di mancato pagamento delle somme dovute o di una delle rate, compresa la prima, entro il termine di pagamento della rata successiva, il competente ufficio provvede all'iscrizione a ruolo delle residue somme dovute a titolo di imposta, interessi e sanzioni, nonché della sanzione di cui all'articolo 13 del decreto legislativo 18 dicembre 1997, n. 471, aumentata della metà e applicata sul residuo importo dovuto a titolo di imposta.</a:t>
            </a:r>
          </a:p>
          <a:p>
            <a:pPr marL="68263" indent="0" algn="just">
              <a:buNone/>
            </a:pPr>
            <a:endParaRPr lang="it-IT" sz="2800" dirty="0"/>
          </a:p>
        </p:txBody>
      </p:sp>
    </p:spTree>
    <p:extLst>
      <p:ext uri="{BB962C8B-B14F-4D97-AF65-F5344CB8AC3E}">
        <p14:creationId xmlns:p14="http://schemas.microsoft.com/office/powerpoint/2010/main" val="2867768228"/>
      </p:ext>
    </p:extLst>
  </p:cSld>
  <p:clrMapOvr>
    <a:masterClrMapping/>
  </p:clrMapOvr>
  <p:transition>
    <p:dissolve/>
  </p:transition>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ctr" fontAlgn="auto">
              <a:spcAft>
                <a:spcPts val="0"/>
              </a:spcAft>
              <a:buFont typeface="Wingdings"/>
              <a:buNone/>
              <a:defRPr/>
            </a:pPr>
            <a:r>
              <a:rPr lang="it-IT" dirty="0" smtClean="0"/>
              <a:t>TERMINI DI IMPUGNAZIONE</a:t>
            </a:r>
          </a:p>
          <a:p>
            <a:pPr marL="411480" algn="ctr" fontAlgn="auto">
              <a:spcAft>
                <a:spcPts val="0"/>
              </a:spcAft>
              <a:buFont typeface="Wingdings"/>
              <a:buNone/>
              <a:defRPr/>
            </a:pPr>
            <a:endParaRPr lang="it-IT" dirty="0" smtClean="0"/>
          </a:p>
          <a:p>
            <a:pPr marL="411480" fontAlgn="auto">
              <a:spcAft>
                <a:spcPts val="0"/>
              </a:spcAft>
              <a:buFont typeface="Wingdings"/>
              <a:buNone/>
              <a:defRPr/>
            </a:pPr>
            <a:endParaRPr lang="it-IT" dirty="0" smtClean="0"/>
          </a:p>
          <a:p>
            <a:pPr marL="411480" fontAlgn="auto">
              <a:spcAft>
                <a:spcPts val="0"/>
              </a:spcAft>
              <a:buFont typeface="Wingdings"/>
              <a:buNone/>
              <a:defRPr/>
            </a:pPr>
            <a:r>
              <a:rPr lang="it-IT" dirty="0" smtClean="0"/>
              <a:t>Sessanta giorni,			Se nessuna delle  </a:t>
            </a:r>
          </a:p>
          <a:p>
            <a:pPr marL="411480" fontAlgn="auto">
              <a:spcAft>
                <a:spcPts val="0"/>
              </a:spcAft>
              <a:buFont typeface="Wingdings"/>
              <a:buNone/>
              <a:defRPr/>
            </a:pPr>
            <a:r>
              <a:rPr lang="it-IT" dirty="0" smtClean="0"/>
              <a:t>decorrenti dalla notifica	parti provvede alla</a:t>
            </a:r>
          </a:p>
          <a:p>
            <a:pPr marL="411480" fontAlgn="auto">
              <a:spcAft>
                <a:spcPts val="0"/>
              </a:spcAft>
              <a:buFont typeface="Wingdings"/>
              <a:buNone/>
              <a:defRPr/>
            </a:pPr>
            <a:r>
              <a:rPr lang="it-IT" dirty="0" smtClean="0"/>
              <a:t>della sentenza ad 		notifica della sen- </a:t>
            </a:r>
          </a:p>
          <a:p>
            <a:pPr marL="411480" fontAlgn="auto">
              <a:spcAft>
                <a:spcPts val="0"/>
              </a:spcAft>
              <a:buFont typeface="Wingdings"/>
              <a:buNone/>
              <a:defRPr/>
            </a:pPr>
            <a:r>
              <a:rPr lang="it-IT" dirty="0" smtClean="0"/>
              <a:t>istanza di parte			tenza si applica 						l’art. 327, comma </a:t>
            </a:r>
          </a:p>
          <a:p>
            <a:pPr marL="411480" fontAlgn="auto">
              <a:spcAft>
                <a:spcPts val="0"/>
              </a:spcAft>
              <a:buFont typeface="Wingdings"/>
              <a:buNone/>
              <a:defRPr/>
            </a:pPr>
            <a:r>
              <a:rPr lang="it-IT" dirty="0" smtClean="0"/>
              <a:t>						1, c.p.c.</a:t>
            </a:r>
          </a:p>
          <a:p>
            <a:pPr marL="411480" algn="ctr" fontAlgn="auto">
              <a:spcAft>
                <a:spcPts val="0"/>
              </a:spcAft>
              <a:buFont typeface="Wingdings"/>
              <a:buNone/>
              <a:defRPr/>
            </a:pPr>
            <a:endParaRPr lang="it-IT" dirty="0"/>
          </a:p>
        </p:txBody>
      </p:sp>
      <p:sp>
        <p:nvSpPr>
          <p:cNvPr id="5" name="Freccia angolare bidirezionale 4"/>
          <p:cNvSpPr/>
          <p:nvPr/>
        </p:nvSpPr>
        <p:spPr>
          <a:xfrm rot="13334679">
            <a:off x="4462463" y="2533650"/>
            <a:ext cx="849312" cy="849313"/>
          </a:xfrm>
          <a:prstGeom prst="leftUp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411480" algn="just" fontAlgn="auto">
              <a:spcAft>
                <a:spcPts val="0"/>
              </a:spcAft>
              <a:buFont typeface="Wingdings"/>
              <a:buNone/>
              <a:defRPr/>
            </a:pPr>
            <a:r>
              <a:rPr lang="it-IT" dirty="0" smtClean="0">
                <a:solidFill>
                  <a:srgbClr val="FF0000"/>
                </a:solidFill>
              </a:rPr>
              <a:t>L’art. 46 della l. 69/2009 ha ridotto da un anno a sei mesi dalla pubblicazione della sentenza il termine lungo di impugnazione stabilito dall’art. 327 c.p.c.</a:t>
            </a:r>
          </a:p>
          <a:p>
            <a:pPr marL="411480" algn="just" fontAlgn="auto">
              <a:spcAft>
                <a:spcPts val="0"/>
              </a:spcAft>
              <a:buFont typeface="Wingdings"/>
              <a:buNone/>
              <a:defRPr/>
            </a:pPr>
            <a:r>
              <a:rPr lang="it-IT" b="1" dirty="0" smtClean="0">
                <a:solidFill>
                  <a:srgbClr val="FFFF00"/>
                </a:solidFill>
              </a:rPr>
              <a:t>VALE PER I RICORSI INSTAURATI DOPO IL 4 LUGLIO 2009</a:t>
            </a:r>
          </a:p>
          <a:p>
            <a:pPr marL="411480" algn="just" fontAlgn="auto">
              <a:spcAft>
                <a:spcPts val="0"/>
              </a:spcAft>
              <a:buFont typeface="Wingdings"/>
              <a:buNone/>
              <a:defRPr/>
            </a:pPr>
            <a:endParaRPr lang="it-IT" b="1" dirty="0" smtClean="0">
              <a:solidFill>
                <a:srgbClr val="FF0000"/>
              </a:solidFill>
            </a:endParaRPr>
          </a:p>
          <a:p>
            <a:pPr marL="411480" algn="just" fontAlgn="auto">
              <a:spcAft>
                <a:spcPts val="0"/>
              </a:spcAft>
              <a:buFont typeface="Wingdings"/>
              <a:buNone/>
              <a:defRPr/>
            </a:pPr>
            <a:r>
              <a:rPr lang="it-IT" b="1" dirty="0" smtClean="0">
                <a:solidFill>
                  <a:srgbClr val="FF0000"/>
                </a:solidFill>
              </a:rPr>
              <a:t>Poiché tale articolo è espressamente richiamato dall’art. 38 del D.Lgs. 546/1992, la riduzione opera anche per le sentenze delle Commissioni Tributarie</a:t>
            </a:r>
            <a:endParaRPr lang="it-IT" b="1" dirty="0">
              <a:solidFill>
                <a:srgbClr val="FF0000"/>
              </a:solidFill>
            </a:endParaRPr>
          </a:p>
        </p:txBody>
      </p:sp>
    </p:spTree>
  </p:cSld>
  <p:clrMapOvr>
    <a:masterClrMapping/>
  </p:clrMapOvr>
  <p:transition>
    <p:dissolve/>
  </p:transition>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411480" fontAlgn="auto">
              <a:spcAft>
                <a:spcPts val="0"/>
              </a:spcAft>
              <a:buFont typeface="Wingdings"/>
              <a:buNone/>
              <a:defRPr/>
            </a:pPr>
            <a:r>
              <a:rPr lang="it-IT" dirty="0" smtClean="0">
                <a:solidFill>
                  <a:srgbClr val="FFFF00"/>
                </a:solidFill>
              </a:rPr>
              <a:t>Il ricorso in appello deve contenere:</a:t>
            </a:r>
          </a:p>
          <a:p>
            <a:pPr marL="411480" fontAlgn="auto">
              <a:spcAft>
                <a:spcPts val="0"/>
              </a:spcAft>
              <a:buFont typeface="Wingdings"/>
              <a:buChar char=""/>
              <a:defRPr/>
            </a:pPr>
            <a:r>
              <a:rPr lang="it-IT" dirty="0" smtClean="0"/>
              <a:t>L’indicazione della Commissione tributaria a cui è diretto</a:t>
            </a:r>
          </a:p>
          <a:p>
            <a:pPr marL="411480" fontAlgn="auto">
              <a:spcAft>
                <a:spcPts val="0"/>
              </a:spcAft>
              <a:buFont typeface="Wingdings"/>
              <a:buChar char=""/>
              <a:defRPr/>
            </a:pPr>
            <a:r>
              <a:rPr lang="it-IT" dirty="0" smtClean="0"/>
              <a:t>L’indicazione dell’appellante e delle altre parti nei cui confronti è proposto</a:t>
            </a:r>
          </a:p>
          <a:p>
            <a:pPr marL="411480" fontAlgn="auto">
              <a:spcAft>
                <a:spcPts val="0"/>
              </a:spcAft>
              <a:buFont typeface="Wingdings"/>
              <a:buChar char=""/>
              <a:defRPr/>
            </a:pPr>
            <a:r>
              <a:rPr lang="it-IT" dirty="0" smtClean="0"/>
              <a:t>Gli estremi della sentenza impugnata</a:t>
            </a:r>
          </a:p>
          <a:p>
            <a:pPr marL="411480" fontAlgn="auto">
              <a:spcAft>
                <a:spcPts val="0"/>
              </a:spcAft>
              <a:buFont typeface="Wingdings"/>
              <a:buChar char=""/>
              <a:defRPr/>
            </a:pPr>
            <a:r>
              <a:rPr lang="it-IT" dirty="0" smtClean="0"/>
              <a:t>L’esposizione sommaria dei fatti</a:t>
            </a:r>
          </a:p>
          <a:p>
            <a:pPr marL="411480" fontAlgn="auto">
              <a:spcAft>
                <a:spcPts val="0"/>
              </a:spcAft>
              <a:buFont typeface="Wingdings"/>
              <a:buChar char=""/>
              <a:defRPr/>
            </a:pPr>
            <a:r>
              <a:rPr lang="it-IT" dirty="0" smtClean="0"/>
              <a:t>L’oggetto della domanda</a:t>
            </a:r>
          </a:p>
          <a:p>
            <a:pPr marL="411480" fontAlgn="auto">
              <a:spcAft>
                <a:spcPts val="0"/>
              </a:spcAft>
              <a:buFont typeface="Wingdings"/>
              <a:buChar char=""/>
              <a:defRPr/>
            </a:pPr>
            <a:r>
              <a:rPr lang="it-IT" dirty="0" smtClean="0"/>
              <a:t>I motivi specifici dell’impugnazione</a:t>
            </a:r>
          </a:p>
          <a:p>
            <a:pPr marL="411480" fontAlgn="auto">
              <a:spcAft>
                <a:spcPts val="0"/>
              </a:spcAft>
              <a:buFont typeface="Wingdings"/>
              <a:buChar char=""/>
              <a:defRPr/>
            </a:pPr>
            <a:r>
              <a:rPr lang="it-IT" dirty="0" smtClean="0"/>
              <a:t>La sottoscrizione del difensore e l’indicazione dell’incarico</a:t>
            </a:r>
            <a:endParaRPr lang="it-IT" dirty="0"/>
          </a:p>
        </p:txBody>
      </p:sp>
    </p:spTree>
  </p:cSld>
  <p:clrMapOvr>
    <a:masterClrMapping/>
  </p:clrMapOvr>
  <p:transition>
    <p:dissolve/>
  </p:transition>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0162" name="Segnaposto contenuto 2"/>
          <p:cNvSpPr>
            <a:spLocks noGrp="1"/>
          </p:cNvSpPr>
          <p:nvPr>
            <p:ph idx="1"/>
          </p:nvPr>
        </p:nvSpPr>
        <p:spPr/>
        <p:txBody>
          <a:bodyPr/>
          <a:lstStyle/>
          <a:p>
            <a:pPr algn="just">
              <a:lnSpc>
                <a:spcPct val="200000"/>
              </a:lnSpc>
              <a:buFont typeface="Wingdings" pitchFamily="2" charset="2"/>
              <a:buNone/>
            </a:pPr>
            <a:endParaRPr lang="it-IT" smtClean="0">
              <a:solidFill>
                <a:schemeClr val="accent2"/>
              </a:solidFill>
            </a:endParaRPr>
          </a:p>
          <a:p>
            <a:pPr algn="just">
              <a:lnSpc>
                <a:spcPct val="200000"/>
              </a:lnSpc>
              <a:buFont typeface="Wingdings" pitchFamily="2" charset="2"/>
              <a:buNone/>
            </a:pPr>
            <a:r>
              <a:rPr lang="it-IT" smtClean="0">
                <a:solidFill>
                  <a:schemeClr val="accent2"/>
                </a:solidFill>
              </a:rPr>
              <a:t>Il ricorso è </a:t>
            </a:r>
            <a:r>
              <a:rPr lang="it-IT" b="1" smtClean="0">
                <a:solidFill>
                  <a:schemeClr val="accent2"/>
                </a:solidFill>
              </a:rPr>
              <a:t>INAMMISSIBILE</a:t>
            </a:r>
            <a:r>
              <a:rPr lang="it-IT" smtClean="0">
                <a:solidFill>
                  <a:schemeClr val="accent2"/>
                </a:solidFill>
              </a:rPr>
              <a:t> se manca o è assolutamente incerto uno degli elementi prima indicati o se non è sottoscritto.</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latin typeface="+mn-lt"/>
              </a:rPr>
              <a:t>OGGETTO GIURISDIZIONE TRIBUTARIA</a:t>
            </a:r>
            <a:endParaRPr lang="it-IT" sz="3200" dirty="0">
              <a:solidFill>
                <a:schemeClr val="tx2">
                  <a:satMod val="200000"/>
                </a:schemeClr>
              </a:solidFill>
              <a:latin typeface="+mn-lt"/>
            </a:endParaRPr>
          </a:p>
        </p:txBody>
      </p:sp>
      <p:sp>
        <p:nvSpPr>
          <p:cNvPr id="51202" name="Segnaposto contenuto 2"/>
          <p:cNvSpPr>
            <a:spLocks noGrp="1"/>
          </p:cNvSpPr>
          <p:nvPr>
            <p:ph idx="1"/>
          </p:nvPr>
        </p:nvSpPr>
        <p:spPr/>
        <p:txBody>
          <a:bodyPr/>
          <a:lstStyle/>
          <a:p>
            <a:pPr algn="just">
              <a:buFont typeface="Wingdings" pitchFamily="2" charset="2"/>
              <a:buNone/>
            </a:pPr>
            <a:r>
              <a:rPr lang="it-IT" smtClean="0">
                <a:solidFill>
                  <a:srgbClr val="FFFF00"/>
                </a:solidFill>
              </a:rPr>
              <a:t>IN MATERIA DI FERMO DI BENI MOBILI REGISTRATI E DI IPOTECA</a:t>
            </a:r>
          </a:p>
          <a:p>
            <a:pPr>
              <a:buFont typeface="Wingdings" pitchFamily="2" charset="2"/>
              <a:buNone/>
            </a:pPr>
            <a:endParaRPr lang="it-IT" smtClean="0">
              <a:solidFill>
                <a:srgbClr val="FFFF00"/>
              </a:solidFill>
            </a:endParaRPr>
          </a:p>
          <a:p>
            <a:pPr algn="just">
              <a:buFont typeface="Wingdings" pitchFamily="2" charset="2"/>
              <a:buNone/>
            </a:pPr>
            <a:r>
              <a:rPr lang="it-IT" smtClean="0"/>
              <a:t>LA GIURISDIZIONE APPARTIENE AL GIUDICE TRIBUTARIO SOLO QUANDO IL PROVVEDIMENTO IMPUGNATO CONCERNE LA RISCOSSIONE DI TRIBUTI</a:t>
            </a:r>
          </a:p>
        </p:txBody>
      </p:sp>
    </p:spTree>
  </p:cSld>
  <p:clrMapOvr>
    <a:masterClrMapping/>
  </p:clrMapOvr>
  <p:transition>
    <p:dissolve/>
  </p:transition>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8688" y="500063"/>
            <a:ext cx="7772400" cy="914400"/>
          </a:xfrm>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1186" name="Segnaposto contenuto 2"/>
          <p:cNvSpPr>
            <a:spLocks noGrp="1"/>
          </p:cNvSpPr>
          <p:nvPr>
            <p:ph idx="1"/>
          </p:nvPr>
        </p:nvSpPr>
        <p:spPr/>
        <p:txBody>
          <a:bodyPr/>
          <a:lstStyle/>
          <a:p>
            <a:pPr algn="just">
              <a:buFont typeface="Wingdings" pitchFamily="2" charset="2"/>
              <a:buNone/>
            </a:pPr>
            <a:r>
              <a:rPr lang="it-IT" smtClean="0"/>
              <a:t>L’appello è proposto nelle stesse forme previste per il ricorso di primo grado. Se il ricorso non è notificato a mezzo di ufficiale giudiziario, l’appellante deve, </a:t>
            </a:r>
            <a:r>
              <a:rPr lang="it-IT" b="1" smtClean="0">
                <a:solidFill>
                  <a:schemeClr val="accent2"/>
                </a:solidFill>
              </a:rPr>
              <a:t>A PENA DI NULLITA’</a:t>
            </a:r>
            <a:r>
              <a:rPr lang="it-IT" smtClean="0"/>
              <a:t>, depositare copia dell’appello presso l’ufficio di segreteria della Commissione Tributaria che ha pronunciato la sentenza sottoposta ad appello</a:t>
            </a:r>
            <a:endParaRPr lang="it-IT" smtClean="0">
              <a:solidFill>
                <a:schemeClr val="accent2"/>
              </a:solidFill>
            </a:endParaRPr>
          </a:p>
        </p:txBody>
      </p:sp>
    </p:spTree>
  </p:cSld>
  <p:clrMapOvr>
    <a:masterClrMapping/>
  </p:clrMapOvr>
  <p:transition>
    <p:dissolve/>
  </p:transition>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2210" name="Segnaposto contenuto 2"/>
          <p:cNvSpPr>
            <a:spLocks noGrp="1"/>
          </p:cNvSpPr>
          <p:nvPr>
            <p:ph idx="1"/>
          </p:nvPr>
        </p:nvSpPr>
        <p:spPr/>
        <p:txBody>
          <a:bodyPr/>
          <a:lstStyle/>
          <a:p>
            <a:pPr algn="just">
              <a:buFont typeface="Wingdings" pitchFamily="2" charset="2"/>
              <a:buNone/>
            </a:pPr>
            <a:endParaRPr lang="it-IT" smtClean="0"/>
          </a:p>
          <a:p>
            <a:pPr algn="just">
              <a:buFont typeface="Wingdings" pitchFamily="2" charset="2"/>
              <a:buNone/>
            </a:pPr>
            <a:r>
              <a:rPr lang="it-IT" smtClean="0"/>
              <a:t>Acquisito il deposito, la Segreteria della Commissione Tributaria Regionale chiede alla Segreteria della Commissione Provinciale la trasmissione del fascicolo del processo, che deve comprendere copia autentica della sentenza</a:t>
            </a:r>
          </a:p>
        </p:txBody>
      </p:sp>
    </p:spTree>
  </p:cSld>
  <p:clrMapOvr>
    <a:masterClrMapping/>
  </p:clrMapOvr>
  <p:transition>
    <p:dissolve/>
  </p:transition>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dirty="0" smtClean="0"/>
              <a:t>Le parti diverse dall’appellante si costituiscono in giudizio, di fronte alla Commissione Tributaria Regionale, negli stessi modi e negli stessi termini previsti per la costituzione di fronte alla Commissione Provinciale, depositando le proprie controdeduzioni</a:t>
            </a:r>
          </a:p>
          <a:p>
            <a:pPr marL="411480" algn="just" fontAlgn="auto">
              <a:spcAft>
                <a:spcPts val="0"/>
              </a:spcAft>
              <a:buFont typeface="Wingdings"/>
              <a:buNone/>
              <a:defRPr/>
            </a:pPr>
            <a:endParaRPr lang="it-IT" dirty="0" smtClean="0"/>
          </a:p>
          <a:p>
            <a:pPr marL="411480" algn="just" fontAlgn="auto">
              <a:spcAft>
                <a:spcPts val="0"/>
              </a:spcAft>
              <a:buFont typeface="Wingdings"/>
              <a:buNone/>
              <a:defRPr/>
            </a:pPr>
            <a:r>
              <a:rPr lang="it-IT" dirty="0" smtClean="0"/>
              <a:t>Nello stesso atto di controdeduzioni, le parti diverse dall’appellante, possono presentare appello incidentale.</a:t>
            </a:r>
            <a:endParaRPr lang="it-IT" dirty="0"/>
          </a:p>
        </p:txBody>
      </p:sp>
    </p:spTree>
  </p:cSld>
  <p:clrMapOvr>
    <a:masterClrMapping/>
  </p:clrMapOvr>
  <p:transition>
    <p:dissolve/>
  </p:transition>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4258" name="Segnaposto contenuto 2"/>
          <p:cNvSpPr>
            <a:spLocks noGrp="1"/>
          </p:cNvSpPr>
          <p:nvPr>
            <p:ph idx="1"/>
          </p:nvPr>
        </p:nvSpPr>
        <p:spPr/>
        <p:txBody>
          <a:bodyPr/>
          <a:lstStyle/>
          <a:p>
            <a:pPr algn="just">
              <a:lnSpc>
                <a:spcPct val="200000"/>
              </a:lnSpc>
              <a:buFont typeface="Wingdings" pitchFamily="2" charset="2"/>
              <a:buNone/>
            </a:pPr>
            <a:endParaRPr lang="it-IT" smtClean="0">
              <a:solidFill>
                <a:schemeClr val="accent2"/>
              </a:solidFill>
            </a:endParaRPr>
          </a:p>
          <a:p>
            <a:pPr algn="just">
              <a:lnSpc>
                <a:spcPct val="200000"/>
              </a:lnSpc>
              <a:buFont typeface="Wingdings" pitchFamily="2" charset="2"/>
              <a:buNone/>
            </a:pPr>
            <a:r>
              <a:rPr lang="it-IT" smtClean="0">
                <a:solidFill>
                  <a:schemeClr val="accent2"/>
                </a:solidFill>
              </a:rPr>
              <a:t>L’appello incidentale non presentato contestualmente alle controdeduzioni è INAMMISSIBILE</a:t>
            </a:r>
          </a:p>
        </p:txBody>
      </p:sp>
    </p:spTree>
  </p:cSld>
  <p:clrMapOvr>
    <a:masterClrMapping/>
  </p:clrMapOvr>
  <p:transition>
    <p:dissolve/>
  </p:transition>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CON L’APPELLO:</a:t>
            </a:r>
          </a:p>
          <a:p>
            <a:pPr marL="411480" algn="just" fontAlgn="auto">
              <a:spcAft>
                <a:spcPts val="0"/>
              </a:spcAft>
              <a:buFont typeface="Wingdings"/>
              <a:buChar char=""/>
              <a:defRPr/>
            </a:pPr>
            <a:r>
              <a:rPr lang="it-IT" dirty="0" smtClean="0"/>
              <a:t>Le censure contenute nel ricorso davanti alla Commissione Provinciale e le questioni contenute nelle controdeduzioni, non accolte nella sentenza di primo grado, non specificatamente riproposte </a:t>
            </a:r>
          </a:p>
          <a:p>
            <a:pPr marL="411480" algn="ctr" fontAlgn="auto">
              <a:spcAft>
                <a:spcPts val="0"/>
              </a:spcAft>
              <a:buFont typeface="Wingdings"/>
              <a:buNone/>
              <a:defRPr/>
            </a:pPr>
            <a:r>
              <a:rPr lang="it-IT" dirty="0" smtClean="0">
                <a:solidFill>
                  <a:schemeClr val="accent3"/>
                </a:solidFill>
              </a:rPr>
              <a:t>SI INTENDONO RINUNCIATE</a:t>
            </a:r>
          </a:p>
        </p:txBody>
      </p:sp>
    </p:spTree>
  </p:cSld>
  <p:clrMapOvr>
    <a:masterClrMapping/>
  </p:clrMapOvr>
  <p:transition>
    <p:dissolve/>
  </p:transition>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fontAlgn="auto">
              <a:spcAft>
                <a:spcPts val="0"/>
              </a:spcAft>
              <a:buFont typeface="Wingdings"/>
              <a:buNone/>
              <a:defRPr/>
            </a:pPr>
            <a:r>
              <a:rPr lang="it-IT" dirty="0" smtClean="0">
                <a:solidFill>
                  <a:srgbClr val="FF0000"/>
                </a:solidFill>
              </a:rPr>
              <a:t>Non possono essere proposte nuove domande </a:t>
            </a:r>
          </a:p>
          <a:p>
            <a:pPr marL="411480" fontAlgn="auto">
              <a:spcAft>
                <a:spcPts val="0"/>
              </a:spcAft>
              <a:buFont typeface="Wingdings"/>
              <a:buNone/>
              <a:defRPr/>
            </a:pPr>
            <a:endParaRPr lang="it-IT" dirty="0" smtClean="0">
              <a:solidFill>
                <a:srgbClr val="FF0000"/>
              </a:solidFill>
            </a:endParaRPr>
          </a:p>
          <a:p>
            <a:pPr marL="411480" fontAlgn="auto">
              <a:spcAft>
                <a:spcPts val="0"/>
              </a:spcAft>
              <a:buFont typeface="Wingdings"/>
              <a:buNone/>
              <a:defRPr/>
            </a:pPr>
            <a:r>
              <a:rPr lang="it-IT" dirty="0" smtClean="0">
                <a:solidFill>
                  <a:srgbClr val="FF0000"/>
                </a:solidFill>
              </a:rPr>
              <a:t>Se sono proposte nuove domande debbono essere dichiarate inammissibili d’ufficio</a:t>
            </a:r>
          </a:p>
          <a:p>
            <a:pPr marL="411480" fontAlgn="auto">
              <a:spcAft>
                <a:spcPts val="0"/>
              </a:spcAft>
              <a:buFont typeface="Wingdings"/>
              <a:buNone/>
              <a:defRPr/>
            </a:pPr>
            <a:endParaRPr lang="it-IT" dirty="0" smtClean="0">
              <a:solidFill>
                <a:srgbClr val="FF0000"/>
              </a:solidFill>
            </a:endParaRPr>
          </a:p>
          <a:p>
            <a:pPr marL="411480" fontAlgn="auto">
              <a:spcAft>
                <a:spcPts val="0"/>
              </a:spcAft>
              <a:buFont typeface="Wingdings"/>
              <a:buNone/>
              <a:defRPr/>
            </a:pPr>
            <a:r>
              <a:rPr lang="it-IT" dirty="0" smtClean="0">
                <a:solidFill>
                  <a:srgbClr val="FF0000"/>
                </a:solidFill>
              </a:rPr>
              <a:t>Non possono essere proposte nuove eccezioni, tranne quelle rilevabili d’ufficio</a:t>
            </a:r>
          </a:p>
          <a:p>
            <a:pPr marL="411480" fontAlgn="auto">
              <a:spcAft>
                <a:spcPts val="0"/>
              </a:spcAft>
              <a:buFont typeface="Wingdings"/>
              <a:buNone/>
              <a:defRPr/>
            </a:pPr>
            <a:endParaRPr lang="it-IT" dirty="0" smtClean="0"/>
          </a:p>
          <a:p>
            <a:pPr marL="411480" fontAlgn="auto">
              <a:spcAft>
                <a:spcPts val="0"/>
              </a:spcAft>
              <a:buFont typeface="Wingdings"/>
              <a:buNone/>
              <a:defRPr/>
            </a:pPr>
            <a:r>
              <a:rPr lang="it-IT" dirty="0" smtClean="0">
                <a:solidFill>
                  <a:srgbClr val="92D050"/>
                </a:solidFill>
              </a:rPr>
              <a:t>Possono essere chiesti gli interessi maturati dopo la sentenza di primo grado</a:t>
            </a:r>
            <a:endParaRPr lang="it-IT" dirty="0">
              <a:solidFill>
                <a:srgbClr val="92D050"/>
              </a:solidFill>
            </a:endParaRPr>
          </a:p>
        </p:txBody>
      </p:sp>
    </p:spTree>
  </p:cSld>
  <p:clrMapOvr>
    <a:masterClrMapping/>
  </p:clrMapOvr>
  <p:transition>
    <p:dissolve/>
  </p:transition>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7330" name="Segnaposto contenuto 2"/>
          <p:cNvSpPr>
            <a:spLocks noGrp="1"/>
          </p:cNvSpPr>
          <p:nvPr>
            <p:ph idx="1"/>
          </p:nvPr>
        </p:nvSpPr>
        <p:spPr/>
        <p:txBody>
          <a:bodyPr/>
          <a:lstStyle/>
          <a:p>
            <a:pPr>
              <a:buFont typeface="Wingdings" pitchFamily="2" charset="2"/>
              <a:buNone/>
            </a:pPr>
            <a:r>
              <a:rPr lang="it-IT" b="1" smtClean="0">
                <a:solidFill>
                  <a:schemeClr val="accent2"/>
                </a:solidFill>
              </a:rPr>
              <a:t>NON SONO AMMESSE NUOVE PROVE IN APPELLO, </a:t>
            </a:r>
            <a:r>
              <a:rPr lang="it-IT" b="1" smtClean="0">
                <a:solidFill>
                  <a:schemeClr val="accent1"/>
                </a:solidFill>
              </a:rPr>
              <a:t>salvo che:</a:t>
            </a:r>
          </a:p>
          <a:p>
            <a:pPr>
              <a:buFont typeface="Wingdings" pitchFamily="2" charset="2"/>
              <a:buNone/>
            </a:pPr>
            <a:endParaRPr lang="it-IT" b="1" smtClean="0">
              <a:solidFill>
                <a:schemeClr val="accent1"/>
              </a:solidFill>
            </a:endParaRPr>
          </a:p>
          <a:p>
            <a:r>
              <a:rPr lang="it-IT" b="1" smtClean="0">
                <a:solidFill>
                  <a:schemeClr val="accent1"/>
                </a:solidFill>
              </a:rPr>
              <a:t>Non siano necessarie ai fini della decisione</a:t>
            </a:r>
          </a:p>
          <a:p>
            <a:pPr>
              <a:buFont typeface="Wingdings" pitchFamily="2" charset="2"/>
              <a:buNone/>
            </a:pPr>
            <a:r>
              <a:rPr lang="it-IT" b="1" smtClean="0">
                <a:solidFill>
                  <a:schemeClr val="accent1"/>
                </a:solidFill>
              </a:rPr>
              <a:t> </a:t>
            </a:r>
          </a:p>
          <a:p>
            <a:r>
              <a:rPr lang="it-IT" b="1" smtClean="0">
                <a:solidFill>
                  <a:schemeClr val="accent1"/>
                </a:solidFill>
              </a:rPr>
              <a:t>Che la parte dimostri di non averle potute fornire in primo grado per causa ad essa non imputabile</a:t>
            </a:r>
          </a:p>
        </p:txBody>
      </p:sp>
    </p:spTree>
  </p:cSld>
  <p:clrMapOvr>
    <a:masterClrMapping/>
  </p:clrMapOvr>
  <p:transition>
    <p:dissolve/>
  </p:transition>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8354" name="Segnaposto contenuto 2"/>
          <p:cNvSpPr>
            <a:spLocks noGrp="1"/>
          </p:cNvSpPr>
          <p:nvPr>
            <p:ph idx="1"/>
          </p:nvPr>
        </p:nvSpPr>
        <p:spPr/>
        <p:txBody>
          <a:bodyPr/>
          <a:lstStyle/>
          <a:p>
            <a:pPr algn="just">
              <a:buFont typeface="Wingdings" pitchFamily="2" charset="2"/>
              <a:buNone/>
            </a:pPr>
            <a:r>
              <a:rPr lang="it-IT" smtClean="0"/>
              <a:t>La Commissione Tributaria Regionale, può rimettere la causa alla Commissione Tributaria Provinciale, nei seguenti casi:</a:t>
            </a:r>
          </a:p>
          <a:p>
            <a:r>
              <a:rPr lang="it-IT" smtClean="0"/>
              <a:t>Quando accoglie l’appello contro la dichiarazione d’incompetenza</a:t>
            </a:r>
          </a:p>
          <a:p>
            <a:r>
              <a:rPr lang="it-IT" smtClean="0"/>
              <a:t>Quando riconosce che nel giudizio di primo grado il contradditorio non è stato regolarmente costituito o integrato</a:t>
            </a:r>
          </a:p>
          <a:p>
            <a:pPr>
              <a:buFont typeface="Wingdings" pitchFamily="2" charset="2"/>
              <a:buNone/>
            </a:pPr>
            <a:r>
              <a:rPr lang="it-IT" smtClean="0"/>
              <a:t>					                            </a:t>
            </a:r>
            <a:r>
              <a:rPr lang="it-IT" sz="2000" i="1" smtClean="0"/>
              <a:t>continua</a:t>
            </a:r>
          </a:p>
        </p:txBody>
      </p:sp>
      <p:sp>
        <p:nvSpPr>
          <p:cNvPr id="4" name="Freccia a destra 3"/>
          <p:cNvSpPr/>
          <p:nvPr/>
        </p:nvSpPr>
        <p:spPr>
          <a:xfrm>
            <a:off x="8001000" y="5786438"/>
            <a:ext cx="500063"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L’APPELLO ALLA COMMISSIONE TRIBUTARIA REGIONALE</a:t>
            </a:r>
            <a:endParaRPr lang="it-IT" sz="3200" dirty="0">
              <a:solidFill>
                <a:schemeClr val="tx2">
                  <a:satMod val="200000"/>
                </a:schemeClr>
              </a:solidFill>
            </a:endParaRPr>
          </a:p>
        </p:txBody>
      </p:sp>
      <p:sp>
        <p:nvSpPr>
          <p:cNvPr id="229378" name="Segnaposto contenuto 2"/>
          <p:cNvSpPr>
            <a:spLocks noGrp="1"/>
          </p:cNvSpPr>
          <p:nvPr>
            <p:ph idx="1"/>
          </p:nvPr>
        </p:nvSpPr>
        <p:spPr/>
        <p:txBody>
          <a:bodyPr/>
          <a:lstStyle/>
          <a:p>
            <a:r>
              <a:rPr lang="it-IT" smtClean="0"/>
              <a:t>Quando riconosce che il Collegio della Commissione Tributaria Provinciale non era legittimamente composto</a:t>
            </a:r>
          </a:p>
          <a:p>
            <a:r>
              <a:rPr lang="it-IT" smtClean="0"/>
              <a:t>Quando manca la sottoscrizione della sentenza da parte del primo grado</a:t>
            </a:r>
          </a:p>
        </p:txBody>
      </p:sp>
    </p:spTree>
  </p:cSld>
  <p:clrMapOvr>
    <a:masterClrMapping/>
  </p:clrMapOvr>
  <p:transition>
    <p:dissolve/>
  </p:transition>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RICORSO PER CASSAZIONE</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92500"/>
          </a:bodyPr>
          <a:lstStyle/>
          <a:p>
            <a:pPr marL="411480" fontAlgn="auto">
              <a:spcAft>
                <a:spcPts val="0"/>
              </a:spcAft>
              <a:buFont typeface="Wingdings"/>
              <a:buNone/>
              <a:defRPr/>
            </a:pPr>
            <a:r>
              <a:rPr lang="it-IT" dirty="0" smtClean="0">
                <a:solidFill>
                  <a:schemeClr val="accent3"/>
                </a:solidFill>
              </a:rPr>
              <a:t>La sentenza della Commissione Tributaria Regionale può essere impugnata per:</a:t>
            </a:r>
          </a:p>
          <a:p>
            <a:pPr marL="411480" fontAlgn="auto">
              <a:spcAft>
                <a:spcPts val="0"/>
              </a:spcAft>
              <a:buFont typeface="Wingdings"/>
              <a:buChar char=""/>
              <a:defRPr/>
            </a:pPr>
            <a:r>
              <a:rPr lang="it-IT" dirty="0" smtClean="0"/>
              <a:t>Motivi attinenti la giurisdizione</a:t>
            </a:r>
          </a:p>
          <a:p>
            <a:pPr marL="411480" fontAlgn="auto">
              <a:spcAft>
                <a:spcPts val="0"/>
              </a:spcAft>
              <a:buFont typeface="Wingdings"/>
              <a:buChar char=""/>
              <a:defRPr/>
            </a:pPr>
            <a:r>
              <a:rPr lang="it-IT" dirty="0" smtClean="0"/>
              <a:t>Violazione delle norme sulla competenza</a:t>
            </a:r>
          </a:p>
          <a:p>
            <a:pPr marL="411480" fontAlgn="auto">
              <a:spcAft>
                <a:spcPts val="0"/>
              </a:spcAft>
              <a:buFont typeface="Wingdings"/>
              <a:buChar char=""/>
              <a:defRPr/>
            </a:pPr>
            <a:r>
              <a:rPr lang="it-IT" dirty="0" smtClean="0"/>
              <a:t>Per violazione o falsa applicazione di norme di diritto, di ccnl</a:t>
            </a:r>
          </a:p>
          <a:p>
            <a:pPr marL="411480" fontAlgn="auto">
              <a:spcAft>
                <a:spcPts val="0"/>
              </a:spcAft>
              <a:buFont typeface="Wingdings"/>
              <a:buChar char=""/>
              <a:defRPr/>
            </a:pPr>
            <a:r>
              <a:rPr lang="it-IT" dirty="0" smtClean="0"/>
              <a:t>Per nullità della sentenza o del procedimento</a:t>
            </a:r>
          </a:p>
          <a:p>
            <a:pPr marL="411480" fontAlgn="auto">
              <a:spcAft>
                <a:spcPts val="0"/>
              </a:spcAft>
              <a:buFont typeface="Wingdings"/>
              <a:buChar char=""/>
              <a:defRPr/>
            </a:pPr>
            <a:r>
              <a:rPr lang="it-IT" dirty="0" smtClean="0"/>
              <a:t>Per omessa, insufficiente o contraddittoria motivazione circa un fatto decisivo per il giudizio</a:t>
            </a:r>
            <a:endParaRPr lang="it-IT"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a:t>
            </a:r>
            <a:endParaRPr lang="it-IT" sz="2800" dirty="0">
              <a:solidFill>
                <a:schemeClr val="tx2">
                  <a:satMod val="200000"/>
                </a:schemeClr>
              </a:solidFill>
            </a:endParaRPr>
          </a:p>
        </p:txBody>
      </p:sp>
      <p:sp>
        <p:nvSpPr>
          <p:cNvPr id="52226" name="Segnaposto contenuto 2"/>
          <p:cNvSpPr>
            <a:spLocks noGrp="1"/>
          </p:cNvSpPr>
          <p:nvPr>
            <p:ph idx="1"/>
          </p:nvPr>
        </p:nvSpPr>
        <p:spPr/>
        <p:txBody>
          <a:bodyPr/>
          <a:lstStyle/>
          <a:p>
            <a:pPr>
              <a:buFont typeface="Wingdings" pitchFamily="2" charset="2"/>
              <a:buNone/>
            </a:pPr>
            <a:r>
              <a:rPr lang="it-IT" dirty="0" smtClean="0">
                <a:solidFill>
                  <a:srgbClr val="FFFF00"/>
                </a:solidFill>
              </a:rPr>
              <a:t>IN MATERIA DI COSAP</a:t>
            </a:r>
          </a:p>
          <a:p>
            <a:pPr>
              <a:buFont typeface="Wingdings" pitchFamily="2" charset="2"/>
              <a:buNone/>
            </a:pPr>
            <a:endParaRPr lang="it-IT" dirty="0" smtClean="0">
              <a:solidFill>
                <a:srgbClr val="FFFF00"/>
              </a:solidFill>
            </a:endParaRPr>
          </a:p>
          <a:p>
            <a:pPr algn="just">
              <a:buFont typeface="Wingdings" pitchFamily="2" charset="2"/>
              <a:buNone/>
            </a:pPr>
            <a:r>
              <a:rPr lang="it-IT" b="1" dirty="0" smtClean="0">
                <a:solidFill>
                  <a:srgbClr val="FF0000"/>
                </a:solidFill>
              </a:rPr>
              <a:t>Esclusa la competenza delle Commissioni Tributarie (sentenza Corte Costituzionale n. 64 del 14 marzo 2008)</a:t>
            </a:r>
          </a:p>
          <a:p>
            <a:pPr>
              <a:buFont typeface="Wingdings" pitchFamily="2" charset="2"/>
              <a:buNone/>
            </a:pPr>
            <a:endParaRPr lang="it-IT" dirty="0" smtClean="0">
              <a:solidFill>
                <a:srgbClr val="FF0000"/>
              </a:solidFill>
            </a:endParaRPr>
          </a:p>
          <a:p>
            <a:pPr>
              <a:buFont typeface="Wingdings" pitchFamily="2" charset="2"/>
              <a:buNone/>
            </a:pPr>
            <a:endParaRPr lang="it-IT" dirty="0" smtClean="0">
              <a:solidFill>
                <a:srgbClr val="FF0000"/>
              </a:solidFill>
            </a:endParaRPr>
          </a:p>
        </p:txBody>
      </p:sp>
    </p:spTree>
  </p:cSld>
  <p:clrMapOvr>
    <a:masterClrMapping/>
  </p:clrMapOvr>
  <p:transition>
    <p:dissolve/>
  </p:transition>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RICORSO PER CASSAZIONE</a:t>
            </a:r>
            <a:endParaRPr lang="it-IT" sz="3200" b="1" dirty="0">
              <a:solidFill>
                <a:schemeClr val="tx2">
                  <a:satMod val="200000"/>
                </a:schemeClr>
              </a:solidFill>
            </a:endParaRPr>
          </a:p>
        </p:txBody>
      </p:sp>
      <p:sp>
        <p:nvSpPr>
          <p:cNvPr id="231426" name="Segnaposto contenuto 2"/>
          <p:cNvSpPr>
            <a:spLocks noGrp="1"/>
          </p:cNvSpPr>
          <p:nvPr>
            <p:ph idx="1"/>
          </p:nvPr>
        </p:nvSpPr>
        <p:spPr/>
        <p:txBody>
          <a:bodyPr/>
          <a:lstStyle/>
          <a:p>
            <a:pPr algn="just">
              <a:buFont typeface="Wingdings" pitchFamily="2" charset="2"/>
              <a:buNone/>
            </a:pPr>
            <a:r>
              <a:rPr lang="it-IT" smtClean="0"/>
              <a:t>La Cassazione può rinviare alla Commissione Tributaria Provinciale o Regionale</a:t>
            </a:r>
          </a:p>
          <a:p>
            <a:pPr algn="just">
              <a:buFont typeface="Wingdings" pitchFamily="2" charset="2"/>
              <a:buNone/>
            </a:pPr>
            <a:endParaRPr lang="it-IT" smtClean="0"/>
          </a:p>
          <a:p>
            <a:pPr algn="just">
              <a:buFont typeface="Wingdings" pitchFamily="2" charset="2"/>
              <a:buNone/>
            </a:pPr>
            <a:r>
              <a:rPr lang="it-IT" smtClean="0"/>
              <a:t>La riassunzione deve essere fatta nei confronti di tutte le parti personalmente entro il termine perentorio di un anno dalla pubblicazione della sentenza</a:t>
            </a:r>
          </a:p>
          <a:p>
            <a:pPr>
              <a:buFont typeface="Wingdings" pitchFamily="2" charset="2"/>
              <a:buNone/>
            </a:pPr>
            <a:endParaRPr lang="it-IT" smtClean="0"/>
          </a:p>
        </p:txBody>
      </p:sp>
    </p:spTree>
  </p:cSld>
  <p:clrMapOvr>
    <a:masterClrMapping/>
  </p:clrMapOvr>
  <p:transition>
    <p:dissolve/>
  </p:transition>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LA REVOCAZIONE</a:t>
            </a:r>
            <a:endParaRPr lang="it-IT" sz="3200" dirty="0">
              <a:solidFill>
                <a:schemeClr val="tx2">
                  <a:satMod val="200000"/>
                </a:schemeClr>
              </a:solidFill>
            </a:endParaRPr>
          </a:p>
        </p:txBody>
      </p:sp>
      <p:sp>
        <p:nvSpPr>
          <p:cNvPr id="232450" name="Segnaposto contenuto 2"/>
          <p:cNvSpPr>
            <a:spLocks noGrp="1"/>
          </p:cNvSpPr>
          <p:nvPr>
            <p:ph idx="1"/>
          </p:nvPr>
        </p:nvSpPr>
        <p:spPr/>
        <p:txBody>
          <a:bodyPr/>
          <a:lstStyle/>
          <a:p>
            <a:pPr algn="just">
              <a:lnSpc>
                <a:spcPct val="150000"/>
              </a:lnSpc>
              <a:buFont typeface="Wingdings" pitchFamily="2" charset="2"/>
              <a:buNone/>
            </a:pPr>
            <a:r>
              <a:rPr lang="it-IT" smtClean="0"/>
              <a:t>La revocazione costituisce il rimedio per ripristinare il grado di giudizio che, in alcuni casi specifici, è stato gravemente viziato da non potere costituire manifestazione di giustizia</a:t>
            </a:r>
          </a:p>
        </p:txBody>
      </p:sp>
    </p:spTree>
  </p:cSld>
  <p:clrMapOvr>
    <a:masterClrMapping/>
  </p:clrMapOvr>
  <p:transition>
    <p:dissolve/>
  </p:transition>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solidFill>
                  <a:srgbClr val="FFFF00"/>
                </a:solidFill>
              </a:rPr>
              <a:t>Motivi di revocazione delle sentenze</a:t>
            </a:r>
          </a:p>
          <a:p>
            <a:pPr marL="411480" fontAlgn="auto">
              <a:spcAft>
                <a:spcPts val="0"/>
              </a:spcAft>
              <a:buFont typeface="Wingdings"/>
              <a:buChar char=""/>
              <a:defRPr/>
            </a:pPr>
            <a:r>
              <a:rPr lang="it-IT" dirty="0" smtClean="0"/>
              <a:t>Dolo di una delle parti in danno dell’altra</a:t>
            </a:r>
          </a:p>
          <a:p>
            <a:pPr marL="411480" fontAlgn="auto">
              <a:spcAft>
                <a:spcPts val="0"/>
              </a:spcAft>
              <a:buFont typeface="Wingdings"/>
              <a:buChar char=""/>
              <a:defRPr/>
            </a:pPr>
            <a:r>
              <a:rPr lang="it-IT" dirty="0" smtClean="0"/>
              <a:t>Prove dichiarate false</a:t>
            </a:r>
          </a:p>
          <a:p>
            <a:pPr marL="411480" fontAlgn="auto">
              <a:spcAft>
                <a:spcPts val="0"/>
              </a:spcAft>
              <a:buFont typeface="Wingdings"/>
              <a:buChar char=""/>
              <a:defRPr/>
            </a:pPr>
            <a:r>
              <a:rPr lang="it-IT" dirty="0" smtClean="0"/>
              <a:t>Ritrovamento di uno o più documenti decisivi</a:t>
            </a:r>
          </a:p>
          <a:p>
            <a:pPr marL="411480" fontAlgn="auto">
              <a:spcAft>
                <a:spcPts val="0"/>
              </a:spcAft>
              <a:buFont typeface="Wingdings"/>
              <a:buChar char=""/>
              <a:defRPr/>
            </a:pPr>
            <a:r>
              <a:rPr lang="it-IT" dirty="0" smtClean="0"/>
              <a:t>Errore di fatto risultante dagli atti o documenti della causa</a:t>
            </a:r>
          </a:p>
          <a:p>
            <a:pPr marL="411480" fontAlgn="auto">
              <a:spcAft>
                <a:spcPts val="0"/>
              </a:spcAft>
              <a:buFont typeface="Wingdings"/>
              <a:buChar char=""/>
              <a:defRPr/>
            </a:pPr>
            <a:r>
              <a:rPr lang="it-IT" dirty="0" smtClean="0"/>
              <a:t>Sentenza contraria ad altra precedente avente fra le parti autorità di cosa giudicata</a:t>
            </a:r>
          </a:p>
          <a:p>
            <a:pPr marL="411480" fontAlgn="auto">
              <a:spcAft>
                <a:spcPts val="0"/>
              </a:spcAft>
              <a:buFont typeface="Wingdings"/>
              <a:buChar char=""/>
              <a:defRPr/>
            </a:pPr>
            <a:r>
              <a:rPr lang="it-IT" dirty="0" smtClean="0"/>
              <a:t>Dolo del giudice</a:t>
            </a:r>
          </a:p>
        </p:txBody>
      </p:sp>
    </p:spTree>
  </p:cSld>
  <p:clrMapOvr>
    <a:masterClrMapping/>
  </p:clrMapOvr>
  <p:transition>
    <p:dissolve/>
  </p:transition>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b="1" dirty="0">
              <a:solidFill>
                <a:schemeClr val="tx2">
                  <a:satMod val="200000"/>
                </a:schemeClr>
              </a:solidFill>
            </a:endParaRPr>
          </a:p>
        </p:txBody>
      </p:sp>
      <p:sp>
        <p:nvSpPr>
          <p:cNvPr id="234498" name="Segnaposto contenuto 2"/>
          <p:cNvSpPr>
            <a:spLocks noGrp="1"/>
          </p:cNvSpPr>
          <p:nvPr>
            <p:ph idx="1"/>
          </p:nvPr>
        </p:nvSpPr>
        <p:spPr/>
        <p:txBody>
          <a:bodyPr/>
          <a:lstStyle/>
          <a:p>
            <a:pPr algn="just">
              <a:buFont typeface="Wingdings" pitchFamily="2" charset="2"/>
              <a:buNone/>
            </a:pPr>
            <a:r>
              <a:rPr lang="it-IT" smtClean="0"/>
              <a:t>IL RICORSO PER CASSAZIONE E’ PROPONIBILE IN CASO DI ERRORI NEL GIUDIZIO DI DIRITTO PER VIOLAZIONE O FALSA APPLICAZIONE DI NORME SOSTANZIALI O PROCESSUALI</a:t>
            </a:r>
          </a:p>
          <a:p>
            <a:pPr algn="just">
              <a:buFont typeface="Wingdings" pitchFamily="2" charset="2"/>
              <a:buNone/>
            </a:pPr>
            <a:endParaRPr lang="it-IT" smtClean="0"/>
          </a:p>
          <a:p>
            <a:pPr algn="just">
              <a:buFont typeface="Wingdings" pitchFamily="2" charset="2"/>
              <a:buNone/>
            </a:pPr>
            <a:r>
              <a:rPr lang="it-IT" smtClean="0"/>
              <a:t>LA REVOCAZIONE RIGUARDA SENTENZE CHE INVOLGONO ACCERTAMENTI DI FATTO</a:t>
            </a:r>
          </a:p>
        </p:txBody>
      </p:sp>
    </p:spTree>
  </p:cSld>
  <p:clrMapOvr>
    <a:masterClrMapping/>
  </p:clrMapOvr>
  <p:transition>
    <p:dissolve/>
  </p:transition>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Le sentenze della Commissione Tributaria Provinciale sono soggette solo a </a:t>
            </a:r>
          </a:p>
          <a:p>
            <a:pPr marL="411480" algn="ctr" fontAlgn="auto">
              <a:spcAft>
                <a:spcPts val="0"/>
              </a:spcAft>
              <a:buFont typeface="Wingdings"/>
              <a:buNone/>
              <a:defRPr/>
            </a:pPr>
            <a:r>
              <a:rPr lang="it-IT" dirty="0" smtClean="0">
                <a:solidFill>
                  <a:schemeClr val="accent3"/>
                </a:solidFill>
              </a:rPr>
              <a:t>REVOCAZIONE STRAORDINARIA </a:t>
            </a:r>
          </a:p>
          <a:p>
            <a:pPr marL="411480" algn="ctr" fontAlgn="auto">
              <a:spcAft>
                <a:spcPts val="0"/>
              </a:spcAft>
              <a:buFont typeface="Wingdings"/>
              <a:buNone/>
              <a:defRPr/>
            </a:pPr>
            <a:r>
              <a:rPr lang="it-IT" sz="2000" dirty="0" smtClean="0"/>
              <a:t>(art. 395, nn. 1,2,3 e 6 c.p.c.):</a:t>
            </a:r>
          </a:p>
          <a:p>
            <a:pPr marL="411480" fontAlgn="auto">
              <a:spcAft>
                <a:spcPts val="0"/>
              </a:spcAft>
              <a:buFont typeface="Wingdings"/>
              <a:buNone/>
              <a:defRPr/>
            </a:pPr>
            <a:r>
              <a:rPr lang="it-IT" dirty="0" smtClean="0"/>
              <a:t>I </a:t>
            </a:r>
            <a:r>
              <a:rPr lang="it-IT" dirty="0" smtClean="0">
                <a:solidFill>
                  <a:schemeClr val="accent3"/>
                </a:solidFill>
              </a:rPr>
              <a:t>vizi</a:t>
            </a:r>
            <a:r>
              <a:rPr lang="it-IT" dirty="0" smtClean="0"/>
              <a:t> costituenti motivi di revocazione sono </a:t>
            </a:r>
            <a:r>
              <a:rPr lang="it-IT" dirty="0" smtClean="0">
                <a:solidFill>
                  <a:schemeClr val="accent3"/>
                </a:solidFill>
              </a:rPr>
              <a:t>occulti</a:t>
            </a:r>
            <a:r>
              <a:rPr lang="it-IT" dirty="0" smtClean="0"/>
              <a:t>, cioè non rilevabili sulla base della sola sentenza e conoscibili anche a distanza di anni dal passaggio in giudicato di questa</a:t>
            </a:r>
            <a:endParaRPr lang="it-IT" dirty="0">
              <a:solidFill>
                <a:schemeClr val="accent3"/>
              </a:solidFill>
            </a:endParaRPr>
          </a:p>
        </p:txBody>
      </p:sp>
    </p:spTree>
  </p:cSld>
  <p:clrMapOvr>
    <a:masterClrMapping/>
  </p:clrMapOvr>
  <p:transition>
    <p:dissolve/>
  </p:transition>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LA REVOCAZIONE</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Le sentenze della Commissione Tributaria Regionale sono soggette e </a:t>
            </a:r>
          </a:p>
          <a:p>
            <a:pPr marL="411480" algn="ctr" fontAlgn="auto">
              <a:spcAft>
                <a:spcPts val="0"/>
              </a:spcAft>
              <a:buFont typeface="Wingdings"/>
              <a:buNone/>
              <a:defRPr/>
            </a:pPr>
            <a:r>
              <a:rPr lang="it-IT" dirty="0" smtClean="0">
                <a:solidFill>
                  <a:schemeClr val="accent3"/>
                </a:solidFill>
              </a:rPr>
              <a:t>REVOCAZIONE ORDINARIA</a:t>
            </a:r>
          </a:p>
          <a:p>
            <a:pPr marL="411480" algn="just" fontAlgn="auto">
              <a:spcAft>
                <a:spcPts val="0"/>
              </a:spcAft>
              <a:buFont typeface="Wingdings"/>
              <a:buNone/>
              <a:defRPr/>
            </a:pPr>
            <a:r>
              <a:rPr lang="it-IT" dirty="0" smtClean="0"/>
              <a:t>cioè per tutti i motivi di revocazione, sia per vizi palesi (la prova contraria alla reale esistenza di fatti, la precedente sentenza passata in giudicato) che occulti </a:t>
            </a:r>
            <a:endParaRPr lang="it-IT" dirty="0"/>
          </a:p>
        </p:txBody>
      </p:sp>
    </p:spTree>
  </p:cSld>
  <p:clrMapOvr>
    <a:masterClrMapping/>
  </p:clrMapOvr>
  <p:transition>
    <p:dissolve/>
  </p:transition>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b="1" dirty="0">
              <a:solidFill>
                <a:schemeClr val="tx2">
                  <a:satMod val="200000"/>
                </a:schemeClr>
              </a:solidFill>
            </a:endParaRPr>
          </a:p>
        </p:txBody>
      </p:sp>
      <p:sp>
        <p:nvSpPr>
          <p:cNvPr id="237570" name="Segnaposto contenuto 2"/>
          <p:cNvSpPr>
            <a:spLocks noGrp="1"/>
          </p:cNvSpPr>
          <p:nvPr>
            <p:ph idx="1"/>
          </p:nvPr>
        </p:nvSpPr>
        <p:spPr/>
        <p:txBody>
          <a:bodyPr/>
          <a:lstStyle/>
          <a:p>
            <a:pPr>
              <a:lnSpc>
                <a:spcPct val="150000"/>
              </a:lnSpc>
              <a:buFont typeface="Wingdings" pitchFamily="2" charset="2"/>
              <a:buNone/>
            </a:pPr>
            <a:endParaRPr lang="it-IT" dirty="0" smtClean="0"/>
          </a:p>
          <a:p>
            <a:pPr>
              <a:lnSpc>
                <a:spcPct val="150000"/>
              </a:lnSpc>
              <a:buFont typeface="Wingdings" pitchFamily="2" charset="2"/>
              <a:buNone/>
            </a:pPr>
            <a:r>
              <a:rPr lang="it-IT" dirty="0" smtClean="0"/>
              <a:t>La richiesta di revocazione va proposta alla stessa Commissione che ha pronunciato la sentenza, entro 60 gg, dalla scoperta del fatto-motivo di revocazione</a:t>
            </a:r>
          </a:p>
        </p:txBody>
      </p:sp>
    </p:spTree>
  </p:cSld>
  <p:clrMapOvr>
    <a:masterClrMapping/>
  </p:clrMapOvr>
  <p:transition>
    <p:dissolve/>
  </p:transition>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LA REVOCAZIONE</a:t>
            </a:r>
            <a:endParaRPr lang="it-IT" sz="3200" dirty="0">
              <a:solidFill>
                <a:schemeClr val="tx2">
                  <a:satMod val="200000"/>
                </a:schemeClr>
              </a:solidFill>
            </a:endParaRPr>
          </a:p>
        </p:txBody>
      </p:sp>
      <p:sp>
        <p:nvSpPr>
          <p:cNvPr id="238594" name="Segnaposto contenuto 2"/>
          <p:cNvSpPr>
            <a:spLocks noGrp="1"/>
          </p:cNvSpPr>
          <p:nvPr>
            <p:ph idx="1"/>
          </p:nvPr>
        </p:nvSpPr>
        <p:spPr/>
        <p:txBody>
          <a:bodyPr/>
          <a:lstStyle/>
          <a:p>
            <a:pPr>
              <a:buFont typeface="Wingdings" pitchFamily="2" charset="2"/>
              <a:buNone/>
            </a:pPr>
            <a:r>
              <a:rPr lang="it-IT" smtClean="0"/>
              <a:t>Il ricorso con il quale si chiede la revocazione deve contenere, </a:t>
            </a:r>
            <a:r>
              <a:rPr lang="it-IT" smtClean="0">
                <a:solidFill>
                  <a:schemeClr val="accent2"/>
                </a:solidFill>
              </a:rPr>
              <a:t>a pena di inammissibilità:</a:t>
            </a:r>
          </a:p>
          <a:p>
            <a:r>
              <a:rPr lang="it-IT" smtClean="0"/>
              <a:t>Gli stessi elementi previsti per il ricorso in appello</a:t>
            </a:r>
          </a:p>
          <a:p>
            <a:r>
              <a:rPr lang="it-IT" smtClean="0"/>
              <a:t>La specifica indicazione del motivo di revocazione e della prova dei fatti per la revocazione straordinaria</a:t>
            </a:r>
          </a:p>
          <a:p>
            <a:r>
              <a:rPr lang="it-IT" smtClean="0"/>
              <a:t>Il giorno della scoperta della falsità dichiarata o del recupero del documento</a:t>
            </a:r>
          </a:p>
        </p:txBody>
      </p:sp>
    </p:spTree>
  </p:cSld>
  <p:clrMapOvr>
    <a:masterClrMapping/>
  </p:clrMapOvr>
  <p:transition>
    <p:dissolve/>
  </p:transition>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b="1" dirty="0">
              <a:solidFill>
                <a:schemeClr val="tx2">
                  <a:satMod val="200000"/>
                </a:schemeClr>
              </a:solidFill>
            </a:endParaRPr>
          </a:p>
        </p:txBody>
      </p:sp>
      <p:sp>
        <p:nvSpPr>
          <p:cNvPr id="239618" name="Segnaposto contenuto 2"/>
          <p:cNvSpPr>
            <a:spLocks noGrp="1"/>
          </p:cNvSpPr>
          <p:nvPr>
            <p:ph idx="1"/>
          </p:nvPr>
        </p:nvSpPr>
        <p:spPr/>
        <p:txBody>
          <a:bodyPr/>
          <a:lstStyle/>
          <a:p>
            <a:pPr algn="just">
              <a:lnSpc>
                <a:spcPct val="150000"/>
              </a:lnSpc>
              <a:buFont typeface="Wingdings" pitchFamily="2" charset="2"/>
              <a:buNone/>
            </a:pPr>
            <a:r>
              <a:rPr lang="it-IT" smtClean="0"/>
              <a:t>La Commissione valuta l’ammissibilità e la fondatezza dei motivi addotti per la revocazione e, in caso di giudizio favorevole, pronuncia la revocazione della sentenza impugnata</a:t>
            </a:r>
          </a:p>
          <a:p>
            <a:pPr>
              <a:buFont typeface="Wingdings" pitchFamily="2" charset="2"/>
              <a:buNone/>
            </a:pPr>
            <a:endParaRPr lang="it-IT" smtClean="0"/>
          </a:p>
        </p:txBody>
      </p:sp>
    </p:spTree>
  </p:cSld>
  <p:clrMapOvr>
    <a:masterClrMapping/>
  </p:clrMapOvr>
  <p:transition>
    <p:dissolve/>
  </p:transition>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LA REVOCAZIONE</a:t>
            </a:r>
            <a:endParaRPr lang="it-IT" sz="3200" b="1" dirty="0">
              <a:solidFill>
                <a:schemeClr val="tx2">
                  <a:satMod val="200000"/>
                </a:schemeClr>
              </a:solidFill>
            </a:endParaRPr>
          </a:p>
        </p:txBody>
      </p:sp>
      <p:sp>
        <p:nvSpPr>
          <p:cNvPr id="240642" name="Segnaposto contenuto 2"/>
          <p:cNvSpPr>
            <a:spLocks noGrp="1"/>
          </p:cNvSpPr>
          <p:nvPr>
            <p:ph idx="1"/>
          </p:nvPr>
        </p:nvSpPr>
        <p:spPr/>
        <p:txBody>
          <a:bodyPr/>
          <a:lstStyle/>
          <a:p>
            <a:pPr algn="just">
              <a:lnSpc>
                <a:spcPct val="150000"/>
              </a:lnSpc>
              <a:buFont typeface="Wingdings" pitchFamily="2" charset="2"/>
              <a:buNone/>
            </a:pPr>
            <a:endParaRPr lang="it-IT" smtClean="0"/>
          </a:p>
          <a:p>
            <a:pPr algn="just">
              <a:lnSpc>
                <a:spcPct val="150000"/>
              </a:lnSpc>
              <a:buFont typeface="Wingdings" pitchFamily="2" charset="2"/>
              <a:buNone/>
            </a:pPr>
            <a:r>
              <a:rPr lang="it-IT" smtClean="0"/>
              <a:t>Contro la sentenza di revocazione sono ammessi i mezzi di impugnazione esperibili contro la sentenza impugnata per revocazione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53250" name="Segnaposto contenuto 2"/>
          <p:cNvSpPr>
            <a:spLocks noGrp="1"/>
          </p:cNvSpPr>
          <p:nvPr>
            <p:ph idx="1"/>
          </p:nvPr>
        </p:nvSpPr>
        <p:spPr/>
        <p:txBody>
          <a:bodyPr/>
          <a:lstStyle/>
          <a:p>
            <a:pPr algn="just">
              <a:buFont typeface="Wingdings" pitchFamily="2" charset="2"/>
              <a:buNone/>
            </a:pPr>
            <a:r>
              <a:rPr lang="it-IT" dirty="0" smtClean="0"/>
              <a:t>La Corte Costituzionale ha richiamato numerose pronunce della Cassazione che evidenziavano come il COSAP si applica in via alternativa alla TOSAP.</a:t>
            </a:r>
          </a:p>
          <a:p>
            <a:pPr algn="just">
              <a:buFont typeface="Wingdings" pitchFamily="2" charset="2"/>
              <a:buNone/>
            </a:pPr>
            <a:r>
              <a:rPr lang="it-IT" dirty="0" smtClean="0"/>
              <a:t>Il COSAP è stato concepito come qualcosa di diverso ed è stato ideato come corrispettivo di una concessione reale o presunta (nel caso di occupazione abusiva) dell’uso esclusivo o speciale di beni pubblici</a:t>
            </a:r>
          </a:p>
        </p:txBody>
      </p:sp>
    </p:spTree>
  </p:cSld>
  <p:clrMapOvr>
    <a:masterClrMapping/>
  </p:clrMapOvr>
  <p:transition>
    <p:dissolve/>
  </p:transition>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b="1" dirty="0">
              <a:solidFill>
                <a:schemeClr val="tx2">
                  <a:satMod val="200000"/>
                </a:schemeClr>
              </a:solidFill>
            </a:endParaRPr>
          </a:p>
        </p:txBody>
      </p:sp>
      <p:sp>
        <p:nvSpPr>
          <p:cNvPr id="241666" name="Segnaposto contenuto 2"/>
          <p:cNvSpPr>
            <a:spLocks noGrp="1"/>
          </p:cNvSpPr>
          <p:nvPr>
            <p:ph idx="1"/>
          </p:nvPr>
        </p:nvSpPr>
        <p:spPr/>
        <p:txBody>
          <a:bodyPr/>
          <a:lstStyle/>
          <a:p>
            <a:pPr algn="ctr">
              <a:buFont typeface="Wingdings" pitchFamily="2" charset="2"/>
              <a:buNone/>
            </a:pPr>
            <a:r>
              <a:rPr lang="it-IT" b="1" smtClean="0">
                <a:solidFill>
                  <a:schemeClr val="accent1"/>
                </a:solidFill>
              </a:rPr>
              <a:t>ACCOGLIMENTO DEL  RICORSO</a:t>
            </a:r>
          </a:p>
          <a:p>
            <a:pPr algn="ctr">
              <a:buFont typeface="Wingdings" pitchFamily="2" charset="2"/>
              <a:buNone/>
            </a:pPr>
            <a:endParaRPr lang="it-IT" b="1" smtClean="0">
              <a:solidFill>
                <a:schemeClr val="accent1"/>
              </a:solidFill>
            </a:endParaRPr>
          </a:p>
          <a:p>
            <a:pPr algn="ctr">
              <a:buFont typeface="Wingdings" pitchFamily="2" charset="2"/>
              <a:buNone/>
            </a:pPr>
            <a:endParaRPr lang="it-IT" b="1" smtClean="0">
              <a:solidFill>
                <a:schemeClr val="accent1"/>
              </a:solidFill>
            </a:endParaRPr>
          </a:p>
          <a:p>
            <a:pPr algn="just">
              <a:buFont typeface="Wingdings" pitchFamily="2" charset="2"/>
              <a:buNone/>
            </a:pPr>
            <a:r>
              <a:rPr lang="it-IT" smtClean="0"/>
              <a:t>Il tributo eventualmente corrisposto in eccedenza rispetto a quanto stabilito dalla sentenza, con i relativi interessi previsti dalle leggi fiscali, deve essere rimborsato entro 90 gg dalla notificazione della sentenza</a:t>
            </a:r>
          </a:p>
          <a:p>
            <a:pPr algn="ctr">
              <a:buFont typeface="Wingdings" pitchFamily="2" charset="2"/>
              <a:buNone/>
            </a:pPr>
            <a:endParaRPr lang="it-IT" b="1" smtClean="0">
              <a:solidFill>
                <a:schemeClr val="accent1"/>
              </a:solidFill>
            </a:endParaRPr>
          </a:p>
          <a:p>
            <a:pPr>
              <a:buFont typeface="Wingdings" pitchFamily="2" charset="2"/>
              <a:buNone/>
            </a:pPr>
            <a:endParaRPr lang="it-IT" smtClean="0"/>
          </a:p>
          <a:p>
            <a:pPr>
              <a:buFont typeface="Wingdings" pitchFamily="2" charset="2"/>
              <a:buNone/>
            </a:pPr>
            <a:endParaRPr lang="it-IT" smtClean="0"/>
          </a:p>
        </p:txBody>
      </p:sp>
      <p:sp>
        <p:nvSpPr>
          <p:cNvPr id="4" name="Freccia in giù 3"/>
          <p:cNvSpPr/>
          <p:nvPr/>
        </p:nvSpPr>
        <p:spPr>
          <a:xfrm>
            <a:off x="4714875" y="2571750"/>
            <a:ext cx="35718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ctr" fontAlgn="auto">
              <a:spcAft>
                <a:spcPts val="0"/>
              </a:spcAft>
              <a:buFont typeface="Wingdings"/>
              <a:buNone/>
              <a:defRPr/>
            </a:pPr>
            <a:r>
              <a:rPr lang="it-IT" b="1" dirty="0" smtClean="0">
                <a:solidFill>
                  <a:srgbClr val="FFFF00"/>
                </a:solidFill>
              </a:rPr>
              <a:t>PARZIALE ACCOGLIMENTO DEL RICORSO</a:t>
            </a:r>
          </a:p>
          <a:p>
            <a:pPr marL="411480" algn="ctr" fontAlgn="auto">
              <a:spcAft>
                <a:spcPts val="0"/>
              </a:spcAft>
              <a:buFont typeface="Wingdings"/>
              <a:buNone/>
              <a:defRPr/>
            </a:pPr>
            <a:endParaRPr lang="it-IT" b="1" dirty="0" smtClean="0">
              <a:solidFill>
                <a:srgbClr val="FFFF00"/>
              </a:solidFill>
            </a:endParaRPr>
          </a:p>
          <a:p>
            <a:pPr marL="411480" algn="ctr" fontAlgn="auto">
              <a:spcAft>
                <a:spcPts val="0"/>
              </a:spcAft>
              <a:buFont typeface="Wingdings"/>
              <a:buNone/>
              <a:defRPr/>
            </a:pPr>
            <a:endParaRPr lang="it-IT" b="1" dirty="0" smtClean="0">
              <a:solidFill>
                <a:srgbClr val="FFFF00"/>
              </a:solidFill>
            </a:endParaRPr>
          </a:p>
          <a:p>
            <a:pPr marL="411480" algn="just" fontAlgn="auto">
              <a:spcAft>
                <a:spcPts val="0"/>
              </a:spcAft>
              <a:buFont typeface="Wingdings"/>
              <a:buNone/>
              <a:defRPr/>
            </a:pPr>
            <a:r>
              <a:rPr lang="it-IT" dirty="0" smtClean="0"/>
              <a:t>L’Ente impositore può iscrivere a ruolo il tributo dovuto sulla base della sentenza ma in misura NON ECCEDENTE I DUE TERZI della pretesa impositiva avanzata con l’atto oggetto della controversia detratte le somme già eventualmente versate ed aumentate degli interessi di legge</a:t>
            </a:r>
            <a:endParaRPr lang="it-IT" dirty="0"/>
          </a:p>
        </p:txBody>
      </p:sp>
      <p:sp>
        <p:nvSpPr>
          <p:cNvPr id="4" name="Freccia in giù 3"/>
          <p:cNvSpPr/>
          <p:nvPr/>
        </p:nvSpPr>
        <p:spPr>
          <a:xfrm>
            <a:off x="4572000" y="2643188"/>
            <a:ext cx="571500" cy="42862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dirty="0">
              <a:solidFill>
                <a:schemeClr val="tx2">
                  <a:satMod val="200000"/>
                </a:schemeClr>
              </a:solidFill>
            </a:endParaRPr>
          </a:p>
        </p:txBody>
      </p:sp>
      <p:sp>
        <p:nvSpPr>
          <p:cNvPr id="243714" name="Segnaposto contenuto 2"/>
          <p:cNvSpPr>
            <a:spLocks noGrp="1"/>
          </p:cNvSpPr>
          <p:nvPr>
            <p:ph idx="1"/>
          </p:nvPr>
        </p:nvSpPr>
        <p:spPr/>
        <p:txBody>
          <a:bodyPr/>
          <a:lstStyle/>
          <a:p>
            <a:pPr algn="ctr">
              <a:buFont typeface="Wingdings" pitchFamily="2" charset="2"/>
              <a:buNone/>
            </a:pPr>
            <a:r>
              <a:rPr lang="it-IT" b="1" smtClean="0">
                <a:solidFill>
                  <a:srgbClr val="FF0000"/>
                </a:solidFill>
              </a:rPr>
              <a:t>RIGETTO DEL RICORSO</a:t>
            </a:r>
          </a:p>
          <a:p>
            <a:pPr algn="ctr">
              <a:buFont typeface="Wingdings" pitchFamily="2" charset="2"/>
              <a:buNone/>
            </a:pPr>
            <a:endParaRPr lang="it-IT" b="1" smtClean="0">
              <a:solidFill>
                <a:srgbClr val="FF0000"/>
              </a:solidFill>
            </a:endParaRPr>
          </a:p>
          <a:p>
            <a:pPr algn="ctr">
              <a:buFont typeface="Wingdings" pitchFamily="2" charset="2"/>
              <a:buNone/>
            </a:pPr>
            <a:endParaRPr lang="it-IT" b="1" smtClean="0">
              <a:solidFill>
                <a:srgbClr val="FF0000"/>
              </a:solidFill>
            </a:endParaRPr>
          </a:p>
          <a:p>
            <a:pPr algn="just">
              <a:buFont typeface="Wingdings" pitchFamily="2" charset="2"/>
              <a:buNone/>
            </a:pPr>
            <a:r>
              <a:rPr lang="it-IT" smtClean="0"/>
              <a:t>L’Ente impositore può iscrivere a ruolo i due terzi del tributo e degli interessi pretesi con l’atto impositivo impugnato</a:t>
            </a:r>
          </a:p>
        </p:txBody>
      </p:sp>
      <p:sp>
        <p:nvSpPr>
          <p:cNvPr id="4" name="Freccia in giù 3"/>
          <p:cNvSpPr/>
          <p:nvPr/>
        </p:nvSpPr>
        <p:spPr>
          <a:xfrm>
            <a:off x="4572000" y="2500313"/>
            <a:ext cx="642938" cy="5715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srgbClr val="FF0000"/>
              </a:solidFill>
            </a:endParaRPr>
          </a:p>
        </p:txBody>
      </p:sp>
    </p:spTree>
  </p:cSld>
  <p:clrMapOvr>
    <a:masterClrMapping/>
  </p:clrMapOvr>
  <p:transition>
    <p:dissolve/>
  </p:transition>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dirty="0">
              <a:solidFill>
                <a:schemeClr val="tx2">
                  <a:satMod val="200000"/>
                </a:schemeClr>
              </a:solidFill>
            </a:endParaRPr>
          </a:p>
        </p:txBody>
      </p:sp>
      <p:sp>
        <p:nvSpPr>
          <p:cNvPr id="244738" name="Segnaposto contenuto 2"/>
          <p:cNvSpPr>
            <a:spLocks noGrp="1"/>
          </p:cNvSpPr>
          <p:nvPr>
            <p:ph idx="1"/>
          </p:nvPr>
        </p:nvSpPr>
        <p:spPr/>
        <p:txBody>
          <a:bodyPr/>
          <a:lstStyle/>
          <a:p>
            <a:pPr algn="ctr">
              <a:buFont typeface="Wingdings" pitchFamily="2" charset="2"/>
              <a:buNone/>
            </a:pPr>
            <a:r>
              <a:rPr lang="it-IT" b="1" smtClean="0"/>
              <a:t>NEL CASO DI SENTENZA DELLA COMMISSIONE TRIBUTARIA REGIONALE</a:t>
            </a:r>
          </a:p>
          <a:p>
            <a:pPr algn="ctr">
              <a:buFont typeface="Wingdings" pitchFamily="2" charset="2"/>
              <a:buNone/>
            </a:pPr>
            <a:endParaRPr lang="it-IT" smtClean="0"/>
          </a:p>
          <a:p>
            <a:pPr algn="ctr">
              <a:buFont typeface="Wingdings" pitchFamily="2" charset="2"/>
              <a:buNone/>
            </a:pPr>
            <a:endParaRPr lang="it-IT" smtClean="0"/>
          </a:p>
          <a:p>
            <a:pPr algn="ctr">
              <a:buFont typeface="Wingdings" pitchFamily="2" charset="2"/>
              <a:buNone/>
            </a:pPr>
            <a:r>
              <a:rPr lang="it-IT" smtClean="0"/>
              <a:t>E’ dovuto il tributo stabilito dalla sentenza</a:t>
            </a:r>
          </a:p>
          <a:p>
            <a:pPr algn="ctr">
              <a:buFont typeface="Wingdings" pitchFamily="2" charset="2"/>
              <a:buNone/>
            </a:pPr>
            <a:endParaRPr lang="it-IT" smtClean="0"/>
          </a:p>
          <a:p>
            <a:pPr algn="ctr">
              <a:buFont typeface="Wingdings" pitchFamily="2" charset="2"/>
              <a:buNone/>
            </a:pPr>
            <a:endParaRPr lang="it-IT" smtClean="0"/>
          </a:p>
        </p:txBody>
      </p:sp>
      <p:sp>
        <p:nvSpPr>
          <p:cNvPr id="4" name="Freccia in giù 3"/>
          <p:cNvSpPr/>
          <p:nvPr/>
        </p:nvSpPr>
        <p:spPr>
          <a:xfrm>
            <a:off x="4429125" y="2928938"/>
            <a:ext cx="571500" cy="5715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dirty="0">
              <a:solidFill>
                <a:schemeClr val="tx2">
                  <a:satMod val="200000"/>
                </a:schemeClr>
              </a:solidFill>
            </a:endParaRPr>
          </a:p>
        </p:txBody>
      </p:sp>
      <p:sp>
        <p:nvSpPr>
          <p:cNvPr id="245762" name="Segnaposto contenuto 2"/>
          <p:cNvSpPr>
            <a:spLocks noGrp="1"/>
          </p:cNvSpPr>
          <p:nvPr>
            <p:ph idx="1"/>
          </p:nvPr>
        </p:nvSpPr>
        <p:spPr/>
        <p:txBody>
          <a:bodyPr/>
          <a:lstStyle/>
          <a:p>
            <a:pPr algn="just">
              <a:buFont typeface="Wingdings" pitchFamily="2" charset="2"/>
              <a:buNone/>
            </a:pPr>
            <a:endParaRPr lang="it-IT" smtClean="0"/>
          </a:p>
          <a:p>
            <a:pPr algn="just">
              <a:buFont typeface="Wingdings" pitchFamily="2" charset="2"/>
              <a:buNone/>
            </a:pPr>
            <a:endParaRPr lang="it-IT" smtClean="0"/>
          </a:p>
          <a:p>
            <a:pPr algn="just">
              <a:lnSpc>
                <a:spcPct val="150000"/>
              </a:lnSpc>
              <a:buFont typeface="Wingdings" pitchFamily="2" charset="2"/>
              <a:buNone/>
            </a:pPr>
            <a:r>
              <a:rPr lang="it-IT" b="1" smtClean="0"/>
              <a:t>GLI IMPORTI DA VERSARE VANNO IN OGNI CASO DIMINUITI DI QUANTO GIA’ CORRISPOSTO</a:t>
            </a:r>
          </a:p>
        </p:txBody>
      </p:sp>
    </p:spTree>
  </p:cSld>
  <p:clrMapOvr>
    <a:masterClrMapping/>
  </p:clrMapOvr>
  <p:transition>
    <p:dissolve/>
  </p:transition>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RISCOSSIONE FRAZIONATA DEL TRIBUTO IN PENDENZA DEL PROCESSO</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10000"/>
          </a:bodyPr>
          <a:lstStyle/>
          <a:p>
            <a:pPr marL="411480" algn="just" fontAlgn="auto">
              <a:spcAft>
                <a:spcPts val="0"/>
              </a:spcAft>
              <a:buFont typeface="Wingdings"/>
              <a:buNone/>
              <a:defRPr/>
            </a:pPr>
            <a:r>
              <a:rPr lang="it-IT" dirty="0" smtClean="0"/>
              <a:t>La Corte di Cassazione, però, con due sentenze, in materia d’imposta comunale sulla pubblicità e di Tarsu è intervenuta in materia di iscrizione a ruolo in pendenza di ricorso avverso avviso di accertamento.</a:t>
            </a:r>
          </a:p>
          <a:p>
            <a:pPr marL="411480" algn="just" fontAlgn="auto">
              <a:spcAft>
                <a:spcPts val="0"/>
              </a:spcAft>
              <a:buFont typeface="Wingdings"/>
              <a:buNone/>
              <a:defRPr/>
            </a:pPr>
            <a:r>
              <a:rPr lang="it-IT" dirty="0" smtClean="0"/>
              <a:t>Per la Corte, in questi casi, l’iscrizione va effettuata per intero, non essendo applicabile le disposizioni sulle iscrizioni frazionate e provvisorie.</a:t>
            </a:r>
          </a:p>
          <a:p>
            <a:pPr marL="411480" algn="just" fontAlgn="auto">
              <a:spcAft>
                <a:spcPts val="0"/>
              </a:spcAft>
              <a:buFont typeface="Wingdings"/>
              <a:buNone/>
              <a:defRPr/>
            </a:pPr>
            <a:endParaRPr lang="it-IT" sz="2200" dirty="0" smtClean="0"/>
          </a:p>
          <a:p>
            <a:pPr marL="411480" algn="just" fontAlgn="auto">
              <a:spcAft>
                <a:spcPts val="0"/>
              </a:spcAft>
              <a:buFont typeface="Wingdings"/>
              <a:buNone/>
              <a:defRPr/>
            </a:pPr>
            <a:r>
              <a:rPr lang="it-IT" sz="2200" dirty="0" smtClean="0"/>
              <a:t>Corte di Cassazione, sez. tributaria, sentenze 27899/2009 e 28091/2009</a:t>
            </a:r>
            <a:endParaRPr lang="it-IT" sz="2200" dirty="0"/>
          </a:p>
        </p:txBody>
      </p:sp>
    </p:spTree>
  </p:cSld>
  <p:clrMapOvr>
    <a:masterClrMapping/>
  </p:clrMapOvr>
  <p:transition>
    <p:dissolve/>
  </p:transition>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dirty="0">
              <a:solidFill>
                <a:schemeClr val="tx2">
                  <a:satMod val="200000"/>
                </a:schemeClr>
              </a:solidFill>
            </a:endParaRPr>
          </a:p>
        </p:txBody>
      </p:sp>
      <p:sp>
        <p:nvSpPr>
          <p:cNvPr id="247810" name="Segnaposto contenuto 2"/>
          <p:cNvSpPr>
            <a:spLocks noGrp="1"/>
          </p:cNvSpPr>
          <p:nvPr>
            <p:ph idx="1"/>
          </p:nvPr>
        </p:nvSpPr>
        <p:spPr/>
        <p:txBody>
          <a:bodyPr/>
          <a:lstStyle/>
          <a:p>
            <a:pPr algn="just">
              <a:buFont typeface="Wingdings" pitchFamily="2" charset="2"/>
              <a:buNone/>
            </a:pPr>
            <a:r>
              <a:rPr lang="it-IT" smtClean="0"/>
              <a:t>Istituto importato dalla giurisdizione amministrativa</a:t>
            </a:r>
          </a:p>
          <a:p>
            <a:pPr algn="just">
              <a:buFont typeface="Wingdings" pitchFamily="2" charset="2"/>
              <a:buNone/>
            </a:pPr>
            <a:endParaRPr lang="it-IT" smtClean="0"/>
          </a:p>
          <a:p>
            <a:pPr algn="just">
              <a:buFont typeface="Wingdings" pitchFamily="2" charset="2"/>
              <a:buNone/>
            </a:pPr>
            <a:r>
              <a:rPr lang="it-IT" smtClean="0"/>
              <a:t>Adottato dalla giurisdizione tributaria al fine di risolvere il problema dell’esecuzione delle sentenze delle Commissione Tributarie nei confronti della Pubblica Amministrazione</a:t>
            </a:r>
          </a:p>
        </p:txBody>
      </p:sp>
    </p:spTree>
  </p:cSld>
  <p:clrMapOvr>
    <a:masterClrMapping/>
  </p:clrMapOvr>
  <p:transition>
    <p:dissolve/>
  </p:transition>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77500" lnSpcReduction="20000"/>
          </a:bodyPr>
          <a:lstStyle/>
          <a:p>
            <a:pPr marL="411480" fontAlgn="auto">
              <a:spcAft>
                <a:spcPts val="0"/>
              </a:spcAft>
              <a:buFont typeface="Wingdings"/>
              <a:buNone/>
              <a:defRPr/>
            </a:pPr>
            <a:r>
              <a:rPr lang="it-IT" sz="3900" dirty="0" smtClean="0"/>
              <a:t>Il ricorso per ottemperanza deve contenere:</a:t>
            </a:r>
          </a:p>
          <a:p>
            <a:pPr marL="411480" fontAlgn="auto">
              <a:spcAft>
                <a:spcPts val="0"/>
              </a:spcAft>
              <a:buFont typeface="Wingdings"/>
              <a:buNone/>
              <a:defRPr/>
            </a:pPr>
            <a:endParaRPr lang="it-IT" dirty="0" smtClean="0"/>
          </a:p>
          <a:p>
            <a:pPr marL="411480" algn="just" fontAlgn="auto">
              <a:spcAft>
                <a:spcPts val="0"/>
              </a:spcAft>
              <a:buFont typeface="Wingdings"/>
              <a:buChar char=""/>
              <a:defRPr/>
            </a:pPr>
            <a:r>
              <a:rPr lang="it-IT" dirty="0" smtClean="0"/>
              <a:t>L’indicazione del Presidente della Commissione</a:t>
            </a:r>
          </a:p>
          <a:p>
            <a:pPr marL="411480" algn="just" fontAlgn="auto">
              <a:spcAft>
                <a:spcPts val="0"/>
              </a:spcAft>
              <a:buFont typeface="Wingdings"/>
              <a:buChar char=""/>
              <a:defRPr/>
            </a:pPr>
            <a:endParaRPr lang="it-IT" dirty="0" smtClean="0"/>
          </a:p>
          <a:p>
            <a:pPr marL="411480" algn="just" fontAlgn="auto">
              <a:spcAft>
                <a:spcPts val="0"/>
              </a:spcAft>
              <a:buFont typeface="Wingdings"/>
              <a:buChar char=""/>
              <a:defRPr/>
            </a:pPr>
            <a:r>
              <a:rPr lang="it-IT" dirty="0" smtClean="0"/>
              <a:t>La sommaria esposizione dei fatti che ne giustificano la proposizione</a:t>
            </a:r>
          </a:p>
          <a:p>
            <a:pPr marL="411480" algn="just" fontAlgn="auto">
              <a:spcAft>
                <a:spcPts val="0"/>
              </a:spcAft>
              <a:buFont typeface="Wingdings"/>
              <a:buChar char=""/>
              <a:defRPr/>
            </a:pPr>
            <a:endParaRPr lang="it-IT" dirty="0" smtClean="0"/>
          </a:p>
          <a:p>
            <a:pPr marL="411480" algn="just" fontAlgn="auto">
              <a:spcAft>
                <a:spcPts val="0"/>
              </a:spcAft>
              <a:buFont typeface="Wingdings"/>
              <a:buChar char=""/>
              <a:defRPr/>
            </a:pPr>
            <a:r>
              <a:rPr lang="it-IT" dirty="0" smtClean="0"/>
              <a:t>La precisa indicazione, </a:t>
            </a:r>
            <a:r>
              <a:rPr lang="it-IT" dirty="0" smtClean="0">
                <a:solidFill>
                  <a:schemeClr val="accent2"/>
                </a:solidFill>
              </a:rPr>
              <a:t>a pena di inammissibilità</a:t>
            </a:r>
            <a:r>
              <a:rPr lang="it-IT" dirty="0" smtClean="0"/>
              <a:t>, della sentenza passata in giudicato di cui si chiede l’ottemperanza</a:t>
            </a:r>
            <a:endParaRPr lang="it-IT" sz="2400" dirty="0" smtClean="0"/>
          </a:p>
          <a:p>
            <a:pPr marL="411480" fontAlgn="auto">
              <a:spcAft>
                <a:spcPts val="0"/>
              </a:spcAft>
              <a:buFont typeface="Wingdings"/>
              <a:buNone/>
              <a:defRPr/>
            </a:pPr>
            <a:endParaRPr lang="it-IT" sz="2400" dirty="0" smtClean="0"/>
          </a:p>
          <a:p>
            <a:pPr marL="411480" fontAlgn="auto">
              <a:spcAft>
                <a:spcPts val="0"/>
              </a:spcAft>
              <a:buFont typeface="Wingdings"/>
              <a:buNone/>
              <a:defRPr/>
            </a:pPr>
            <a:r>
              <a:rPr lang="it-IT" sz="2400" dirty="0" smtClean="0"/>
              <a:t>(al ricorso sono allegati copia della sentenza e originale o copia autentica dell’eventuale messa in mora)</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dirty="0">
              <a:solidFill>
                <a:schemeClr val="tx2">
                  <a:satMod val="200000"/>
                </a:schemeClr>
              </a:solidFill>
            </a:endParaRPr>
          </a:p>
        </p:txBody>
      </p:sp>
      <p:sp>
        <p:nvSpPr>
          <p:cNvPr id="249858" name="Segnaposto contenuto 4"/>
          <p:cNvSpPr>
            <a:spLocks noGrp="1"/>
          </p:cNvSpPr>
          <p:nvPr>
            <p:ph idx="1"/>
          </p:nvPr>
        </p:nvSpPr>
        <p:spPr/>
        <p:txBody>
          <a:bodyPr/>
          <a:lstStyle/>
          <a:p>
            <a:pPr algn="ctr">
              <a:buFont typeface="Wingdings" pitchFamily="2" charset="2"/>
              <a:buNone/>
            </a:pPr>
            <a:r>
              <a:rPr lang="it-IT" smtClean="0"/>
              <a:t>AMBITO APPLICATIVO DEL GIUDIZIO DI OTTEMPERANZA</a:t>
            </a:r>
          </a:p>
          <a:p>
            <a:pPr algn="ctr">
              <a:buFont typeface="Wingdings" pitchFamily="2" charset="2"/>
              <a:buNone/>
            </a:pPr>
            <a:endParaRPr lang="it-IT" smtClean="0"/>
          </a:p>
          <a:p>
            <a:pPr>
              <a:buFont typeface="Wingdings" pitchFamily="2" charset="2"/>
              <a:buNone/>
            </a:pPr>
            <a:endParaRPr lang="it-IT" sz="2700" smtClean="0"/>
          </a:p>
          <a:p>
            <a:pPr>
              <a:buFont typeface="Wingdings" pitchFamily="2" charset="2"/>
              <a:buNone/>
            </a:pPr>
            <a:endParaRPr lang="it-IT" sz="2700" smtClean="0"/>
          </a:p>
          <a:p>
            <a:pPr>
              <a:buFont typeface="Wingdings" pitchFamily="2" charset="2"/>
              <a:buNone/>
            </a:pPr>
            <a:r>
              <a:rPr lang="it-IT" sz="2700" smtClean="0"/>
              <a:t>PAGAMENTO DI 			OBBLIGHI DI FARE</a:t>
            </a:r>
          </a:p>
          <a:p>
            <a:pPr>
              <a:buFont typeface="Wingdings" pitchFamily="2" charset="2"/>
              <a:buNone/>
            </a:pPr>
            <a:r>
              <a:rPr lang="it-IT" sz="2700" smtClean="0"/>
              <a:t>SOMME DI DENARO		O DI RESTITUZIONE</a:t>
            </a:r>
          </a:p>
          <a:p>
            <a:pPr algn="ctr">
              <a:buFont typeface="Wingdings" pitchFamily="2" charset="2"/>
              <a:buNone/>
            </a:pPr>
            <a:endParaRPr lang="it-IT" smtClean="0"/>
          </a:p>
          <a:p>
            <a:pPr algn="ctr">
              <a:buFont typeface="Wingdings" pitchFamily="2" charset="2"/>
              <a:buNone/>
            </a:pPr>
            <a:endParaRPr lang="it-IT" smtClean="0"/>
          </a:p>
        </p:txBody>
      </p:sp>
      <p:sp>
        <p:nvSpPr>
          <p:cNvPr id="6" name="Freccia angolare bidirezionale 5"/>
          <p:cNvSpPr/>
          <p:nvPr/>
        </p:nvSpPr>
        <p:spPr>
          <a:xfrm rot="13660538">
            <a:off x="4064000" y="3219450"/>
            <a:ext cx="1436688" cy="1474788"/>
          </a:xfrm>
          <a:prstGeom prst="lef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marL="411480" fontAlgn="auto">
              <a:spcAft>
                <a:spcPts val="0"/>
              </a:spcAft>
              <a:buFont typeface="Wingdings"/>
              <a:buNone/>
              <a:defRPr/>
            </a:pPr>
            <a:r>
              <a:rPr lang="it-IT" sz="2800" b="1" dirty="0" smtClean="0">
                <a:solidFill>
                  <a:schemeClr val="accent1"/>
                </a:solidFill>
              </a:rPr>
              <a:t>QUANDO SI PUO’ CHIEDERE L’OTTEMPERANZA</a:t>
            </a:r>
          </a:p>
          <a:p>
            <a:pPr marL="411480" algn="ctr" fontAlgn="auto">
              <a:spcAft>
                <a:spcPts val="0"/>
              </a:spcAft>
              <a:buFont typeface="Wingdings"/>
              <a:buNone/>
              <a:defRPr/>
            </a:pPr>
            <a:endParaRPr lang="it-IT" sz="2800" b="1" dirty="0" smtClean="0">
              <a:solidFill>
                <a:schemeClr val="accent1"/>
              </a:solidFill>
            </a:endParaRPr>
          </a:p>
          <a:p>
            <a:pPr marL="411480" algn="ctr" fontAlgn="auto">
              <a:spcAft>
                <a:spcPts val="0"/>
              </a:spcAft>
              <a:buFont typeface="Wingdings"/>
              <a:buNone/>
              <a:defRPr/>
            </a:pPr>
            <a:endParaRPr lang="it-IT" sz="2800" b="1" dirty="0" smtClean="0">
              <a:solidFill>
                <a:schemeClr val="accent1"/>
              </a:solidFill>
            </a:endParaRPr>
          </a:p>
          <a:p>
            <a:pPr marL="411480" algn="ctr" fontAlgn="auto">
              <a:spcAft>
                <a:spcPts val="0"/>
              </a:spcAft>
              <a:buFont typeface="Wingdings"/>
              <a:buNone/>
              <a:defRPr/>
            </a:pPr>
            <a:endParaRPr lang="it-IT" sz="2800" b="1" dirty="0" smtClean="0">
              <a:solidFill>
                <a:schemeClr val="accent1"/>
              </a:solidFill>
            </a:endParaRPr>
          </a:p>
          <a:p>
            <a:pPr marL="411480" fontAlgn="auto">
              <a:spcAft>
                <a:spcPts val="0"/>
              </a:spcAft>
              <a:buFont typeface="Wingdings"/>
              <a:buNone/>
              <a:defRPr/>
            </a:pPr>
            <a:r>
              <a:rPr lang="it-IT" sz="2800" dirty="0" smtClean="0"/>
              <a:t>Sentenza passata 		Inadempienza (totale o </a:t>
            </a:r>
          </a:p>
          <a:p>
            <a:pPr marL="411480" fontAlgn="auto">
              <a:spcAft>
                <a:spcPts val="0"/>
              </a:spcAft>
              <a:buFont typeface="Wingdings"/>
              <a:buNone/>
              <a:defRPr/>
            </a:pPr>
            <a:r>
              <a:rPr lang="it-IT" sz="2800" dirty="0" smtClean="0"/>
              <a:t>in giudicato			parziale) da parte dell’ente </a:t>
            </a:r>
          </a:p>
          <a:p>
            <a:pPr marL="411480" fontAlgn="auto">
              <a:spcAft>
                <a:spcPts val="0"/>
              </a:spcAft>
              <a:buFont typeface="Wingdings"/>
              <a:buNone/>
              <a:defRPr/>
            </a:pPr>
            <a:r>
              <a:rPr lang="it-IT" sz="2800" dirty="0" smtClean="0"/>
              <a:t>					impositore degli obblighi 					della sentenza nel termine 					fissato dalla sentenza o 					dopo 30 gg dalla loro messa</a:t>
            </a:r>
          </a:p>
          <a:p>
            <a:pPr marL="411480" fontAlgn="auto">
              <a:spcAft>
                <a:spcPts val="0"/>
              </a:spcAft>
              <a:buFont typeface="Wingdings"/>
              <a:buNone/>
              <a:defRPr/>
            </a:pPr>
            <a:r>
              <a:rPr lang="it-IT" sz="2800" dirty="0" smtClean="0"/>
              <a:t>					in mora, tramite ufficiale 					giudiziario</a:t>
            </a:r>
            <a:endParaRPr lang="it-IT" sz="2800" dirty="0"/>
          </a:p>
        </p:txBody>
      </p:sp>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p>
        </p:txBody>
      </p:sp>
      <p:sp>
        <p:nvSpPr>
          <p:cNvPr id="4" name="Freccia angolare bidirezionale 3"/>
          <p:cNvSpPr/>
          <p:nvPr/>
        </p:nvSpPr>
        <p:spPr>
          <a:xfrm rot="13425995">
            <a:off x="3552825" y="2678113"/>
            <a:ext cx="882650" cy="92075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500" b="1" dirty="0">
                <a:solidFill>
                  <a:schemeClr val="tx2">
                    <a:satMod val="200000"/>
                  </a:schemeClr>
                </a:solidFill>
              </a:rPr>
              <a:t>OGGETTO GIURISDIZIONE </a:t>
            </a:r>
            <a:r>
              <a:rPr lang="it-IT" sz="2500" b="1" dirty="0" smtClean="0">
                <a:solidFill>
                  <a:schemeClr val="tx2">
                    <a:satMod val="200000"/>
                  </a:schemeClr>
                </a:solidFill>
              </a:rPr>
              <a:t>TRIBUTARIA – Le modifiche all’art. 12 del D.Lgs. n. 546/1992</a:t>
            </a:r>
            <a:endParaRPr lang="it-IT" sz="2500" dirty="0"/>
          </a:p>
        </p:txBody>
      </p:sp>
      <p:sp>
        <p:nvSpPr>
          <p:cNvPr id="3" name="Segnaposto contenuto 2"/>
          <p:cNvSpPr>
            <a:spLocks noGrp="1"/>
          </p:cNvSpPr>
          <p:nvPr>
            <p:ph idx="1"/>
          </p:nvPr>
        </p:nvSpPr>
        <p:spPr/>
        <p:txBody>
          <a:bodyPr/>
          <a:lstStyle/>
          <a:p>
            <a:pPr marL="68263" indent="0" algn="just">
              <a:buNone/>
            </a:pPr>
            <a:r>
              <a:rPr lang="it-IT" dirty="0" smtClean="0">
                <a:solidFill>
                  <a:schemeClr val="accent3"/>
                </a:solidFill>
              </a:rPr>
              <a:t>L’art</a:t>
            </a:r>
            <a:r>
              <a:rPr lang="it-IT" dirty="0">
                <a:solidFill>
                  <a:schemeClr val="accent3"/>
                </a:solidFill>
              </a:rPr>
              <a:t>. 9 del D.Lgs. n. </a:t>
            </a:r>
            <a:r>
              <a:rPr lang="it-IT" dirty="0" smtClean="0">
                <a:solidFill>
                  <a:schemeClr val="accent3"/>
                </a:solidFill>
              </a:rPr>
              <a:t>156/2015, recependo le pronunce giurisprudenziali ha chiarito che </a:t>
            </a:r>
            <a:r>
              <a:rPr lang="it-IT" dirty="0">
                <a:solidFill>
                  <a:schemeClr val="accent3"/>
                </a:solidFill>
              </a:rPr>
              <a:t>non sussiste competenza delle Commissioni Tributarie rispetto alla  </a:t>
            </a:r>
            <a:r>
              <a:rPr lang="it-IT" dirty="0" err="1">
                <a:solidFill>
                  <a:schemeClr val="accent3"/>
                </a:solidFill>
              </a:rPr>
              <a:t>debenza</a:t>
            </a:r>
            <a:r>
              <a:rPr lang="it-IT" dirty="0">
                <a:solidFill>
                  <a:schemeClr val="accent3"/>
                </a:solidFill>
              </a:rPr>
              <a:t>  del  canone per l'occupazione di spazi ed aree pubbliche </a:t>
            </a:r>
            <a:r>
              <a:rPr lang="it-IT" dirty="0" smtClean="0">
                <a:solidFill>
                  <a:schemeClr val="accent3"/>
                </a:solidFill>
              </a:rPr>
              <a:t>e </a:t>
            </a:r>
            <a:r>
              <a:rPr lang="it-IT" dirty="0">
                <a:solidFill>
                  <a:schemeClr val="accent3"/>
                </a:solidFill>
              </a:rPr>
              <a:t>del canone per lo scarico  e  la  depurazione delle acque reflue e per lo smaltimento  dei  rifiuti  urbani. </a:t>
            </a:r>
          </a:p>
        </p:txBody>
      </p:sp>
    </p:spTree>
    <p:extLst>
      <p:ext uri="{BB962C8B-B14F-4D97-AF65-F5344CB8AC3E}">
        <p14:creationId xmlns:p14="http://schemas.microsoft.com/office/powerpoint/2010/main" val="3752400487"/>
      </p:ext>
    </p:extLst>
  </p:cSld>
  <p:clrMapOvr>
    <a:masterClrMapping/>
  </p:clrMapOvr>
  <p:transition>
    <p:dissolve/>
  </p:transition>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fontAlgn="auto">
              <a:spcAft>
                <a:spcPts val="0"/>
              </a:spcAft>
              <a:buFont typeface="Wingdings"/>
              <a:buNone/>
              <a:defRPr/>
            </a:pPr>
            <a:r>
              <a:rPr lang="it-IT" dirty="0" smtClean="0"/>
              <a:t>PROCEDIMENTO NEL GIUDIZIO DI OTTEMPERANZA:</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sz="4000" b="1" dirty="0" smtClean="0">
                <a:solidFill>
                  <a:schemeClr val="accent3"/>
                </a:solidFill>
              </a:rPr>
              <a:t>1 -</a:t>
            </a:r>
            <a:r>
              <a:rPr lang="it-IT" sz="3300" dirty="0" smtClean="0">
                <a:solidFill>
                  <a:schemeClr val="accent3"/>
                </a:solidFill>
              </a:rPr>
              <a:t> </a:t>
            </a:r>
            <a:r>
              <a:rPr lang="it-IT" sz="3300" dirty="0" smtClean="0"/>
              <a:t>Deposito del ricorso in doppio originale alla segreteria della Commissione Tributaria Provinciale (qualora la sentenza sia stata da essa pronunciata e in ogni altro caso alla segreteria della Commissione Tributaria regionale</a:t>
            </a:r>
            <a:endParaRPr lang="it-IT" sz="3300" dirty="0" smtClean="0">
              <a:solidFill>
                <a:schemeClr val="accent3"/>
              </a:solidFill>
            </a:endParaRPr>
          </a:p>
          <a:p>
            <a:pPr marL="582930" indent="-514350" fontAlgn="auto">
              <a:spcAft>
                <a:spcPts val="0"/>
              </a:spcAft>
              <a:buFont typeface="Wingdings"/>
              <a:buNone/>
              <a:defRPr/>
            </a:pPr>
            <a:endParaRPr lang="it-IT" dirty="0"/>
          </a:p>
        </p:txBody>
      </p:sp>
    </p:spTree>
  </p:cSld>
  <p:clrMapOvr>
    <a:masterClrMapping/>
  </p:clrMapOvr>
  <p:transition>
    <p:dissolve/>
  </p:transition>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10000"/>
          </a:bodyPr>
          <a:lstStyle/>
          <a:p>
            <a:pPr marL="411480" fontAlgn="auto">
              <a:spcAft>
                <a:spcPts val="0"/>
              </a:spcAft>
              <a:buFont typeface="Wingdings"/>
              <a:buNone/>
              <a:defRPr/>
            </a:pPr>
            <a:r>
              <a:rPr lang="it-IT" dirty="0" smtClean="0"/>
              <a:t>PROCEDIMENTO NEL GIUDIZIO DI OTTEMPERANZA:</a:t>
            </a:r>
          </a:p>
          <a:p>
            <a:pPr marL="411480" algn="just" fontAlgn="auto">
              <a:spcAft>
                <a:spcPts val="0"/>
              </a:spcAft>
              <a:buFont typeface="Wingdings"/>
              <a:buNone/>
              <a:defRPr/>
            </a:pPr>
            <a:endParaRPr lang="it-IT" sz="4000" b="1" dirty="0" smtClean="0">
              <a:solidFill>
                <a:schemeClr val="accent3"/>
              </a:solidFill>
            </a:endParaRPr>
          </a:p>
          <a:p>
            <a:pPr marL="411480" algn="just" fontAlgn="auto">
              <a:spcAft>
                <a:spcPts val="0"/>
              </a:spcAft>
              <a:buFont typeface="Wingdings"/>
              <a:buNone/>
              <a:defRPr/>
            </a:pPr>
            <a:r>
              <a:rPr lang="it-IT" sz="4000" b="1" dirty="0" smtClean="0">
                <a:solidFill>
                  <a:schemeClr val="accent3"/>
                </a:solidFill>
              </a:rPr>
              <a:t>2 – </a:t>
            </a:r>
            <a:r>
              <a:rPr lang="it-IT" sz="4000" dirty="0" smtClean="0"/>
              <a:t>Trasmissione di uno dei due originali del ricorso al Comune o alla Provincia o al Ministero delle Finanze, obbligato a provvedere. Entro 20 gg dalla comunicazione, l’ente obbligato può trasmettere le proprie osservazioni alla Commissione Tributaria </a:t>
            </a:r>
            <a:endParaRPr lang="it-IT" dirty="0"/>
          </a:p>
        </p:txBody>
      </p:sp>
    </p:spTree>
  </p:cSld>
  <p:clrMapOvr>
    <a:masterClrMapping/>
  </p:clrMapOvr>
  <p:transition>
    <p:dissolve/>
  </p:transition>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PROCEDIMENTO NEL GIUDIZIO DI OTTEMPERANZA:</a:t>
            </a:r>
          </a:p>
          <a:p>
            <a:pPr marL="411480" algn="just" fontAlgn="auto">
              <a:spcAft>
                <a:spcPts val="0"/>
              </a:spcAft>
              <a:buFont typeface="Wingdings"/>
              <a:buNone/>
              <a:defRPr/>
            </a:pPr>
            <a:endParaRPr lang="it-IT" sz="4000" b="1" dirty="0" smtClean="0">
              <a:solidFill>
                <a:schemeClr val="accent3"/>
              </a:solidFill>
            </a:endParaRPr>
          </a:p>
          <a:p>
            <a:pPr marL="411480" algn="just" fontAlgn="auto">
              <a:spcAft>
                <a:spcPts val="0"/>
              </a:spcAft>
              <a:buFont typeface="Wingdings"/>
              <a:buNone/>
              <a:defRPr/>
            </a:pPr>
            <a:r>
              <a:rPr lang="it-IT" sz="4000" b="1" dirty="0" smtClean="0">
                <a:solidFill>
                  <a:schemeClr val="accent3"/>
                </a:solidFill>
              </a:rPr>
              <a:t>3 – </a:t>
            </a:r>
            <a:r>
              <a:rPr lang="it-IT" dirty="0" smtClean="0"/>
              <a:t>Il ricorso viene assegnato alla sezione della Commissione adita che ha pronunciato la sentenza e viene fissato il giorno per la trattazione del ricorso in camera di consiglio</a:t>
            </a:r>
          </a:p>
        </p:txBody>
      </p:sp>
    </p:spTree>
  </p:cSld>
  <p:clrMapOvr>
    <a:masterClrMapping/>
  </p:clrMapOvr>
  <p:transition>
    <p:dissolve/>
  </p:transition>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PROCEDIMENTO NEL GIUDIZIO DI OTTEMPERANZA:</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sz="4000" b="1" dirty="0" smtClean="0">
                <a:solidFill>
                  <a:schemeClr val="accent3"/>
                </a:solidFill>
              </a:rPr>
              <a:t>4 – </a:t>
            </a:r>
            <a:r>
              <a:rPr lang="it-IT" dirty="0" smtClean="0"/>
              <a:t>Vengono adottati, con sentenza, i provvedimenti indispensabili per l’ottemperanza in luogo dell’Ufficio che li ha omessi. Il Collegio può delegare un proprio componente o nominare un Commissario ad acta</a:t>
            </a:r>
          </a:p>
        </p:txBody>
      </p:sp>
    </p:spTree>
  </p:cSld>
  <p:clrMapOvr>
    <a:masterClrMapping/>
  </p:clrMapOvr>
  <p:transition>
    <p:dissolve/>
  </p:transition>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GIUDIZIO DI OTTEMPERANZA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411480" fontAlgn="auto">
              <a:spcAft>
                <a:spcPts val="0"/>
              </a:spcAft>
              <a:buFont typeface="Wingdings"/>
              <a:buNone/>
              <a:defRPr/>
            </a:pPr>
            <a:r>
              <a:rPr lang="it-IT" dirty="0" smtClean="0"/>
              <a:t>PROCEDIMENTO NEL GIUDIZIO DI OTTEMPERANZA:</a:t>
            </a:r>
          </a:p>
          <a:p>
            <a:pPr marL="411480" fontAlgn="auto">
              <a:spcAft>
                <a:spcPts val="0"/>
              </a:spcAft>
              <a:buFont typeface="Wingdings"/>
              <a:buNone/>
              <a:defRPr/>
            </a:pPr>
            <a:endParaRPr lang="it-IT" dirty="0" smtClean="0"/>
          </a:p>
          <a:p>
            <a:pPr marL="411480" algn="just" fontAlgn="auto">
              <a:spcAft>
                <a:spcPts val="0"/>
              </a:spcAft>
              <a:buFont typeface="Wingdings"/>
              <a:buNone/>
              <a:defRPr/>
            </a:pPr>
            <a:r>
              <a:rPr lang="it-IT" sz="4000" b="1" dirty="0" smtClean="0">
                <a:solidFill>
                  <a:schemeClr val="accent3"/>
                </a:solidFill>
              </a:rPr>
              <a:t>5 – </a:t>
            </a:r>
            <a:r>
              <a:rPr lang="it-IT" dirty="0" smtClean="0"/>
              <a:t>Eseguiti i provvedimenti indispensabili per l’ottemperanza e preso atto di quelli emanati ed eseguiti dal componente delegato o dal Commissario nominato, il Collegio dichiara, con propria ordinanza, chiuso il procedimento</a:t>
            </a:r>
          </a:p>
        </p:txBody>
      </p:sp>
    </p:spTree>
  </p:cSld>
  <p:clrMapOvr>
    <a:masterClrMapping/>
  </p:clrMapOvr>
  <p:transition>
    <p:dissolve/>
  </p:transition>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Autotutela</a:t>
            </a:r>
            <a:endParaRPr lang="it-IT" sz="3200" b="1" dirty="0">
              <a:solidFill>
                <a:schemeClr val="tx2">
                  <a:satMod val="200000"/>
                </a:schemeClr>
              </a:solidFill>
              <a:latin typeface="+mn-lt"/>
            </a:endParaRPr>
          </a:p>
        </p:txBody>
      </p:sp>
      <p:sp>
        <p:nvSpPr>
          <p:cNvPr id="257026" name="Rectangle 3"/>
          <p:cNvSpPr>
            <a:spLocks noGrp="1" noChangeArrowheads="1"/>
          </p:cNvSpPr>
          <p:nvPr>
            <p:ph type="body" idx="1"/>
          </p:nvPr>
        </p:nvSpPr>
        <p:spPr/>
        <p:txBody>
          <a:bodyPr/>
          <a:lstStyle/>
          <a:p>
            <a:pPr algn="just">
              <a:buFont typeface="Wingdings" pitchFamily="2" charset="2"/>
              <a:buNone/>
            </a:pPr>
            <a:r>
              <a:rPr lang="it-IT" sz="2800" smtClean="0"/>
              <a:t>Regolata dalla legge 656/94 e dal d.m. 11 febbraio 1997</a:t>
            </a:r>
          </a:p>
          <a:p>
            <a:pPr algn="just">
              <a:buFont typeface="Wingdings" pitchFamily="2" charset="2"/>
              <a:buNone/>
            </a:pPr>
            <a:endParaRPr lang="it-IT" sz="2800" smtClean="0"/>
          </a:p>
          <a:p>
            <a:pPr algn="just">
              <a:buFont typeface="Wingdings" pitchFamily="2" charset="2"/>
              <a:buNone/>
            </a:pPr>
            <a:r>
              <a:rPr lang="it-IT" sz="2800" smtClean="0"/>
              <a:t>Per effetto dell’art. 27, comma 1 ter della legge 28/1999 possono ricorrere all’autotutela anche gli enti locali.</a:t>
            </a:r>
          </a:p>
          <a:p>
            <a:pPr>
              <a:buFont typeface="Wingdings" pitchFamily="2" charset="2"/>
              <a:buNone/>
            </a:pPr>
            <a:endParaRPr lang="it-IT" sz="2800" smtClean="0"/>
          </a:p>
          <a:p>
            <a:pPr algn="ctr">
              <a:buFont typeface="Wingdings" pitchFamily="2" charset="2"/>
              <a:buNone/>
            </a:pPr>
            <a:r>
              <a:rPr lang="it-IT" sz="2800" b="1" smtClean="0"/>
              <a:t>CASI IN CUI SI PUO’ RICORRERE ALL’AUTOTELA</a:t>
            </a:r>
          </a:p>
          <a:p>
            <a:pPr>
              <a:buFont typeface="Wingdings" pitchFamily="2" charset="2"/>
              <a:buNone/>
            </a:pPr>
            <a:endParaRPr lang="it-IT" sz="2800" smtClean="0">
              <a:solidFill>
                <a:srgbClr val="FF0000"/>
              </a:solidFill>
            </a:endParaRPr>
          </a:p>
        </p:txBody>
      </p:sp>
      <p:sp>
        <p:nvSpPr>
          <p:cNvPr id="257027" name="AutoShape 5"/>
          <p:cNvSpPr>
            <a:spLocks noChangeArrowheads="1"/>
          </p:cNvSpPr>
          <p:nvPr/>
        </p:nvSpPr>
        <p:spPr bwMode="auto">
          <a:xfrm>
            <a:off x="7500938" y="5643563"/>
            <a:ext cx="863600" cy="555625"/>
          </a:xfrm>
          <a:prstGeom prst="rightArrow">
            <a:avLst>
              <a:gd name="adj1" fmla="val 50000"/>
              <a:gd name="adj2" fmla="val 74728"/>
            </a:avLst>
          </a:prstGeom>
          <a:solidFill>
            <a:schemeClr val="tx1"/>
          </a:solidFill>
          <a:ln w="9525">
            <a:solidFill>
              <a:schemeClr val="tx1"/>
            </a:solidFill>
            <a:miter lim="800000"/>
            <a:headEnd/>
            <a:tailEnd/>
          </a:ln>
        </p:spPr>
        <p:txBody>
          <a:bodyPr wrap="none" anchor="ctr"/>
          <a:lstStyle/>
          <a:p>
            <a:endParaRPr lang="it-IT">
              <a:latin typeface="Corbel" pitchFamily="34" charset="0"/>
            </a:endParaRPr>
          </a:p>
        </p:txBody>
      </p:sp>
    </p:spTree>
  </p:cSld>
  <p:clrMapOvr>
    <a:masterClrMapping/>
  </p:clrMapOvr>
  <p:transition>
    <p:dissolve/>
  </p:transition>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512763"/>
            <a:ext cx="8229600" cy="914400"/>
          </a:xfrm>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Autotutela</a:t>
            </a:r>
            <a:endParaRPr lang="it-IT" sz="3200" b="1" dirty="0">
              <a:solidFill>
                <a:schemeClr val="tx2">
                  <a:satMod val="200000"/>
                </a:schemeClr>
              </a:solidFill>
              <a:latin typeface="+mn-lt"/>
            </a:endParaRPr>
          </a:p>
        </p:txBody>
      </p:sp>
      <p:sp>
        <p:nvSpPr>
          <p:cNvPr id="258050" name="Rectangle 4"/>
          <p:cNvSpPr>
            <a:spLocks noGrp="1" noChangeArrowheads="1"/>
          </p:cNvSpPr>
          <p:nvPr>
            <p:ph type="body" sz="half" idx="1"/>
          </p:nvPr>
        </p:nvSpPr>
        <p:spPr>
          <a:xfrm>
            <a:off x="465138" y="1770063"/>
            <a:ext cx="4038600" cy="4525962"/>
          </a:xfrm>
        </p:spPr>
        <p:txBody>
          <a:bodyPr/>
          <a:lstStyle/>
          <a:p>
            <a:r>
              <a:rPr lang="it-IT" sz="2400" smtClean="0"/>
              <a:t>Manifesto errore di calcolo</a:t>
            </a:r>
          </a:p>
          <a:p>
            <a:r>
              <a:rPr lang="it-IT" sz="2400" smtClean="0"/>
              <a:t>Errore sul presupposto d’imposta</a:t>
            </a:r>
          </a:p>
          <a:p>
            <a:r>
              <a:rPr lang="it-IT" sz="2400" smtClean="0"/>
              <a:t>Errore sui soggetti</a:t>
            </a:r>
          </a:p>
          <a:p>
            <a:r>
              <a:rPr lang="it-IT" sz="2400" smtClean="0"/>
              <a:t>Errore per duplice imposizione</a:t>
            </a:r>
          </a:p>
          <a:p>
            <a:r>
              <a:rPr lang="it-IT" sz="2400" smtClean="0"/>
              <a:t>Non sono stati considerati i pagamenti già effettuatati</a:t>
            </a:r>
          </a:p>
        </p:txBody>
      </p:sp>
      <p:sp>
        <p:nvSpPr>
          <p:cNvPr id="258051" name="Rectangle 5"/>
          <p:cNvSpPr>
            <a:spLocks noGrp="1" noChangeArrowheads="1"/>
          </p:cNvSpPr>
          <p:nvPr>
            <p:ph type="body" sz="half" idx="2"/>
          </p:nvPr>
        </p:nvSpPr>
        <p:spPr>
          <a:xfrm>
            <a:off x="4656138" y="1770063"/>
            <a:ext cx="4038600" cy="4525962"/>
          </a:xfrm>
        </p:spPr>
        <p:txBody>
          <a:bodyPr/>
          <a:lstStyle/>
          <a:p>
            <a:r>
              <a:rPr lang="it-IT" sz="2400" smtClean="0"/>
              <a:t>Non sono state riconosciute le deduzioni e/o le agevolazioni</a:t>
            </a:r>
          </a:p>
          <a:p>
            <a:r>
              <a:rPr lang="it-IT" sz="2400" smtClean="0"/>
              <a:t>L’ufficio non ha considerato i documenti integrativi presentati</a:t>
            </a:r>
          </a:p>
          <a:p>
            <a:r>
              <a:rPr lang="it-IT" sz="2400" smtClean="0"/>
              <a:t>Sussiste errore materiale riconoscibile dall’Ufficio</a:t>
            </a:r>
          </a:p>
        </p:txBody>
      </p:sp>
    </p:spTree>
  </p:cSld>
  <p:clrMapOvr>
    <a:masterClrMapping/>
  </p:clrMapOvr>
  <p:transition>
    <p:dissolve/>
  </p:transition>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ISTITUTI DEFLATTIVI DEL CONTENZIOSO Autotutela</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0" algn="just" fontAlgn="auto">
              <a:lnSpc>
                <a:spcPct val="150000"/>
              </a:lnSpc>
              <a:spcAft>
                <a:spcPts val="0"/>
              </a:spcAft>
              <a:buFont typeface="Wingdings"/>
              <a:buNone/>
              <a:defRPr/>
            </a:pPr>
            <a:r>
              <a:rPr lang="it-IT" dirty="0" smtClean="0"/>
              <a:t>Il Comune in relazione all’esercizio della potestà di annullamento in autotutela, deve procedere senza alcun indugio alla valutazione delle istanze, provvedendo a dare risposte in senso positivo per le sue pretese infondate o illegittime, al fine di evitare l’instaurarsi del contenzioso.</a:t>
            </a:r>
            <a:endParaRPr lang="it-IT" dirty="0"/>
          </a:p>
        </p:txBody>
      </p:sp>
    </p:spTree>
  </p:cSld>
  <p:clrMapOvr>
    <a:masterClrMapping/>
  </p:clrMapOvr>
  <p:transition>
    <p:dissolve/>
  </p:transition>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ISTITUTI DEFLATTIVI DEL CONTENZIOSO Autotutela</a:t>
            </a:r>
            <a:endParaRPr lang="it-IT" sz="3200" dirty="0">
              <a:solidFill>
                <a:schemeClr val="tx2">
                  <a:satMod val="200000"/>
                </a:schemeClr>
              </a:solidFill>
            </a:endParaRPr>
          </a:p>
        </p:txBody>
      </p:sp>
      <p:sp>
        <p:nvSpPr>
          <p:cNvPr id="260098" name="Segnaposto contenuto 2"/>
          <p:cNvSpPr>
            <a:spLocks noGrp="1"/>
          </p:cNvSpPr>
          <p:nvPr>
            <p:ph idx="1"/>
          </p:nvPr>
        </p:nvSpPr>
        <p:spPr/>
        <p:txBody>
          <a:bodyPr/>
          <a:lstStyle/>
          <a:p>
            <a:pPr marL="0" algn="just">
              <a:lnSpc>
                <a:spcPct val="200000"/>
              </a:lnSpc>
              <a:buFont typeface="Wingdings" pitchFamily="2" charset="2"/>
              <a:buNone/>
            </a:pPr>
            <a:r>
              <a:rPr lang="it-IT" smtClean="0"/>
              <a:t>Quando il Comune annulla il provvedimento impugnato dal contribuente davanti al giudice tributario si determina la cessazione della materia del contendere.</a:t>
            </a:r>
          </a:p>
        </p:txBody>
      </p:sp>
    </p:spTree>
  </p:cSld>
  <p:clrMapOvr>
    <a:masterClrMapping/>
  </p:clrMapOvr>
  <p:transition>
    <p:dissolve/>
  </p:transition>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ISTITUTI DEFLATTIVI DEL CONTENZIOSO Autotutela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0" algn="just" fontAlgn="auto">
              <a:spcAft>
                <a:spcPts val="0"/>
              </a:spcAft>
              <a:buFont typeface="Wingdings"/>
              <a:buNone/>
              <a:defRPr/>
            </a:pPr>
            <a:r>
              <a:rPr lang="it-IT" dirty="0" smtClean="0"/>
              <a:t>L’attivazione dell’autotutela non può essere utilizzata per vanificare l’azione del contribuente vanificandone l’efficacia.</a:t>
            </a:r>
          </a:p>
          <a:p>
            <a:pPr marL="0" algn="just" fontAlgn="auto">
              <a:spcAft>
                <a:spcPts val="0"/>
              </a:spcAft>
              <a:buFont typeface="Wingdings"/>
              <a:buNone/>
              <a:defRPr/>
            </a:pPr>
            <a:endParaRPr lang="it-IT" dirty="0" smtClean="0"/>
          </a:p>
          <a:p>
            <a:pPr marL="0" algn="just" fontAlgn="auto">
              <a:spcAft>
                <a:spcPts val="0"/>
              </a:spcAft>
              <a:buFont typeface="Wingdings"/>
              <a:buNone/>
              <a:defRPr/>
            </a:pPr>
            <a:r>
              <a:rPr lang="it-IT" dirty="0" smtClean="0"/>
              <a:t>Conseguentemente il malgoverno del potere di autotutela comporta la condanna alla rifusione delle spese di giudizio in danno al Comune.</a:t>
            </a:r>
          </a:p>
          <a:p>
            <a:pPr marL="411480" fontAlgn="auto">
              <a:spcAft>
                <a:spcPts val="0"/>
              </a:spcAft>
              <a:buFont typeface="Wingdings"/>
              <a:buNone/>
              <a:defRPr/>
            </a:pPr>
            <a:endParaRPr lang="it-IT" dirty="0" smtClean="0"/>
          </a:p>
          <a:p>
            <a:pPr marL="411480" fontAlgn="auto">
              <a:spcAft>
                <a:spcPts val="0"/>
              </a:spcAft>
              <a:buFont typeface="Wingdings"/>
              <a:buNone/>
              <a:defRPr/>
            </a:pPr>
            <a:r>
              <a:rPr lang="it-IT" sz="2000" dirty="0" smtClean="0"/>
              <a:t>Vedi sent. Cassazione, sez. tributaria, n. 21530 del 27 giugno 2007</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fontAlgn="auto">
              <a:spcAft>
                <a:spcPts val="0"/>
              </a:spcAft>
              <a:defRPr/>
            </a:pPr>
            <a:r>
              <a:rPr lang="it-IT" dirty="0" smtClean="0">
                <a:solidFill>
                  <a:schemeClr val="tx2">
                    <a:satMod val="200000"/>
                  </a:schemeClr>
                </a:solidFill>
              </a:rPr>
              <a:t>LA COSTITUZIONE</a:t>
            </a:r>
            <a:endParaRPr lang="it-IT" dirty="0">
              <a:solidFill>
                <a:schemeClr val="tx2">
                  <a:satMod val="200000"/>
                </a:schemeClr>
              </a:solidFill>
            </a:endParaRPr>
          </a:p>
        </p:txBody>
      </p:sp>
      <p:sp>
        <p:nvSpPr>
          <p:cNvPr id="22530" name="Segnaposto contenuto 2"/>
          <p:cNvSpPr>
            <a:spLocks noGrp="1"/>
          </p:cNvSpPr>
          <p:nvPr>
            <p:ph idx="1"/>
          </p:nvPr>
        </p:nvSpPr>
        <p:spPr/>
        <p:txBody>
          <a:bodyPr/>
          <a:lstStyle/>
          <a:p>
            <a:pPr algn="ctr">
              <a:buFont typeface="Wingdings" pitchFamily="2" charset="2"/>
              <a:buNone/>
            </a:pPr>
            <a:r>
              <a:rPr lang="it-IT" sz="5000" b="1" smtClean="0">
                <a:solidFill>
                  <a:schemeClr val="accent2"/>
                </a:solidFill>
              </a:rPr>
              <a:t>LE</a:t>
            </a:r>
          </a:p>
          <a:p>
            <a:pPr algn="ctr">
              <a:buFont typeface="Wingdings" pitchFamily="2" charset="2"/>
              <a:buNone/>
            </a:pPr>
            <a:r>
              <a:rPr lang="it-IT" sz="5000" b="1" smtClean="0">
                <a:solidFill>
                  <a:schemeClr val="accent2"/>
                </a:solidFill>
              </a:rPr>
              <a:t> COMMISSIONI TRIBUTARIE </a:t>
            </a:r>
          </a:p>
          <a:p>
            <a:pPr algn="ctr">
              <a:buFont typeface="Wingdings" pitchFamily="2" charset="2"/>
              <a:buNone/>
            </a:pPr>
            <a:r>
              <a:rPr lang="it-IT" sz="5000" b="1" smtClean="0">
                <a:solidFill>
                  <a:schemeClr val="accent2"/>
                </a:solidFill>
              </a:rPr>
              <a:t>HANNO NATURA GIURISDIZIONALE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54274" name="Segnaposto contenuto 2"/>
          <p:cNvSpPr>
            <a:spLocks noGrp="1"/>
          </p:cNvSpPr>
          <p:nvPr>
            <p:ph idx="1"/>
          </p:nvPr>
        </p:nvSpPr>
        <p:spPr/>
        <p:txBody>
          <a:bodyPr/>
          <a:lstStyle/>
          <a:p>
            <a:pPr algn="just">
              <a:lnSpc>
                <a:spcPct val="150000"/>
              </a:lnSpc>
              <a:buFont typeface="Wingdings" pitchFamily="2" charset="2"/>
              <a:buNone/>
            </a:pPr>
            <a:r>
              <a:rPr lang="it-IT" dirty="0" smtClean="0"/>
              <a:t>La sentenza della Corte Costituzionale sembrava aprire dubbi sulla giurisdizione delle Commissioni Tributarie anche su altre controversie aventi prestazioni/obblighi che non appaiono definibili come “entrate tributarie”</a:t>
            </a:r>
          </a:p>
        </p:txBody>
      </p:sp>
    </p:spTree>
  </p:cSld>
  <p:clrMapOvr>
    <a:masterClrMapping/>
  </p:clrMapOvr>
  <p:transition>
    <p:dissolve/>
  </p:transition>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914400" y="512763"/>
            <a:ext cx="7772400" cy="1344612"/>
          </a:xfrm>
        </p:spPr>
        <p:txBody>
          <a:bodyPr/>
          <a:lstStyle/>
          <a:p>
            <a:pPr fontAlgn="auto">
              <a:spcAft>
                <a:spcPts val="0"/>
              </a:spcAft>
              <a:defRPr/>
            </a:pPr>
            <a:r>
              <a:rPr lang="it-IT" sz="3200" b="1" dirty="0">
                <a:solidFill>
                  <a:schemeClr val="tx2">
                    <a:satMod val="200000"/>
                  </a:schemeClr>
                </a:solidFill>
              </a:rPr>
              <a:t>ISTITUTI DEFLATTIVI DEL CONTENZIOSO </a:t>
            </a:r>
            <a:r>
              <a:rPr lang="it-IT" sz="3200" b="1" dirty="0" smtClean="0">
                <a:solidFill>
                  <a:schemeClr val="tx2">
                    <a:satMod val="200000"/>
                  </a:schemeClr>
                </a:solidFill>
              </a:rPr>
              <a:t>Accertamento </a:t>
            </a:r>
            <a:r>
              <a:rPr lang="it-IT" sz="3200" b="1" dirty="0">
                <a:solidFill>
                  <a:schemeClr val="tx2">
                    <a:satMod val="200000"/>
                  </a:schemeClr>
                </a:solidFill>
              </a:rPr>
              <a:t>con adesione</a:t>
            </a:r>
          </a:p>
        </p:txBody>
      </p:sp>
      <p:sp>
        <p:nvSpPr>
          <p:cNvPr id="262146" name="Rectangle 3"/>
          <p:cNvSpPr>
            <a:spLocks noGrp="1" noChangeArrowheads="1"/>
          </p:cNvSpPr>
          <p:nvPr>
            <p:ph type="body" idx="1"/>
          </p:nvPr>
        </p:nvSpPr>
        <p:spPr/>
        <p:txBody>
          <a:bodyPr/>
          <a:lstStyle/>
          <a:p>
            <a:pPr>
              <a:lnSpc>
                <a:spcPct val="90000"/>
              </a:lnSpc>
              <a:buFont typeface="Wingdings" pitchFamily="2" charset="2"/>
              <a:buNone/>
            </a:pPr>
            <a:endParaRPr lang="it-IT" smtClean="0">
              <a:solidFill>
                <a:srgbClr val="FF0000"/>
              </a:solidFill>
            </a:endParaRPr>
          </a:p>
          <a:p>
            <a:pPr>
              <a:lnSpc>
                <a:spcPct val="90000"/>
              </a:lnSpc>
              <a:buFont typeface="Wingdings" pitchFamily="2" charset="2"/>
              <a:buNone/>
            </a:pPr>
            <a:r>
              <a:rPr lang="it-IT" smtClean="0"/>
              <a:t>L’ACCERTAMENTO CON ADESIONE:</a:t>
            </a:r>
          </a:p>
          <a:p>
            <a:pPr>
              <a:lnSpc>
                <a:spcPct val="90000"/>
              </a:lnSpc>
              <a:buFont typeface="Wingdings" pitchFamily="2" charset="2"/>
              <a:buNone/>
            </a:pPr>
            <a:endParaRPr lang="it-IT" smtClean="0"/>
          </a:p>
          <a:p>
            <a:pPr>
              <a:lnSpc>
                <a:spcPct val="90000"/>
              </a:lnSpc>
              <a:buFont typeface="Wingdings" pitchFamily="2" charset="2"/>
              <a:buNone/>
            </a:pPr>
            <a:r>
              <a:rPr lang="it-IT" smtClean="0"/>
              <a:t>Art. 59, comma 1, lettera m,  del D.Lgs. 446/97, che ne prevede l’applicazione solo per l’ICI</a:t>
            </a:r>
          </a:p>
          <a:p>
            <a:pPr>
              <a:lnSpc>
                <a:spcPct val="90000"/>
              </a:lnSpc>
              <a:buFont typeface="Wingdings" pitchFamily="2" charset="2"/>
              <a:buNone/>
            </a:pPr>
            <a:endParaRPr lang="it-IT" smtClean="0"/>
          </a:p>
          <a:p>
            <a:pPr>
              <a:lnSpc>
                <a:spcPct val="90000"/>
              </a:lnSpc>
              <a:buFont typeface="Wingdings" pitchFamily="2" charset="2"/>
              <a:buNone/>
            </a:pPr>
            <a:r>
              <a:rPr lang="it-IT" smtClean="0"/>
              <a:t>Art. 50, legge 449/97, che ne prevede l’applicazione per tutti i tributi locali</a:t>
            </a:r>
          </a:p>
        </p:txBody>
      </p:sp>
    </p:spTree>
  </p:cSld>
  <p:clrMapOvr>
    <a:masterClrMapping/>
  </p:clrMapOvr>
  <p:transition>
    <p:dissolve/>
  </p:transition>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
            </a:r>
            <a:br>
              <a:rPr lang="it-IT" sz="3200" b="1" dirty="0" smtClean="0">
                <a:solidFill>
                  <a:schemeClr val="tx2">
                    <a:satMod val="200000"/>
                  </a:schemeClr>
                </a:solidFill>
                <a:latin typeface="+mn-lt"/>
              </a:rPr>
            </a:br>
            <a:r>
              <a:rPr lang="it-IT" sz="3200" b="1" dirty="0" smtClean="0">
                <a:solidFill>
                  <a:schemeClr val="tx2">
                    <a:satMod val="200000"/>
                  </a:schemeClr>
                </a:solidFill>
                <a:latin typeface="+mn-lt"/>
              </a:rPr>
              <a:t>Accertamento </a:t>
            </a:r>
            <a:r>
              <a:rPr lang="it-IT" sz="3200" b="1" dirty="0">
                <a:solidFill>
                  <a:schemeClr val="tx2">
                    <a:satMod val="200000"/>
                  </a:schemeClr>
                </a:solidFill>
                <a:latin typeface="+mn-lt"/>
              </a:rPr>
              <a:t>con adesione</a:t>
            </a:r>
          </a:p>
        </p:txBody>
      </p:sp>
      <p:sp>
        <p:nvSpPr>
          <p:cNvPr id="150531" name="Rectangle 3"/>
          <p:cNvSpPr>
            <a:spLocks noGrp="1" noChangeArrowheads="1"/>
          </p:cNvSpPr>
          <p:nvPr>
            <p:ph type="body" idx="1"/>
          </p:nvPr>
        </p:nvSpPr>
        <p:spPr/>
        <p:txBody>
          <a:bodyPr>
            <a:normAutofit fontScale="55000" lnSpcReduction="20000"/>
          </a:bodyPr>
          <a:lstStyle/>
          <a:p>
            <a:pPr marL="411480" fontAlgn="auto">
              <a:lnSpc>
                <a:spcPct val="90000"/>
              </a:lnSpc>
              <a:spcAft>
                <a:spcPts val="0"/>
              </a:spcAft>
              <a:buFont typeface="Wingdings" pitchFamily="2" charset="2"/>
              <a:buNone/>
              <a:defRPr/>
            </a:pPr>
            <a:endParaRPr lang="it-IT" sz="2400" dirty="0"/>
          </a:p>
          <a:p>
            <a:pPr marL="411480" algn="just" fontAlgn="auto">
              <a:lnSpc>
                <a:spcPct val="160000"/>
              </a:lnSpc>
              <a:spcAft>
                <a:spcPts val="0"/>
              </a:spcAft>
              <a:buFont typeface="Wingdings" pitchFamily="2" charset="2"/>
              <a:buNone/>
              <a:defRPr/>
            </a:pPr>
            <a:endParaRPr lang="it-IT" sz="3200" dirty="0"/>
          </a:p>
          <a:p>
            <a:pPr marL="411480" algn="just" fontAlgn="auto">
              <a:lnSpc>
                <a:spcPct val="160000"/>
              </a:lnSpc>
              <a:spcAft>
                <a:spcPts val="0"/>
              </a:spcAft>
              <a:buFont typeface="Wingdings" pitchFamily="2" charset="2"/>
              <a:buNone/>
              <a:defRPr/>
            </a:pPr>
            <a:r>
              <a:rPr lang="it-IT" sz="4300" b="1" dirty="0">
                <a:solidFill>
                  <a:schemeClr val="accent1"/>
                </a:solidFill>
              </a:rPr>
              <a:t>Il contribuente a cui è stato notificato avviso di accertamento o di rettifica, PRIMA di ricorrere davanti alla Commissione Tributaria, può presentare istanza di accertamento con adesione. La presentazione dell’istanza sospende i termini del ricorso per 90 giorni</a:t>
            </a:r>
            <a:r>
              <a:rPr lang="it-IT" sz="3200" dirty="0"/>
              <a:t>.</a:t>
            </a:r>
          </a:p>
          <a:p>
            <a:pPr marL="411480" fontAlgn="auto">
              <a:lnSpc>
                <a:spcPct val="90000"/>
              </a:lnSpc>
              <a:spcAft>
                <a:spcPts val="0"/>
              </a:spcAft>
              <a:buFont typeface="Wingdings" pitchFamily="2" charset="2"/>
              <a:buNone/>
              <a:defRPr/>
            </a:pPr>
            <a:endParaRPr lang="it-IT" sz="2400" dirty="0"/>
          </a:p>
          <a:p>
            <a:pPr marL="411480" fontAlgn="auto">
              <a:lnSpc>
                <a:spcPct val="90000"/>
              </a:lnSpc>
              <a:spcAft>
                <a:spcPts val="0"/>
              </a:spcAft>
              <a:buFont typeface="Wingdings" pitchFamily="2" charset="2"/>
              <a:buNone/>
              <a:defRPr/>
            </a:pPr>
            <a:endParaRPr lang="it-IT" sz="2400" dirty="0"/>
          </a:p>
          <a:p>
            <a:pPr marL="411480" fontAlgn="auto">
              <a:lnSpc>
                <a:spcPct val="90000"/>
              </a:lnSpc>
              <a:spcAft>
                <a:spcPts val="0"/>
              </a:spcAft>
              <a:buFont typeface="Wingdings" pitchFamily="2" charset="2"/>
              <a:buNone/>
              <a:defRPr/>
            </a:pPr>
            <a:r>
              <a:rPr lang="it-IT" sz="2400" dirty="0"/>
              <a:t> </a:t>
            </a:r>
          </a:p>
        </p:txBody>
      </p:sp>
    </p:spTree>
  </p:cSld>
  <p:clrMapOvr>
    <a:masterClrMapping/>
  </p:clrMapOvr>
  <p:transition>
    <p:dissolve/>
  </p:transition>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Accertamento </a:t>
            </a:r>
            <a:r>
              <a:rPr lang="it-IT" sz="3200" b="1" dirty="0">
                <a:solidFill>
                  <a:schemeClr val="tx2">
                    <a:satMod val="200000"/>
                  </a:schemeClr>
                </a:solidFill>
                <a:latin typeface="+mn-lt"/>
              </a:rPr>
              <a:t>con </a:t>
            </a:r>
            <a:r>
              <a:rPr lang="it-IT" sz="3200" b="1" dirty="0" smtClean="0">
                <a:solidFill>
                  <a:schemeClr val="tx2">
                    <a:satMod val="200000"/>
                  </a:schemeClr>
                </a:solidFill>
                <a:latin typeface="+mn-lt"/>
              </a:rPr>
              <a:t>adesione e conciliazione</a:t>
            </a:r>
            <a:endParaRPr lang="it-IT" sz="3200" b="1" dirty="0">
              <a:solidFill>
                <a:schemeClr val="tx2">
                  <a:satMod val="200000"/>
                </a:schemeClr>
              </a:solidFill>
              <a:latin typeface="+mn-lt"/>
            </a:endParaRPr>
          </a:p>
        </p:txBody>
      </p:sp>
      <p:sp>
        <p:nvSpPr>
          <p:cNvPr id="264194" name="Rectangle 3"/>
          <p:cNvSpPr>
            <a:spLocks noGrp="1" noChangeArrowheads="1"/>
          </p:cNvSpPr>
          <p:nvPr>
            <p:ph type="body" idx="1"/>
          </p:nvPr>
        </p:nvSpPr>
        <p:spPr/>
        <p:txBody>
          <a:bodyPr/>
          <a:lstStyle/>
          <a:p>
            <a:pPr>
              <a:lnSpc>
                <a:spcPct val="90000"/>
              </a:lnSpc>
              <a:buFont typeface="Wingdings" pitchFamily="2" charset="2"/>
              <a:buNone/>
            </a:pPr>
            <a:endParaRPr lang="it-IT" smtClean="0"/>
          </a:p>
          <a:p>
            <a:pPr>
              <a:lnSpc>
                <a:spcPct val="90000"/>
              </a:lnSpc>
              <a:buFont typeface="Wingdings" pitchFamily="2" charset="2"/>
              <a:buNone/>
            </a:pPr>
            <a:r>
              <a:rPr lang="it-IT" smtClean="0"/>
              <a:t>Conciliazione giudiziale e accertamento con adesione</a:t>
            </a:r>
          </a:p>
          <a:p>
            <a:pPr algn="ctr">
              <a:lnSpc>
                <a:spcPct val="90000"/>
              </a:lnSpc>
              <a:buFont typeface="Wingdings" pitchFamily="2" charset="2"/>
              <a:buNone/>
            </a:pPr>
            <a:r>
              <a:rPr lang="it-IT" smtClean="0"/>
              <a:t>=</a:t>
            </a:r>
          </a:p>
          <a:p>
            <a:pPr algn="ctr">
              <a:lnSpc>
                <a:spcPct val="90000"/>
              </a:lnSpc>
              <a:buFont typeface="Wingdings" pitchFamily="2" charset="2"/>
              <a:buNone/>
            </a:pPr>
            <a:r>
              <a:rPr lang="it-IT" smtClean="0"/>
              <a:t>Transazione</a:t>
            </a:r>
          </a:p>
          <a:p>
            <a:pPr algn="ctr">
              <a:lnSpc>
                <a:spcPct val="90000"/>
              </a:lnSpc>
              <a:buFont typeface="Wingdings" pitchFamily="2" charset="2"/>
              <a:buNone/>
            </a:pPr>
            <a:endParaRPr lang="it-IT" smtClean="0"/>
          </a:p>
          <a:p>
            <a:pPr algn="ctr">
              <a:lnSpc>
                <a:spcPct val="90000"/>
              </a:lnSpc>
              <a:buFont typeface="Wingdings" pitchFamily="2" charset="2"/>
              <a:buNone/>
            </a:pPr>
            <a:r>
              <a:rPr lang="it-IT" smtClean="0"/>
              <a:t>Secondo la Corte dei Conti si tratta di procedure non compatibili con la materia tributaria </a:t>
            </a:r>
          </a:p>
        </p:txBody>
      </p:sp>
    </p:spTree>
  </p:cSld>
  <p:clrMapOvr>
    <a:masterClrMapping/>
  </p:clrMapOvr>
  <p:transition>
    <p:dissolve/>
  </p:transition>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914400" y="512763"/>
            <a:ext cx="7772400" cy="1630362"/>
          </a:xfrm>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Accertamento </a:t>
            </a:r>
            <a:r>
              <a:rPr lang="it-IT" sz="3200" b="1" dirty="0">
                <a:solidFill>
                  <a:schemeClr val="tx2">
                    <a:satMod val="200000"/>
                  </a:schemeClr>
                </a:solidFill>
                <a:latin typeface="+mn-lt"/>
              </a:rPr>
              <a:t>con </a:t>
            </a:r>
            <a:r>
              <a:rPr lang="it-IT" sz="3200" b="1" dirty="0" smtClean="0">
                <a:solidFill>
                  <a:schemeClr val="tx2">
                    <a:satMod val="200000"/>
                  </a:schemeClr>
                </a:solidFill>
                <a:latin typeface="+mn-lt"/>
              </a:rPr>
              <a:t>adesione e conciliazione</a:t>
            </a:r>
            <a:r>
              <a:rPr lang="it-IT" sz="3200" b="1" dirty="0" smtClean="0">
                <a:solidFill>
                  <a:schemeClr val="tx2">
                    <a:satMod val="200000"/>
                  </a:schemeClr>
                </a:solidFill>
              </a:rPr>
              <a:t/>
            </a:r>
            <a:br>
              <a:rPr lang="it-IT" sz="3200" b="1" dirty="0" smtClean="0">
                <a:solidFill>
                  <a:schemeClr val="tx2">
                    <a:satMod val="200000"/>
                  </a:schemeClr>
                </a:solidFill>
              </a:rPr>
            </a:br>
            <a:endParaRPr lang="it-IT" sz="3200" b="1" dirty="0">
              <a:solidFill>
                <a:schemeClr val="tx2">
                  <a:satMod val="200000"/>
                </a:schemeClr>
              </a:solidFill>
            </a:endParaRPr>
          </a:p>
        </p:txBody>
      </p:sp>
      <p:sp>
        <p:nvSpPr>
          <p:cNvPr id="265218" name="Rectangle 3"/>
          <p:cNvSpPr>
            <a:spLocks noGrp="1" noChangeArrowheads="1"/>
          </p:cNvSpPr>
          <p:nvPr>
            <p:ph type="body" idx="1"/>
          </p:nvPr>
        </p:nvSpPr>
        <p:spPr/>
        <p:txBody>
          <a:bodyPr/>
          <a:lstStyle/>
          <a:p>
            <a:pPr>
              <a:buFont typeface="Wingdings" pitchFamily="2" charset="2"/>
              <a:buNone/>
            </a:pPr>
            <a:endParaRPr lang="it-IT" smtClean="0"/>
          </a:p>
          <a:p>
            <a:pPr algn="just">
              <a:lnSpc>
                <a:spcPct val="150000"/>
              </a:lnSpc>
              <a:buFont typeface="Wingdings" pitchFamily="2" charset="2"/>
              <a:buNone/>
            </a:pPr>
            <a:r>
              <a:rPr lang="it-IT" smtClean="0"/>
              <a:t>Si tratta di procedure legittime solo nel caso in cui la controversia non può essere risolta sulla base di prove certe, di fatto o di diritto. Esempio: questioni di carattere estimativo.</a:t>
            </a:r>
          </a:p>
          <a:p>
            <a:pPr>
              <a:buFont typeface="Wingdings" pitchFamily="2" charset="2"/>
              <a:buNone/>
            </a:pPr>
            <a:endParaRPr lang="it-IT" smtClean="0"/>
          </a:p>
        </p:txBody>
      </p:sp>
    </p:spTree>
  </p:cSld>
  <p:clrMapOvr>
    <a:masterClrMapping/>
  </p:clrMapOvr>
  <p:transition>
    <p:dissolve/>
  </p:transition>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914400" y="512763"/>
            <a:ext cx="7772400" cy="1487487"/>
          </a:xfrm>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
            </a:r>
            <a:br>
              <a:rPr lang="it-IT" sz="3200" b="1" dirty="0" smtClean="0">
                <a:solidFill>
                  <a:schemeClr val="tx2">
                    <a:satMod val="200000"/>
                  </a:schemeClr>
                </a:solidFill>
                <a:latin typeface="+mn-lt"/>
              </a:rPr>
            </a:br>
            <a:r>
              <a:rPr lang="it-IT" sz="3200" b="1" dirty="0" smtClean="0">
                <a:solidFill>
                  <a:schemeClr val="tx2">
                    <a:satMod val="200000"/>
                  </a:schemeClr>
                </a:solidFill>
                <a:latin typeface="+mn-lt"/>
              </a:rPr>
              <a:t>Accertamento </a:t>
            </a:r>
            <a:r>
              <a:rPr lang="it-IT" sz="3200" b="1" dirty="0">
                <a:solidFill>
                  <a:schemeClr val="tx2">
                    <a:satMod val="200000"/>
                  </a:schemeClr>
                </a:solidFill>
                <a:latin typeface="+mn-lt"/>
              </a:rPr>
              <a:t>con </a:t>
            </a:r>
            <a:r>
              <a:rPr lang="it-IT" sz="3200" b="1" dirty="0" smtClean="0">
                <a:solidFill>
                  <a:schemeClr val="tx2">
                    <a:satMod val="200000"/>
                  </a:schemeClr>
                </a:solidFill>
                <a:latin typeface="+mn-lt"/>
              </a:rPr>
              <a:t>adesione e conciliazione</a:t>
            </a:r>
            <a:endParaRPr lang="it-IT" sz="3200" b="1" dirty="0">
              <a:solidFill>
                <a:schemeClr val="tx2">
                  <a:satMod val="200000"/>
                </a:schemeClr>
              </a:solidFill>
              <a:latin typeface="+mn-lt"/>
            </a:endParaRPr>
          </a:p>
        </p:txBody>
      </p:sp>
      <p:sp>
        <p:nvSpPr>
          <p:cNvPr id="266242" name="Rectangle 3"/>
          <p:cNvSpPr>
            <a:spLocks noGrp="1" noChangeArrowheads="1"/>
          </p:cNvSpPr>
          <p:nvPr>
            <p:ph type="body" idx="1"/>
          </p:nvPr>
        </p:nvSpPr>
        <p:spPr/>
        <p:txBody>
          <a:bodyPr/>
          <a:lstStyle/>
          <a:p>
            <a:pPr algn="ctr">
              <a:lnSpc>
                <a:spcPct val="160000"/>
              </a:lnSpc>
              <a:buFont typeface="Wingdings" pitchFamily="2" charset="2"/>
              <a:buNone/>
            </a:pPr>
            <a:endParaRPr lang="it-IT" smtClean="0"/>
          </a:p>
          <a:p>
            <a:pPr algn="just">
              <a:lnSpc>
                <a:spcPct val="160000"/>
              </a:lnSpc>
              <a:buFont typeface="Wingdings" pitchFamily="2" charset="2"/>
              <a:buNone/>
            </a:pPr>
            <a:r>
              <a:rPr lang="it-IT" smtClean="0"/>
              <a:t>Conciliazione giudiziale e accertamento con adesione sono scarsamente applicabili ai tributi locali, che hanno natura reale.</a:t>
            </a:r>
          </a:p>
          <a:p>
            <a:pPr>
              <a:buFont typeface="Wingdings" pitchFamily="2" charset="2"/>
              <a:buNone/>
            </a:pPr>
            <a:endParaRPr lang="it-IT" smtClean="0"/>
          </a:p>
          <a:p>
            <a:pPr>
              <a:buFont typeface="Wingdings" pitchFamily="2" charset="2"/>
              <a:buNone/>
            </a:pPr>
            <a:endParaRPr lang="it-IT" smtClean="0"/>
          </a:p>
          <a:p>
            <a:pPr>
              <a:buFont typeface="Wingdings" pitchFamily="2" charset="2"/>
              <a:buNone/>
            </a:pPr>
            <a:endParaRPr lang="it-IT" smtClean="0"/>
          </a:p>
        </p:txBody>
      </p:sp>
    </p:spTree>
  </p:cSld>
  <p:clrMapOvr>
    <a:masterClrMapping/>
  </p:clrMapOvr>
  <p:transition>
    <p:dissolve/>
  </p:transition>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Accertamento </a:t>
            </a:r>
            <a:r>
              <a:rPr lang="it-IT" sz="3200" b="1" dirty="0">
                <a:solidFill>
                  <a:schemeClr val="tx2">
                    <a:satMod val="200000"/>
                  </a:schemeClr>
                </a:solidFill>
                <a:latin typeface="+mn-lt"/>
              </a:rPr>
              <a:t>con </a:t>
            </a:r>
            <a:r>
              <a:rPr lang="it-IT" sz="3200" b="1" dirty="0" smtClean="0">
                <a:solidFill>
                  <a:schemeClr val="tx2">
                    <a:satMod val="200000"/>
                  </a:schemeClr>
                </a:solidFill>
                <a:latin typeface="+mn-lt"/>
              </a:rPr>
              <a:t>adesione e conciliazione</a:t>
            </a:r>
            <a:endParaRPr lang="it-IT" sz="3200" b="1" dirty="0">
              <a:solidFill>
                <a:schemeClr val="tx2">
                  <a:satMod val="200000"/>
                </a:schemeClr>
              </a:solidFill>
              <a:latin typeface="+mn-lt"/>
            </a:endParaRPr>
          </a:p>
        </p:txBody>
      </p:sp>
      <p:sp>
        <p:nvSpPr>
          <p:cNvPr id="267266" name="Rectangle 3"/>
          <p:cNvSpPr>
            <a:spLocks noGrp="1" noChangeArrowheads="1"/>
          </p:cNvSpPr>
          <p:nvPr>
            <p:ph type="body" idx="1"/>
          </p:nvPr>
        </p:nvSpPr>
        <p:spPr/>
        <p:txBody>
          <a:bodyPr/>
          <a:lstStyle/>
          <a:p>
            <a:pPr>
              <a:buFont typeface="Wingdings" pitchFamily="2" charset="2"/>
              <a:buNone/>
            </a:pPr>
            <a:r>
              <a:rPr lang="it-IT" sz="2400" smtClean="0"/>
              <a:t>CASI DI APPLICABILITA’:</a:t>
            </a:r>
          </a:p>
          <a:p>
            <a:pPr>
              <a:buFont typeface="Wingdings" pitchFamily="2" charset="2"/>
              <a:buNone/>
            </a:pPr>
            <a:r>
              <a:rPr lang="it-IT" sz="2400" smtClean="0"/>
              <a:t>ICI</a:t>
            </a:r>
          </a:p>
          <a:p>
            <a:r>
              <a:rPr lang="it-IT" sz="2400" smtClean="0"/>
              <a:t>Determinazione del valore delle aree fabbricabili</a:t>
            </a:r>
          </a:p>
          <a:p>
            <a:r>
              <a:rPr lang="it-IT" sz="2400" smtClean="0"/>
              <a:t>La determinazione della data iniziale delle aree “edificate di fatto”, quando l’utilizzazione edificatoria del terreno non è avvenuta in conformità agli strumenti urbanistici</a:t>
            </a:r>
          </a:p>
          <a:p>
            <a:pPr>
              <a:buFont typeface="Wingdings" pitchFamily="2" charset="2"/>
              <a:buNone/>
            </a:pPr>
            <a:r>
              <a:rPr lang="it-IT" sz="2400" smtClean="0"/>
              <a:t>TOSAP</a:t>
            </a:r>
          </a:p>
          <a:p>
            <a:r>
              <a:rPr lang="it-IT" sz="2400" smtClean="0"/>
              <a:t>Quando l’occupazione è totalmente o parzialmente abusiva (area occupata &gt; area concessa) </a:t>
            </a:r>
          </a:p>
        </p:txBody>
      </p:sp>
    </p:spTree>
  </p:cSld>
  <p:clrMapOvr>
    <a:masterClrMapping/>
  </p:clrMapOvr>
  <p:transition>
    <p:dissolve/>
  </p:transition>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r>
              <a:rPr lang="it-IT" sz="3200" b="1" dirty="0" smtClean="0">
                <a:solidFill>
                  <a:schemeClr val="tx2">
                    <a:satMod val="200000"/>
                  </a:schemeClr>
                </a:solidFill>
                <a:latin typeface="+mn-lt"/>
              </a:rPr>
              <a:t>Accertamento con adesione e conciliazione</a:t>
            </a:r>
            <a:endParaRPr lang="it-IT" sz="3200" b="1" dirty="0">
              <a:solidFill>
                <a:schemeClr val="tx2">
                  <a:satMod val="200000"/>
                </a:schemeClr>
              </a:solidFill>
              <a:latin typeface="+mn-lt"/>
            </a:endParaRPr>
          </a:p>
        </p:txBody>
      </p:sp>
      <p:sp>
        <p:nvSpPr>
          <p:cNvPr id="268290" name="Rectangle 3"/>
          <p:cNvSpPr>
            <a:spLocks noGrp="1" noChangeArrowheads="1"/>
          </p:cNvSpPr>
          <p:nvPr>
            <p:ph type="body" idx="1"/>
          </p:nvPr>
        </p:nvSpPr>
        <p:spPr/>
        <p:txBody>
          <a:bodyPr/>
          <a:lstStyle/>
          <a:p>
            <a:pPr>
              <a:buFont typeface="Wingdings" pitchFamily="2" charset="2"/>
              <a:buNone/>
            </a:pPr>
            <a:endParaRPr lang="it-IT" smtClean="0"/>
          </a:p>
          <a:p>
            <a:pPr algn="just">
              <a:buFont typeface="Wingdings" pitchFamily="2" charset="2"/>
              <a:buNone/>
            </a:pPr>
            <a:r>
              <a:rPr lang="it-IT" smtClean="0"/>
              <a:t>L’ente locale deve, comunque, preventivamente, adottare un proprio regolamento che recepisca i principi del D.Lgs. 218/97 ed occorre costruire una propria procedura (la legge disciplina solo il caso di tributi erariali).</a:t>
            </a:r>
          </a:p>
          <a:p>
            <a:pPr>
              <a:buFont typeface="Wingdings" pitchFamily="2" charset="2"/>
              <a:buNone/>
            </a:pPr>
            <a:endParaRPr lang="it-IT" smtClean="0"/>
          </a:p>
          <a:p>
            <a:pPr>
              <a:buFont typeface="Wingdings" pitchFamily="2" charset="2"/>
              <a:buNone/>
            </a:pPr>
            <a:endParaRPr lang="it-IT" smtClean="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55298" name="Segnaposto contenuto 2"/>
          <p:cNvSpPr>
            <a:spLocks noGrp="1"/>
          </p:cNvSpPr>
          <p:nvPr>
            <p:ph idx="1"/>
          </p:nvPr>
        </p:nvSpPr>
        <p:spPr/>
        <p:txBody>
          <a:bodyPr/>
          <a:lstStyle/>
          <a:p>
            <a:pPr algn="just">
              <a:buFont typeface="Wingdings" pitchFamily="2" charset="2"/>
              <a:buNone/>
            </a:pPr>
            <a:r>
              <a:rPr lang="it-IT" smtClean="0"/>
              <a:t>Ai sensi dell’art. 4 del d.l. n. 90 del 23 maggio 2008 recante “Misure straordinarie per fronteggiare l’emergenza nel settore dello smaltimento dei rifiuti nella regione Campania…” sono </a:t>
            </a:r>
            <a:r>
              <a:rPr lang="it-IT" smtClean="0">
                <a:solidFill>
                  <a:schemeClr val="accent2"/>
                </a:solidFill>
              </a:rPr>
              <a:t>devolute alla giurisdizione esclusiva del giudice amministrativo </a:t>
            </a:r>
            <a:r>
              <a:rPr lang="it-IT" smtClean="0"/>
              <a:t>tutte le controversie comunque </a:t>
            </a:r>
            <a:r>
              <a:rPr lang="it-IT" smtClean="0">
                <a:solidFill>
                  <a:schemeClr val="accent2"/>
                </a:solidFill>
              </a:rPr>
              <a:t>attinenti </a:t>
            </a:r>
            <a:r>
              <a:rPr lang="it-IT" b="1" smtClean="0">
                <a:solidFill>
                  <a:schemeClr val="accent2"/>
                </a:solidFill>
              </a:rPr>
              <a:t>ALLA COMPLESSIVA GESTIONE DEI RIFIUTI</a:t>
            </a:r>
          </a:p>
          <a:p>
            <a:pPr>
              <a:buFont typeface="Wingdings" pitchFamily="2" charset="2"/>
              <a:buNone/>
            </a:pPr>
            <a:endParaRPr lang="it-IT" smtClean="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56322" name="Segnaposto contenuto 2"/>
          <p:cNvSpPr>
            <a:spLocks noGrp="1"/>
          </p:cNvSpPr>
          <p:nvPr>
            <p:ph idx="1"/>
          </p:nvPr>
        </p:nvSpPr>
        <p:spPr/>
        <p:txBody>
          <a:bodyPr/>
          <a:lstStyle/>
          <a:p>
            <a:pPr algn="just">
              <a:lnSpc>
                <a:spcPct val="200000"/>
              </a:lnSpc>
              <a:buFont typeface="Wingdings" pitchFamily="2" charset="2"/>
              <a:buNone/>
            </a:pPr>
            <a:r>
              <a:rPr lang="it-IT" smtClean="0">
                <a:solidFill>
                  <a:srgbClr val="FFFF00"/>
                </a:solidFill>
              </a:rPr>
              <a:t>Secondo alcuni questo comporterebbe la competenza del giudice amministrativo anche in materia di Tarsu (pacifica natura tributaria) ed ancora più della Tia</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92500" lnSpcReduction="20000"/>
          </a:bodyPr>
          <a:lstStyle/>
          <a:p>
            <a:pPr marL="411480" fontAlgn="auto">
              <a:spcAft>
                <a:spcPts val="0"/>
              </a:spcAft>
              <a:buFont typeface="Wingdings"/>
              <a:buNone/>
              <a:defRPr/>
            </a:pPr>
            <a:r>
              <a:rPr lang="it-IT" dirty="0" smtClean="0">
                <a:solidFill>
                  <a:srgbClr val="FFFF00"/>
                </a:solidFill>
              </a:rPr>
              <a:t>SECONDO LA DOTTRINA PREVALENTE, questo non accadrebbe alla luce:</a:t>
            </a:r>
          </a:p>
          <a:p>
            <a:pPr marL="411480" fontAlgn="auto">
              <a:spcAft>
                <a:spcPts val="0"/>
              </a:spcAft>
              <a:buFont typeface="Wingdings"/>
              <a:buNone/>
              <a:defRPr/>
            </a:pPr>
            <a:endParaRPr lang="it-IT" dirty="0" smtClean="0">
              <a:solidFill>
                <a:srgbClr val="FFFF00"/>
              </a:solidFill>
            </a:endParaRPr>
          </a:p>
          <a:p>
            <a:pPr marL="411480" algn="just" fontAlgn="auto">
              <a:spcAft>
                <a:spcPts val="0"/>
              </a:spcAft>
              <a:buFont typeface="Wingdings"/>
              <a:buChar char=""/>
              <a:defRPr/>
            </a:pPr>
            <a:r>
              <a:rPr lang="it-IT" dirty="0" smtClean="0"/>
              <a:t>Della delimitazione della giurisdizione del giudice tributario operata dalla Corte Costituzionale con la sentenza 64 del 14 marzo 2008</a:t>
            </a:r>
          </a:p>
          <a:p>
            <a:pPr marL="411480" fontAlgn="auto">
              <a:spcAft>
                <a:spcPts val="0"/>
              </a:spcAft>
              <a:buFont typeface="Wingdings"/>
              <a:buNone/>
              <a:defRPr/>
            </a:pPr>
            <a:endParaRPr lang="it-IT" dirty="0" smtClean="0"/>
          </a:p>
          <a:p>
            <a:pPr marL="411480" algn="just" fontAlgn="auto">
              <a:spcAft>
                <a:spcPts val="0"/>
              </a:spcAft>
              <a:buFont typeface="Wingdings"/>
              <a:buChar char=""/>
              <a:defRPr/>
            </a:pPr>
            <a:r>
              <a:rPr lang="it-IT" dirty="0" smtClean="0"/>
              <a:t>Della delimitazione della giurisdizione del giudice amministrativo operata dalla stessa Corte con sentenza n. 204 del 6 luglio 2004</a:t>
            </a:r>
          </a:p>
          <a:p>
            <a:pPr marL="411480" fontAlgn="auto">
              <a:spcAft>
                <a:spcPts val="0"/>
              </a:spcAft>
              <a:buFont typeface="Wingdings"/>
              <a:buChar char=""/>
              <a:defRPr/>
            </a:pPr>
            <a:endParaRPr lang="it-IT"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40000" lnSpcReduction="20000"/>
          </a:bodyPr>
          <a:lstStyle/>
          <a:p>
            <a:pPr marL="0" algn="just" fontAlgn="auto">
              <a:spcAft>
                <a:spcPts val="0"/>
              </a:spcAft>
              <a:buFont typeface="Wingdings"/>
              <a:buNone/>
              <a:defRPr/>
            </a:pPr>
            <a:r>
              <a:rPr lang="it-IT" sz="5300" b="1" dirty="0" smtClean="0"/>
              <a:t>RIFIUTO PROVVEDIMENTO IN AUTOTUTELA</a:t>
            </a:r>
          </a:p>
          <a:p>
            <a:pPr marL="0" algn="just" fontAlgn="auto">
              <a:spcAft>
                <a:spcPts val="0"/>
              </a:spcAft>
              <a:buFont typeface="Wingdings"/>
              <a:buNone/>
              <a:defRPr/>
            </a:pPr>
            <a:endParaRPr lang="it-IT" sz="5300" dirty="0" smtClean="0"/>
          </a:p>
          <a:p>
            <a:pPr marL="0" algn="just" fontAlgn="auto">
              <a:spcAft>
                <a:spcPts val="0"/>
              </a:spcAft>
              <a:buFont typeface="Wingdings"/>
              <a:buNone/>
              <a:defRPr/>
            </a:pPr>
            <a:r>
              <a:rPr lang="it-IT" sz="5300" dirty="0" smtClean="0"/>
              <a:t>La Corte ha sancito che, a seguito delle modifiche apportate alla disciplina del processo tributario, la Giurisdizione del Giudice tributario si configura " </a:t>
            </a:r>
            <a:r>
              <a:rPr lang="it-IT" sz="5300" i="1" dirty="0" smtClean="0"/>
              <a:t>ogni qualvolta l'Amministrazione manifesti (anche attraverso la procedura del silenzio rigetto) la convinzione che il rapporto tributario debba essere regolato in termini che il Contribuente ritenga di contestare …. Dunque sussiste nella materia in esame la Giurisdizione tributaria anche in ordine alle impugnazioni proposte avverso il rifiuto espresso o tacito dell'Amministrazione a procedere in autotutela".</a:t>
            </a:r>
            <a:r>
              <a:rPr lang="it-IT" sz="5300" dirty="0" smtClean="0"/>
              <a:t> (1)</a:t>
            </a:r>
          </a:p>
          <a:p>
            <a:pPr marL="0" algn="just" fontAlgn="auto">
              <a:spcAft>
                <a:spcPts val="0"/>
              </a:spcAft>
              <a:buFont typeface="Wingdings"/>
              <a:buNone/>
              <a:defRPr/>
            </a:pPr>
            <a:endParaRPr lang="it-IT" sz="5300" b="1" dirty="0" smtClean="0">
              <a:solidFill>
                <a:srgbClr val="FF0000"/>
              </a:solidFill>
            </a:endParaRPr>
          </a:p>
          <a:p>
            <a:pPr marL="0" algn="just" fontAlgn="auto">
              <a:spcAft>
                <a:spcPts val="0"/>
              </a:spcAft>
              <a:buFont typeface="Wingdings"/>
              <a:buNone/>
              <a:defRPr/>
            </a:pPr>
            <a:r>
              <a:rPr lang="it-IT" sz="5300" b="1" dirty="0" smtClean="0">
                <a:solidFill>
                  <a:srgbClr val="FF0000"/>
                </a:solidFill>
              </a:rPr>
              <a:t>Pertanto i provvedimenti di diniego di autotutela potranno e dovranno essere impugnati davanti al Giudice tributario</a:t>
            </a:r>
            <a:r>
              <a:rPr lang="it-IT" b="1" dirty="0" smtClean="0">
                <a:solidFill>
                  <a:srgbClr val="FF0000"/>
                </a:solidFill>
              </a:rPr>
              <a:t>.</a:t>
            </a:r>
          </a:p>
          <a:p>
            <a:pPr marL="0" algn="just" fontAlgn="auto">
              <a:spcAft>
                <a:spcPts val="0"/>
              </a:spcAft>
              <a:buFont typeface="Wingdings"/>
              <a:buNone/>
              <a:defRPr/>
            </a:pPr>
            <a:r>
              <a:rPr lang="it-IT" dirty="0" smtClean="0">
                <a:solidFill>
                  <a:srgbClr val="FF0000"/>
                </a:solidFill>
              </a:rPr>
              <a:t/>
            </a:r>
            <a:br>
              <a:rPr lang="it-IT" dirty="0" smtClean="0">
                <a:solidFill>
                  <a:srgbClr val="FF0000"/>
                </a:solidFill>
              </a:rPr>
            </a:br>
            <a:r>
              <a:rPr lang="it-IT" dirty="0" smtClean="0"/>
              <a:t>(1) sentenza 16776 del 9 giugno 2005 e depositata in data 10 agosto 2005</a:t>
            </a:r>
            <a:endParaRPr lang="it-IT" dirty="0">
              <a:solidFill>
                <a:srgbClr val="FF0000"/>
              </a:solidFill>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569913"/>
            <a:ext cx="7772400" cy="914400"/>
          </a:xfrm>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fontScale="85000" lnSpcReduction="20000"/>
          </a:bodyPr>
          <a:lstStyle/>
          <a:p>
            <a:pPr marL="0" algn="just" fontAlgn="auto">
              <a:spcAft>
                <a:spcPts val="0"/>
              </a:spcAft>
              <a:buFont typeface="Wingdings"/>
              <a:buNone/>
              <a:defRPr/>
            </a:pPr>
            <a:r>
              <a:rPr lang="it-IT" dirty="0" smtClean="0"/>
              <a:t>RIFIUTO PROVVEDIMENTO IN AUTOTUTELA – CASI NEI QUALI E’ POSSIBILE IMPUGNARE IL DINIEGO</a:t>
            </a:r>
          </a:p>
          <a:p>
            <a:pPr marL="0" algn="just" fontAlgn="auto">
              <a:spcAft>
                <a:spcPts val="0"/>
              </a:spcAft>
              <a:buFont typeface="Wingdings"/>
              <a:buNone/>
              <a:defRPr/>
            </a:pPr>
            <a:endParaRPr lang="it-IT" dirty="0" smtClean="0"/>
          </a:p>
          <a:p>
            <a:pPr marL="0" algn="just" fontAlgn="auto">
              <a:spcAft>
                <a:spcPts val="0"/>
              </a:spcAft>
              <a:buFont typeface="Wingdings"/>
              <a:buNone/>
              <a:defRPr/>
            </a:pPr>
            <a:r>
              <a:rPr lang="it-IT" dirty="0" smtClean="0"/>
              <a:t>La Corte, deludendo le aspettative di chi riteneva di avere trovato il rimedio contro gli atti impositivi divenuti definitivi in quanto non impugnati, ha devoluto alla Sezione tributaria " </a:t>
            </a:r>
            <a:r>
              <a:rPr lang="it-IT" i="1" dirty="0" smtClean="0"/>
              <a:t>la statuizione se il rifiuto sia o meno impugnabile, così come valutare se con l'istanza di autotutela il contribuente chieda l'annullamento dell'atto impositivo per vizi originari di tale atto o per eventi sopravvenuti".</a:t>
            </a:r>
          </a:p>
          <a:p>
            <a:pPr marL="0" algn="just" fontAlgn="auto">
              <a:spcAft>
                <a:spcPts val="0"/>
              </a:spcAft>
              <a:buFont typeface="Wingdings"/>
              <a:buNone/>
              <a:defRPr/>
            </a:pPr>
            <a:r>
              <a:rPr lang="it-IT" i="1" dirty="0" smtClean="0"/>
              <a:t/>
            </a:r>
            <a:br>
              <a:rPr lang="it-IT" i="1" dirty="0" smtClean="0"/>
            </a:br>
            <a:endParaRPr lang="it-IT"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OGGETTO GIURISDIZIONE TRIBUTARIA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a:bodyPr>
          <a:lstStyle/>
          <a:p>
            <a:pPr marL="0" algn="just" fontAlgn="auto">
              <a:spcAft>
                <a:spcPts val="0"/>
              </a:spcAft>
              <a:buFont typeface="Wingdings"/>
              <a:buNone/>
              <a:defRPr/>
            </a:pPr>
            <a:r>
              <a:rPr lang="it-IT" dirty="0" smtClean="0"/>
              <a:t>In sintesi a seguito della pronuncia della Suprema Corte, la giurisdizione del rifiuto di autotutela, sia esso espresso che tacito, è devoluta al Giudice tributario e sempre il Giudice tributario dovrà valutare se il diniego sia impugnabile o se, soprattutto, non costituisca un mero rimedio alla sopravvenuta definitività dell'atto per mancata impugnazione nei termini stabiliti dal Legislatore.</a:t>
            </a:r>
          </a:p>
          <a:p>
            <a:pPr marL="411480" fontAlgn="auto">
              <a:spcAft>
                <a:spcPts val="0"/>
              </a:spcAft>
              <a:buFont typeface="Wingdings"/>
              <a:buNone/>
              <a:defRPr/>
            </a:pPr>
            <a:endParaRPr lang="it-IT"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OGGETTO GIURISDIZIONE TRIBUTARIA</a:t>
            </a:r>
            <a:endParaRPr lang="it-IT" sz="2800" dirty="0">
              <a:solidFill>
                <a:schemeClr val="tx2">
                  <a:satMod val="200000"/>
                </a:schemeClr>
              </a:solidFill>
            </a:endParaRPr>
          </a:p>
        </p:txBody>
      </p:sp>
      <p:sp>
        <p:nvSpPr>
          <p:cNvPr id="63490" name="Segnaposto contenuto 2"/>
          <p:cNvSpPr>
            <a:spLocks noGrp="1"/>
          </p:cNvSpPr>
          <p:nvPr>
            <p:ph idx="1"/>
          </p:nvPr>
        </p:nvSpPr>
        <p:spPr/>
        <p:txBody>
          <a:bodyPr/>
          <a:lstStyle/>
          <a:p>
            <a:pPr>
              <a:buFont typeface="Wingdings" pitchFamily="2" charset="2"/>
              <a:buNone/>
            </a:pPr>
            <a:endParaRPr lang="it-IT" smtClean="0"/>
          </a:p>
          <a:p>
            <a:pPr>
              <a:buFont typeface="Wingdings" pitchFamily="2" charset="2"/>
              <a:buNone/>
            </a:pPr>
            <a:endParaRPr lang="it-IT" smtClean="0"/>
          </a:p>
          <a:p>
            <a:pPr algn="just">
              <a:buFont typeface="Wingdings" pitchFamily="2" charset="2"/>
              <a:buNone/>
            </a:pPr>
            <a:r>
              <a:rPr lang="it-IT" smtClean="0"/>
              <a:t>LE  COMMISSIONI TRIBUTARIE IN OGNI GRADO DEL PROCESSO POSSONO RILEVARE IL PROPRIO DIFETTO DI GIURISDIZIONE</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rPr>
              <a:t>LA POTESTA’ IMPOSITIVA DEGLI ENTI LOCALI</a:t>
            </a:r>
            <a:r>
              <a:rPr lang="it-IT" dirty="0">
                <a:solidFill>
                  <a:schemeClr val="tx2">
                    <a:satMod val="200000"/>
                  </a:schemeClr>
                </a:solidFill>
              </a:rPr>
              <a:t/>
            </a:r>
            <a:br>
              <a:rPr lang="it-IT" dirty="0">
                <a:solidFill>
                  <a:schemeClr val="tx2">
                    <a:satMod val="200000"/>
                  </a:schemeClr>
                </a:solidFill>
              </a:rPr>
            </a:br>
            <a:endParaRPr lang="it-IT" dirty="0">
              <a:solidFill>
                <a:schemeClr val="tx2">
                  <a:satMod val="200000"/>
                </a:schemeClr>
              </a:solidFill>
            </a:endParaRPr>
          </a:p>
        </p:txBody>
      </p:sp>
      <p:sp>
        <p:nvSpPr>
          <p:cNvPr id="37891" name="Rectangle 3"/>
          <p:cNvSpPr>
            <a:spLocks noGrp="1" noChangeArrowheads="1"/>
          </p:cNvSpPr>
          <p:nvPr>
            <p:ph type="body" idx="1"/>
          </p:nvPr>
        </p:nvSpPr>
        <p:spPr>
          <a:xfrm>
            <a:off x="457200" y="1196975"/>
            <a:ext cx="8229600" cy="5400675"/>
          </a:xfrm>
        </p:spPr>
        <p:txBody>
          <a:bodyPr>
            <a:normAutofit/>
          </a:bodyPr>
          <a:lstStyle/>
          <a:p>
            <a:pPr marL="411480" fontAlgn="auto">
              <a:lnSpc>
                <a:spcPct val="80000"/>
              </a:lnSpc>
              <a:spcAft>
                <a:spcPts val="0"/>
              </a:spcAft>
              <a:buFont typeface="Wingdings" pitchFamily="2" charset="2"/>
              <a:buNone/>
              <a:defRPr/>
            </a:pPr>
            <a:endParaRPr lang="it-IT" sz="2000" dirty="0">
              <a:solidFill>
                <a:srgbClr val="FF0000"/>
              </a:solidFill>
            </a:endParaRPr>
          </a:p>
          <a:p>
            <a:pPr marL="411480" fontAlgn="auto">
              <a:lnSpc>
                <a:spcPct val="80000"/>
              </a:lnSpc>
              <a:spcAft>
                <a:spcPts val="0"/>
              </a:spcAft>
              <a:buFont typeface="Wingdings" pitchFamily="2" charset="2"/>
              <a:buNone/>
              <a:defRPr/>
            </a:pPr>
            <a:endParaRPr lang="it-IT" sz="2000" dirty="0" smtClean="0">
              <a:solidFill>
                <a:srgbClr val="FF0000"/>
              </a:solidFill>
            </a:endParaRPr>
          </a:p>
          <a:p>
            <a:pPr marL="411480" algn="just" fontAlgn="auto">
              <a:lnSpc>
                <a:spcPct val="80000"/>
              </a:lnSpc>
              <a:spcAft>
                <a:spcPts val="0"/>
              </a:spcAft>
              <a:buFont typeface="Wingdings" pitchFamily="2" charset="2"/>
              <a:buNone/>
              <a:defRPr/>
            </a:pPr>
            <a:r>
              <a:rPr lang="it-IT" sz="2000" b="1" dirty="0" smtClean="0">
                <a:solidFill>
                  <a:schemeClr val="accent3"/>
                </a:solidFill>
              </a:rPr>
              <a:t>ADEGUAMENTO </a:t>
            </a:r>
            <a:r>
              <a:rPr lang="it-IT" sz="2000" b="1" dirty="0">
                <a:solidFill>
                  <a:schemeClr val="accent3"/>
                </a:solidFill>
              </a:rPr>
              <a:t>DEI REGOLAMENTI ALLE NORME DELLO STATUTO DEL CONTRIBUENTE (Legge 212 del 27 luglio 2000, entrata in vigore il 1° agosto 2000)</a:t>
            </a:r>
          </a:p>
          <a:p>
            <a:pPr marL="411480" algn="just" fontAlgn="auto">
              <a:lnSpc>
                <a:spcPct val="80000"/>
              </a:lnSpc>
              <a:spcAft>
                <a:spcPts val="0"/>
              </a:spcAft>
              <a:buFont typeface="Wingdings" pitchFamily="2" charset="2"/>
              <a:buNone/>
              <a:defRPr/>
            </a:pPr>
            <a:endParaRPr lang="it-IT" sz="2000" dirty="0">
              <a:solidFill>
                <a:srgbClr val="FF0000"/>
              </a:solidFill>
            </a:endParaRPr>
          </a:p>
          <a:p>
            <a:pPr marL="411480" algn="just" fontAlgn="auto">
              <a:lnSpc>
                <a:spcPct val="80000"/>
              </a:lnSpc>
              <a:spcAft>
                <a:spcPts val="0"/>
              </a:spcAft>
              <a:buFont typeface="Wingdings"/>
              <a:buChar char=""/>
              <a:defRPr/>
            </a:pPr>
            <a:r>
              <a:rPr lang="it-IT" sz="2000" dirty="0"/>
              <a:t>I Comuni avrebbero dovuto provvedere, entro gennaio 2001, ad adeguare Statuto e Regolamenti tributari alle norme previste dallo Statuto del Contribuente</a:t>
            </a:r>
          </a:p>
          <a:p>
            <a:pPr marL="411480" algn="just" fontAlgn="auto">
              <a:lnSpc>
                <a:spcPct val="80000"/>
              </a:lnSpc>
              <a:spcAft>
                <a:spcPts val="0"/>
              </a:spcAft>
              <a:buFont typeface="Wingdings" pitchFamily="2" charset="2"/>
              <a:buNone/>
              <a:defRPr/>
            </a:pPr>
            <a:endParaRPr lang="it-IT" sz="2000" u="sng" dirty="0"/>
          </a:p>
          <a:p>
            <a:pPr marL="411480" algn="just" fontAlgn="auto">
              <a:lnSpc>
                <a:spcPct val="80000"/>
              </a:lnSpc>
              <a:spcAft>
                <a:spcPts val="0"/>
              </a:spcAft>
              <a:buFont typeface="Wingdings"/>
              <a:buChar char=""/>
              <a:defRPr/>
            </a:pPr>
            <a:r>
              <a:rPr lang="it-IT" sz="2000" b="1" dirty="0">
                <a:solidFill>
                  <a:srgbClr val="66FF66"/>
                </a:solidFill>
              </a:rPr>
              <a:t>LE NORME DELLO STATUTO DEL CONTRIBUENTE TROVANO COMUNQUE IMMEDIATA APPLICAZIONE SIN DAL 1° AGOSTO 2000</a:t>
            </a:r>
          </a:p>
          <a:p>
            <a:pPr marL="411480" algn="just" fontAlgn="auto">
              <a:lnSpc>
                <a:spcPct val="80000"/>
              </a:lnSpc>
              <a:spcAft>
                <a:spcPts val="0"/>
              </a:spcAft>
              <a:buFont typeface="Wingdings" pitchFamily="2" charset="2"/>
              <a:buNone/>
              <a:defRPr/>
            </a:pPr>
            <a:endParaRPr lang="it-IT" sz="2000" b="1" dirty="0">
              <a:solidFill>
                <a:srgbClr val="66FF66"/>
              </a:solidFill>
            </a:endParaRPr>
          </a:p>
          <a:p>
            <a:pPr marL="411480" algn="just" fontAlgn="auto">
              <a:lnSpc>
                <a:spcPct val="80000"/>
              </a:lnSpc>
              <a:spcAft>
                <a:spcPts val="0"/>
              </a:spcAft>
              <a:buFont typeface="Wingdings"/>
              <a:buChar char=""/>
              <a:defRPr/>
            </a:pPr>
            <a:r>
              <a:rPr lang="it-IT" sz="2000" dirty="0"/>
              <a:t>L’adeguamento di Statuto e Regolamento alla Legge 212/00 è comunque necessario per garantire chiarezza e trasparenza nell’azione amministrativa</a:t>
            </a:r>
          </a:p>
        </p:txBody>
      </p:sp>
    </p:spTree>
    <p:extLst>
      <p:ext uri="{BB962C8B-B14F-4D97-AF65-F5344CB8AC3E}">
        <p14:creationId xmlns:p14="http://schemas.microsoft.com/office/powerpoint/2010/main" val="1087897250"/>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14400" y="512762"/>
            <a:ext cx="7772400" cy="1404069"/>
          </a:xfrm>
        </p:spPr>
        <p:txBody>
          <a:bodyPr/>
          <a:lstStyle/>
          <a:p>
            <a:pPr fontAlgn="auto">
              <a:spcAft>
                <a:spcPts val="0"/>
              </a:spcAft>
              <a:defRPr/>
            </a:pPr>
            <a:r>
              <a:rPr lang="it-IT" dirty="0">
                <a:solidFill>
                  <a:schemeClr val="tx2">
                    <a:satMod val="200000"/>
                  </a:schemeClr>
                </a:solidFill>
              </a:rPr>
              <a:t>STATUTO DEL </a:t>
            </a:r>
            <a:r>
              <a:rPr lang="it-IT" dirty="0" smtClean="0">
                <a:solidFill>
                  <a:schemeClr val="tx2">
                    <a:satMod val="200000"/>
                  </a:schemeClr>
                </a:solidFill>
              </a:rPr>
              <a:t>CONTRIBUENTE – ART.11: INTERPELLO</a:t>
            </a:r>
            <a:endParaRPr lang="it-IT" dirty="0">
              <a:solidFill>
                <a:schemeClr val="tx2">
                  <a:satMod val="200000"/>
                </a:schemeClr>
              </a:solidFill>
            </a:endParaRPr>
          </a:p>
        </p:txBody>
      </p:sp>
      <p:sp>
        <p:nvSpPr>
          <p:cNvPr id="328706" name="Rectangle 3"/>
          <p:cNvSpPr>
            <a:spLocks noGrp="1" noChangeArrowheads="1"/>
          </p:cNvSpPr>
          <p:nvPr>
            <p:ph type="body" idx="1"/>
          </p:nvPr>
        </p:nvSpPr>
        <p:spPr/>
        <p:txBody>
          <a:bodyPr/>
          <a:lstStyle/>
          <a:p>
            <a:pPr>
              <a:lnSpc>
                <a:spcPct val="80000"/>
              </a:lnSpc>
              <a:buFont typeface="Wingdings" pitchFamily="2" charset="2"/>
              <a:buNone/>
            </a:pPr>
            <a:endParaRPr lang="it-IT" sz="2000" dirty="0" smtClean="0">
              <a:solidFill>
                <a:schemeClr val="folHlink"/>
              </a:solidFill>
            </a:endParaRPr>
          </a:p>
          <a:p>
            <a:pPr>
              <a:buFont typeface="Wingdings" pitchFamily="2" charset="2"/>
              <a:buNone/>
            </a:pPr>
            <a:r>
              <a:rPr lang="it-IT" sz="2000" b="1" dirty="0" smtClean="0">
                <a:solidFill>
                  <a:schemeClr val="accent3"/>
                </a:solidFill>
              </a:rPr>
              <a:t>ART. 11 - INTERPELLO</a:t>
            </a:r>
          </a:p>
          <a:p>
            <a:pPr>
              <a:buFont typeface="Wingdings" pitchFamily="2" charset="2"/>
              <a:buNone/>
            </a:pPr>
            <a:endParaRPr lang="it-IT" sz="2000" b="1" dirty="0" smtClean="0">
              <a:solidFill>
                <a:schemeClr val="accent3"/>
              </a:solidFill>
            </a:endParaRPr>
          </a:p>
          <a:p>
            <a:pPr algn="just">
              <a:buFont typeface="Wingdings" pitchFamily="2" charset="2"/>
              <a:buNone/>
            </a:pPr>
            <a:r>
              <a:rPr lang="it-IT" b="1" dirty="0" smtClean="0">
                <a:solidFill>
                  <a:schemeClr val="accent3"/>
                </a:solidFill>
              </a:rPr>
              <a:t>Ciascun contribuente può inoltrare all’Amministrazione Finanziaria specifiche istanze di interpello concernenti l’applicazione delle disposizioni tributarie a casi concreti e personali, qualora sussistano obiettive condizioni di incertezza circa la corretta interpretazione della norma.</a:t>
            </a:r>
          </a:p>
          <a:p>
            <a:pPr>
              <a:buFont typeface="Wingdings" pitchFamily="2" charset="2"/>
              <a:buNone/>
            </a:pPr>
            <a:endParaRPr lang="it-IT" sz="2000" b="1" dirty="0" smtClean="0">
              <a:solidFill>
                <a:schemeClr val="accent3"/>
              </a:solidFill>
            </a:endParaRPr>
          </a:p>
          <a:p>
            <a:pPr>
              <a:lnSpc>
                <a:spcPct val="80000"/>
              </a:lnSpc>
              <a:buFont typeface="Wingdings" pitchFamily="2" charset="2"/>
              <a:buNone/>
            </a:pPr>
            <a:endParaRPr lang="it-IT" sz="2000" b="1" dirty="0" smtClean="0">
              <a:solidFill>
                <a:schemeClr val="accent3"/>
              </a:solidFill>
            </a:endParaRPr>
          </a:p>
        </p:txBody>
      </p:sp>
    </p:spTree>
    <p:extLst>
      <p:ext uri="{BB962C8B-B14F-4D97-AF65-F5344CB8AC3E}">
        <p14:creationId xmlns:p14="http://schemas.microsoft.com/office/powerpoint/2010/main" val="3207342861"/>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GLI ORGANI DELLA GIURISDIZIONE TRIBUTARIA</a:t>
            </a:r>
            <a:endParaRPr lang="it-IT" sz="2800" b="1" dirty="0">
              <a:solidFill>
                <a:schemeClr val="tx2">
                  <a:satMod val="200000"/>
                </a:schemeClr>
              </a:solidFill>
            </a:endParaRPr>
          </a:p>
        </p:txBody>
      </p:sp>
      <p:sp>
        <p:nvSpPr>
          <p:cNvPr id="23554" name="Segnaposto contenuto 2"/>
          <p:cNvSpPr>
            <a:spLocks noGrp="1"/>
          </p:cNvSpPr>
          <p:nvPr>
            <p:ph idx="1"/>
          </p:nvPr>
        </p:nvSpPr>
        <p:spPr/>
        <p:txBody>
          <a:bodyPr/>
          <a:lstStyle/>
          <a:p>
            <a:pPr algn="ctr">
              <a:buFont typeface="Wingdings" pitchFamily="2" charset="2"/>
              <a:buNone/>
            </a:pPr>
            <a:r>
              <a:rPr lang="it-IT" smtClean="0">
                <a:solidFill>
                  <a:schemeClr val="accent2"/>
                </a:solidFill>
              </a:rPr>
              <a:t>DECRETI LEGISLATIVI 545 E 546 del 1992</a:t>
            </a:r>
          </a:p>
          <a:p>
            <a:pPr algn="ctr">
              <a:buFont typeface="Wingdings" pitchFamily="2" charset="2"/>
              <a:buNone/>
            </a:pPr>
            <a:endParaRPr lang="it-IT" smtClean="0">
              <a:solidFill>
                <a:schemeClr val="accent2"/>
              </a:solidFill>
            </a:endParaRPr>
          </a:p>
          <a:p>
            <a:pPr algn="ctr">
              <a:buFont typeface="Wingdings" pitchFamily="2" charset="2"/>
              <a:buNone/>
            </a:pPr>
            <a:endParaRPr lang="it-IT" smtClean="0">
              <a:solidFill>
                <a:schemeClr val="accent2"/>
              </a:solidFill>
            </a:endParaRPr>
          </a:p>
          <a:p>
            <a:pPr algn="ctr"/>
            <a:r>
              <a:rPr lang="it-IT" smtClean="0">
                <a:solidFill>
                  <a:schemeClr val="accent2"/>
                </a:solidFill>
              </a:rPr>
              <a:t>MAGGIORE QUALIFICAZIONE PROFESSIONALE DEI GIUDICI</a:t>
            </a:r>
          </a:p>
          <a:p>
            <a:pPr algn="ctr">
              <a:buFont typeface="Wingdings" pitchFamily="2" charset="2"/>
              <a:buNone/>
            </a:pPr>
            <a:endParaRPr lang="it-IT" smtClean="0">
              <a:solidFill>
                <a:schemeClr val="accent2"/>
              </a:solidFill>
            </a:endParaRPr>
          </a:p>
          <a:p>
            <a:pPr algn="ctr"/>
            <a:r>
              <a:rPr lang="it-IT" smtClean="0">
                <a:solidFill>
                  <a:schemeClr val="accent2"/>
                </a:solidFill>
              </a:rPr>
              <a:t>MAGGIORE AUTONOMIA</a:t>
            </a:r>
          </a:p>
        </p:txBody>
      </p:sp>
      <p:sp>
        <p:nvSpPr>
          <p:cNvPr id="4" name="Triangolo isoscele 3"/>
          <p:cNvSpPr/>
          <p:nvPr/>
        </p:nvSpPr>
        <p:spPr>
          <a:xfrm rot="10800000">
            <a:off x="4643438" y="2571750"/>
            <a:ext cx="357187" cy="642938"/>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solidFill>
                  <a:schemeClr val="tx2">
                    <a:satMod val="200000"/>
                  </a:schemeClr>
                </a:solidFill>
              </a:rPr>
              <a:t>STATUTO DEL CONTRIBUENTE – </a:t>
            </a:r>
            <a:br>
              <a:rPr lang="it-IT" sz="3200" b="1" dirty="0" smtClean="0">
                <a:solidFill>
                  <a:schemeClr val="tx2">
                    <a:satMod val="200000"/>
                  </a:schemeClr>
                </a:solidFill>
              </a:rPr>
            </a:br>
            <a:r>
              <a:rPr lang="it-IT" sz="3200" b="1" dirty="0" smtClean="0">
                <a:solidFill>
                  <a:schemeClr val="tx2">
                    <a:satMod val="200000"/>
                  </a:schemeClr>
                </a:solidFill>
              </a:rPr>
              <a:t>ART. 11: INTERPELLO</a:t>
            </a:r>
            <a:endParaRPr lang="it-IT" sz="3200" b="1"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sz="3200" dirty="0" smtClean="0"/>
              <a:t>Per il Comparto dei Tributi Locali il Ministero delle Finanze (</a:t>
            </a:r>
            <a:r>
              <a:rPr lang="it-IT" sz="3200" b="1" dirty="0" smtClean="0">
                <a:solidFill>
                  <a:schemeClr val="accent3"/>
                </a:solidFill>
              </a:rPr>
              <a:t>già con risoluzione n. 1/DPF del 29 gennaio 2002</a:t>
            </a:r>
            <a:r>
              <a:rPr lang="it-IT" sz="3200" dirty="0" smtClean="0"/>
              <a:t>) ha avuto modo di precisare che LA COMPETENZA A PRONUNCIARSI IN ORDINE ALLE ISTANZE DI INTERPELLO concernenti l’applicazione di disposizioni normative dettate IN MATERIA DI TRIBUTI LOCALI  SPETTA ESCLUSIVAMENTE ALLE AMMINISTRAZIONI LOCALI.</a:t>
            </a:r>
          </a:p>
          <a:p>
            <a:pPr marL="411480" fontAlgn="auto">
              <a:spcAft>
                <a:spcPts val="0"/>
              </a:spcAft>
              <a:buFont typeface="Wingdings"/>
              <a:buNone/>
              <a:defRPr/>
            </a:pPr>
            <a:endParaRPr lang="it-IT" dirty="0"/>
          </a:p>
        </p:txBody>
      </p:sp>
    </p:spTree>
    <p:extLst>
      <p:ext uri="{BB962C8B-B14F-4D97-AF65-F5344CB8AC3E}">
        <p14:creationId xmlns:p14="http://schemas.microsoft.com/office/powerpoint/2010/main" val="2776647943"/>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chemeClr val="tx2"/>
                </a:solidFill>
              </a:rPr>
              <a:t>LA COMPETENZA DELL’ENTE LOCALE IN MATERIA DI INTERPELLO</a:t>
            </a:r>
            <a:endParaRPr lang="it-IT" dirty="0"/>
          </a:p>
        </p:txBody>
      </p:sp>
      <p:sp>
        <p:nvSpPr>
          <p:cNvPr id="3" name="Segnaposto contenuto 2"/>
          <p:cNvSpPr>
            <a:spLocks noGrp="1"/>
          </p:cNvSpPr>
          <p:nvPr>
            <p:ph idx="1"/>
          </p:nvPr>
        </p:nvSpPr>
        <p:spPr/>
        <p:txBody>
          <a:bodyPr/>
          <a:lstStyle/>
          <a:p>
            <a:pPr marL="0" indent="0" algn="just">
              <a:buNone/>
            </a:pPr>
            <a:r>
              <a:rPr lang="it-IT" dirty="0"/>
              <a:t>Gli Enti locali devono provvedere, </a:t>
            </a:r>
            <a:r>
              <a:rPr lang="it-IT" dirty="0">
                <a:solidFill>
                  <a:srgbClr val="FF0000"/>
                </a:solidFill>
              </a:rPr>
              <a:t>entro sei mesi dalla data di entrata in vigore delle misure per la revisione della disciplina degli interpelli e del contenzioso tributario</a:t>
            </a:r>
            <a:r>
              <a:rPr lang="it-IT" dirty="0"/>
              <a:t> (le disposizioni del D.Lgs. n. 156/2015, per quanto sancito dall’art. 12, entrano in vigore a decorrere dal 1° gennaio 2016), ad adeguare i propri statuti e gli atti normativi da essi emanati ai principi dettati dalla riforma dell’istituto dell’interpello. </a:t>
            </a:r>
          </a:p>
          <a:p>
            <a:pPr marL="0" indent="0" algn="just">
              <a:buNone/>
            </a:pPr>
            <a:endParaRPr lang="it-IT" dirty="0"/>
          </a:p>
        </p:txBody>
      </p:sp>
    </p:spTree>
    <p:extLst>
      <p:ext uri="{BB962C8B-B14F-4D97-AF65-F5344CB8AC3E}">
        <p14:creationId xmlns:p14="http://schemas.microsoft.com/office/powerpoint/2010/main" val="3457261100"/>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olidFill>
              </a:rPr>
              <a:t>LA COMPETENZA DELL’ENTE LOCALE IN MATERIA DI INTERPELLO</a:t>
            </a:r>
            <a:endParaRPr lang="it-IT" sz="3200" b="1" dirty="0">
              <a:solidFill>
                <a:schemeClr val="tx2"/>
              </a:solidFill>
            </a:endParaRPr>
          </a:p>
        </p:txBody>
      </p:sp>
      <p:sp>
        <p:nvSpPr>
          <p:cNvPr id="3" name="Segnaposto contenuto 2"/>
          <p:cNvSpPr>
            <a:spLocks noGrp="1"/>
          </p:cNvSpPr>
          <p:nvPr>
            <p:ph idx="1"/>
          </p:nvPr>
        </p:nvSpPr>
        <p:spPr/>
        <p:txBody>
          <a:bodyPr>
            <a:normAutofit lnSpcReduction="10000"/>
          </a:bodyPr>
          <a:lstStyle/>
          <a:p>
            <a:pPr marL="411480" algn="just" fontAlgn="auto">
              <a:spcAft>
                <a:spcPts val="0"/>
              </a:spcAft>
              <a:buFont typeface="Wingdings"/>
              <a:buNone/>
              <a:defRPr/>
            </a:pPr>
            <a:r>
              <a:rPr lang="it-IT" sz="3200" dirty="0" smtClean="0"/>
              <a:t>Per il Comparto dei Tributi Locali il Ministero delle Finanze </a:t>
            </a:r>
            <a:r>
              <a:rPr lang="it-IT" sz="3200" dirty="0" smtClean="0">
                <a:solidFill>
                  <a:srgbClr val="FF0000"/>
                </a:solidFill>
              </a:rPr>
              <a:t>(</a:t>
            </a:r>
            <a:r>
              <a:rPr lang="it-IT" sz="3200" b="1" dirty="0" smtClean="0">
                <a:solidFill>
                  <a:srgbClr val="FF0000"/>
                </a:solidFill>
              </a:rPr>
              <a:t>già con risoluzione n. 1/DPF del 29 gennaio 2002</a:t>
            </a:r>
            <a:r>
              <a:rPr lang="it-IT" sz="3200" dirty="0" smtClean="0">
                <a:solidFill>
                  <a:srgbClr val="FF0000"/>
                </a:solidFill>
              </a:rPr>
              <a:t>) </a:t>
            </a:r>
            <a:r>
              <a:rPr lang="it-IT" sz="3200" dirty="0" smtClean="0"/>
              <a:t>ha avuto modo di precisare che LA COMPETENZA A PRONUNCIARSI IN ORDINE ALLE ISTANZE DI INTERPELLO concernenti l’applicazione di disposizioni normative dettate IN MATERIA DI TRIBUTI LOCALI  SPETTA ESCLUSIVAMENTE ALLE AMMINISTRAZIONI LOCALI.</a:t>
            </a:r>
          </a:p>
          <a:p>
            <a:pPr marL="411480" fontAlgn="auto">
              <a:spcAft>
                <a:spcPts val="0"/>
              </a:spcAft>
              <a:buFont typeface="Wingdings"/>
              <a:buNone/>
              <a:defRPr/>
            </a:pPr>
            <a:endParaRPr lang="it-IT" dirty="0"/>
          </a:p>
        </p:txBody>
      </p:sp>
    </p:spTree>
    <p:extLst>
      <p:ext uri="{BB962C8B-B14F-4D97-AF65-F5344CB8AC3E}">
        <p14:creationId xmlns:p14="http://schemas.microsoft.com/office/powerpoint/2010/main" val="3207778408"/>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chemeClr val="tx2"/>
                </a:solidFill>
              </a:rPr>
              <a:t>LA COMPETENZA DELL’ENTE LOCALE IN MATERIA DI INTERPELLO</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Il Mef fu destinatario di un’istanza d’interpello in materia di imposta comunale sugli immobili (I.C.I.) presentata da un contribuente alla Direzione regionale dell’Agenzia delle entrate della Sicilia</a:t>
            </a:r>
            <a:r>
              <a:rPr lang="it-IT" dirty="0" smtClean="0"/>
              <a:t>.</a:t>
            </a:r>
          </a:p>
          <a:p>
            <a:pPr marL="0" indent="0" algn="just">
              <a:buNone/>
            </a:pPr>
            <a:r>
              <a:rPr lang="it-IT" dirty="0"/>
              <a:t/>
            </a:r>
            <a:br>
              <a:rPr lang="it-IT" dirty="0"/>
            </a:br>
            <a:r>
              <a:rPr lang="it-IT" dirty="0" smtClean="0"/>
              <a:t>L’ipotesi era che gli interpelli in materia di tributi locali potessero </a:t>
            </a:r>
            <a:r>
              <a:rPr lang="it-IT" dirty="0"/>
              <a:t>rientrare, invece, tra le competenze del Dipartimento per le Politiche Fiscali- Ufficio Federalismo Fiscale.</a:t>
            </a:r>
          </a:p>
          <a:p>
            <a:pPr marL="0" indent="0" algn="just">
              <a:buNone/>
            </a:pPr>
            <a:endParaRPr lang="it-IT" dirty="0"/>
          </a:p>
        </p:txBody>
      </p:sp>
    </p:spTree>
    <p:extLst>
      <p:ext uri="{BB962C8B-B14F-4D97-AF65-F5344CB8AC3E}">
        <p14:creationId xmlns:p14="http://schemas.microsoft.com/office/powerpoint/2010/main" val="2081852436"/>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chemeClr val="tx2"/>
                </a:solidFill>
              </a:rPr>
              <a:t>LA COMPETENZA DELL’ENTE LOCALE IN MATERIA DI INTERPELLO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Il Dipartimento </a:t>
            </a:r>
            <a:r>
              <a:rPr lang="it-IT" dirty="0" smtClean="0"/>
              <a:t>rispose che quando </a:t>
            </a:r>
            <a:r>
              <a:rPr lang="it-IT" dirty="0"/>
              <a:t>l'istanza d’interpello </a:t>
            </a:r>
            <a:r>
              <a:rPr lang="it-IT" dirty="0" smtClean="0"/>
              <a:t>concerne </a:t>
            </a:r>
            <a:r>
              <a:rPr lang="it-IT" dirty="0"/>
              <a:t>tributi locali, la competenza a </a:t>
            </a:r>
            <a:r>
              <a:rPr lang="it-IT" dirty="0" smtClean="0"/>
              <a:t>rispondere </a:t>
            </a:r>
            <a:r>
              <a:rPr lang="it-IT" b="1" dirty="0" smtClean="0">
                <a:solidFill>
                  <a:srgbClr val="FF0000"/>
                </a:solidFill>
              </a:rPr>
              <a:t>è </a:t>
            </a:r>
            <a:r>
              <a:rPr lang="it-IT" b="1" dirty="0">
                <a:solidFill>
                  <a:srgbClr val="FF0000"/>
                </a:solidFill>
              </a:rPr>
              <a:t>attribuita esclusivamente all'Ente locale</a:t>
            </a:r>
            <a:r>
              <a:rPr lang="it-IT" dirty="0"/>
              <a:t>, poiché titolare della potestà d’imposizione, nella quale è compreso l'esercizio dei poteri di accertamento del tributo.</a:t>
            </a:r>
          </a:p>
          <a:p>
            <a:pPr marL="0" indent="0" algn="just">
              <a:buNone/>
            </a:pPr>
            <a:endParaRPr lang="it-IT" dirty="0" smtClean="0"/>
          </a:p>
          <a:p>
            <a:pPr marL="0" indent="0" algn="just">
              <a:buNone/>
            </a:pPr>
            <a:r>
              <a:rPr lang="it-IT" dirty="0" smtClean="0"/>
              <a:t>Se </a:t>
            </a:r>
            <a:r>
              <a:rPr lang="it-IT" dirty="0"/>
              <a:t>la questione verte sui tributi </a:t>
            </a:r>
            <a:r>
              <a:rPr lang="it-IT" dirty="0" smtClean="0"/>
              <a:t>locali è, quindi, </a:t>
            </a:r>
            <a:r>
              <a:rPr lang="it-IT" dirty="0"/>
              <a:t>solamente la Regione, o la Provincia o il Comune che deve comunicare al contribuente la linea interpretativa che seguirà nella fase di accertamento del tributo, quando, cioè, si troverà ad esaminare la particolare posizione.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65268015"/>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tx2"/>
                </a:solidFill>
              </a:rPr>
              <a:t>LA COMPETENZA DELL’ENTE LOCALE IN MATERIA DI INTERPELLO</a:t>
            </a:r>
            <a:endParaRPr lang="it-IT" b="1" dirty="0">
              <a:solidFill>
                <a:schemeClr val="tx2"/>
              </a:solidFill>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L’Ente locale, quindi, è l'unico soggetto che è giuridicamente vincolato ad eseguire quanto ha espressamente affermato in una risposta scritta o quanto implicitamente ha accettato attraverso il silenzio protrattosi oltre il termine di legge, dalla presentazione dell'istanza.</a:t>
            </a:r>
          </a:p>
          <a:p>
            <a:pPr marL="0" indent="0" algn="just">
              <a:buNone/>
            </a:pPr>
            <a:endParaRPr lang="it-IT" dirty="0" smtClean="0"/>
          </a:p>
          <a:p>
            <a:pPr marL="0" indent="0" algn="just">
              <a:buNone/>
            </a:pPr>
            <a:r>
              <a:rPr lang="it-IT" dirty="0" smtClean="0"/>
              <a:t>L'Ente </a:t>
            </a:r>
            <a:r>
              <a:rPr lang="it-IT" dirty="0"/>
              <a:t>locale non potrà emettere, se non a pena di nullità, atti a contenuto impositivo o sanzionatorio in difformità della risposta fornita, ovvero dell'interpretazione sulla quale si è formato il silenzio assenso.</a:t>
            </a:r>
          </a:p>
          <a:p>
            <a:pPr marL="0" indent="0" algn="just">
              <a:buNone/>
            </a:pPr>
            <a:endParaRPr lang="it-IT" dirty="0"/>
          </a:p>
        </p:txBody>
      </p:sp>
    </p:spTree>
    <p:extLst>
      <p:ext uri="{BB962C8B-B14F-4D97-AF65-F5344CB8AC3E}">
        <p14:creationId xmlns:p14="http://schemas.microsoft.com/office/powerpoint/2010/main" val="4277527363"/>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chemeClr val="tx2"/>
                </a:solidFill>
              </a:rPr>
              <a:t>LA COMPETENZA DELL’ENTE LOCALE IN MATERIA DI INTERPELLO</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Il Dipartimento ha escluso ogni suo possibile intervento nel procedimento d’interpello, poiché è carente dei presupposti normativi per assumere la titolarità della potestà impositiva e, quindi, un'eventuale risposta </a:t>
            </a:r>
            <a:r>
              <a:rPr lang="it-IT" dirty="0" smtClean="0"/>
              <a:t>non </a:t>
            </a:r>
            <a:r>
              <a:rPr lang="it-IT" dirty="0"/>
              <a:t>potrebbe </a:t>
            </a:r>
            <a:r>
              <a:rPr lang="it-IT" dirty="0" smtClean="0"/>
              <a:t>vincolare </a:t>
            </a:r>
            <a:r>
              <a:rPr lang="it-IT" dirty="0"/>
              <a:t>l'Ente </a:t>
            </a:r>
            <a:r>
              <a:rPr lang="it-IT" dirty="0" smtClean="0"/>
              <a:t>locale.</a:t>
            </a:r>
            <a:endParaRPr lang="it-IT" dirty="0"/>
          </a:p>
          <a:p>
            <a:pPr marL="0" indent="0" algn="just">
              <a:buNone/>
            </a:pPr>
            <a:endParaRPr lang="it-IT" dirty="0" smtClean="0"/>
          </a:p>
          <a:p>
            <a:pPr marL="0" indent="0" algn="just">
              <a:buNone/>
            </a:pPr>
            <a:r>
              <a:rPr lang="it-IT" dirty="0" smtClean="0"/>
              <a:t>La </a:t>
            </a:r>
            <a:r>
              <a:rPr lang="it-IT" dirty="0"/>
              <a:t>vincolatività </a:t>
            </a:r>
            <a:r>
              <a:rPr lang="it-IT" dirty="0" smtClean="0"/>
              <a:t>della </a:t>
            </a:r>
            <a:r>
              <a:rPr lang="it-IT" dirty="0"/>
              <a:t>risposta </a:t>
            </a:r>
            <a:r>
              <a:rPr lang="it-IT" dirty="0" smtClean="0"/>
              <a:t>presenta</a:t>
            </a:r>
            <a:r>
              <a:rPr lang="it-IT" dirty="0"/>
              <a:t>, inoltre, indubbiamente dei riflessi anche sul bilancio, per cui, la competenza </a:t>
            </a:r>
            <a:r>
              <a:rPr lang="it-IT" dirty="0" smtClean="0"/>
              <a:t>non </a:t>
            </a:r>
            <a:r>
              <a:rPr lang="it-IT" dirty="0"/>
              <a:t>può in alcun modo essere trasferita ad un organo esterno, del tutto estraneo alla sfera organizzativa dell'ente territoriale.</a:t>
            </a:r>
          </a:p>
          <a:p>
            <a:pPr marL="0" indent="0" algn="just">
              <a:buNone/>
            </a:pPr>
            <a:endParaRPr lang="it-IT" dirty="0" smtClean="0"/>
          </a:p>
          <a:p>
            <a:pPr marL="0" indent="0" algn="just">
              <a:buNone/>
            </a:pPr>
            <a:r>
              <a:rPr lang="it-IT" dirty="0" smtClean="0"/>
              <a:t>Il </a:t>
            </a:r>
            <a:r>
              <a:rPr lang="it-IT" dirty="0"/>
              <a:t>Dipartimento evidenzia come attribuire a soggetti esterni il potere di imporre agli Enti locali le proprie determinazioni sui loro tributi e vincolarne anche l'attività di accertamento sarebbe in aperto contrasto con l'autonomia impositiva riconosciuta dall'ordinamento.</a:t>
            </a:r>
          </a:p>
          <a:p>
            <a:pPr marL="0" indent="0" algn="just">
              <a:buNone/>
            </a:pPr>
            <a:endParaRPr lang="it-IT" dirty="0"/>
          </a:p>
        </p:txBody>
      </p:sp>
    </p:spTree>
    <p:extLst>
      <p:ext uri="{BB962C8B-B14F-4D97-AF65-F5344CB8AC3E}">
        <p14:creationId xmlns:p14="http://schemas.microsoft.com/office/powerpoint/2010/main" val="3709116198"/>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D.LGS. 156/2015 - L’INTERPELLO</a:t>
            </a:r>
            <a:endParaRPr lang="it-IT" sz="3500" dirty="0"/>
          </a:p>
        </p:txBody>
      </p:sp>
      <p:sp>
        <p:nvSpPr>
          <p:cNvPr id="3" name="Segnaposto contenuto 2"/>
          <p:cNvSpPr>
            <a:spLocks noGrp="1"/>
          </p:cNvSpPr>
          <p:nvPr>
            <p:ph idx="1"/>
          </p:nvPr>
        </p:nvSpPr>
        <p:spPr/>
        <p:txBody>
          <a:bodyPr/>
          <a:lstStyle/>
          <a:p>
            <a:pPr marL="68263" indent="0">
              <a:buNone/>
            </a:pPr>
            <a:r>
              <a:rPr lang="it-IT" dirty="0"/>
              <a:t>Art. 1 Modificazioni allo Statuto dei diritti del </a:t>
            </a:r>
            <a:r>
              <a:rPr lang="it-IT" dirty="0" smtClean="0"/>
              <a:t>contribuente</a:t>
            </a:r>
          </a:p>
          <a:p>
            <a:pPr marL="68263" indent="0">
              <a:buNone/>
            </a:pPr>
            <a:endParaRPr lang="it-IT" dirty="0" smtClean="0"/>
          </a:p>
          <a:p>
            <a:pPr marL="68263" indent="0" algn="just">
              <a:buNone/>
            </a:pPr>
            <a:r>
              <a:rPr lang="it-IT" dirty="0" smtClean="0"/>
              <a:t>Il </a:t>
            </a:r>
            <a:r>
              <a:rPr lang="it-IT" dirty="0"/>
              <a:t>contribuente </a:t>
            </a:r>
            <a:r>
              <a:rPr lang="it-IT" dirty="0" smtClean="0"/>
              <a:t>può interpellare l'amministrazione </a:t>
            </a:r>
            <a:r>
              <a:rPr lang="it-IT" dirty="0"/>
              <a:t>per ottenere una risposta riguardante fattispecie concrete e </a:t>
            </a:r>
            <a:r>
              <a:rPr lang="it-IT" dirty="0" smtClean="0"/>
              <a:t>personali</a:t>
            </a:r>
            <a:endParaRPr lang="it-IT" dirty="0"/>
          </a:p>
        </p:txBody>
      </p:sp>
    </p:spTree>
    <p:extLst>
      <p:ext uri="{BB962C8B-B14F-4D97-AF65-F5344CB8AC3E}">
        <p14:creationId xmlns:p14="http://schemas.microsoft.com/office/powerpoint/2010/main" val="1808686259"/>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68263" indent="0">
              <a:buNone/>
            </a:pPr>
            <a:r>
              <a:rPr lang="it-IT" dirty="0" smtClean="0"/>
              <a:t>I CASI IN CUI E’ POSSIBILE ATTIVARE L’INTERPELLO:</a:t>
            </a:r>
          </a:p>
          <a:p>
            <a:pPr marL="582613" indent="-514350">
              <a:buFont typeface="+mj-lt"/>
              <a:buAutoNum type="alphaLcParenR"/>
            </a:pPr>
            <a:r>
              <a:rPr lang="it-IT" dirty="0" smtClean="0"/>
              <a:t>l'applicazione </a:t>
            </a:r>
            <a:r>
              <a:rPr lang="it-IT" dirty="0"/>
              <a:t>delle disposizioni tributarie, quando vi sono condizioni di obiettiva incertezza sulla corretta interpretazione di tali disposizioni e la corretta qualificazione di fattispecie alla luce delle disposizioni tributarie applicabili alle medesime, ove ricorrano condizioni di obiettiva </a:t>
            </a:r>
            <a:r>
              <a:rPr lang="it-IT" dirty="0" smtClean="0"/>
              <a:t>incertezza</a:t>
            </a:r>
            <a:endParaRPr lang="it-IT" dirty="0"/>
          </a:p>
        </p:txBody>
      </p:sp>
    </p:spTree>
    <p:extLst>
      <p:ext uri="{BB962C8B-B14F-4D97-AF65-F5344CB8AC3E}">
        <p14:creationId xmlns:p14="http://schemas.microsoft.com/office/powerpoint/2010/main" val="1974497319"/>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582613" indent="-514350">
              <a:buFont typeface="+mj-lt"/>
              <a:buAutoNum type="alphaLcParenR" startAt="2"/>
            </a:pPr>
            <a:r>
              <a:rPr lang="it-IT" dirty="0"/>
              <a:t>la sussistenza delle condizioni e la valutazione della </a:t>
            </a:r>
            <a:r>
              <a:rPr lang="it-IT" dirty="0" smtClean="0"/>
              <a:t>idoneità </a:t>
            </a:r>
            <a:r>
              <a:rPr lang="it-IT" dirty="0"/>
              <a:t>degli elementi probatori richiesti dalla legge per l'adozione di specifici regimi fiscali nei casi espressamente previsti; </a:t>
            </a:r>
            <a:endParaRPr lang="it-IT" dirty="0" smtClean="0"/>
          </a:p>
          <a:p>
            <a:pPr marL="582613" indent="-514350">
              <a:buFont typeface="+mj-lt"/>
              <a:buAutoNum type="alphaLcParenR" startAt="2"/>
            </a:pPr>
            <a:endParaRPr lang="it-IT" dirty="0"/>
          </a:p>
          <a:p>
            <a:pPr marL="582613" indent="-514350">
              <a:buFont typeface="+mj-lt"/>
              <a:buAutoNum type="alphaLcParenR" startAt="2"/>
            </a:pPr>
            <a:r>
              <a:rPr lang="it-IT" dirty="0" smtClean="0"/>
              <a:t>l'applicazione </a:t>
            </a:r>
            <a:r>
              <a:rPr lang="it-IT" dirty="0"/>
              <a:t>della disciplina sull'abuso del diritto ad una specifica fattispecie. </a:t>
            </a:r>
          </a:p>
          <a:p>
            <a:pPr marL="68263" indent="0">
              <a:buNone/>
            </a:pPr>
            <a:endParaRPr lang="it-IT" dirty="0"/>
          </a:p>
          <a:p>
            <a:endParaRPr lang="it-IT" dirty="0"/>
          </a:p>
        </p:txBody>
      </p:sp>
    </p:spTree>
    <p:extLst>
      <p:ext uri="{BB962C8B-B14F-4D97-AF65-F5344CB8AC3E}">
        <p14:creationId xmlns:p14="http://schemas.microsoft.com/office/powerpoint/2010/main" val="3808026051"/>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LA VISIONE UNITARIA DELLA GIURISDIZIONE TRIBUTARIA</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24578" name="Segnaposto contenuto 2"/>
          <p:cNvSpPr>
            <a:spLocks noGrp="1"/>
          </p:cNvSpPr>
          <p:nvPr>
            <p:ph idx="1"/>
          </p:nvPr>
        </p:nvSpPr>
        <p:spPr/>
        <p:txBody>
          <a:bodyPr/>
          <a:lstStyle/>
          <a:p>
            <a:pPr marL="0" algn="just">
              <a:lnSpc>
                <a:spcPct val="150000"/>
              </a:lnSpc>
              <a:buFont typeface="Wingdings" pitchFamily="2" charset="2"/>
              <a:buNone/>
            </a:pPr>
            <a:r>
              <a:rPr lang="it-IT" dirty="0" smtClean="0">
                <a:solidFill>
                  <a:srgbClr val="FF0000"/>
                </a:solidFill>
              </a:rPr>
              <a:t>Costituisce una novità assoluta nel nostro ordinamento l’elencazione espressa nell’art. 59 della </a:t>
            </a:r>
            <a:r>
              <a:rPr lang="it-IT" b="1" u="sng" dirty="0" smtClean="0">
                <a:solidFill>
                  <a:srgbClr val="FF0000"/>
                </a:solidFill>
              </a:rPr>
              <a:t>LEGGE 69 DEL 18 GIUGNO 2009 </a:t>
            </a:r>
            <a:r>
              <a:rPr lang="it-IT" dirty="0" smtClean="0">
                <a:solidFill>
                  <a:srgbClr val="FF0000"/>
                </a:solidFill>
              </a:rPr>
              <a:t>(pubblicata sulla G.U. 19 giugno 2009)  della giurisdizione tributaria accanto a quella civile, amministrativa e contabile.</a:t>
            </a:r>
            <a:endParaRPr lang="it-IT" b="1" u="sng" dirty="0" smtClean="0">
              <a:solidFill>
                <a:srgbClr val="FF0000"/>
              </a:solidFill>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a:t>
            </a:r>
            <a:r>
              <a:rPr lang="it-IT" sz="3500" dirty="0" smtClean="0"/>
              <a:t>L’INTERPELLO</a:t>
            </a:r>
            <a:endParaRPr lang="it-IT" sz="3500" dirty="0"/>
          </a:p>
        </p:txBody>
      </p:sp>
      <p:sp>
        <p:nvSpPr>
          <p:cNvPr id="3" name="Segnaposto contenuto 2"/>
          <p:cNvSpPr>
            <a:spLocks noGrp="1"/>
          </p:cNvSpPr>
          <p:nvPr>
            <p:ph idx="1"/>
          </p:nvPr>
        </p:nvSpPr>
        <p:spPr/>
        <p:txBody>
          <a:bodyPr/>
          <a:lstStyle/>
          <a:p>
            <a:pPr marL="68263" indent="0">
              <a:buNone/>
            </a:pPr>
            <a:r>
              <a:rPr lang="it-IT" dirty="0"/>
              <a:t>Il contribuente interpella l'amministrazione finanziaria per la disapplicazione di norme tributarie che, allo scopo di contrastare comportamenti elusivi, limitano deduzioni, detrazioni, crediti d'imposta, o altre posizioni soggettive del soggetto passivo altrimenti ammesse dall'ordinamento tributario, fornendo la dimostrazione che nella particolare fattispecie tali effetti elusivi non possono verificarsi. </a:t>
            </a:r>
          </a:p>
        </p:txBody>
      </p:sp>
    </p:spTree>
    <p:extLst>
      <p:ext uri="{BB962C8B-B14F-4D97-AF65-F5344CB8AC3E}">
        <p14:creationId xmlns:p14="http://schemas.microsoft.com/office/powerpoint/2010/main" val="1318132541"/>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68263" indent="0">
              <a:buNone/>
            </a:pPr>
            <a:r>
              <a:rPr lang="it-IT" dirty="0"/>
              <a:t>Nei casi in cui non sia stata resa risposta favorevole, resta comunque ferma la </a:t>
            </a:r>
            <a:r>
              <a:rPr lang="it-IT" dirty="0" smtClean="0"/>
              <a:t>possibilità </a:t>
            </a:r>
            <a:r>
              <a:rPr lang="it-IT" dirty="0"/>
              <a:t>per il contribuente di fornire la dimostrazione di cui al periodo precedente anche ai fini dell'accertamento in sede amministrativa e contenziosa. </a:t>
            </a:r>
          </a:p>
          <a:p>
            <a:pPr marL="68263" indent="0">
              <a:buNone/>
            </a:pPr>
            <a:endParaRPr lang="it-IT" dirty="0"/>
          </a:p>
        </p:txBody>
      </p:sp>
    </p:spTree>
    <p:extLst>
      <p:ext uri="{BB962C8B-B14F-4D97-AF65-F5344CB8AC3E}">
        <p14:creationId xmlns:p14="http://schemas.microsoft.com/office/powerpoint/2010/main" val="1182888582"/>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68263" indent="0">
              <a:buNone/>
            </a:pPr>
            <a:endParaRPr lang="it-IT" dirty="0" smtClean="0"/>
          </a:p>
          <a:p>
            <a:pPr marL="68263" indent="0">
              <a:buNone/>
            </a:pPr>
            <a:r>
              <a:rPr lang="it-IT" dirty="0" smtClean="0"/>
              <a:t>L'amministrazione deve rispondere </a:t>
            </a:r>
            <a:r>
              <a:rPr lang="it-IT" dirty="0"/>
              <a:t>alle istanze </a:t>
            </a:r>
            <a:r>
              <a:rPr lang="it-IT" dirty="0" smtClean="0"/>
              <a:t>d’interpello entro novanta </a:t>
            </a:r>
            <a:r>
              <a:rPr lang="it-IT" dirty="0"/>
              <a:t>giorni </a:t>
            </a:r>
            <a:r>
              <a:rPr lang="it-IT" dirty="0" smtClean="0"/>
              <a:t>ed </a:t>
            </a:r>
            <a:r>
              <a:rPr lang="it-IT" dirty="0"/>
              <a:t>a quelle di cui alle lettere b) e c) </a:t>
            </a:r>
            <a:r>
              <a:rPr lang="it-IT" dirty="0" smtClean="0"/>
              <a:t> e antielusive </a:t>
            </a:r>
            <a:r>
              <a:rPr lang="it-IT" dirty="0"/>
              <a:t>nel termine di centoventi giorni. </a:t>
            </a:r>
          </a:p>
        </p:txBody>
      </p:sp>
    </p:spTree>
    <p:extLst>
      <p:ext uri="{BB962C8B-B14F-4D97-AF65-F5344CB8AC3E}">
        <p14:creationId xmlns:p14="http://schemas.microsoft.com/office/powerpoint/2010/main" val="1128471206"/>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68263" indent="0">
              <a:buNone/>
            </a:pPr>
            <a:r>
              <a:rPr lang="it-IT" dirty="0"/>
              <a:t>La risposta, scritta e motivata, </a:t>
            </a:r>
            <a:r>
              <a:rPr lang="it-IT" dirty="0">
                <a:solidFill>
                  <a:srgbClr val="FF0000"/>
                </a:solidFill>
              </a:rPr>
              <a:t>vincola ogni organo della amministrazione con esclusivo riferimento alla questione oggetto dell'istanza e limitatamente al richiedente</a:t>
            </a:r>
            <a:r>
              <a:rPr lang="it-IT" dirty="0" smtClean="0">
                <a:solidFill>
                  <a:srgbClr val="FF0000"/>
                </a:solidFill>
              </a:rPr>
              <a:t>. </a:t>
            </a:r>
          </a:p>
          <a:p>
            <a:pPr marL="68263" indent="0">
              <a:buNone/>
            </a:pPr>
            <a:endParaRPr lang="it-IT" dirty="0" smtClean="0">
              <a:solidFill>
                <a:srgbClr val="FF0000"/>
              </a:solidFill>
            </a:endParaRPr>
          </a:p>
          <a:p>
            <a:pPr marL="68263" indent="0">
              <a:buNone/>
            </a:pPr>
            <a:r>
              <a:rPr lang="it-IT" dirty="0" smtClean="0"/>
              <a:t>Se la </a:t>
            </a:r>
            <a:r>
              <a:rPr lang="it-IT" dirty="0"/>
              <a:t>risposta non </a:t>
            </a:r>
            <a:r>
              <a:rPr lang="it-IT" dirty="0" smtClean="0"/>
              <a:t>è </a:t>
            </a:r>
            <a:r>
              <a:rPr lang="it-IT" dirty="0"/>
              <a:t>comunicata al contribuente entro il termine previsto, il silenzio equivale a </a:t>
            </a:r>
            <a:r>
              <a:rPr lang="it-IT" dirty="0" smtClean="0"/>
              <a:t>condivisione, della </a:t>
            </a:r>
            <a:r>
              <a:rPr lang="it-IT" dirty="0"/>
              <a:t>soluzione prospettata dal contribuente. </a:t>
            </a:r>
          </a:p>
        </p:txBody>
      </p:sp>
    </p:spTree>
    <p:extLst>
      <p:ext uri="{BB962C8B-B14F-4D97-AF65-F5344CB8AC3E}">
        <p14:creationId xmlns:p14="http://schemas.microsoft.com/office/powerpoint/2010/main" val="3001709570"/>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68263" indent="0" algn="just">
              <a:buNone/>
            </a:pPr>
            <a:r>
              <a:rPr lang="it-IT" b="1" dirty="0">
                <a:solidFill>
                  <a:schemeClr val="accent3"/>
                </a:solidFill>
              </a:rPr>
              <a:t>Gli atti, anche a contenuto impositivo o sanzionatorio difformi dalla risposta, espressa o tacita, sono nulli.</a:t>
            </a:r>
            <a:r>
              <a:rPr lang="it-IT" dirty="0"/>
              <a:t> </a:t>
            </a:r>
            <a:endParaRPr lang="it-IT" dirty="0" smtClean="0"/>
          </a:p>
          <a:p>
            <a:pPr marL="68263" indent="0" algn="just">
              <a:buNone/>
            </a:pPr>
            <a:r>
              <a:rPr lang="it-IT" dirty="0" smtClean="0"/>
              <a:t>Tale </a:t>
            </a:r>
            <a:r>
              <a:rPr lang="it-IT" dirty="0"/>
              <a:t>efficacia si estende ai comportamenti successivi del </a:t>
            </a:r>
            <a:r>
              <a:rPr lang="it-IT" dirty="0" smtClean="0"/>
              <a:t>contribuente, </a:t>
            </a:r>
            <a:r>
              <a:rPr lang="it-IT" dirty="0"/>
              <a:t>salvo rettifica della soluzione interpretativa da parte dell'amministrazione con valenza </a:t>
            </a:r>
            <a:r>
              <a:rPr lang="it-IT" dirty="0" smtClean="0"/>
              <a:t>esclusiva-mente </a:t>
            </a:r>
            <a:r>
              <a:rPr lang="it-IT" dirty="0"/>
              <a:t>per gli </a:t>
            </a:r>
            <a:r>
              <a:rPr lang="it-IT" dirty="0" smtClean="0"/>
              <a:t>eventuali comportamenti </a:t>
            </a:r>
            <a:r>
              <a:rPr lang="it-IT" dirty="0"/>
              <a:t>futuri dell'istante.</a:t>
            </a:r>
          </a:p>
          <a:p>
            <a:pPr marL="68263" indent="0">
              <a:buNone/>
            </a:pPr>
            <a:endParaRPr lang="it-IT" dirty="0"/>
          </a:p>
        </p:txBody>
      </p:sp>
    </p:spTree>
    <p:extLst>
      <p:ext uri="{BB962C8B-B14F-4D97-AF65-F5344CB8AC3E}">
        <p14:creationId xmlns:p14="http://schemas.microsoft.com/office/powerpoint/2010/main" val="627587853"/>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D.LGS. 156/2015 - L’INTERPELLO</a:t>
            </a:r>
          </a:p>
        </p:txBody>
      </p:sp>
      <p:sp>
        <p:nvSpPr>
          <p:cNvPr id="3" name="Segnaposto contenuto 2"/>
          <p:cNvSpPr>
            <a:spLocks noGrp="1"/>
          </p:cNvSpPr>
          <p:nvPr>
            <p:ph idx="1"/>
          </p:nvPr>
        </p:nvSpPr>
        <p:spPr/>
        <p:txBody>
          <a:bodyPr/>
          <a:lstStyle/>
          <a:p>
            <a:pPr marL="68263" indent="0">
              <a:buNone/>
            </a:pPr>
            <a:r>
              <a:rPr lang="it-IT" dirty="0" smtClean="0"/>
              <a:t>L’istanza d’interpello deve contenere:</a:t>
            </a:r>
          </a:p>
          <a:p>
            <a:pPr marL="582613" indent="-514350">
              <a:buFont typeface="+mj-lt"/>
              <a:buAutoNum type="alphaLcParenR"/>
            </a:pPr>
            <a:r>
              <a:rPr lang="it-IT" dirty="0" smtClean="0"/>
              <a:t>i </a:t>
            </a:r>
            <a:r>
              <a:rPr lang="it-IT" dirty="0"/>
              <a:t>dati identificativi dell'istante ed eventualmente del suo legale rappresentante, compreso il codice </a:t>
            </a:r>
            <a:r>
              <a:rPr lang="it-IT" dirty="0" smtClean="0"/>
              <a:t>fiscale;</a:t>
            </a:r>
          </a:p>
          <a:p>
            <a:pPr marL="582613" indent="-514350">
              <a:buFont typeface="+mj-lt"/>
              <a:buAutoNum type="alphaLcParenR"/>
            </a:pPr>
            <a:r>
              <a:rPr lang="it-IT" dirty="0" smtClean="0"/>
              <a:t>l'indicazione </a:t>
            </a:r>
            <a:r>
              <a:rPr lang="it-IT" dirty="0"/>
              <a:t>del tipo di istanza </a:t>
            </a:r>
            <a:endParaRPr lang="it-IT" dirty="0" smtClean="0"/>
          </a:p>
          <a:p>
            <a:pPr marL="582613" indent="-514350">
              <a:buFont typeface="+mj-lt"/>
              <a:buAutoNum type="alphaLcParenR"/>
            </a:pPr>
            <a:r>
              <a:rPr lang="it-IT" dirty="0" smtClean="0"/>
              <a:t>la </a:t>
            </a:r>
            <a:r>
              <a:rPr lang="it-IT" dirty="0"/>
              <a:t>circostanziata e specifica descrizione della fattispecie; </a:t>
            </a:r>
            <a:endParaRPr lang="it-IT" dirty="0" smtClean="0"/>
          </a:p>
          <a:p>
            <a:pPr marL="582613" indent="-514350">
              <a:buFont typeface="+mj-lt"/>
              <a:buAutoNum type="alphaLcParenR"/>
            </a:pPr>
            <a:r>
              <a:rPr lang="it-IT" dirty="0" smtClean="0"/>
              <a:t>le </a:t>
            </a:r>
            <a:r>
              <a:rPr lang="it-IT" dirty="0"/>
              <a:t>specifiche disposizioni di cui si richiede l'interpretazione, l'applicazione o la disapplicazione; </a:t>
            </a:r>
          </a:p>
        </p:txBody>
      </p:sp>
    </p:spTree>
    <p:extLst>
      <p:ext uri="{BB962C8B-B14F-4D97-AF65-F5344CB8AC3E}">
        <p14:creationId xmlns:p14="http://schemas.microsoft.com/office/powerpoint/2010/main" val="3657759899"/>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D.LGS. 156/2015 - L’INTERPELLO</a:t>
            </a:r>
          </a:p>
        </p:txBody>
      </p:sp>
      <p:sp>
        <p:nvSpPr>
          <p:cNvPr id="3" name="Segnaposto contenuto 2"/>
          <p:cNvSpPr>
            <a:spLocks noGrp="1"/>
          </p:cNvSpPr>
          <p:nvPr>
            <p:ph idx="1"/>
          </p:nvPr>
        </p:nvSpPr>
        <p:spPr/>
        <p:txBody>
          <a:bodyPr/>
          <a:lstStyle/>
          <a:p>
            <a:pPr marL="582613" indent="-514350">
              <a:buFont typeface="+mj-lt"/>
              <a:buAutoNum type="alphaLcParenR" startAt="5"/>
            </a:pPr>
            <a:r>
              <a:rPr lang="it-IT" dirty="0" smtClean="0"/>
              <a:t>l'esposizione</a:t>
            </a:r>
            <a:r>
              <a:rPr lang="it-IT" dirty="0"/>
              <a:t>, in modo chiaro ed univoco, della soluzione proposta; </a:t>
            </a:r>
          </a:p>
          <a:p>
            <a:pPr marL="582613" indent="-514350">
              <a:buFont typeface="+mj-lt"/>
              <a:buAutoNum type="alphaLcParenR" startAt="5"/>
            </a:pPr>
            <a:r>
              <a:rPr lang="it-IT" dirty="0" smtClean="0"/>
              <a:t>l'indicazione </a:t>
            </a:r>
            <a:r>
              <a:rPr lang="it-IT" dirty="0"/>
              <a:t>del domicilio e dei recapiti anche telematici dell'istante o dell'eventuale </a:t>
            </a:r>
            <a:r>
              <a:rPr lang="it-IT" dirty="0" smtClean="0"/>
              <a:t>domiciliatario; </a:t>
            </a:r>
            <a:endParaRPr lang="it-IT" dirty="0"/>
          </a:p>
          <a:p>
            <a:pPr marL="582613" indent="-514350">
              <a:buFont typeface="+mj-lt"/>
              <a:buAutoNum type="alphaLcParenR" startAt="5"/>
            </a:pPr>
            <a:r>
              <a:rPr lang="it-IT" dirty="0" smtClean="0"/>
              <a:t>la </a:t>
            </a:r>
            <a:r>
              <a:rPr lang="it-IT" dirty="0"/>
              <a:t>sottoscrizione dell'istante o del suo </a:t>
            </a:r>
            <a:r>
              <a:rPr lang="it-IT"/>
              <a:t>legale </a:t>
            </a:r>
            <a:r>
              <a:rPr lang="it-IT" smtClean="0"/>
              <a:t>rappresentante</a:t>
            </a:r>
            <a:endParaRPr lang="it-IT" dirty="0"/>
          </a:p>
        </p:txBody>
      </p:sp>
    </p:spTree>
    <p:extLst>
      <p:ext uri="{BB962C8B-B14F-4D97-AF65-F5344CB8AC3E}">
        <p14:creationId xmlns:p14="http://schemas.microsoft.com/office/powerpoint/2010/main" val="3035858300"/>
      </p:ext>
    </p:extLst>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RECLAMO E LA MEDIAZIONE</a:t>
            </a:r>
            <a:br>
              <a:rPr lang="it-IT" dirty="0" smtClean="0"/>
            </a:br>
            <a:r>
              <a:rPr lang="it-IT" dirty="0" smtClean="0">
                <a:solidFill>
                  <a:srgbClr val="FF0000"/>
                </a:solidFill>
              </a:rPr>
              <a:t>OBBLIGATORI </a:t>
            </a:r>
            <a:r>
              <a:rPr lang="it-IT" dirty="0" smtClean="0"/>
              <a:t>PER I TRIBUTI LOCALI</a:t>
            </a:r>
            <a:endParaRPr lang="it-IT" dirty="0"/>
          </a:p>
        </p:txBody>
      </p:sp>
      <p:pic>
        <p:nvPicPr>
          <p:cNvPr id="4" name="Segnaposto contenuto 3" descr="http://www.viconciliamo.it/wp-content/uploads/2014/04/mediatori.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8208911" cy="4176464"/>
          </a:xfrm>
          <a:prstGeom prst="rect">
            <a:avLst/>
          </a:prstGeom>
          <a:noFill/>
          <a:ln>
            <a:noFill/>
          </a:ln>
        </p:spPr>
      </p:pic>
      <p:pic>
        <p:nvPicPr>
          <p:cNvPr id="6" name="Immagine 5"/>
          <p:cNvPicPr/>
          <p:nvPr/>
        </p:nvPicPr>
        <p:blipFill>
          <a:blip r:embed="rId3" cstate="print">
            <a:extLst>
              <a:ext uri="{28A0092B-C50C-407E-A947-70E740481C1C}">
                <a14:useLocalDpi xmlns:a14="http://schemas.microsoft.com/office/drawing/2010/main" val="0"/>
              </a:ext>
            </a:extLst>
          </a:blip>
          <a:stretch>
            <a:fillRect/>
          </a:stretch>
        </p:blipFill>
        <p:spPr>
          <a:xfrm>
            <a:off x="323528" y="2204864"/>
            <a:ext cx="1910531" cy="3024336"/>
          </a:xfrm>
          <a:prstGeom prst="rect">
            <a:avLst/>
          </a:prstGeom>
        </p:spPr>
      </p:pic>
      <p:sp>
        <p:nvSpPr>
          <p:cNvPr id="7" name="Freccia a sinistra 6"/>
          <p:cNvSpPr/>
          <p:nvPr/>
        </p:nvSpPr>
        <p:spPr>
          <a:xfrm>
            <a:off x="1218368" y="2204864"/>
            <a:ext cx="484895"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14287040"/>
      </p:ext>
    </p:extLst>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L’INTRODUZIONE DEL RECLAMO E DELLA MEDIAZIONE TRIBUTARIA</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dirty="0"/>
              <a:t>Il reclamo e la mediazione, in materia tributaria, sono stati introdotti con l’art. 39, comma 9, del d.l. n. 98 del 6 luglio 2011, convertito con modificazioni dalla legge n. 111 del 15 luglio 2011, quali misure deflattive del contenzioso, da esperire preliminarmente alla presentazione del ricorso.</a:t>
            </a:r>
          </a:p>
          <a:p>
            <a:pPr marL="0" indent="0" algn="just">
              <a:buNone/>
            </a:pPr>
            <a:endParaRPr lang="it-IT" dirty="0" smtClean="0"/>
          </a:p>
          <a:p>
            <a:pPr marL="0" indent="0" algn="just">
              <a:buNone/>
            </a:pPr>
            <a:r>
              <a:rPr lang="it-IT" dirty="0" smtClean="0">
                <a:solidFill>
                  <a:schemeClr val="tx2"/>
                </a:solidFill>
              </a:rPr>
              <a:t>Il </a:t>
            </a:r>
            <a:r>
              <a:rPr lang="it-IT" dirty="0">
                <a:solidFill>
                  <a:schemeClr val="tx2"/>
                </a:solidFill>
              </a:rPr>
              <a:t>reclamo ha la funzione di provocare un tentativo di mediazione inaugurando una fase pregiurisdizionale </a:t>
            </a:r>
            <a:r>
              <a:rPr lang="it-IT" i="1" dirty="0">
                <a:solidFill>
                  <a:schemeClr val="tx2"/>
                </a:solidFill>
              </a:rPr>
              <a:t>(pre trial)</a:t>
            </a:r>
            <a:r>
              <a:rPr lang="it-IT" dirty="0">
                <a:solidFill>
                  <a:schemeClr val="tx2"/>
                </a:solidFill>
              </a:rPr>
              <a:t>.</a:t>
            </a:r>
          </a:p>
          <a:p>
            <a:pPr marL="0" indent="0">
              <a:buNone/>
            </a:pPr>
            <a:endParaRPr lang="it-IT" dirty="0"/>
          </a:p>
        </p:txBody>
      </p:sp>
    </p:spTree>
    <p:extLst>
      <p:ext uri="{BB962C8B-B14F-4D97-AF65-F5344CB8AC3E}">
        <p14:creationId xmlns:p14="http://schemas.microsoft.com/office/powerpoint/2010/main" val="36110238"/>
      </p:ext>
    </p:extLst>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L’INTRODUZIONE DEL RECLAMO E DELLA MEDIAZIONE TRIBUTARIA</a:t>
            </a:r>
          </a:p>
        </p:txBody>
      </p:sp>
      <p:sp>
        <p:nvSpPr>
          <p:cNvPr id="3" name="Segnaposto contenuto 2"/>
          <p:cNvSpPr>
            <a:spLocks noGrp="1"/>
          </p:cNvSpPr>
          <p:nvPr>
            <p:ph idx="1"/>
          </p:nvPr>
        </p:nvSpPr>
        <p:spPr/>
        <p:txBody>
          <a:bodyPr/>
          <a:lstStyle/>
          <a:p>
            <a:pPr marL="0" indent="0" algn="just">
              <a:buNone/>
            </a:pPr>
            <a:r>
              <a:rPr lang="it-IT" dirty="0"/>
              <a:t>Il contribuente che intende impugnare un </a:t>
            </a:r>
            <a:r>
              <a:rPr lang="it-IT" dirty="0">
                <a:solidFill>
                  <a:srgbClr val="FF0000"/>
                </a:solidFill>
              </a:rPr>
              <a:t>atto dell’Agenzia delle entrate</a:t>
            </a:r>
            <a:r>
              <a:rPr lang="it-IT" dirty="0"/>
              <a:t>, notificato </a:t>
            </a:r>
            <a:r>
              <a:rPr lang="it-IT" dirty="0">
                <a:solidFill>
                  <a:srgbClr val="FF0000"/>
                </a:solidFill>
              </a:rPr>
              <a:t>dopo il 1° aprile 2012</a:t>
            </a:r>
            <a:r>
              <a:rPr lang="it-IT" dirty="0"/>
              <a:t>, presso la Commissione Tributaria Provinciale ha l’obbligo, preliminarmente, di anticiparne il contenuto all’Ente impositore, chiedendone l’annullamento totale o parziale, sulla base dei motivi di fatto e di diritto che intende sottoporre alla valutazione del giudice tributario.</a:t>
            </a:r>
          </a:p>
          <a:p>
            <a:pPr marL="0" indent="0">
              <a:buNone/>
            </a:pPr>
            <a:endParaRPr lang="it-IT" dirty="0"/>
          </a:p>
        </p:txBody>
      </p:sp>
    </p:spTree>
    <p:extLst>
      <p:ext uri="{BB962C8B-B14F-4D97-AF65-F5344CB8AC3E}">
        <p14:creationId xmlns:p14="http://schemas.microsoft.com/office/powerpoint/2010/main" val="1245526426"/>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dirty="0" smtClean="0">
                <a:solidFill>
                  <a:schemeClr val="tx2">
                    <a:satMod val="200000"/>
                  </a:schemeClr>
                </a:solidFill>
              </a:rPr>
              <a:t>LA VISIONE UNITARIA DELLA GIURISDIZIONE TRIBUTARIA</a:t>
            </a:r>
            <a:endParaRPr lang="it-IT" sz="3200" dirty="0">
              <a:solidFill>
                <a:schemeClr val="tx2">
                  <a:satMod val="200000"/>
                </a:schemeClr>
              </a:solidFill>
            </a:endParaRPr>
          </a:p>
        </p:txBody>
      </p:sp>
      <p:sp>
        <p:nvSpPr>
          <p:cNvPr id="25602" name="Segnaposto contenuto 2"/>
          <p:cNvSpPr>
            <a:spLocks noGrp="1"/>
          </p:cNvSpPr>
          <p:nvPr>
            <p:ph idx="1"/>
          </p:nvPr>
        </p:nvSpPr>
        <p:spPr/>
        <p:txBody>
          <a:bodyPr/>
          <a:lstStyle/>
          <a:p>
            <a:pPr marL="0" algn="just">
              <a:lnSpc>
                <a:spcPct val="150000"/>
              </a:lnSpc>
              <a:buFont typeface="Wingdings" pitchFamily="2" charset="2"/>
              <a:buNone/>
            </a:pPr>
            <a:r>
              <a:rPr lang="it-IT" smtClean="0">
                <a:solidFill>
                  <a:srgbClr val="FF0000"/>
                </a:solidFill>
              </a:rPr>
              <a:t>Con la legge n. 69/2009 la giurisdizione tributaria non è più richiamata con la generica espressione di “giurisdizione speciale” ma viene indicata come quarta giurisdizione generale in materia tributaria che integra e completa il sistema giudiziario vigente.</a:t>
            </a:r>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L’INTRODUZIONE DEL RECLAMO E DELLA MEDIAZIONE TRIBUTARIA</a:t>
            </a:r>
          </a:p>
        </p:txBody>
      </p:sp>
      <p:sp>
        <p:nvSpPr>
          <p:cNvPr id="3" name="Segnaposto contenuto 2"/>
          <p:cNvSpPr>
            <a:spLocks noGrp="1"/>
          </p:cNvSpPr>
          <p:nvPr>
            <p:ph idx="1"/>
          </p:nvPr>
        </p:nvSpPr>
        <p:spPr/>
        <p:txBody>
          <a:bodyPr>
            <a:normAutofit/>
          </a:bodyPr>
          <a:lstStyle/>
          <a:p>
            <a:pPr marL="0" indent="0" algn="just">
              <a:buNone/>
            </a:pPr>
            <a:r>
              <a:rPr lang="it-IT" dirty="0" smtClean="0">
                <a:solidFill>
                  <a:srgbClr val="FF0000"/>
                </a:solidFill>
              </a:rPr>
              <a:t>Manca il soggetto pianamente terzo che conduca la mediazione.</a:t>
            </a:r>
          </a:p>
          <a:p>
            <a:pPr marL="0" indent="0">
              <a:buNone/>
            </a:pPr>
            <a:endParaRPr lang="it-IT" dirty="0" smtClean="0"/>
          </a:p>
          <a:p>
            <a:pPr marL="0" indent="0" algn="just">
              <a:buNone/>
            </a:pPr>
            <a:r>
              <a:rPr lang="it-IT" dirty="0" smtClean="0"/>
              <a:t>Il </a:t>
            </a:r>
            <a:r>
              <a:rPr lang="it-IT" dirty="0"/>
              <a:t>reclamo va presentato alla Direzione provinciale o alla Direzione regionale dell’Agenzia delle entrate che ha emanato l'atto, le quali provvedono attraverso queste </a:t>
            </a:r>
            <a:r>
              <a:rPr lang="it-IT" dirty="0">
                <a:solidFill>
                  <a:schemeClr val="tx2"/>
                </a:solidFill>
              </a:rPr>
              <a:t>strutture differenti ed indipendenti da quelle che hanno curato gli atti contestati dal contribuente</a:t>
            </a:r>
            <a:r>
              <a:rPr lang="it-IT" dirty="0"/>
              <a:t>.</a:t>
            </a:r>
          </a:p>
          <a:p>
            <a:pPr marL="0" indent="0" algn="just">
              <a:buNone/>
            </a:pPr>
            <a:endParaRPr lang="it-IT" dirty="0"/>
          </a:p>
        </p:txBody>
      </p:sp>
    </p:spTree>
    <p:extLst>
      <p:ext uri="{BB962C8B-B14F-4D97-AF65-F5344CB8AC3E}">
        <p14:creationId xmlns:p14="http://schemas.microsoft.com/office/powerpoint/2010/main" val="1398782239"/>
      </p:ext>
    </p:extLst>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IMPROCEDIBILITA’ DEL RICORSO</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fontAlgn="base">
              <a:buNone/>
            </a:pPr>
            <a:r>
              <a:rPr lang="it-IT" dirty="0"/>
              <a:t>Inizialmente la mancata presentazione del reclamo (con o senza proposta di mediazione), era sanzionata con la dichiarazione d’inammissibilità del ricorso, rilevabilità d’ufficio in ogni stato e grado del giudizio. </a:t>
            </a:r>
          </a:p>
          <a:p>
            <a:pPr marL="0" indent="0" algn="just" fontAlgn="base">
              <a:buNone/>
            </a:pPr>
            <a:endParaRPr lang="it-IT" dirty="0" smtClean="0"/>
          </a:p>
          <a:p>
            <a:pPr marL="0" indent="0" algn="just" fontAlgn="base">
              <a:buNone/>
            </a:pPr>
            <a:r>
              <a:rPr lang="it-IT" dirty="0" smtClean="0"/>
              <a:t>La </a:t>
            </a:r>
            <a:r>
              <a:rPr lang="it-IT" dirty="0"/>
              <a:t>Corte Costituzionale (sentenza 16 aprile 2014, n. 98) ha sancito che la </a:t>
            </a:r>
            <a:r>
              <a:rPr lang="it-IT" dirty="0" smtClean="0"/>
              <a:t>previsione </a:t>
            </a:r>
            <a:r>
              <a:rPr lang="it-IT" dirty="0"/>
              <a:t>dell’inammissibilità del ricorso, per mancata presentazione del reclamo (rimedio di carattere amministrativo), è illegittima per violazione dell’art. 24 della Costituzione.</a:t>
            </a:r>
          </a:p>
          <a:p>
            <a:pPr marL="0" indent="0" algn="just">
              <a:buNone/>
            </a:pPr>
            <a:endParaRPr lang="it-IT" dirty="0"/>
          </a:p>
        </p:txBody>
      </p:sp>
    </p:spTree>
    <p:extLst>
      <p:ext uri="{BB962C8B-B14F-4D97-AF65-F5344CB8AC3E}">
        <p14:creationId xmlns:p14="http://schemas.microsoft.com/office/powerpoint/2010/main" val="3517870301"/>
      </p:ext>
    </p:extLst>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IMPROCEDIBILITA’ DEL RICORSO</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fontAlgn="base">
              <a:buNone/>
            </a:pPr>
            <a:r>
              <a:rPr lang="it-IT" dirty="0"/>
              <a:t>Con la </a:t>
            </a:r>
            <a:r>
              <a:rPr lang="it-IT" dirty="0">
                <a:hlinkClick r:id="rId2"/>
              </a:rPr>
              <a:t>L. n</a:t>
            </a:r>
            <a:r>
              <a:rPr lang="it-IT" u="sng" dirty="0">
                <a:hlinkClick r:id="rId2"/>
              </a:rPr>
              <a:t>. </a:t>
            </a:r>
            <a:r>
              <a:rPr lang="it-IT" sz="3100" u="sng" dirty="0">
                <a:solidFill>
                  <a:srgbClr val="D9A217"/>
                </a:solidFill>
                <a:hlinkClick r:id="rId2"/>
              </a:rPr>
              <a:t>147</a:t>
            </a:r>
            <a:r>
              <a:rPr lang="it-IT" sz="3100" u="sng" dirty="0">
                <a:solidFill>
                  <a:srgbClr val="D9A217"/>
                </a:solidFill>
              </a:rPr>
              <a:t>/2013, </a:t>
            </a:r>
            <a:r>
              <a:rPr lang="it-IT" dirty="0"/>
              <a:t>il legislatore ha corretto il precedente disposto, sancendo che la presentazione del reclamo è condizione di procedibilità del ricorso e non di sua inammissibilità. </a:t>
            </a:r>
          </a:p>
          <a:p>
            <a:pPr marL="0" indent="0" algn="just" fontAlgn="base">
              <a:buNone/>
            </a:pPr>
            <a:endParaRPr lang="it-IT" dirty="0" smtClean="0"/>
          </a:p>
          <a:p>
            <a:pPr marL="0" indent="0" algn="just" fontAlgn="base">
              <a:buNone/>
            </a:pPr>
            <a:r>
              <a:rPr lang="it-IT" dirty="0" smtClean="0"/>
              <a:t>In </a:t>
            </a:r>
            <a:r>
              <a:rPr lang="it-IT" dirty="0"/>
              <a:t>caso di deposito del ricorso prima del decorso del termine di novanta giorni, gli Enti impositori (ed anche il Comune) in sede di rituale costituzione in giudizio, possono eccepire l’improcedibilità dello stesso ed il presidente della C.T.P., se rileva l’improcedibilità, rinvia la trattazione per consentire la mediazione.</a:t>
            </a:r>
          </a:p>
          <a:p>
            <a:pPr marL="0" indent="0" algn="just">
              <a:buNone/>
            </a:pPr>
            <a:endParaRPr lang="it-IT" dirty="0"/>
          </a:p>
        </p:txBody>
      </p:sp>
    </p:spTree>
    <p:extLst>
      <p:ext uri="{BB962C8B-B14F-4D97-AF65-F5344CB8AC3E}">
        <p14:creationId xmlns:p14="http://schemas.microsoft.com/office/powerpoint/2010/main" val="151996741"/>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LEGGE DELEGA N. 23/2014</a:t>
            </a:r>
            <a:endParaRPr lang="it-IT" dirty="0"/>
          </a:p>
        </p:txBody>
      </p:sp>
      <p:sp>
        <p:nvSpPr>
          <p:cNvPr id="3" name="Segnaposto contenuto 2"/>
          <p:cNvSpPr>
            <a:spLocks noGrp="1"/>
          </p:cNvSpPr>
          <p:nvPr>
            <p:ph idx="1"/>
          </p:nvPr>
        </p:nvSpPr>
        <p:spPr/>
        <p:txBody>
          <a:bodyPr/>
          <a:lstStyle/>
          <a:p>
            <a:pPr marL="0" indent="0" algn="just">
              <a:buNone/>
            </a:pPr>
            <a:r>
              <a:rPr lang="it-IT" dirty="0"/>
              <a:t>Con la legge n. 23 dell’11 marzo 2014 (pubblicata sulla Gazzetta Ufficiale Serie Generale n. 59 del 12 marzo 2014), il Parlamento ha delegato il Governo ad approvare, entro dodici mesi dall’entrata in vigore della delega, i decreti legislativi recanti la revisione del sistema </a:t>
            </a:r>
            <a:r>
              <a:rPr lang="it-IT" dirty="0" smtClean="0"/>
              <a:t>fiscale, tra i quali quello relativo al CONTENZIOSO TRIBUTARIO</a:t>
            </a:r>
            <a:endParaRPr lang="it-IT" dirty="0"/>
          </a:p>
          <a:p>
            <a:pPr marL="0" indent="0" algn="just">
              <a:buNone/>
            </a:pPr>
            <a:endParaRPr lang="it-IT" dirty="0"/>
          </a:p>
        </p:txBody>
      </p:sp>
    </p:spTree>
    <p:extLst>
      <p:ext uri="{BB962C8B-B14F-4D97-AF65-F5344CB8AC3E}">
        <p14:creationId xmlns:p14="http://schemas.microsoft.com/office/powerpoint/2010/main" val="4224819438"/>
      </p:ext>
    </p:extLst>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LEGGE DELEGA N. 23/2014</a:t>
            </a:r>
          </a:p>
        </p:txBody>
      </p:sp>
      <p:sp>
        <p:nvSpPr>
          <p:cNvPr id="3" name="Segnaposto contenuto 2"/>
          <p:cNvSpPr>
            <a:spLocks noGrp="1"/>
          </p:cNvSpPr>
          <p:nvPr>
            <p:ph idx="1"/>
          </p:nvPr>
        </p:nvSpPr>
        <p:spPr/>
        <p:txBody>
          <a:bodyPr>
            <a:normAutofit fontScale="92500"/>
          </a:bodyPr>
          <a:lstStyle/>
          <a:p>
            <a:pPr marL="0" indent="0" algn="just">
              <a:buNone/>
            </a:pPr>
            <a:r>
              <a:rPr lang="it-IT" dirty="0" smtClean="0"/>
              <a:t>Tra i principi ed i criteri generali ai quali il Governo doveva attenersi c’era il rafforzamento </a:t>
            </a:r>
            <a:r>
              <a:rPr lang="it-IT" dirty="0"/>
              <a:t>e la razionalizzazione dell'istituto della conciliazione nel processo tributario, anche a fini di </a:t>
            </a:r>
            <a:r>
              <a:rPr lang="it-IT" dirty="0">
                <a:solidFill>
                  <a:schemeClr val="tx2"/>
                </a:solidFill>
              </a:rPr>
              <a:t>deflazione del contenzioso</a:t>
            </a:r>
            <a:r>
              <a:rPr lang="it-IT" dirty="0"/>
              <a:t> e di coordinamento con la disciplina del contraddittorio fra il contribuente e l'amministrazione nelle fasi amministrative di accertamento del tributo, con particolare riguardo ai contribuenti nei confronti dei quali sono configurate violazioni di minore entità.</a:t>
            </a:r>
          </a:p>
          <a:p>
            <a:pPr marL="0" indent="0">
              <a:buNone/>
            </a:pPr>
            <a:endParaRPr lang="it-IT" dirty="0"/>
          </a:p>
        </p:txBody>
      </p:sp>
    </p:spTree>
    <p:extLst>
      <p:ext uri="{BB962C8B-B14F-4D97-AF65-F5344CB8AC3E}">
        <p14:creationId xmlns:p14="http://schemas.microsoft.com/office/powerpoint/2010/main" val="3747927965"/>
      </p:ext>
    </p:extLst>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LEGGE DELEGA N. 23/2014</a:t>
            </a:r>
          </a:p>
        </p:txBody>
      </p:sp>
      <p:sp>
        <p:nvSpPr>
          <p:cNvPr id="3" name="Segnaposto contenuto 2"/>
          <p:cNvSpPr>
            <a:spLocks noGrp="1"/>
          </p:cNvSpPr>
          <p:nvPr>
            <p:ph idx="1"/>
          </p:nvPr>
        </p:nvSpPr>
        <p:spPr/>
        <p:txBody>
          <a:bodyPr/>
          <a:lstStyle/>
          <a:p>
            <a:pPr marL="0" indent="0" algn="just">
              <a:buNone/>
            </a:pPr>
            <a:r>
              <a:rPr lang="it-IT" dirty="0"/>
              <a:t>Nella legge delega non si parlava espressamente di estensione ai tributi locali (ed agli atti delle Dogane e di Equitalia) degli istituti del reclamo e della mediazione.</a:t>
            </a:r>
          </a:p>
          <a:p>
            <a:pPr marL="0" indent="0" algn="just">
              <a:buNone/>
            </a:pPr>
            <a:endParaRPr lang="it-IT" dirty="0" smtClean="0"/>
          </a:p>
          <a:p>
            <a:pPr marL="0" indent="0" algn="just">
              <a:buNone/>
            </a:pPr>
            <a:r>
              <a:rPr lang="it-IT" dirty="0" smtClean="0"/>
              <a:t>Il </a:t>
            </a:r>
            <a:r>
              <a:rPr lang="it-IT" dirty="0"/>
              <a:t>Governo, però, ha ritenuto di potere inserire tale misura, come strumento deflattivo del </a:t>
            </a:r>
            <a:r>
              <a:rPr lang="it-IT" dirty="0" smtClean="0"/>
              <a:t>contenzioso.</a:t>
            </a:r>
            <a:endParaRPr lang="it-IT" dirty="0"/>
          </a:p>
          <a:p>
            <a:pPr marL="0" indent="0">
              <a:buNone/>
            </a:pPr>
            <a:endParaRPr lang="it-IT" dirty="0"/>
          </a:p>
        </p:txBody>
      </p:sp>
    </p:spTree>
    <p:extLst>
      <p:ext uri="{BB962C8B-B14F-4D97-AF65-F5344CB8AC3E}">
        <p14:creationId xmlns:p14="http://schemas.microsoft.com/office/powerpoint/2010/main" val="4293462361"/>
      </p:ext>
    </p:extLst>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400" dirty="0" smtClean="0"/>
              <a:t>ESTENSIONE DEL RECLAMO-MEDIAZIONE OBBLIGATORI ANCHE AI TRIBUTI LOCALI</a:t>
            </a:r>
            <a:endParaRPr lang="it-IT" sz="3400"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Con il </a:t>
            </a:r>
            <a:r>
              <a:rPr lang="it-IT" dirty="0" smtClean="0"/>
              <a:t>D. Lgs. 24 </a:t>
            </a:r>
            <a:r>
              <a:rPr lang="it-IT" dirty="0"/>
              <a:t>settembre 2015, n. 156 - </a:t>
            </a:r>
            <a:r>
              <a:rPr lang="it-IT" dirty="0" smtClean="0"/>
              <a:t>«Misure </a:t>
            </a:r>
            <a:r>
              <a:rPr lang="it-IT" dirty="0"/>
              <a:t>per la revisione della disciplina degli interpelli e del contenzioso </a:t>
            </a:r>
            <a:r>
              <a:rPr lang="it-IT" dirty="0" smtClean="0"/>
              <a:t>tributario», </a:t>
            </a:r>
            <a:r>
              <a:rPr lang="it-IT" dirty="0"/>
              <a:t>la </a:t>
            </a:r>
            <a:r>
              <a:rPr lang="it-IT" dirty="0">
                <a:solidFill>
                  <a:srgbClr val="FF0000"/>
                </a:solidFill>
              </a:rPr>
              <a:t>mediazione tributaria viene estesa anche agli atti degli Enti Locali</a:t>
            </a:r>
            <a:r>
              <a:rPr lang="it-IT" dirty="0"/>
              <a:t>, delle Dogane ed a quelli di Equitalia con vizi di forma. </a:t>
            </a:r>
          </a:p>
          <a:p>
            <a:pPr marL="0" indent="0" algn="just">
              <a:buNone/>
            </a:pPr>
            <a:endParaRPr lang="it-IT" dirty="0" smtClean="0"/>
          </a:p>
          <a:p>
            <a:pPr marL="0" indent="0" algn="just">
              <a:buNone/>
            </a:pPr>
            <a:r>
              <a:rPr lang="it-IT" dirty="0" smtClean="0">
                <a:solidFill>
                  <a:srgbClr val="FF0000"/>
                </a:solidFill>
              </a:rPr>
              <a:t>Dal </a:t>
            </a:r>
            <a:r>
              <a:rPr lang="it-IT" dirty="0">
                <a:solidFill>
                  <a:srgbClr val="FF0000"/>
                </a:solidFill>
              </a:rPr>
              <a:t>1° gennaio 2016</a:t>
            </a:r>
            <a:r>
              <a:rPr lang="it-IT" dirty="0"/>
              <a:t> (data di entrata in vigore del D. Lgs. n. 156/2015, come previsto dall’art. 12 dello stesso) si passerà, quindi, a dovere esperire un tentativo di mediazione anche riguardo ai tributi di competenza comunale o di altri enti territoriali (Imu, Tari, Tasi, Tosap, Imposta pubblicità, etc.), sempre </a:t>
            </a:r>
            <a:r>
              <a:rPr lang="it-IT" u="sng" dirty="0">
                <a:solidFill>
                  <a:srgbClr val="FF0000"/>
                </a:solidFill>
              </a:rPr>
              <a:t>entro il limite dei ventimila euro</a:t>
            </a:r>
            <a:r>
              <a:rPr lang="it-IT" dirty="0"/>
              <a:t>. </a:t>
            </a:r>
            <a:endParaRPr lang="it-IT" dirty="0" smtClean="0"/>
          </a:p>
          <a:p>
            <a:pPr marL="0" indent="0" algn="just">
              <a:buNone/>
            </a:pPr>
            <a:endParaRPr lang="it-IT" dirty="0"/>
          </a:p>
          <a:p>
            <a:pPr marL="0" indent="0" algn="just">
              <a:buNone/>
            </a:pPr>
            <a:r>
              <a:rPr lang="it-IT" dirty="0" smtClean="0"/>
              <a:t>Oggetto </a:t>
            </a:r>
            <a:r>
              <a:rPr lang="it-IT" dirty="0"/>
              <a:t>del reclamo e del tentativo di mediazione saranno anche le controversie riguardanti il rifiuto tacito del rimborso.</a:t>
            </a:r>
          </a:p>
          <a:p>
            <a:pPr marL="0" indent="0">
              <a:buNone/>
            </a:pPr>
            <a:endParaRPr lang="it-IT" dirty="0"/>
          </a:p>
        </p:txBody>
      </p:sp>
    </p:spTree>
    <p:extLst>
      <p:ext uri="{BB962C8B-B14F-4D97-AF65-F5344CB8AC3E}">
        <p14:creationId xmlns:p14="http://schemas.microsoft.com/office/powerpoint/2010/main" val="1235107994"/>
      </p:ext>
    </p:extLst>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ORGANIZZATIVA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Mentre, però, le Agenzie delle entrate, le Dogane, ed i Monopoli devono provvedere all’esame del reclamo e della proposta di mediazione </a:t>
            </a:r>
            <a:r>
              <a:rPr lang="it-IT" dirty="0" smtClean="0"/>
              <a:t>attraverso apposite </a:t>
            </a:r>
            <a:r>
              <a:rPr lang="it-IT" dirty="0"/>
              <a:t>strutture, diverse ed autonome da quelle che curano l’istruttoria degli atti reclamabili, </a:t>
            </a:r>
            <a:r>
              <a:rPr lang="it-IT" dirty="0">
                <a:solidFill>
                  <a:srgbClr val="FF0000"/>
                </a:solidFill>
              </a:rPr>
              <a:t>per i Comuni, il comma 4 del riformulato art. 17-bis del D.Lgs. n. 546/1992, prevede che tale disposizione </a:t>
            </a:r>
            <a:r>
              <a:rPr lang="it-IT" b="1" dirty="0">
                <a:solidFill>
                  <a:srgbClr val="FF0000"/>
                </a:solidFill>
                <a:effectLst>
                  <a:outerShdw blurRad="38100" dist="38100" dir="2700000" algn="tl">
                    <a:srgbClr val="000000">
                      <a:alpha val="43137"/>
                    </a:srgbClr>
                  </a:outerShdw>
                </a:effectLst>
              </a:rPr>
              <a:t>si applica compatibilmente con la propria struttura organizzativa.</a:t>
            </a:r>
          </a:p>
          <a:p>
            <a:pPr marL="0" indent="0">
              <a:buNone/>
            </a:pPr>
            <a:endParaRPr lang="it-IT" dirty="0"/>
          </a:p>
        </p:txBody>
      </p:sp>
    </p:spTree>
    <p:extLst>
      <p:ext uri="{BB962C8B-B14F-4D97-AF65-F5344CB8AC3E}">
        <p14:creationId xmlns:p14="http://schemas.microsoft.com/office/powerpoint/2010/main" val="3420134456"/>
      </p:ext>
    </p:extLst>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TRIBUTI LOCALI: NON NECESSARIA LA STRUTTURA DIVERSA E AUTONOMA </a:t>
            </a:r>
            <a:endParaRPr lang="it-IT" dirty="0"/>
          </a:p>
        </p:txBody>
      </p:sp>
      <p:pic>
        <p:nvPicPr>
          <p:cNvPr id="4" name="Segnaposto contenuto 3" descr="http://www.viconciliamo.it/wp-content/uploads/2014/04/mediatori.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8676455" cy="5040560"/>
          </a:xfrm>
          <a:prstGeom prst="rect">
            <a:avLst/>
          </a:prstGeom>
          <a:noFill/>
          <a:ln>
            <a:noFill/>
          </a:ln>
        </p:spPr>
      </p:pic>
      <p:cxnSp>
        <p:nvCxnSpPr>
          <p:cNvPr id="6" name="Connettore 1 5"/>
          <p:cNvCxnSpPr/>
          <p:nvPr/>
        </p:nvCxnSpPr>
        <p:spPr>
          <a:xfrm flipH="1">
            <a:off x="3851920" y="1844824"/>
            <a:ext cx="1656184" cy="396044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3851920" y="1844824"/>
            <a:ext cx="1656184" cy="4176464"/>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277566"/>
      </p:ext>
    </p:extLst>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MEDIAZIONE = AUTOTUTELA</a:t>
            </a:r>
            <a:endParaRPr lang="it-IT" dirty="0"/>
          </a:p>
        </p:txBody>
      </p:sp>
      <p:sp>
        <p:nvSpPr>
          <p:cNvPr id="3" name="Segnaposto contenuto 2"/>
          <p:cNvSpPr>
            <a:spLocks noGrp="1"/>
          </p:cNvSpPr>
          <p:nvPr>
            <p:ph idx="1"/>
          </p:nvPr>
        </p:nvSpPr>
        <p:spPr/>
        <p:txBody>
          <a:bodyPr/>
          <a:lstStyle/>
          <a:p>
            <a:pPr marL="0" indent="0" algn="just">
              <a:lnSpc>
                <a:spcPct val="150000"/>
              </a:lnSpc>
              <a:spcBef>
                <a:spcPts val="0"/>
              </a:spcBef>
              <a:buNone/>
            </a:pPr>
            <a:r>
              <a:rPr lang="it-IT" dirty="0" smtClean="0"/>
              <a:t>Il reclamo e la mediazione differiscono dall’autotutela perché si tratta di istituti obbligatori (sotto € 20.000,00) e fortemente procedimentalizzati. </a:t>
            </a:r>
            <a:endParaRPr lang="it-IT" dirty="0"/>
          </a:p>
        </p:txBody>
      </p:sp>
      <p:cxnSp>
        <p:nvCxnSpPr>
          <p:cNvPr id="5" name="Connettore 1 4"/>
          <p:cNvCxnSpPr/>
          <p:nvPr/>
        </p:nvCxnSpPr>
        <p:spPr>
          <a:xfrm flipH="1">
            <a:off x="3995936" y="683204"/>
            <a:ext cx="108012"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96900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b="1" dirty="0" smtClean="0">
                <a:solidFill>
                  <a:schemeClr val="tx2">
                    <a:satMod val="200000"/>
                  </a:schemeClr>
                </a:solidFill>
              </a:rPr>
              <a:t>GLI ORGANI DELLA GIURISDIZIONE TRIBUTARIA</a:t>
            </a:r>
            <a:endParaRPr lang="it-IT" sz="2800" dirty="0">
              <a:solidFill>
                <a:schemeClr val="tx2">
                  <a:satMod val="200000"/>
                </a:schemeClr>
              </a:solidFill>
            </a:endParaRPr>
          </a:p>
        </p:txBody>
      </p:sp>
      <p:sp>
        <p:nvSpPr>
          <p:cNvPr id="26626" name="Segnaposto contenuto 2"/>
          <p:cNvSpPr>
            <a:spLocks noGrp="1"/>
          </p:cNvSpPr>
          <p:nvPr>
            <p:ph idx="1"/>
          </p:nvPr>
        </p:nvSpPr>
        <p:spPr/>
        <p:txBody>
          <a:bodyPr/>
          <a:lstStyle/>
          <a:p>
            <a:pPr>
              <a:buFont typeface="Wingdings" pitchFamily="2" charset="2"/>
              <a:buNone/>
            </a:pPr>
            <a:r>
              <a:rPr lang="it-IT" smtClean="0"/>
              <a:t>                               RIFORMA DEL 1992</a:t>
            </a:r>
          </a:p>
          <a:p>
            <a:pPr algn="ctr">
              <a:buFont typeface="Wingdings" pitchFamily="2" charset="2"/>
              <a:buNone/>
            </a:pPr>
            <a:endParaRPr lang="it-IT" smtClean="0"/>
          </a:p>
          <a:p>
            <a:pPr algn="ctr">
              <a:buFont typeface="Wingdings" pitchFamily="2" charset="2"/>
              <a:buNone/>
            </a:pPr>
            <a:endParaRPr lang="it-IT" smtClean="0"/>
          </a:p>
          <a:p>
            <a:pPr algn="ctr">
              <a:buFont typeface="Wingdings" pitchFamily="2" charset="2"/>
              <a:buNone/>
            </a:pPr>
            <a:endParaRPr lang="it-IT" sz="2700" smtClean="0"/>
          </a:p>
          <a:p>
            <a:pPr>
              <a:buFont typeface="Wingdings" pitchFamily="2" charset="2"/>
              <a:buNone/>
            </a:pPr>
            <a:r>
              <a:rPr lang="it-IT" sz="2700" smtClean="0"/>
              <a:t>GIURISDIZIONE 		GIUDICE SPECIALE CON</a:t>
            </a:r>
          </a:p>
          <a:p>
            <a:pPr>
              <a:buFont typeface="Wingdings" pitchFamily="2" charset="2"/>
              <a:buNone/>
            </a:pPr>
            <a:r>
              <a:rPr lang="it-IT" sz="2700" smtClean="0"/>
              <a:t>TRIBUTARIA		COMPETENZA GENERALE</a:t>
            </a:r>
          </a:p>
          <a:p>
            <a:pPr>
              <a:buFont typeface="Wingdings" pitchFamily="2" charset="2"/>
              <a:buNone/>
            </a:pPr>
            <a:r>
              <a:rPr lang="it-IT" sz="2700" smtClean="0"/>
              <a:t>ESCLUSIVA			IN MATERIA TRIBUTARIA</a:t>
            </a:r>
          </a:p>
        </p:txBody>
      </p:sp>
      <p:sp>
        <p:nvSpPr>
          <p:cNvPr id="4" name="Freccia angolare bidirezionale 3"/>
          <p:cNvSpPr/>
          <p:nvPr/>
        </p:nvSpPr>
        <p:spPr>
          <a:xfrm rot="13533533">
            <a:off x="3957637" y="2533651"/>
            <a:ext cx="1190625" cy="1181100"/>
          </a:xfrm>
          <a:prstGeom prst="lef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Tree>
  </p:cSld>
  <p:clrMapOvr>
    <a:masterClrMapping/>
  </p:clrMapOvr>
  <p:transition>
    <p:dissolv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STRUTTURA ORGANIZZATIVA COMUNALE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riferimento alla struttura organizzativa, sembra orientare i Comuni ad individuare l’organismo </a:t>
            </a:r>
            <a:r>
              <a:rPr lang="it-IT" dirty="0" smtClean="0"/>
              <a:t>tramite </a:t>
            </a:r>
            <a:r>
              <a:rPr lang="it-IT" dirty="0"/>
              <a:t>il </a:t>
            </a:r>
            <a:r>
              <a:rPr lang="it-IT" dirty="0">
                <a:solidFill>
                  <a:srgbClr val="FF0000"/>
                </a:solidFill>
              </a:rPr>
              <a:t>regolamento sull’ordinamento degli uffici e dei servizi</a:t>
            </a:r>
            <a:r>
              <a:rPr lang="it-IT" dirty="0"/>
              <a:t>, più che attraverso il regolamento dei singoli tributi o quello di </a:t>
            </a:r>
            <a:r>
              <a:rPr lang="it-IT" dirty="0" smtClean="0"/>
              <a:t>contabilità.</a:t>
            </a:r>
          </a:p>
          <a:p>
            <a:pPr marL="0" indent="0" algn="just">
              <a:buNone/>
            </a:pPr>
            <a:endParaRPr lang="it-IT" dirty="0"/>
          </a:p>
          <a:p>
            <a:pPr marL="0" indent="0" algn="just">
              <a:buNone/>
            </a:pPr>
            <a:r>
              <a:rPr lang="it-IT" dirty="0" smtClean="0"/>
              <a:t>Si </a:t>
            </a:r>
            <a:r>
              <a:rPr lang="it-IT" dirty="0"/>
              <a:t>tratta di una riorganizzazione delle proprie risorse umane, con particolare riferimento all'ufficio tributi, che interesserà tutti i Comuni, anche quelli medio-piccoli, che incontreranno sicuramente delle difficoltà ad assolvere questa nuova funzione.</a:t>
            </a:r>
          </a:p>
          <a:p>
            <a:pPr marL="0" indent="0" algn="just">
              <a:buNone/>
            </a:pPr>
            <a:endParaRPr lang="it-IT" dirty="0" smtClean="0"/>
          </a:p>
          <a:p>
            <a:pPr marL="0" indent="0" algn="just">
              <a:buNone/>
            </a:pPr>
            <a:r>
              <a:rPr lang="it-IT" dirty="0" smtClean="0"/>
              <a:t>La </a:t>
            </a:r>
            <a:r>
              <a:rPr lang="it-IT" dirty="0"/>
              <a:t>programmazione dell’Ente non potrà prescindere da percorsi di formazione ed aggiornamento di chi dovrà occuparsi di mediazione.</a:t>
            </a:r>
          </a:p>
          <a:p>
            <a:pPr marL="0" indent="0" algn="just">
              <a:buNone/>
            </a:pPr>
            <a:endParaRPr lang="it-IT" dirty="0"/>
          </a:p>
        </p:txBody>
      </p:sp>
    </p:spTree>
    <p:extLst>
      <p:ext uri="{BB962C8B-B14F-4D97-AF65-F5344CB8AC3E}">
        <p14:creationId xmlns:p14="http://schemas.microsoft.com/office/powerpoint/2010/main" val="3035520741"/>
      </p:ext>
    </p:extLst>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STRUTTURA ORGANIZZATIVA COMUNALE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Il </a:t>
            </a:r>
            <a:r>
              <a:rPr lang="it-IT" dirty="0"/>
              <a:t>potere organizzativo lasciato a Comuni, fa ritenere che la “struttura” possa essere riferita anche al singolo responsabile del tributo, che potrebbe essere chiamato ad esaminare il reclamo.</a:t>
            </a:r>
          </a:p>
          <a:p>
            <a:pPr marL="0" indent="0" algn="just">
              <a:buNone/>
            </a:pPr>
            <a:endParaRPr lang="it-IT" dirty="0" smtClean="0"/>
          </a:p>
          <a:p>
            <a:pPr marL="0" indent="0" algn="just">
              <a:buNone/>
            </a:pPr>
            <a:r>
              <a:rPr lang="it-IT" dirty="0" smtClean="0"/>
              <a:t>Nei </a:t>
            </a:r>
            <a:r>
              <a:rPr lang="it-IT" dirty="0"/>
              <a:t>Comuni di piccole o micro dimensioni è molto probabile che l’Ufficio che emette l’atto e quello chiamato a riesaminarlo finiranno con il coincidere.</a:t>
            </a:r>
          </a:p>
          <a:p>
            <a:pPr marL="0" indent="0" algn="just">
              <a:buNone/>
            </a:pPr>
            <a:endParaRPr lang="it-IT" dirty="0" smtClean="0"/>
          </a:p>
          <a:p>
            <a:pPr marL="0" indent="0" algn="just">
              <a:buNone/>
            </a:pPr>
            <a:r>
              <a:rPr lang="it-IT" dirty="0" smtClean="0"/>
              <a:t>Il </a:t>
            </a:r>
            <a:r>
              <a:rPr lang="it-IT" dirty="0"/>
              <a:t>Comune potrebbe anche prevedere più “mediatori” secondo il tributo, individuandoli proprio nel funzionario responsabile.</a:t>
            </a:r>
          </a:p>
          <a:p>
            <a:pPr marL="0" indent="0">
              <a:buNone/>
            </a:pPr>
            <a:endParaRPr lang="it-IT" dirty="0"/>
          </a:p>
        </p:txBody>
      </p:sp>
    </p:spTree>
    <p:extLst>
      <p:ext uri="{BB962C8B-B14F-4D97-AF65-F5344CB8AC3E}">
        <p14:creationId xmlns:p14="http://schemas.microsoft.com/office/powerpoint/2010/main" val="2229412036"/>
      </p:ext>
    </p:extLst>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RECLAMO</a:t>
            </a:r>
            <a:endParaRPr lang="it-IT" dirty="0"/>
          </a:p>
        </p:txBody>
      </p:sp>
      <p:sp>
        <p:nvSpPr>
          <p:cNvPr id="3" name="Segnaposto contenuto 2"/>
          <p:cNvSpPr>
            <a:spLocks noGrp="1"/>
          </p:cNvSpPr>
          <p:nvPr>
            <p:ph idx="1"/>
          </p:nvPr>
        </p:nvSpPr>
        <p:spPr/>
        <p:txBody>
          <a:bodyPr/>
          <a:lstStyle/>
          <a:p>
            <a:pPr marL="0" indent="0" algn="just">
              <a:buNone/>
            </a:pPr>
            <a:r>
              <a:rPr lang="it-IT" dirty="0"/>
              <a:t>Il reclamo ed il tentativo di mediazione (con l’eventuale proposta) sono prodotti con una specifica istanza, formulata dal contribuente nei confronti del Comune, </a:t>
            </a:r>
            <a:r>
              <a:rPr lang="it-IT" dirty="0">
                <a:effectLst>
                  <a:outerShdw blurRad="38100" dist="38100" dir="2700000" algn="tl">
                    <a:srgbClr val="000000">
                      <a:alpha val="43137"/>
                    </a:srgbClr>
                  </a:outerShdw>
                </a:effectLst>
              </a:rPr>
              <a:t>motivati sulla base di elementi di fatto e di diritto che devono coincidere con le censure oggetto dell’impugnazione dell’atto nel ricorso di fronte alla Commissione Tributaria Provinciale</a:t>
            </a:r>
            <a:r>
              <a:rPr lang="it-IT" dirty="0"/>
              <a:t>. </a:t>
            </a:r>
          </a:p>
          <a:p>
            <a:pPr marL="0" indent="0">
              <a:buNone/>
            </a:pPr>
            <a:endParaRPr lang="it-IT" dirty="0"/>
          </a:p>
        </p:txBody>
      </p:sp>
    </p:spTree>
    <p:extLst>
      <p:ext uri="{BB962C8B-B14F-4D97-AF65-F5344CB8AC3E}">
        <p14:creationId xmlns:p14="http://schemas.microsoft.com/office/powerpoint/2010/main" val="2262165645"/>
      </p:ext>
    </p:extLst>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INDICAZIONE DEL SOGGETTO AL QUALE PRESENTARE IL RECLAMO</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a:t>L’Ufficio tributi del Comune che emette l’atto deve, </a:t>
            </a:r>
            <a:endParaRPr lang="it-IT" dirty="0" smtClean="0"/>
          </a:p>
          <a:p>
            <a:pPr marL="0" indent="0" algn="just">
              <a:buNone/>
            </a:pPr>
            <a:r>
              <a:rPr lang="it-IT" dirty="0" smtClean="0"/>
              <a:t>PER GLI AVVISI IL CUI RICORSO PUO’ ESSERE PROPOSTO DAL 1° GENNAIO 2016, EMESSI, QUINDI, DAL 3 NOVEMBRE 2015, </a:t>
            </a:r>
          </a:p>
          <a:p>
            <a:pPr marL="0" indent="0" algn="just">
              <a:buNone/>
            </a:pPr>
            <a:r>
              <a:rPr lang="it-IT" dirty="0" smtClean="0"/>
              <a:t>indicare </a:t>
            </a:r>
            <a:r>
              <a:rPr lang="it-IT" dirty="0"/>
              <a:t>nei propri avvisi di accertamento (o altri provvedimenti analoghi) il soggetto al quale presentare l’istanza reclamo</a:t>
            </a:r>
            <a:r>
              <a:rPr lang="it-IT" dirty="0" smtClean="0"/>
              <a:t>.</a:t>
            </a:r>
            <a:endParaRPr lang="it-IT" dirty="0"/>
          </a:p>
        </p:txBody>
      </p:sp>
    </p:spTree>
    <p:extLst>
      <p:ext uri="{BB962C8B-B14F-4D97-AF65-F5344CB8AC3E}">
        <p14:creationId xmlns:p14="http://schemas.microsoft.com/office/powerpoint/2010/main" val="3846257001"/>
      </p:ext>
    </p:extLst>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INDICAZIONE DEL SOGGETTO AL QUALE PRESENTARE IL RECLAMO</a:t>
            </a:r>
            <a:endParaRPr lang="it-IT" sz="3200" dirty="0"/>
          </a:p>
        </p:txBody>
      </p:sp>
      <p:sp>
        <p:nvSpPr>
          <p:cNvPr id="3" name="Segnaposto contenuto 2"/>
          <p:cNvSpPr>
            <a:spLocks noGrp="1"/>
          </p:cNvSpPr>
          <p:nvPr>
            <p:ph idx="1"/>
          </p:nvPr>
        </p:nvSpPr>
        <p:spPr/>
        <p:txBody>
          <a:bodyPr/>
          <a:lstStyle/>
          <a:p>
            <a:pPr marL="68263" indent="0">
              <a:buNone/>
            </a:pPr>
            <a:r>
              <a:rPr lang="it-IT" sz="2800" dirty="0" smtClean="0">
                <a:solidFill>
                  <a:srgbClr val="D9A217"/>
                </a:solidFill>
              </a:rPr>
              <a:t>DA INSERIRE NELL’AVVISO DI ACCERTAMENTO</a:t>
            </a:r>
          </a:p>
          <a:p>
            <a:pPr marL="68263" indent="0" algn="just">
              <a:buNone/>
            </a:pPr>
            <a:r>
              <a:rPr lang="it-IT" sz="2600" i="1" dirty="0"/>
              <a:t>Si avverte che solo per le controversie di valore non superiore ad € 20.000,00 , ai sensi dell’art. 17/bis del D.Lgs. 546/1992 introdotto dall’ art. 9 del D.Lgs. 156/2015 il ricorso produce anche gli effetti del “reclamo”  </a:t>
            </a:r>
            <a:r>
              <a:rPr lang="it-IT" sz="2600" b="1" i="1" dirty="0"/>
              <a:t>e  può contenere una “proposta di mediazione” con rideterminazione dell’ammontare della pretesa</a:t>
            </a:r>
            <a:r>
              <a:rPr lang="it-IT" sz="2600" i="1" dirty="0"/>
              <a:t>. In tal caso il ricorso non è procedibile  fino alla scadenza del termine di 90 giorni dalla data di notifica dello stesso, termine previsto dal legislatore per la conclusione della mediazione.  </a:t>
            </a:r>
            <a:endParaRPr lang="it-IT" sz="2600" i="1" dirty="0" smtClean="0">
              <a:solidFill>
                <a:srgbClr val="D9A217"/>
              </a:solidFill>
            </a:endParaRPr>
          </a:p>
        </p:txBody>
      </p:sp>
    </p:spTree>
    <p:extLst>
      <p:ext uri="{BB962C8B-B14F-4D97-AF65-F5344CB8AC3E}">
        <p14:creationId xmlns:p14="http://schemas.microsoft.com/office/powerpoint/2010/main" val="1040338887"/>
      </p:ext>
    </p:extLst>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INDICAZIONE DEL SOGGETTO AL QUALE PRESENTARE IL RECLAMO</a:t>
            </a:r>
          </a:p>
        </p:txBody>
      </p:sp>
      <p:sp>
        <p:nvSpPr>
          <p:cNvPr id="3" name="Segnaposto contenuto 2"/>
          <p:cNvSpPr>
            <a:spLocks noGrp="1"/>
          </p:cNvSpPr>
          <p:nvPr>
            <p:ph idx="1"/>
          </p:nvPr>
        </p:nvSpPr>
        <p:spPr/>
        <p:txBody>
          <a:bodyPr/>
          <a:lstStyle/>
          <a:p>
            <a:pPr marL="68263" indent="0" algn="just">
              <a:buNone/>
            </a:pPr>
            <a:endParaRPr lang="it-IT" sz="2600" b="1" i="1" dirty="0" smtClean="0"/>
          </a:p>
          <a:p>
            <a:pPr marL="68263" indent="0" algn="just">
              <a:buNone/>
            </a:pPr>
            <a:r>
              <a:rPr lang="it-IT" sz="2600" b="1" i="1" dirty="0" smtClean="0"/>
              <a:t>Decorso </a:t>
            </a:r>
            <a:r>
              <a:rPr lang="it-IT" sz="2600" b="1" i="1" dirty="0"/>
              <a:t>il termine di 90 giorni, in caso di esito negativo della procedura di mediazione, il ricorrente entro i successivi 30 (trenta) giorni, dovrà costituirsi in giudizio</a:t>
            </a:r>
            <a:r>
              <a:rPr lang="it-IT" sz="2600" i="1" dirty="0"/>
              <a:t> mediante deposito del ricorso stesso presso la segreteria della Commissione Tributaria di …………….. , secondo le modalità di cui all'art. 22, comma 1, del D.Lgs. 546/1992. </a:t>
            </a:r>
          </a:p>
          <a:p>
            <a:pPr marL="68263" indent="0" algn="just">
              <a:buNone/>
            </a:pPr>
            <a:endParaRPr lang="it-IT" sz="2600" i="1" dirty="0"/>
          </a:p>
        </p:txBody>
      </p:sp>
    </p:spTree>
    <p:extLst>
      <p:ext uri="{BB962C8B-B14F-4D97-AF65-F5344CB8AC3E}">
        <p14:creationId xmlns:p14="http://schemas.microsoft.com/office/powerpoint/2010/main" val="3457323282"/>
      </p:ext>
    </p:extLst>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INDICAZIONE DEL SOGGETTO AL QUALE PRESENTARE IL RECLAMO</a:t>
            </a:r>
          </a:p>
        </p:txBody>
      </p:sp>
      <p:sp>
        <p:nvSpPr>
          <p:cNvPr id="3" name="Segnaposto contenuto 2"/>
          <p:cNvSpPr>
            <a:spLocks noGrp="1"/>
          </p:cNvSpPr>
          <p:nvPr>
            <p:ph idx="1"/>
          </p:nvPr>
        </p:nvSpPr>
        <p:spPr/>
        <p:txBody>
          <a:bodyPr/>
          <a:lstStyle/>
          <a:p>
            <a:pPr marL="68263" indent="0" algn="just">
              <a:buNone/>
            </a:pPr>
            <a:endParaRPr lang="it-IT" sz="2600" i="1" dirty="0" smtClean="0"/>
          </a:p>
          <a:p>
            <a:pPr marL="68263" indent="0" algn="just">
              <a:buNone/>
            </a:pPr>
            <a:endParaRPr lang="it-IT" sz="2600" i="1" dirty="0"/>
          </a:p>
          <a:p>
            <a:pPr marL="68263" indent="0" algn="just">
              <a:buNone/>
            </a:pPr>
            <a:r>
              <a:rPr lang="it-IT" sz="2600" i="1" dirty="0" smtClean="0"/>
              <a:t>In </a:t>
            </a:r>
            <a:r>
              <a:rPr lang="it-IT" sz="2600" i="1" dirty="0"/>
              <a:t>caso di diniego esplicito dell’istanza di reclamo in data antecedente allo spirare del novantesimo giorno, i termini per il deposito del ricorso decorrono dal ricevimento del diniego. In caso di accoglimento parziale del reclamo, i predetti termini decorrono dalla notificazione dell’atto di accoglimento parziale.</a:t>
            </a:r>
          </a:p>
          <a:p>
            <a:pPr marL="68263" indent="0" algn="just">
              <a:buNone/>
            </a:pPr>
            <a:endParaRPr lang="it-IT" sz="2600" i="1" dirty="0"/>
          </a:p>
        </p:txBody>
      </p:sp>
    </p:spTree>
    <p:extLst>
      <p:ext uri="{BB962C8B-B14F-4D97-AF65-F5344CB8AC3E}">
        <p14:creationId xmlns:p14="http://schemas.microsoft.com/office/powerpoint/2010/main" val="3656009737"/>
      </p:ext>
    </p:extLst>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DEL RECLAMO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Nell’istanza, quindi, vanno indicati: </a:t>
            </a:r>
          </a:p>
          <a:p>
            <a:pPr algn="just"/>
            <a:r>
              <a:rPr lang="it-IT" dirty="0" smtClean="0"/>
              <a:t>il </a:t>
            </a:r>
            <a:r>
              <a:rPr lang="it-IT" dirty="0"/>
              <a:t>Comune nei cui confronti è avviato il procedimento amministrativo, cui spetta la legittimazione in giudizio; </a:t>
            </a:r>
          </a:p>
          <a:p>
            <a:pPr algn="just"/>
            <a:r>
              <a:rPr lang="it-IT" dirty="0" smtClean="0"/>
              <a:t>il </a:t>
            </a:r>
            <a:r>
              <a:rPr lang="it-IT" dirty="0"/>
              <a:t>contribuente ed il suo legale rappresentante, la relativa residenza o sede legale o il domicilio eventualmente eletto nel territorio dello Stato, nonché il codice fiscale e l’indirizzo di posta elettronica certificata (PEC); </a:t>
            </a:r>
          </a:p>
          <a:p>
            <a:pPr algn="just"/>
            <a:r>
              <a:rPr lang="it-IT" dirty="0" smtClean="0"/>
              <a:t>l’atto </a:t>
            </a:r>
            <a:r>
              <a:rPr lang="it-IT" dirty="0"/>
              <a:t>impugnato e l’oggetto dell’istanza; </a:t>
            </a:r>
          </a:p>
          <a:p>
            <a:pPr algn="just"/>
            <a:r>
              <a:rPr lang="it-IT" dirty="0" smtClean="0"/>
              <a:t>i </a:t>
            </a:r>
            <a:r>
              <a:rPr lang="it-IT" dirty="0"/>
              <a:t>motivi del reclamo (che coincidono con quelli dell’eventuale successivo ricorso).</a:t>
            </a:r>
          </a:p>
          <a:p>
            <a:pPr marL="0" indent="0" algn="just">
              <a:buNone/>
            </a:pPr>
            <a:endParaRPr lang="it-IT" dirty="0"/>
          </a:p>
        </p:txBody>
      </p:sp>
    </p:spTree>
    <p:extLst>
      <p:ext uri="{BB962C8B-B14F-4D97-AF65-F5344CB8AC3E}">
        <p14:creationId xmlns:p14="http://schemas.microsoft.com/office/powerpoint/2010/main" val="1747651785"/>
      </p:ext>
    </p:extLst>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PROPOSTA DI MEDIAZIONE</a:t>
            </a:r>
            <a:endParaRPr lang="it-IT" dirty="0"/>
          </a:p>
        </p:txBody>
      </p:sp>
      <p:sp>
        <p:nvSpPr>
          <p:cNvPr id="3" name="Segnaposto contenuto 2"/>
          <p:cNvSpPr>
            <a:spLocks noGrp="1"/>
          </p:cNvSpPr>
          <p:nvPr>
            <p:ph idx="1"/>
          </p:nvPr>
        </p:nvSpPr>
        <p:spPr/>
        <p:txBody>
          <a:bodyPr/>
          <a:lstStyle/>
          <a:p>
            <a:pPr marL="0" indent="0" algn="just">
              <a:buNone/>
            </a:pPr>
            <a:r>
              <a:rPr lang="it-IT" dirty="0"/>
              <a:t>I</a:t>
            </a:r>
            <a:r>
              <a:rPr lang="it-IT" dirty="0" smtClean="0"/>
              <a:t>l </a:t>
            </a:r>
            <a:r>
              <a:rPr lang="it-IT" dirty="0"/>
              <a:t>contribuente </a:t>
            </a:r>
            <a:r>
              <a:rPr lang="it-IT" dirty="0">
                <a:solidFill>
                  <a:srgbClr val="FF0000"/>
                </a:solidFill>
                <a:effectLst>
                  <a:outerShdw blurRad="38100" dist="38100" dir="2700000" algn="tl">
                    <a:srgbClr val="000000">
                      <a:alpha val="43137"/>
                    </a:srgbClr>
                  </a:outerShdw>
                </a:effectLst>
              </a:rPr>
              <a:t>può</a:t>
            </a:r>
            <a:r>
              <a:rPr lang="it-IT" dirty="0">
                <a:effectLst>
                  <a:outerShdw blurRad="38100" dist="38100" dir="2700000" algn="tl">
                    <a:srgbClr val="000000">
                      <a:alpha val="43137"/>
                    </a:srgbClr>
                  </a:outerShdw>
                </a:effectLst>
              </a:rPr>
              <a:t> </a:t>
            </a:r>
            <a:r>
              <a:rPr lang="it-IT" dirty="0"/>
              <a:t>inserire la motivata proposta di mediazione completa della rideterminazione dell’ammontare della </a:t>
            </a:r>
            <a:r>
              <a:rPr lang="it-IT" dirty="0" smtClean="0"/>
              <a:t>pretesa.</a:t>
            </a:r>
          </a:p>
          <a:p>
            <a:pPr marL="0" indent="0" algn="just">
              <a:buNone/>
            </a:pPr>
            <a:endParaRPr lang="it-IT" dirty="0"/>
          </a:p>
          <a:p>
            <a:pPr marL="0" indent="0" algn="just">
              <a:buNone/>
            </a:pPr>
            <a:r>
              <a:rPr lang="it-IT" dirty="0" smtClean="0"/>
              <a:t>La scelta se formulare o meno la proposta di mediazione è una scelta di strategia difensiva.</a:t>
            </a:r>
            <a:endParaRPr lang="it-IT" dirty="0"/>
          </a:p>
        </p:txBody>
      </p:sp>
    </p:spTree>
    <p:extLst>
      <p:ext uri="{BB962C8B-B14F-4D97-AF65-F5344CB8AC3E}">
        <p14:creationId xmlns:p14="http://schemas.microsoft.com/office/powerpoint/2010/main" val="868950559"/>
      </p:ext>
    </p:extLst>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VALORE DELLA LITE</a:t>
            </a:r>
            <a:endParaRPr lang="it-IT" dirty="0"/>
          </a:p>
        </p:txBody>
      </p:sp>
      <p:sp>
        <p:nvSpPr>
          <p:cNvPr id="3" name="Segnaposto contenuto 2"/>
          <p:cNvSpPr>
            <a:spLocks noGrp="1"/>
          </p:cNvSpPr>
          <p:nvPr>
            <p:ph idx="1"/>
          </p:nvPr>
        </p:nvSpPr>
        <p:spPr/>
        <p:txBody>
          <a:bodyPr/>
          <a:lstStyle/>
          <a:p>
            <a:pPr marL="0" indent="0" algn="just">
              <a:buNone/>
            </a:pPr>
            <a:r>
              <a:rPr lang="it-IT" dirty="0" smtClean="0"/>
              <a:t>Per </a:t>
            </a:r>
            <a:r>
              <a:rPr lang="it-IT" dirty="0"/>
              <a:t>valore della lite s’intende l'importo del tributo al netto degli interessi e delle eventuali sanzioni irrogate con l’atto impugnato; in caso di controversie relative esclusivamente alle irrogazioni di sanzioni, il valore è costituito dalla somma di queste</a:t>
            </a:r>
          </a:p>
        </p:txBody>
      </p:sp>
    </p:spTree>
    <p:extLst>
      <p:ext uri="{BB962C8B-B14F-4D97-AF65-F5344CB8AC3E}">
        <p14:creationId xmlns:p14="http://schemas.microsoft.com/office/powerpoint/2010/main" val="375181144"/>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800" b="1" dirty="0" smtClean="0">
                <a:solidFill>
                  <a:schemeClr val="tx2">
                    <a:satMod val="200000"/>
                  </a:schemeClr>
                </a:solidFill>
              </a:rPr>
              <a:t>GLI ORGANI DELLA GIURISDIZIONE TRIBUTARIA</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29698" name="Segnaposto contenuto 2"/>
          <p:cNvSpPr>
            <a:spLocks noGrp="1"/>
          </p:cNvSpPr>
          <p:nvPr>
            <p:ph idx="1"/>
          </p:nvPr>
        </p:nvSpPr>
        <p:spPr/>
        <p:txBody>
          <a:bodyPr/>
          <a:lstStyle/>
          <a:p>
            <a:pPr algn="ctr">
              <a:buFont typeface="Wingdings" pitchFamily="2" charset="2"/>
              <a:buNone/>
            </a:pPr>
            <a:r>
              <a:rPr lang="it-IT" smtClean="0">
                <a:solidFill>
                  <a:srgbClr val="FFFF00"/>
                </a:solidFill>
              </a:rPr>
              <a:t>GRADI DI GIUDIZIO DOPO LA RIFORMA:</a:t>
            </a:r>
          </a:p>
          <a:p>
            <a:pPr>
              <a:buFont typeface="Wingdings" pitchFamily="2" charset="2"/>
              <a:buNone/>
            </a:pPr>
            <a:endParaRPr lang="it-IT" smtClean="0"/>
          </a:p>
          <a:p>
            <a:r>
              <a:rPr lang="it-IT" smtClean="0"/>
              <a:t>COMMISSIONI TRIBUTARIE PROVINCIALI</a:t>
            </a:r>
          </a:p>
          <a:p>
            <a:endParaRPr lang="it-IT" smtClean="0"/>
          </a:p>
          <a:p>
            <a:r>
              <a:rPr lang="it-IT" smtClean="0"/>
              <a:t>COMMISSIONI TRIBUTARIE REGIONALI</a:t>
            </a:r>
          </a:p>
          <a:p>
            <a:endParaRPr lang="it-IT" smtClean="0"/>
          </a:p>
          <a:p>
            <a:r>
              <a:rPr lang="it-IT" smtClean="0"/>
              <a:t>CORTE DI CASSAZIONE (solo questioni di legittimità)</a:t>
            </a:r>
          </a:p>
          <a:p>
            <a:pPr>
              <a:buFont typeface="Wingdings" pitchFamily="2" charset="2"/>
              <a:buNone/>
            </a:pPr>
            <a:endParaRPr lang="it-IT" smtClean="0"/>
          </a:p>
        </p:txBody>
      </p:sp>
    </p:spTree>
  </p:cSld>
  <p:clrMapOvr>
    <a:masterClrMapping/>
  </p:clrMapOvr>
  <p:transition>
    <p:dissolv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VALORE DELLA LITE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valore della controversia va determinato con riferimento a ciascun atto impugnato. </a:t>
            </a:r>
          </a:p>
          <a:p>
            <a:pPr marL="0" indent="0" algn="just">
              <a:buNone/>
            </a:pPr>
            <a:endParaRPr lang="it-IT" dirty="0" smtClean="0"/>
          </a:p>
          <a:p>
            <a:pPr marL="0" indent="0" algn="just">
              <a:buNone/>
            </a:pPr>
            <a:r>
              <a:rPr lang="it-IT" dirty="0" smtClean="0"/>
              <a:t>Qualora </a:t>
            </a:r>
            <a:r>
              <a:rPr lang="it-IT" dirty="0"/>
              <a:t>un atto si riferisca a più tributi (Imu, Tari e Tasi ovvero Tosap ed Imposta pubblicità), il valore deve essere calcolato con riferimento al totale delle imposte che hanno formato oggetto di contestazione da parte del contribuente. </a:t>
            </a:r>
            <a:endParaRPr lang="it-IT" dirty="0" smtClean="0"/>
          </a:p>
          <a:p>
            <a:pPr marL="0" indent="0" algn="just">
              <a:buNone/>
            </a:pPr>
            <a:endParaRPr lang="it-IT" dirty="0" smtClean="0"/>
          </a:p>
          <a:p>
            <a:pPr marL="0" indent="0" algn="just">
              <a:buNone/>
            </a:pPr>
            <a:r>
              <a:rPr lang="it-IT" dirty="0" smtClean="0"/>
              <a:t>Qualora il contribuente impugni con un unico ricorso più atti, bisogna fare riferimento al valore di ogni singolo atto</a:t>
            </a:r>
            <a:endParaRPr lang="it-IT" dirty="0"/>
          </a:p>
          <a:p>
            <a:pPr marL="0" indent="0" algn="just">
              <a:buNone/>
            </a:pPr>
            <a:endParaRPr lang="it-IT" dirty="0"/>
          </a:p>
        </p:txBody>
      </p:sp>
    </p:spTree>
    <p:extLst>
      <p:ext uri="{BB962C8B-B14F-4D97-AF65-F5344CB8AC3E}">
        <p14:creationId xmlns:p14="http://schemas.microsoft.com/office/powerpoint/2010/main" val="2835356631"/>
      </p:ext>
    </p:extLst>
  </p:cSld>
  <p:clrMapOvr>
    <a:masterClrMapping/>
  </p:clrMapOvr>
  <p:transition>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SOSPENSIONE DELLA RISCOSSIONE</a:t>
            </a:r>
            <a:endParaRPr lang="it-IT" dirty="0"/>
          </a:p>
        </p:txBody>
      </p:sp>
      <p:sp>
        <p:nvSpPr>
          <p:cNvPr id="3" name="Segnaposto contenuto 2"/>
          <p:cNvSpPr>
            <a:spLocks noGrp="1"/>
          </p:cNvSpPr>
          <p:nvPr>
            <p:ph idx="1"/>
          </p:nvPr>
        </p:nvSpPr>
        <p:spPr/>
        <p:txBody>
          <a:bodyPr/>
          <a:lstStyle/>
          <a:p>
            <a:pPr marL="0" indent="0" algn="just">
              <a:buNone/>
            </a:pPr>
            <a:endParaRPr lang="it-IT" dirty="0" smtClean="0"/>
          </a:p>
          <a:p>
            <a:pPr marL="0" indent="0" algn="just">
              <a:buNone/>
            </a:pPr>
            <a:r>
              <a:rPr lang="it-IT" dirty="0" smtClean="0"/>
              <a:t>La </a:t>
            </a:r>
            <a:r>
              <a:rPr lang="it-IT" dirty="0"/>
              <a:t>riscossione e il pagamento delle somme dovute in base all’atto oggetto di reclamo sono sospesi </a:t>
            </a:r>
            <a:r>
              <a:rPr lang="it-IT" dirty="0" smtClean="0"/>
              <a:t>per 90 giorni, </a:t>
            </a:r>
            <a:r>
              <a:rPr lang="it-IT" dirty="0"/>
              <a:t>fermo restando che in assenza di mediazione sono dovuti gli interessi previsti dalle singole leggi </a:t>
            </a:r>
            <a:r>
              <a:rPr lang="it-IT" dirty="0" smtClean="0"/>
              <a:t>d’imposta. </a:t>
            </a:r>
            <a:r>
              <a:rPr lang="it-IT" dirty="0"/>
              <a:t>La sospensione non si applica nel caso d’improcedibilità.</a:t>
            </a:r>
          </a:p>
          <a:p>
            <a:pPr marL="0" indent="0" algn="just">
              <a:buNone/>
            </a:pPr>
            <a:endParaRPr lang="it-IT" dirty="0"/>
          </a:p>
        </p:txBody>
      </p:sp>
    </p:spTree>
    <p:extLst>
      <p:ext uri="{BB962C8B-B14F-4D97-AF65-F5344CB8AC3E}">
        <p14:creationId xmlns:p14="http://schemas.microsoft.com/office/powerpoint/2010/main" val="1810021648"/>
      </p:ext>
    </p:extLst>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VALUTAZIONE DEL RECLAMO/MEDIAZIONE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a:t>In seguito alla presentazione della domanda, il Comune </a:t>
            </a:r>
            <a:r>
              <a:rPr lang="it-IT" dirty="0" smtClean="0"/>
              <a:t>deve:</a:t>
            </a:r>
          </a:p>
          <a:p>
            <a:pPr algn="just"/>
            <a:r>
              <a:rPr lang="it-IT" dirty="0" smtClean="0"/>
              <a:t>Verificare </a:t>
            </a:r>
            <a:r>
              <a:rPr lang="it-IT" dirty="0"/>
              <a:t>se sussistono i presupposti e i requisiti fissati per la mediazione (tempi di presentazione, importo, etc.).</a:t>
            </a:r>
          </a:p>
          <a:p>
            <a:pPr algn="just"/>
            <a:r>
              <a:rPr lang="it-IT" dirty="0" smtClean="0"/>
              <a:t>Se </a:t>
            </a:r>
            <a:r>
              <a:rPr lang="it-IT" dirty="0"/>
              <a:t>l’istanza può essere ammessa, allora occorre verificare la fondatezza dei motivi</a:t>
            </a:r>
            <a:r>
              <a:rPr lang="it-IT" dirty="0" smtClean="0"/>
              <a:t>.</a:t>
            </a:r>
          </a:p>
        </p:txBody>
      </p:sp>
    </p:spTree>
    <p:extLst>
      <p:ext uri="{BB962C8B-B14F-4D97-AF65-F5344CB8AC3E}">
        <p14:creationId xmlns:p14="http://schemas.microsoft.com/office/powerpoint/2010/main" val="313781264"/>
      </p:ext>
    </p:extLst>
  </p:cSld>
  <p:clrMapOvr>
    <a:masterClrMapping/>
  </p:clrMapOvr>
  <p:transition>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VALUTAZIONE DEL RECLAMO/MEDIAZIONE</a:t>
            </a:r>
            <a:endParaRPr lang="it-IT" dirty="0"/>
          </a:p>
        </p:txBody>
      </p:sp>
      <p:sp>
        <p:nvSpPr>
          <p:cNvPr id="3" name="Segnaposto contenuto 2"/>
          <p:cNvSpPr>
            <a:spLocks noGrp="1"/>
          </p:cNvSpPr>
          <p:nvPr>
            <p:ph idx="1"/>
          </p:nvPr>
        </p:nvSpPr>
        <p:spPr/>
        <p:txBody>
          <a:bodyPr/>
          <a:lstStyle/>
          <a:p>
            <a:pPr marL="0" indent="0" algn="just">
              <a:buNone/>
            </a:pPr>
            <a:r>
              <a:rPr lang="it-IT" dirty="0"/>
              <a:t>L’Ufficio comunale chiamato a valutare la proposta di mediazione (o a formularne una) deve tenere conto </a:t>
            </a:r>
            <a:r>
              <a:rPr lang="it-IT" dirty="0" smtClean="0"/>
              <a:t>di</a:t>
            </a:r>
          </a:p>
          <a:p>
            <a:pPr algn="just"/>
            <a:r>
              <a:rPr lang="it-IT" dirty="0" smtClean="0">
                <a:solidFill>
                  <a:srgbClr val="FF0000"/>
                </a:solidFill>
                <a:effectLst>
                  <a:outerShdw blurRad="38100" dist="38100" dir="2700000" algn="tl">
                    <a:srgbClr val="000000">
                      <a:alpha val="43137"/>
                    </a:srgbClr>
                  </a:outerShdw>
                </a:effectLst>
              </a:rPr>
              <a:t>eventuale </a:t>
            </a:r>
            <a:r>
              <a:rPr lang="it-IT" dirty="0">
                <a:solidFill>
                  <a:srgbClr val="FF0000"/>
                </a:solidFill>
                <a:effectLst>
                  <a:outerShdw blurRad="38100" dist="38100" dir="2700000" algn="tl">
                    <a:srgbClr val="000000">
                      <a:alpha val="43137"/>
                    </a:srgbClr>
                  </a:outerShdw>
                </a:effectLst>
              </a:rPr>
              <a:t>incertezza delle questioni </a:t>
            </a:r>
            <a:r>
              <a:rPr lang="it-IT" dirty="0" smtClean="0">
                <a:solidFill>
                  <a:srgbClr val="FF0000"/>
                </a:solidFill>
                <a:effectLst>
                  <a:outerShdw blurRad="38100" dist="38100" dir="2700000" algn="tl">
                    <a:srgbClr val="000000">
                      <a:alpha val="43137"/>
                    </a:srgbClr>
                  </a:outerShdw>
                </a:effectLst>
              </a:rPr>
              <a:t>controverse </a:t>
            </a:r>
          </a:p>
          <a:p>
            <a:pPr algn="just"/>
            <a:r>
              <a:rPr lang="it-IT" dirty="0" smtClean="0">
                <a:solidFill>
                  <a:srgbClr val="FF0000"/>
                </a:solidFill>
                <a:effectLst>
                  <a:outerShdw blurRad="38100" dist="38100" dir="2700000" algn="tl">
                    <a:srgbClr val="000000">
                      <a:alpha val="43137"/>
                    </a:srgbClr>
                  </a:outerShdw>
                </a:effectLst>
              </a:rPr>
              <a:t>grado </a:t>
            </a:r>
            <a:r>
              <a:rPr lang="it-IT" dirty="0">
                <a:solidFill>
                  <a:srgbClr val="FF0000"/>
                </a:solidFill>
                <a:effectLst>
                  <a:outerShdw blurRad="38100" dist="38100" dir="2700000" algn="tl">
                    <a:srgbClr val="000000">
                      <a:alpha val="43137"/>
                    </a:srgbClr>
                  </a:outerShdw>
                </a:effectLst>
              </a:rPr>
              <a:t>di sostenibilità della pretesa </a:t>
            </a:r>
            <a:endParaRPr lang="it-IT" dirty="0" smtClean="0">
              <a:solidFill>
                <a:srgbClr val="FF0000"/>
              </a:solidFill>
              <a:effectLst>
                <a:outerShdw blurRad="38100" dist="38100" dir="2700000" algn="tl">
                  <a:srgbClr val="000000">
                    <a:alpha val="43137"/>
                  </a:srgbClr>
                </a:outerShdw>
              </a:effectLst>
            </a:endParaRPr>
          </a:p>
          <a:p>
            <a:pPr algn="just"/>
            <a:r>
              <a:rPr lang="it-IT" dirty="0" smtClean="0">
                <a:solidFill>
                  <a:srgbClr val="FF0000"/>
                </a:solidFill>
                <a:effectLst>
                  <a:outerShdw blurRad="38100" dist="38100" dir="2700000" algn="tl">
                    <a:srgbClr val="000000">
                      <a:alpha val="43137"/>
                    </a:srgbClr>
                  </a:outerShdw>
                </a:effectLst>
              </a:rPr>
              <a:t>principio </a:t>
            </a:r>
            <a:r>
              <a:rPr lang="it-IT" dirty="0">
                <a:solidFill>
                  <a:srgbClr val="FF0000"/>
                </a:solidFill>
                <a:effectLst>
                  <a:outerShdw blurRad="38100" dist="38100" dir="2700000" algn="tl">
                    <a:srgbClr val="000000">
                      <a:alpha val="43137"/>
                    </a:srgbClr>
                  </a:outerShdw>
                </a:effectLst>
              </a:rPr>
              <a:t>di economicità dell'azione amministrativa.</a:t>
            </a:r>
          </a:p>
          <a:p>
            <a:pPr marL="0" indent="0" algn="just">
              <a:buNone/>
            </a:pPr>
            <a:endParaRPr lang="it-IT" dirty="0">
              <a:solidFill>
                <a:srgbClr val="FF0000"/>
              </a:solidFill>
              <a:effectLst>
                <a:outerShdw blurRad="38100" dist="38100" dir="2700000" algn="tl">
                  <a:srgbClr val="000000">
                    <a:alpha val="43137"/>
                  </a:srgbClr>
                </a:outerShdw>
              </a:effectLst>
            </a:endParaRPr>
          </a:p>
          <a:p>
            <a:pPr marL="0" indent="0">
              <a:buNone/>
            </a:pPr>
            <a:endParaRPr lang="it-IT"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6101314"/>
      </p:ext>
    </p:extLst>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DEL RECLAMO/MEDIAZIONE</a:t>
            </a:r>
          </a:p>
        </p:txBody>
      </p:sp>
      <p:sp>
        <p:nvSpPr>
          <p:cNvPr id="3" name="Segnaposto contenuto 2"/>
          <p:cNvSpPr>
            <a:spLocks noGrp="1"/>
          </p:cNvSpPr>
          <p:nvPr>
            <p:ph idx="1"/>
          </p:nvPr>
        </p:nvSpPr>
        <p:spPr/>
        <p:txBody>
          <a:bodyPr/>
          <a:lstStyle/>
          <a:p>
            <a:pPr marL="0" indent="0" algn="just">
              <a:buNone/>
            </a:pPr>
            <a:endParaRPr lang="it-IT" dirty="0" smtClean="0"/>
          </a:p>
          <a:p>
            <a:pPr marL="0" indent="0" algn="just">
              <a:buNone/>
            </a:pPr>
            <a:r>
              <a:rPr lang="it-IT" dirty="0" smtClean="0"/>
              <a:t>In </a:t>
            </a:r>
            <a:r>
              <a:rPr lang="it-IT" dirty="0"/>
              <a:t>presenza di questioni che la giurisprudenza ha già costantemente deciso in favore dell’Ente impositore e, pertanto, l’atto emesso è difendibile con alte probabilità di successo, il Comune deve rigettare il reclamo e non addivenire ad alcuna mediazione.</a:t>
            </a:r>
          </a:p>
          <a:p>
            <a:pPr algn="just"/>
            <a:endParaRPr lang="it-IT" dirty="0"/>
          </a:p>
        </p:txBody>
      </p:sp>
    </p:spTree>
    <p:extLst>
      <p:ext uri="{BB962C8B-B14F-4D97-AF65-F5344CB8AC3E}">
        <p14:creationId xmlns:p14="http://schemas.microsoft.com/office/powerpoint/2010/main" val="3566050308"/>
      </p:ext>
    </p:extLst>
  </p:cSld>
  <p:clrMapOvr>
    <a:masterClrMapping/>
  </p:clrMapOvr>
  <p:transition>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000" b="1" u="sng" dirty="0" smtClean="0">
                <a:solidFill>
                  <a:srgbClr val="FFFF00"/>
                </a:solidFill>
              </a:rPr>
              <a:t>INDISPONIBILITA’ ED IRRINUNCIABILITA’ DELLE ENTRATE TRIBUTARIE</a:t>
            </a:r>
            <a:endParaRPr lang="it-IT" sz="3000" b="1" u="sng" dirty="0">
              <a:solidFill>
                <a:srgbClr val="FFFF00"/>
              </a:solidFill>
            </a:endParaRP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 Corte dei Conti, in effetti, ha già avuto modo di pronunciarsi su altri e differenti istituti deflattivi del contenzioso, ritenendo che il ricorso a detti istituti poteva essere considerato legittimo solo nel caso in cui la controversia non poteva essere risolta sulla base di prove certe, di fatto o di diritto (ad esempio questioni di carattere estimativo).</a:t>
            </a:r>
          </a:p>
          <a:p>
            <a:pPr marL="0" indent="0" algn="just">
              <a:buNone/>
            </a:pPr>
            <a:endParaRPr lang="it-IT" dirty="0" smtClean="0"/>
          </a:p>
          <a:p>
            <a:pPr marL="0" indent="0" algn="just">
              <a:buNone/>
            </a:pPr>
            <a:r>
              <a:rPr lang="it-IT" dirty="0" smtClean="0"/>
              <a:t>La </a:t>
            </a:r>
            <a:r>
              <a:rPr lang="it-IT" dirty="0"/>
              <a:t>mediazione potrebbe trovare un limitato effetto deflattivo in materia di tributi locali, trattandosi in prevalenza di tributi di natura reale.</a:t>
            </a:r>
          </a:p>
          <a:p>
            <a:pPr marL="0" indent="0">
              <a:buNone/>
            </a:pPr>
            <a:endParaRPr lang="it-IT" dirty="0"/>
          </a:p>
        </p:txBody>
      </p:sp>
    </p:spTree>
    <p:extLst>
      <p:ext uri="{BB962C8B-B14F-4D97-AF65-F5344CB8AC3E}">
        <p14:creationId xmlns:p14="http://schemas.microsoft.com/office/powerpoint/2010/main" val="3161193405"/>
      </p:ext>
    </p:extLst>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smtClean="0"/>
              <a:t>LA LIMITAZIONE DELLA RESPONSABILITA’ AMMINISTRATIVO- CONTABILE</a:t>
            </a:r>
            <a:endParaRPr lang="it-IT" sz="3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L’articolo 39, comma 10, d.l. n. 98/2011, relativamente ai rappresentanti dell’Agenzia delle entrate ha disposto che </a:t>
            </a:r>
            <a:r>
              <a:rPr lang="it-IT" i="1" dirty="0" smtClean="0"/>
              <a:t>Ai </a:t>
            </a:r>
            <a:r>
              <a:rPr lang="it-IT" i="1" dirty="0"/>
              <a:t>rappresentanti dell’ente che concludono la mediazione o accolgono il reclamo si applicano le disposizioni di cui all’articolo 29, comma 7, del decreto-legge 31 maggio 2010, n. 78, convertito, con modificazioni, dalla legge 30 luglio 2010, n. </a:t>
            </a:r>
            <a:r>
              <a:rPr lang="it-IT" i="1" dirty="0" smtClean="0"/>
              <a:t>122</a:t>
            </a:r>
            <a:r>
              <a:rPr lang="it-IT" dirty="0" smtClean="0"/>
              <a:t> – e quindi:</a:t>
            </a:r>
            <a:r>
              <a:rPr lang="it-IT" dirty="0"/>
              <a:t> </a:t>
            </a:r>
            <a:r>
              <a:rPr lang="it-IT" i="1" dirty="0" smtClean="0">
                <a:solidFill>
                  <a:srgbClr val="FF0000"/>
                </a:solidFill>
              </a:rPr>
              <a:t>la </a:t>
            </a:r>
            <a:r>
              <a:rPr lang="it-IT" i="1" dirty="0">
                <a:solidFill>
                  <a:srgbClr val="FF0000"/>
                </a:solidFill>
              </a:rPr>
              <a:t>responsabilità di cui all’articolo 1, comma 1, della legge 14 gennaio 1994, n.20, </a:t>
            </a:r>
            <a:r>
              <a:rPr lang="it-IT" i="1" dirty="0">
                <a:solidFill>
                  <a:srgbClr val="FF0000"/>
                </a:solidFill>
                <a:effectLst>
                  <a:outerShdw blurRad="38100" dist="38100" dir="2700000" algn="tl">
                    <a:srgbClr val="000000">
                      <a:alpha val="43137"/>
                    </a:srgbClr>
                  </a:outerShdw>
                </a:effectLst>
              </a:rPr>
              <a:t>è limitata alle ipotesi di </a:t>
            </a:r>
            <a:r>
              <a:rPr lang="it-IT" i="1" dirty="0" smtClean="0">
                <a:solidFill>
                  <a:srgbClr val="FF0000"/>
                </a:solidFill>
                <a:effectLst>
                  <a:outerShdw blurRad="38100" dist="38100" dir="2700000" algn="tl">
                    <a:srgbClr val="000000">
                      <a:alpha val="43137"/>
                    </a:srgbClr>
                  </a:outerShdw>
                </a:effectLst>
              </a:rPr>
              <a:t>dolo</a:t>
            </a:r>
            <a:endParaRPr lang="it-IT" dirty="0">
              <a:effectLst>
                <a:outerShdw blurRad="38100" dist="38100" dir="2700000" algn="tl">
                  <a:srgbClr val="000000">
                    <a:alpha val="43137"/>
                  </a:srgbClr>
                </a:outerShdw>
              </a:effectLst>
            </a:endParaRPr>
          </a:p>
          <a:p>
            <a:pPr marL="0" indent="0" algn="just">
              <a:buNone/>
            </a:pPr>
            <a:endParaRPr lang="it-IT" dirty="0" smtClean="0"/>
          </a:p>
          <a:p>
            <a:pPr marL="0" indent="0" algn="just">
              <a:buNone/>
            </a:pPr>
            <a:r>
              <a:rPr lang="it-IT" dirty="0" smtClean="0"/>
              <a:t>Tali </a:t>
            </a:r>
            <a:r>
              <a:rPr lang="it-IT" dirty="0"/>
              <a:t>norme garantiscono autonomia ed indipendenza ad un Ufficio che è investito di ampi margini di discrezionalità e, per questo motivo, potrebbe essere frequentemente chiamato a rispondere del proprio operato, sotto il profilo della responsabilità amministrativo-contabile. </a:t>
            </a:r>
          </a:p>
          <a:p>
            <a:pPr marL="0" indent="0">
              <a:buNone/>
            </a:pPr>
            <a:endParaRPr lang="it-IT" dirty="0"/>
          </a:p>
        </p:txBody>
      </p:sp>
    </p:spTree>
    <p:extLst>
      <p:ext uri="{BB962C8B-B14F-4D97-AF65-F5344CB8AC3E}">
        <p14:creationId xmlns:p14="http://schemas.microsoft.com/office/powerpoint/2010/main" val="2850106336"/>
      </p:ext>
    </p:extLst>
  </p:cSld>
  <p:clrMapOvr>
    <a:masterClrMapping/>
  </p:clrMapOvr>
  <p:transition>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dirty="0"/>
              <a:t>LA LIMITAZIONE DELLA RESPONSABILITA’ AMMINISTRATIVO- CONTABILE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400" dirty="0" smtClean="0"/>
              <a:t>La </a:t>
            </a:r>
            <a:r>
              <a:rPr lang="it-IT" sz="3400" dirty="0"/>
              <a:t>responsabilità </a:t>
            </a:r>
            <a:r>
              <a:rPr lang="it-IT" sz="3400" dirty="0" smtClean="0"/>
              <a:t>amministrativo-contabile dei </a:t>
            </a:r>
            <a:r>
              <a:rPr lang="it-IT" sz="3400" dirty="0"/>
              <a:t>funzionari preposti all’Ufficio per la </a:t>
            </a:r>
            <a:r>
              <a:rPr lang="it-IT" sz="3400" dirty="0" smtClean="0"/>
              <a:t>mediazione </a:t>
            </a:r>
            <a:r>
              <a:rPr lang="it-IT" sz="3400" dirty="0"/>
              <a:t>è limitata ai fatti e alle omissioni commessi con dolo.</a:t>
            </a:r>
          </a:p>
          <a:p>
            <a:pPr marL="0" indent="0" algn="just">
              <a:buNone/>
            </a:pPr>
            <a:endParaRPr lang="it-IT" sz="3400" dirty="0" smtClean="0"/>
          </a:p>
          <a:p>
            <a:pPr marL="0" indent="0" algn="just">
              <a:buNone/>
            </a:pPr>
            <a:r>
              <a:rPr lang="it-IT" sz="3400" dirty="0" smtClean="0"/>
              <a:t>La </a:t>
            </a:r>
            <a:r>
              <a:rPr lang="it-IT" sz="3400" dirty="0"/>
              <a:t>gestione della mediazione deve, comunque, garantire un’efficace azione amministrativa strettamente ancorata ai principi di legittimità ed imparzialità dell’azione amministrativa.</a:t>
            </a:r>
          </a:p>
          <a:p>
            <a:pPr marL="0" indent="0" algn="just">
              <a:buNone/>
            </a:pPr>
            <a:endParaRPr lang="it-IT" sz="3400" dirty="0" smtClean="0"/>
          </a:p>
          <a:p>
            <a:pPr marL="0" indent="0" algn="just">
              <a:buNone/>
            </a:pPr>
            <a:r>
              <a:rPr lang="it-IT" sz="3400" dirty="0" smtClean="0"/>
              <a:t>La </a:t>
            </a:r>
            <a:r>
              <a:rPr lang="it-IT" sz="3400" dirty="0"/>
              <a:t>struttura che gestisce la fase della mediazione deve perseguire l’interesse pubblico senza abusare della posizione o dei poteri, rispettando i principi di integrità, correttezza, buona fede, proporzionalità, obiettività, trasparenza, equità e ragionevolezza. </a:t>
            </a:r>
          </a:p>
          <a:p>
            <a:pPr marL="0" indent="0">
              <a:buNone/>
            </a:pPr>
            <a:endParaRPr lang="it-IT" dirty="0"/>
          </a:p>
        </p:txBody>
      </p:sp>
    </p:spTree>
    <p:extLst>
      <p:ext uri="{BB962C8B-B14F-4D97-AF65-F5344CB8AC3E}">
        <p14:creationId xmlns:p14="http://schemas.microsoft.com/office/powerpoint/2010/main" val="2731068837"/>
      </p:ext>
    </p:extLst>
  </p:cSld>
  <p:clrMapOvr>
    <a:masterClrMapping/>
  </p:clrMapOvr>
  <p:transition>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CONTRADDITORIO</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Il contradditorio con il contribuente, in sede di tentativo di mediazione, è una fase di grande rilevanza. </a:t>
            </a:r>
          </a:p>
          <a:p>
            <a:pPr marL="0" indent="0" algn="just">
              <a:buNone/>
            </a:pPr>
            <a:endParaRPr lang="it-IT" dirty="0" smtClean="0"/>
          </a:p>
          <a:p>
            <a:pPr marL="0" indent="0" algn="just">
              <a:buNone/>
            </a:pPr>
            <a:r>
              <a:rPr lang="it-IT" dirty="0" smtClean="0"/>
              <a:t>L’unico </a:t>
            </a:r>
            <a:r>
              <a:rPr lang="it-IT" dirty="0"/>
              <a:t>caso in cui il contradditorio può pacificamente essere escluso è quello in cui la controparte accolga integralmente la motivata proposta di mediazione.</a:t>
            </a:r>
          </a:p>
          <a:p>
            <a:pPr marL="0" indent="0" algn="just">
              <a:buNone/>
            </a:pPr>
            <a:endParaRPr lang="it-IT" dirty="0" smtClean="0"/>
          </a:p>
          <a:p>
            <a:pPr marL="0" indent="0" algn="just">
              <a:buNone/>
            </a:pPr>
            <a:r>
              <a:rPr lang="it-IT" dirty="0" smtClean="0"/>
              <a:t>In </a:t>
            </a:r>
            <a:r>
              <a:rPr lang="it-IT" dirty="0"/>
              <a:t>tutti gli altri casi, si tratta di una fase non obbligatoria ma necessaria. Il contradditorio è opportuno anche nell’ipotesi che l’Ufficio ritenga che non sussistano possibilità di mediazione.</a:t>
            </a:r>
          </a:p>
          <a:p>
            <a:pPr marL="0" indent="0" algn="just">
              <a:buNone/>
            </a:pPr>
            <a:endParaRPr lang="it-IT" dirty="0" smtClean="0"/>
          </a:p>
          <a:p>
            <a:pPr marL="0" indent="0" algn="just">
              <a:buNone/>
            </a:pPr>
            <a:r>
              <a:rPr lang="it-IT" dirty="0" smtClean="0"/>
              <a:t>Malgrado </a:t>
            </a:r>
            <a:r>
              <a:rPr lang="it-IT" dirty="0"/>
              <a:t>la norma non lo imponga come adempimento necessario ed ineludibile, non si può precludere al contribuente la partecipazione al procedimento, così come previsto sia dall’ordinamento interno che dalla disciplina europea.</a:t>
            </a:r>
          </a:p>
          <a:p>
            <a:pPr marL="0" indent="0" algn="just">
              <a:buNone/>
            </a:pPr>
            <a:endParaRPr lang="it-IT" dirty="0"/>
          </a:p>
        </p:txBody>
      </p:sp>
    </p:spTree>
    <p:extLst>
      <p:ext uri="{BB962C8B-B14F-4D97-AF65-F5344CB8AC3E}">
        <p14:creationId xmlns:p14="http://schemas.microsoft.com/office/powerpoint/2010/main" val="915283562"/>
      </p:ext>
    </p:extLst>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CONCLUSIONE DELLA MEDIAZIONE</a:t>
            </a:r>
            <a:endParaRPr lang="it-IT" dirty="0"/>
          </a:p>
        </p:txBody>
      </p:sp>
      <p:sp>
        <p:nvSpPr>
          <p:cNvPr id="3" name="Segnaposto contenuto 2"/>
          <p:cNvSpPr>
            <a:spLocks noGrp="1"/>
          </p:cNvSpPr>
          <p:nvPr>
            <p:ph idx="1"/>
          </p:nvPr>
        </p:nvSpPr>
        <p:spPr/>
        <p:txBody>
          <a:bodyPr/>
          <a:lstStyle/>
          <a:p>
            <a:pPr marL="0" indent="0" algn="just">
              <a:buNone/>
            </a:pPr>
            <a:r>
              <a:rPr lang="it-IT" dirty="0"/>
              <a:t>Qualora le censure avanzate dal contribuente siano ritenute condivisibili, il Comune può convenire sulla proposta di mediazione eventualmente formulata dal contribuente, oppure (dopo avere attivato il contradditorio con l’istante) proporre una propria mediazione completa della rideterminazione della pretesa.</a:t>
            </a:r>
          </a:p>
          <a:p>
            <a:pPr marL="0" indent="0" algn="just">
              <a:buNone/>
            </a:pPr>
            <a:endParaRPr lang="it-IT" dirty="0"/>
          </a:p>
        </p:txBody>
      </p:sp>
    </p:spTree>
    <p:extLst>
      <p:ext uri="{BB962C8B-B14F-4D97-AF65-F5344CB8AC3E}">
        <p14:creationId xmlns:p14="http://schemas.microsoft.com/office/powerpoint/2010/main" val="378642718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800" b="1" dirty="0" smtClean="0">
                <a:solidFill>
                  <a:schemeClr val="tx2">
                    <a:satMod val="200000"/>
                  </a:schemeClr>
                </a:solidFill>
              </a:rPr>
              <a:t>GLI ORGANI DELLA GIURISDIZIONE TRIBUTARIA</a:t>
            </a:r>
            <a:r>
              <a:rPr lang="it-IT" dirty="0" smtClean="0">
                <a:solidFill>
                  <a:schemeClr val="tx2">
                    <a:satMod val="200000"/>
                  </a:schemeClr>
                </a:solidFill>
              </a:rPr>
              <a:t/>
            </a:r>
            <a:br>
              <a:rPr lang="it-IT" dirty="0" smtClean="0">
                <a:solidFill>
                  <a:schemeClr val="tx2">
                    <a:satMod val="200000"/>
                  </a:schemeClr>
                </a:solidFill>
              </a:rPr>
            </a:br>
            <a:endParaRPr lang="it-IT" dirty="0">
              <a:solidFill>
                <a:schemeClr val="tx2">
                  <a:satMod val="200000"/>
                </a:schemeClr>
              </a:solidFill>
            </a:endParaRPr>
          </a:p>
        </p:txBody>
      </p:sp>
      <p:sp>
        <p:nvSpPr>
          <p:cNvPr id="30722" name="Segnaposto contenuto 2"/>
          <p:cNvSpPr>
            <a:spLocks noGrp="1"/>
          </p:cNvSpPr>
          <p:nvPr>
            <p:ph idx="1"/>
          </p:nvPr>
        </p:nvSpPr>
        <p:spPr/>
        <p:txBody>
          <a:bodyPr/>
          <a:lstStyle/>
          <a:p>
            <a:pPr algn="just">
              <a:buFont typeface="Wingdings" pitchFamily="2" charset="2"/>
              <a:buNone/>
            </a:pPr>
            <a:r>
              <a:rPr lang="it-IT" sz="4000" dirty="0" smtClean="0"/>
              <a:t>I giudici applicano le norme del decreto legislativo n. 546/92 e per quando da esso non disposto e con esse compatibili, applicano le </a:t>
            </a:r>
            <a:r>
              <a:rPr lang="it-IT" sz="4000" u="sng" dirty="0" smtClean="0">
                <a:solidFill>
                  <a:srgbClr val="FF0000"/>
                </a:solidFill>
              </a:rPr>
              <a:t>norme del codice di procedura civile</a:t>
            </a:r>
          </a:p>
        </p:txBody>
      </p:sp>
    </p:spTree>
  </p:cSld>
  <p:clrMapOvr>
    <a:masterClrMapping/>
  </p:clrMapOvr>
  <p:transition>
    <p:dissolv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MOTIVAZIONE DELL’ATTO DI MEDIAZIONE</a:t>
            </a:r>
            <a:endParaRPr lang="it-IT" dirty="0"/>
          </a:p>
        </p:txBody>
      </p:sp>
      <p:sp>
        <p:nvSpPr>
          <p:cNvPr id="3" name="Segnaposto contenuto 2"/>
          <p:cNvSpPr>
            <a:spLocks noGrp="1"/>
          </p:cNvSpPr>
          <p:nvPr>
            <p:ph idx="1"/>
          </p:nvPr>
        </p:nvSpPr>
        <p:spPr/>
        <p:txBody>
          <a:bodyPr/>
          <a:lstStyle/>
          <a:p>
            <a:pPr marL="0" indent="0" algn="just">
              <a:buNone/>
            </a:pPr>
            <a:r>
              <a:rPr lang="it-IT" dirty="0" smtClean="0"/>
              <a:t>Bisogna </a:t>
            </a:r>
            <a:r>
              <a:rPr lang="it-IT" dirty="0"/>
              <a:t>prestare la massima attenzione alla </a:t>
            </a:r>
            <a:r>
              <a:rPr lang="it-IT" dirty="0">
                <a:solidFill>
                  <a:srgbClr val="FF0000"/>
                </a:solidFill>
              </a:rPr>
              <a:t>motivazione dell’atto</a:t>
            </a:r>
            <a:r>
              <a:rPr lang="it-IT" dirty="0"/>
              <a:t>. Anche nel caso di accoglimento integrale della rideterminazione del tributo, occorre decidere se limitarsi alla sottoscrizione della proposta di mediazione formulata dal contribuente o redigere un nuovo atto, contenente una motivazione più dettagliata </a:t>
            </a:r>
            <a:r>
              <a:rPr lang="it-IT" dirty="0" smtClean="0"/>
              <a:t>ed espressa meglio.</a:t>
            </a:r>
            <a:endParaRPr lang="it-IT" dirty="0"/>
          </a:p>
          <a:p>
            <a:pPr marL="0" indent="0" algn="just">
              <a:buNone/>
            </a:pPr>
            <a:endParaRPr lang="it-IT" dirty="0"/>
          </a:p>
        </p:txBody>
      </p:sp>
    </p:spTree>
    <p:extLst>
      <p:ext uri="{BB962C8B-B14F-4D97-AF65-F5344CB8AC3E}">
        <p14:creationId xmlns:p14="http://schemas.microsoft.com/office/powerpoint/2010/main" val="1546471676"/>
      </p:ext>
    </p:extLst>
  </p:cSld>
  <p:clrMapOvr>
    <a:masterClrMapping/>
  </p:clrMapOvr>
  <p:transition>
    <p:dissolv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PERFEZIONAMENTO DELLA MEDIAZIONE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La procedura di mediazione si perfeziona, entro il termine di venti giorni, con il versamento dell’intero importo dovuto, ovvero della prima rata in caso di pagamento rateale.</a:t>
            </a:r>
          </a:p>
          <a:p>
            <a:pPr marL="0" indent="0" algn="just">
              <a:buNone/>
            </a:pPr>
            <a:endParaRPr lang="it-IT" dirty="0" smtClean="0"/>
          </a:p>
          <a:p>
            <a:pPr marL="0" indent="0" algn="just">
              <a:buNone/>
            </a:pPr>
            <a:r>
              <a:rPr lang="it-IT" dirty="0" smtClean="0"/>
              <a:t>In </a:t>
            </a:r>
            <a:r>
              <a:rPr lang="it-IT" dirty="0"/>
              <a:t>caso di mancato pagamento anche di una sola delle rate diverse dalla prima entro il termine di pagamento della rata successiva, si provvede all'iscrizione a ruolo delle residue somme dovute e della sanzione di legge.</a:t>
            </a:r>
          </a:p>
          <a:p>
            <a:pPr marL="0" indent="0" algn="just">
              <a:buNone/>
            </a:pPr>
            <a:endParaRPr lang="it-IT" dirty="0"/>
          </a:p>
        </p:txBody>
      </p:sp>
    </p:spTree>
    <p:extLst>
      <p:ext uri="{BB962C8B-B14F-4D97-AF65-F5344CB8AC3E}">
        <p14:creationId xmlns:p14="http://schemas.microsoft.com/office/powerpoint/2010/main" val="993558320"/>
      </p:ext>
    </p:extLst>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PERFEZIONAMENTO DELLA MEDIAZIONE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Il </a:t>
            </a:r>
            <a:r>
              <a:rPr lang="it-IT" dirty="0"/>
              <a:t>mancato pagamento di una rata entro il termine di tre mesi, </a:t>
            </a:r>
            <a:r>
              <a:rPr lang="it-IT" dirty="0" smtClean="0"/>
              <a:t>vale </a:t>
            </a:r>
            <a:r>
              <a:rPr lang="it-IT" dirty="0"/>
              <a:t>a dire di scadenza della rata successiva, </a:t>
            </a:r>
            <a:r>
              <a:rPr lang="it-IT" dirty="0" smtClean="0"/>
              <a:t>NON COMPORTA IL VENIR MENO DELL’ACCORDO DI MEDIAZIONE bensì la </a:t>
            </a:r>
            <a:r>
              <a:rPr lang="it-IT" dirty="0"/>
              <a:t>decadenza dalla dilazione concessa dall'Ufficio e la contestuale iscrizione a ruolo delle somme dovute, con l'aggravio dell'applicazione delle sanzioni sulla rata non versata o versata in ritardo, oltre che l'applicazione dell'aggio della riscossione. </a:t>
            </a:r>
          </a:p>
          <a:p>
            <a:pPr marL="0" indent="0" algn="just">
              <a:buNone/>
            </a:pPr>
            <a:endParaRPr lang="it-IT" dirty="0"/>
          </a:p>
        </p:txBody>
      </p:sp>
    </p:spTree>
    <p:extLst>
      <p:ext uri="{BB962C8B-B14F-4D97-AF65-F5344CB8AC3E}">
        <p14:creationId xmlns:p14="http://schemas.microsoft.com/office/powerpoint/2010/main" val="2320258284"/>
      </p:ext>
    </p:extLst>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smtClean="0"/>
              <a:t>PERFEZIONAMENTO DELLA MEDIAZIONE</a:t>
            </a:r>
            <a:br>
              <a:rPr lang="it-IT" sz="3500" dirty="0" smtClean="0"/>
            </a:br>
            <a:r>
              <a:rPr lang="it-IT" sz="3500" dirty="0" smtClean="0"/>
              <a:t>ATTO NON PIU’ IMPUGNABILE</a:t>
            </a:r>
            <a:endParaRPr lang="it-IT" sz="3500"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Con il perfezionamento, la mediazione non è impugnabile poiché viene meno l’interesse ad agire in giudizio: l’eventuale ricorso sarebbe inammissibile.</a:t>
            </a:r>
          </a:p>
          <a:p>
            <a:pPr marL="0" indent="0" algn="just">
              <a:buNone/>
            </a:pPr>
            <a:endParaRPr lang="it-IT" dirty="0" smtClean="0"/>
          </a:p>
          <a:p>
            <a:pPr marL="0" indent="0" algn="just">
              <a:buNone/>
            </a:pPr>
            <a:r>
              <a:rPr lang="it-IT" dirty="0" smtClean="0"/>
              <a:t>Gli </a:t>
            </a:r>
            <a:r>
              <a:rPr lang="it-IT" dirty="0"/>
              <a:t>atti emessi in esito al procedimento amministrativo di mediazione possono essere portati a conoscenza del contribuente nella forma della notificazione prevista per gli atti tributari di cui all’articolo 60 del DPR n. 600/1973 oppure utilizzando la posta elettronica certificata (Pec), che ne assicura la conoscenza certa e in tempo reale.</a:t>
            </a:r>
          </a:p>
          <a:p>
            <a:pPr marL="0" indent="0" algn="just">
              <a:buNone/>
            </a:pPr>
            <a:endParaRPr lang="it-IT" dirty="0"/>
          </a:p>
        </p:txBody>
      </p:sp>
    </p:spTree>
    <p:extLst>
      <p:ext uri="{BB962C8B-B14F-4D97-AF65-F5344CB8AC3E}">
        <p14:creationId xmlns:p14="http://schemas.microsoft.com/office/powerpoint/2010/main" val="890855557"/>
      </p:ext>
    </p:extLst>
  </p:cSld>
  <p:clrMapOvr>
    <a:masterClrMapping/>
  </p:clrMapOvr>
  <p:transition>
    <p:dissolv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RECLAMO A RICORSO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D</a:t>
            </a:r>
            <a:r>
              <a:rPr lang="it-IT" dirty="0" smtClean="0"/>
              <a:t>ecorsi </a:t>
            </a:r>
            <a:r>
              <a:rPr lang="it-IT" dirty="0"/>
              <a:t>novanta giorni senza che sia stato notificato l'accoglimento del reclamo o senza che sia stata conclusa la mediazione, il reclamo produce gli effetti della proposizione del ricorso. </a:t>
            </a:r>
          </a:p>
          <a:p>
            <a:pPr marL="0" indent="0" algn="just">
              <a:buNone/>
            </a:pPr>
            <a:endParaRPr lang="it-IT" dirty="0" smtClean="0"/>
          </a:p>
          <a:p>
            <a:pPr marL="0" indent="0" algn="just">
              <a:buNone/>
            </a:pPr>
            <a:r>
              <a:rPr lang="it-IT" dirty="0" smtClean="0"/>
              <a:t>I </a:t>
            </a:r>
            <a:r>
              <a:rPr lang="it-IT" dirty="0"/>
              <a:t>termini di cui al D. Lgs. n. 546/1992, art. 22 (costituzione in giudizio del ricorrente entro trenta giorni, pena inammissibilità, tramite deposito nella segreteria della </a:t>
            </a:r>
            <a:r>
              <a:rPr lang="it-IT" dirty="0" smtClean="0"/>
              <a:t>C.T.P</a:t>
            </a:r>
            <a:r>
              <a:rPr lang="it-IT" dirty="0"/>
              <a:t>.</a:t>
            </a:r>
            <a:r>
              <a:rPr lang="it-IT" dirty="0" smtClean="0"/>
              <a:t>) </a:t>
            </a:r>
            <a:r>
              <a:rPr lang="it-IT" dirty="0"/>
              <a:t>e 23 (costituzione in giudizio dell’Ente </a:t>
            </a:r>
            <a:r>
              <a:rPr lang="it-IT" dirty="0" smtClean="0"/>
              <a:t>locale) </a:t>
            </a:r>
            <a:r>
              <a:rPr lang="it-IT" dirty="0"/>
              <a:t>iniziano a decorrere dallo spirare del novantesimo giorno.</a:t>
            </a:r>
          </a:p>
          <a:p>
            <a:pPr marL="0" indent="0" algn="just">
              <a:buNone/>
            </a:pPr>
            <a:endParaRPr lang="it-IT" dirty="0" smtClean="0"/>
          </a:p>
          <a:p>
            <a:pPr marL="0" indent="0" algn="just">
              <a:buNone/>
            </a:pPr>
            <a:r>
              <a:rPr lang="it-IT" dirty="0" smtClean="0"/>
              <a:t>Ai </a:t>
            </a:r>
            <a:r>
              <a:rPr lang="it-IT" dirty="0"/>
              <a:t>fini del computo del termine di novanta giorni, si applicano le disposizioni sui termini processuali. </a:t>
            </a:r>
          </a:p>
          <a:p>
            <a:pPr marL="0" indent="0" algn="just">
              <a:buNone/>
            </a:pPr>
            <a:endParaRPr lang="it-IT" dirty="0"/>
          </a:p>
        </p:txBody>
      </p:sp>
    </p:spTree>
    <p:extLst>
      <p:ext uri="{BB962C8B-B14F-4D97-AF65-F5344CB8AC3E}">
        <p14:creationId xmlns:p14="http://schemas.microsoft.com/office/powerpoint/2010/main" val="1726537470"/>
      </p:ext>
    </p:extLst>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RECLAMO A RICORSO</a:t>
            </a:r>
            <a:endParaRPr lang="it-IT" dirty="0"/>
          </a:p>
        </p:txBody>
      </p:sp>
      <p:sp>
        <p:nvSpPr>
          <p:cNvPr id="3" name="Segnaposto contenuto 2"/>
          <p:cNvSpPr>
            <a:spLocks noGrp="1"/>
          </p:cNvSpPr>
          <p:nvPr>
            <p:ph idx="1"/>
          </p:nvPr>
        </p:nvSpPr>
        <p:spPr/>
        <p:txBody>
          <a:bodyPr/>
          <a:lstStyle/>
          <a:p>
            <a:pPr marL="0" indent="0" algn="just">
              <a:buNone/>
            </a:pPr>
            <a:r>
              <a:rPr lang="it-IT" dirty="0"/>
              <a:t>Qualora il Comune respinga il reclamo in data antecedente, i predetti termini iniziano a decorrere dal ricevimento del diniego. </a:t>
            </a:r>
          </a:p>
          <a:p>
            <a:pPr marL="0" indent="0" algn="just">
              <a:buNone/>
            </a:pPr>
            <a:endParaRPr lang="it-IT" dirty="0" smtClean="0"/>
          </a:p>
          <a:p>
            <a:pPr marL="0" indent="0" algn="just">
              <a:buNone/>
            </a:pPr>
            <a:r>
              <a:rPr lang="it-IT" dirty="0" smtClean="0"/>
              <a:t>In </a:t>
            </a:r>
            <a:r>
              <a:rPr lang="it-IT" dirty="0"/>
              <a:t>caso di accoglimento parziale del reclamo, i predetti termini decorrono dalla notificazione dell'atto di accoglimento parziale. </a:t>
            </a:r>
          </a:p>
          <a:p>
            <a:pPr marL="0" indent="0" algn="just">
              <a:buNone/>
            </a:pPr>
            <a:endParaRPr lang="it-IT" dirty="0"/>
          </a:p>
        </p:txBody>
      </p:sp>
    </p:spTree>
    <p:extLst>
      <p:ext uri="{BB962C8B-B14F-4D97-AF65-F5344CB8AC3E}">
        <p14:creationId xmlns:p14="http://schemas.microsoft.com/office/powerpoint/2010/main" val="2839272933"/>
      </p:ext>
    </p:extLst>
  </p:cSld>
  <p:clrMapOvr>
    <a:masterClrMapping/>
  </p:clrMapOvr>
  <p:transition>
    <p:dissolv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RECLAMO A RICORSO</a:t>
            </a:r>
            <a:endParaRPr lang="it-IT" dirty="0"/>
          </a:p>
        </p:txBody>
      </p:sp>
      <p:sp>
        <p:nvSpPr>
          <p:cNvPr id="3" name="Segnaposto contenuto 2"/>
          <p:cNvSpPr>
            <a:spLocks noGrp="1"/>
          </p:cNvSpPr>
          <p:nvPr>
            <p:ph idx="1"/>
          </p:nvPr>
        </p:nvSpPr>
        <p:spPr/>
        <p:txBody>
          <a:bodyPr/>
          <a:lstStyle/>
          <a:p>
            <a:pPr marL="0" indent="0" algn="just">
              <a:buNone/>
            </a:pPr>
            <a:r>
              <a:rPr lang="it-IT" dirty="0"/>
              <a:t>Il ricorrente ha l’obbligo di depositare un ricorso conforme all’atto di reclamo (se la mediazione non si è svolta regolarmente il ricorso è improcedibile), ma restano impregiudicate tutte le facoltà che la legge gli riconosce durante le fasi processuali. </a:t>
            </a:r>
          </a:p>
          <a:p>
            <a:pPr marL="0" indent="0" algn="just">
              <a:buNone/>
            </a:pPr>
            <a:endParaRPr lang="it-IT" dirty="0"/>
          </a:p>
        </p:txBody>
      </p:sp>
    </p:spTree>
    <p:extLst>
      <p:ext uri="{BB962C8B-B14F-4D97-AF65-F5344CB8AC3E}">
        <p14:creationId xmlns:p14="http://schemas.microsoft.com/office/powerpoint/2010/main" val="572855451"/>
      </p:ext>
    </p:extLst>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 RECLAMO A RICORSO</a:t>
            </a:r>
            <a:br>
              <a:rPr lang="it-IT" dirty="0" smtClean="0"/>
            </a:br>
            <a:r>
              <a:rPr lang="it-IT" dirty="0" smtClean="0"/>
              <a:t>COSTITUZIONE DEL COMUNE</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t>Il Comune procede </a:t>
            </a:r>
            <a:r>
              <a:rPr lang="it-IT" dirty="0"/>
              <a:t>a sua volta a costituirsi in giudizio, richiamando il contenuto dell’atto di diniego, nel termine di sessanta giorni.</a:t>
            </a:r>
          </a:p>
          <a:p>
            <a:pPr marL="0" indent="0" algn="just">
              <a:buNone/>
            </a:pPr>
            <a:r>
              <a:rPr lang="it-IT" dirty="0"/>
              <a:t>Tale termine </a:t>
            </a:r>
            <a:r>
              <a:rPr lang="it-IT" dirty="0" smtClean="0"/>
              <a:t>(60 gg.) </a:t>
            </a:r>
            <a:r>
              <a:rPr lang="it-IT" dirty="0"/>
              <a:t>per la costituzione in giudizio del resistente decorre dal giorno successivo alla scadenza dei </a:t>
            </a:r>
            <a:r>
              <a:rPr lang="it-IT" dirty="0" smtClean="0"/>
              <a:t>90 gg. </a:t>
            </a:r>
            <a:r>
              <a:rPr lang="it-IT" dirty="0"/>
              <a:t>dal ricevimento dell’istanza (o dalla notifica del provvedimento di diniego totale o parziale).</a:t>
            </a:r>
          </a:p>
          <a:p>
            <a:pPr marL="0" indent="0" algn="just">
              <a:buNone/>
            </a:pPr>
            <a:endParaRPr lang="it-IT" dirty="0" smtClean="0"/>
          </a:p>
          <a:p>
            <a:pPr marL="0" indent="0" algn="just">
              <a:buNone/>
            </a:pPr>
            <a:r>
              <a:rPr lang="it-IT" dirty="0" smtClean="0"/>
              <a:t>In </a:t>
            </a:r>
            <a:r>
              <a:rPr lang="it-IT" dirty="0"/>
              <a:t>presenza di un diniego notificato al contribuente prima della scadenza dei </a:t>
            </a:r>
            <a:r>
              <a:rPr lang="it-IT" dirty="0" smtClean="0"/>
              <a:t>90 gg., </a:t>
            </a:r>
            <a:r>
              <a:rPr lang="it-IT" dirty="0"/>
              <a:t>il termine inizia a conteggiarsi dal ricevimento del </a:t>
            </a:r>
            <a:r>
              <a:rPr lang="it-IT" dirty="0" smtClean="0"/>
              <a:t>diniego (in </a:t>
            </a:r>
            <a:r>
              <a:rPr lang="it-IT" dirty="0"/>
              <a:t>caso di accoglimento parziale del reclamo, il termine decorre dalla notificazione dell'atto di accoglimento </a:t>
            </a:r>
            <a:r>
              <a:rPr lang="it-IT" dirty="0" smtClean="0"/>
              <a:t>parziale).</a:t>
            </a:r>
            <a:endParaRPr lang="it-IT" dirty="0"/>
          </a:p>
          <a:p>
            <a:pPr marL="0" indent="0" algn="just">
              <a:buNone/>
            </a:pPr>
            <a:endParaRPr lang="it-IT" dirty="0"/>
          </a:p>
          <a:p>
            <a:pPr marL="0" indent="0" algn="just">
              <a:buNone/>
            </a:pPr>
            <a:r>
              <a:rPr lang="it-IT" dirty="0" smtClean="0"/>
              <a:t>A </a:t>
            </a:r>
            <a:r>
              <a:rPr lang="it-IT" dirty="0"/>
              <a:t>differenza del termine perentorio dettato per la costituzione in giudizio del ricorrente, pena inammissibilità del ricorso, il termine assegnato al Comune (ed altre parti resistenti) è ordinatorio, con la conseguenza che la costituzione in giudizio dell’Ente locale può avvenire oltre i sessanta </a:t>
            </a:r>
            <a:r>
              <a:rPr lang="it-IT" dirty="0" smtClean="0"/>
              <a:t>giorni (tra </a:t>
            </a:r>
            <a:r>
              <a:rPr lang="it-IT" dirty="0"/>
              <a:t>le altre, Corte di Cassazione, sentenze nnrr. 57/2005, 44/2004, </a:t>
            </a:r>
            <a:r>
              <a:rPr lang="it-IT" dirty="0" smtClean="0"/>
              <a:t>5/2004).</a:t>
            </a:r>
            <a:endParaRPr lang="it-IT" dirty="0"/>
          </a:p>
          <a:p>
            <a:pPr marL="0" indent="0">
              <a:buNone/>
            </a:pPr>
            <a:endParaRPr lang="it-IT" dirty="0"/>
          </a:p>
        </p:txBody>
      </p:sp>
    </p:spTree>
    <p:extLst>
      <p:ext uri="{BB962C8B-B14F-4D97-AF65-F5344CB8AC3E}">
        <p14:creationId xmlns:p14="http://schemas.microsoft.com/office/powerpoint/2010/main" val="208967150"/>
      </p:ext>
    </p:extLst>
  </p:cSld>
  <p:clrMapOvr>
    <a:masterClrMapping/>
  </p:clrMapOvr>
  <p:transition>
    <p:dissolv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dirty="0" smtClean="0">
                <a:solidFill>
                  <a:schemeClr val="tx2">
                    <a:satMod val="200000"/>
                  </a:schemeClr>
                </a:solidFill>
              </a:rPr>
              <a:t>COMPETENZA PER TERRITORIO</a:t>
            </a:r>
            <a:endParaRPr lang="it-IT" dirty="0">
              <a:solidFill>
                <a:schemeClr val="tx2">
                  <a:satMod val="200000"/>
                </a:schemeClr>
              </a:solidFill>
            </a:endParaRPr>
          </a:p>
        </p:txBody>
      </p:sp>
      <p:sp>
        <p:nvSpPr>
          <p:cNvPr id="64514" name="Segnaposto contenuto 2"/>
          <p:cNvSpPr>
            <a:spLocks noGrp="1"/>
          </p:cNvSpPr>
          <p:nvPr>
            <p:ph idx="1"/>
          </p:nvPr>
        </p:nvSpPr>
        <p:spPr/>
        <p:txBody>
          <a:bodyPr/>
          <a:lstStyle/>
          <a:p>
            <a:pPr algn="ctr">
              <a:buFont typeface="Wingdings" pitchFamily="2" charset="2"/>
              <a:buNone/>
            </a:pPr>
            <a:r>
              <a:rPr lang="it-IT" smtClean="0"/>
              <a:t> CRITERIO SOGGETTIVO</a:t>
            </a:r>
          </a:p>
          <a:p>
            <a:pPr algn="just">
              <a:buFont typeface="Wingdings" pitchFamily="2" charset="2"/>
              <a:buNone/>
            </a:pPr>
            <a:r>
              <a:rPr lang="it-IT" smtClean="0"/>
              <a:t>Riferimento ai soggetti del rapporto ed allo stato giuridico degli stessi (domicilio, residenza, dimora)</a:t>
            </a:r>
          </a:p>
          <a:p>
            <a:pPr algn="just">
              <a:buFont typeface="Wingdings" pitchFamily="2" charset="2"/>
              <a:buNone/>
            </a:pPr>
            <a:endParaRPr lang="it-IT" smtClean="0"/>
          </a:p>
          <a:p>
            <a:pPr algn="ctr">
              <a:buFont typeface="Wingdings" pitchFamily="2" charset="2"/>
              <a:buNone/>
            </a:pPr>
            <a:r>
              <a:rPr lang="it-IT" smtClean="0"/>
              <a:t>CRITERIO OGGETTIVO</a:t>
            </a:r>
          </a:p>
          <a:p>
            <a:pPr algn="just">
              <a:buFont typeface="Wingdings" pitchFamily="2" charset="2"/>
              <a:buNone/>
            </a:pPr>
            <a:r>
              <a:rPr lang="it-IT" smtClean="0"/>
              <a:t>Riferimento al rapporto o  allo stato giuridico del rapporto medesimo (ossia dove lo stesso è sorto, dove deve svolgersi)</a:t>
            </a:r>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dirty="0" smtClean="0">
                <a:solidFill>
                  <a:schemeClr val="tx2">
                    <a:satMod val="200000"/>
                  </a:schemeClr>
                </a:solidFill>
              </a:rPr>
              <a:t>COMPETENZA PER TERRITORIO</a:t>
            </a:r>
            <a:endParaRPr lang="it-IT" dirty="0">
              <a:solidFill>
                <a:schemeClr val="tx2">
                  <a:satMod val="200000"/>
                </a:schemeClr>
              </a:solidFill>
            </a:endParaRPr>
          </a:p>
        </p:txBody>
      </p:sp>
      <p:sp>
        <p:nvSpPr>
          <p:cNvPr id="65538" name="Segnaposto contenuto 2"/>
          <p:cNvSpPr>
            <a:spLocks noGrp="1"/>
          </p:cNvSpPr>
          <p:nvPr>
            <p:ph idx="1"/>
          </p:nvPr>
        </p:nvSpPr>
        <p:spPr/>
        <p:txBody>
          <a:bodyPr/>
          <a:lstStyle/>
          <a:p>
            <a:pPr>
              <a:buFont typeface="Wingdings" pitchFamily="2" charset="2"/>
              <a:buNone/>
            </a:pPr>
            <a:endParaRPr lang="it-IT" smtClean="0"/>
          </a:p>
          <a:p>
            <a:pPr algn="just">
              <a:lnSpc>
                <a:spcPct val="150000"/>
              </a:lnSpc>
              <a:buFont typeface="Wingdings" pitchFamily="2" charset="2"/>
              <a:buNone/>
            </a:pPr>
            <a:r>
              <a:rPr lang="it-IT" smtClean="0"/>
              <a:t>LA COMPETENZA DELLE COMMISSIONI TRIBUTARIE E’ DETERMINATA CON RIFERIMENTO ALLE SEDI DEGLI UFFICI TRIBUTARI NEI CUI CONFRONTI IL RICORSO E’ STATO PROPOSTO</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6049</TotalTime>
  <Words>15553</Words>
  <Application>Microsoft Office PowerPoint</Application>
  <PresentationFormat>Presentazione su schermo (4:3)</PresentationFormat>
  <Paragraphs>1339</Paragraphs>
  <Slides>306</Slides>
  <Notes>1</Notes>
  <HiddenSlides>0</HiddenSlides>
  <MMClips>0</MMClips>
  <ScaleCrop>false</ScaleCrop>
  <HeadingPairs>
    <vt:vector size="4" baseType="variant">
      <vt:variant>
        <vt:lpstr>Tema</vt:lpstr>
      </vt:variant>
      <vt:variant>
        <vt:i4>1</vt:i4>
      </vt:variant>
      <vt:variant>
        <vt:lpstr>Titoli diapositive</vt:lpstr>
      </vt:variant>
      <vt:variant>
        <vt:i4>306</vt:i4>
      </vt:variant>
    </vt:vector>
  </HeadingPairs>
  <TitlesOfParts>
    <vt:vector size="307" baseType="lpstr">
      <vt:lpstr>Metro</vt:lpstr>
      <vt:lpstr>Catania  15 dicembre 2015    </vt:lpstr>
      <vt:lpstr>IL CONTENZIOSO TRIBUTARIO         Credo che si dovrebbero pagare le tasse con un sorriso. Io ci ho provato, ma loro volevano i soldi.    </vt:lpstr>
      <vt:lpstr>LA COSTITUZIONE</vt:lpstr>
      <vt:lpstr>GLI ORGANI DELLA GIURISDIZIONE TRIBUTARIA</vt:lpstr>
      <vt:lpstr>LA VISIONE UNITARIA DELLA GIURISDIZIONE TRIBUTARIA </vt:lpstr>
      <vt:lpstr>LA VISIONE UNITARIA DELLA GIURISDIZIONE TRIBUTARIA</vt:lpstr>
      <vt:lpstr>GLI ORGANI DELLA GIURISDIZIONE TRIBUTARIA</vt:lpstr>
      <vt:lpstr>GLI ORGANI DELLA GIURISDIZIONE TRIBUTARIA </vt:lpstr>
      <vt:lpstr>GLI ORGANI DELLA GIURISDIZIONE TRIBUTARIA </vt:lpstr>
      <vt:lpstr>GLI ORGANI DELLA GIURISDIZIONE TRIBUTARIA </vt:lpstr>
      <vt:lpstr>OGGETTO GIURISDIZIONE TRIBUTARIA</vt:lpstr>
      <vt:lpstr>OGGETTO GIURISDIZIONE TRIBUTARIA</vt:lpstr>
      <vt:lpstr>OGGETTO GIURISDIZIONE TRIBUTARIA </vt:lpstr>
      <vt:lpstr>OGGETTO GIURISDIZIONE TRIBUTARIA  NOZIONE DI TRIBUTO</vt:lpstr>
      <vt:lpstr>OGGETTO GIURISDIZIONE TRIBUTARIA  NOZIONE DI TRIBUTO</vt:lpstr>
      <vt:lpstr>OGGETTO GIURISDIZIONE TRIBUTARIA  NOZIONE DI TRIBUTO</vt:lpstr>
      <vt:lpstr>OGGETTO GIURISDIZIONE TRIBUTARIA  NOZIONE DI TRIBUTO</vt:lpstr>
      <vt:lpstr>OGGETTO GIURISDIZIONE TRIBUTARIA  NOZIONE DI TRIBUTO</vt:lpstr>
      <vt:lpstr>OGGETTO GIURISDIZIONE TRIBUTARIA  NOZIONE DI TRIBUTO</vt:lpstr>
      <vt:lpstr>OGGETTO GIURISDIZIONE TRIBUTARIA  NOZIONE DI TRIBUTO</vt:lpstr>
      <vt:lpstr>OGGETTO GIURISDIZIONE TRIBUTARIA </vt:lpstr>
      <vt:lpstr>OGGETTO GIURISDIZIONE TRIBUTARIA  </vt:lpstr>
      <vt:lpstr>OGGETTO GIURISDIZIONE TRIBUTARIA</vt:lpstr>
      <vt:lpstr>OGGETTO GIURISDIZIONE TRIBUTARIA</vt:lpstr>
      <vt:lpstr>OGGETTO GIURISDIZIONE TRIBUTARIA</vt:lpstr>
      <vt:lpstr>OGGETTO GIURISDIZIONE TRIBUTARIA</vt:lpstr>
      <vt:lpstr>OGGETTO GIURISDIZIONE TRIBUTARIA</vt:lpstr>
      <vt:lpstr>OGGETTO GIURISDIZIONE TRIBUTARIA</vt:lpstr>
      <vt:lpstr>OGGETTO GIURISDIZIONE TRIBUTARIA – Le modifiche all’art. 12 del D.Lgs. n. 546/1992</vt:lpstr>
      <vt:lpstr>OGGETTO GIURISDIZIONE TRIBUTARIA</vt:lpstr>
      <vt:lpstr>OGGETTO GIURISDIZIONE TRIBUTARIA</vt:lpstr>
      <vt:lpstr>OGGETTO GIURISDIZIONE TRIBUTARIA</vt:lpstr>
      <vt:lpstr>OGGETTO GIURISDIZIONE TRIBUTARIA</vt:lpstr>
      <vt:lpstr>OGGETTO GIURISDIZIONE TRIBUTARIA</vt:lpstr>
      <vt:lpstr>OGGETTO GIURISDIZIONE TRIBUTARIA</vt:lpstr>
      <vt:lpstr>OGGETTO GIURISDIZIONE TRIBUTARIA</vt:lpstr>
      <vt:lpstr>OGGETTO GIURISDIZIONE TRIBUTARIA</vt:lpstr>
      <vt:lpstr>LA POTESTA’ IMPOSITIVA DEGLI ENTI LOCALI </vt:lpstr>
      <vt:lpstr>STATUTO DEL CONTRIBUENTE – ART.11: INTERPELLO</vt:lpstr>
      <vt:lpstr>STATUTO DEL CONTRIBUENTE –  ART. 11: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IL RECLAMO E LA MEDIAZIONE OBBLIGATORI PER I TRIBUTI LOCALI</vt:lpstr>
      <vt:lpstr>L’INTRODUZIONE DEL RECLAMO E DELLA MEDIAZIONE TRIBUTARIA</vt:lpstr>
      <vt:lpstr>L’INTRODUZIONE DEL RECLAMO E DELLA MEDIAZIONE TRIBUTARIA</vt:lpstr>
      <vt:lpstr>L’INTRODUZIONE DEL RECLAMO E DELLA MEDIAZIONE TRIBUTARIA</vt:lpstr>
      <vt:lpstr>IMPROCEDIBILITA’ DEL RICORSO</vt:lpstr>
      <vt:lpstr>IMPROCEDIBILITA’ DEL RICORSO</vt:lpstr>
      <vt:lpstr>LEGGE DELEGA N. 23/2014</vt:lpstr>
      <vt:lpstr>LEGGE DELEGA N. 23/2014</vt:lpstr>
      <vt:lpstr>LEGGE DELEGA N. 23/2014</vt:lpstr>
      <vt:lpstr>ESTENSIONE DEL RECLAMO-MEDIAZIONE OBBLIGATORI ANCHE AI TRIBUTI LOCALI</vt:lpstr>
      <vt:lpstr>STRUTTURA ORGANIZZATIVA</vt:lpstr>
      <vt:lpstr>TRIBUTI LOCALI: NON NECESSARIA LA STRUTTURA DIVERSA E AUTONOMA </vt:lpstr>
      <vt:lpstr>MEDIAZIONE = AUTOTUTELA</vt:lpstr>
      <vt:lpstr>STRUTTURA ORGANIZZATIVA COMUNALE</vt:lpstr>
      <vt:lpstr>STRUTTURA ORGANIZZATIVA COMUNALE</vt:lpstr>
      <vt:lpstr>RECLAMO</vt:lpstr>
      <vt:lpstr>INDICAZIONE DEL SOGGETTO AL QUALE PRESENTARE IL RECLAMO</vt:lpstr>
      <vt:lpstr>INDICAZIONE DEL SOGGETTO AL QUALE PRESENTARE IL RECLAMO</vt:lpstr>
      <vt:lpstr>INDICAZIONE DEL SOGGETTO AL QUALE PRESENTARE IL RECLAMO</vt:lpstr>
      <vt:lpstr>INDICAZIONE DEL SOGGETTO AL QUALE PRESENTARE IL RECLAMO</vt:lpstr>
      <vt:lpstr>ELEMENTI DEL RECLAMO</vt:lpstr>
      <vt:lpstr>PROPOSTA DI MEDIAZIONE</vt:lpstr>
      <vt:lpstr>VALORE DELLA LITE</vt:lpstr>
      <vt:lpstr>VALORE DELLA LITE</vt:lpstr>
      <vt:lpstr>SOSPENSIONE DELLA RISCOSSIONE</vt:lpstr>
      <vt:lpstr>VALUTAZIONE DEL RECLAMO/MEDIAZIONE</vt:lpstr>
      <vt:lpstr>VALUTAZIONE DEL RECLAMO/MEDIAZIONE</vt:lpstr>
      <vt:lpstr>VALUTAZIONE DEL RECLAMO/MEDIAZIONE</vt:lpstr>
      <vt:lpstr>INDISPONIBILITA’ ED IRRINUNCIABILITA’ DELLE ENTRATE TRIBUTARIE</vt:lpstr>
      <vt:lpstr>LA LIMITAZIONE DELLA RESPONSABILITA’ AMMINISTRATIVO- CONTABILE</vt:lpstr>
      <vt:lpstr>LA LIMITAZIONE DELLA RESPONSABILITA’ AMMINISTRATIVO- CONTABILE</vt:lpstr>
      <vt:lpstr>IL CONTRADDITORIO</vt:lpstr>
      <vt:lpstr>LA CONCLUSIONE DELLA MEDIAZIONE</vt:lpstr>
      <vt:lpstr>MOTIVAZIONE DELL’ATTO DI MEDIAZIONE</vt:lpstr>
      <vt:lpstr>PERFEZIONAMENTO DELLA MEDIAZIONE</vt:lpstr>
      <vt:lpstr>PERFEZIONAMENTO DELLA MEDIAZIONE</vt:lpstr>
      <vt:lpstr>PERFEZIONAMENTO DELLA MEDIAZIONE ATTO NON PIU’ IMPUGNABILE</vt:lpstr>
      <vt:lpstr>DA RECLAMO A RICORSO</vt:lpstr>
      <vt:lpstr>DA RECLAMO A RICORSO</vt:lpstr>
      <vt:lpstr>DA RECLAMO A RICORSO</vt:lpstr>
      <vt:lpstr>DA RECLAMO A RICORSO COSTITUZIONE DEL COMUNE</vt:lpstr>
      <vt:lpstr>COMPETENZA PER TERRITORIO</vt:lpstr>
      <vt:lpstr>COMPETENZA PER TERRITORIO</vt:lpstr>
      <vt:lpstr>COMPETENZA PER TERRITORIO</vt:lpstr>
      <vt:lpstr>TRANSLATIO IUDICII</vt:lpstr>
      <vt:lpstr>TRANSLATIO IUDICII</vt:lpstr>
      <vt:lpstr>TRANSLATIO IUDICII</vt:lpstr>
      <vt:lpstr>TRANSLATIO IUDICII</vt:lpstr>
      <vt:lpstr>TRANSLATIO IUDICII</vt:lpstr>
      <vt:lpstr>TRANSLATIO IUDICII</vt:lpstr>
      <vt:lpstr>TRANSLATIO IUDICII</vt:lpstr>
      <vt:lpstr>TRANSLATIO IUDICII</vt:lpstr>
      <vt:lpstr>TRANSLATIO IUDICII</vt:lpstr>
      <vt:lpstr>TRANSLATIO IUDICII</vt:lpstr>
      <vt:lpstr>OGGETTO GIURISDIZIONE TRIBUTARIA</vt:lpstr>
      <vt:lpstr>OGGETTO GIURISDIZIONE TRIBUTARIA</vt:lpstr>
      <vt:lpstr>ASTENSIONE E RICUSASIONE DEI GIUDICI TRIBUTARI</vt:lpstr>
      <vt:lpstr>ASTENSIONE E RICUSASIONE DEI GIUDICI TRIBUTARI</vt:lpstr>
      <vt:lpstr>ASTENSIONE E RICUSASIONE DEI GIUDICI TRIBUTARI</vt:lpstr>
      <vt:lpstr>ASTENSIONE E RICUSASIONE DEI GIUDICI TRIBUTARI</vt:lpstr>
      <vt:lpstr>I POTERI DELLE COMMISSIONI TRIBUTARIE</vt:lpstr>
      <vt:lpstr>I POTERI DELLE COMMISSIONI TRIBUTARIE</vt:lpstr>
      <vt:lpstr>I POTERI DELLE COMMISSIONI TRIBUTARIE</vt:lpstr>
      <vt:lpstr>I POTERI DELLE COMMISSIONI TRIBUTARIE</vt:lpstr>
      <vt:lpstr>I POTERI DELLE COMMISSIONI TRIBUTARIE</vt:lpstr>
      <vt:lpstr>I POTERI DELLE COMMISSIONI TRIBUTARIE</vt:lpstr>
      <vt:lpstr>I POTERI DELLE COMMISSIONI TRIBUTARIE</vt:lpstr>
      <vt:lpstr>I POTERI DELLE COMMISSIONI TRIBUTARIE</vt:lpstr>
      <vt:lpstr>LE PROVE TESTIMONIALI</vt:lpstr>
      <vt:lpstr>LE PROVE TESTIMONIALI</vt:lpstr>
      <vt:lpstr>PARTI DEL PROCESSO TRIBUTARIO</vt:lpstr>
      <vt:lpstr>CAPACITA’ DI STARE IN GIUDIZIO – Nuovo art. 12 del D.Lgs. n. 546/92</vt:lpstr>
      <vt:lpstr>CAPACITA’ DI STARE IN GIUDIZIO</vt:lpstr>
      <vt:lpstr>CAPACITA’ DI STARE IN GIUDIZIO</vt:lpstr>
      <vt:lpstr>CAPACITA’ DI STARE IN GIUDIZIO</vt:lpstr>
      <vt:lpstr>CAPACITA’ DI STARE IN GIUDIZIO</vt:lpstr>
      <vt:lpstr>CAPACITA’ DI STARE IN GIUDIZIO</vt:lpstr>
      <vt:lpstr>CAPACITA’ DI STARE IN GIUDIZIO</vt:lpstr>
      <vt:lpstr>CAPACITA’ DI STARE IN GIUDIZIO</vt:lpstr>
      <vt:lpstr>LITISCONSORZIO</vt:lpstr>
      <vt:lpstr>LITISCONSORZIO</vt:lpstr>
      <vt:lpstr>LITISCONSORZIO</vt:lpstr>
      <vt:lpstr>LITISCONSORZIO</vt:lpstr>
      <vt:lpstr>LITISCONSORZIO </vt:lpstr>
      <vt:lpstr>SPESE DEL GIUDIZIO</vt:lpstr>
      <vt:lpstr>SPESE DEL GIUDIZIO</vt:lpstr>
      <vt:lpstr>SPESE DEL GIUDIZIO</vt:lpstr>
      <vt:lpstr>SPESE DEL GIUDIZIO</vt:lpstr>
      <vt:lpstr>SPESE DEL GIUDIZIO – D.lgs.156/2015</vt:lpstr>
      <vt:lpstr>SPESE DEL GIUDIZIO</vt:lpstr>
      <vt:lpstr>SPESE DEL GIUDIZIO</vt:lpstr>
      <vt:lpstr>SPESE DI GIUDIZIO</vt:lpstr>
      <vt:lpstr>SPESE DI GIUDIZIO</vt:lpstr>
      <vt:lpstr>SPESE DEL GIUDIZIO</vt:lpstr>
      <vt:lpstr>SPESE DEL GIUDIZIO</vt:lpstr>
      <vt:lpstr>SPESE DEL GIUDIZIO</vt:lpstr>
      <vt:lpstr>SPESE DEL GIUDIZIO</vt:lpstr>
      <vt:lpstr>SPESE DEL GIUDIZIO</vt:lpstr>
      <vt:lpstr>COMUNICAZIONI E NOTIFICAZIONI</vt:lpstr>
      <vt:lpstr>COMUNICAZIONI E NOTIFICAZIONI</vt:lpstr>
      <vt:lpstr>COMUNICAZIONI E NOTIFICAZIONI</vt:lpstr>
      <vt:lpstr>COMUNICAZIONI E NOTIFICAZIONI</vt:lpstr>
      <vt:lpstr>COMUNICAZIONI E NOTIFICAZIONI</vt:lpstr>
      <vt:lpstr>COMUNICAZIONI E NOTIFICAZIONI</vt:lpstr>
      <vt:lpstr>CONTENUTO DEL RICORSO</vt:lpstr>
      <vt:lpstr>CONTENUTO DEL RICORSO</vt:lpstr>
      <vt:lpstr>CONTENUTO DEL RICORSO</vt:lpstr>
      <vt:lpstr>CONTENUTO DEL RICORSO</vt:lpstr>
      <vt:lpstr>PROPOSIZIONE DEL RICORSO</vt:lpstr>
      <vt:lpstr>PROPOSIZIONE DEL RICORSO</vt:lpstr>
      <vt:lpstr>PROPOSIZIONE DEL RICORSO</vt:lpstr>
      <vt:lpstr>COSTITUZIONE IN GIUDIZIO DEL RICORRENTE</vt:lpstr>
      <vt:lpstr>COSTITUZIONE IN GIUDIZIO DEL RICORRENTE</vt:lpstr>
      <vt:lpstr>COSTITUZIONE IN GIUDIZIO DEL RICORRENTE</vt:lpstr>
      <vt:lpstr>COSTITUZIONE IN GIUDIZIO DEL RICORRENTE</vt:lpstr>
      <vt:lpstr>COSTITUZIONE IN GIUDIZIO DEL RICORRENTE</vt:lpstr>
      <vt:lpstr>COSTITUZIONE IN GIUDIZIO DEL RICORRENTE </vt:lpstr>
      <vt:lpstr>COSTITUZIONE IN GIUDIZIO DEL RICORRENTE </vt:lpstr>
      <vt:lpstr>COSTITUZIONE IN GIUDIZIO DEL RICORRENTE </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COSTITUZIONE IN GIUDIZIO DELLA PARTE RESISTENTE</vt:lpstr>
      <vt:lpstr>PRODUZIONE DOCUMENTI E MOTIVI AGGIUNTI</vt:lpstr>
      <vt:lpstr>PRODUZIONE DOCUMENTI E MOTIVI AGGIUNTI</vt:lpstr>
      <vt:lpstr>PRODUZIONE DOCUMENTI E MOTIVI AGGIUNTI</vt:lpstr>
      <vt:lpstr>PRODUZIONE DOCUMENTI E MOTIVI AGGIUNTI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LE FASI PROCESSUALI</vt:lpstr>
      <vt:lpstr>FASI PROCESSUALI</vt:lpstr>
      <vt:lpstr>LE FASI PROCESSUALI</vt:lpstr>
      <vt:lpstr>LE FASI PROCESSUALI</vt:lpstr>
      <vt:lpstr>LE FASI PROCESSUALI</vt:lpstr>
      <vt:lpstr>LE FASI PROCESSUALI </vt:lpstr>
      <vt:lpstr>LE FASI PROCESSUALI</vt:lpstr>
      <vt:lpstr>LE FASI PROCESSUALI</vt:lpstr>
      <vt:lpstr>LE FASI PROCESSUALI</vt:lpstr>
      <vt:lpstr>LE FASI PROCESSUALI</vt:lpstr>
      <vt:lpstr>LE FASI PROCESSUALI</vt:lpstr>
      <vt:lpstr>LE FASI PROCESSUALI</vt:lpstr>
      <vt:lpstr>Presentazione standard di PowerPoint</vt:lpstr>
      <vt:lpstr>LA SOSPENSIONE DOPO IL PRIMO GRADO DI GIUDIZIO</vt:lpstr>
      <vt:lpstr>LA SOSPENSIONE DOPO IL PRIMO GRADO DI GIUDIZIO</vt:lpstr>
      <vt:lpstr>LA SOSPENSIONE DOPO IL PRIMO GRADO DI GIUDIZIO</vt:lpstr>
      <vt:lpstr>LA CONCILIAZIONE GIUDIZIALE</vt:lpstr>
      <vt:lpstr>LA CONCILIAZIONE GIUDIZIALE</vt:lpstr>
      <vt:lpstr>LA CONCILIAZIONE GIUDIZIALE</vt:lpstr>
      <vt:lpstr>LA CONCILIAZIONE GIUDIZIALE</vt:lpstr>
      <vt:lpstr>LA CONCILIAZIONE GIUDIZIALE</vt:lpstr>
      <vt:lpstr>LA CONCILIAZIONE GIUDIZIALE</vt:lpstr>
      <vt:lpstr>LA CONCILIAZIONE GIUDIZIALE</vt:lpstr>
      <vt:lpstr>LA CONCILIAZIONE GIUDIZIALE</vt:lpstr>
      <vt:lpstr>L’APPELLO ALLA COMMISSIONE TRIBUTARIA REGIONALE</vt:lpstr>
      <vt:lpstr>L’APPELLO ALLA COMMISSIONE TRIBUTARIA REGIONALE</vt:lpstr>
      <vt:lpstr>L’APPELLO ALLA COMMISSIONE TRIBUTARIA REGIONALE </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L’APPELLO ALLA COMMISSIONE TRIBUTARIA REGIONALE</vt:lpstr>
      <vt:lpstr>RICORSO PER CASSAZIONE</vt:lpstr>
      <vt:lpstr>RICORSO PER CASSAZIONE</vt:lpstr>
      <vt:lpstr>LA REVOCAZIONE</vt:lpstr>
      <vt:lpstr>LA REVOCAZIONE</vt:lpstr>
      <vt:lpstr>LA REVOCAZIONE</vt:lpstr>
      <vt:lpstr>LA REVOCAZIONE</vt:lpstr>
      <vt:lpstr>LA REVOCAZIONE</vt:lpstr>
      <vt:lpstr>LA REVOCAZIONE</vt:lpstr>
      <vt:lpstr>LA REVOCAZIONE</vt:lpstr>
      <vt:lpstr>LA REVOCAZIONE</vt:lpstr>
      <vt:lpstr>LA REVOCAZIONE</vt:lpstr>
      <vt:lpstr>RISCOSSIONE FRAZIONATA DEL TRIBUTO IN PENDENZA DEL PROCESSO</vt:lpstr>
      <vt:lpstr>RISCOSSIONE FRAZIONATA DEL TRIBUTO IN PENDENZA DEL PROCESSO</vt:lpstr>
      <vt:lpstr>RISCOSSIONE FRAZIONATA DEL TRIBUTO IN PENDENZA DEL PROCESSO</vt:lpstr>
      <vt:lpstr>RISCOSSIONE FRAZIONATA DEL TRIBUTO IN PENDENZA DEL PROCESSO</vt:lpstr>
      <vt:lpstr>RISCOSSIONE FRAZIONATA DEL TRIBUTO IN PENDENZA DEL PROCESSO</vt:lpstr>
      <vt:lpstr>RISCOSSIONE FRAZIONATA DEL TRIBUTO IN PENDENZA DEL PROCESSO</vt:lpstr>
      <vt:lpstr>GIUDIZIO DI OTTEMPERANZA</vt:lpstr>
      <vt:lpstr>GIUDIZIO DI OTTEMPERANZA</vt:lpstr>
      <vt:lpstr>GIUDIZIO DI OTTEMPERANZA</vt:lpstr>
      <vt:lpstr>GIUDIZIO DI OTTEMPERANZA</vt:lpstr>
      <vt:lpstr>GIUDIZIO DI OTTEMPERANZA</vt:lpstr>
      <vt:lpstr>GIUDIZIO DI OTTEMPERANZA</vt:lpstr>
      <vt:lpstr>GIUDIZIO DI OTTEMPERANZA</vt:lpstr>
      <vt:lpstr>GIUDIZIO DI OTTEMPERANZA</vt:lpstr>
      <vt:lpstr>GIUDIZIO DI OTTEMPERANZA</vt:lpstr>
      <vt:lpstr>ISTITUTI DEFLATTIVI DEL CONTENZIOSO Autotutela</vt:lpstr>
      <vt:lpstr>ISTITUTI DEFLATTIVI DEL CONTENZIOSO Autotutela</vt:lpstr>
      <vt:lpstr>ISTITUTI DEFLATTIVI DEL CONTENZIOSO Autotutela</vt:lpstr>
      <vt:lpstr>ISTITUTI DEFLATTIVI DEL CONTENZIOSO Autotutela</vt:lpstr>
      <vt:lpstr>ISTITUTI DEFLATTIVI DEL CONTENZIOSO Autotutela</vt:lpstr>
      <vt:lpstr>ISTITUTI DEFLATTIVI DEL CONTENZIOSO Accertamento con adesione</vt:lpstr>
      <vt:lpstr>ISTITUTI DEFLATTIVI DEL CONTENZIOSO  Accertamento con adesione</vt:lpstr>
      <vt:lpstr>ISTITUTI DEFLATTIVI DEL CONTENZIOSO Accertamento con adesione e conciliazione</vt:lpstr>
      <vt:lpstr>ISTITUTI DEFLATTIVI DEL CONTENZIOSO Accertamento con adesione e conciliazione </vt:lpstr>
      <vt:lpstr>ISTITUTI DEFLATTIVI DEL CONTENZIOSO  Accertamento con adesione e conciliazione</vt:lpstr>
      <vt:lpstr>ISTITUTI DEFLATTIVI DEL CONTENZIOSO Accertamento con adesione e conciliazione</vt:lpstr>
      <vt:lpstr>ISTITUTI DEFLATTIVI DEL CONTENZIOSO Accertamento con adesione e conciliazione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CONTENZIOSO TRIBUTARIO</dc:title>
  <dc:creator>LUCIO</dc:creator>
  <cp:lastModifiedBy>Lenovo</cp:lastModifiedBy>
  <cp:revision>350</cp:revision>
  <dcterms:created xsi:type="dcterms:W3CDTF">2009-03-09T20:24:15Z</dcterms:created>
  <dcterms:modified xsi:type="dcterms:W3CDTF">2015-12-16T18:50:35Z</dcterms:modified>
</cp:coreProperties>
</file>