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62"/>
  </p:notesMasterIdLst>
  <p:sldIdLst>
    <p:sldId id="324" r:id="rId2"/>
    <p:sldId id="337" r:id="rId3"/>
    <p:sldId id="349" r:id="rId4"/>
    <p:sldId id="338" r:id="rId5"/>
    <p:sldId id="350" r:id="rId6"/>
    <p:sldId id="351" r:id="rId7"/>
    <p:sldId id="352" r:id="rId8"/>
    <p:sldId id="353" r:id="rId9"/>
    <p:sldId id="339" r:id="rId10"/>
    <p:sldId id="340" r:id="rId11"/>
    <p:sldId id="341" r:id="rId12"/>
    <p:sldId id="342" r:id="rId13"/>
    <p:sldId id="343" r:id="rId14"/>
    <p:sldId id="344" r:id="rId15"/>
    <p:sldId id="345" r:id="rId16"/>
    <p:sldId id="346" r:id="rId17"/>
    <p:sldId id="347" r:id="rId18"/>
    <p:sldId id="322" r:id="rId19"/>
    <p:sldId id="282" r:id="rId20"/>
    <p:sldId id="283" r:id="rId21"/>
    <p:sldId id="284" r:id="rId22"/>
    <p:sldId id="285" r:id="rId23"/>
    <p:sldId id="286" r:id="rId24"/>
    <p:sldId id="287" r:id="rId25"/>
    <p:sldId id="288" r:id="rId26"/>
    <p:sldId id="289" r:id="rId27"/>
    <p:sldId id="290" r:id="rId28"/>
    <p:sldId id="291" r:id="rId29"/>
    <p:sldId id="292" r:id="rId30"/>
    <p:sldId id="293" r:id="rId31"/>
    <p:sldId id="294" r:id="rId32"/>
    <p:sldId id="295" r:id="rId33"/>
    <p:sldId id="296" r:id="rId34"/>
    <p:sldId id="354" r:id="rId35"/>
    <p:sldId id="355" r:id="rId36"/>
    <p:sldId id="356" r:id="rId37"/>
    <p:sldId id="357" r:id="rId38"/>
    <p:sldId id="297" r:id="rId39"/>
    <p:sldId id="298" r:id="rId40"/>
    <p:sldId id="299" r:id="rId41"/>
    <p:sldId id="300" r:id="rId42"/>
    <p:sldId id="301" r:id="rId43"/>
    <p:sldId id="302" r:id="rId44"/>
    <p:sldId id="303" r:id="rId45"/>
    <p:sldId id="321" r:id="rId46"/>
    <p:sldId id="304" r:id="rId47"/>
    <p:sldId id="305" r:id="rId48"/>
    <p:sldId id="306" r:id="rId49"/>
    <p:sldId id="307" r:id="rId50"/>
    <p:sldId id="308" r:id="rId51"/>
    <p:sldId id="309" r:id="rId52"/>
    <p:sldId id="312" r:id="rId53"/>
    <p:sldId id="313" r:id="rId54"/>
    <p:sldId id="314" r:id="rId55"/>
    <p:sldId id="315" r:id="rId56"/>
    <p:sldId id="316" r:id="rId57"/>
    <p:sldId id="317" r:id="rId58"/>
    <p:sldId id="318" r:id="rId59"/>
    <p:sldId id="319" r:id="rId60"/>
    <p:sldId id="320" r:id="rId61"/>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38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23F0C1-5A22-4B1A-BBF8-B1614D7374B3}" type="datetimeFigureOut">
              <a:rPr lang="it-IT" smtClean="0"/>
              <a:t>22/04/2016</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269E43-D654-4A30-ACB9-E391F1394190}" type="slidenum">
              <a:rPr lang="it-IT" smtClean="0"/>
              <a:t>‹N›</a:t>
            </a:fld>
            <a:endParaRPr lang="it-IT"/>
          </a:p>
        </p:txBody>
      </p:sp>
    </p:spTree>
    <p:extLst>
      <p:ext uri="{BB962C8B-B14F-4D97-AF65-F5344CB8AC3E}">
        <p14:creationId xmlns:p14="http://schemas.microsoft.com/office/powerpoint/2010/main" val="17330603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Slide Number Placeholder 5"/>
          <p:cNvSpPr>
            <a:spLocks noGrp="1"/>
          </p:cNvSpPr>
          <p:nvPr>
            <p:ph type="sldNum" sz="quarter" idx="10"/>
          </p:nvPr>
        </p:nvSpPr>
        <p:spPr>
          <a:ln/>
        </p:spPr>
        <p:txBody>
          <a:bodyPr/>
          <a:lstStyle>
            <a:lvl1pPr>
              <a:defRPr/>
            </a:lvl1pPr>
          </a:lstStyle>
          <a:p>
            <a:pPr>
              <a:defRPr/>
            </a:pPr>
            <a:fld id="{0A58B47B-4F3B-4380-A038-1815A5AB8F15}" type="slidenum">
              <a:rPr lang="it-IT"/>
              <a:pPr>
                <a:defRPr/>
              </a:pPr>
              <a:t>‹N›</a:t>
            </a:fld>
            <a:endParaRPr lang="it-IT"/>
          </a:p>
        </p:txBody>
      </p:sp>
      <p:sp>
        <p:nvSpPr>
          <p:cNvPr id="5" name="Footer Placeholder 4"/>
          <p:cNvSpPr>
            <a:spLocks noGrp="1"/>
          </p:cNvSpPr>
          <p:nvPr>
            <p:ph type="ftr" sz="quarter" idx="11"/>
          </p:nvPr>
        </p:nvSpPr>
        <p:spPr/>
        <p:txBody>
          <a:bodyPr/>
          <a:lstStyle>
            <a:lvl1pPr>
              <a:defRPr/>
            </a:lvl1pPr>
          </a:lstStyle>
          <a:p>
            <a:pPr>
              <a:defRPr/>
            </a:pPr>
            <a:r>
              <a:rPr lang="it-IT" smtClean="0"/>
              <a:t>ANCI SICILIA - Palermo 22 04 2016     Dr Lucio Catania</a:t>
            </a:r>
            <a:endParaRPr lang="it-IT"/>
          </a:p>
        </p:txBody>
      </p:sp>
      <p:sp>
        <p:nvSpPr>
          <p:cNvPr id="6" name="Date Placeholder 3"/>
          <p:cNvSpPr>
            <a:spLocks noGrp="1"/>
          </p:cNvSpPr>
          <p:nvPr>
            <p:ph type="dt" sz="half" idx="12"/>
          </p:nvPr>
        </p:nvSpPr>
        <p:spPr/>
        <p:txBody>
          <a:bodyPr/>
          <a:lstStyle>
            <a:lvl1pPr>
              <a:defRPr/>
            </a:lvl1pPr>
          </a:lstStyle>
          <a:p>
            <a:pPr>
              <a:defRPr/>
            </a:pPr>
            <a:fld id="{28482CF7-608E-4CC5-A726-9253DE51954F}" type="datetime1">
              <a:rPr lang="it-IT" smtClean="0"/>
              <a:t>22/04/2016</a:t>
            </a:fld>
            <a:endParaRPr lang="it-IT"/>
          </a:p>
        </p:txBody>
      </p:sp>
    </p:spTree>
    <p:extLst>
      <p:ext uri="{BB962C8B-B14F-4D97-AF65-F5344CB8AC3E}">
        <p14:creationId xmlns:p14="http://schemas.microsoft.com/office/powerpoint/2010/main" val="41283451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6D181F00-7EAF-4928-AE62-B0ACC63B048C}" type="slidenum">
              <a:rPr lang="it-IT"/>
              <a:pPr>
                <a:defRPr/>
              </a:pPr>
              <a:t>‹N›</a:t>
            </a:fld>
            <a:endParaRPr lang="it-IT"/>
          </a:p>
        </p:txBody>
      </p:sp>
      <p:sp>
        <p:nvSpPr>
          <p:cNvPr id="5" name="Footer Placeholder 4"/>
          <p:cNvSpPr>
            <a:spLocks noGrp="1"/>
          </p:cNvSpPr>
          <p:nvPr>
            <p:ph type="ftr" sz="quarter" idx="11"/>
          </p:nvPr>
        </p:nvSpPr>
        <p:spPr/>
        <p:txBody>
          <a:bodyPr/>
          <a:lstStyle>
            <a:lvl1pPr>
              <a:defRPr/>
            </a:lvl1pPr>
          </a:lstStyle>
          <a:p>
            <a:pPr>
              <a:defRPr/>
            </a:pPr>
            <a:r>
              <a:rPr lang="it-IT" smtClean="0"/>
              <a:t>ANCI SICILIA - Palermo 22 04 2016     Dr Lucio Catania</a:t>
            </a:r>
            <a:endParaRPr lang="it-IT"/>
          </a:p>
        </p:txBody>
      </p:sp>
      <p:sp>
        <p:nvSpPr>
          <p:cNvPr id="6" name="Date Placeholder 3"/>
          <p:cNvSpPr>
            <a:spLocks noGrp="1"/>
          </p:cNvSpPr>
          <p:nvPr>
            <p:ph type="dt" sz="half" idx="12"/>
          </p:nvPr>
        </p:nvSpPr>
        <p:spPr/>
        <p:txBody>
          <a:bodyPr/>
          <a:lstStyle>
            <a:lvl1pPr>
              <a:defRPr/>
            </a:lvl1pPr>
          </a:lstStyle>
          <a:p>
            <a:pPr>
              <a:defRPr/>
            </a:pPr>
            <a:fld id="{EDD5121D-779D-45DF-852C-7E289F68EFC2}" type="datetime1">
              <a:rPr lang="it-IT" smtClean="0"/>
              <a:t>22/04/2016</a:t>
            </a:fld>
            <a:endParaRPr lang="it-IT"/>
          </a:p>
        </p:txBody>
      </p:sp>
    </p:spTree>
    <p:extLst>
      <p:ext uri="{BB962C8B-B14F-4D97-AF65-F5344CB8AC3E}">
        <p14:creationId xmlns:p14="http://schemas.microsoft.com/office/powerpoint/2010/main" val="2887721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EDBD956B-93CB-4B4D-891F-97275C53FD74}" type="slidenum">
              <a:rPr lang="it-IT"/>
              <a:pPr>
                <a:defRPr/>
              </a:pPr>
              <a:t>‹N›</a:t>
            </a:fld>
            <a:endParaRPr lang="it-IT"/>
          </a:p>
        </p:txBody>
      </p:sp>
      <p:sp>
        <p:nvSpPr>
          <p:cNvPr id="5" name="Footer Placeholder 4"/>
          <p:cNvSpPr>
            <a:spLocks noGrp="1"/>
          </p:cNvSpPr>
          <p:nvPr>
            <p:ph type="ftr" sz="quarter" idx="11"/>
          </p:nvPr>
        </p:nvSpPr>
        <p:spPr/>
        <p:txBody>
          <a:bodyPr/>
          <a:lstStyle>
            <a:lvl1pPr>
              <a:defRPr/>
            </a:lvl1pPr>
          </a:lstStyle>
          <a:p>
            <a:pPr>
              <a:defRPr/>
            </a:pPr>
            <a:r>
              <a:rPr lang="it-IT" smtClean="0"/>
              <a:t>ANCI SICILIA - Palermo 22 04 2016     Dr Lucio Catania</a:t>
            </a:r>
            <a:endParaRPr lang="it-IT"/>
          </a:p>
        </p:txBody>
      </p:sp>
      <p:sp>
        <p:nvSpPr>
          <p:cNvPr id="6" name="Date Placeholder 3"/>
          <p:cNvSpPr>
            <a:spLocks noGrp="1"/>
          </p:cNvSpPr>
          <p:nvPr>
            <p:ph type="dt" sz="half" idx="12"/>
          </p:nvPr>
        </p:nvSpPr>
        <p:spPr/>
        <p:txBody>
          <a:bodyPr/>
          <a:lstStyle>
            <a:lvl1pPr>
              <a:defRPr/>
            </a:lvl1pPr>
          </a:lstStyle>
          <a:p>
            <a:pPr>
              <a:defRPr/>
            </a:pPr>
            <a:fld id="{7D379D74-D200-4B08-8EC6-3DE552AE44D4}" type="datetime1">
              <a:rPr lang="it-IT" smtClean="0"/>
              <a:t>22/04/2016</a:t>
            </a:fld>
            <a:endParaRPr lang="it-IT"/>
          </a:p>
        </p:txBody>
      </p:sp>
    </p:spTree>
    <p:extLst>
      <p:ext uri="{BB962C8B-B14F-4D97-AF65-F5344CB8AC3E}">
        <p14:creationId xmlns:p14="http://schemas.microsoft.com/office/powerpoint/2010/main" val="4271841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8441113D-8D55-4361-8290-47DE4ADD2A2E}" type="slidenum">
              <a:rPr lang="it-IT"/>
              <a:pPr>
                <a:defRPr/>
              </a:pPr>
              <a:t>‹N›</a:t>
            </a:fld>
            <a:endParaRPr lang="it-IT"/>
          </a:p>
        </p:txBody>
      </p:sp>
      <p:sp>
        <p:nvSpPr>
          <p:cNvPr id="5" name="Footer Placeholder 4"/>
          <p:cNvSpPr>
            <a:spLocks noGrp="1"/>
          </p:cNvSpPr>
          <p:nvPr>
            <p:ph type="ftr" sz="quarter" idx="11"/>
          </p:nvPr>
        </p:nvSpPr>
        <p:spPr/>
        <p:txBody>
          <a:bodyPr/>
          <a:lstStyle>
            <a:lvl1pPr>
              <a:defRPr/>
            </a:lvl1pPr>
          </a:lstStyle>
          <a:p>
            <a:pPr>
              <a:defRPr/>
            </a:pPr>
            <a:r>
              <a:rPr lang="it-IT" smtClean="0"/>
              <a:t>ANCI SICILIA - Palermo 22 04 2016     Dr Lucio Catania</a:t>
            </a:r>
            <a:endParaRPr lang="it-IT"/>
          </a:p>
        </p:txBody>
      </p:sp>
      <p:sp>
        <p:nvSpPr>
          <p:cNvPr id="6" name="Date Placeholder 3"/>
          <p:cNvSpPr>
            <a:spLocks noGrp="1"/>
          </p:cNvSpPr>
          <p:nvPr>
            <p:ph type="dt" sz="half" idx="12"/>
          </p:nvPr>
        </p:nvSpPr>
        <p:spPr/>
        <p:txBody>
          <a:bodyPr/>
          <a:lstStyle>
            <a:lvl1pPr>
              <a:defRPr/>
            </a:lvl1pPr>
          </a:lstStyle>
          <a:p>
            <a:pPr>
              <a:defRPr/>
            </a:pPr>
            <a:fld id="{63444449-6718-4F3A-9111-31A4B1C586D9}" type="datetime1">
              <a:rPr lang="it-IT" smtClean="0"/>
              <a:t>22/04/2016</a:t>
            </a:fld>
            <a:endParaRPr lang="it-IT"/>
          </a:p>
        </p:txBody>
      </p:sp>
    </p:spTree>
    <p:extLst>
      <p:ext uri="{BB962C8B-B14F-4D97-AF65-F5344CB8AC3E}">
        <p14:creationId xmlns:p14="http://schemas.microsoft.com/office/powerpoint/2010/main" val="1003131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lide Number Placeholder 5"/>
          <p:cNvSpPr>
            <a:spLocks noGrp="1"/>
          </p:cNvSpPr>
          <p:nvPr>
            <p:ph type="sldNum" sz="quarter" idx="10"/>
          </p:nvPr>
        </p:nvSpPr>
        <p:spPr>
          <a:ln/>
        </p:spPr>
        <p:txBody>
          <a:bodyPr/>
          <a:lstStyle>
            <a:lvl1pPr>
              <a:defRPr/>
            </a:lvl1pPr>
          </a:lstStyle>
          <a:p>
            <a:pPr>
              <a:defRPr/>
            </a:pPr>
            <a:fld id="{E8665341-46CD-4D0F-AC32-F023C5A9EDE5}" type="slidenum">
              <a:rPr lang="it-IT"/>
              <a:pPr>
                <a:defRPr/>
              </a:pPr>
              <a:t>‹N›</a:t>
            </a:fld>
            <a:endParaRPr lang="it-IT"/>
          </a:p>
        </p:txBody>
      </p:sp>
      <p:sp>
        <p:nvSpPr>
          <p:cNvPr id="5" name="Footer Placeholder 4"/>
          <p:cNvSpPr>
            <a:spLocks noGrp="1"/>
          </p:cNvSpPr>
          <p:nvPr>
            <p:ph type="ftr" sz="quarter" idx="11"/>
          </p:nvPr>
        </p:nvSpPr>
        <p:spPr/>
        <p:txBody>
          <a:bodyPr/>
          <a:lstStyle>
            <a:lvl1pPr>
              <a:defRPr/>
            </a:lvl1pPr>
          </a:lstStyle>
          <a:p>
            <a:pPr>
              <a:defRPr/>
            </a:pPr>
            <a:r>
              <a:rPr lang="it-IT" smtClean="0"/>
              <a:t>ANCI SICILIA - Palermo 22 04 2016     Dr Lucio Catania</a:t>
            </a:r>
            <a:endParaRPr lang="it-IT"/>
          </a:p>
        </p:txBody>
      </p:sp>
      <p:sp>
        <p:nvSpPr>
          <p:cNvPr id="6" name="Date Placeholder 3"/>
          <p:cNvSpPr>
            <a:spLocks noGrp="1"/>
          </p:cNvSpPr>
          <p:nvPr>
            <p:ph type="dt" sz="half" idx="12"/>
          </p:nvPr>
        </p:nvSpPr>
        <p:spPr/>
        <p:txBody>
          <a:bodyPr/>
          <a:lstStyle>
            <a:lvl1pPr>
              <a:defRPr/>
            </a:lvl1pPr>
          </a:lstStyle>
          <a:p>
            <a:pPr>
              <a:defRPr/>
            </a:pPr>
            <a:fld id="{1B5D0BB3-1751-437F-A061-0C4C827044C1}" type="datetime1">
              <a:rPr lang="it-IT" smtClean="0"/>
              <a:t>22/04/2016</a:t>
            </a:fld>
            <a:endParaRPr lang="it-IT"/>
          </a:p>
        </p:txBody>
      </p:sp>
    </p:spTree>
    <p:extLst>
      <p:ext uri="{BB962C8B-B14F-4D97-AF65-F5344CB8AC3E}">
        <p14:creationId xmlns:p14="http://schemas.microsoft.com/office/powerpoint/2010/main" val="2194655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Slide Number Placeholder 5"/>
          <p:cNvSpPr>
            <a:spLocks noGrp="1"/>
          </p:cNvSpPr>
          <p:nvPr>
            <p:ph type="sldNum" sz="quarter" idx="10"/>
          </p:nvPr>
        </p:nvSpPr>
        <p:spPr>
          <a:ln/>
        </p:spPr>
        <p:txBody>
          <a:bodyPr/>
          <a:lstStyle>
            <a:lvl1pPr>
              <a:defRPr/>
            </a:lvl1pPr>
          </a:lstStyle>
          <a:p>
            <a:pPr>
              <a:defRPr/>
            </a:pPr>
            <a:fld id="{8F6B3748-2F60-40B0-9E80-DEF08112C6F0}" type="slidenum">
              <a:rPr lang="it-IT"/>
              <a:pPr>
                <a:defRPr/>
              </a:pPr>
              <a:t>‹N›</a:t>
            </a:fld>
            <a:endParaRPr lang="it-IT"/>
          </a:p>
        </p:txBody>
      </p:sp>
      <p:sp>
        <p:nvSpPr>
          <p:cNvPr id="6" name="Footer Placeholder 4"/>
          <p:cNvSpPr>
            <a:spLocks noGrp="1"/>
          </p:cNvSpPr>
          <p:nvPr>
            <p:ph type="ftr" sz="quarter" idx="11"/>
          </p:nvPr>
        </p:nvSpPr>
        <p:spPr/>
        <p:txBody>
          <a:bodyPr/>
          <a:lstStyle>
            <a:lvl1pPr>
              <a:defRPr/>
            </a:lvl1pPr>
          </a:lstStyle>
          <a:p>
            <a:pPr>
              <a:defRPr/>
            </a:pPr>
            <a:r>
              <a:rPr lang="it-IT" smtClean="0"/>
              <a:t>ANCI SICILIA - Palermo 22 04 2016     Dr Lucio Catania</a:t>
            </a:r>
            <a:endParaRPr lang="it-IT"/>
          </a:p>
        </p:txBody>
      </p:sp>
      <p:sp>
        <p:nvSpPr>
          <p:cNvPr id="7" name="Date Placeholder 3"/>
          <p:cNvSpPr>
            <a:spLocks noGrp="1"/>
          </p:cNvSpPr>
          <p:nvPr>
            <p:ph type="dt" sz="half" idx="12"/>
          </p:nvPr>
        </p:nvSpPr>
        <p:spPr/>
        <p:txBody>
          <a:bodyPr/>
          <a:lstStyle>
            <a:lvl1pPr>
              <a:defRPr/>
            </a:lvl1pPr>
          </a:lstStyle>
          <a:p>
            <a:pPr>
              <a:defRPr/>
            </a:pPr>
            <a:fld id="{087CAAF3-8E2B-4D65-93B4-07528F69454A}" type="datetime1">
              <a:rPr lang="it-IT" smtClean="0"/>
              <a:t>22/04/2016</a:t>
            </a:fld>
            <a:endParaRPr lang="it-IT"/>
          </a:p>
        </p:txBody>
      </p:sp>
    </p:spTree>
    <p:extLst>
      <p:ext uri="{BB962C8B-B14F-4D97-AF65-F5344CB8AC3E}">
        <p14:creationId xmlns:p14="http://schemas.microsoft.com/office/powerpoint/2010/main" val="3743133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Slide Number Placeholder 5"/>
          <p:cNvSpPr>
            <a:spLocks noGrp="1"/>
          </p:cNvSpPr>
          <p:nvPr>
            <p:ph type="sldNum" sz="quarter" idx="10"/>
          </p:nvPr>
        </p:nvSpPr>
        <p:spPr>
          <a:ln/>
        </p:spPr>
        <p:txBody>
          <a:bodyPr/>
          <a:lstStyle>
            <a:lvl1pPr>
              <a:defRPr/>
            </a:lvl1pPr>
          </a:lstStyle>
          <a:p>
            <a:pPr>
              <a:defRPr/>
            </a:pPr>
            <a:fld id="{382D8BAC-11ED-4570-85BF-ADE924E21FC7}" type="slidenum">
              <a:rPr lang="it-IT"/>
              <a:pPr>
                <a:defRPr/>
              </a:pPr>
              <a:t>‹N›</a:t>
            </a:fld>
            <a:endParaRPr lang="it-IT"/>
          </a:p>
        </p:txBody>
      </p:sp>
      <p:sp>
        <p:nvSpPr>
          <p:cNvPr id="8" name="Footer Placeholder 4"/>
          <p:cNvSpPr>
            <a:spLocks noGrp="1"/>
          </p:cNvSpPr>
          <p:nvPr>
            <p:ph type="ftr" sz="quarter" idx="11"/>
          </p:nvPr>
        </p:nvSpPr>
        <p:spPr/>
        <p:txBody>
          <a:bodyPr/>
          <a:lstStyle>
            <a:lvl1pPr>
              <a:defRPr/>
            </a:lvl1pPr>
          </a:lstStyle>
          <a:p>
            <a:pPr>
              <a:defRPr/>
            </a:pPr>
            <a:r>
              <a:rPr lang="it-IT" smtClean="0"/>
              <a:t>ANCI SICILIA - Palermo 22 04 2016     Dr Lucio Catania</a:t>
            </a:r>
            <a:endParaRPr lang="it-IT"/>
          </a:p>
        </p:txBody>
      </p:sp>
      <p:sp>
        <p:nvSpPr>
          <p:cNvPr id="9" name="Date Placeholder 3"/>
          <p:cNvSpPr>
            <a:spLocks noGrp="1"/>
          </p:cNvSpPr>
          <p:nvPr>
            <p:ph type="dt" sz="half" idx="12"/>
          </p:nvPr>
        </p:nvSpPr>
        <p:spPr/>
        <p:txBody>
          <a:bodyPr/>
          <a:lstStyle>
            <a:lvl1pPr>
              <a:defRPr/>
            </a:lvl1pPr>
          </a:lstStyle>
          <a:p>
            <a:pPr>
              <a:defRPr/>
            </a:pPr>
            <a:fld id="{244EEF92-7044-4D44-BB7A-B37866E40EC3}" type="datetime1">
              <a:rPr lang="it-IT" smtClean="0"/>
              <a:t>22/04/2016</a:t>
            </a:fld>
            <a:endParaRPr lang="it-IT"/>
          </a:p>
        </p:txBody>
      </p:sp>
    </p:spTree>
    <p:extLst>
      <p:ext uri="{BB962C8B-B14F-4D97-AF65-F5344CB8AC3E}">
        <p14:creationId xmlns:p14="http://schemas.microsoft.com/office/powerpoint/2010/main" val="3833359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Slide Number Placeholder 5"/>
          <p:cNvSpPr>
            <a:spLocks noGrp="1"/>
          </p:cNvSpPr>
          <p:nvPr>
            <p:ph type="sldNum" sz="quarter" idx="10"/>
          </p:nvPr>
        </p:nvSpPr>
        <p:spPr>
          <a:ln/>
        </p:spPr>
        <p:txBody>
          <a:bodyPr/>
          <a:lstStyle>
            <a:lvl1pPr>
              <a:defRPr/>
            </a:lvl1pPr>
          </a:lstStyle>
          <a:p>
            <a:pPr>
              <a:defRPr/>
            </a:pPr>
            <a:fld id="{70C77EA0-93FA-4321-9D64-F4FACDEB2FA8}" type="slidenum">
              <a:rPr lang="it-IT"/>
              <a:pPr>
                <a:defRPr/>
              </a:pPr>
              <a:t>‹N›</a:t>
            </a:fld>
            <a:endParaRPr lang="it-IT"/>
          </a:p>
        </p:txBody>
      </p:sp>
      <p:sp>
        <p:nvSpPr>
          <p:cNvPr id="4" name="Footer Placeholder 4"/>
          <p:cNvSpPr>
            <a:spLocks noGrp="1"/>
          </p:cNvSpPr>
          <p:nvPr>
            <p:ph type="ftr" sz="quarter" idx="11"/>
          </p:nvPr>
        </p:nvSpPr>
        <p:spPr/>
        <p:txBody>
          <a:bodyPr/>
          <a:lstStyle>
            <a:lvl1pPr>
              <a:defRPr/>
            </a:lvl1pPr>
          </a:lstStyle>
          <a:p>
            <a:pPr>
              <a:defRPr/>
            </a:pPr>
            <a:r>
              <a:rPr lang="it-IT" smtClean="0"/>
              <a:t>ANCI SICILIA - Palermo 22 04 2016     Dr Lucio Catania</a:t>
            </a:r>
            <a:endParaRPr lang="it-IT"/>
          </a:p>
        </p:txBody>
      </p:sp>
      <p:sp>
        <p:nvSpPr>
          <p:cNvPr id="5" name="Date Placeholder 3"/>
          <p:cNvSpPr>
            <a:spLocks noGrp="1"/>
          </p:cNvSpPr>
          <p:nvPr>
            <p:ph type="dt" sz="half" idx="12"/>
          </p:nvPr>
        </p:nvSpPr>
        <p:spPr/>
        <p:txBody>
          <a:bodyPr/>
          <a:lstStyle>
            <a:lvl1pPr>
              <a:defRPr/>
            </a:lvl1pPr>
          </a:lstStyle>
          <a:p>
            <a:pPr>
              <a:defRPr/>
            </a:pPr>
            <a:fld id="{20FA3189-23BF-4F82-8FF9-24CF4F195DFC}" type="datetime1">
              <a:rPr lang="it-IT" smtClean="0"/>
              <a:t>22/04/2016</a:t>
            </a:fld>
            <a:endParaRPr lang="it-IT"/>
          </a:p>
        </p:txBody>
      </p:sp>
    </p:spTree>
    <p:extLst>
      <p:ext uri="{BB962C8B-B14F-4D97-AF65-F5344CB8AC3E}">
        <p14:creationId xmlns:p14="http://schemas.microsoft.com/office/powerpoint/2010/main" val="1372200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ln/>
        </p:spPr>
        <p:txBody>
          <a:bodyPr/>
          <a:lstStyle>
            <a:lvl1pPr>
              <a:defRPr/>
            </a:lvl1pPr>
          </a:lstStyle>
          <a:p>
            <a:pPr>
              <a:defRPr/>
            </a:pPr>
            <a:fld id="{41BFEF49-ABE2-4C5C-BC3F-9B610902C08E}" type="slidenum">
              <a:rPr lang="it-IT"/>
              <a:pPr>
                <a:defRPr/>
              </a:pPr>
              <a:t>‹N›</a:t>
            </a:fld>
            <a:endParaRPr lang="it-IT"/>
          </a:p>
        </p:txBody>
      </p:sp>
      <p:sp>
        <p:nvSpPr>
          <p:cNvPr id="3" name="Footer Placeholder 4"/>
          <p:cNvSpPr>
            <a:spLocks noGrp="1"/>
          </p:cNvSpPr>
          <p:nvPr>
            <p:ph type="ftr" sz="quarter" idx="11"/>
          </p:nvPr>
        </p:nvSpPr>
        <p:spPr/>
        <p:txBody>
          <a:bodyPr/>
          <a:lstStyle>
            <a:lvl1pPr>
              <a:defRPr/>
            </a:lvl1pPr>
          </a:lstStyle>
          <a:p>
            <a:pPr>
              <a:defRPr/>
            </a:pPr>
            <a:r>
              <a:rPr lang="it-IT" smtClean="0"/>
              <a:t>ANCI SICILIA - Palermo 22 04 2016     Dr Lucio Catania</a:t>
            </a:r>
            <a:endParaRPr lang="it-IT"/>
          </a:p>
        </p:txBody>
      </p:sp>
      <p:sp>
        <p:nvSpPr>
          <p:cNvPr id="4" name="Date Placeholder 3"/>
          <p:cNvSpPr>
            <a:spLocks noGrp="1"/>
          </p:cNvSpPr>
          <p:nvPr>
            <p:ph type="dt" sz="half" idx="12"/>
          </p:nvPr>
        </p:nvSpPr>
        <p:spPr/>
        <p:txBody>
          <a:bodyPr/>
          <a:lstStyle>
            <a:lvl1pPr>
              <a:defRPr/>
            </a:lvl1pPr>
          </a:lstStyle>
          <a:p>
            <a:pPr>
              <a:defRPr/>
            </a:pPr>
            <a:fld id="{D9EF8AF5-13F5-4193-958E-92FD6F1E94E7}" type="datetime1">
              <a:rPr lang="it-IT" smtClean="0"/>
              <a:t>22/04/2016</a:t>
            </a:fld>
            <a:endParaRPr lang="it-IT"/>
          </a:p>
        </p:txBody>
      </p:sp>
    </p:spTree>
    <p:extLst>
      <p:ext uri="{BB962C8B-B14F-4D97-AF65-F5344CB8AC3E}">
        <p14:creationId xmlns:p14="http://schemas.microsoft.com/office/powerpoint/2010/main" val="4111079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9" name="Content Placeholder 8"/>
          <p:cNvSpPr>
            <a:spLocks noGrp="1"/>
          </p:cNvSpPr>
          <p:nvPr>
            <p:ph sz="quarter" idx="13"/>
          </p:nvPr>
        </p:nvSpPr>
        <p:spPr>
          <a:xfrm>
            <a:off x="304800" y="381000"/>
            <a:ext cx="7772400" cy="494284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lide Number Placeholder 5"/>
          <p:cNvSpPr>
            <a:spLocks noGrp="1"/>
          </p:cNvSpPr>
          <p:nvPr>
            <p:ph type="sldNum" sz="quarter" idx="14"/>
          </p:nvPr>
        </p:nvSpPr>
        <p:spPr>
          <a:ln/>
        </p:spPr>
        <p:txBody>
          <a:bodyPr/>
          <a:lstStyle>
            <a:lvl1pPr>
              <a:defRPr/>
            </a:lvl1pPr>
          </a:lstStyle>
          <a:p>
            <a:pPr>
              <a:defRPr/>
            </a:pPr>
            <a:fld id="{74C36791-7D9E-44F6-B4D5-55643A8C8009}" type="slidenum">
              <a:rPr lang="it-IT"/>
              <a:pPr>
                <a:defRPr/>
              </a:pPr>
              <a:t>‹N›</a:t>
            </a:fld>
            <a:endParaRPr lang="it-IT"/>
          </a:p>
        </p:txBody>
      </p:sp>
      <p:sp>
        <p:nvSpPr>
          <p:cNvPr id="6" name="Footer Placeholder 4"/>
          <p:cNvSpPr>
            <a:spLocks noGrp="1"/>
          </p:cNvSpPr>
          <p:nvPr>
            <p:ph type="ftr" sz="quarter" idx="15"/>
          </p:nvPr>
        </p:nvSpPr>
        <p:spPr/>
        <p:txBody>
          <a:bodyPr/>
          <a:lstStyle>
            <a:lvl1pPr>
              <a:defRPr/>
            </a:lvl1pPr>
          </a:lstStyle>
          <a:p>
            <a:pPr>
              <a:defRPr/>
            </a:pPr>
            <a:r>
              <a:rPr lang="it-IT" smtClean="0"/>
              <a:t>ANCI SICILIA - Palermo 22 04 2016     Dr Lucio Catania</a:t>
            </a:r>
            <a:endParaRPr lang="it-IT"/>
          </a:p>
        </p:txBody>
      </p:sp>
      <p:sp>
        <p:nvSpPr>
          <p:cNvPr id="7" name="Date Placeholder 3"/>
          <p:cNvSpPr>
            <a:spLocks noGrp="1"/>
          </p:cNvSpPr>
          <p:nvPr>
            <p:ph type="dt" sz="half" idx="16"/>
          </p:nvPr>
        </p:nvSpPr>
        <p:spPr/>
        <p:txBody>
          <a:bodyPr/>
          <a:lstStyle>
            <a:lvl1pPr>
              <a:defRPr/>
            </a:lvl1pPr>
          </a:lstStyle>
          <a:p>
            <a:pPr>
              <a:defRPr/>
            </a:pPr>
            <a:fld id="{9828C1B4-B948-44DB-800E-89E1C741C22C}" type="datetime1">
              <a:rPr lang="it-IT" smtClean="0"/>
              <a:t>22/04/2016</a:t>
            </a:fld>
            <a:endParaRPr lang="it-IT"/>
          </a:p>
        </p:txBody>
      </p:sp>
    </p:spTree>
    <p:extLst>
      <p:ext uri="{BB962C8B-B14F-4D97-AF65-F5344CB8AC3E}">
        <p14:creationId xmlns:p14="http://schemas.microsoft.com/office/powerpoint/2010/main" val="2885110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it-IT" smtClean="0"/>
              <a:t>Fare clic per modificare lo stile del titolo</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smtClean="0"/>
              <a:t>Fare clic sull'icona per inserire un'immagine</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lide Number Placeholder 5"/>
          <p:cNvSpPr>
            <a:spLocks noGrp="1"/>
          </p:cNvSpPr>
          <p:nvPr>
            <p:ph type="sldNum" sz="quarter" idx="10"/>
          </p:nvPr>
        </p:nvSpPr>
        <p:spPr>
          <a:ln/>
        </p:spPr>
        <p:txBody>
          <a:bodyPr/>
          <a:lstStyle>
            <a:lvl1pPr>
              <a:defRPr/>
            </a:lvl1pPr>
          </a:lstStyle>
          <a:p>
            <a:pPr>
              <a:defRPr/>
            </a:pPr>
            <a:fld id="{F7C9E6C0-8957-4CF6-9B3C-FF7A9AE03E2F}" type="slidenum">
              <a:rPr lang="it-IT"/>
              <a:pPr>
                <a:defRPr/>
              </a:pPr>
              <a:t>‹N›</a:t>
            </a:fld>
            <a:endParaRPr lang="it-IT"/>
          </a:p>
        </p:txBody>
      </p:sp>
      <p:sp>
        <p:nvSpPr>
          <p:cNvPr id="6" name="Footer Placeholder 4"/>
          <p:cNvSpPr>
            <a:spLocks noGrp="1"/>
          </p:cNvSpPr>
          <p:nvPr>
            <p:ph type="ftr" sz="quarter" idx="11"/>
          </p:nvPr>
        </p:nvSpPr>
        <p:spPr/>
        <p:txBody>
          <a:bodyPr/>
          <a:lstStyle>
            <a:lvl1pPr>
              <a:defRPr/>
            </a:lvl1pPr>
          </a:lstStyle>
          <a:p>
            <a:pPr>
              <a:defRPr/>
            </a:pPr>
            <a:r>
              <a:rPr lang="it-IT" smtClean="0"/>
              <a:t>ANCI SICILIA - Palermo 22 04 2016     Dr Lucio Catania</a:t>
            </a:r>
            <a:endParaRPr lang="it-IT"/>
          </a:p>
        </p:txBody>
      </p:sp>
      <p:sp>
        <p:nvSpPr>
          <p:cNvPr id="7" name="Date Placeholder 3"/>
          <p:cNvSpPr>
            <a:spLocks noGrp="1"/>
          </p:cNvSpPr>
          <p:nvPr>
            <p:ph type="dt" sz="half" idx="12"/>
          </p:nvPr>
        </p:nvSpPr>
        <p:spPr/>
        <p:txBody>
          <a:bodyPr/>
          <a:lstStyle>
            <a:lvl1pPr>
              <a:defRPr/>
            </a:lvl1pPr>
          </a:lstStyle>
          <a:p>
            <a:pPr>
              <a:defRPr/>
            </a:pPr>
            <a:fld id="{85DDD650-B30F-43C3-B0BB-577CB73B176A}" type="datetime1">
              <a:rPr lang="it-IT" smtClean="0"/>
              <a:t>22/04/2016</a:t>
            </a:fld>
            <a:endParaRPr lang="it-IT"/>
          </a:p>
        </p:txBody>
      </p:sp>
    </p:spTree>
    <p:extLst>
      <p:ext uri="{BB962C8B-B14F-4D97-AF65-F5344CB8AC3E}">
        <p14:creationId xmlns:p14="http://schemas.microsoft.com/office/powerpoint/2010/main" val="1240042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it-IT" smtClean="0"/>
              <a:t>Fare clic per modificare lo stile del titolo</a:t>
            </a:r>
            <a:endParaRPr lang="en-US" dirty="0"/>
          </a:p>
        </p:txBody>
      </p:sp>
      <p:sp>
        <p:nvSpPr>
          <p:cNvPr id="1027" name="Text Placeholder 2"/>
          <p:cNvSpPr>
            <a:spLocks noGrp="1"/>
          </p:cNvSpPr>
          <p:nvPr>
            <p:ph type="body" idx="1"/>
          </p:nvPr>
        </p:nvSpPr>
        <p:spPr bwMode="auto">
          <a:xfrm>
            <a:off x="457200" y="1600200"/>
            <a:ext cx="7620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smtClean="0"/>
              <a:t>Fare clic per modificare stili del testo dello schema</a:t>
            </a:r>
          </a:p>
          <a:p>
            <a:pPr lvl="1"/>
            <a:r>
              <a:rPr lang="it-IT" altLang="it-IT" smtClean="0"/>
              <a:t>Secondo livello</a:t>
            </a:r>
          </a:p>
          <a:p>
            <a:pPr lvl="2"/>
            <a:r>
              <a:rPr lang="it-IT" altLang="it-IT" smtClean="0"/>
              <a:t>Terzo livello</a:t>
            </a:r>
          </a:p>
          <a:p>
            <a:pPr lvl="3"/>
            <a:r>
              <a:rPr lang="it-IT" altLang="it-IT" smtClean="0"/>
              <a:t>Quarto livello</a:t>
            </a:r>
          </a:p>
          <a:p>
            <a:pPr lvl="4"/>
            <a:r>
              <a:rPr lang="it-IT" altLang="it-IT" smtClean="0"/>
              <a:t>Quinto livello</a:t>
            </a:r>
            <a:endParaRPr lang="en-US" altLang="it-IT" smtClean="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lIns="0" tIns="0" rIns="0" bIns="0" rtlCol="0" anchor="ctr"/>
          <a:lstStyle>
            <a:lvl1pPr algn="ctr" fontAlgn="auto">
              <a:spcBef>
                <a:spcPts val="0"/>
              </a:spcBef>
              <a:spcAft>
                <a:spcPts val="0"/>
              </a:spcAft>
              <a:defRPr sz="1800" smtClean="0">
                <a:solidFill>
                  <a:srgbClr val="FFFFFF"/>
                </a:solidFill>
                <a:latin typeface="+mn-lt"/>
                <a:cs typeface="+mn-cs"/>
              </a:defRPr>
            </a:lvl1pPr>
          </a:lstStyle>
          <a:p>
            <a:pPr>
              <a:defRPr/>
            </a:pPr>
            <a:fld id="{64CBF783-2C25-43F8-A0AB-B50A42D705F3}" type="slidenum">
              <a:rPr lang="it-IT"/>
              <a:pPr>
                <a:defRPr/>
              </a:pPr>
              <a:t>‹N›</a:t>
            </a:fld>
            <a:endParaRPr lang="it-IT"/>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lvl1pPr algn="r" fontAlgn="auto">
              <a:spcBef>
                <a:spcPts val="0"/>
              </a:spcBef>
              <a:spcAft>
                <a:spcPts val="0"/>
              </a:spcAft>
              <a:defRPr sz="1200">
                <a:solidFill>
                  <a:schemeClr val="bg2"/>
                </a:solidFill>
                <a:latin typeface="+mn-lt"/>
                <a:cs typeface="+mn-cs"/>
              </a:defRPr>
            </a:lvl1pPr>
          </a:lstStyle>
          <a:p>
            <a:pPr>
              <a:defRPr/>
            </a:pPr>
            <a:r>
              <a:rPr lang="it-IT" smtClean="0"/>
              <a:t>ANCI SICILIA - Palermo 22 04 2016     Dr Lucio Catania</a:t>
            </a:r>
            <a:endParaRPr lang="it-IT"/>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bg2"/>
                </a:solidFill>
                <a:latin typeface="+mn-lt"/>
                <a:cs typeface="+mn-cs"/>
              </a:defRPr>
            </a:lvl1pPr>
          </a:lstStyle>
          <a:p>
            <a:pPr>
              <a:defRPr/>
            </a:pPr>
            <a:fld id="{7E86376B-2A4E-4005-8FFE-46F1D363396A}" type="datetime1">
              <a:rPr lang="it-IT" smtClean="0"/>
              <a:t>22/04/2016</a:t>
            </a:fld>
            <a:endParaRPr lang="it-IT"/>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dt="0"/>
  <p:txStyles>
    <p:titleStyle>
      <a:lvl1pPr algn="l" rtl="0" fontAlgn="base">
        <a:spcBef>
          <a:spcPct val="0"/>
        </a:spcBef>
        <a:spcAft>
          <a:spcPct val="0"/>
        </a:spcAft>
        <a:defRPr sz="4600" kern="1200" spc="-100">
          <a:solidFill>
            <a:schemeClr val="tx2"/>
          </a:solidFill>
          <a:latin typeface="+mj-lt"/>
          <a:ea typeface="+mj-ea"/>
          <a:cs typeface="+mj-cs"/>
        </a:defRPr>
      </a:lvl1pPr>
      <a:lvl2pPr algn="l" rtl="0" fontAlgn="base">
        <a:spcBef>
          <a:spcPct val="0"/>
        </a:spcBef>
        <a:spcAft>
          <a:spcPct val="0"/>
        </a:spcAft>
        <a:defRPr sz="4600">
          <a:solidFill>
            <a:schemeClr val="tx2"/>
          </a:solidFill>
          <a:latin typeface="Cambria" pitchFamily="18" charset="0"/>
        </a:defRPr>
      </a:lvl2pPr>
      <a:lvl3pPr algn="l" rtl="0" fontAlgn="base">
        <a:spcBef>
          <a:spcPct val="0"/>
        </a:spcBef>
        <a:spcAft>
          <a:spcPct val="0"/>
        </a:spcAft>
        <a:defRPr sz="4600">
          <a:solidFill>
            <a:schemeClr val="tx2"/>
          </a:solidFill>
          <a:latin typeface="Cambria" pitchFamily="18" charset="0"/>
        </a:defRPr>
      </a:lvl3pPr>
      <a:lvl4pPr algn="l" rtl="0" fontAlgn="base">
        <a:spcBef>
          <a:spcPct val="0"/>
        </a:spcBef>
        <a:spcAft>
          <a:spcPct val="0"/>
        </a:spcAft>
        <a:defRPr sz="4600">
          <a:solidFill>
            <a:schemeClr val="tx2"/>
          </a:solidFill>
          <a:latin typeface="Cambria" pitchFamily="18" charset="0"/>
        </a:defRPr>
      </a:lvl4pPr>
      <a:lvl5pPr algn="l" rtl="0" fontAlgn="base">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p:titleStyle>
    <p:bodyStyle>
      <a:lvl1pPr marL="342900" indent="-228600" algn="l" rtl="0" fontAlgn="base">
        <a:spcBef>
          <a:spcPct val="20000"/>
        </a:spcBef>
        <a:spcAft>
          <a:spcPct val="0"/>
        </a:spcAft>
        <a:buClr>
          <a:schemeClr val="accent1"/>
        </a:buClr>
        <a:buFont typeface="Arial" charset="0"/>
        <a:buChar char="•"/>
        <a:defRPr sz="2200" kern="1200">
          <a:solidFill>
            <a:schemeClr val="tx1"/>
          </a:solidFill>
          <a:latin typeface="+mn-lt"/>
          <a:ea typeface="+mn-ea"/>
          <a:cs typeface="+mn-cs"/>
        </a:defRPr>
      </a:lvl1pPr>
      <a:lvl2pPr marL="639763" indent="-228600" algn="l" rtl="0" fontAlgn="base">
        <a:spcBef>
          <a:spcPct val="20000"/>
        </a:spcBef>
        <a:spcAft>
          <a:spcPct val="0"/>
        </a:spcAft>
        <a:buClr>
          <a:schemeClr val="accent2"/>
        </a:buClr>
        <a:buFont typeface="Arial" charset="0"/>
        <a:buChar char="•"/>
        <a:defRPr sz="2000" kern="1200">
          <a:solidFill>
            <a:schemeClr val="tx1"/>
          </a:solidFill>
          <a:latin typeface="+mn-lt"/>
          <a:ea typeface="+mn-ea"/>
          <a:cs typeface="+mn-cs"/>
        </a:defRPr>
      </a:lvl2pPr>
      <a:lvl3pPr marL="1004888" indent="-228600" algn="l" rtl="0" fontAlgn="base">
        <a:spcBef>
          <a:spcPct val="20000"/>
        </a:spcBef>
        <a:spcAft>
          <a:spcPct val="0"/>
        </a:spcAft>
        <a:buClr>
          <a:srgbClr val="0BD0D9"/>
        </a:buClr>
        <a:buFont typeface="Arial" charset="0"/>
        <a:buChar char="•"/>
        <a:defRPr kern="1200">
          <a:solidFill>
            <a:schemeClr val="tx1"/>
          </a:solidFill>
          <a:latin typeface="+mn-lt"/>
          <a:ea typeface="+mn-ea"/>
          <a:cs typeface="+mn-cs"/>
        </a:defRPr>
      </a:lvl3pPr>
      <a:lvl4pPr marL="1279525" indent="-228600" algn="l" rtl="0" fontAlgn="base">
        <a:spcBef>
          <a:spcPct val="20000"/>
        </a:spcBef>
        <a:spcAft>
          <a:spcPct val="0"/>
        </a:spcAft>
        <a:buClr>
          <a:srgbClr val="10CF9B"/>
        </a:buClr>
        <a:buFont typeface="Arial" charset="0"/>
        <a:buChar char="•"/>
        <a:defRPr sz="1600" kern="1200">
          <a:solidFill>
            <a:schemeClr val="tx1"/>
          </a:solidFill>
          <a:latin typeface="+mn-lt"/>
          <a:ea typeface="+mn-ea"/>
          <a:cs typeface="+mn-cs"/>
        </a:defRPr>
      </a:lvl4pPr>
      <a:lvl5pPr marL="1554163" indent="-228600" algn="l" rtl="0" fontAlgn="base">
        <a:spcBef>
          <a:spcPct val="20000"/>
        </a:spcBef>
        <a:spcAft>
          <a:spcPct val="0"/>
        </a:spcAft>
        <a:buClr>
          <a:srgbClr val="7CCA62"/>
        </a:buClr>
        <a:buFont typeface="Arial"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95288" y="1052513"/>
            <a:ext cx="7885112" cy="3960812"/>
          </a:xfrm>
          <a:noFill/>
        </p:spPr>
      </p:pic>
      <p:sp>
        <p:nvSpPr>
          <p:cNvPr id="2" name="Segnaposto piè di pagina 1"/>
          <p:cNvSpPr>
            <a:spLocks noGrp="1"/>
          </p:cNvSpPr>
          <p:nvPr>
            <p:ph type="ftr" sz="quarter" idx="11"/>
          </p:nvPr>
        </p:nvSpPr>
        <p:spPr/>
        <p:txBody>
          <a:bodyPr/>
          <a:lstStyle/>
          <a:p>
            <a:pPr>
              <a:defRPr/>
            </a:pPr>
            <a:r>
              <a:rPr lang="it-IT" smtClean="0"/>
              <a:t>ANCI SICILIA - Palermo 22 04 2016     Dr Lucio Catania</a:t>
            </a:r>
            <a:endParaRPr lang="it-IT"/>
          </a:p>
        </p:txBody>
      </p:sp>
      <p:sp>
        <p:nvSpPr>
          <p:cNvPr id="3" name="Segnaposto numero diapositiva 2"/>
          <p:cNvSpPr>
            <a:spLocks noGrp="1"/>
          </p:cNvSpPr>
          <p:nvPr>
            <p:ph type="sldNum" sz="quarter" idx="10"/>
          </p:nvPr>
        </p:nvSpPr>
        <p:spPr/>
        <p:txBody>
          <a:bodyPr/>
          <a:lstStyle/>
          <a:p>
            <a:pPr>
              <a:defRPr/>
            </a:pPr>
            <a:fld id="{8441113D-8D55-4361-8290-47DE4ADD2A2E}" type="slidenum">
              <a:rPr lang="it-IT" smtClean="0"/>
              <a:pPr>
                <a:defRPr/>
              </a:pPr>
              <a:t>1</a:t>
            </a:fld>
            <a:endParaRPr lang="it-IT"/>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500" b="1" dirty="0"/>
              <a:t>D.LGS. 156/2015 - L’INTERPELLO</a:t>
            </a:r>
          </a:p>
        </p:txBody>
      </p:sp>
      <p:sp>
        <p:nvSpPr>
          <p:cNvPr id="3" name="Segnaposto contenuto 2"/>
          <p:cNvSpPr>
            <a:spLocks noGrp="1"/>
          </p:cNvSpPr>
          <p:nvPr>
            <p:ph idx="1"/>
          </p:nvPr>
        </p:nvSpPr>
        <p:spPr/>
        <p:txBody>
          <a:bodyPr rtlCol="0">
            <a:normAutofit/>
          </a:bodyPr>
          <a:lstStyle/>
          <a:p>
            <a:pPr marL="68263" indent="0" fontAlgn="auto">
              <a:spcAft>
                <a:spcPts val="0"/>
              </a:spcAft>
              <a:buFont typeface="Arial" pitchFamily="34" charset="0"/>
              <a:buNone/>
              <a:defRPr/>
            </a:pPr>
            <a:r>
              <a:rPr lang="it-IT" dirty="0" smtClean="0"/>
              <a:t>I CASI IN CUI E’ POSSIBILE ATTIVARE L’INTERPELLO:</a:t>
            </a:r>
          </a:p>
          <a:p>
            <a:pPr marL="582613" indent="-514350" fontAlgn="auto">
              <a:spcAft>
                <a:spcPts val="0"/>
              </a:spcAft>
              <a:buFont typeface="+mj-lt"/>
              <a:buAutoNum type="alphaLcParenR"/>
              <a:defRPr/>
            </a:pPr>
            <a:r>
              <a:rPr lang="it-IT" dirty="0" smtClean="0"/>
              <a:t>l'applicazione </a:t>
            </a:r>
            <a:r>
              <a:rPr lang="it-IT" dirty="0"/>
              <a:t>delle disposizioni tributarie, quando vi sono condizioni di obiettiva incertezza sulla corretta interpretazione di tali disposizioni e la corretta qualificazione di fattispecie alla luce delle disposizioni tributarie applicabili alle medesime, ove ricorrano condizioni di obiettiva </a:t>
            </a:r>
            <a:r>
              <a:rPr lang="it-IT" dirty="0" smtClean="0"/>
              <a:t>incertezza</a:t>
            </a:r>
            <a:endParaRPr lang="it-IT" dirty="0"/>
          </a:p>
        </p:txBody>
      </p:sp>
      <p:sp>
        <p:nvSpPr>
          <p:cNvPr id="4" name="Segnaposto piè di pagina 3"/>
          <p:cNvSpPr>
            <a:spLocks noGrp="1"/>
          </p:cNvSpPr>
          <p:nvPr>
            <p:ph type="ftr" sz="quarter" idx="11"/>
          </p:nvPr>
        </p:nvSpPr>
        <p:spPr/>
        <p:txBody>
          <a:bodyPr/>
          <a:lstStyle/>
          <a:p>
            <a:pPr>
              <a:defRPr/>
            </a:pPr>
            <a:r>
              <a:rPr lang="it-IT" smtClean="0"/>
              <a:t>ANCI SICILIA - Palermo 22 04 2016     Dr Lucio Catania</a:t>
            </a:r>
            <a:endParaRPr lang="it-IT"/>
          </a:p>
        </p:txBody>
      </p:sp>
      <p:sp>
        <p:nvSpPr>
          <p:cNvPr id="5" name="Segnaposto numero diapositiva 4"/>
          <p:cNvSpPr>
            <a:spLocks noGrp="1"/>
          </p:cNvSpPr>
          <p:nvPr>
            <p:ph type="sldNum" sz="quarter" idx="10"/>
          </p:nvPr>
        </p:nvSpPr>
        <p:spPr/>
        <p:txBody>
          <a:bodyPr/>
          <a:lstStyle/>
          <a:p>
            <a:pPr>
              <a:defRPr/>
            </a:pPr>
            <a:fld id="{8441113D-8D55-4361-8290-47DE4ADD2A2E}" type="slidenum">
              <a:rPr lang="it-IT" smtClean="0"/>
              <a:pPr>
                <a:defRPr/>
              </a:pPr>
              <a:t>10</a:t>
            </a:fld>
            <a:endParaRPr lang="it-IT"/>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500" b="1" dirty="0"/>
              <a:t>D.LGS. 156/2015 - L’INTERPELLO</a:t>
            </a:r>
          </a:p>
        </p:txBody>
      </p:sp>
      <p:sp>
        <p:nvSpPr>
          <p:cNvPr id="3" name="Segnaposto contenuto 2"/>
          <p:cNvSpPr>
            <a:spLocks noGrp="1"/>
          </p:cNvSpPr>
          <p:nvPr>
            <p:ph idx="1"/>
          </p:nvPr>
        </p:nvSpPr>
        <p:spPr/>
        <p:txBody>
          <a:bodyPr rtlCol="0">
            <a:normAutofit/>
          </a:bodyPr>
          <a:lstStyle/>
          <a:p>
            <a:pPr marL="582613" indent="-514350" fontAlgn="auto">
              <a:spcAft>
                <a:spcPts val="0"/>
              </a:spcAft>
              <a:buFont typeface="+mj-lt"/>
              <a:buAutoNum type="alphaLcParenR" startAt="2"/>
              <a:defRPr/>
            </a:pPr>
            <a:r>
              <a:rPr lang="it-IT" dirty="0"/>
              <a:t>la sussistenza delle condizioni e la valutazione della </a:t>
            </a:r>
            <a:r>
              <a:rPr lang="it-IT" dirty="0" smtClean="0"/>
              <a:t>idoneità </a:t>
            </a:r>
            <a:r>
              <a:rPr lang="it-IT" dirty="0"/>
              <a:t>degli elementi probatori richiesti dalla legge per l'adozione di specifici regimi fiscali nei casi espressamente previsti; </a:t>
            </a:r>
            <a:endParaRPr lang="it-IT" dirty="0" smtClean="0"/>
          </a:p>
          <a:p>
            <a:pPr marL="582613" indent="-514350" fontAlgn="auto">
              <a:spcAft>
                <a:spcPts val="0"/>
              </a:spcAft>
              <a:buFont typeface="+mj-lt"/>
              <a:buAutoNum type="alphaLcParenR" startAt="2"/>
              <a:defRPr/>
            </a:pPr>
            <a:endParaRPr lang="it-IT" dirty="0"/>
          </a:p>
          <a:p>
            <a:pPr marL="582613" indent="-514350" fontAlgn="auto">
              <a:spcAft>
                <a:spcPts val="0"/>
              </a:spcAft>
              <a:buFont typeface="+mj-lt"/>
              <a:buAutoNum type="alphaLcParenR" startAt="2"/>
              <a:defRPr/>
            </a:pPr>
            <a:r>
              <a:rPr lang="it-IT" dirty="0" smtClean="0"/>
              <a:t>l'applicazione </a:t>
            </a:r>
            <a:r>
              <a:rPr lang="it-IT" dirty="0"/>
              <a:t>della disciplina sull'abuso del diritto ad una specifica fattispecie. </a:t>
            </a:r>
          </a:p>
          <a:p>
            <a:pPr marL="68263" indent="0" fontAlgn="auto">
              <a:spcAft>
                <a:spcPts val="0"/>
              </a:spcAft>
              <a:buFont typeface="Arial" pitchFamily="34" charset="0"/>
              <a:buNone/>
              <a:defRPr/>
            </a:pPr>
            <a:endParaRPr lang="it-IT" dirty="0"/>
          </a:p>
          <a:p>
            <a:pPr fontAlgn="auto">
              <a:spcAft>
                <a:spcPts val="0"/>
              </a:spcAft>
              <a:buFont typeface="Arial" pitchFamily="34" charset="0"/>
              <a:buChar char="•"/>
              <a:defRPr/>
            </a:pPr>
            <a:endParaRPr lang="it-IT" dirty="0"/>
          </a:p>
        </p:txBody>
      </p:sp>
      <p:sp>
        <p:nvSpPr>
          <p:cNvPr id="4" name="Segnaposto piè di pagina 3"/>
          <p:cNvSpPr>
            <a:spLocks noGrp="1"/>
          </p:cNvSpPr>
          <p:nvPr>
            <p:ph type="ftr" sz="quarter" idx="11"/>
          </p:nvPr>
        </p:nvSpPr>
        <p:spPr/>
        <p:txBody>
          <a:bodyPr/>
          <a:lstStyle/>
          <a:p>
            <a:pPr>
              <a:defRPr/>
            </a:pPr>
            <a:r>
              <a:rPr lang="it-IT" smtClean="0"/>
              <a:t>ANCI SICILIA - Palermo 22 04 2016     Dr Lucio Catania</a:t>
            </a:r>
            <a:endParaRPr lang="it-IT"/>
          </a:p>
        </p:txBody>
      </p:sp>
      <p:sp>
        <p:nvSpPr>
          <p:cNvPr id="5" name="Segnaposto numero diapositiva 4"/>
          <p:cNvSpPr>
            <a:spLocks noGrp="1"/>
          </p:cNvSpPr>
          <p:nvPr>
            <p:ph type="sldNum" sz="quarter" idx="10"/>
          </p:nvPr>
        </p:nvSpPr>
        <p:spPr/>
        <p:txBody>
          <a:bodyPr/>
          <a:lstStyle/>
          <a:p>
            <a:pPr>
              <a:defRPr/>
            </a:pPr>
            <a:fld id="{8441113D-8D55-4361-8290-47DE4ADD2A2E}" type="slidenum">
              <a:rPr lang="it-IT" smtClean="0"/>
              <a:pPr>
                <a:defRPr/>
              </a:pPr>
              <a:t>11</a:t>
            </a:fld>
            <a:endParaRPr lang="it-IT"/>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500" b="1" dirty="0"/>
              <a:t>D.LGS. 156/2015 - </a:t>
            </a:r>
            <a:r>
              <a:rPr lang="it-IT" sz="3500" b="1" dirty="0" smtClean="0"/>
              <a:t>L’INTERPELLO</a:t>
            </a:r>
            <a:endParaRPr lang="it-IT" sz="3500" b="1" dirty="0"/>
          </a:p>
        </p:txBody>
      </p:sp>
      <p:sp>
        <p:nvSpPr>
          <p:cNvPr id="14339" name="Segnaposto contenuto 2"/>
          <p:cNvSpPr>
            <a:spLocks noGrp="1"/>
          </p:cNvSpPr>
          <p:nvPr>
            <p:ph idx="1"/>
          </p:nvPr>
        </p:nvSpPr>
        <p:spPr/>
        <p:txBody>
          <a:bodyPr/>
          <a:lstStyle/>
          <a:p>
            <a:pPr marL="68263" indent="0" algn="just">
              <a:buFont typeface="Arial" charset="0"/>
              <a:buNone/>
            </a:pPr>
            <a:r>
              <a:rPr lang="it-IT" altLang="it-IT" smtClean="0"/>
              <a:t>Il contribuente interpella l'amministrazione finanziaria per la disapplicazione di norme tributarie che, allo scopo di contrastare comportamenti elusivi, limitano deduzioni, detrazioni, crediti d'imposta, o altre posizioni soggettive del soggetto passivo altrimenti ammesse dall'ordinamento tributario, fornendo la dimostrazione che nella particolare fattispecie tali effetti elusivi non possono verificarsi. </a:t>
            </a:r>
          </a:p>
        </p:txBody>
      </p:sp>
      <p:sp>
        <p:nvSpPr>
          <p:cNvPr id="3" name="Segnaposto piè di pagina 2"/>
          <p:cNvSpPr>
            <a:spLocks noGrp="1"/>
          </p:cNvSpPr>
          <p:nvPr>
            <p:ph type="ftr" sz="quarter" idx="11"/>
          </p:nvPr>
        </p:nvSpPr>
        <p:spPr/>
        <p:txBody>
          <a:bodyPr/>
          <a:lstStyle/>
          <a:p>
            <a:pPr>
              <a:defRPr/>
            </a:pPr>
            <a:r>
              <a:rPr lang="it-IT" smtClean="0"/>
              <a:t>ANCI SICILIA - Palermo 22 04 2016     Dr Lucio Catania</a:t>
            </a:r>
            <a:endParaRPr lang="it-IT"/>
          </a:p>
        </p:txBody>
      </p:sp>
      <p:sp>
        <p:nvSpPr>
          <p:cNvPr id="4" name="Segnaposto numero diapositiva 3"/>
          <p:cNvSpPr>
            <a:spLocks noGrp="1"/>
          </p:cNvSpPr>
          <p:nvPr>
            <p:ph type="sldNum" sz="quarter" idx="10"/>
          </p:nvPr>
        </p:nvSpPr>
        <p:spPr/>
        <p:txBody>
          <a:bodyPr/>
          <a:lstStyle/>
          <a:p>
            <a:pPr>
              <a:defRPr/>
            </a:pPr>
            <a:fld id="{8441113D-8D55-4361-8290-47DE4ADD2A2E}" type="slidenum">
              <a:rPr lang="it-IT" smtClean="0"/>
              <a:pPr>
                <a:defRPr/>
              </a:pPr>
              <a:t>12</a:t>
            </a:fld>
            <a:endParaRPr lang="it-IT"/>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500" b="1" dirty="0"/>
              <a:t>D.LGS. 156/2015 - L’INTERPELLO</a:t>
            </a:r>
          </a:p>
        </p:txBody>
      </p:sp>
      <p:sp>
        <p:nvSpPr>
          <p:cNvPr id="15363" name="Segnaposto contenuto 2"/>
          <p:cNvSpPr>
            <a:spLocks noGrp="1"/>
          </p:cNvSpPr>
          <p:nvPr>
            <p:ph idx="1"/>
          </p:nvPr>
        </p:nvSpPr>
        <p:spPr/>
        <p:txBody>
          <a:bodyPr/>
          <a:lstStyle/>
          <a:p>
            <a:pPr marL="68263" indent="0" algn="just">
              <a:lnSpc>
                <a:spcPct val="200000"/>
              </a:lnSpc>
              <a:buFont typeface="Arial" charset="0"/>
              <a:buNone/>
            </a:pPr>
            <a:endParaRPr lang="it-IT" altLang="it-IT" smtClean="0"/>
          </a:p>
          <a:p>
            <a:pPr marL="68263" indent="0" algn="just">
              <a:lnSpc>
                <a:spcPct val="200000"/>
              </a:lnSpc>
              <a:buFont typeface="Arial" charset="0"/>
              <a:buNone/>
            </a:pPr>
            <a:r>
              <a:rPr lang="it-IT" altLang="it-IT" smtClean="0"/>
              <a:t>Nei casi in cui non sia stata resa risposta favorevole, resta comunque ferma la possibilità per il contribuente di fornire la dimostrazione anche ai fini dell'accertamento in sede amministrativa e contenziosa. </a:t>
            </a:r>
          </a:p>
          <a:p>
            <a:pPr marL="68263" indent="0">
              <a:buFont typeface="Arial" charset="0"/>
              <a:buNone/>
            </a:pPr>
            <a:endParaRPr lang="it-IT" altLang="it-IT" smtClean="0"/>
          </a:p>
        </p:txBody>
      </p:sp>
      <p:sp>
        <p:nvSpPr>
          <p:cNvPr id="3" name="Segnaposto piè di pagina 2"/>
          <p:cNvSpPr>
            <a:spLocks noGrp="1"/>
          </p:cNvSpPr>
          <p:nvPr>
            <p:ph type="ftr" sz="quarter" idx="11"/>
          </p:nvPr>
        </p:nvSpPr>
        <p:spPr/>
        <p:txBody>
          <a:bodyPr/>
          <a:lstStyle/>
          <a:p>
            <a:pPr>
              <a:defRPr/>
            </a:pPr>
            <a:r>
              <a:rPr lang="it-IT" smtClean="0"/>
              <a:t>ANCI SICILIA - Palermo 22 04 2016     Dr Lucio Catania</a:t>
            </a:r>
            <a:endParaRPr lang="it-IT"/>
          </a:p>
        </p:txBody>
      </p:sp>
      <p:sp>
        <p:nvSpPr>
          <p:cNvPr id="4" name="Segnaposto numero diapositiva 3"/>
          <p:cNvSpPr>
            <a:spLocks noGrp="1"/>
          </p:cNvSpPr>
          <p:nvPr>
            <p:ph type="sldNum" sz="quarter" idx="10"/>
          </p:nvPr>
        </p:nvSpPr>
        <p:spPr/>
        <p:txBody>
          <a:bodyPr/>
          <a:lstStyle/>
          <a:p>
            <a:pPr>
              <a:defRPr/>
            </a:pPr>
            <a:fld id="{8441113D-8D55-4361-8290-47DE4ADD2A2E}" type="slidenum">
              <a:rPr lang="it-IT" smtClean="0"/>
              <a:pPr>
                <a:defRPr/>
              </a:pPr>
              <a:t>13</a:t>
            </a:fld>
            <a:endParaRPr lang="it-IT"/>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500" b="1" dirty="0"/>
              <a:t>D.LGS. 156/2015 - L’INTERPELLO</a:t>
            </a:r>
          </a:p>
        </p:txBody>
      </p:sp>
      <p:sp>
        <p:nvSpPr>
          <p:cNvPr id="3" name="Segnaposto contenuto 2"/>
          <p:cNvSpPr>
            <a:spLocks noGrp="1"/>
          </p:cNvSpPr>
          <p:nvPr>
            <p:ph idx="1"/>
          </p:nvPr>
        </p:nvSpPr>
        <p:spPr/>
        <p:txBody>
          <a:bodyPr rtlCol="0">
            <a:normAutofit/>
          </a:bodyPr>
          <a:lstStyle/>
          <a:p>
            <a:pPr marL="68263" indent="0" fontAlgn="auto">
              <a:spcAft>
                <a:spcPts val="0"/>
              </a:spcAft>
              <a:buFont typeface="Arial" pitchFamily="34" charset="0"/>
              <a:buNone/>
              <a:defRPr/>
            </a:pPr>
            <a:endParaRPr lang="it-IT" dirty="0" smtClean="0"/>
          </a:p>
          <a:p>
            <a:pPr marL="68263" indent="0" fontAlgn="auto">
              <a:spcAft>
                <a:spcPts val="0"/>
              </a:spcAft>
              <a:buFont typeface="Arial" pitchFamily="34" charset="0"/>
              <a:buNone/>
              <a:defRPr/>
            </a:pPr>
            <a:r>
              <a:rPr lang="it-IT" dirty="0" smtClean="0"/>
              <a:t>L'amministrazione deve rispondere </a:t>
            </a:r>
            <a:r>
              <a:rPr lang="it-IT" dirty="0"/>
              <a:t>alle istanze </a:t>
            </a:r>
            <a:r>
              <a:rPr lang="it-IT" dirty="0" smtClean="0"/>
              <a:t>d’interpello entro: </a:t>
            </a:r>
          </a:p>
          <a:p>
            <a:pPr marL="411163" indent="-342900" fontAlgn="auto">
              <a:spcAft>
                <a:spcPts val="0"/>
              </a:spcAft>
              <a:buFont typeface="Arial" pitchFamily="34" charset="0"/>
              <a:buChar char="•"/>
              <a:defRPr/>
            </a:pPr>
            <a:r>
              <a:rPr lang="it-IT" dirty="0" smtClean="0"/>
              <a:t>novanta </a:t>
            </a:r>
            <a:r>
              <a:rPr lang="it-IT" dirty="0"/>
              <a:t>giorni </a:t>
            </a:r>
            <a:r>
              <a:rPr lang="it-IT" dirty="0" smtClean="0"/>
              <a:t>per la lettera a)</a:t>
            </a:r>
          </a:p>
          <a:p>
            <a:pPr marL="411163" indent="-342900" fontAlgn="auto">
              <a:spcAft>
                <a:spcPts val="0"/>
              </a:spcAft>
              <a:buFont typeface="Arial" pitchFamily="34" charset="0"/>
              <a:buChar char="•"/>
              <a:defRPr/>
            </a:pPr>
            <a:r>
              <a:rPr lang="it-IT" dirty="0" smtClean="0"/>
              <a:t>Centoventi giorni  per le </a:t>
            </a:r>
            <a:r>
              <a:rPr lang="it-IT" dirty="0"/>
              <a:t>lettere b) e c) </a:t>
            </a:r>
            <a:r>
              <a:rPr lang="it-IT" dirty="0" smtClean="0"/>
              <a:t> e antielusive</a:t>
            </a:r>
            <a:endParaRPr lang="it-IT" dirty="0"/>
          </a:p>
        </p:txBody>
      </p:sp>
      <p:sp>
        <p:nvSpPr>
          <p:cNvPr id="4" name="Segnaposto piè di pagina 3"/>
          <p:cNvSpPr>
            <a:spLocks noGrp="1"/>
          </p:cNvSpPr>
          <p:nvPr>
            <p:ph type="ftr" sz="quarter" idx="11"/>
          </p:nvPr>
        </p:nvSpPr>
        <p:spPr/>
        <p:txBody>
          <a:bodyPr/>
          <a:lstStyle/>
          <a:p>
            <a:pPr>
              <a:defRPr/>
            </a:pPr>
            <a:r>
              <a:rPr lang="it-IT" smtClean="0"/>
              <a:t>ANCI SICILIA - Palermo 22 04 2016     Dr Lucio Catania</a:t>
            </a:r>
            <a:endParaRPr lang="it-IT"/>
          </a:p>
        </p:txBody>
      </p:sp>
      <p:sp>
        <p:nvSpPr>
          <p:cNvPr id="5" name="Segnaposto numero diapositiva 4"/>
          <p:cNvSpPr>
            <a:spLocks noGrp="1"/>
          </p:cNvSpPr>
          <p:nvPr>
            <p:ph type="sldNum" sz="quarter" idx="10"/>
          </p:nvPr>
        </p:nvSpPr>
        <p:spPr/>
        <p:txBody>
          <a:bodyPr/>
          <a:lstStyle/>
          <a:p>
            <a:pPr>
              <a:defRPr/>
            </a:pPr>
            <a:fld id="{8441113D-8D55-4361-8290-47DE4ADD2A2E}" type="slidenum">
              <a:rPr lang="it-IT" smtClean="0"/>
              <a:pPr>
                <a:defRPr/>
              </a:pPr>
              <a:t>14</a:t>
            </a:fld>
            <a:endParaRPr lang="it-IT"/>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500" b="1" dirty="0"/>
              <a:t>D.LGS. 156/2015 - L’INTERPELLO</a:t>
            </a:r>
          </a:p>
        </p:txBody>
      </p:sp>
      <p:sp>
        <p:nvSpPr>
          <p:cNvPr id="17411" name="Segnaposto contenuto 2"/>
          <p:cNvSpPr>
            <a:spLocks noGrp="1"/>
          </p:cNvSpPr>
          <p:nvPr>
            <p:ph idx="1"/>
          </p:nvPr>
        </p:nvSpPr>
        <p:spPr/>
        <p:txBody>
          <a:bodyPr/>
          <a:lstStyle/>
          <a:p>
            <a:pPr marL="68263" indent="0" algn="just">
              <a:lnSpc>
                <a:spcPct val="150000"/>
              </a:lnSpc>
              <a:buFont typeface="Arial" charset="0"/>
              <a:buNone/>
            </a:pPr>
            <a:r>
              <a:rPr lang="it-IT" altLang="it-IT" smtClean="0"/>
              <a:t>La risposta, scritta e motivata, </a:t>
            </a:r>
            <a:r>
              <a:rPr lang="it-IT" altLang="it-IT" smtClean="0">
                <a:solidFill>
                  <a:srgbClr val="FF0000"/>
                </a:solidFill>
              </a:rPr>
              <a:t>vincola ogni organo della amministrazione con esclusivo riferimento alla questione oggetto dell'istanza e limitatamente al richiedente. </a:t>
            </a:r>
          </a:p>
          <a:p>
            <a:pPr marL="68263" indent="0" algn="just">
              <a:lnSpc>
                <a:spcPct val="150000"/>
              </a:lnSpc>
              <a:buFont typeface="Arial" charset="0"/>
              <a:buNone/>
            </a:pPr>
            <a:endParaRPr lang="it-IT" altLang="it-IT" smtClean="0">
              <a:solidFill>
                <a:srgbClr val="FF0000"/>
              </a:solidFill>
            </a:endParaRPr>
          </a:p>
          <a:p>
            <a:pPr marL="68263" indent="0" algn="just">
              <a:lnSpc>
                <a:spcPct val="150000"/>
              </a:lnSpc>
              <a:buFont typeface="Arial" charset="0"/>
              <a:buNone/>
            </a:pPr>
            <a:r>
              <a:rPr lang="it-IT" altLang="it-IT" smtClean="0"/>
              <a:t>Se la risposta non è comunicata al contribuente entro il termine previsto, il silenzio equivale a condivisione, della soluzione prospettata dal contribuente. </a:t>
            </a:r>
          </a:p>
        </p:txBody>
      </p:sp>
      <p:sp>
        <p:nvSpPr>
          <p:cNvPr id="3" name="Segnaposto piè di pagina 2"/>
          <p:cNvSpPr>
            <a:spLocks noGrp="1"/>
          </p:cNvSpPr>
          <p:nvPr>
            <p:ph type="ftr" sz="quarter" idx="11"/>
          </p:nvPr>
        </p:nvSpPr>
        <p:spPr/>
        <p:txBody>
          <a:bodyPr/>
          <a:lstStyle/>
          <a:p>
            <a:pPr>
              <a:defRPr/>
            </a:pPr>
            <a:r>
              <a:rPr lang="it-IT" smtClean="0"/>
              <a:t>ANCI SICILIA - Palermo 22 04 2016     Dr Lucio Catania</a:t>
            </a:r>
            <a:endParaRPr lang="it-IT"/>
          </a:p>
        </p:txBody>
      </p:sp>
      <p:sp>
        <p:nvSpPr>
          <p:cNvPr id="4" name="Segnaposto numero diapositiva 3"/>
          <p:cNvSpPr>
            <a:spLocks noGrp="1"/>
          </p:cNvSpPr>
          <p:nvPr>
            <p:ph type="sldNum" sz="quarter" idx="10"/>
          </p:nvPr>
        </p:nvSpPr>
        <p:spPr/>
        <p:txBody>
          <a:bodyPr/>
          <a:lstStyle/>
          <a:p>
            <a:pPr>
              <a:defRPr/>
            </a:pPr>
            <a:fld id="{8441113D-8D55-4361-8290-47DE4ADD2A2E}" type="slidenum">
              <a:rPr lang="it-IT" smtClean="0"/>
              <a:pPr>
                <a:defRPr/>
              </a:pPr>
              <a:t>15</a:t>
            </a:fld>
            <a:endParaRPr lang="it-IT"/>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500" b="1" dirty="0"/>
              <a:t>D.LGS. 156/2015 - L’INTERPELLO</a:t>
            </a:r>
          </a:p>
        </p:txBody>
      </p:sp>
      <p:sp>
        <p:nvSpPr>
          <p:cNvPr id="18435" name="Segnaposto contenuto 2"/>
          <p:cNvSpPr>
            <a:spLocks noGrp="1"/>
          </p:cNvSpPr>
          <p:nvPr>
            <p:ph idx="1"/>
          </p:nvPr>
        </p:nvSpPr>
        <p:spPr/>
        <p:txBody>
          <a:bodyPr/>
          <a:lstStyle/>
          <a:p>
            <a:pPr marL="68263" indent="0" algn="just">
              <a:lnSpc>
                <a:spcPct val="150000"/>
              </a:lnSpc>
              <a:buFont typeface="Arial" charset="0"/>
              <a:buNone/>
            </a:pPr>
            <a:r>
              <a:rPr lang="it-IT" altLang="it-IT" b="1" smtClean="0">
                <a:solidFill>
                  <a:srgbClr val="FF0000"/>
                </a:solidFill>
              </a:rPr>
              <a:t>Gli atti, anche a contenuto impositivo o sanzionatorio difformi dalla risposta, espressa o tacita, sono nulli.</a:t>
            </a:r>
            <a:r>
              <a:rPr lang="it-IT" altLang="it-IT" smtClean="0">
                <a:solidFill>
                  <a:srgbClr val="FF0000"/>
                </a:solidFill>
              </a:rPr>
              <a:t> </a:t>
            </a:r>
          </a:p>
          <a:p>
            <a:pPr marL="68263" indent="0" algn="just">
              <a:lnSpc>
                <a:spcPct val="150000"/>
              </a:lnSpc>
              <a:buFont typeface="Arial" charset="0"/>
              <a:buNone/>
            </a:pPr>
            <a:endParaRPr lang="it-IT" altLang="it-IT" smtClean="0"/>
          </a:p>
          <a:p>
            <a:pPr marL="68263" indent="0" algn="just">
              <a:lnSpc>
                <a:spcPct val="150000"/>
              </a:lnSpc>
              <a:buFont typeface="Arial" charset="0"/>
              <a:buNone/>
            </a:pPr>
            <a:r>
              <a:rPr lang="it-IT" altLang="it-IT" smtClean="0"/>
              <a:t>Tale efficacia si estende ai comportamenti successivi del contribuente, salvo rettifica della soluzione interpretativa da parte dell'amministrazione con valenza esclusivamente per gli eventuali comportamenti futuri dell'istante.</a:t>
            </a:r>
          </a:p>
          <a:p>
            <a:pPr marL="68263" indent="0">
              <a:buFont typeface="Arial" charset="0"/>
              <a:buNone/>
            </a:pPr>
            <a:endParaRPr lang="it-IT" altLang="it-IT" smtClean="0"/>
          </a:p>
        </p:txBody>
      </p:sp>
      <p:sp>
        <p:nvSpPr>
          <p:cNvPr id="3" name="Segnaposto piè di pagina 2"/>
          <p:cNvSpPr>
            <a:spLocks noGrp="1"/>
          </p:cNvSpPr>
          <p:nvPr>
            <p:ph type="ftr" sz="quarter" idx="11"/>
          </p:nvPr>
        </p:nvSpPr>
        <p:spPr/>
        <p:txBody>
          <a:bodyPr/>
          <a:lstStyle/>
          <a:p>
            <a:pPr>
              <a:defRPr/>
            </a:pPr>
            <a:r>
              <a:rPr lang="it-IT" smtClean="0"/>
              <a:t>ANCI SICILIA - Palermo 22 04 2016     Dr Lucio Catania</a:t>
            </a:r>
            <a:endParaRPr lang="it-IT"/>
          </a:p>
        </p:txBody>
      </p:sp>
      <p:sp>
        <p:nvSpPr>
          <p:cNvPr id="4" name="Segnaposto numero diapositiva 3"/>
          <p:cNvSpPr>
            <a:spLocks noGrp="1"/>
          </p:cNvSpPr>
          <p:nvPr>
            <p:ph type="sldNum" sz="quarter" idx="10"/>
          </p:nvPr>
        </p:nvSpPr>
        <p:spPr/>
        <p:txBody>
          <a:bodyPr/>
          <a:lstStyle/>
          <a:p>
            <a:pPr>
              <a:defRPr/>
            </a:pPr>
            <a:fld id="{8441113D-8D55-4361-8290-47DE4ADD2A2E}" type="slidenum">
              <a:rPr lang="it-IT" smtClean="0"/>
              <a:pPr>
                <a:defRPr/>
              </a:pPr>
              <a:t>16</a:t>
            </a:fld>
            <a:endParaRPr lang="it-IT"/>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fontAlgn="auto">
              <a:spcAft>
                <a:spcPts val="0"/>
              </a:spcAft>
              <a:defRPr/>
            </a:pPr>
            <a:r>
              <a:rPr lang="it-IT" b="1" dirty="0"/>
              <a:t>D.LGS. 156/2015 - L’INTERPELLO</a:t>
            </a:r>
          </a:p>
        </p:txBody>
      </p:sp>
      <p:sp>
        <p:nvSpPr>
          <p:cNvPr id="3" name="Segnaposto contenuto 2"/>
          <p:cNvSpPr>
            <a:spLocks noGrp="1"/>
          </p:cNvSpPr>
          <p:nvPr>
            <p:ph idx="1"/>
          </p:nvPr>
        </p:nvSpPr>
        <p:spPr/>
        <p:txBody>
          <a:bodyPr rtlCol="0">
            <a:normAutofit fontScale="92500" lnSpcReduction="20000"/>
          </a:bodyPr>
          <a:lstStyle/>
          <a:p>
            <a:pPr marL="68263" indent="0" fontAlgn="auto">
              <a:spcAft>
                <a:spcPts val="0"/>
              </a:spcAft>
              <a:buFont typeface="Arial" pitchFamily="34" charset="0"/>
              <a:buNone/>
              <a:defRPr/>
            </a:pPr>
            <a:r>
              <a:rPr lang="it-IT" dirty="0" smtClean="0"/>
              <a:t>L’istanza d’interpello deve contenere:</a:t>
            </a:r>
          </a:p>
          <a:p>
            <a:pPr marL="582613" indent="-514350" fontAlgn="auto">
              <a:spcAft>
                <a:spcPts val="0"/>
              </a:spcAft>
              <a:buFont typeface="+mj-lt"/>
              <a:buAutoNum type="alphaLcParenR"/>
              <a:defRPr/>
            </a:pPr>
            <a:r>
              <a:rPr lang="it-IT" dirty="0" smtClean="0"/>
              <a:t>i </a:t>
            </a:r>
            <a:r>
              <a:rPr lang="it-IT" dirty="0"/>
              <a:t>dati identificativi dell'istante ed eventualmente del suo legale rappresentante, compreso il codice </a:t>
            </a:r>
            <a:r>
              <a:rPr lang="it-IT" dirty="0" smtClean="0"/>
              <a:t>fiscale;</a:t>
            </a:r>
          </a:p>
          <a:p>
            <a:pPr marL="582613" indent="-514350" fontAlgn="auto">
              <a:spcAft>
                <a:spcPts val="0"/>
              </a:spcAft>
              <a:buFont typeface="+mj-lt"/>
              <a:buAutoNum type="alphaLcParenR"/>
              <a:defRPr/>
            </a:pPr>
            <a:r>
              <a:rPr lang="it-IT" dirty="0" smtClean="0"/>
              <a:t>l'indicazione </a:t>
            </a:r>
            <a:r>
              <a:rPr lang="it-IT" dirty="0"/>
              <a:t>del tipo di istanza </a:t>
            </a:r>
            <a:endParaRPr lang="it-IT" dirty="0" smtClean="0"/>
          </a:p>
          <a:p>
            <a:pPr marL="582613" indent="-514350" fontAlgn="auto">
              <a:spcAft>
                <a:spcPts val="0"/>
              </a:spcAft>
              <a:buFont typeface="+mj-lt"/>
              <a:buAutoNum type="alphaLcParenR"/>
              <a:defRPr/>
            </a:pPr>
            <a:r>
              <a:rPr lang="it-IT" dirty="0" smtClean="0"/>
              <a:t>la </a:t>
            </a:r>
            <a:r>
              <a:rPr lang="it-IT" dirty="0"/>
              <a:t>circostanziata e specifica descrizione della fattispecie; </a:t>
            </a:r>
            <a:endParaRPr lang="it-IT" dirty="0" smtClean="0"/>
          </a:p>
          <a:p>
            <a:pPr marL="582613" indent="-514350" fontAlgn="auto">
              <a:spcAft>
                <a:spcPts val="0"/>
              </a:spcAft>
              <a:buFont typeface="+mj-lt"/>
              <a:buAutoNum type="alphaLcParenR" startAt="5"/>
              <a:defRPr/>
            </a:pPr>
            <a:r>
              <a:rPr lang="it-IT" dirty="0" smtClean="0"/>
              <a:t>le </a:t>
            </a:r>
            <a:r>
              <a:rPr lang="it-IT" dirty="0"/>
              <a:t>specifiche disposizioni di cui si richiede l'interpretazione, l'applicazione o la disapplicazione; l'esposizione, in modo chiaro ed univoco, della soluzione proposta; </a:t>
            </a:r>
          </a:p>
          <a:p>
            <a:pPr marL="582613" indent="-514350" fontAlgn="auto">
              <a:spcAft>
                <a:spcPts val="0"/>
              </a:spcAft>
              <a:buFont typeface="+mj-lt"/>
              <a:buAutoNum type="alphaLcParenR" startAt="5"/>
              <a:defRPr/>
            </a:pPr>
            <a:r>
              <a:rPr lang="it-IT" dirty="0"/>
              <a:t>l'indicazione del domicilio e dei recapiti anche telematici dell'istante o dell'eventuale domiciliatario; </a:t>
            </a:r>
          </a:p>
          <a:p>
            <a:pPr marL="582613" indent="-514350" fontAlgn="auto">
              <a:spcAft>
                <a:spcPts val="0"/>
              </a:spcAft>
              <a:buFont typeface="+mj-lt"/>
              <a:buAutoNum type="alphaLcParenR" startAt="5"/>
              <a:defRPr/>
            </a:pPr>
            <a:r>
              <a:rPr lang="it-IT" dirty="0"/>
              <a:t>la sottoscrizione dell'istante o del suo legale </a:t>
            </a:r>
            <a:r>
              <a:rPr lang="it-IT" dirty="0" smtClean="0"/>
              <a:t>rappresentante</a:t>
            </a:r>
          </a:p>
          <a:p>
            <a:pPr marL="582613" indent="-514350" fontAlgn="auto">
              <a:spcAft>
                <a:spcPts val="0"/>
              </a:spcAft>
              <a:buFont typeface="+mj-lt"/>
              <a:buAutoNum type="alphaLcParenR" startAt="5"/>
              <a:defRPr/>
            </a:pPr>
            <a:r>
              <a:rPr lang="it-IT" dirty="0"/>
              <a:t>l'esposizione, in modo chiaro ed univoco, della soluzione proposta; </a:t>
            </a:r>
          </a:p>
          <a:p>
            <a:pPr marL="582613" indent="-514350" fontAlgn="auto">
              <a:spcAft>
                <a:spcPts val="0"/>
              </a:spcAft>
              <a:buFont typeface="+mj-lt"/>
              <a:buAutoNum type="alphaLcParenR" startAt="5"/>
              <a:defRPr/>
            </a:pPr>
            <a:r>
              <a:rPr lang="it-IT" dirty="0"/>
              <a:t>l'indicazione del domicilio e dei recapiti anche telematici dell'istante o dell'eventuale domiciliatario; </a:t>
            </a:r>
          </a:p>
          <a:p>
            <a:pPr marL="582613" indent="-514350" fontAlgn="auto">
              <a:spcAft>
                <a:spcPts val="0"/>
              </a:spcAft>
              <a:buFont typeface="+mj-lt"/>
              <a:buAutoNum type="alphaLcParenR" startAt="5"/>
              <a:defRPr/>
            </a:pPr>
            <a:r>
              <a:rPr lang="it-IT" dirty="0"/>
              <a:t>la sottoscrizione dell'istante o del suo legale rappresentante</a:t>
            </a:r>
          </a:p>
          <a:p>
            <a:pPr marL="68263" indent="0" fontAlgn="auto">
              <a:spcAft>
                <a:spcPts val="0"/>
              </a:spcAft>
              <a:buFont typeface="Arial" pitchFamily="34" charset="0"/>
              <a:buNone/>
              <a:defRPr/>
            </a:pPr>
            <a:endParaRPr lang="it-IT" dirty="0"/>
          </a:p>
          <a:p>
            <a:pPr marL="68263" indent="0" fontAlgn="auto">
              <a:spcAft>
                <a:spcPts val="0"/>
              </a:spcAft>
              <a:buFont typeface="Arial" pitchFamily="34" charset="0"/>
              <a:buNone/>
              <a:defRPr/>
            </a:pPr>
            <a:endParaRPr lang="it-IT" dirty="0"/>
          </a:p>
        </p:txBody>
      </p:sp>
      <p:sp>
        <p:nvSpPr>
          <p:cNvPr id="4" name="Segnaposto piè di pagina 3"/>
          <p:cNvSpPr>
            <a:spLocks noGrp="1"/>
          </p:cNvSpPr>
          <p:nvPr>
            <p:ph type="ftr" sz="quarter" idx="11"/>
          </p:nvPr>
        </p:nvSpPr>
        <p:spPr/>
        <p:txBody>
          <a:bodyPr/>
          <a:lstStyle/>
          <a:p>
            <a:pPr>
              <a:defRPr/>
            </a:pPr>
            <a:r>
              <a:rPr lang="it-IT" smtClean="0"/>
              <a:t>ANCI SICILIA - Palermo 22 04 2016     Dr Lucio Catania</a:t>
            </a:r>
            <a:endParaRPr lang="it-IT"/>
          </a:p>
        </p:txBody>
      </p:sp>
      <p:sp>
        <p:nvSpPr>
          <p:cNvPr id="5" name="Segnaposto numero diapositiva 4"/>
          <p:cNvSpPr>
            <a:spLocks noGrp="1"/>
          </p:cNvSpPr>
          <p:nvPr>
            <p:ph type="sldNum" sz="quarter" idx="10"/>
          </p:nvPr>
        </p:nvSpPr>
        <p:spPr/>
        <p:txBody>
          <a:bodyPr/>
          <a:lstStyle/>
          <a:p>
            <a:pPr>
              <a:defRPr/>
            </a:pPr>
            <a:fld id="{8441113D-8D55-4361-8290-47DE4ADD2A2E}" type="slidenum">
              <a:rPr lang="it-IT" smtClean="0"/>
              <a:pPr>
                <a:defRPr/>
              </a:pPr>
              <a:t>17</a:t>
            </a:fld>
            <a:endParaRPr lang="it-IT"/>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Segnaposto contenuto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a:xfrm>
            <a:off x="457200" y="1196975"/>
            <a:ext cx="7620000" cy="4710113"/>
          </a:xfrm>
        </p:spPr>
      </p:pic>
      <p:sp>
        <p:nvSpPr>
          <p:cNvPr id="2" name="Segnaposto piè di pagina 1"/>
          <p:cNvSpPr>
            <a:spLocks noGrp="1"/>
          </p:cNvSpPr>
          <p:nvPr>
            <p:ph type="ftr" sz="quarter" idx="11"/>
          </p:nvPr>
        </p:nvSpPr>
        <p:spPr/>
        <p:txBody>
          <a:bodyPr/>
          <a:lstStyle/>
          <a:p>
            <a:pPr>
              <a:defRPr/>
            </a:pPr>
            <a:r>
              <a:rPr lang="it-IT" smtClean="0"/>
              <a:t>ANCI SICILIA - Palermo 22 04 2016     Dr Lucio Catania</a:t>
            </a:r>
            <a:endParaRPr lang="it-IT"/>
          </a:p>
        </p:txBody>
      </p:sp>
      <p:sp>
        <p:nvSpPr>
          <p:cNvPr id="3" name="Segnaposto numero diapositiva 2"/>
          <p:cNvSpPr>
            <a:spLocks noGrp="1"/>
          </p:cNvSpPr>
          <p:nvPr>
            <p:ph type="sldNum" sz="quarter" idx="10"/>
          </p:nvPr>
        </p:nvSpPr>
        <p:spPr/>
        <p:txBody>
          <a:bodyPr/>
          <a:lstStyle/>
          <a:p>
            <a:pPr>
              <a:defRPr/>
            </a:pPr>
            <a:fld id="{8441113D-8D55-4361-8290-47DE4ADD2A2E}" type="slidenum">
              <a:rPr lang="it-IT" smtClean="0"/>
              <a:pPr>
                <a:defRPr/>
              </a:pPr>
              <a:t>18</a:t>
            </a:fld>
            <a:endParaRPr lang="it-IT"/>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500" b="1" dirty="0" smtClean="0"/>
              <a:t>L’INTRODUZIONE DEL RECLAMO E DELLA MEDIAZIONE TRIBUTARIA</a:t>
            </a:r>
            <a:endParaRPr lang="it-IT" sz="3500" b="1" dirty="0"/>
          </a:p>
        </p:txBody>
      </p:sp>
      <p:sp>
        <p:nvSpPr>
          <p:cNvPr id="21507" name="Segnaposto contenuto 2"/>
          <p:cNvSpPr>
            <a:spLocks noGrp="1"/>
          </p:cNvSpPr>
          <p:nvPr>
            <p:ph idx="1"/>
          </p:nvPr>
        </p:nvSpPr>
        <p:spPr/>
        <p:txBody>
          <a:bodyPr/>
          <a:lstStyle/>
          <a:p>
            <a:pPr marL="0" indent="0" algn="just">
              <a:buFont typeface="Arial" charset="0"/>
              <a:buNone/>
            </a:pPr>
            <a:r>
              <a:rPr lang="it-IT" altLang="it-IT" smtClean="0"/>
              <a:t>Il reclamo e la mediazione, in materia tributaria, sono stati introdotti con l’art. 39, comma 9, del d.l. n. 98 del 6 luglio 2011, convertito con modificazioni dalla legge n. 111 del 15 luglio 2011, quali misure deflattive del contenzioso, da esperire preliminarmente alla presentazione del ricorso </a:t>
            </a:r>
            <a:r>
              <a:rPr lang="it-IT" altLang="it-IT" smtClean="0">
                <a:solidFill>
                  <a:srgbClr val="FF0000"/>
                </a:solidFill>
              </a:rPr>
              <a:t>limitatamente agli atti provenienti dall’Agenzia delle entrate, di importo inferiore a 20.000 euro.</a:t>
            </a:r>
            <a:endParaRPr lang="it-IT" altLang="it-IT" smtClean="0"/>
          </a:p>
          <a:p>
            <a:pPr marL="0" indent="0" algn="just">
              <a:buFont typeface="Arial" charset="0"/>
              <a:buNone/>
            </a:pPr>
            <a:endParaRPr lang="it-IT" altLang="it-IT" smtClean="0"/>
          </a:p>
          <a:p>
            <a:pPr marL="0" indent="0" algn="just">
              <a:buFont typeface="Arial" charset="0"/>
              <a:buNone/>
            </a:pPr>
            <a:r>
              <a:rPr lang="it-IT" altLang="it-IT" smtClean="0">
                <a:solidFill>
                  <a:schemeClr val="tx2"/>
                </a:solidFill>
              </a:rPr>
              <a:t>Il reclamo ha la funzione di provocare un tentativo di mediazione inaugurando una fase pregiurisdizionale </a:t>
            </a:r>
            <a:r>
              <a:rPr lang="it-IT" altLang="it-IT" i="1" smtClean="0">
                <a:solidFill>
                  <a:schemeClr val="tx2"/>
                </a:solidFill>
              </a:rPr>
              <a:t>(pre trial)</a:t>
            </a:r>
            <a:r>
              <a:rPr lang="it-IT" altLang="it-IT" smtClean="0">
                <a:solidFill>
                  <a:schemeClr val="tx2"/>
                </a:solidFill>
              </a:rPr>
              <a:t>.</a:t>
            </a:r>
          </a:p>
          <a:p>
            <a:pPr marL="0" indent="0">
              <a:buFont typeface="Arial" charset="0"/>
              <a:buNone/>
            </a:pPr>
            <a:endParaRPr lang="it-IT" altLang="it-IT" smtClean="0"/>
          </a:p>
        </p:txBody>
      </p:sp>
      <p:sp>
        <p:nvSpPr>
          <p:cNvPr id="3" name="Segnaposto piè di pagina 2"/>
          <p:cNvSpPr>
            <a:spLocks noGrp="1"/>
          </p:cNvSpPr>
          <p:nvPr>
            <p:ph type="ftr" sz="quarter" idx="11"/>
          </p:nvPr>
        </p:nvSpPr>
        <p:spPr/>
        <p:txBody>
          <a:bodyPr/>
          <a:lstStyle/>
          <a:p>
            <a:pPr>
              <a:defRPr/>
            </a:pPr>
            <a:r>
              <a:rPr lang="it-IT" smtClean="0"/>
              <a:t>ANCI SICILIA - Palermo 22 04 2016     Dr Lucio Catania</a:t>
            </a:r>
            <a:endParaRPr lang="it-IT"/>
          </a:p>
        </p:txBody>
      </p:sp>
      <p:sp>
        <p:nvSpPr>
          <p:cNvPr id="4" name="Segnaposto numero diapositiva 3"/>
          <p:cNvSpPr>
            <a:spLocks noGrp="1"/>
          </p:cNvSpPr>
          <p:nvPr>
            <p:ph type="sldNum" sz="quarter" idx="10"/>
          </p:nvPr>
        </p:nvSpPr>
        <p:spPr/>
        <p:txBody>
          <a:bodyPr/>
          <a:lstStyle/>
          <a:p>
            <a:pPr>
              <a:defRPr/>
            </a:pPr>
            <a:fld id="{8441113D-8D55-4361-8290-47DE4ADD2A2E}" type="slidenum">
              <a:rPr lang="it-IT" smtClean="0"/>
              <a:pPr>
                <a:defRPr/>
              </a:pPr>
              <a:t>19</a:t>
            </a:fld>
            <a:endParaRPr lang="it-IT"/>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914400" y="512763"/>
            <a:ext cx="7772400" cy="1403350"/>
          </a:xfrm>
        </p:spPr>
        <p:txBody>
          <a:bodyPr>
            <a:normAutofit fontScale="90000"/>
          </a:bodyPr>
          <a:lstStyle/>
          <a:p>
            <a:pPr fontAlgn="auto">
              <a:spcAft>
                <a:spcPts val="0"/>
              </a:spcAft>
              <a:defRPr/>
            </a:pPr>
            <a:r>
              <a:rPr lang="it-IT" b="1" dirty="0"/>
              <a:t>STATUTO DEL </a:t>
            </a:r>
            <a:r>
              <a:rPr lang="it-IT" b="1" dirty="0" smtClean="0"/>
              <a:t>CONTRIBUENTE  ART.11: INTERPELLO</a:t>
            </a:r>
            <a:endParaRPr lang="it-IT" b="1" dirty="0"/>
          </a:p>
        </p:txBody>
      </p:sp>
      <p:sp>
        <p:nvSpPr>
          <p:cNvPr id="4099" name="Rectangle 3"/>
          <p:cNvSpPr>
            <a:spLocks noGrp="1" noChangeArrowheads="1"/>
          </p:cNvSpPr>
          <p:nvPr>
            <p:ph idx="1"/>
          </p:nvPr>
        </p:nvSpPr>
        <p:spPr>
          <a:xfrm>
            <a:off x="457200" y="1844675"/>
            <a:ext cx="7786688" cy="4281488"/>
          </a:xfrm>
        </p:spPr>
        <p:txBody>
          <a:bodyPr/>
          <a:lstStyle/>
          <a:p>
            <a:pPr>
              <a:lnSpc>
                <a:spcPct val="80000"/>
              </a:lnSpc>
              <a:buFont typeface="Wingdings" pitchFamily="2" charset="2"/>
              <a:buNone/>
            </a:pPr>
            <a:endParaRPr lang="it-IT" altLang="it-IT" sz="2000" smtClean="0">
              <a:solidFill>
                <a:schemeClr val="folHlink"/>
              </a:solidFill>
            </a:endParaRPr>
          </a:p>
          <a:p>
            <a:pPr>
              <a:buFont typeface="Wingdings" pitchFamily="2" charset="2"/>
              <a:buNone/>
            </a:pPr>
            <a:r>
              <a:rPr lang="it-IT" altLang="it-IT" sz="2000" b="1" smtClean="0">
                <a:solidFill>
                  <a:schemeClr val="tx2"/>
                </a:solidFill>
              </a:rPr>
              <a:t>ART. 11 - INTERPELLO</a:t>
            </a:r>
          </a:p>
          <a:p>
            <a:pPr>
              <a:buFont typeface="Wingdings" pitchFamily="2" charset="2"/>
              <a:buNone/>
            </a:pPr>
            <a:endParaRPr lang="it-IT" altLang="it-IT" sz="2000" b="1" smtClean="0"/>
          </a:p>
          <a:p>
            <a:pPr algn="just">
              <a:buFont typeface="Wingdings" pitchFamily="2" charset="2"/>
              <a:buNone/>
            </a:pPr>
            <a:r>
              <a:rPr lang="it-IT" altLang="it-IT" b="1" smtClean="0"/>
              <a:t>Ciascun contribuente può inoltrare all’Amministrazione Finanziaria specifiche istanze di interpello concernenti l’applicazione delle disposizioni tributarie </a:t>
            </a:r>
            <a:r>
              <a:rPr lang="it-IT" altLang="it-IT" b="1" smtClean="0">
                <a:solidFill>
                  <a:srgbClr val="FF0000"/>
                </a:solidFill>
              </a:rPr>
              <a:t>a casi concreti e personali</a:t>
            </a:r>
            <a:r>
              <a:rPr lang="it-IT" altLang="it-IT" b="1" smtClean="0"/>
              <a:t>, qualora sussistano obiettive </a:t>
            </a:r>
            <a:r>
              <a:rPr lang="it-IT" altLang="it-IT" b="1" smtClean="0">
                <a:solidFill>
                  <a:srgbClr val="FF0000"/>
                </a:solidFill>
              </a:rPr>
              <a:t>condizioni di incertezza </a:t>
            </a:r>
            <a:r>
              <a:rPr lang="it-IT" altLang="it-IT" b="1" smtClean="0"/>
              <a:t>circa la </a:t>
            </a:r>
            <a:r>
              <a:rPr lang="it-IT" altLang="it-IT" b="1" smtClean="0">
                <a:solidFill>
                  <a:srgbClr val="FF0000"/>
                </a:solidFill>
              </a:rPr>
              <a:t>corretta interpretazione</a:t>
            </a:r>
            <a:r>
              <a:rPr lang="it-IT" altLang="it-IT" b="1" smtClean="0"/>
              <a:t> della norma.</a:t>
            </a:r>
          </a:p>
          <a:p>
            <a:pPr>
              <a:buFont typeface="Wingdings" pitchFamily="2" charset="2"/>
              <a:buNone/>
            </a:pPr>
            <a:endParaRPr lang="it-IT" altLang="it-IT" sz="2000" b="1" smtClean="0"/>
          </a:p>
          <a:p>
            <a:pPr>
              <a:lnSpc>
                <a:spcPct val="80000"/>
              </a:lnSpc>
              <a:buFont typeface="Wingdings" pitchFamily="2" charset="2"/>
              <a:buNone/>
            </a:pPr>
            <a:endParaRPr lang="it-IT" altLang="it-IT" sz="2000" b="1" smtClean="0"/>
          </a:p>
        </p:txBody>
      </p:sp>
      <p:sp>
        <p:nvSpPr>
          <p:cNvPr id="2" name="Segnaposto piè di pagina 1"/>
          <p:cNvSpPr>
            <a:spLocks noGrp="1"/>
          </p:cNvSpPr>
          <p:nvPr>
            <p:ph type="ftr" sz="quarter" idx="11"/>
          </p:nvPr>
        </p:nvSpPr>
        <p:spPr/>
        <p:txBody>
          <a:bodyPr/>
          <a:lstStyle/>
          <a:p>
            <a:pPr>
              <a:defRPr/>
            </a:pPr>
            <a:r>
              <a:rPr lang="it-IT" smtClean="0"/>
              <a:t>ANCI SICILIA - Palermo 22 04 2016     Dr Lucio Catania</a:t>
            </a:r>
            <a:endParaRPr lang="it-IT"/>
          </a:p>
        </p:txBody>
      </p:sp>
      <p:sp>
        <p:nvSpPr>
          <p:cNvPr id="3" name="Segnaposto numero diapositiva 2"/>
          <p:cNvSpPr>
            <a:spLocks noGrp="1"/>
          </p:cNvSpPr>
          <p:nvPr>
            <p:ph type="sldNum" sz="quarter" idx="10"/>
          </p:nvPr>
        </p:nvSpPr>
        <p:spPr/>
        <p:txBody>
          <a:bodyPr/>
          <a:lstStyle/>
          <a:p>
            <a:pPr>
              <a:defRPr/>
            </a:pPr>
            <a:fld id="{8441113D-8D55-4361-8290-47DE4ADD2A2E}" type="slidenum">
              <a:rPr lang="it-IT" smtClean="0"/>
              <a:pPr>
                <a:defRPr/>
              </a:pPr>
              <a:t>2</a:t>
            </a:fld>
            <a:endParaRPr lang="it-IT"/>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500" dirty="0"/>
              <a:t>L’INTRODUZIONE DEL RECLAMO E DELLA MEDIAZIONE TRIBUTARIA</a:t>
            </a:r>
          </a:p>
        </p:txBody>
      </p:sp>
      <p:sp>
        <p:nvSpPr>
          <p:cNvPr id="22531" name="Segnaposto contenuto 2"/>
          <p:cNvSpPr>
            <a:spLocks noGrp="1"/>
          </p:cNvSpPr>
          <p:nvPr>
            <p:ph idx="1"/>
          </p:nvPr>
        </p:nvSpPr>
        <p:spPr/>
        <p:txBody>
          <a:bodyPr/>
          <a:lstStyle/>
          <a:p>
            <a:pPr marL="0" indent="0" algn="just">
              <a:lnSpc>
                <a:spcPct val="150000"/>
              </a:lnSpc>
              <a:buFont typeface="Arial" charset="0"/>
              <a:buNone/>
            </a:pPr>
            <a:endParaRPr lang="it-IT" altLang="it-IT" smtClean="0"/>
          </a:p>
          <a:p>
            <a:pPr marL="0" indent="0" algn="just">
              <a:lnSpc>
                <a:spcPct val="150000"/>
              </a:lnSpc>
              <a:buFont typeface="Arial" charset="0"/>
              <a:buNone/>
            </a:pPr>
            <a:r>
              <a:rPr lang="it-IT" altLang="it-IT" smtClean="0"/>
              <a:t>Il contribuente che intende impugnare un </a:t>
            </a:r>
            <a:r>
              <a:rPr lang="it-IT" altLang="it-IT" smtClean="0">
                <a:solidFill>
                  <a:srgbClr val="FF0000"/>
                </a:solidFill>
              </a:rPr>
              <a:t>atto dell’Agenzia delle entrate</a:t>
            </a:r>
            <a:r>
              <a:rPr lang="it-IT" altLang="it-IT" smtClean="0"/>
              <a:t>, notificato </a:t>
            </a:r>
            <a:r>
              <a:rPr lang="it-IT" altLang="it-IT" smtClean="0">
                <a:solidFill>
                  <a:srgbClr val="FF0000"/>
                </a:solidFill>
              </a:rPr>
              <a:t>dopo il 1° aprile 2012</a:t>
            </a:r>
            <a:r>
              <a:rPr lang="it-IT" altLang="it-IT" smtClean="0"/>
              <a:t>, presso la Commissione Tributaria Provinciale ha l’obbligo, preliminarmente, di anticiparne il contenuto all’Ente impositore, chiedendone l’annullamento totale o parziale, sulla base dei motivi di fatto e di diritto che intende sottoporre alla valutazione del giudice tributario.</a:t>
            </a:r>
          </a:p>
          <a:p>
            <a:pPr marL="0" indent="0">
              <a:lnSpc>
                <a:spcPct val="150000"/>
              </a:lnSpc>
              <a:buFont typeface="Arial" charset="0"/>
              <a:buNone/>
            </a:pPr>
            <a:endParaRPr lang="it-IT" altLang="it-IT" smtClean="0"/>
          </a:p>
        </p:txBody>
      </p:sp>
      <p:sp>
        <p:nvSpPr>
          <p:cNvPr id="3" name="Segnaposto piè di pagina 2"/>
          <p:cNvSpPr>
            <a:spLocks noGrp="1"/>
          </p:cNvSpPr>
          <p:nvPr>
            <p:ph type="ftr" sz="quarter" idx="11"/>
          </p:nvPr>
        </p:nvSpPr>
        <p:spPr/>
        <p:txBody>
          <a:bodyPr/>
          <a:lstStyle/>
          <a:p>
            <a:pPr>
              <a:defRPr/>
            </a:pPr>
            <a:r>
              <a:rPr lang="it-IT" smtClean="0"/>
              <a:t>ANCI SICILIA - Palermo 22 04 2016     Dr Lucio Catania</a:t>
            </a:r>
            <a:endParaRPr lang="it-IT"/>
          </a:p>
        </p:txBody>
      </p:sp>
      <p:sp>
        <p:nvSpPr>
          <p:cNvPr id="4" name="Segnaposto numero diapositiva 3"/>
          <p:cNvSpPr>
            <a:spLocks noGrp="1"/>
          </p:cNvSpPr>
          <p:nvPr>
            <p:ph type="sldNum" sz="quarter" idx="10"/>
          </p:nvPr>
        </p:nvSpPr>
        <p:spPr/>
        <p:txBody>
          <a:bodyPr/>
          <a:lstStyle/>
          <a:p>
            <a:pPr>
              <a:defRPr/>
            </a:pPr>
            <a:fld id="{8441113D-8D55-4361-8290-47DE4ADD2A2E}" type="slidenum">
              <a:rPr lang="it-IT" smtClean="0"/>
              <a:pPr>
                <a:defRPr/>
              </a:pPr>
              <a:t>20</a:t>
            </a:fld>
            <a:endParaRPr lang="it-IT"/>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500" b="1" dirty="0"/>
              <a:t>L’INTRODUZIONE DEL RECLAMO E DELLA MEDIAZIONE TRIBUTARIA</a:t>
            </a:r>
          </a:p>
        </p:txBody>
      </p:sp>
      <p:sp>
        <p:nvSpPr>
          <p:cNvPr id="23555" name="Segnaposto contenuto 2"/>
          <p:cNvSpPr>
            <a:spLocks noGrp="1"/>
          </p:cNvSpPr>
          <p:nvPr>
            <p:ph idx="1"/>
          </p:nvPr>
        </p:nvSpPr>
        <p:spPr/>
        <p:txBody>
          <a:bodyPr/>
          <a:lstStyle/>
          <a:p>
            <a:pPr marL="0" indent="0">
              <a:lnSpc>
                <a:spcPct val="150000"/>
              </a:lnSpc>
              <a:buFont typeface="Arial" charset="0"/>
              <a:buNone/>
            </a:pPr>
            <a:endParaRPr lang="it-IT" altLang="it-IT" smtClean="0">
              <a:solidFill>
                <a:srgbClr val="FF0000"/>
              </a:solidFill>
            </a:endParaRPr>
          </a:p>
          <a:p>
            <a:pPr marL="0" indent="0">
              <a:lnSpc>
                <a:spcPct val="150000"/>
              </a:lnSpc>
              <a:buFont typeface="Arial" charset="0"/>
              <a:buNone/>
            </a:pPr>
            <a:r>
              <a:rPr lang="it-IT" altLang="it-IT" b="1" smtClean="0">
                <a:solidFill>
                  <a:srgbClr val="FF0000"/>
                </a:solidFill>
              </a:rPr>
              <a:t>Manca il soggetto pienamente terzo che conduca la mediazione.</a:t>
            </a:r>
          </a:p>
          <a:p>
            <a:pPr marL="0" indent="0">
              <a:lnSpc>
                <a:spcPct val="150000"/>
              </a:lnSpc>
              <a:buFont typeface="Arial" charset="0"/>
              <a:buNone/>
            </a:pPr>
            <a:endParaRPr lang="it-IT" altLang="it-IT" smtClean="0"/>
          </a:p>
          <a:p>
            <a:pPr marL="0" indent="0" algn="just">
              <a:lnSpc>
                <a:spcPct val="150000"/>
              </a:lnSpc>
              <a:buFont typeface="Arial" charset="0"/>
              <a:buNone/>
            </a:pPr>
            <a:r>
              <a:rPr lang="it-IT" altLang="it-IT" smtClean="0"/>
              <a:t>Il reclamo va presentato alla Direzione provinciale o alla Direzione regionale dell’Agenzia delle entrate che ha emanato l'atto, le quali provvedono attraverso queste </a:t>
            </a:r>
            <a:r>
              <a:rPr lang="it-IT" altLang="it-IT" smtClean="0">
                <a:solidFill>
                  <a:schemeClr val="tx2"/>
                </a:solidFill>
              </a:rPr>
              <a:t>strutture differenti ed indipendenti da quelle che hanno curato gli atti contestati dal contribuente</a:t>
            </a:r>
            <a:r>
              <a:rPr lang="it-IT" altLang="it-IT" smtClean="0"/>
              <a:t>.</a:t>
            </a:r>
          </a:p>
          <a:p>
            <a:pPr marL="0" indent="0" algn="just">
              <a:lnSpc>
                <a:spcPct val="150000"/>
              </a:lnSpc>
              <a:buFont typeface="Arial" charset="0"/>
              <a:buNone/>
            </a:pPr>
            <a:endParaRPr lang="it-IT" altLang="it-IT" smtClean="0"/>
          </a:p>
        </p:txBody>
      </p:sp>
      <p:sp>
        <p:nvSpPr>
          <p:cNvPr id="3" name="Segnaposto piè di pagina 2"/>
          <p:cNvSpPr>
            <a:spLocks noGrp="1"/>
          </p:cNvSpPr>
          <p:nvPr>
            <p:ph type="ftr" sz="quarter" idx="11"/>
          </p:nvPr>
        </p:nvSpPr>
        <p:spPr/>
        <p:txBody>
          <a:bodyPr/>
          <a:lstStyle/>
          <a:p>
            <a:pPr>
              <a:defRPr/>
            </a:pPr>
            <a:r>
              <a:rPr lang="it-IT" smtClean="0"/>
              <a:t>ANCI SICILIA - Palermo 22 04 2016     Dr Lucio Catania</a:t>
            </a:r>
            <a:endParaRPr lang="it-IT"/>
          </a:p>
        </p:txBody>
      </p:sp>
      <p:sp>
        <p:nvSpPr>
          <p:cNvPr id="4" name="Segnaposto numero diapositiva 3"/>
          <p:cNvSpPr>
            <a:spLocks noGrp="1"/>
          </p:cNvSpPr>
          <p:nvPr>
            <p:ph type="sldNum" sz="quarter" idx="10"/>
          </p:nvPr>
        </p:nvSpPr>
        <p:spPr/>
        <p:txBody>
          <a:bodyPr/>
          <a:lstStyle/>
          <a:p>
            <a:pPr>
              <a:defRPr/>
            </a:pPr>
            <a:fld id="{8441113D-8D55-4361-8290-47DE4ADD2A2E}" type="slidenum">
              <a:rPr lang="it-IT" smtClean="0"/>
              <a:pPr>
                <a:defRPr/>
              </a:pPr>
              <a:t>21</a:t>
            </a:fld>
            <a:endParaRPr lang="it-IT"/>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fontAlgn="auto">
              <a:spcAft>
                <a:spcPts val="0"/>
              </a:spcAft>
              <a:defRPr/>
            </a:pPr>
            <a:r>
              <a:rPr lang="it-IT" dirty="0" smtClean="0"/>
              <a:t>IMPROCEDIBILITA’ DEL RICORSO</a:t>
            </a:r>
            <a:endParaRPr lang="it-IT" dirty="0"/>
          </a:p>
        </p:txBody>
      </p:sp>
      <p:sp>
        <p:nvSpPr>
          <p:cNvPr id="24579" name="Segnaposto contenuto 2"/>
          <p:cNvSpPr>
            <a:spLocks noGrp="1"/>
          </p:cNvSpPr>
          <p:nvPr>
            <p:ph idx="1"/>
          </p:nvPr>
        </p:nvSpPr>
        <p:spPr/>
        <p:txBody>
          <a:bodyPr/>
          <a:lstStyle/>
          <a:p>
            <a:pPr marL="0" indent="0" algn="just">
              <a:buFont typeface="Arial" charset="0"/>
              <a:buNone/>
            </a:pPr>
            <a:r>
              <a:rPr lang="it-IT" altLang="it-IT" smtClean="0"/>
              <a:t>Inizialmente la mancata presentazione del reclamo (con o senza proposta di mediazione), era sanzionata con la dichiarazione d’inammissibilità del ricorso, rilevabilità d’ufficio in ogni stato e grado del giudizio. </a:t>
            </a:r>
          </a:p>
          <a:p>
            <a:pPr marL="0" indent="0" algn="just">
              <a:buFont typeface="Arial" charset="0"/>
              <a:buNone/>
            </a:pPr>
            <a:endParaRPr lang="it-IT" altLang="it-IT" smtClean="0"/>
          </a:p>
          <a:p>
            <a:pPr marL="0" indent="0" algn="just">
              <a:buFont typeface="Arial" charset="0"/>
              <a:buNone/>
            </a:pPr>
            <a:r>
              <a:rPr lang="it-IT" altLang="it-IT" smtClean="0"/>
              <a:t>La Corte Costituzionale (sentenza 16 aprile 2014, n. 98) ha sancito che la previsione dell’inammissibilità del ricorso, per mancata presentazione del reclamo (rimedio di carattere amministrativo), è illegittima per violazione dell’art. 24 della Costituzione.</a:t>
            </a:r>
          </a:p>
          <a:p>
            <a:pPr marL="0" indent="0" algn="just">
              <a:buFont typeface="Arial" charset="0"/>
              <a:buNone/>
            </a:pPr>
            <a:endParaRPr lang="it-IT" altLang="it-IT" smtClean="0"/>
          </a:p>
        </p:txBody>
      </p:sp>
      <p:sp>
        <p:nvSpPr>
          <p:cNvPr id="3" name="Segnaposto piè di pagina 2"/>
          <p:cNvSpPr>
            <a:spLocks noGrp="1"/>
          </p:cNvSpPr>
          <p:nvPr>
            <p:ph type="ftr" sz="quarter" idx="11"/>
          </p:nvPr>
        </p:nvSpPr>
        <p:spPr/>
        <p:txBody>
          <a:bodyPr/>
          <a:lstStyle/>
          <a:p>
            <a:pPr>
              <a:defRPr/>
            </a:pPr>
            <a:r>
              <a:rPr lang="it-IT" smtClean="0"/>
              <a:t>ANCI SICILIA - Palermo 22 04 2016     Dr Lucio Catania</a:t>
            </a:r>
            <a:endParaRPr lang="it-IT"/>
          </a:p>
        </p:txBody>
      </p:sp>
      <p:sp>
        <p:nvSpPr>
          <p:cNvPr id="4" name="Segnaposto numero diapositiva 3"/>
          <p:cNvSpPr>
            <a:spLocks noGrp="1"/>
          </p:cNvSpPr>
          <p:nvPr>
            <p:ph type="sldNum" sz="quarter" idx="10"/>
          </p:nvPr>
        </p:nvSpPr>
        <p:spPr/>
        <p:txBody>
          <a:bodyPr/>
          <a:lstStyle/>
          <a:p>
            <a:pPr>
              <a:defRPr/>
            </a:pPr>
            <a:fld id="{8441113D-8D55-4361-8290-47DE4ADD2A2E}" type="slidenum">
              <a:rPr lang="it-IT" smtClean="0"/>
              <a:pPr>
                <a:defRPr/>
              </a:pPr>
              <a:t>22</a:t>
            </a:fld>
            <a:endParaRPr lang="it-IT"/>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fontAlgn="auto">
              <a:spcAft>
                <a:spcPts val="0"/>
              </a:spcAft>
              <a:defRPr/>
            </a:pPr>
            <a:r>
              <a:rPr lang="it-IT" dirty="0" smtClean="0"/>
              <a:t>IMPROCEDIBILITA’ DEL RICORSO</a:t>
            </a:r>
            <a:endParaRPr lang="it-IT" dirty="0"/>
          </a:p>
        </p:txBody>
      </p:sp>
      <p:sp>
        <p:nvSpPr>
          <p:cNvPr id="25603" name="Segnaposto contenuto 2"/>
          <p:cNvSpPr>
            <a:spLocks noGrp="1"/>
          </p:cNvSpPr>
          <p:nvPr>
            <p:ph idx="1"/>
          </p:nvPr>
        </p:nvSpPr>
        <p:spPr/>
        <p:txBody>
          <a:bodyPr/>
          <a:lstStyle/>
          <a:p>
            <a:pPr marL="0" indent="0" algn="just">
              <a:buFont typeface="Arial" charset="0"/>
              <a:buNone/>
            </a:pPr>
            <a:r>
              <a:rPr lang="it-IT" altLang="it-IT" smtClean="0"/>
              <a:t>Con la </a:t>
            </a:r>
            <a:r>
              <a:rPr lang="it-IT" altLang="it-IT" smtClean="0">
                <a:solidFill>
                  <a:srgbClr val="FF0000"/>
                </a:solidFill>
              </a:rPr>
              <a:t>L. n. 147/2013</a:t>
            </a:r>
            <a:r>
              <a:rPr lang="it-IT" altLang="it-IT" smtClean="0"/>
              <a:t>, il legislatore ha corretto il precedente disposto, sancendo che la presentazione del reclamo è condizione di procedibilità del ricorso e non di sua inammissibilità. </a:t>
            </a:r>
          </a:p>
          <a:p>
            <a:pPr marL="0" indent="0" algn="just">
              <a:buFont typeface="Arial" charset="0"/>
              <a:buNone/>
            </a:pPr>
            <a:endParaRPr lang="it-IT" altLang="it-IT" smtClean="0"/>
          </a:p>
          <a:p>
            <a:pPr marL="0" indent="0" algn="just">
              <a:buFont typeface="Arial" charset="0"/>
              <a:buNone/>
            </a:pPr>
            <a:r>
              <a:rPr lang="it-IT" altLang="it-IT" smtClean="0"/>
              <a:t>In caso di deposito del ricorso prima del decorso del termine di novanta giorni, gli Enti impositori (ed anche il Comune) in sede di rituale costituzione in giudizio, possono eccepire l’improcedibilità dello stesso ed il presidente della C.T.P., se rileva l’improcedibilità, rinvia la trattazione per consentire la mediazione.</a:t>
            </a:r>
          </a:p>
          <a:p>
            <a:pPr marL="0" indent="0" algn="just">
              <a:buFont typeface="Arial" charset="0"/>
              <a:buNone/>
            </a:pPr>
            <a:endParaRPr lang="it-IT" altLang="it-IT" smtClean="0"/>
          </a:p>
        </p:txBody>
      </p:sp>
      <p:sp>
        <p:nvSpPr>
          <p:cNvPr id="3" name="Segnaposto piè di pagina 2"/>
          <p:cNvSpPr>
            <a:spLocks noGrp="1"/>
          </p:cNvSpPr>
          <p:nvPr>
            <p:ph type="ftr" sz="quarter" idx="11"/>
          </p:nvPr>
        </p:nvSpPr>
        <p:spPr/>
        <p:txBody>
          <a:bodyPr/>
          <a:lstStyle/>
          <a:p>
            <a:pPr>
              <a:defRPr/>
            </a:pPr>
            <a:r>
              <a:rPr lang="it-IT" smtClean="0"/>
              <a:t>ANCI SICILIA - Palermo 22 04 2016     Dr Lucio Catania</a:t>
            </a:r>
            <a:endParaRPr lang="it-IT"/>
          </a:p>
        </p:txBody>
      </p:sp>
      <p:sp>
        <p:nvSpPr>
          <p:cNvPr id="4" name="Segnaposto numero diapositiva 3"/>
          <p:cNvSpPr>
            <a:spLocks noGrp="1"/>
          </p:cNvSpPr>
          <p:nvPr>
            <p:ph type="sldNum" sz="quarter" idx="10"/>
          </p:nvPr>
        </p:nvSpPr>
        <p:spPr/>
        <p:txBody>
          <a:bodyPr/>
          <a:lstStyle/>
          <a:p>
            <a:pPr>
              <a:defRPr/>
            </a:pPr>
            <a:fld id="{8441113D-8D55-4361-8290-47DE4ADD2A2E}" type="slidenum">
              <a:rPr lang="it-IT" smtClean="0"/>
              <a:pPr>
                <a:defRPr/>
              </a:pPr>
              <a:t>23</a:t>
            </a:fld>
            <a:endParaRPr lang="it-IT"/>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dirty="0" smtClean="0"/>
              <a:t>LEGGE DELEGA N. 23/2014</a:t>
            </a:r>
            <a:endParaRPr lang="it-IT" dirty="0"/>
          </a:p>
        </p:txBody>
      </p:sp>
      <p:sp>
        <p:nvSpPr>
          <p:cNvPr id="26627" name="Segnaposto contenuto 2"/>
          <p:cNvSpPr>
            <a:spLocks noGrp="1"/>
          </p:cNvSpPr>
          <p:nvPr>
            <p:ph idx="1"/>
          </p:nvPr>
        </p:nvSpPr>
        <p:spPr/>
        <p:txBody>
          <a:bodyPr/>
          <a:lstStyle/>
          <a:p>
            <a:pPr marL="0" indent="0" algn="just">
              <a:lnSpc>
                <a:spcPct val="150000"/>
              </a:lnSpc>
              <a:buFont typeface="Arial" charset="0"/>
              <a:buNone/>
            </a:pPr>
            <a:r>
              <a:rPr lang="it-IT" altLang="it-IT" smtClean="0"/>
              <a:t>Con la legge n. 23 dell’11 marzo 2014 (pubblicata sulla Gazzetta Ufficiale Serie Generale n. 59 del 12 marzo 2014), il Parlamento ha delegato il Governo ad approvare, entro dodici mesi dall’entrata in vigore della delega, i decreti legislativi recanti la revisione del sistema fiscale, tra i quali quello relativo al CONTENZIOSO TRIBUTARIO</a:t>
            </a:r>
          </a:p>
          <a:p>
            <a:pPr marL="0" indent="0" algn="just">
              <a:lnSpc>
                <a:spcPct val="150000"/>
              </a:lnSpc>
              <a:buFont typeface="Arial" charset="0"/>
              <a:buNone/>
            </a:pPr>
            <a:endParaRPr lang="it-IT" altLang="it-IT" smtClean="0"/>
          </a:p>
        </p:txBody>
      </p:sp>
      <p:sp>
        <p:nvSpPr>
          <p:cNvPr id="3" name="Segnaposto piè di pagina 2"/>
          <p:cNvSpPr>
            <a:spLocks noGrp="1"/>
          </p:cNvSpPr>
          <p:nvPr>
            <p:ph type="ftr" sz="quarter" idx="11"/>
          </p:nvPr>
        </p:nvSpPr>
        <p:spPr/>
        <p:txBody>
          <a:bodyPr/>
          <a:lstStyle/>
          <a:p>
            <a:pPr>
              <a:defRPr/>
            </a:pPr>
            <a:r>
              <a:rPr lang="it-IT" smtClean="0"/>
              <a:t>ANCI SICILIA - Palermo 22 04 2016     Dr Lucio Catania</a:t>
            </a:r>
            <a:endParaRPr lang="it-IT"/>
          </a:p>
        </p:txBody>
      </p:sp>
      <p:sp>
        <p:nvSpPr>
          <p:cNvPr id="4" name="Segnaposto numero diapositiva 3"/>
          <p:cNvSpPr>
            <a:spLocks noGrp="1"/>
          </p:cNvSpPr>
          <p:nvPr>
            <p:ph type="sldNum" sz="quarter" idx="10"/>
          </p:nvPr>
        </p:nvSpPr>
        <p:spPr/>
        <p:txBody>
          <a:bodyPr/>
          <a:lstStyle/>
          <a:p>
            <a:pPr>
              <a:defRPr/>
            </a:pPr>
            <a:fld id="{8441113D-8D55-4361-8290-47DE4ADD2A2E}" type="slidenum">
              <a:rPr lang="it-IT" smtClean="0"/>
              <a:pPr>
                <a:defRPr/>
              </a:pPr>
              <a:t>24</a:t>
            </a:fld>
            <a:endParaRPr lang="it-IT"/>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dirty="0"/>
              <a:t>LEGGE DELEGA N. 23/2014</a:t>
            </a:r>
          </a:p>
        </p:txBody>
      </p:sp>
      <p:sp>
        <p:nvSpPr>
          <p:cNvPr id="3" name="Segnaposto contenuto 2"/>
          <p:cNvSpPr>
            <a:spLocks noGrp="1"/>
          </p:cNvSpPr>
          <p:nvPr>
            <p:ph idx="1"/>
          </p:nvPr>
        </p:nvSpPr>
        <p:spPr/>
        <p:txBody>
          <a:bodyPr rtlCol="0">
            <a:normAutofit fontScale="92500" lnSpcReduction="10000"/>
          </a:bodyPr>
          <a:lstStyle/>
          <a:p>
            <a:pPr marL="0" indent="0" algn="just" fontAlgn="auto">
              <a:lnSpc>
                <a:spcPct val="150000"/>
              </a:lnSpc>
              <a:spcAft>
                <a:spcPts val="0"/>
              </a:spcAft>
              <a:buFont typeface="Arial" pitchFamily="34" charset="0"/>
              <a:buNone/>
              <a:defRPr/>
            </a:pPr>
            <a:r>
              <a:rPr lang="it-IT" sz="2500" dirty="0" smtClean="0"/>
              <a:t>Tra i principi ed i criteri generali ai quali il Governo doveva attenersi c’era il rafforzamento </a:t>
            </a:r>
            <a:r>
              <a:rPr lang="it-IT" sz="2500" dirty="0"/>
              <a:t>e la razionalizzazione dell'istituto della conciliazione nel processo tributario, anche a fini di </a:t>
            </a:r>
            <a:r>
              <a:rPr lang="it-IT" sz="2500" dirty="0">
                <a:solidFill>
                  <a:schemeClr val="tx2"/>
                </a:solidFill>
              </a:rPr>
              <a:t>deflazione del contenzioso</a:t>
            </a:r>
            <a:r>
              <a:rPr lang="it-IT" sz="2500" dirty="0"/>
              <a:t> e di coordinamento con la disciplina del contraddittorio fra il contribuente e l'amministrazione nelle fasi amministrative di accertamento del tributo, con particolare riguardo ai contribuenti nei confronti dei quali sono configurate violazioni di minore entità.</a:t>
            </a:r>
          </a:p>
          <a:p>
            <a:pPr marL="0" indent="0" fontAlgn="auto">
              <a:lnSpc>
                <a:spcPct val="150000"/>
              </a:lnSpc>
              <a:spcAft>
                <a:spcPts val="0"/>
              </a:spcAft>
              <a:buFont typeface="Arial" pitchFamily="34" charset="0"/>
              <a:buNone/>
              <a:defRPr/>
            </a:pPr>
            <a:endParaRPr lang="it-IT" sz="2500" dirty="0"/>
          </a:p>
        </p:txBody>
      </p:sp>
      <p:sp>
        <p:nvSpPr>
          <p:cNvPr id="4" name="Segnaposto piè di pagina 3"/>
          <p:cNvSpPr>
            <a:spLocks noGrp="1"/>
          </p:cNvSpPr>
          <p:nvPr>
            <p:ph type="ftr" sz="quarter" idx="11"/>
          </p:nvPr>
        </p:nvSpPr>
        <p:spPr/>
        <p:txBody>
          <a:bodyPr/>
          <a:lstStyle/>
          <a:p>
            <a:pPr>
              <a:defRPr/>
            </a:pPr>
            <a:r>
              <a:rPr lang="it-IT" smtClean="0"/>
              <a:t>ANCI SICILIA - Palermo 22 04 2016     Dr Lucio Catania</a:t>
            </a:r>
            <a:endParaRPr lang="it-IT"/>
          </a:p>
        </p:txBody>
      </p:sp>
      <p:sp>
        <p:nvSpPr>
          <p:cNvPr id="5" name="Segnaposto numero diapositiva 4"/>
          <p:cNvSpPr>
            <a:spLocks noGrp="1"/>
          </p:cNvSpPr>
          <p:nvPr>
            <p:ph type="sldNum" sz="quarter" idx="10"/>
          </p:nvPr>
        </p:nvSpPr>
        <p:spPr/>
        <p:txBody>
          <a:bodyPr/>
          <a:lstStyle/>
          <a:p>
            <a:pPr>
              <a:defRPr/>
            </a:pPr>
            <a:fld id="{8441113D-8D55-4361-8290-47DE4ADD2A2E}" type="slidenum">
              <a:rPr lang="it-IT" smtClean="0"/>
              <a:pPr>
                <a:defRPr/>
              </a:pPr>
              <a:t>25</a:t>
            </a:fld>
            <a:endParaRPr lang="it-IT"/>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dirty="0"/>
              <a:t>LEGGE DELEGA N. 23/2014</a:t>
            </a:r>
          </a:p>
        </p:txBody>
      </p:sp>
      <p:sp>
        <p:nvSpPr>
          <p:cNvPr id="28675" name="Segnaposto contenuto 2"/>
          <p:cNvSpPr>
            <a:spLocks noGrp="1"/>
          </p:cNvSpPr>
          <p:nvPr>
            <p:ph idx="1"/>
          </p:nvPr>
        </p:nvSpPr>
        <p:spPr/>
        <p:txBody>
          <a:bodyPr/>
          <a:lstStyle/>
          <a:p>
            <a:pPr marL="0" indent="0" algn="just">
              <a:buFont typeface="Arial" charset="0"/>
              <a:buNone/>
            </a:pPr>
            <a:r>
              <a:rPr lang="it-IT" altLang="it-IT" smtClean="0"/>
              <a:t>Nella legge delega non si parlava espressamente di estensione ai tributi locali (ed agli atti delle Dogane e di Equitalia) degli istituti del reclamo e della mediazione.</a:t>
            </a:r>
          </a:p>
          <a:p>
            <a:pPr marL="0" indent="0" algn="just">
              <a:buFont typeface="Arial" charset="0"/>
              <a:buNone/>
            </a:pPr>
            <a:endParaRPr lang="it-IT" altLang="it-IT" smtClean="0"/>
          </a:p>
          <a:p>
            <a:pPr marL="0" indent="0" algn="just">
              <a:buFont typeface="Arial" charset="0"/>
              <a:buNone/>
            </a:pPr>
            <a:r>
              <a:rPr lang="it-IT" altLang="it-IT" smtClean="0"/>
              <a:t>Il Governo, però, ha ritenuto di potere inserire tale misura, come strumento deflattivo del contenzioso.</a:t>
            </a:r>
          </a:p>
          <a:p>
            <a:pPr marL="0" indent="0">
              <a:buFont typeface="Arial" charset="0"/>
              <a:buNone/>
            </a:pPr>
            <a:endParaRPr lang="it-IT" altLang="it-IT" smtClean="0"/>
          </a:p>
        </p:txBody>
      </p:sp>
      <p:sp>
        <p:nvSpPr>
          <p:cNvPr id="3" name="Segnaposto piè di pagina 2"/>
          <p:cNvSpPr>
            <a:spLocks noGrp="1"/>
          </p:cNvSpPr>
          <p:nvPr>
            <p:ph type="ftr" sz="quarter" idx="11"/>
          </p:nvPr>
        </p:nvSpPr>
        <p:spPr/>
        <p:txBody>
          <a:bodyPr/>
          <a:lstStyle/>
          <a:p>
            <a:pPr>
              <a:defRPr/>
            </a:pPr>
            <a:r>
              <a:rPr lang="it-IT" smtClean="0"/>
              <a:t>ANCI SICILIA - Palermo 22 04 2016     Dr Lucio Catania</a:t>
            </a:r>
            <a:endParaRPr lang="it-IT"/>
          </a:p>
        </p:txBody>
      </p:sp>
      <p:sp>
        <p:nvSpPr>
          <p:cNvPr id="4" name="Segnaposto numero diapositiva 3"/>
          <p:cNvSpPr>
            <a:spLocks noGrp="1"/>
          </p:cNvSpPr>
          <p:nvPr>
            <p:ph type="sldNum" sz="quarter" idx="10"/>
          </p:nvPr>
        </p:nvSpPr>
        <p:spPr/>
        <p:txBody>
          <a:bodyPr/>
          <a:lstStyle/>
          <a:p>
            <a:pPr>
              <a:defRPr/>
            </a:pPr>
            <a:fld id="{8441113D-8D55-4361-8290-47DE4ADD2A2E}" type="slidenum">
              <a:rPr lang="it-IT" smtClean="0"/>
              <a:pPr>
                <a:defRPr/>
              </a:pPr>
              <a:t>26</a:t>
            </a:fld>
            <a:endParaRPr lang="it-IT"/>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fontAlgn="auto">
              <a:spcAft>
                <a:spcPts val="0"/>
              </a:spcAft>
              <a:defRPr/>
            </a:pPr>
            <a:r>
              <a:rPr lang="it-IT" sz="3400" dirty="0" smtClean="0"/>
              <a:t>ESTENSIONE DEL RECLAMO-MEDIAZIONE OBBLIGATORI ANCHE AI TRIBUTI LOCALI</a:t>
            </a:r>
            <a:endParaRPr lang="it-IT" sz="3400" dirty="0"/>
          </a:p>
        </p:txBody>
      </p:sp>
      <p:sp>
        <p:nvSpPr>
          <p:cNvPr id="3" name="Segnaposto contenuto 2"/>
          <p:cNvSpPr>
            <a:spLocks noGrp="1"/>
          </p:cNvSpPr>
          <p:nvPr>
            <p:ph idx="1"/>
          </p:nvPr>
        </p:nvSpPr>
        <p:spPr/>
        <p:txBody>
          <a:bodyPr rtlCol="0">
            <a:normAutofit lnSpcReduction="10000"/>
          </a:bodyPr>
          <a:lstStyle/>
          <a:p>
            <a:pPr marL="0" indent="0" algn="just" fontAlgn="auto">
              <a:spcAft>
                <a:spcPts val="0"/>
              </a:spcAft>
              <a:buFont typeface="Arial" pitchFamily="34" charset="0"/>
              <a:buNone/>
              <a:defRPr/>
            </a:pPr>
            <a:r>
              <a:rPr lang="it-IT" dirty="0"/>
              <a:t>Con il </a:t>
            </a:r>
            <a:r>
              <a:rPr lang="it-IT" dirty="0" smtClean="0"/>
              <a:t>D. Lgs. 24 </a:t>
            </a:r>
            <a:r>
              <a:rPr lang="it-IT" dirty="0"/>
              <a:t>settembre 2015, n. 156 - </a:t>
            </a:r>
            <a:r>
              <a:rPr lang="it-IT" dirty="0" smtClean="0"/>
              <a:t>«Misure </a:t>
            </a:r>
            <a:r>
              <a:rPr lang="it-IT" dirty="0"/>
              <a:t>per la revisione della disciplina degli interpelli e del contenzioso </a:t>
            </a:r>
            <a:r>
              <a:rPr lang="it-IT" dirty="0" smtClean="0"/>
              <a:t>tributario», </a:t>
            </a:r>
            <a:r>
              <a:rPr lang="it-IT" dirty="0"/>
              <a:t>la </a:t>
            </a:r>
            <a:r>
              <a:rPr lang="it-IT" dirty="0">
                <a:solidFill>
                  <a:srgbClr val="FF0000"/>
                </a:solidFill>
              </a:rPr>
              <a:t>mediazione tributaria viene estesa anche agli atti degli Enti Locali</a:t>
            </a:r>
            <a:r>
              <a:rPr lang="it-IT" dirty="0"/>
              <a:t>, delle Dogane ed a quelli di Equitalia con vizi di forma. </a:t>
            </a:r>
          </a:p>
          <a:p>
            <a:pPr marL="0" indent="0" algn="just" fontAlgn="auto">
              <a:spcAft>
                <a:spcPts val="0"/>
              </a:spcAft>
              <a:buFont typeface="Arial" pitchFamily="34" charset="0"/>
              <a:buNone/>
              <a:defRPr/>
            </a:pPr>
            <a:endParaRPr lang="it-IT" dirty="0" smtClean="0"/>
          </a:p>
          <a:p>
            <a:pPr marL="0" indent="0" algn="just" fontAlgn="auto">
              <a:spcAft>
                <a:spcPts val="0"/>
              </a:spcAft>
              <a:buFont typeface="Arial" pitchFamily="34" charset="0"/>
              <a:buNone/>
              <a:defRPr/>
            </a:pPr>
            <a:r>
              <a:rPr lang="it-IT" dirty="0" smtClean="0">
                <a:solidFill>
                  <a:srgbClr val="FF0000"/>
                </a:solidFill>
              </a:rPr>
              <a:t>Dal </a:t>
            </a:r>
            <a:r>
              <a:rPr lang="it-IT" dirty="0">
                <a:solidFill>
                  <a:srgbClr val="FF0000"/>
                </a:solidFill>
              </a:rPr>
              <a:t>1° gennaio 2016</a:t>
            </a:r>
            <a:r>
              <a:rPr lang="it-IT" dirty="0"/>
              <a:t> (data di entrata in vigore del D. Lgs. n. 156/2015, come previsto dall’art. 12 dello stesso) si passerà, quindi, a dovere esperire un tentativo di mediazione anche riguardo ai tributi di competenza comunale o di altri enti territoriali (Imu, Tari, Tasi, Tosap, Imposta pubblicità, etc.), sempre </a:t>
            </a:r>
            <a:r>
              <a:rPr lang="it-IT" u="sng" dirty="0">
                <a:solidFill>
                  <a:srgbClr val="FF0000"/>
                </a:solidFill>
              </a:rPr>
              <a:t>entro il limite dei ventimila euro</a:t>
            </a:r>
            <a:r>
              <a:rPr lang="it-IT" dirty="0"/>
              <a:t>. </a:t>
            </a:r>
            <a:endParaRPr lang="it-IT" dirty="0" smtClean="0"/>
          </a:p>
          <a:p>
            <a:pPr marL="0" indent="0" algn="just" fontAlgn="auto">
              <a:spcAft>
                <a:spcPts val="0"/>
              </a:spcAft>
              <a:buFont typeface="Arial" pitchFamily="34" charset="0"/>
              <a:buNone/>
              <a:defRPr/>
            </a:pPr>
            <a:endParaRPr lang="it-IT" dirty="0"/>
          </a:p>
          <a:p>
            <a:pPr marL="0" indent="0" algn="just" fontAlgn="auto">
              <a:spcAft>
                <a:spcPts val="0"/>
              </a:spcAft>
              <a:buFont typeface="Arial" pitchFamily="34" charset="0"/>
              <a:buNone/>
              <a:defRPr/>
            </a:pPr>
            <a:r>
              <a:rPr lang="it-IT" dirty="0" smtClean="0"/>
              <a:t>Oggetto </a:t>
            </a:r>
            <a:r>
              <a:rPr lang="it-IT" dirty="0"/>
              <a:t>del reclamo e del tentativo di mediazione saranno anche le controversie riguardanti il rifiuto tacito del rimborso.</a:t>
            </a:r>
          </a:p>
          <a:p>
            <a:pPr marL="0" indent="0" fontAlgn="auto">
              <a:spcAft>
                <a:spcPts val="0"/>
              </a:spcAft>
              <a:buFont typeface="Arial" pitchFamily="34" charset="0"/>
              <a:buNone/>
              <a:defRPr/>
            </a:pPr>
            <a:endParaRPr lang="it-IT" dirty="0"/>
          </a:p>
        </p:txBody>
      </p:sp>
      <p:sp>
        <p:nvSpPr>
          <p:cNvPr id="4" name="Segnaposto piè di pagina 3"/>
          <p:cNvSpPr>
            <a:spLocks noGrp="1"/>
          </p:cNvSpPr>
          <p:nvPr>
            <p:ph type="ftr" sz="quarter" idx="11"/>
          </p:nvPr>
        </p:nvSpPr>
        <p:spPr/>
        <p:txBody>
          <a:bodyPr/>
          <a:lstStyle/>
          <a:p>
            <a:pPr>
              <a:defRPr/>
            </a:pPr>
            <a:r>
              <a:rPr lang="it-IT" smtClean="0"/>
              <a:t>ANCI SICILIA - Palermo 22 04 2016     Dr Lucio Catania</a:t>
            </a:r>
            <a:endParaRPr lang="it-IT"/>
          </a:p>
        </p:txBody>
      </p:sp>
      <p:sp>
        <p:nvSpPr>
          <p:cNvPr id="5" name="Segnaposto numero diapositiva 4"/>
          <p:cNvSpPr>
            <a:spLocks noGrp="1"/>
          </p:cNvSpPr>
          <p:nvPr>
            <p:ph type="sldNum" sz="quarter" idx="10"/>
          </p:nvPr>
        </p:nvSpPr>
        <p:spPr/>
        <p:txBody>
          <a:bodyPr/>
          <a:lstStyle/>
          <a:p>
            <a:pPr>
              <a:defRPr/>
            </a:pPr>
            <a:fld id="{8441113D-8D55-4361-8290-47DE4ADD2A2E}" type="slidenum">
              <a:rPr lang="it-IT" smtClean="0"/>
              <a:pPr>
                <a:defRPr/>
              </a:pPr>
              <a:t>27</a:t>
            </a:fld>
            <a:endParaRPr lang="it-IT"/>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dirty="0" smtClean="0"/>
              <a:t>STRUTTURA ORGANIZZATIVA</a:t>
            </a:r>
            <a:endParaRPr lang="it-IT" dirty="0"/>
          </a:p>
        </p:txBody>
      </p:sp>
      <p:sp>
        <p:nvSpPr>
          <p:cNvPr id="3" name="Segnaposto contenuto 2"/>
          <p:cNvSpPr>
            <a:spLocks noGrp="1"/>
          </p:cNvSpPr>
          <p:nvPr>
            <p:ph idx="1"/>
          </p:nvPr>
        </p:nvSpPr>
        <p:spPr/>
        <p:txBody>
          <a:bodyPr rtlCol="0">
            <a:normAutofit/>
          </a:bodyPr>
          <a:lstStyle/>
          <a:p>
            <a:pPr marL="0" indent="0" algn="just" fontAlgn="auto">
              <a:lnSpc>
                <a:spcPct val="150000"/>
              </a:lnSpc>
              <a:spcAft>
                <a:spcPts val="0"/>
              </a:spcAft>
              <a:buFont typeface="Arial" pitchFamily="34" charset="0"/>
              <a:buNone/>
              <a:defRPr/>
            </a:pPr>
            <a:r>
              <a:rPr lang="it-IT" sz="2500" dirty="0"/>
              <a:t>Mentre, però, le Agenzie delle entrate, le Dogane, ed i Monopoli devono provvedere all’esame del reclamo e della proposta di mediazione mediante apposite strutture, diverse ed autonome da quelle che curano l’istruttoria degli atti reclamabili, </a:t>
            </a:r>
            <a:r>
              <a:rPr lang="it-IT" sz="2500" dirty="0">
                <a:solidFill>
                  <a:srgbClr val="FF0000"/>
                </a:solidFill>
              </a:rPr>
              <a:t>per i Comuni, il comma 4 del riformulato art. 17-bis del D.Lgs. n. 546/1992, prevede che tale disposizione </a:t>
            </a:r>
            <a:r>
              <a:rPr lang="it-IT" sz="2500" b="1" dirty="0">
                <a:solidFill>
                  <a:srgbClr val="FF0000"/>
                </a:solidFill>
                <a:effectLst>
                  <a:outerShdw blurRad="38100" dist="38100" dir="2700000" algn="tl">
                    <a:srgbClr val="000000">
                      <a:alpha val="43137"/>
                    </a:srgbClr>
                  </a:outerShdw>
                </a:effectLst>
              </a:rPr>
              <a:t>si applica compatibilmente con la propria struttura organizzativa.</a:t>
            </a:r>
          </a:p>
          <a:p>
            <a:pPr marL="0" indent="0" fontAlgn="auto">
              <a:lnSpc>
                <a:spcPct val="150000"/>
              </a:lnSpc>
              <a:spcAft>
                <a:spcPts val="0"/>
              </a:spcAft>
              <a:buFont typeface="Arial" pitchFamily="34" charset="0"/>
              <a:buNone/>
              <a:defRPr/>
            </a:pPr>
            <a:endParaRPr lang="it-IT" sz="2500" dirty="0"/>
          </a:p>
        </p:txBody>
      </p:sp>
      <p:sp>
        <p:nvSpPr>
          <p:cNvPr id="4" name="Segnaposto piè di pagina 3"/>
          <p:cNvSpPr>
            <a:spLocks noGrp="1"/>
          </p:cNvSpPr>
          <p:nvPr>
            <p:ph type="ftr" sz="quarter" idx="11"/>
          </p:nvPr>
        </p:nvSpPr>
        <p:spPr/>
        <p:txBody>
          <a:bodyPr/>
          <a:lstStyle/>
          <a:p>
            <a:pPr>
              <a:defRPr/>
            </a:pPr>
            <a:r>
              <a:rPr lang="it-IT" smtClean="0"/>
              <a:t>ANCI SICILIA - Palermo 22 04 2016     Dr Lucio Catania</a:t>
            </a:r>
            <a:endParaRPr lang="it-IT"/>
          </a:p>
        </p:txBody>
      </p:sp>
      <p:sp>
        <p:nvSpPr>
          <p:cNvPr id="5" name="Segnaposto numero diapositiva 4"/>
          <p:cNvSpPr>
            <a:spLocks noGrp="1"/>
          </p:cNvSpPr>
          <p:nvPr>
            <p:ph type="sldNum" sz="quarter" idx="10"/>
          </p:nvPr>
        </p:nvSpPr>
        <p:spPr/>
        <p:txBody>
          <a:bodyPr/>
          <a:lstStyle/>
          <a:p>
            <a:pPr>
              <a:defRPr/>
            </a:pPr>
            <a:fld id="{8441113D-8D55-4361-8290-47DE4ADD2A2E}" type="slidenum">
              <a:rPr lang="it-IT" smtClean="0"/>
              <a:pPr>
                <a:defRPr/>
              </a:pPr>
              <a:t>28</a:t>
            </a:fld>
            <a:endParaRPr lang="it-IT"/>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500" b="1" dirty="0" smtClean="0"/>
              <a:t>TRIBUTI LOCALI: NON NECESSARIA LA STRUTTURA DIVERSA E AUTONOMA </a:t>
            </a:r>
            <a:endParaRPr lang="it-IT" sz="3500" b="1" dirty="0"/>
          </a:p>
        </p:txBody>
      </p:sp>
      <p:pic>
        <p:nvPicPr>
          <p:cNvPr id="31747" name="Segnaposto contenuto 3" descr="http://www.viconciliamo.it/wp-content/uploads/2014/04/mediatori.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a:xfrm>
            <a:off x="1619250" y="2276475"/>
            <a:ext cx="5010150" cy="3240088"/>
          </a:xfrm>
        </p:spPr>
      </p:pic>
      <p:cxnSp>
        <p:nvCxnSpPr>
          <p:cNvPr id="6" name="Connettore 1 5"/>
          <p:cNvCxnSpPr/>
          <p:nvPr/>
        </p:nvCxnSpPr>
        <p:spPr>
          <a:xfrm flipH="1">
            <a:off x="3203575" y="1736725"/>
            <a:ext cx="1655763" cy="3960813"/>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8" name="Connettore 1 7"/>
          <p:cNvCxnSpPr/>
          <p:nvPr/>
        </p:nvCxnSpPr>
        <p:spPr>
          <a:xfrm>
            <a:off x="3348038" y="1736725"/>
            <a:ext cx="1655762" cy="4176713"/>
          </a:xfrm>
          <a:prstGeom prst="line">
            <a:avLst/>
          </a:prstGeom>
          <a:ln w="50800"/>
        </p:spPr>
        <p:style>
          <a:lnRef idx="1">
            <a:schemeClr val="accent1"/>
          </a:lnRef>
          <a:fillRef idx="0">
            <a:schemeClr val="accent1"/>
          </a:fillRef>
          <a:effectRef idx="0">
            <a:schemeClr val="accent1"/>
          </a:effectRef>
          <a:fontRef idx="minor">
            <a:schemeClr val="tx1"/>
          </a:fontRef>
        </p:style>
      </p:cxnSp>
      <p:sp>
        <p:nvSpPr>
          <p:cNvPr id="3" name="Segnaposto piè di pagina 2"/>
          <p:cNvSpPr>
            <a:spLocks noGrp="1"/>
          </p:cNvSpPr>
          <p:nvPr>
            <p:ph type="ftr" sz="quarter" idx="11"/>
          </p:nvPr>
        </p:nvSpPr>
        <p:spPr/>
        <p:txBody>
          <a:bodyPr/>
          <a:lstStyle/>
          <a:p>
            <a:pPr>
              <a:defRPr/>
            </a:pPr>
            <a:r>
              <a:rPr lang="it-IT" smtClean="0"/>
              <a:t>ANCI SICILIA - Palermo 22 04 2016     Dr Lucio Catania</a:t>
            </a:r>
            <a:endParaRPr lang="it-IT"/>
          </a:p>
        </p:txBody>
      </p:sp>
      <p:sp>
        <p:nvSpPr>
          <p:cNvPr id="4" name="Segnaposto numero diapositiva 3"/>
          <p:cNvSpPr>
            <a:spLocks noGrp="1"/>
          </p:cNvSpPr>
          <p:nvPr>
            <p:ph type="sldNum" sz="quarter" idx="10"/>
          </p:nvPr>
        </p:nvSpPr>
        <p:spPr/>
        <p:txBody>
          <a:bodyPr/>
          <a:lstStyle/>
          <a:p>
            <a:pPr>
              <a:defRPr/>
            </a:pPr>
            <a:fld id="{8441113D-8D55-4361-8290-47DE4ADD2A2E}" type="slidenum">
              <a:rPr lang="it-IT" smtClean="0"/>
              <a:pPr>
                <a:defRPr/>
              </a:pPr>
              <a:t>29</a:t>
            </a:fld>
            <a:endParaRPr lang="it-IT"/>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500" b="1" dirty="0"/>
              <a:t>LA COMPETENZA DELL’ENTE LOCALE IN MATERIA DI INTERPELLO</a:t>
            </a:r>
            <a:endParaRPr lang="it-IT" sz="3500" dirty="0"/>
          </a:p>
        </p:txBody>
      </p:sp>
      <p:sp>
        <p:nvSpPr>
          <p:cNvPr id="5123" name="Segnaposto contenuto 2"/>
          <p:cNvSpPr>
            <a:spLocks noGrp="1"/>
          </p:cNvSpPr>
          <p:nvPr>
            <p:ph idx="1"/>
          </p:nvPr>
        </p:nvSpPr>
        <p:spPr/>
        <p:txBody>
          <a:bodyPr/>
          <a:lstStyle/>
          <a:p>
            <a:pPr marL="0" indent="0">
              <a:buFont typeface="Arial" charset="0"/>
              <a:buNone/>
            </a:pPr>
            <a:endParaRPr lang="it-IT" altLang="it-IT" smtClean="0"/>
          </a:p>
          <a:p>
            <a:pPr marL="0" indent="0">
              <a:buFont typeface="Arial" charset="0"/>
              <a:buNone/>
            </a:pPr>
            <a:endParaRPr lang="it-IT" altLang="it-IT" smtClean="0"/>
          </a:p>
          <a:p>
            <a:pPr marL="0" indent="0" algn="just">
              <a:buFont typeface="Arial" charset="0"/>
              <a:buNone/>
            </a:pPr>
            <a:r>
              <a:rPr lang="it-IT" altLang="it-IT" smtClean="0"/>
              <a:t>Gli Enti locali devono provvedere, </a:t>
            </a:r>
            <a:r>
              <a:rPr lang="it-IT" altLang="it-IT" smtClean="0">
                <a:solidFill>
                  <a:srgbClr val="FF0000"/>
                </a:solidFill>
              </a:rPr>
              <a:t>entro sei mesi dalla data di entrata in vigore delle misure per la revisione della disciplina degli interpelli e del contenzioso tributario</a:t>
            </a:r>
            <a:r>
              <a:rPr lang="it-IT" altLang="it-IT" smtClean="0"/>
              <a:t> (le disposizioni del D.Lgs. n. 156/2015, per quanto sancito dall’art. 12, entrano in vigore a decorrere dal 1° gennaio 2016), ad adeguare i propri statuti e gli atti normativi da essi emanati ai principi dettati dalla riforma dell’istituto dell’interpello. </a:t>
            </a:r>
          </a:p>
          <a:p>
            <a:pPr marL="0" indent="0">
              <a:buFont typeface="Arial" charset="0"/>
              <a:buNone/>
            </a:pPr>
            <a:endParaRPr lang="it-IT" altLang="it-IT" smtClean="0"/>
          </a:p>
        </p:txBody>
      </p:sp>
      <p:sp>
        <p:nvSpPr>
          <p:cNvPr id="3" name="Segnaposto piè di pagina 2"/>
          <p:cNvSpPr>
            <a:spLocks noGrp="1"/>
          </p:cNvSpPr>
          <p:nvPr>
            <p:ph type="ftr" sz="quarter" idx="11"/>
          </p:nvPr>
        </p:nvSpPr>
        <p:spPr/>
        <p:txBody>
          <a:bodyPr/>
          <a:lstStyle/>
          <a:p>
            <a:pPr>
              <a:defRPr/>
            </a:pPr>
            <a:r>
              <a:rPr lang="it-IT" smtClean="0"/>
              <a:t>ANCI SICILIA - Palermo 22 04 2016     Dr Lucio Catania</a:t>
            </a:r>
            <a:endParaRPr lang="it-IT"/>
          </a:p>
        </p:txBody>
      </p:sp>
      <p:sp>
        <p:nvSpPr>
          <p:cNvPr id="4" name="Segnaposto numero diapositiva 3"/>
          <p:cNvSpPr>
            <a:spLocks noGrp="1"/>
          </p:cNvSpPr>
          <p:nvPr>
            <p:ph type="sldNum" sz="quarter" idx="10"/>
          </p:nvPr>
        </p:nvSpPr>
        <p:spPr/>
        <p:txBody>
          <a:bodyPr/>
          <a:lstStyle/>
          <a:p>
            <a:pPr>
              <a:defRPr/>
            </a:pPr>
            <a:fld id="{8441113D-8D55-4361-8290-47DE4ADD2A2E}" type="slidenum">
              <a:rPr lang="it-IT" smtClean="0"/>
              <a:pPr>
                <a:defRPr/>
              </a:pPr>
              <a:t>3</a:t>
            </a:fld>
            <a:endParaRPr lang="it-IT"/>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500" b="1" dirty="0" smtClean="0"/>
              <a:t>MEDIAZIONE = AUTOTUTELA</a:t>
            </a:r>
            <a:endParaRPr lang="it-IT" sz="3500" b="1" dirty="0"/>
          </a:p>
        </p:txBody>
      </p:sp>
      <p:sp>
        <p:nvSpPr>
          <p:cNvPr id="32771" name="Segnaposto contenuto 2"/>
          <p:cNvSpPr>
            <a:spLocks noGrp="1"/>
          </p:cNvSpPr>
          <p:nvPr>
            <p:ph idx="1"/>
          </p:nvPr>
        </p:nvSpPr>
        <p:spPr/>
        <p:txBody>
          <a:bodyPr/>
          <a:lstStyle/>
          <a:p>
            <a:pPr marL="0" indent="0" algn="just">
              <a:lnSpc>
                <a:spcPct val="150000"/>
              </a:lnSpc>
              <a:spcBef>
                <a:spcPct val="0"/>
              </a:spcBef>
              <a:buFont typeface="Arial" charset="0"/>
              <a:buNone/>
            </a:pPr>
            <a:endParaRPr lang="it-IT" altLang="it-IT" sz="2700" smtClean="0"/>
          </a:p>
          <a:p>
            <a:pPr marL="0" indent="0" algn="just">
              <a:lnSpc>
                <a:spcPct val="150000"/>
              </a:lnSpc>
              <a:spcBef>
                <a:spcPct val="0"/>
              </a:spcBef>
              <a:buFont typeface="Arial" charset="0"/>
              <a:buNone/>
            </a:pPr>
            <a:r>
              <a:rPr lang="it-IT" altLang="it-IT" sz="2700" smtClean="0"/>
              <a:t>Il reclamo e la mediazione differiscono dall’autotutela perché si tratta di istituti obbligatori (sotto € 20.000,00) e fortemente procedimentalizzati. </a:t>
            </a:r>
          </a:p>
        </p:txBody>
      </p:sp>
      <p:cxnSp>
        <p:nvCxnSpPr>
          <p:cNvPr id="5" name="Connettore 1 4"/>
          <p:cNvCxnSpPr/>
          <p:nvPr/>
        </p:nvCxnSpPr>
        <p:spPr>
          <a:xfrm flipH="1">
            <a:off x="3276600" y="682625"/>
            <a:ext cx="107950" cy="4333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Segnaposto piè di pagina 2"/>
          <p:cNvSpPr>
            <a:spLocks noGrp="1"/>
          </p:cNvSpPr>
          <p:nvPr>
            <p:ph type="ftr" sz="quarter" idx="11"/>
          </p:nvPr>
        </p:nvSpPr>
        <p:spPr/>
        <p:txBody>
          <a:bodyPr/>
          <a:lstStyle/>
          <a:p>
            <a:pPr>
              <a:defRPr/>
            </a:pPr>
            <a:r>
              <a:rPr lang="it-IT" smtClean="0"/>
              <a:t>ANCI SICILIA - Palermo 22 04 2016     Dr Lucio Catania</a:t>
            </a:r>
            <a:endParaRPr lang="it-IT"/>
          </a:p>
        </p:txBody>
      </p:sp>
      <p:sp>
        <p:nvSpPr>
          <p:cNvPr id="4" name="Segnaposto numero diapositiva 3"/>
          <p:cNvSpPr>
            <a:spLocks noGrp="1"/>
          </p:cNvSpPr>
          <p:nvPr>
            <p:ph type="sldNum" sz="quarter" idx="10"/>
          </p:nvPr>
        </p:nvSpPr>
        <p:spPr/>
        <p:txBody>
          <a:bodyPr/>
          <a:lstStyle/>
          <a:p>
            <a:pPr>
              <a:defRPr/>
            </a:pPr>
            <a:fld id="{8441113D-8D55-4361-8290-47DE4ADD2A2E}" type="slidenum">
              <a:rPr lang="it-IT" smtClean="0"/>
              <a:pPr>
                <a:defRPr/>
              </a:pPr>
              <a:t>30</a:t>
            </a:fld>
            <a:endParaRPr lang="it-IT"/>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500" b="1" dirty="0" smtClean="0"/>
              <a:t>STRUTTURA ORGANIZZATIVA COMUNALE</a:t>
            </a:r>
            <a:endParaRPr lang="it-IT" sz="3500" b="1" dirty="0"/>
          </a:p>
        </p:txBody>
      </p:sp>
      <p:sp>
        <p:nvSpPr>
          <p:cNvPr id="33795" name="Segnaposto contenuto 2"/>
          <p:cNvSpPr>
            <a:spLocks noGrp="1"/>
          </p:cNvSpPr>
          <p:nvPr>
            <p:ph idx="1"/>
          </p:nvPr>
        </p:nvSpPr>
        <p:spPr/>
        <p:txBody>
          <a:bodyPr/>
          <a:lstStyle/>
          <a:p>
            <a:pPr marL="0" indent="0" algn="just">
              <a:buFont typeface="Arial" charset="0"/>
              <a:buNone/>
            </a:pPr>
            <a:r>
              <a:rPr lang="it-IT" altLang="it-IT" smtClean="0"/>
              <a:t>Il riferimento alla struttura organizzativa, sembra orientare i Comuni ad individuare l’organismo tramite il regolamento sull’ordinamento degli uffici e dei servizi, più che attraverso il regolamento dei singoli tributi o quello di contabilità.</a:t>
            </a:r>
          </a:p>
          <a:p>
            <a:pPr marL="0" indent="0" algn="just">
              <a:buFont typeface="Arial" charset="0"/>
              <a:buNone/>
            </a:pPr>
            <a:endParaRPr lang="it-IT" altLang="it-IT" smtClean="0"/>
          </a:p>
          <a:p>
            <a:pPr marL="0" indent="0" algn="just">
              <a:buFont typeface="Arial" charset="0"/>
              <a:buNone/>
            </a:pPr>
            <a:r>
              <a:rPr lang="it-IT" altLang="it-IT" smtClean="0"/>
              <a:t>Si tratta di una riorganizzazione delle proprie risorse umane, con particolare riferimento all'ufficio tributi, che interesserà tutti i Comuni, anche quelli medio-piccoli, che incontreranno sicuramente delle difficoltà ad assolvere questa nuova funzione.</a:t>
            </a:r>
          </a:p>
          <a:p>
            <a:pPr marL="0" indent="0" algn="just">
              <a:buFont typeface="Arial" charset="0"/>
              <a:buNone/>
            </a:pPr>
            <a:endParaRPr lang="it-IT" altLang="it-IT" smtClean="0"/>
          </a:p>
          <a:p>
            <a:pPr marL="0" indent="0" algn="just">
              <a:buFont typeface="Arial" charset="0"/>
              <a:buNone/>
            </a:pPr>
            <a:r>
              <a:rPr lang="it-IT" altLang="it-IT" smtClean="0"/>
              <a:t>La programmazione dell’Ente non potrà prescindere da percorsi di formazione ed aggiornamento di chi dovrà occuparsi di mediazione.</a:t>
            </a:r>
          </a:p>
          <a:p>
            <a:pPr marL="0" indent="0" algn="just">
              <a:buFont typeface="Arial" charset="0"/>
              <a:buNone/>
            </a:pPr>
            <a:endParaRPr lang="it-IT" altLang="it-IT" smtClean="0"/>
          </a:p>
        </p:txBody>
      </p:sp>
      <p:sp>
        <p:nvSpPr>
          <p:cNvPr id="3" name="Segnaposto piè di pagina 2"/>
          <p:cNvSpPr>
            <a:spLocks noGrp="1"/>
          </p:cNvSpPr>
          <p:nvPr>
            <p:ph type="ftr" sz="quarter" idx="11"/>
          </p:nvPr>
        </p:nvSpPr>
        <p:spPr/>
        <p:txBody>
          <a:bodyPr/>
          <a:lstStyle/>
          <a:p>
            <a:pPr>
              <a:defRPr/>
            </a:pPr>
            <a:r>
              <a:rPr lang="it-IT" smtClean="0"/>
              <a:t>ANCI SICILIA - Palermo 22 04 2016     Dr Lucio Catania</a:t>
            </a:r>
            <a:endParaRPr lang="it-IT"/>
          </a:p>
        </p:txBody>
      </p:sp>
      <p:sp>
        <p:nvSpPr>
          <p:cNvPr id="4" name="Segnaposto numero diapositiva 3"/>
          <p:cNvSpPr>
            <a:spLocks noGrp="1"/>
          </p:cNvSpPr>
          <p:nvPr>
            <p:ph type="sldNum" sz="quarter" idx="10"/>
          </p:nvPr>
        </p:nvSpPr>
        <p:spPr/>
        <p:txBody>
          <a:bodyPr/>
          <a:lstStyle/>
          <a:p>
            <a:pPr>
              <a:defRPr/>
            </a:pPr>
            <a:fld id="{8441113D-8D55-4361-8290-47DE4ADD2A2E}" type="slidenum">
              <a:rPr lang="it-IT" smtClean="0"/>
              <a:pPr>
                <a:defRPr/>
              </a:pPr>
              <a:t>31</a:t>
            </a:fld>
            <a:endParaRPr lang="it-IT"/>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500" b="1" dirty="0" smtClean="0"/>
              <a:t>STRUTTURA ORGANIZZATIVA COMUNALE</a:t>
            </a:r>
            <a:endParaRPr lang="it-IT" sz="3500" b="1" dirty="0"/>
          </a:p>
        </p:txBody>
      </p:sp>
      <p:sp>
        <p:nvSpPr>
          <p:cNvPr id="34819" name="Segnaposto contenuto 2"/>
          <p:cNvSpPr>
            <a:spLocks noGrp="1"/>
          </p:cNvSpPr>
          <p:nvPr>
            <p:ph idx="1"/>
          </p:nvPr>
        </p:nvSpPr>
        <p:spPr/>
        <p:txBody>
          <a:bodyPr/>
          <a:lstStyle/>
          <a:p>
            <a:pPr marL="0" indent="0" algn="just">
              <a:buFont typeface="Arial" charset="0"/>
              <a:buNone/>
            </a:pPr>
            <a:r>
              <a:rPr lang="it-IT" altLang="it-IT" smtClean="0"/>
              <a:t>Il potere organizzativo lasciato a Comuni, fa ritenere che la “struttura” possa essere riferita anche al singolo responsabile del tributo, che potrebbe essere chiamato ad esaminare il reclamo.</a:t>
            </a:r>
          </a:p>
          <a:p>
            <a:pPr marL="0" indent="0" algn="just">
              <a:buFont typeface="Arial" charset="0"/>
              <a:buNone/>
            </a:pPr>
            <a:endParaRPr lang="it-IT" altLang="it-IT" smtClean="0"/>
          </a:p>
          <a:p>
            <a:pPr marL="0" indent="0" algn="just">
              <a:buFont typeface="Arial" charset="0"/>
              <a:buNone/>
            </a:pPr>
            <a:r>
              <a:rPr lang="it-IT" altLang="it-IT" smtClean="0"/>
              <a:t>Nei Comuni di piccole o micro dimensioni è molto probabile che l’Ufficio che emette l’atto e quello chiamato a riesaminarlo finiranno con il coincidere.</a:t>
            </a:r>
          </a:p>
          <a:p>
            <a:pPr marL="0" indent="0" algn="just">
              <a:buFont typeface="Arial" charset="0"/>
              <a:buNone/>
            </a:pPr>
            <a:endParaRPr lang="it-IT" altLang="it-IT" smtClean="0"/>
          </a:p>
          <a:p>
            <a:pPr marL="0" indent="0" algn="just">
              <a:buFont typeface="Arial" charset="0"/>
              <a:buNone/>
            </a:pPr>
            <a:r>
              <a:rPr lang="it-IT" altLang="it-IT" smtClean="0"/>
              <a:t>Il Comune potrebbe anche prevedere più “mediatori” secondo il tributo, individuandoli proprio nel funzionario responsabile.</a:t>
            </a:r>
          </a:p>
          <a:p>
            <a:pPr marL="0" indent="0">
              <a:buFont typeface="Arial" charset="0"/>
              <a:buNone/>
            </a:pPr>
            <a:endParaRPr lang="it-IT" altLang="it-IT" smtClean="0"/>
          </a:p>
        </p:txBody>
      </p:sp>
      <p:sp>
        <p:nvSpPr>
          <p:cNvPr id="3" name="Segnaposto piè di pagina 2"/>
          <p:cNvSpPr>
            <a:spLocks noGrp="1"/>
          </p:cNvSpPr>
          <p:nvPr>
            <p:ph type="ftr" sz="quarter" idx="11"/>
          </p:nvPr>
        </p:nvSpPr>
        <p:spPr/>
        <p:txBody>
          <a:bodyPr/>
          <a:lstStyle/>
          <a:p>
            <a:pPr>
              <a:defRPr/>
            </a:pPr>
            <a:r>
              <a:rPr lang="it-IT" smtClean="0"/>
              <a:t>ANCI SICILIA - Palermo 22 04 2016     Dr Lucio Catania</a:t>
            </a:r>
            <a:endParaRPr lang="it-IT"/>
          </a:p>
        </p:txBody>
      </p:sp>
      <p:sp>
        <p:nvSpPr>
          <p:cNvPr id="4" name="Segnaposto numero diapositiva 3"/>
          <p:cNvSpPr>
            <a:spLocks noGrp="1"/>
          </p:cNvSpPr>
          <p:nvPr>
            <p:ph type="sldNum" sz="quarter" idx="10"/>
          </p:nvPr>
        </p:nvSpPr>
        <p:spPr/>
        <p:txBody>
          <a:bodyPr/>
          <a:lstStyle/>
          <a:p>
            <a:pPr>
              <a:defRPr/>
            </a:pPr>
            <a:fld id="{8441113D-8D55-4361-8290-47DE4ADD2A2E}" type="slidenum">
              <a:rPr lang="it-IT" smtClean="0"/>
              <a:pPr>
                <a:defRPr/>
              </a:pPr>
              <a:t>32</a:t>
            </a:fld>
            <a:endParaRPr lang="it-IT"/>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dirty="0" smtClean="0"/>
              <a:t>RECLAMO</a:t>
            </a:r>
            <a:endParaRPr lang="it-IT" dirty="0"/>
          </a:p>
        </p:txBody>
      </p:sp>
      <p:sp>
        <p:nvSpPr>
          <p:cNvPr id="3" name="Segnaposto contenuto 2"/>
          <p:cNvSpPr>
            <a:spLocks noGrp="1"/>
          </p:cNvSpPr>
          <p:nvPr>
            <p:ph idx="1"/>
          </p:nvPr>
        </p:nvSpPr>
        <p:spPr/>
        <p:txBody>
          <a:bodyPr rtlCol="0">
            <a:normAutofit/>
          </a:bodyPr>
          <a:lstStyle/>
          <a:p>
            <a:pPr marL="0" indent="0" algn="just" fontAlgn="auto">
              <a:spcAft>
                <a:spcPts val="0"/>
              </a:spcAft>
              <a:buFont typeface="Arial" pitchFamily="34" charset="0"/>
              <a:buNone/>
              <a:defRPr/>
            </a:pPr>
            <a:r>
              <a:rPr lang="it-IT" dirty="0"/>
              <a:t>Il reclamo ed il tentativo di mediazione (con l’eventuale proposta) sono prodotti con una specifica istanza, formulata dal contribuente nei confronti del Comune, </a:t>
            </a:r>
            <a:r>
              <a:rPr lang="it-IT" dirty="0">
                <a:effectLst>
                  <a:outerShdw blurRad="38100" dist="38100" dir="2700000" algn="tl">
                    <a:srgbClr val="000000">
                      <a:alpha val="43137"/>
                    </a:srgbClr>
                  </a:outerShdw>
                </a:effectLst>
              </a:rPr>
              <a:t>motivati sulla base di elementi di fatto e di diritto che devono coincidere con le censure oggetto dell’impugnazione dell’atto nel ricorso di fronte alla Commissione Tributaria Provinciale</a:t>
            </a:r>
            <a:r>
              <a:rPr lang="it-IT" dirty="0"/>
              <a:t>. </a:t>
            </a:r>
          </a:p>
          <a:p>
            <a:pPr marL="0" indent="0" fontAlgn="auto">
              <a:spcAft>
                <a:spcPts val="0"/>
              </a:spcAft>
              <a:buFont typeface="Arial" pitchFamily="34" charset="0"/>
              <a:buNone/>
              <a:defRPr/>
            </a:pPr>
            <a:endParaRPr lang="it-IT" dirty="0"/>
          </a:p>
        </p:txBody>
      </p:sp>
      <p:sp>
        <p:nvSpPr>
          <p:cNvPr id="4" name="Segnaposto piè di pagina 3"/>
          <p:cNvSpPr>
            <a:spLocks noGrp="1"/>
          </p:cNvSpPr>
          <p:nvPr>
            <p:ph type="ftr" sz="quarter" idx="11"/>
          </p:nvPr>
        </p:nvSpPr>
        <p:spPr/>
        <p:txBody>
          <a:bodyPr/>
          <a:lstStyle/>
          <a:p>
            <a:pPr>
              <a:defRPr/>
            </a:pPr>
            <a:r>
              <a:rPr lang="it-IT" smtClean="0"/>
              <a:t>ANCI SICILIA - Palermo 22 04 2016     Dr Lucio Catania</a:t>
            </a:r>
            <a:endParaRPr lang="it-IT"/>
          </a:p>
        </p:txBody>
      </p:sp>
      <p:sp>
        <p:nvSpPr>
          <p:cNvPr id="5" name="Segnaposto numero diapositiva 4"/>
          <p:cNvSpPr>
            <a:spLocks noGrp="1"/>
          </p:cNvSpPr>
          <p:nvPr>
            <p:ph type="sldNum" sz="quarter" idx="10"/>
          </p:nvPr>
        </p:nvSpPr>
        <p:spPr/>
        <p:txBody>
          <a:bodyPr/>
          <a:lstStyle/>
          <a:p>
            <a:pPr>
              <a:defRPr/>
            </a:pPr>
            <a:fld id="{8441113D-8D55-4361-8290-47DE4ADD2A2E}" type="slidenum">
              <a:rPr lang="it-IT" smtClean="0"/>
              <a:pPr>
                <a:defRPr/>
              </a:pPr>
              <a:t>33</a:t>
            </a:fld>
            <a:endParaRPr lang="it-IT"/>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500" b="1" dirty="0" smtClean="0"/>
              <a:t>INDICAZIONE DEL SOGGETTO AL QUALE PRESENTARE IL RECLAMO</a:t>
            </a:r>
            <a:endParaRPr lang="it-IT" sz="3500" b="1" dirty="0"/>
          </a:p>
        </p:txBody>
      </p:sp>
      <p:sp>
        <p:nvSpPr>
          <p:cNvPr id="36867" name="Segnaposto contenuto 2"/>
          <p:cNvSpPr>
            <a:spLocks noGrp="1"/>
          </p:cNvSpPr>
          <p:nvPr>
            <p:ph idx="1"/>
          </p:nvPr>
        </p:nvSpPr>
        <p:spPr/>
        <p:txBody>
          <a:bodyPr/>
          <a:lstStyle/>
          <a:p>
            <a:pPr marL="0" indent="0" algn="just">
              <a:lnSpc>
                <a:spcPct val="150000"/>
              </a:lnSpc>
              <a:buFont typeface="Arial" charset="0"/>
              <a:buNone/>
            </a:pPr>
            <a:r>
              <a:rPr lang="it-IT" altLang="it-IT" sz="2700" smtClean="0"/>
              <a:t>L’Ufficio tributi del Comune che emette l’atto deve,  PER GLI AVVISI IL CUI RICORSO PUO’ ESSERE PROPOSTO DAL 1° GENNAIO 2016, (EMESSI, QUINDI, DAL 3 NOVEMBRE 2015), </a:t>
            </a:r>
          </a:p>
          <a:p>
            <a:pPr marL="0" indent="0" algn="just">
              <a:lnSpc>
                <a:spcPct val="150000"/>
              </a:lnSpc>
              <a:buFont typeface="Arial" charset="0"/>
              <a:buNone/>
            </a:pPr>
            <a:r>
              <a:rPr lang="it-IT" altLang="it-IT" sz="2700" smtClean="0"/>
              <a:t>indicare nei propri avvisi di accertamento (o altri provvedimenti analoghi) il soggetto al quale presentare l’istanza reclamo.</a:t>
            </a:r>
          </a:p>
        </p:txBody>
      </p:sp>
      <p:sp>
        <p:nvSpPr>
          <p:cNvPr id="3" name="Segnaposto piè di pagina 2"/>
          <p:cNvSpPr>
            <a:spLocks noGrp="1"/>
          </p:cNvSpPr>
          <p:nvPr>
            <p:ph type="ftr" sz="quarter" idx="11"/>
          </p:nvPr>
        </p:nvSpPr>
        <p:spPr/>
        <p:txBody>
          <a:bodyPr/>
          <a:lstStyle/>
          <a:p>
            <a:pPr>
              <a:defRPr/>
            </a:pPr>
            <a:r>
              <a:rPr lang="it-IT" smtClean="0"/>
              <a:t>ANCI SICILIA - Palermo 22 04 2016     Dr Lucio Catania</a:t>
            </a:r>
            <a:endParaRPr lang="it-IT"/>
          </a:p>
        </p:txBody>
      </p:sp>
      <p:sp>
        <p:nvSpPr>
          <p:cNvPr id="4" name="Segnaposto numero diapositiva 3"/>
          <p:cNvSpPr>
            <a:spLocks noGrp="1"/>
          </p:cNvSpPr>
          <p:nvPr>
            <p:ph type="sldNum" sz="quarter" idx="10"/>
          </p:nvPr>
        </p:nvSpPr>
        <p:spPr/>
        <p:txBody>
          <a:bodyPr/>
          <a:lstStyle/>
          <a:p>
            <a:pPr>
              <a:defRPr/>
            </a:pPr>
            <a:fld id="{8441113D-8D55-4361-8290-47DE4ADD2A2E}" type="slidenum">
              <a:rPr lang="it-IT" smtClean="0"/>
              <a:pPr>
                <a:defRPr/>
              </a:pPr>
              <a:t>34</a:t>
            </a:fld>
            <a:endParaRPr lang="it-IT"/>
          </a:p>
        </p:txBody>
      </p:sp>
    </p:spTree>
  </p:cSld>
  <p:clrMapOvr>
    <a:masterClrMapping/>
  </p:clrMapOvr>
  <p:transition spd="slow"/>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500" b="1" dirty="0" smtClean="0"/>
              <a:t>INDICAZIONE DEL SOGGETTO AL QUALE PRESENTARE IL RECLAMO</a:t>
            </a:r>
            <a:endParaRPr lang="it-IT" sz="3500" b="1" dirty="0"/>
          </a:p>
        </p:txBody>
      </p:sp>
      <p:sp>
        <p:nvSpPr>
          <p:cNvPr id="37891" name="Segnaposto contenuto 2"/>
          <p:cNvSpPr>
            <a:spLocks noGrp="1"/>
          </p:cNvSpPr>
          <p:nvPr>
            <p:ph idx="1"/>
          </p:nvPr>
        </p:nvSpPr>
        <p:spPr/>
        <p:txBody>
          <a:bodyPr/>
          <a:lstStyle/>
          <a:p>
            <a:pPr marL="68263" indent="0">
              <a:buFont typeface="Arial" charset="0"/>
              <a:buNone/>
            </a:pPr>
            <a:r>
              <a:rPr lang="it-IT" altLang="it-IT" sz="2800" smtClean="0">
                <a:solidFill>
                  <a:srgbClr val="FF0000"/>
                </a:solidFill>
              </a:rPr>
              <a:t>DA INSERIRE NELL’AVVISO DI ACCERTAMENTO</a:t>
            </a:r>
          </a:p>
          <a:p>
            <a:pPr marL="68263" indent="0" algn="just">
              <a:buFont typeface="Arial" charset="0"/>
              <a:buNone/>
            </a:pPr>
            <a:r>
              <a:rPr lang="it-IT" altLang="it-IT" sz="2600" i="1" smtClean="0"/>
              <a:t>Si avverte che solo per le controversie di valore non superiore ad € 20.000,00 , ai sensi dell’art. 17/bis del D.Lgs. 546/1992 introdotto dall’ art. 9 del D.Lgs. 156/2015 il ricorso produce anche gli effetti del “reclamo”  </a:t>
            </a:r>
            <a:r>
              <a:rPr lang="it-IT" altLang="it-IT" sz="2600" b="1" i="1" smtClean="0"/>
              <a:t>e  può contenere una “proposta di mediazione” con rideterminazione dell’ammontare della pretesa</a:t>
            </a:r>
            <a:r>
              <a:rPr lang="it-IT" altLang="it-IT" sz="2600" i="1" smtClean="0"/>
              <a:t>. In tal caso il ricorso non è procedibile  fino alla scadenza del termine di 90 giorni dalla data di notifica dello stesso, termine previsto dal legislatore per la conclusione della mediazione.  </a:t>
            </a:r>
            <a:endParaRPr lang="it-IT" altLang="it-IT" sz="2600" i="1" smtClean="0">
              <a:solidFill>
                <a:srgbClr val="D9A217"/>
              </a:solidFill>
            </a:endParaRPr>
          </a:p>
        </p:txBody>
      </p:sp>
      <p:sp>
        <p:nvSpPr>
          <p:cNvPr id="3" name="Segnaposto piè di pagina 2"/>
          <p:cNvSpPr>
            <a:spLocks noGrp="1"/>
          </p:cNvSpPr>
          <p:nvPr>
            <p:ph type="ftr" sz="quarter" idx="11"/>
          </p:nvPr>
        </p:nvSpPr>
        <p:spPr/>
        <p:txBody>
          <a:bodyPr/>
          <a:lstStyle/>
          <a:p>
            <a:pPr>
              <a:defRPr/>
            </a:pPr>
            <a:r>
              <a:rPr lang="it-IT" smtClean="0"/>
              <a:t>ANCI SICILIA - Palermo 22 04 2016     Dr Lucio Catania</a:t>
            </a:r>
            <a:endParaRPr lang="it-IT"/>
          </a:p>
        </p:txBody>
      </p:sp>
      <p:sp>
        <p:nvSpPr>
          <p:cNvPr id="4" name="Segnaposto numero diapositiva 3"/>
          <p:cNvSpPr>
            <a:spLocks noGrp="1"/>
          </p:cNvSpPr>
          <p:nvPr>
            <p:ph type="sldNum" sz="quarter" idx="10"/>
          </p:nvPr>
        </p:nvSpPr>
        <p:spPr/>
        <p:txBody>
          <a:bodyPr/>
          <a:lstStyle/>
          <a:p>
            <a:pPr>
              <a:defRPr/>
            </a:pPr>
            <a:fld id="{8441113D-8D55-4361-8290-47DE4ADD2A2E}" type="slidenum">
              <a:rPr lang="it-IT" smtClean="0"/>
              <a:pPr>
                <a:defRPr/>
              </a:pPr>
              <a:t>35</a:t>
            </a:fld>
            <a:endParaRPr lang="it-IT"/>
          </a:p>
        </p:txBody>
      </p:sp>
    </p:spTree>
  </p:cSld>
  <p:clrMapOvr>
    <a:masterClrMapping/>
  </p:clrMapOvr>
  <p:transition spd="slow"/>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500" b="1" dirty="0"/>
              <a:t>INDICAZIONE DEL SOGGETTO AL QUALE PRESENTARE IL RECLAMO</a:t>
            </a:r>
          </a:p>
        </p:txBody>
      </p:sp>
      <p:sp>
        <p:nvSpPr>
          <p:cNvPr id="38915" name="Segnaposto contenuto 2"/>
          <p:cNvSpPr>
            <a:spLocks noGrp="1"/>
          </p:cNvSpPr>
          <p:nvPr>
            <p:ph idx="1"/>
          </p:nvPr>
        </p:nvSpPr>
        <p:spPr/>
        <p:txBody>
          <a:bodyPr/>
          <a:lstStyle/>
          <a:p>
            <a:pPr marL="68263" indent="0" algn="just">
              <a:buFont typeface="Arial" charset="0"/>
              <a:buNone/>
            </a:pPr>
            <a:endParaRPr lang="it-IT" altLang="it-IT" sz="2600" b="1" i="1" smtClean="0"/>
          </a:p>
          <a:p>
            <a:pPr marL="68263" indent="0" algn="just">
              <a:buFont typeface="Arial" charset="0"/>
              <a:buNone/>
            </a:pPr>
            <a:r>
              <a:rPr lang="it-IT" altLang="it-IT" sz="2600" b="1" i="1" smtClean="0"/>
              <a:t>Decorso il termine di 90 giorni, in caso di esito negativo della procedura di mediazione, il ricorrente entro i successivi 30 (trenta) giorni, dovrà costituirsi in giudizio</a:t>
            </a:r>
            <a:r>
              <a:rPr lang="it-IT" altLang="it-IT" sz="2600" i="1" smtClean="0"/>
              <a:t> mediante deposito del ricorso stesso presso la segreteria della Commissione Tributaria di …………….. , secondo le modalità di cui all'art. 22, comma 1, del D.Lgs. 546/1992. </a:t>
            </a:r>
          </a:p>
          <a:p>
            <a:pPr marL="68263" indent="0" algn="just">
              <a:buFont typeface="Arial" charset="0"/>
              <a:buNone/>
            </a:pPr>
            <a:endParaRPr lang="it-IT" altLang="it-IT" sz="2600" i="1" smtClean="0"/>
          </a:p>
        </p:txBody>
      </p:sp>
      <p:sp>
        <p:nvSpPr>
          <p:cNvPr id="3" name="Segnaposto piè di pagina 2"/>
          <p:cNvSpPr>
            <a:spLocks noGrp="1"/>
          </p:cNvSpPr>
          <p:nvPr>
            <p:ph type="ftr" sz="quarter" idx="11"/>
          </p:nvPr>
        </p:nvSpPr>
        <p:spPr/>
        <p:txBody>
          <a:bodyPr/>
          <a:lstStyle/>
          <a:p>
            <a:pPr>
              <a:defRPr/>
            </a:pPr>
            <a:r>
              <a:rPr lang="it-IT" smtClean="0"/>
              <a:t>ANCI SICILIA - Palermo 22 04 2016     Dr Lucio Catania</a:t>
            </a:r>
            <a:endParaRPr lang="it-IT"/>
          </a:p>
        </p:txBody>
      </p:sp>
      <p:sp>
        <p:nvSpPr>
          <p:cNvPr id="4" name="Segnaposto numero diapositiva 3"/>
          <p:cNvSpPr>
            <a:spLocks noGrp="1"/>
          </p:cNvSpPr>
          <p:nvPr>
            <p:ph type="sldNum" sz="quarter" idx="10"/>
          </p:nvPr>
        </p:nvSpPr>
        <p:spPr/>
        <p:txBody>
          <a:bodyPr/>
          <a:lstStyle/>
          <a:p>
            <a:pPr>
              <a:defRPr/>
            </a:pPr>
            <a:fld id="{8441113D-8D55-4361-8290-47DE4ADD2A2E}" type="slidenum">
              <a:rPr lang="it-IT" smtClean="0"/>
              <a:pPr>
                <a:defRPr/>
              </a:pPr>
              <a:t>36</a:t>
            </a:fld>
            <a:endParaRPr lang="it-IT"/>
          </a:p>
        </p:txBody>
      </p:sp>
    </p:spTree>
  </p:cSld>
  <p:clrMapOvr>
    <a:masterClrMapping/>
  </p:clrMapOvr>
  <p:transition spd="slow"/>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a:t>INDICAZIONE DEL SOGGETTO AL QUALE PRESENTARE IL RECLAMO</a:t>
            </a:r>
          </a:p>
        </p:txBody>
      </p:sp>
      <p:sp>
        <p:nvSpPr>
          <p:cNvPr id="39939" name="Segnaposto contenuto 2"/>
          <p:cNvSpPr>
            <a:spLocks noGrp="1"/>
          </p:cNvSpPr>
          <p:nvPr>
            <p:ph idx="1"/>
          </p:nvPr>
        </p:nvSpPr>
        <p:spPr/>
        <p:txBody>
          <a:bodyPr/>
          <a:lstStyle/>
          <a:p>
            <a:pPr marL="68263" indent="0" algn="just">
              <a:lnSpc>
                <a:spcPct val="150000"/>
              </a:lnSpc>
              <a:buFont typeface="Arial" charset="0"/>
              <a:buNone/>
            </a:pPr>
            <a:r>
              <a:rPr lang="it-IT" altLang="it-IT" sz="2600" i="1" smtClean="0"/>
              <a:t>In caso di diniego esplicito dell’istanza di reclamo in data antecedente allo spirare del novantesimo giorno, i termini per il deposito del ricorso decorrono dal ricevimento del diniego. In caso di accoglimento parziale del reclamo, i predetti termini decorrono dalla notificazione dell’atto di accoglimento parziale.</a:t>
            </a:r>
          </a:p>
          <a:p>
            <a:pPr marL="68263" indent="0" algn="just">
              <a:lnSpc>
                <a:spcPct val="150000"/>
              </a:lnSpc>
              <a:buFont typeface="Arial" charset="0"/>
              <a:buNone/>
            </a:pPr>
            <a:endParaRPr lang="it-IT" altLang="it-IT" sz="2600" i="1" smtClean="0"/>
          </a:p>
        </p:txBody>
      </p:sp>
      <p:sp>
        <p:nvSpPr>
          <p:cNvPr id="3" name="Segnaposto piè di pagina 2"/>
          <p:cNvSpPr>
            <a:spLocks noGrp="1"/>
          </p:cNvSpPr>
          <p:nvPr>
            <p:ph type="ftr" sz="quarter" idx="11"/>
          </p:nvPr>
        </p:nvSpPr>
        <p:spPr/>
        <p:txBody>
          <a:bodyPr/>
          <a:lstStyle/>
          <a:p>
            <a:pPr>
              <a:defRPr/>
            </a:pPr>
            <a:r>
              <a:rPr lang="it-IT" smtClean="0"/>
              <a:t>ANCI SICILIA - Palermo 22 04 2016     Dr Lucio Catania</a:t>
            </a:r>
            <a:endParaRPr lang="it-IT"/>
          </a:p>
        </p:txBody>
      </p:sp>
      <p:sp>
        <p:nvSpPr>
          <p:cNvPr id="4" name="Segnaposto numero diapositiva 3"/>
          <p:cNvSpPr>
            <a:spLocks noGrp="1"/>
          </p:cNvSpPr>
          <p:nvPr>
            <p:ph type="sldNum" sz="quarter" idx="10"/>
          </p:nvPr>
        </p:nvSpPr>
        <p:spPr/>
        <p:txBody>
          <a:bodyPr/>
          <a:lstStyle/>
          <a:p>
            <a:pPr>
              <a:defRPr/>
            </a:pPr>
            <a:fld id="{8441113D-8D55-4361-8290-47DE4ADD2A2E}" type="slidenum">
              <a:rPr lang="it-IT" smtClean="0"/>
              <a:pPr>
                <a:defRPr/>
              </a:pPr>
              <a:t>37</a:t>
            </a:fld>
            <a:endParaRPr lang="it-IT"/>
          </a:p>
        </p:txBody>
      </p:sp>
    </p:spTree>
  </p:cSld>
  <p:clrMapOvr>
    <a:masterClrMapping/>
  </p:clrMapOvr>
  <p:transition spd="slow"/>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dirty="0" smtClean="0"/>
              <a:t>ELEMENTI DEL RECLAMO</a:t>
            </a:r>
            <a:endParaRPr lang="it-IT" dirty="0"/>
          </a:p>
        </p:txBody>
      </p:sp>
      <p:sp>
        <p:nvSpPr>
          <p:cNvPr id="3" name="Segnaposto contenuto 2"/>
          <p:cNvSpPr>
            <a:spLocks noGrp="1"/>
          </p:cNvSpPr>
          <p:nvPr>
            <p:ph idx="1"/>
          </p:nvPr>
        </p:nvSpPr>
        <p:spPr/>
        <p:txBody>
          <a:bodyPr rtlCol="0">
            <a:normAutofit/>
          </a:bodyPr>
          <a:lstStyle/>
          <a:p>
            <a:pPr marL="0" indent="0" algn="just" fontAlgn="auto">
              <a:spcAft>
                <a:spcPts val="0"/>
              </a:spcAft>
              <a:buFont typeface="Arial" pitchFamily="34" charset="0"/>
              <a:buNone/>
              <a:defRPr/>
            </a:pPr>
            <a:r>
              <a:rPr lang="it-IT" dirty="0"/>
              <a:t>Nell’istanza, quindi, vanno indicati: </a:t>
            </a:r>
          </a:p>
          <a:p>
            <a:pPr algn="just" fontAlgn="auto">
              <a:spcAft>
                <a:spcPts val="0"/>
              </a:spcAft>
              <a:buFont typeface="Arial" pitchFamily="34" charset="0"/>
              <a:buChar char="•"/>
              <a:defRPr/>
            </a:pPr>
            <a:r>
              <a:rPr lang="it-IT" dirty="0" smtClean="0"/>
              <a:t>il </a:t>
            </a:r>
            <a:r>
              <a:rPr lang="it-IT" dirty="0"/>
              <a:t>Comune nei cui confronti è avviato il procedimento amministrativo, cui spetta la legittimazione in giudizio; </a:t>
            </a:r>
          </a:p>
          <a:p>
            <a:pPr algn="just" fontAlgn="auto">
              <a:spcAft>
                <a:spcPts val="0"/>
              </a:spcAft>
              <a:buFont typeface="Arial" pitchFamily="34" charset="0"/>
              <a:buChar char="•"/>
              <a:defRPr/>
            </a:pPr>
            <a:r>
              <a:rPr lang="it-IT" dirty="0" smtClean="0"/>
              <a:t>il </a:t>
            </a:r>
            <a:r>
              <a:rPr lang="it-IT" dirty="0"/>
              <a:t>contribuente ed il suo legale rappresentante, la relativa residenza o sede legale o il domicilio eventualmente eletto nel territorio dello Stato, nonché il codice fiscale e l’indirizzo di posta elettronica certificata (PEC); </a:t>
            </a:r>
          </a:p>
          <a:p>
            <a:pPr algn="just" fontAlgn="auto">
              <a:spcAft>
                <a:spcPts val="0"/>
              </a:spcAft>
              <a:buFont typeface="Arial" pitchFamily="34" charset="0"/>
              <a:buChar char="•"/>
              <a:defRPr/>
            </a:pPr>
            <a:r>
              <a:rPr lang="it-IT" dirty="0" smtClean="0"/>
              <a:t>l’atto </a:t>
            </a:r>
            <a:r>
              <a:rPr lang="it-IT" dirty="0"/>
              <a:t>impugnato e l’oggetto dell’istanza; </a:t>
            </a:r>
          </a:p>
          <a:p>
            <a:pPr algn="just" fontAlgn="auto">
              <a:spcAft>
                <a:spcPts val="0"/>
              </a:spcAft>
              <a:buFont typeface="Arial" pitchFamily="34" charset="0"/>
              <a:buChar char="•"/>
              <a:defRPr/>
            </a:pPr>
            <a:r>
              <a:rPr lang="it-IT" dirty="0" smtClean="0"/>
              <a:t>i </a:t>
            </a:r>
            <a:r>
              <a:rPr lang="it-IT" dirty="0"/>
              <a:t>motivi del reclamo (che coincidono con quelli dell’eventuale successivo ricorso).</a:t>
            </a:r>
          </a:p>
          <a:p>
            <a:pPr marL="0" indent="0" algn="just" fontAlgn="auto">
              <a:spcAft>
                <a:spcPts val="0"/>
              </a:spcAft>
              <a:buFont typeface="Arial" pitchFamily="34" charset="0"/>
              <a:buNone/>
              <a:defRPr/>
            </a:pPr>
            <a:endParaRPr lang="it-IT" dirty="0"/>
          </a:p>
        </p:txBody>
      </p:sp>
      <p:sp>
        <p:nvSpPr>
          <p:cNvPr id="4" name="Segnaposto piè di pagina 3"/>
          <p:cNvSpPr>
            <a:spLocks noGrp="1"/>
          </p:cNvSpPr>
          <p:nvPr>
            <p:ph type="ftr" sz="quarter" idx="11"/>
          </p:nvPr>
        </p:nvSpPr>
        <p:spPr/>
        <p:txBody>
          <a:bodyPr/>
          <a:lstStyle/>
          <a:p>
            <a:pPr>
              <a:defRPr/>
            </a:pPr>
            <a:r>
              <a:rPr lang="it-IT" smtClean="0"/>
              <a:t>ANCI SICILIA - Palermo 22 04 2016     Dr Lucio Catania</a:t>
            </a:r>
            <a:endParaRPr lang="it-IT"/>
          </a:p>
        </p:txBody>
      </p:sp>
      <p:sp>
        <p:nvSpPr>
          <p:cNvPr id="5" name="Segnaposto numero diapositiva 4"/>
          <p:cNvSpPr>
            <a:spLocks noGrp="1"/>
          </p:cNvSpPr>
          <p:nvPr>
            <p:ph type="sldNum" sz="quarter" idx="10"/>
          </p:nvPr>
        </p:nvSpPr>
        <p:spPr/>
        <p:txBody>
          <a:bodyPr/>
          <a:lstStyle/>
          <a:p>
            <a:pPr>
              <a:defRPr/>
            </a:pPr>
            <a:fld id="{8441113D-8D55-4361-8290-47DE4ADD2A2E}" type="slidenum">
              <a:rPr lang="it-IT" smtClean="0"/>
              <a:pPr>
                <a:defRPr/>
              </a:pPr>
              <a:t>38</a:t>
            </a:fld>
            <a:endParaRPr lang="it-IT"/>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dirty="0" smtClean="0"/>
              <a:t>PROPOSTA DI MEDIAZIONE</a:t>
            </a:r>
            <a:endParaRPr lang="it-IT" dirty="0"/>
          </a:p>
        </p:txBody>
      </p:sp>
      <p:sp>
        <p:nvSpPr>
          <p:cNvPr id="3" name="Segnaposto contenuto 2"/>
          <p:cNvSpPr>
            <a:spLocks noGrp="1"/>
          </p:cNvSpPr>
          <p:nvPr>
            <p:ph idx="1"/>
          </p:nvPr>
        </p:nvSpPr>
        <p:spPr/>
        <p:txBody>
          <a:bodyPr rtlCol="0">
            <a:normAutofit/>
          </a:bodyPr>
          <a:lstStyle/>
          <a:p>
            <a:pPr marL="0" indent="0" algn="just" fontAlgn="auto">
              <a:spcAft>
                <a:spcPts val="0"/>
              </a:spcAft>
              <a:buFont typeface="Arial" pitchFamily="34" charset="0"/>
              <a:buNone/>
              <a:defRPr/>
            </a:pPr>
            <a:endParaRPr lang="it-IT" sz="2700" dirty="0" smtClean="0"/>
          </a:p>
          <a:p>
            <a:pPr marL="0" indent="0" algn="just" fontAlgn="auto">
              <a:spcAft>
                <a:spcPts val="0"/>
              </a:spcAft>
              <a:buFont typeface="Arial" pitchFamily="34" charset="0"/>
              <a:buNone/>
              <a:defRPr/>
            </a:pPr>
            <a:r>
              <a:rPr lang="it-IT" sz="2700" dirty="0" smtClean="0"/>
              <a:t>Il </a:t>
            </a:r>
            <a:r>
              <a:rPr lang="it-IT" sz="2700" dirty="0"/>
              <a:t>contribuente </a:t>
            </a:r>
            <a:r>
              <a:rPr lang="it-IT" sz="2700" dirty="0">
                <a:solidFill>
                  <a:srgbClr val="FF0000"/>
                </a:solidFill>
                <a:effectLst>
                  <a:outerShdw blurRad="38100" dist="38100" dir="2700000" algn="tl">
                    <a:srgbClr val="000000">
                      <a:alpha val="43137"/>
                    </a:srgbClr>
                  </a:outerShdw>
                </a:effectLst>
              </a:rPr>
              <a:t>può</a:t>
            </a:r>
            <a:r>
              <a:rPr lang="it-IT" sz="2700" dirty="0">
                <a:effectLst>
                  <a:outerShdw blurRad="38100" dist="38100" dir="2700000" algn="tl">
                    <a:srgbClr val="000000">
                      <a:alpha val="43137"/>
                    </a:srgbClr>
                  </a:outerShdw>
                </a:effectLst>
              </a:rPr>
              <a:t> </a:t>
            </a:r>
            <a:r>
              <a:rPr lang="it-IT" sz="2700" dirty="0"/>
              <a:t>inserire la motivata proposta di mediazione completa della rideterminazione dell’ammontare della </a:t>
            </a:r>
            <a:r>
              <a:rPr lang="it-IT" sz="2700" dirty="0" smtClean="0"/>
              <a:t>pretesa.</a:t>
            </a:r>
          </a:p>
          <a:p>
            <a:pPr marL="0" indent="0" algn="just" fontAlgn="auto">
              <a:spcAft>
                <a:spcPts val="0"/>
              </a:spcAft>
              <a:buFont typeface="Arial" pitchFamily="34" charset="0"/>
              <a:buNone/>
              <a:defRPr/>
            </a:pPr>
            <a:endParaRPr lang="it-IT" sz="2700" dirty="0"/>
          </a:p>
          <a:p>
            <a:pPr marL="0" indent="0" algn="just" fontAlgn="auto">
              <a:spcAft>
                <a:spcPts val="0"/>
              </a:spcAft>
              <a:buFont typeface="Arial" pitchFamily="34" charset="0"/>
              <a:buNone/>
              <a:defRPr/>
            </a:pPr>
            <a:r>
              <a:rPr lang="it-IT" sz="2700" dirty="0" smtClean="0"/>
              <a:t>La scelta se formulare o meno la proposta di mediazione è una scelta di strategia difensiva.</a:t>
            </a:r>
            <a:endParaRPr lang="it-IT" sz="2700" dirty="0"/>
          </a:p>
        </p:txBody>
      </p:sp>
      <p:sp>
        <p:nvSpPr>
          <p:cNvPr id="4" name="Segnaposto piè di pagina 3"/>
          <p:cNvSpPr>
            <a:spLocks noGrp="1"/>
          </p:cNvSpPr>
          <p:nvPr>
            <p:ph type="ftr" sz="quarter" idx="11"/>
          </p:nvPr>
        </p:nvSpPr>
        <p:spPr/>
        <p:txBody>
          <a:bodyPr/>
          <a:lstStyle/>
          <a:p>
            <a:pPr>
              <a:defRPr/>
            </a:pPr>
            <a:r>
              <a:rPr lang="it-IT" smtClean="0"/>
              <a:t>ANCI SICILIA - Palermo 22 04 2016     Dr Lucio Catania</a:t>
            </a:r>
            <a:endParaRPr lang="it-IT"/>
          </a:p>
        </p:txBody>
      </p:sp>
      <p:sp>
        <p:nvSpPr>
          <p:cNvPr id="5" name="Segnaposto numero diapositiva 4"/>
          <p:cNvSpPr>
            <a:spLocks noGrp="1"/>
          </p:cNvSpPr>
          <p:nvPr>
            <p:ph type="sldNum" sz="quarter" idx="10"/>
          </p:nvPr>
        </p:nvSpPr>
        <p:spPr/>
        <p:txBody>
          <a:bodyPr/>
          <a:lstStyle/>
          <a:p>
            <a:pPr>
              <a:defRPr/>
            </a:pPr>
            <a:fld id="{8441113D-8D55-4361-8290-47DE4ADD2A2E}" type="slidenum">
              <a:rPr lang="it-IT" smtClean="0"/>
              <a:pPr>
                <a:defRPr/>
              </a:pPr>
              <a:t>39</a:t>
            </a:fld>
            <a:endParaRPr lang="it-IT"/>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a:t>LA COMPETENZA DELL’ENTE LOCALE IN MATERIA DI INTERPELLO</a:t>
            </a:r>
          </a:p>
        </p:txBody>
      </p:sp>
      <p:sp>
        <p:nvSpPr>
          <p:cNvPr id="3" name="Segnaposto contenuto 2"/>
          <p:cNvSpPr>
            <a:spLocks noGrp="1"/>
          </p:cNvSpPr>
          <p:nvPr>
            <p:ph idx="1"/>
          </p:nvPr>
        </p:nvSpPr>
        <p:spPr/>
        <p:txBody>
          <a:bodyPr rtlCol="0">
            <a:normAutofit lnSpcReduction="10000"/>
          </a:bodyPr>
          <a:lstStyle/>
          <a:p>
            <a:pPr marL="411480" algn="just" fontAlgn="auto">
              <a:spcAft>
                <a:spcPts val="0"/>
              </a:spcAft>
              <a:buFont typeface="Wingdings"/>
              <a:buNone/>
              <a:defRPr/>
            </a:pPr>
            <a:r>
              <a:rPr lang="it-IT" sz="3200" dirty="0" smtClean="0"/>
              <a:t>Per il Comparto dei Tributi Locali il Ministero delle Finanze </a:t>
            </a:r>
            <a:r>
              <a:rPr lang="it-IT" sz="3200" dirty="0" smtClean="0">
                <a:solidFill>
                  <a:srgbClr val="FF0000"/>
                </a:solidFill>
              </a:rPr>
              <a:t>(</a:t>
            </a:r>
            <a:r>
              <a:rPr lang="it-IT" sz="3200" b="1" dirty="0" smtClean="0">
                <a:solidFill>
                  <a:srgbClr val="FF0000"/>
                </a:solidFill>
              </a:rPr>
              <a:t>già con risoluzione n. 1/DPF del 29 gennaio 2002</a:t>
            </a:r>
            <a:r>
              <a:rPr lang="it-IT" sz="3200" dirty="0" smtClean="0">
                <a:solidFill>
                  <a:srgbClr val="FF0000"/>
                </a:solidFill>
              </a:rPr>
              <a:t>) </a:t>
            </a:r>
            <a:r>
              <a:rPr lang="it-IT" sz="3200" dirty="0" smtClean="0"/>
              <a:t>ha avuto modo di precisare che LA COMPETENZA A PRONUNCIARSI IN ORDINE ALLE ISTANZE DI INTERPELLO concernenti l’applicazione di disposizioni normative dettate IN MATERIA DI TRIBUTI LOCALI  SPETTA ESCLUSIVAMENTE ALLE AMMINISTRAZIONI LOCALI.</a:t>
            </a:r>
          </a:p>
          <a:p>
            <a:pPr marL="411480" fontAlgn="auto">
              <a:spcAft>
                <a:spcPts val="0"/>
              </a:spcAft>
              <a:buFont typeface="Wingdings"/>
              <a:buNone/>
              <a:defRPr/>
            </a:pPr>
            <a:endParaRPr lang="it-IT" dirty="0"/>
          </a:p>
        </p:txBody>
      </p:sp>
      <p:sp>
        <p:nvSpPr>
          <p:cNvPr id="4" name="Segnaposto piè di pagina 3"/>
          <p:cNvSpPr>
            <a:spLocks noGrp="1"/>
          </p:cNvSpPr>
          <p:nvPr>
            <p:ph type="ftr" sz="quarter" idx="11"/>
          </p:nvPr>
        </p:nvSpPr>
        <p:spPr/>
        <p:txBody>
          <a:bodyPr/>
          <a:lstStyle/>
          <a:p>
            <a:pPr>
              <a:defRPr/>
            </a:pPr>
            <a:r>
              <a:rPr lang="it-IT" smtClean="0"/>
              <a:t>ANCI SICILIA - Palermo 22 04 2016     Dr Lucio Catania</a:t>
            </a:r>
            <a:endParaRPr lang="it-IT"/>
          </a:p>
        </p:txBody>
      </p:sp>
      <p:sp>
        <p:nvSpPr>
          <p:cNvPr id="5" name="Segnaposto numero diapositiva 4"/>
          <p:cNvSpPr>
            <a:spLocks noGrp="1"/>
          </p:cNvSpPr>
          <p:nvPr>
            <p:ph type="sldNum" sz="quarter" idx="10"/>
          </p:nvPr>
        </p:nvSpPr>
        <p:spPr/>
        <p:txBody>
          <a:bodyPr/>
          <a:lstStyle/>
          <a:p>
            <a:pPr>
              <a:defRPr/>
            </a:pPr>
            <a:fld id="{8441113D-8D55-4361-8290-47DE4ADD2A2E}" type="slidenum">
              <a:rPr lang="it-IT" smtClean="0"/>
              <a:pPr>
                <a:defRPr/>
              </a:pPr>
              <a:t>4</a:t>
            </a:fld>
            <a:endParaRPr lang="it-IT"/>
          </a:p>
        </p:txBody>
      </p:sp>
    </p:spTree>
  </p:cSld>
  <p:clrMapOvr>
    <a:masterClrMapping/>
  </p:clrMapOvr>
  <p:transition spd="slow"/>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dirty="0" smtClean="0"/>
              <a:t>VALORE DELLA LITE</a:t>
            </a:r>
            <a:endParaRPr lang="it-IT" dirty="0"/>
          </a:p>
        </p:txBody>
      </p:sp>
      <p:sp>
        <p:nvSpPr>
          <p:cNvPr id="43011" name="Segnaposto contenuto 2"/>
          <p:cNvSpPr>
            <a:spLocks noGrp="1"/>
          </p:cNvSpPr>
          <p:nvPr>
            <p:ph idx="1"/>
          </p:nvPr>
        </p:nvSpPr>
        <p:spPr/>
        <p:txBody>
          <a:bodyPr/>
          <a:lstStyle/>
          <a:p>
            <a:pPr marL="0" indent="0" algn="just">
              <a:lnSpc>
                <a:spcPct val="200000"/>
              </a:lnSpc>
              <a:buFont typeface="Arial" charset="0"/>
              <a:buNone/>
            </a:pPr>
            <a:r>
              <a:rPr lang="it-IT" altLang="it-IT" sz="2700" smtClean="0"/>
              <a:t>Per valore della lite s’intende l'importo del tributo al netto degli interessi e delle eventuali sanzioni irrogate con l’atto impugnato; in caso di controversie relative esclusivamente alle irrogazioni di sanzioni, il valore è costituito dalla somma di queste</a:t>
            </a:r>
          </a:p>
        </p:txBody>
      </p:sp>
      <p:sp>
        <p:nvSpPr>
          <p:cNvPr id="3" name="Segnaposto piè di pagina 2"/>
          <p:cNvSpPr>
            <a:spLocks noGrp="1"/>
          </p:cNvSpPr>
          <p:nvPr>
            <p:ph type="ftr" sz="quarter" idx="11"/>
          </p:nvPr>
        </p:nvSpPr>
        <p:spPr/>
        <p:txBody>
          <a:bodyPr/>
          <a:lstStyle/>
          <a:p>
            <a:pPr>
              <a:defRPr/>
            </a:pPr>
            <a:r>
              <a:rPr lang="it-IT" smtClean="0"/>
              <a:t>ANCI SICILIA - Palermo 22 04 2016     Dr Lucio Catania</a:t>
            </a:r>
            <a:endParaRPr lang="it-IT"/>
          </a:p>
        </p:txBody>
      </p:sp>
      <p:sp>
        <p:nvSpPr>
          <p:cNvPr id="4" name="Segnaposto numero diapositiva 3"/>
          <p:cNvSpPr>
            <a:spLocks noGrp="1"/>
          </p:cNvSpPr>
          <p:nvPr>
            <p:ph type="sldNum" sz="quarter" idx="10"/>
          </p:nvPr>
        </p:nvSpPr>
        <p:spPr/>
        <p:txBody>
          <a:bodyPr/>
          <a:lstStyle/>
          <a:p>
            <a:pPr>
              <a:defRPr/>
            </a:pPr>
            <a:fld id="{8441113D-8D55-4361-8290-47DE4ADD2A2E}" type="slidenum">
              <a:rPr lang="it-IT" smtClean="0"/>
              <a:pPr>
                <a:defRPr/>
              </a:pPr>
              <a:t>40</a:t>
            </a:fld>
            <a:endParaRPr lang="it-IT"/>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dirty="0" smtClean="0"/>
              <a:t>VALORE DELLA LITE</a:t>
            </a:r>
            <a:endParaRPr lang="it-IT" dirty="0"/>
          </a:p>
        </p:txBody>
      </p:sp>
      <p:sp>
        <p:nvSpPr>
          <p:cNvPr id="44035" name="Segnaposto contenuto 2"/>
          <p:cNvSpPr>
            <a:spLocks noGrp="1"/>
          </p:cNvSpPr>
          <p:nvPr>
            <p:ph idx="1"/>
          </p:nvPr>
        </p:nvSpPr>
        <p:spPr/>
        <p:txBody>
          <a:bodyPr/>
          <a:lstStyle/>
          <a:p>
            <a:pPr marL="0" indent="0" algn="just">
              <a:buFont typeface="Arial" charset="0"/>
              <a:buNone/>
            </a:pPr>
            <a:r>
              <a:rPr lang="it-IT" altLang="it-IT" smtClean="0"/>
              <a:t>Il valore della controversia va determinato con riferimento a ciascun atto impugnato. </a:t>
            </a:r>
          </a:p>
          <a:p>
            <a:pPr marL="0" indent="0" algn="just">
              <a:buFont typeface="Arial" charset="0"/>
              <a:buNone/>
            </a:pPr>
            <a:endParaRPr lang="it-IT" altLang="it-IT" smtClean="0"/>
          </a:p>
          <a:p>
            <a:pPr marL="0" indent="0" algn="just">
              <a:buFont typeface="Arial" charset="0"/>
              <a:buNone/>
            </a:pPr>
            <a:r>
              <a:rPr lang="it-IT" altLang="it-IT" smtClean="0"/>
              <a:t>In caso di atto d’irrogazione delle sanzioni ovvero d’impugnazione delle sole sanzioni, il valore della controversia è, invece, costituito dalla somma delle sanzioni contestate.</a:t>
            </a:r>
          </a:p>
          <a:p>
            <a:pPr marL="0" indent="0" algn="just">
              <a:buFont typeface="Arial" charset="0"/>
              <a:buNone/>
            </a:pPr>
            <a:endParaRPr lang="it-IT" altLang="it-IT" smtClean="0"/>
          </a:p>
          <a:p>
            <a:pPr marL="0" indent="0" algn="just">
              <a:buFont typeface="Arial" charset="0"/>
              <a:buNone/>
            </a:pPr>
            <a:endParaRPr lang="it-IT" altLang="it-IT" smtClean="0"/>
          </a:p>
        </p:txBody>
      </p:sp>
      <p:sp>
        <p:nvSpPr>
          <p:cNvPr id="3" name="Segnaposto piè di pagina 2"/>
          <p:cNvSpPr>
            <a:spLocks noGrp="1"/>
          </p:cNvSpPr>
          <p:nvPr>
            <p:ph type="ftr" sz="quarter" idx="11"/>
          </p:nvPr>
        </p:nvSpPr>
        <p:spPr/>
        <p:txBody>
          <a:bodyPr/>
          <a:lstStyle/>
          <a:p>
            <a:pPr>
              <a:defRPr/>
            </a:pPr>
            <a:r>
              <a:rPr lang="it-IT" smtClean="0"/>
              <a:t>ANCI SICILIA - Palermo 22 04 2016     Dr Lucio Catania</a:t>
            </a:r>
            <a:endParaRPr lang="it-IT"/>
          </a:p>
        </p:txBody>
      </p:sp>
      <p:sp>
        <p:nvSpPr>
          <p:cNvPr id="4" name="Segnaposto numero diapositiva 3"/>
          <p:cNvSpPr>
            <a:spLocks noGrp="1"/>
          </p:cNvSpPr>
          <p:nvPr>
            <p:ph type="sldNum" sz="quarter" idx="10"/>
          </p:nvPr>
        </p:nvSpPr>
        <p:spPr/>
        <p:txBody>
          <a:bodyPr/>
          <a:lstStyle/>
          <a:p>
            <a:pPr>
              <a:defRPr/>
            </a:pPr>
            <a:fld id="{8441113D-8D55-4361-8290-47DE4ADD2A2E}" type="slidenum">
              <a:rPr lang="it-IT" smtClean="0"/>
              <a:pPr>
                <a:defRPr/>
              </a:pPr>
              <a:t>41</a:t>
            </a:fld>
            <a:endParaRPr lang="it-IT"/>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dirty="0" smtClean="0"/>
              <a:t>VALORE DELLA LITE</a:t>
            </a:r>
            <a:endParaRPr lang="it-IT" dirty="0"/>
          </a:p>
        </p:txBody>
      </p:sp>
      <p:sp>
        <p:nvSpPr>
          <p:cNvPr id="45059" name="Segnaposto contenuto 2"/>
          <p:cNvSpPr>
            <a:spLocks noGrp="1"/>
          </p:cNvSpPr>
          <p:nvPr>
            <p:ph idx="1"/>
          </p:nvPr>
        </p:nvSpPr>
        <p:spPr/>
        <p:txBody>
          <a:bodyPr/>
          <a:lstStyle/>
          <a:p>
            <a:pPr marL="0" indent="0" algn="just">
              <a:buFont typeface="Arial" charset="0"/>
              <a:buNone/>
            </a:pPr>
            <a:r>
              <a:rPr lang="it-IT" altLang="it-IT" smtClean="0"/>
              <a:t>Qualora un atto si riferisca a più tributi (Imu, Tari e Tasi ovvero Tosap ed Imposta pubblicità), il valore deve essere calcolato con riferimento al totale delle imposte che hanno formato oggetto di contestazione da parte del contribuente. </a:t>
            </a:r>
          </a:p>
          <a:p>
            <a:pPr marL="0" indent="0" algn="just">
              <a:buFont typeface="Arial" charset="0"/>
              <a:buNone/>
            </a:pPr>
            <a:endParaRPr lang="it-IT" altLang="it-IT" smtClean="0"/>
          </a:p>
          <a:p>
            <a:pPr marL="0" indent="0" algn="just">
              <a:buFont typeface="Arial" charset="0"/>
              <a:buNone/>
            </a:pPr>
            <a:r>
              <a:rPr lang="it-IT" altLang="it-IT" smtClean="0"/>
              <a:t>Qualora il contribuente impugni con un unico ricorso più atti, bisogna fare riferimento al valore di ogni singolo atto</a:t>
            </a:r>
          </a:p>
          <a:p>
            <a:pPr marL="0" indent="0" algn="just">
              <a:buFont typeface="Arial" charset="0"/>
              <a:buNone/>
            </a:pPr>
            <a:endParaRPr lang="it-IT" altLang="it-IT" smtClean="0"/>
          </a:p>
        </p:txBody>
      </p:sp>
      <p:sp>
        <p:nvSpPr>
          <p:cNvPr id="3" name="Segnaposto piè di pagina 2"/>
          <p:cNvSpPr>
            <a:spLocks noGrp="1"/>
          </p:cNvSpPr>
          <p:nvPr>
            <p:ph type="ftr" sz="quarter" idx="11"/>
          </p:nvPr>
        </p:nvSpPr>
        <p:spPr/>
        <p:txBody>
          <a:bodyPr/>
          <a:lstStyle/>
          <a:p>
            <a:pPr>
              <a:defRPr/>
            </a:pPr>
            <a:r>
              <a:rPr lang="it-IT" smtClean="0"/>
              <a:t>ANCI SICILIA - Palermo 22 04 2016     Dr Lucio Catania</a:t>
            </a:r>
            <a:endParaRPr lang="it-IT"/>
          </a:p>
        </p:txBody>
      </p:sp>
      <p:sp>
        <p:nvSpPr>
          <p:cNvPr id="4" name="Segnaposto numero diapositiva 3"/>
          <p:cNvSpPr>
            <a:spLocks noGrp="1"/>
          </p:cNvSpPr>
          <p:nvPr>
            <p:ph type="sldNum" sz="quarter" idx="10"/>
          </p:nvPr>
        </p:nvSpPr>
        <p:spPr/>
        <p:txBody>
          <a:bodyPr/>
          <a:lstStyle/>
          <a:p>
            <a:pPr>
              <a:defRPr/>
            </a:pPr>
            <a:fld id="{8441113D-8D55-4361-8290-47DE4ADD2A2E}" type="slidenum">
              <a:rPr lang="it-IT" smtClean="0"/>
              <a:pPr>
                <a:defRPr/>
              </a:pPr>
              <a:t>42</a:t>
            </a:fld>
            <a:endParaRPr lang="it-IT"/>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500" b="1" dirty="0" smtClean="0"/>
              <a:t>SOSPENSIONE DELLA RISCOSSIONE</a:t>
            </a:r>
            <a:endParaRPr lang="it-IT" sz="3500" b="1" dirty="0"/>
          </a:p>
        </p:txBody>
      </p:sp>
      <p:sp>
        <p:nvSpPr>
          <p:cNvPr id="46083" name="Segnaposto contenuto 2"/>
          <p:cNvSpPr>
            <a:spLocks noGrp="1"/>
          </p:cNvSpPr>
          <p:nvPr>
            <p:ph idx="1"/>
          </p:nvPr>
        </p:nvSpPr>
        <p:spPr/>
        <p:txBody>
          <a:bodyPr/>
          <a:lstStyle/>
          <a:p>
            <a:pPr marL="0" indent="0" algn="just">
              <a:lnSpc>
                <a:spcPct val="150000"/>
              </a:lnSpc>
              <a:buFont typeface="Arial" charset="0"/>
              <a:buNone/>
            </a:pPr>
            <a:r>
              <a:rPr lang="it-IT" altLang="it-IT" sz="2700" smtClean="0"/>
              <a:t>La riscossione e il pagamento delle somme dovute in base all’atto oggetto di reclamo sono sospesi per 90 giorni, fermo restando che in assenza di mediazione sono dovuti gli interessi previsti dalle singole leggi d’imposta. La sospensione non si applica nel caso d’improcedibilità.</a:t>
            </a:r>
          </a:p>
          <a:p>
            <a:pPr marL="0" indent="0" algn="just">
              <a:buFont typeface="Arial" charset="0"/>
              <a:buNone/>
            </a:pPr>
            <a:endParaRPr lang="it-IT" altLang="it-IT" smtClean="0"/>
          </a:p>
        </p:txBody>
      </p:sp>
      <p:sp>
        <p:nvSpPr>
          <p:cNvPr id="3" name="Segnaposto piè di pagina 2"/>
          <p:cNvSpPr>
            <a:spLocks noGrp="1"/>
          </p:cNvSpPr>
          <p:nvPr>
            <p:ph type="ftr" sz="quarter" idx="11"/>
          </p:nvPr>
        </p:nvSpPr>
        <p:spPr/>
        <p:txBody>
          <a:bodyPr/>
          <a:lstStyle/>
          <a:p>
            <a:pPr>
              <a:defRPr/>
            </a:pPr>
            <a:r>
              <a:rPr lang="it-IT" smtClean="0"/>
              <a:t>ANCI SICILIA - Palermo 22 04 2016     Dr Lucio Catania</a:t>
            </a:r>
            <a:endParaRPr lang="it-IT"/>
          </a:p>
        </p:txBody>
      </p:sp>
      <p:sp>
        <p:nvSpPr>
          <p:cNvPr id="4" name="Segnaposto numero diapositiva 3"/>
          <p:cNvSpPr>
            <a:spLocks noGrp="1"/>
          </p:cNvSpPr>
          <p:nvPr>
            <p:ph type="sldNum" sz="quarter" idx="10"/>
          </p:nvPr>
        </p:nvSpPr>
        <p:spPr/>
        <p:txBody>
          <a:bodyPr/>
          <a:lstStyle/>
          <a:p>
            <a:pPr>
              <a:defRPr/>
            </a:pPr>
            <a:fld id="{8441113D-8D55-4361-8290-47DE4ADD2A2E}" type="slidenum">
              <a:rPr lang="it-IT" smtClean="0"/>
              <a:pPr>
                <a:defRPr/>
              </a:pPr>
              <a:t>43</a:t>
            </a:fld>
            <a:endParaRPr lang="it-IT"/>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500" b="1" dirty="0" smtClean="0"/>
              <a:t>VALUTAZIONE DEL RECLAMO/MEDIAZIONE</a:t>
            </a:r>
            <a:endParaRPr lang="it-IT" sz="3500" b="1" dirty="0"/>
          </a:p>
        </p:txBody>
      </p:sp>
      <p:sp>
        <p:nvSpPr>
          <p:cNvPr id="3" name="Segnaposto contenuto 2"/>
          <p:cNvSpPr>
            <a:spLocks noGrp="1"/>
          </p:cNvSpPr>
          <p:nvPr>
            <p:ph idx="1"/>
          </p:nvPr>
        </p:nvSpPr>
        <p:spPr/>
        <p:txBody>
          <a:bodyPr rtlCol="0">
            <a:normAutofit/>
          </a:bodyPr>
          <a:lstStyle/>
          <a:p>
            <a:pPr marL="0" indent="0" algn="just" fontAlgn="auto">
              <a:spcAft>
                <a:spcPts val="0"/>
              </a:spcAft>
              <a:buFont typeface="Arial" pitchFamily="34" charset="0"/>
              <a:buNone/>
              <a:defRPr/>
            </a:pPr>
            <a:r>
              <a:rPr lang="it-IT" sz="2800" dirty="0"/>
              <a:t>In seguito alla presentazione della domanda, il Comune </a:t>
            </a:r>
            <a:r>
              <a:rPr lang="it-IT" sz="2800" dirty="0" smtClean="0"/>
              <a:t>deve:</a:t>
            </a:r>
          </a:p>
          <a:p>
            <a:pPr marL="0" indent="0" algn="just" fontAlgn="auto">
              <a:spcAft>
                <a:spcPts val="0"/>
              </a:spcAft>
              <a:buFont typeface="Arial" pitchFamily="34" charset="0"/>
              <a:buNone/>
              <a:defRPr/>
            </a:pPr>
            <a:endParaRPr lang="it-IT" sz="2800" dirty="0" smtClean="0"/>
          </a:p>
          <a:p>
            <a:pPr algn="just" fontAlgn="auto">
              <a:spcAft>
                <a:spcPts val="0"/>
              </a:spcAft>
              <a:buFont typeface="Arial" pitchFamily="34" charset="0"/>
              <a:buChar char="•"/>
              <a:defRPr/>
            </a:pPr>
            <a:r>
              <a:rPr lang="it-IT" sz="2800" dirty="0" smtClean="0"/>
              <a:t>Verificare </a:t>
            </a:r>
            <a:r>
              <a:rPr lang="it-IT" sz="2800" dirty="0"/>
              <a:t>se sussistono i presupposti e i requisiti fissati per la mediazione (tempi di presentazione, importo, etc.).</a:t>
            </a:r>
          </a:p>
          <a:p>
            <a:pPr marL="114300" indent="0" algn="just" fontAlgn="auto">
              <a:spcAft>
                <a:spcPts val="0"/>
              </a:spcAft>
              <a:buFont typeface="Arial" pitchFamily="34" charset="0"/>
              <a:buNone/>
              <a:defRPr/>
            </a:pPr>
            <a:endParaRPr lang="it-IT" sz="2800" dirty="0" smtClean="0"/>
          </a:p>
          <a:p>
            <a:pPr algn="just" fontAlgn="auto">
              <a:spcAft>
                <a:spcPts val="0"/>
              </a:spcAft>
              <a:buFont typeface="Arial" pitchFamily="34" charset="0"/>
              <a:buChar char="•"/>
              <a:defRPr/>
            </a:pPr>
            <a:r>
              <a:rPr lang="it-IT" sz="2800" dirty="0" smtClean="0"/>
              <a:t>Se </a:t>
            </a:r>
            <a:r>
              <a:rPr lang="it-IT" sz="2800" dirty="0"/>
              <a:t>l’istanza può essere ammessa, allora occorre verificare la fondatezza dei motivi</a:t>
            </a:r>
            <a:r>
              <a:rPr lang="it-IT" sz="2800" dirty="0" smtClean="0"/>
              <a:t>.</a:t>
            </a:r>
          </a:p>
        </p:txBody>
      </p:sp>
      <p:sp>
        <p:nvSpPr>
          <p:cNvPr id="4" name="Segnaposto piè di pagina 3"/>
          <p:cNvSpPr>
            <a:spLocks noGrp="1"/>
          </p:cNvSpPr>
          <p:nvPr>
            <p:ph type="ftr" sz="quarter" idx="11"/>
          </p:nvPr>
        </p:nvSpPr>
        <p:spPr/>
        <p:txBody>
          <a:bodyPr/>
          <a:lstStyle/>
          <a:p>
            <a:pPr>
              <a:defRPr/>
            </a:pPr>
            <a:r>
              <a:rPr lang="it-IT" smtClean="0"/>
              <a:t>ANCI SICILIA - Palermo 22 04 2016     Dr Lucio Catania</a:t>
            </a:r>
            <a:endParaRPr lang="it-IT"/>
          </a:p>
        </p:txBody>
      </p:sp>
      <p:sp>
        <p:nvSpPr>
          <p:cNvPr id="5" name="Segnaposto numero diapositiva 4"/>
          <p:cNvSpPr>
            <a:spLocks noGrp="1"/>
          </p:cNvSpPr>
          <p:nvPr>
            <p:ph type="sldNum" sz="quarter" idx="10"/>
          </p:nvPr>
        </p:nvSpPr>
        <p:spPr/>
        <p:txBody>
          <a:bodyPr/>
          <a:lstStyle/>
          <a:p>
            <a:pPr>
              <a:defRPr/>
            </a:pPr>
            <a:fld id="{8441113D-8D55-4361-8290-47DE4ADD2A2E}" type="slidenum">
              <a:rPr lang="it-IT" smtClean="0"/>
              <a:pPr>
                <a:defRPr/>
              </a:pPr>
              <a:t>44</a:t>
            </a:fld>
            <a:endParaRPr lang="it-IT"/>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500" b="1" dirty="0" smtClean="0"/>
              <a:t>VALUTAZIONE DEL RECLAMO/MEDIAZIONE</a:t>
            </a:r>
            <a:endParaRPr lang="it-IT" sz="3500" b="1" dirty="0"/>
          </a:p>
        </p:txBody>
      </p:sp>
      <p:sp>
        <p:nvSpPr>
          <p:cNvPr id="3" name="Segnaposto contenuto 2"/>
          <p:cNvSpPr>
            <a:spLocks noGrp="1"/>
          </p:cNvSpPr>
          <p:nvPr>
            <p:ph idx="1"/>
          </p:nvPr>
        </p:nvSpPr>
        <p:spPr/>
        <p:txBody>
          <a:bodyPr rtlCol="0">
            <a:normAutofit/>
          </a:bodyPr>
          <a:lstStyle/>
          <a:p>
            <a:pPr marL="0" indent="0" algn="just" fontAlgn="auto">
              <a:spcAft>
                <a:spcPts val="0"/>
              </a:spcAft>
              <a:buFont typeface="Arial" pitchFamily="34" charset="0"/>
              <a:buNone/>
              <a:defRPr/>
            </a:pPr>
            <a:r>
              <a:rPr lang="it-IT" sz="2700" dirty="0"/>
              <a:t>L’Ufficio comunale chiamato a valutare la proposta di mediazione (o a formularne una) deve tenere conto </a:t>
            </a:r>
            <a:r>
              <a:rPr lang="it-IT" sz="2700" dirty="0" smtClean="0"/>
              <a:t>di</a:t>
            </a:r>
          </a:p>
          <a:p>
            <a:pPr algn="just" fontAlgn="auto">
              <a:spcAft>
                <a:spcPts val="0"/>
              </a:spcAft>
              <a:buFont typeface="Arial" pitchFamily="34" charset="0"/>
              <a:buChar char="•"/>
              <a:defRPr/>
            </a:pPr>
            <a:endParaRPr lang="it-IT" sz="2700" dirty="0" smtClean="0">
              <a:solidFill>
                <a:srgbClr val="FF0000"/>
              </a:solidFill>
              <a:effectLst>
                <a:outerShdw blurRad="38100" dist="38100" dir="2700000" algn="tl">
                  <a:srgbClr val="000000">
                    <a:alpha val="43137"/>
                  </a:srgbClr>
                </a:outerShdw>
              </a:effectLst>
            </a:endParaRPr>
          </a:p>
          <a:p>
            <a:pPr algn="just" fontAlgn="auto">
              <a:spcAft>
                <a:spcPts val="0"/>
              </a:spcAft>
              <a:buFont typeface="Arial" pitchFamily="34" charset="0"/>
              <a:buChar char="•"/>
              <a:defRPr/>
            </a:pPr>
            <a:r>
              <a:rPr lang="it-IT" sz="2700" dirty="0" smtClean="0">
                <a:solidFill>
                  <a:srgbClr val="FF0000"/>
                </a:solidFill>
                <a:effectLst>
                  <a:outerShdw blurRad="38100" dist="38100" dir="2700000" algn="tl">
                    <a:srgbClr val="000000">
                      <a:alpha val="43137"/>
                    </a:srgbClr>
                  </a:outerShdw>
                </a:effectLst>
              </a:rPr>
              <a:t>eventuale </a:t>
            </a:r>
            <a:r>
              <a:rPr lang="it-IT" sz="2700" dirty="0">
                <a:solidFill>
                  <a:srgbClr val="FF0000"/>
                </a:solidFill>
                <a:effectLst>
                  <a:outerShdw blurRad="38100" dist="38100" dir="2700000" algn="tl">
                    <a:srgbClr val="000000">
                      <a:alpha val="43137"/>
                    </a:srgbClr>
                  </a:outerShdw>
                </a:effectLst>
              </a:rPr>
              <a:t>incertezza delle questioni </a:t>
            </a:r>
            <a:r>
              <a:rPr lang="it-IT" sz="2700" dirty="0" smtClean="0">
                <a:solidFill>
                  <a:srgbClr val="FF0000"/>
                </a:solidFill>
                <a:effectLst>
                  <a:outerShdw blurRad="38100" dist="38100" dir="2700000" algn="tl">
                    <a:srgbClr val="000000">
                      <a:alpha val="43137"/>
                    </a:srgbClr>
                  </a:outerShdw>
                </a:effectLst>
              </a:rPr>
              <a:t>controverse </a:t>
            </a:r>
          </a:p>
          <a:p>
            <a:pPr algn="just" fontAlgn="auto">
              <a:spcAft>
                <a:spcPts val="0"/>
              </a:spcAft>
              <a:buFont typeface="Arial" pitchFamily="34" charset="0"/>
              <a:buChar char="•"/>
              <a:defRPr/>
            </a:pPr>
            <a:endParaRPr lang="it-IT" sz="2700" dirty="0" smtClean="0">
              <a:solidFill>
                <a:srgbClr val="FF0000"/>
              </a:solidFill>
              <a:effectLst>
                <a:outerShdw blurRad="38100" dist="38100" dir="2700000" algn="tl">
                  <a:srgbClr val="000000">
                    <a:alpha val="43137"/>
                  </a:srgbClr>
                </a:outerShdw>
              </a:effectLst>
            </a:endParaRPr>
          </a:p>
          <a:p>
            <a:pPr algn="just" fontAlgn="auto">
              <a:spcAft>
                <a:spcPts val="0"/>
              </a:spcAft>
              <a:buFont typeface="Arial" pitchFamily="34" charset="0"/>
              <a:buChar char="•"/>
              <a:defRPr/>
            </a:pPr>
            <a:r>
              <a:rPr lang="it-IT" sz="2700" dirty="0" smtClean="0">
                <a:solidFill>
                  <a:srgbClr val="FF0000"/>
                </a:solidFill>
                <a:effectLst>
                  <a:outerShdw blurRad="38100" dist="38100" dir="2700000" algn="tl">
                    <a:srgbClr val="000000">
                      <a:alpha val="43137"/>
                    </a:srgbClr>
                  </a:outerShdw>
                </a:effectLst>
              </a:rPr>
              <a:t>grado </a:t>
            </a:r>
            <a:r>
              <a:rPr lang="it-IT" sz="2700" dirty="0">
                <a:solidFill>
                  <a:srgbClr val="FF0000"/>
                </a:solidFill>
                <a:effectLst>
                  <a:outerShdw blurRad="38100" dist="38100" dir="2700000" algn="tl">
                    <a:srgbClr val="000000">
                      <a:alpha val="43137"/>
                    </a:srgbClr>
                  </a:outerShdw>
                </a:effectLst>
              </a:rPr>
              <a:t>di sostenibilità della pretesa </a:t>
            </a:r>
            <a:endParaRPr lang="it-IT" sz="2700" dirty="0" smtClean="0">
              <a:solidFill>
                <a:srgbClr val="FF0000"/>
              </a:solidFill>
              <a:effectLst>
                <a:outerShdw blurRad="38100" dist="38100" dir="2700000" algn="tl">
                  <a:srgbClr val="000000">
                    <a:alpha val="43137"/>
                  </a:srgbClr>
                </a:outerShdw>
              </a:effectLst>
            </a:endParaRPr>
          </a:p>
          <a:p>
            <a:pPr algn="just" fontAlgn="auto">
              <a:spcAft>
                <a:spcPts val="0"/>
              </a:spcAft>
              <a:buFont typeface="Arial" pitchFamily="34" charset="0"/>
              <a:buChar char="•"/>
              <a:defRPr/>
            </a:pPr>
            <a:endParaRPr lang="it-IT" sz="2700" dirty="0" smtClean="0">
              <a:solidFill>
                <a:srgbClr val="FF0000"/>
              </a:solidFill>
              <a:effectLst>
                <a:outerShdw blurRad="38100" dist="38100" dir="2700000" algn="tl">
                  <a:srgbClr val="000000">
                    <a:alpha val="43137"/>
                  </a:srgbClr>
                </a:outerShdw>
              </a:effectLst>
            </a:endParaRPr>
          </a:p>
          <a:p>
            <a:pPr algn="just" fontAlgn="auto">
              <a:spcAft>
                <a:spcPts val="0"/>
              </a:spcAft>
              <a:buFont typeface="Arial" pitchFamily="34" charset="0"/>
              <a:buChar char="•"/>
              <a:defRPr/>
            </a:pPr>
            <a:r>
              <a:rPr lang="it-IT" sz="2700" dirty="0" smtClean="0">
                <a:solidFill>
                  <a:srgbClr val="FF0000"/>
                </a:solidFill>
                <a:effectLst>
                  <a:outerShdw blurRad="38100" dist="38100" dir="2700000" algn="tl">
                    <a:srgbClr val="000000">
                      <a:alpha val="43137"/>
                    </a:srgbClr>
                  </a:outerShdw>
                </a:effectLst>
              </a:rPr>
              <a:t>principio </a:t>
            </a:r>
            <a:r>
              <a:rPr lang="it-IT" sz="2700" dirty="0">
                <a:solidFill>
                  <a:srgbClr val="FF0000"/>
                </a:solidFill>
                <a:effectLst>
                  <a:outerShdw blurRad="38100" dist="38100" dir="2700000" algn="tl">
                    <a:srgbClr val="000000">
                      <a:alpha val="43137"/>
                    </a:srgbClr>
                  </a:outerShdw>
                </a:effectLst>
              </a:rPr>
              <a:t>di economicità dell'azione amministrativa.</a:t>
            </a:r>
          </a:p>
          <a:p>
            <a:pPr marL="0" indent="0" algn="just" fontAlgn="auto">
              <a:spcAft>
                <a:spcPts val="0"/>
              </a:spcAft>
              <a:buFont typeface="Arial" pitchFamily="34" charset="0"/>
              <a:buNone/>
              <a:defRPr/>
            </a:pPr>
            <a:endParaRPr lang="it-IT" sz="2700" dirty="0">
              <a:solidFill>
                <a:srgbClr val="FF0000"/>
              </a:solidFill>
              <a:effectLst>
                <a:outerShdw blurRad="38100" dist="38100" dir="2700000" algn="tl">
                  <a:srgbClr val="000000">
                    <a:alpha val="43137"/>
                  </a:srgbClr>
                </a:outerShdw>
              </a:effectLst>
            </a:endParaRPr>
          </a:p>
          <a:p>
            <a:pPr marL="0" indent="0" fontAlgn="auto">
              <a:spcAft>
                <a:spcPts val="0"/>
              </a:spcAft>
              <a:buFont typeface="Arial" pitchFamily="34" charset="0"/>
              <a:buNone/>
              <a:defRPr/>
            </a:pPr>
            <a:endParaRPr lang="it-IT" sz="2700" dirty="0">
              <a:solidFill>
                <a:srgbClr val="FF0000"/>
              </a:solidFill>
              <a:effectLst>
                <a:outerShdw blurRad="38100" dist="38100" dir="2700000" algn="tl">
                  <a:srgbClr val="000000">
                    <a:alpha val="43137"/>
                  </a:srgbClr>
                </a:outerShdw>
              </a:effectLst>
            </a:endParaRPr>
          </a:p>
        </p:txBody>
      </p:sp>
      <p:sp>
        <p:nvSpPr>
          <p:cNvPr id="4" name="Segnaposto piè di pagina 3"/>
          <p:cNvSpPr>
            <a:spLocks noGrp="1"/>
          </p:cNvSpPr>
          <p:nvPr>
            <p:ph type="ftr" sz="quarter" idx="11"/>
          </p:nvPr>
        </p:nvSpPr>
        <p:spPr/>
        <p:txBody>
          <a:bodyPr/>
          <a:lstStyle/>
          <a:p>
            <a:pPr>
              <a:defRPr/>
            </a:pPr>
            <a:r>
              <a:rPr lang="it-IT" smtClean="0"/>
              <a:t>ANCI SICILIA - Palermo 22 04 2016     Dr Lucio Catania</a:t>
            </a:r>
            <a:endParaRPr lang="it-IT"/>
          </a:p>
        </p:txBody>
      </p:sp>
      <p:sp>
        <p:nvSpPr>
          <p:cNvPr id="5" name="Segnaposto numero diapositiva 4"/>
          <p:cNvSpPr>
            <a:spLocks noGrp="1"/>
          </p:cNvSpPr>
          <p:nvPr>
            <p:ph type="sldNum" sz="quarter" idx="10"/>
          </p:nvPr>
        </p:nvSpPr>
        <p:spPr/>
        <p:txBody>
          <a:bodyPr/>
          <a:lstStyle/>
          <a:p>
            <a:pPr>
              <a:defRPr/>
            </a:pPr>
            <a:fld id="{8441113D-8D55-4361-8290-47DE4ADD2A2E}" type="slidenum">
              <a:rPr lang="it-IT" smtClean="0"/>
              <a:pPr>
                <a:defRPr/>
              </a:pPr>
              <a:t>45</a:t>
            </a:fld>
            <a:endParaRPr lang="it-IT"/>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500" b="1" dirty="0"/>
              <a:t>VALUTAZIONE DEL RECLAMO/MEDIAZIONE</a:t>
            </a:r>
          </a:p>
        </p:txBody>
      </p:sp>
      <p:sp>
        <p:nvSpPr>
          <p:cNvPr id="3" name="Segnaposto contenuto 2"/>
          <p:cNvSpPr>
            <a:spLocks noGrp="1"/>
          </p:cNvSpPr>
          <p:nvPr>
            <p:ph idx="1"/>
          </p:nvPr>
        </p:nvSpPr>
        <p:spPr/>
        <p:txBody>
          <a:bodyPr rtlCol="0">
            <a:normAutofit fontScale="25000" lnSpcReduction="20000"/>
          </a:bodyPr>
          <a:lstStyle/>
          <a:p>
            <a:pPr marL="0" indent="0" algn="just" fontAlgn="auto">
              <a:lnSpc>
                <a:spcPct val="170000"/>
              </a:lnSpc>
              <a:spcAft>
                <a:spcPts val="0"/>
              </a:spcAft>
              <a:buFont typeface="Arial" pitchFamily="34" charset="0"/>
              <a:buNone/>
              <a:defRPr/>
            </a:pPr>
            <a:r>
              <a:rPr lang="it-IT" sz="11200" dirty="0"/>
              <a:t>In presenza di questioni che la giurisprudenza ha già costantemente deciso in favore dell’Ente impositore e, pertanto, l’atto emesso è difendibile con alte probabilità di successo, il Comune deve rigettare il reclamo e non addivenire ad alcuna mediazione.</a:t>
            </a:r>
          </a:p>
          <a:p>
            <a:pPr algn="just" fontAlgn="auto">
              <a:spcAft>
                <a:spcPts val="0"/>
              </a:spcAft>
              <a:buFont typeface="Arial" pitchFamily="34" charset="0"/>
              <a:buChar char="•"/>
              <a:defRPr/>
            </a:pPr>
            <a:endParaRPr lang="it-IT" dirty="0"/>
          </a:p>
        </p:txBody>
      </p:sp>
      <p:sp>
        <p:nvSpPr>
          <p:cNvPr id="4" name="Segnaposto piè di pagina 3"/>
          <p:cNvSpPr>
            <a:spLocks noGrp="1"/>
          </p:cNvSpPr>
          <p:nvPr>
            <p:ph type="ftr" sz="quarter" idx="11"/>
          </p:nvPr>
        </p:nvSpPr>
        <p:spPr/>
        <p:txBody>
          <a:bodyPr/>
          <a:lstStyle/>
          <a:p>
            <a:pPr>
              <a:defRPr/>
            </a:pPr>
            <a:r>
              <a:rPr lang="it-IT" smtClean="0"/>
              <a:t>ANCI SICILIA - Palermo 22 04 2016     Dr Lucio Catania</a:t>
            </a:r>
            <a:endParaRPr lang="it-IT"/>
          </a:p>
        </p:txBody>
      </p:sp>
      <p:sp>
        <p:nvSpPr>
          <p:cNvPr id="5" name="Segnaposto numero diapositiva 4"/>
          <p:cNvSpPr>
            <a:spLocks noGrp="1"/>
          </p:cNvSpPr>
          <p:nvPr>
            <p:ph type="sldNum" sz="quarter" idx="10"/>
          </p:nvPr>
        </p:nvSpPr>
        <p:spPr/>
        <p:txBody>
          <a:bodyPr/>
          <a:lstStyle/>
          <a:p>
            <a:pPr>
              <a:defRPr/>
            </a:pPr>
            <a:fld id="{8441113D-8D55-4361-8290-47DE4ADD2A2E}" type="slidenum">
              <a:rPr lang="it-IT" smtClean="0"/>
              <a:pPr>
                <a:defRPr/>
              </a:pPr>
              <a:t>46</a:t>
            </a:fld>
            <a:endParaRPr lang="it-IT"/>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300" b="1" dirty="0" smtClean="0"/>
              <a:t>INDISPONIBILITA’ ED IRRINUNCIABILITA’ DELLE ENTRATE TRIBUTARIE</a:t>
            </a:r>
            <a:endParaRPr lang="it-IT" sz="3300" b="1" dirty="0"/>
          </a:p>
        </p:txBody>
      </p:sp>
      <p:sp>
        <p:nvSpPr>
          <p:cNvPr id="50179" name="Segnaposto contenuto 2"/>
          <p:cNvSpPr>
            <a:spLocks noGrp="1"/>
          </p:cNvSpPr>
          <p:nvPr>
            <p:ph idx="1"/>
          </p:nvPr>
        </p:nvSpPr>
        <p:spPr/>
        <p:txBody>
          <a:bodyPr/>
          <a:lstStyle/>
          <a:p>
            <a:pPr marL="0" indent="0" algn="just">
              <a:buFont typeface="Arial" charset="0"/>
              <a:buNone/>
            </a:pPr>
            <a:r>
              <a:rPr lang="it-IT" altLang="it-IT" sz="2700" smtClean="0">
                <a:solidFill>
                  <a:srgbClr val="FF0000"/>
                </a:solidFill>
              </a:rPr>
              <a:t>La Corte dei Conti, in effetti, ha già avuto modo di pronunciarsi su altri e differenti istituti deflattivi del contenzioso, ritenendo che il ricorso a detti istituti poteva essere considerato legittimo solo nel caso in cui la controversia non poteva essere risolta sulla base di prove certe, di fatto o di diritto (ad esempio questioni di carattere estimativo).</a:t>
            </a:r>
          </a:p>
          <a:p>
            <a:pPr marL="0" indent="0" algn="just">
              <a:buFont typeface="Arial" charset="0"/>
              <a:buNone/>
            </a:pPr>
            <a:endParaRPr lang="it-IT" altLang="it-IT" sz="2700" smtClean="0">
              <a:solidFill>
                <a:srgbClr val="FF0000"/>
              </a:solidFill>
            </a:endParaRPr>
          </a:p>
          <a:p>
            <a:pPr marL="0" indent="0" algn="just">
              <a:buFont typeface="Arial" charset="0"/>
              <a:buNone/>
            </a:pPr>
            <a:r>
              <a:rPr lang="it-IT" altLang="it-IT" sz="2700" smtClean="0">
                <a:solidFill>
                  <a:srgbClr val="FF0000"/>
                </a:solidFill>
              </a:rPr>
              <a:t>La mediazione potrebbe trovare un limitato effetto deflattivo in materia di tributi locali, trattandosi in prevalenza di tributi di natura reale.</a:t>
            </a:r>
          </a:p>
          <a:p>
            <a:pPr marL="0" indent="0">
              <a:buFont typeface="Arial" charset="0"/>
              <a:buNone/>
            </a:pPr>
            <a:endParaRPr lang="it-IT" altLang="it-IT" sz="2700" smtClean="0">
              <a:solidFill>
                <a:srgbClr val="FF0000"/>
              </a:solidFill>
            </a:endParaRPr>
          </a:p>
        </p:txBody>
      </p:sp>
      <p:sp>
        <p:nvSpPr>
          <p:cNvPr id="3" name="Segnaposto piè di pagina 2"/>
          <p:cNvSpPr>
            <a:spLocks noGrp="1"/>
          </p:cNvSpPr>
          <p:nvPr>
            <p:ph type="ftr" sz="quarter" idx="11"/>
          </p:nvPr>
        </p:nvSpPr>
        <p:spPr/>
        <p:txBody>
          <a:bodyPr/>
          <a:lstStyle/>
          <a:p>
            <a:pPr>
              <a:defRPr/>
            </a:pPr>
            <a:r>
              <a:rPr lang="it-IT" smtClean="0"/>
              <a:t>ANCI SICILIA - Palermo 22 04 2016     Dr Lucio Catania</a:t>
            </a:r>
            <a:endParaRPr lang="it-IT"/>
          </a:p>
        </p:txBody>
      </p:sp>
      <p:sp>
        <p:nvSpPr>
          <p:cNvPr id="4" name="Segnaposto numero diapositiva 3"/>
          <p:cNvSpPr>
            <a:spLocks noGrp="1"/>
          </p:cNvSpPr>
          <p:nvPr>
            <p:ph type="sldNum" sz="quarter" idx="10"/>
          </p:nvPr>
        </p:nvSpPr>
        <p:spPr/>
        <p:txBody>
          <a:bodyPr/>
          <a:lstStyle/>
          <a:p>
            <a:pPr>
              <a:defRPr/>
            </a:pPr>
            <a:fld id="{8441113D-8D55-4361-8290-47DE4ADD2A2E}" type="slidenum">
              <a:rPr lang="it-IT" smtClean="0"/>
              <a:pPr>
                <a:defRPr/>
              </a:pPr>
              <a:t>47</a:t>
            </a:fld>
            <a:endParaRPr lang="it-IT"/>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fontAlgn="auto">
              <a:spcAft>
                <a:spcPts val="0"/>
              </a:spcAft>
              <a:defRPr/>
            </a:pPr>
            <a:r>
              <a:rPr lang="it-IT" sz="3000" b="1" dirty="0" smtClean="0"/>
              <a:t>LA LIMITAZIONE DELLA RESPONSABILITA’ AMMINISTRATIVO- CONTABILE</a:t>
            </a:r>
            <a:endParaRPr lang="it-IT" sz="3000" b="1" dirty="0"/>
          </a:p>
        </p:txBody>
      </p:sp>
      <p:sp>
        <p:nvSpPr>
          <p:cNvPr id="3" name="Segnaposto contenuto 2"/>
          <p:cNvSpPr>
            <a:spLocks noGrp="1"/>
          </p:cNvSpPr>
          <p:nvPr>
            <p:ph idx="1"/>
          </p:nvPr>
        </p:nvSpPr>
        <p:spPr/>
        <p:txBody>
          <a:bodyPr rtlCol="0">
            <a:normAutofit lnSpcReduction="10000"/>
          </a:bodyPr>
          <a:lstStyle/>
          <a:p>
            <a:pPr marL="0" indent="0" algn="just" fontAlgn="auto">
              <a:spcAft>
                <a:spcPts val="0"/>
              </a:spcAft>
              <a:buFont typeface="Arial" pitchFamily="34" charset="0"/>
              <a:buNone/>
              <a:defRPr/>
            </a:pPr>
            <a:r>
              <a:rPr lang="it-IT" dirty="0"/>
              <a:t>L’articolo 39, comma 10, d.l. n. 98/2011, relativamente ai rappresentanti dell’Agenzia delle entrate ha disposto che </a:t>
            </a:r>
            <a:r>
              <a:rPr lang="it-IT" i="1" dirty="0" smtClean="0"/>
              <a:t>Ai </a:t>
            </a:r>
            <a:r>
              <a:rPr lang="it-IT" i="1" dirty="0"/>
              <a:t>rappresentanti dell’ente che concludono la mediazione o accolgono il reclamo si applicano le disposizioni di cui all’articolo 29, comma 7, del decreto-legge 31 maggio 2010, n. 78, convertito, con modificazioni, dalla legge 30 luglio 2010, n. </a:t>
            </a:r>
            <a:r>
              <a:rPr lang="it-IT" i="1" dirty="0" smtClean="0"/>
              <a:t>122</a:t>
            </a:r>
            <a:r>
              <a:rPr lang="it-IT" dirty="0" smtClean="0"/>
              <a:t> – e quindi:</a:t>
            </a:r>
            <a:r>
              <a:rPr lang="it-IT" dirty="0"/>
              <a:t> </a:t>
            </a:r>
            <a:r>
              <a:rPr lang="it-IT" i="1" dirty="0" smtClean="0">
                <a:solidFill>
                  <a:srgbClr val="FF0000"/>
                </a:solidFill>
              </a:rPr>
              <a:t>la </a:t>
            </a:r>
            <a:r>
              <a:rPr lang="it-IT" i="1" dirty="0">
                <a:solidFill>
                  <a:srgbClr val="FF0000"/>
                </a:solidFill>
              </a:rPr>
              <a:t>responsabilità di cui all’articolo 1, comma 1, della legge 14 gennaio 1994, n.20, </a:t>
            </a:r>
            <a:r>
              <a:rPr lang="it-IT" i="1" dirty="0">
                <a:solidFill>
                  <a:srgbClr val="FF0000"/>
                </a:solidFill>
                <a:effectLst>
                  <a:outerShdw blurRad="38100" dist="38100" dir="2700000" algn="tl">
                    <a:srgbClr val="000000">
                      <a:alpha val="43137"/>
                    </a:srgbClr>
                  </a:outerShdw>
                </a:effectLst>
              </a:rPr>
              <a:t>è limitata alle ipotesi di </a:t>
            </a:r>
            <a:r>
              <a:rPr lang="it-IT" i="1" dirty="0" smtClean="0">
                <a:solidFill>
                  <a:srgbClr val="FF0000"/>
                </a:solidFill>
                <a:effectLst>
                  <a:outerShdw blurRad="38100" dist="38100" dir="2700000" algn="tl">
                    <a:srgbClr val="000000">
                      <a:alpha val="43137"/>
                    </a:srgbClr>
                  </a:outerShdw>
                </a:effectLst>
              </a:rPr>
              <a:t>dolo</a:t>
            </a:r>
            <a:endParaRPr lang="it-IT" dirty="0">
              <a:effectLst>
                <a:outerShdw blurRad="38100" dist="38100" dir="2700000" algn="tl">
                  <a:srgbClr val="000000">
                    <a:alpha val="43137"/>
                  </a:srgbClr>
                </a:outerShdw>
              </a:effectLst>
            </a:endParaRPr>
          </a:p>
          <a:p>
            <a:pPr marL="0" indent="0" algn="just" fontAlgn="auto">
              <a:spcAft>
                <a:spcPts val="0"/>
              </a:spcAft>
              <a:buFont typeface="Arial" pitchFamily="34" charset="0"/>
              <a:buNone/>
              <a:defRPr/>
            </a:pPr>
            <a:endParaRPr lang="it-IT" dirty="0" smtClean="0"/>
          </a:p>
          <a:p>
            <a:pPr marL="0" indent="0" algn="just" fontAlgn="auto">
              <a:spcAft>
                <a:spcPts val="0"/>
              </a:spcAft>
              <a:buFont typeface="Arial" pitchFamily="34" charset="0"/>
              <a:buNone/>
              <a:defRPr/>
            </a:pPr>
            <a:r>
              <a:rPr lang="it-IT" dirty="0" smtClean="0"/>
              <a:t>Tali </a:t>
            </a:r>
            <a:r>
              <a:rPr lang="it-IT" dirty="0"/>
              <a:t>norme garantiscono autonomia ed indipendenza ad un Ufficio che è investito di ampi margini di discrezionalità e, per questo motivo, potrebbe essere frequentemente chiamato a rispondere del proprio operato, sotto il profilo della responsabilità amministrativo-contabile. </a:t>
            </a:r>
          </a:p>
          <a:p>
            <a:pPr marL="0" indent="0" fontAlgn="auto">
              <a:spcAft>
                <a:spcPts val="0"/>
              </a:spcAft>
              <a:buFont typeface="Arial" pitchFamily="34" charset="0"/>
              <a:buNone/>
              <a:defRPr/>
            </a:pPr>
            <a:endParaRPr lang="it-IT" dirty="0"/>
          </a:p>
        </p:txBody>
      </p:sp>
      <p:sp>
        <p:nvSpPr>
          <p:cNvPr id="4" name="Segnaposto piè di pagina 3"/>
          <p:cNvSpPr>
            <a:spLocks noGrp="1"/>
          </p:cNvSpPr>
          <p:nvPr>
            <p:ph type="ftr" sz="quarter" idx="11"/>
          </p:nvPr>
        </p:nvSpPr>
        <p:spPr/>
        <p:txBody>
          <a:bodyPr/>
          <a:lstStyle/>
          <a:p>
            <a:pPr>
              <a:defRPr/>
            </a:pPr>
            <a:r>
              <a:rPr lang="it-IT" smtClean="0"/>
              <a:t>ANCI SICILIA - Palermo 22 04 2016     Dr Lucio Catania</a:t>
            </a:r>
            <a:endParaRPr lang="it-IT"/>
          </a:p>
        </p:txBody>
      </p:sp>
      <p:sp>
        <p:nvSpPr>
          <p:cNvPr id="5" name="Segnaposto numero diapositiva 4"/>
          <p:cNvSpPr>
            <a:spLocks noGrp="1"/>
          </p:cNvSpPr>
          <p:nvPr>
            <p:ph type="sldNum" sz="quarter" idx="10"/>
          </p:nvPr>
        </p:nvSpPr>
        <p:spPr/>
        <p:txBody>
          <a:bodyPr/>
          <a:lstStyle/>
          <a:p>
            <a:pPr>
              <a:defRPr/>
            </a:pPr>
            <a:fld id="{8441113D-8D55-4361-8290-47DE4ADD2A2E}" type="slidenum">
              <a:rPr lang="it-IT" smtClean="0"/>
              <a:pPr>
                <a:defRPr/>
              </a:pPr>
              <a:t>48</a:t>
            </a:fld>
            <a:endParaRPr lang="it-IT"/>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a:t>LA LIMITAZIONE DELLA RESPONSABILITA’ AMMINISTRATIVO- CONTABILE</a:t>
            </a:r>
          </a:p>
        </p:txBody>
      </p:sp>
      <p:sp>
        <p:nvSpPr>
          <p:cNvPr id="3" name="Segnaposto contenuto 2"/>
          <p:cNvSpPr>
            <a:spLocks noGrp="1"/>
          </p:cNvSpPr>
          <p:nvPr>
            <p:ph idx="1"/>
          </p:nvPr>
        </p:nvSpPr>
        <p:spPr/>
        <p:txBody>
          <a:bodyPr rtlCol="0">
            <a:normAutofit fontScale="70000" lnSpcReduction="20000"/>
          </a:bodyPr>
          <a:lstStyle/>
          <a:p>
            <a:pPr marL="0" indent="0" algn="just" fontAlgn="auto">
              <a:spcAft>
                <a:spcPts val="0"/>
              </a:spcAft>
              <a:buFont typeface="Arial" pitchFamily="34" charset="0"/>
              <a:buNone/>
              <a:defRPr/>
            </a:pPr>
            <a:r>
              <a:rPr lang="it-IT" sz="3400" dirty="0" smtClean="0"/>
              <a:t>La </a:t>
            </a:r>
            <a:r>
              <a:rPr lang="it-IT" sz="3400" dirty="0"/>
              <a:t>responsabilità </a:t>
            </a:r>
            <a:r>
              <a:rPr lang="it-IT" sz="3400" dirty="0" smtClean="0"/>
              <a:t>amministrativo-contabile dei </a:t>
            </a:r>
            <a:r>
              <a:rPr lang="it-IT" sz="3400" dirty="0"/>
              <a:t>funzionari preposti all’Ufficio per la </a:t>
            </a:r>
            <a:r>
              <a:rPr lang="it-IT" sz="3400" dirty="0" smtClean="0"/>
              <a:t>mediazione </a:t>
            </a:r>
            <a:r>
              <a:rPr lang="it-IT" sz="3400" dirty="0"/>
              <a:t>è limitata ai fatti e alle omissioni commessi con dolo.</a:t>
            </a:r>
          </a:p>
          <a:p>
            <a:pPr marL="0" indent="0" algn="just" fontAlgn="auto">
              <a:spcAft>
                <a:spcPts val="0"/>
              </a:spcAft>
              <a:buFont typeface="Arial" pitchFamily="34" charset="0"/>
              <a:buNone/>
              <a:defRPr/>
            </a:pPr>
            <a:endParaRPr lang="it-IT" sz="3400" dirty="0" smtClean="0"/>
          </a:p>
          <a:p>
            <a:pPr marL="0" indent="0" algn="just" fontAlgn="auto">
              <a:spcAft>
                <a:spcPts val="0"/>
              </a:spcAft>
              <a:buFont typeface="Arial" pitchFamily="34" charset="0"/>
              <a:buNone/>
              <a:defRPr/>
            </a:pPr>
            <a:r>
              <a:rPr lang="it-IT" sz="3400" dirty="0" smtClean="0"/>
              <a:t>La </a:t>
            </a:r>
            <a:r>
              <a:rPr lang="it-IT" sz="3400" dirty="0"/>
              <a:t>gestione della mediazione deve, comunque, garantire un’efficace azione amministrativa strettamente ancorata ai principi di legittimità ed imparzialità dell’azione amministrativa.</a:t>
            </a:r>
          </a:p>
          <a:p>
            <a:pPr marL="0" indent="0" algn="just" fontAlgn="auto">
              <a:spcAft>
                <a:spcPts val="0"/>
              </a:spcAft>
              <a:buFont typeface="Arial" pitchFamily="34" charset="0"/>
              <a:buNone/>
              <a:defRPr/>
            </a:pPr>
            <a:endParaRPr lang="it-IT" sz="3400" dirty="0" smtClean="0"/>
          </a:p>
          <a:p>
            <a:pPr marL="0" indent="0" algn="just" fontAlgn="auto">
              <a:spcAft>
                <a:spcPts val="0"/>
              </a:spcAft>
              <a:buFont typeface="Arial" pitchFamily="34" charset="0"/>
              <a:buNone/>
              <a:defRPr/>
            </a:pPr>
            <a:r>
              <a:rPr lang="it-IT" sz="3400" dirty="0" smtClean="0"/>
              <a:t>La </a:t>
            </a:r>
            <a:r>
              <a:rPr lang="it-IT" sz="3400" dirty="0"/>
              <a:t>struttura che gestisce la fase della mediazione deve perseguire l’interesse pubblico senza abusare della posizione o dei poteri, rispettando i principi di integrità, correttezza, buona fede, proporzionalità, obiettività, trasparenza, equità e ragionevolezza. </a:t>
            </a:r>
          </a:p>
          <a:p>
            <a:pPr marL="0" indent="0" fontAlgn="auto">
              <a:spcAft>
                <a:spcPts val="0"/>
              </a:spcAft>
              <a:buFont typeface="Arial" pitchFamily="34" charset="0"/>
              <a:buNone/>
              <a:defRPr/>
            </a:pPr>
            <a:endParaRPr lang="it-IT" dirty="0"/>
          </a:p>
        </p:txBody>
      </p:sp>
      <p:sp>
        <p:nvSpPr>
          <p:cNvPr id="4" name="Segnaposto piè di pagina 3"/>
          <p:cNvSpPr>
            <a:spLocks noGrp="1"/>
          </p:cNvSpPr>
          <p:nvPr>
            <p:ph type="ftr" sz="quarter" idx="11"/>
          </p:nvPr>
        </p:nvSpPr>
        <p:spPr/>
        <p:txBody>
          <a:bodyPr/>
          <a:lstStyle/>
          <a:p>
            <a:pPr>
              <a:defRPr/>
            </a:pPr>
            <a:r>
              <a:rPr lang="it-IT" smtClean="0"/>
              <a:t>ANCI SICILIA - Palermo 22 04 2016     Dr Lucio Catania</a:t>
            </a:r>
            <a:endParaRPr lang="it-IT"/>
          </a:p>
        </p:txBody>
      </p:sp>
      <p:sp>
        <p:nvSpPr>
          <p:cNvPr id="5" name="Segnaposto numero diapositiva 4"/>
          <p:cNvSpPr>
            <a:spLocks noGrp="1"/>
          </p:cNvSpPr>
          <p:nvPr>
            <p:ph type="sldNum" sz="quarter" idx="10"/>
          </p:nvPr>
        </p:nvSpPr>
        <p:spPr/>
        <p:txBody>
          <a:bodyPr/>
          <a:lstStyle/>
          <a:p>
            <a:pPr>
              <a:defRPr/>
            </a:pPr>
            <a:fld id="{8441113D-8D55-4361-8290-47DE4ADD2A2E}" type="slidenum">
              <a:rPr lang="it-IT" smtClean="0"/>
              <a:pPr>
                <a:defRPr/>
              </a:pPr>
              <a:t>49</a:t>
            </a:fld>
            <a:endParaRPr lang="it-IT"/>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500" b="1" dirty="0"/>
              <a:t>LA COMPETENZA DELL’ENTE LOCALE IN MATERIA DI INTERPELLO</a:t>
            </a:r>
            <a:endParaRPr lang="it-IT" sz="3500" dirty="0"/>
          </a:p>
        </p:txBody>
      </p:sp>
      <p:sp>
        <p:nvSpPr>
          <p:cNvPr id="7171" name="Segnaposto contenuto 2"/>
          <p:cNvSpPr>
            <a:spLocks noGrp="1"/>
          </p:cNvSpPr>
          <p:nvPr>
            <p:ph idx="1"/>
          </p:nvPr>
        </p:nvSpPr>
        <p:spPr/>
        <p:txBody>
          <a:bodyPr/>
          <a:lstStyle/>
          <a:p>
            <a:pPr marL="0" indent="0">
              <a:buFont typeface="Arial" charset="0"/>
              <a:buNone/>
            </a:pPr>
            <a:endParaRPr lang="it-IT" altLang="it-IT" smtClean="0"/>
          </a:p>
          <a:p>
            <a:pPr marL="0" indent="0">
              <a:buFont typeface="Arial" charset="0"/>
              <a:buNone/>
            </a:pPr>
            <a:endParaRPr lang="it-IT" altLang="it-IT" smtClean="0"/>
          </a:p>
          <a:p>
            <a:pPr marL="0" indent="0" algn="just">
              <a:buFont typeface="Arial" charset="0"/>
              <a:buNone/>
            </a:pPr>
            <a:r>
              <a:rPr lang="it-IT" altLang="it-IT" smtClean="0"/>
              <a:t>Il Mef fu destinatario di un’istanza d’interpello in materia di imposta comunale sugli immobili (I.C.I.) presentata da un contribuente alla Direzione regionale dell’Agenzia delle entrate della Sicilia.</a:t>
            </a:r>
          </a:p>
          <a:p>
            <a:pPr marL="0" indent="0" algn="just">
              <a:buFont typeface="Arial" charset="0"/>
              <a:buNone/>
            </a:pPr>
            <a:r>
              <a:rPr lang="it-IT" altLang="it-IT" smtClean="0"/>
              <a:t/>
            </a:r>
            <a:br>
              <a:rPr lang="it-IT" altLang="it-IT" smtClean="0"/>
            </a:br>
            <a:r>
              <a:rPr lang="it-IT" altLang="it-IT" smtClean="0"/>
              <a:t>L’ipotesi era che gli interpelli in materia di tributi locali potessero rientrare, invece, tra le competenze del Dipartimento per le Politiche Fiscali- Ufficio Federalismo Fiscale.</a:t>
            </a:r>
          </a:p>
          <a:p>
            <a:pPr marL="0" indent="0">
              <a:buFont typeface="Arial" charset="0"/>
              <a:buNone/>
            </a:pPr>
            <a:endParaRPr lang="it-IT" altLang="it-IT" smtClean="0"/>
          </a:p>
        </p:txBody>
      </p:sp>
      <p:sp>
        <p:nvSpPr>
          <p:cNvPr id="3" name="Segnaposto piè di pagina 2"/>
          <p:cNvSpPr>
            <a:spLocks noGrp="1"/>
          </p:cNvSpPr>
          <p:nvPr>
            <p:ph type="ftr" sz="quarter" idx="11"/>
          </p:nvPr>
        </p:nvSpPr>
        <p:spPr/>
        <p:txBody>
          <a:bodyPr/>
          <a:lstStyle/>
          <a:p>
            <a:pPr>
              <a:defRPr/>
            </a:pPr>
            <a:r>
              <a:rPr lang="it-IT" smtClean="0"/>
              <a:t>ANCI SICILIA - Palermo 22 04 2016     Dr Lucio Catania</a:t>
            </a:r>
            <a:endParaRPr lang="it-IT"/>
          </a:p>
        </p:txBody>
      </p:sp>
      <p:sp>
        <p:nvSpPr>
          <p:cNvPr id="4" name="Segnaposto numero diapositiva 3"/>
          <p:cNvSpPr>
            <a:spLocks noGrp="1"/>
          </p:cNvSpPr>
          <p:nvPr>
            <p:ph type="sldNum" sz="quarter" idx="10"/>
          </p:nvPr>
        </p:nvSpPr>
        <p:spPr/>
        <p:txBody>
          <a:bodyPr/>
          <a:lstStyle/>
          <a:p>
            <a:pPr>
              <a:defRPr/>
            </a:pPr>
            <a:fld id="{8441113D-8D55-4361-8290-47DE4ADD2A2E}" type="slidenum">
              <a:rPr lang="it-IT" smtClean="0"/>
              <a:pPr>
                <a:defRPr/>
              </a:pPr>
              <a:t>5</a:t>
            </a:fld>
            <a:endParaRPr lang="it-IT"/>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500" b="1" dirty="0" smtClean="0"/>
              <a:t>IL CONTRADDITORIO</a:t>
            </a:r>
            <a:endParaRPr lang="it-IT" sz="3500" b="1" dirty="0"/>
          </a:p>
        </p:txBody>
      </p:sp>
      <p:sp>
        <p:nvSpPr>
          <p:cNvPr id="3" name="Segnaposto contenuto 2"/>
          <p:cNvSpPr>
            <a:spLocks noGrp="1"/>
          </p:cNvSpPr>
          <p:nvPr>
            <p:ph idx="1"/>
          </p:nvPr>
        </p:nvSpPr>
        <p:spPr/>
        <p:txBody>
          <a:bodyPr rtlCol="0">
            <a:normAutofit fontScale="92500" lnSpcReduction="10000"/>
          </a:bodyPr>
          <a:lstStyle/>
          <a:p>
            <a:pPr marL="0" indent="0" algn="just" fontAlgn="auto">
              <a:spcAft>
                <a:spcPts val="0"/>
              </a:spcAft>
              <a:buFont typeface="Arial" pitchFamily="34" charset="0"/>
              <a:buNone/>
              <a:defRPr/>
            </a:pPr>
            <a:r>
              <a:rPr lang="it-IT" dirty="0"/>
              <a:t>Il contradditorio con il contribuente, in sede di tentativo di mediazione, è una fase di grande rilevanza. </a:t>
            </a:r>
          </a:p>
          <a:p>
            <a:pPr marL="0" indent="0" algn="just" fontAlgn="auto">
              <a:spcAft>
                <a:spcPts val="0"/>
              </a:spcAft>
              <a:buFont typeface="Arial" pitchFamily="34" charset="0"/>
              <a:buNone/>
              <a:defRPr/>
            </a:pPr>
            <a:endParaRPr lang="it-IT" dirty="0" smtClean="0"/>
          </a:p>
          <a:p>
            <a:pPr marL="0" indent="0" algn="just" fontAlgn="auto">
              <a:spcAft>
                <a:spcPts val="0"/>
              </a:spcAft>
              <a:buFont typeface="Arial" pitchFamily="34" charset="0"/>
              <a:buNone/>
              <a:defRPr/>
            </a:pPr>
            <a:r>
              <a:rPr lang="it-IT" dirty="0" smtClean="0"/>
              <a:t>L’unico </a:t>
            </a:r>
            <a:r>
              <a:rPr lang="it-IT" dirty="0"/>
              <a:t>caso in cui il contradditorio può pacificamente essere escluso è quello in cui la controparte accolga integralmente la motivata proposta di mediazione.</a:t>
            </a:r>
          </a:p>
          <a:p>
            <a:pPr marL="0" indent="0" algn="just" fontAlgn="auto">
              <a:spcAft>
                <a:spcPts val="0"/>
              </a:spcAft>
              <a:buFont typeface="Arial" pitchFamily="34" charset="0"/>
              <a:buNone/>
              <a:defRPr/>
            </a:pPr>
            <a:endParaRPr lang="it-IT" dirty="0" smtClean="0"/>
          </a:p>
          <a:p>
            <a:pPr marL="0" indent="0" algn="just" fontAlgn="auto">
              <a:spcAft>
                <a:spcPts val="0"/>
              </a:spcAft>
              <a:buFont typeface="Arial" pitchFamily="34" charset="0"/>
              <a:buNone/>
              <a:defRPr/>
            </a:pPr>
            <a:r>
              <a:rPr lang="it-IT" dirty="0" smtClean="0"/>
              <a:t>In </a:t>
            </a:r>
            <a:r>
              <a:rPr lang="it-IT" dirty="0"/>
              <a:t>tutti gli altri casi, si tratta di una fase non obbligatoria ma necessaria. Il contradditorio è opportuno anche nell’ipotesi che l’Ufficio ritenga che non sussistano possibilità di mediazione.</a:t>
            </a:r>
          </a:p>
          <a:p>
            <a:pPr marL="0" indent="0" algn="just" fontAlgn="auto">
              <a:spcAft>
                <a:spcPts val="0"/>
              </a:spcAft>
              <a:buFont typeface="Arial" pitchFamily="34" charset="0"/>
              <a:buNone/>
              <a:defRPr/>
            </a:pPr>
            <a:endParaRPr lang="it-IT" dirty="0" smtClean="0"/>
          </a:p>
          <a:p>
            <a:pPr marL="0" indent="0" algn="just" fontAlgn="auto">
              <a:spcAft>
                <a:spcPts val="0"/>
              </a:spcAft>
              <a:buFont typeface="Arial" pitchFamily="34" charset="0"/>
              <a:buNone/>
              <a:defRPr/>
            </a:pPr>
            <a:r>
              <a:rPr lang="it-IT" dirty="0" smtClean="0"/>
              <a:t>Malgrado </a:t>
            </a:r>
            <a:r>
              <a:rPr lang="it-IT" dirty="0"/>
              <a:t>la norma non lo imponga come adempimento necessario ed ineludibile, non si può precludere al contribuente la partecipazione al procedimento, così come previsto sia dall’ordinamento interno che dalla disciplina europea.</a:t>
            </a:r>
          </a:p>
          <a:p>
            <a:pPr marL="0" indent="0" algn="just" fontAlgn="auto">
              <a:spcAft>
                <a:spcPts val="0"/>
              </a:spcAft>
              <a:buFont typeface="Arial" pitchFamily="34" charset="0"/>
              <a:buNone/>
              <a:defRPr/>
            </a:pPr>
            <a:endParaRPr lang="it-IT" dirty="0"/>
          </a:p>
        </p:txBody>
      </p:sp>
      <p:sp>
        <p:nvSpPr>
          <p:cNvPr id="4" name="Segnaposto piè di pagina 3"/>
          <p:cNvSpPr>
            <a:spLocks noGrp="1"/>
          </p:cNvSpPr>
          <p:nvPr>
            <p:ph type="ftr" sz="quarter" idx="11"/>
          </p:nvPr>
        </p:nvSpPr>
        <p:spPr/>
        <p:txBody>
          <a:bodyPr/>
          <a:lstStyle/>
          <a:p>
            <a:pPr>
              <a:defRPr/>
            </a:pPr>
            <a:r>
              <a:rPr lang="it-IT" smtClean="0"/>
              <a:t>ANCI SICILIA - Palermo 22 04 2016     Dr Lucio Catania</a:t>
            </a:r>
            <a:endParaRPr lang="it-IT"/>
          </a:p>
        </p:txBody>
      </p:sp>
      <p:sp>
        <p:nvSpPr>
          <p:cNvPr id="5" name="Segnaposto numero diapositiva 4"/>
          <p:cNvSpPr>
            <a:spLocks noGrp="1"/>
          </p:cNvSpPr>
          <p:nvPr>
            <p:ph type="sldNum" sz="quarter" idx="10"/>
          </p:nvPr>
        </p:nvSpPr>
        <p:spPr/>
        <p:txBody>
          <a:bodyPr/>
          <a:lstStyle/>
          <a:p>
            <a:pPr>
              <a:defRPr/>
            </a:pPr>
            <a:fld id="{8441113D-8D55-4361-8290-47DE4ADD2A2E}" type="slidenum">
              <a:rPr lang="it-IT" smtClean="0"/>
              <a:pPr>
                <a:defRPr/>
              </a:pPr>
              <a:t>50</a:t>
            </a:fld>
            <a:endParaRPr lang="it-IT"/>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fontAlgn="auto">
              <a:spcAft>
                <a:spcPts val="0"/>
              </a:spcAft>
              <a:defRPr/>
            </a:pPr>
            <a:r>
              <a:rPr lang="it-IT" sz="3500" b="1" dirty="0" smtClean="0"/>
              <a:t>LA CONCLUSIONE DELLA MEDIAZIONE</a:t>
            </a:r>
            <a:endParaRPr lang="it-IT" sz="3500" b="1" dirty="0"/>
          </a:p>
        </p:txBody>
      </p:sp>
      <p:sp>
        <p:nvSpPr>
          <p:cNvPr id="54275" name="Segnaposto contenuto 2"/>
          <p:cNvSpPr>
            <a:spLocks noGrp="1"/>
          </p:cNvSpPr>
          <p:nvPr>
            <p:ph idx="1"/>
          </p:nvPr>
        </p:nvSpPr>
        <p:spPr/>
        <p:txBody>
          <a:bodyPr/>
          <a:lstStyle/>
          <a:p>
            <a:pPr marL="0" indent="0" algn="just">
              <a:lnSpc>
                <a:spcPct val="150000"/>
              </a:lnSpc>
              <a:buFont typeface="Arial" charset="0"/>
              <a:buNone/>
            </a:pPr>
            <a:r>
              <a:rPr lang="it-IT" altLang="it-IT" sz="2800" smtClean="0"/>
              <a:t>Qualora le censure avanzate dal contribuente siano ritenute condivisibili, il Comune può convenire sulla proposta di mediazione eventualmente formulata dal contribuente, oppure (dopo avere attivato il contradditorio con l’istante) proporre una propria mediazione completa della rideterminazione della pretesa.</a:t>
            </a:r>
          </a:p>
          <a:p>
            <a:pPr marL="0" indent="0" algn="just">
              <a:lnSpc>
                <a:spcPct val="150000"/>
              </a:lnSpc>
              <a:buFont typeface="Arial" charset="0"/>
              <a:buNone/>
            </a:pPr>
            <a:endParaRPr lang="it-IT" altLang="it-IT" sz="2800" smtClean="0"/>
          </a:p>
        </p:txBody>
      </p:sp>
      <p:sp>
        <p:nvSpPr>
          <p:cNvPr id="3" name="Segnaposto piè di pagina 2"/>
          <p:cNvSpPr>
            <a:spLocks noGrp="1"/>
          </p:cNvSpPr>
          <p:nvPr>
            <p:ph type="ftr" sz="quarter" idx="11"/>
          </p:nvPr>
        </p:nvSpPr>
        <p:spPr/>
        <p:txBody>
          <a:bodyPr/>
          <a:lstStyle/>
          <a:p>
            <a:pPr>
              <a:defRPr/>
            </a:pPr>
            <a:r>
              <a:rPr lang="it-IT" smtClean="0"/>
              <a:t>ANCI SICILIA - Palermo 22 04 2016     Dr Lucio Catania</a:t>
            </a:r>
            <a:endParaRPr lang="it-IT"/>
          </a:p>
        </p:txBody>
      </p:sp>
      <p:sp>
        <p:nvSpPr>
          <p:cNvPr id="4" name="Segnaposto numero diapositiva 3"/>
          <p:cNvSpPr>
            <a:spLocks noGrp="1"/>
          </p:cNvSpPr>
          <p:nvPr>
            <p:ph type="sldNum" sz="quarter" idx="10"/>
          </p:nvPr>
        </p:nvSpPr>
        <p:spPr/>
        <p:txBody>
          <a:bodyPr/>
          <a:lstStyle/>
          <a:p>
            <a:pPr>
              <a:defRPr/>
            </a:pPr>
            <a:fld id="{8441113D-8D55-4361-8290-47DE4ADD2A2E}" type="slidenum">
              <a:rPr lang="it-IT" smtClean="0"/>
              <a:pPr>
                <a:defRPr/>
              </a:pPr>
              <a:t>51</a:t>
            </a:fld>
            <a:endParaRPr lang="it-IT"/>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500" b="1" dirty="0" smtClean="0"/>
              <a:t>MOTIVAZIONE DELL’ATTO DI MEDIAZIONE</a:t>
            </a:r>
            <a:endParaRPr lang="it-IT" sz="3500" b="1" dirty="0"/>
          </a:p>
        </p:txBody>
      </p:sp>
      <p:sp>
        <p:nvSpPr>
          <p:cNvPr id="55299" name="Segnaposto contenuto 2"/>
          <p:cNvSpPr>
            <a:spLocks noGrp="1"/>
          </p:cNvSpPr>
          <p:nvPr>
            <p:ph idx="1"/>
          </p:nvPr>
        </p:nvSpPr>
        <p:spPr/>
        <p:txBody>
          <a:bodyPr/>
          <a:lstStyle/>
          <a:p>
            <a:pPr marL="0" indent="0" algn="just">
              <a:lnSpc>
                <a:spcPct val="150000"/>
              </a:lnSpc>
              <a:buFont typeface="Arial" charset="0"/>
              <a:buNone/>
            </a:pPr>
            <a:r>
              <a:rPr lang="it-IT" altLang="it-IT" sz="2700" smtClean="0"/>
              <a:t>Bisogna prestare la massima attenzione alla </a:t>
            </a:r>
            <a:r>
              <a:rPr lang="it-IT" altLang="it-IT" sz="2700" smtClean="0">
                <a:solidFill>
                  <a:srgbClr val="FF0000"/>
                </a:solidFill>
              </a:rPr>
              <a:t>motivazione dell’atto</a:t>
            </a:r>
            <a:r>
              <a:rPr lang="it-IT" altLang="it-IT" sz="2700" smtClean="0"/>
              <a:t>. Anche nel caso di accoglimento integrale della rideterminazione del tributo, occorre decidere se limitarsi alla sottoscrizione della proposta di mediazione formulata dal contribuente o redigere un nuovo atto, contenente una motivazione più dettagliata ed espressa meglio.</a:t>
            </a:r>
          </a:p>
          <a:p>
            <a:pPr marL="0" indent="0" algn="just">
              <a:lnSpc>
                <a:spcPct val="150000"/>
              </a:lnSpc>
              <a:buFont typeface="Arial" charset="0"/>
              <a:buNone/>
            </a:pPr>
            <a:endParaRPr lang="it-IT" altLang="it-IT" sz="2700" smtClean="0"/>
          </a:p>
        </p:txBody>
      </p:sp>
      <p:sp>
        <p:nvSpPr>
          <p:cNvPr id="3" name="Segnaposto piè di pagina 2"/>
          <p:cNvSpPr>
            <a:spLocks noGrp="1"/>
          </p:cNvSpPr>
          <p:nvPr>
            <p:ph type="ftr" sz="quarter" idx="11"/>
          </p:nvPr>
        </p:nvSpPr>
        <p:spPr/>
        <p:txBody>
          <a:bodyPr/>
          <a:lstStyle/>
          <a:p>
            <a:pPr>
              <a:defRPr/>
            </a:pPr>
            <a:r>
              <a:rPr lang="it-IT" smtClean="0"/>
              <a:t>ANCI SICILIA - Palermo 22 04 2016     Dr Lucio Catania</a:t>
            </a:r>
            <a:endParaRPr lang="it-IT"/>
          </a:p>
        </p:txBody>
      </p:sp>
      <p:sp>
        <p:nvSpPr>
          <p:cNvPr id="4" name="Segnaposto numero diapositiva 3"/>
          <p:cNvSpPr>
            <a:spLocks noGrp="1"/>
          </p:cNvSpPr>
          <p:nvPr>
            <p:ph type="sldNum" sz="quarter" idx="10"/>
          </p:nvPr>
        </p:nvSpPr>
        <p:spPr/>
        <p:txBody>
          <a:bodyPr/>
          <a:lstStyle/>
          <a:p>
            <a:pPr>
              <a:defRPr/>
            </a:pPr>
            <a:fld id="{8441113D-8D55-4361-8290-47DE4ADD2A2E}" type="slidenum">
              <a:rPr lang="it-IT" smtClean="0"/>
              <a:pPr>
                <a:defRPr/>
              </a:pPr>
              <a:t>52</a:t>
            </a:fld>
            <a:endParaRPr lang="it-IT"/>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500" b="1" dirty="0" smtClean="0"/>
              <a:t>PERFEZIONAMENTO DELLA MEDIAZIONE</a:t>
            </a:r>
            <a:endParaRPr lang="it-IT" sz="3500" b="1" dirty="0"/>
          </a:p>
        </p:txBody>
      </p:sp>
      <p:sp>
        <p:nvSpPr>
          <p:cNvPr id="56323" name="Segnaposto contenuto 2"/>
          <p:cNvSpPr>
            <a:spLocks noGrp="1"/>
          </p:cNvSpPr>
          <p:nvPr>
            <p:ph idx="1"/>
          </p:nvPr>
        </p:nvSpPr>
        <p:spPr/>
        <p:txBody>
          <a:bodyPr/>
          <a:lstStyle/>
          <a:p>
            <a:pPr marL="0" indent="0" algn="just">
              <a:lnSpc>
                <a:spcPct val="150000"/>
              </a:lnSpc>
              <a:buFont typeface="Arial" charset="0"/>
              <a:buNone/>
            </a:pPr>
            <a:r>
              <a:rPr lang="it-IT" altLang="it-IT" smtClean="0"/>
              <a:t>La procedura di mediazione si perfeziona, entro il termine di venti giorni, con il versamento dell’intero importo dovuto, ovvero della prima rata in caso di pagamento rateale.</a:t>
            </a:r>
          </a:p>
          <a:p>
            <a:pPr marL="0" indent="0" algn="just">
              <a:lnSpc>
                <a:spcPct val="150000"/>
              </a:lnSpc>
              <a:buFont typeface="Arial" charset="0"/>
              <a:buNone/>
            </a:pPr>
            <a:endParaRPr lang="it-IT" altLang="it-IT" smtClean="0"/>
          </a:p>
          <a:p>
            <a:pPr marL="0" indent="0" algn="just">
              <a:lnSpc>
                <a:spcPct val="150000"/>
              </a:lnSpc>
              <a:buFont typeface="Arial" charset="0"/>
              <a:buNone/>
            </a:pPr>
            <a:r>
              <a:rPr lang="it-IT" altLang="it-IT" smtClean="0"/>
              <a:t>In caso di mancato pagamento anche di una sola delle rate diverse dalla prima entro il termine di pagamento della rata successiva, si provvede all'iscrizione a ruolo delle residue somme dovute e della sanzione di legge.</a:t>
            </a:r>
          </a:p>
          <a:p>
            <a:pPr marL="0" indent="0" algn="just">
              <a:buFont typeface="Arial" charset="0"/>
              <a:buNone/>
            </a:pPr>
            <a:endParaRPr lang="it-IT" altLang="it-IT" smtClean="0"/>
          </a:p>
        </p:txBody>
      </p:sp>
      <p:sp>
        <p:nvSpPr>
          <p:cNvPr id="3" name="Segnaposto piè di pagina 2"/>
          <p:cNvSpPr>
            <a:spLocks noGrp="1"/>
          </p:cNvSpPr>
          <p:nvPr>
            <p:ph type="ftr" sz="quarter" idx="11"/>
          </p:nvPr>
        </p:nvSpPr>
        <p:spPr/>
        <p:txBody>
          <a:bodyPr/>
          <a:lstStyle/>
          <a:p>
            <a:pPr>
              <a:defRPr/>
            </a:pPr>
            <a:r>
              <a:rPr lang="it-IT" smtClean="0"/>
              <a:t>ANCI SICILIA - Palermo 22 04 2016     Dr Lucio Catania</a:t>
            </a:r>
            <a:endParaRPr lang="it-IT"/>
          </a:p>
        </p:txBody>
      </p:sp>
      <p:sp>
        <p:nvSpPr>
          <p:cNvPr id="4" name="Segnaposto numero diapositiva 3"/>
          <p:cNvSpPr>
            <a:spLocks noGrp="1"/>
          </p:cNvSpPr>
          <p:nvPr>
            <p:ph type="sldNum" sz="quarter" idx="10"/>
          </p:nvPr>
        </p:nvSpPr>
        <p:spPr/>
        <p:txBody>
          <a:bodyPr/>
          <a:lstStyle/>
          <a:p>
            <a:pPr>
              <a:defRPr/>
            </a:pPr>
            <a:fld id="{8441113D-8D55-4361-8290-47DE4ADD2A2E}" type="slidenum">
              <a:rPr lang="it-IT" smtClean="0"/>
              <a:pPr>
                <a:defRPr/>
              </a:pPr>
              <a:t>53</a:t>
            </a:fld>
            <a:endParaRPr lang="it-IT"/>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500" b="1" dirty="0" smtClean="0"/>
              <a:t>PERFEZIONAMENTO DELLA MEDIAZIONE</a:t>
            </a:r>
            <a:endParaRPr lang="it-IT" sz="3500" b="1" dirty="0"/>
          </a:p>
        </p:txBody>
      </p:sp>
      <p:sp>
        <p:nvSpPr>
          <p:cNvPr id="57347" name="Segnaposto contenuto 2"/>
          <p:cNvSpPr>
            <a:spLocks noGrp="1"/>
          </p:cNvSpPr>
          <p:nvPr>
            <p:ph idx="1"/>
          </p:nvPr>
        </p:nvSpPr>
        <p:spPr/>
        <p:txBody>
          <a:bodyPr/>
          <a:lstStyle/>
          <a:p>
            <a:pPr marL="0" indent="0" algn="just">
              <a:buFont typeface="Arial" charset="0"/>
              <a:buNone/>
            </a:pPr>
            <a:r>
              <a:rPr lang="it-IT" altLang="it-IT" smtClean="0"/>
              <a:t>Il mancato pagamento di una rata entro il termine di tre mesi, vale a dire di scadenza della rata successiva, NON COMPORTA IL VENIR MENO DELL’ACCORDO DI MEDIAZIONE bensì la decadenza dalla dilazione concessa dall'Ufficio e la contestuale iscrizione a ruolo delle somme dovute, con l'aggravio dell'applicazione delle sanzioni sulla rata non versata o versata in ritardo, oltre che l'applicazione dell'aggio della riscossione. </a:t>
            </a:r>
          </a:p>
          <a:p>
            <a:pPr marL="0" indent="0" algn="just">
              <a:buFont typeface="Arial" charset="0"/>
              <a:buNone/>
            </a:pPr>
            <a:endParaRPr lang="it-IT" altLang="it-IT" smtClean="0"/>
          </a:p>
        </p:txBody>
      </p:sp>
      <p:sp>
        <p:nvSpPr>
          <p:cNvPr id="3" name="Segnaposto piè di pagina 2"/>
          <p:cNvSpPr>
            <a:spLocks noGrp="1"/>
          </p:cNvSpPr>
          <p:nvPr>
            <p:ph type="ftr" sz="quarter" idx="11"/>
          </p:nvPr>
        </p:nvSpPr>
        <p:spPr/>
        <p:txBody>
          <a:bodyPr/>
          <a:lstStyle/>
          <a:p>
            <a:pPr>
              <a:defRPr/>
            </a:pPr>
            <a:r>
              <a:rPr lang="it-IT" smtClean="0"/>
              <a:t>ANCI SICILIA - Palermo 22 04 2016     Dr Lucio Catania</a:t>
            </a:r>
            <a:endParaRPr lang="it-IT"/>
          </a:p>
        </p:txBody>
      </p:sp>
      <p:sp>
        <p:nvSpPr>
          <p:cNvPr id="4" name="Segnaposto numero diapositiva 3"/>
          <p:cNvSpPr>
            <a:spLocks noGrp="1"/>
          </p:cNvSpPr>
          <p:nvPr>
            <p:ph type="sldNum" sz="quarter" idx="10"/>
          </p:nvPr>
        </p:nvSpPr>
        <p:spPr/>
        <p:txBody>
          <a:bodyPr/>
          <a:lstStyle/>
          <a:p>
            <a:pPr>
              <a:defRPr/>
            </a:pPr>
            <a:fld id="{8441113D-8D55-4361-8290-47DE4ADD2A2E}" type="slidenum">
              <a:rPr lang="it-IT" smtClean="0"/>
              <a:pPr>
                <a:defRPr/>
              </a:pPr>
              <a:t>54</a:t>
            </a:fld>
            <a:endParaRPr lang="it-IT"/>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200" b="1" dirty="0" smtClean="0"/>
              <a:t>PERFEZIONAMENTO DELLA MEDIAZIONE</a:t>
            </a:r>
            <a:br>
              <a:rPr lang="it-IT" sz="3200" b="1" dirty="0" smtClean="0"/>
            </a:br>
            <a:r>
              <a:rPr lang="it-IT" sz="3200" b="1" dirty="0" smtClean="0"/>
              <a:t>ATTO NON PIU’ IMPUGNABILE</a:t>
            </a:r>
            <a:endParaRPr lang="it-IT" sz="3200" b="1" dirty="0"/>
          </a:p>
        </p:txBody>
      </p:sp>
      <p:sp>
        <p:nvSpPr>
          <p:cNvPr id="58371" name="Segnaposto contenuto 2"/>
          <p:cNvSpPr>
            <a:spLocks noGrp="1"/>
          </p:cNvSpPr>
          <p:nvPr>
            <p:ph idx="1"/>
          </p:nvPr>
        </p:nvSpPr>
        <p:spPr/>
        <p:txBody>
          <a:bodyPr/>
          <a:lstStyle/>
          <a:p>
            <a:pPr marL="0" indent="0" algn="just">
              <a:buFont typeface="Arial" charset="0"/>
              <a:buNone/>
            </a:pPr>
            <a:r>
              <a:rPr lang="it-IT" altLang="it-IT" smtClean="0"/>
              <a:t>Con il perfezionamento, la mediazione non è impugnabile poiché viene meno l’interesse ad agire in giudizio: l’eventuale ricorso sarebbe inammissibile.</a:t>
            </a:r>
          </a:p>
          <a:p>
            <a:pPr marL="0" indent="0" algn="just">
              <a:buFont typeface="Arial" charset="0"/>
              <a:buNone/>
            </a:pPr>
            <a:endParaRPr lang="it-IT" altLang="it-IT" smtClean="0"/>
          </a:p>
          <a:p>
            <a:pPr marL="0" indent="0" algn="just">
              <a:buFont typeface="Arial" charset="0"/>
              <a:buNone/>
            </a:pPr>
            <a:r>
              <a:rPr lang="it-IT" altLang="it-IT" smtClean="0"/>
              <a:t>Gli atti emessi in esito al procedimento amministrativo di mediazione possono essere portati a conoscenza del contribuente nella forma della notificazione prevista per gli atti tributari di cui all’articolo 60 del DPR n. 600/1973 oppure utilizzando la posta elettronica certificata (Pec), che ne assicura la conoscenza certa e in tempo reale.</a:t>
            </a:r>
          </a:p>
          <a:p>
            <a:pPr marL="0" indent="0" algn="just">
              <a:buFont typeface="Arial" charset="0"/>
              <a:buNone/>
            </a:pPr>
            <a:endParaRPr lang="it-IT" altLang="it-IT" smtClean="0"/>
          </a:p>
        </p:txBody>
      </p:sp>
      <p:sp>
        <p:nvSpPr>
          <p:cNvPr id="3" name="Segnaposto piè di pagina 2"/>
          <p:cNvSpPr>
            <a:spLocks noGrp="1"/>
          </p:cNvSpPr>
          <p:nvPr>
            <p:ph type="ftr" sz="quarter" idx="11"/>
          </p:nvPr>
        </p:nvSpPr>
        <p:spPr/>
        <p:txBody>
          <a:bodyPr/>
          <a:lstStyle/>
          <a:p>
            <a:pPr>
              <a:defRPr/>
            </a:pPr>
            <a:r>
              <a:rPr lang="it-IT" smtClean="0"/>
              <a:t>ANCI SICILIA - Palermo 22 04 2016     Dr Lucio Catania</a:t>
            </a:r>
            <a:endParaRPr lang="it-IT"/>
          </a:p>
        </p:txBody>
      </p:sp>
      <p:sp>
        <p:nvSpPr>
          <p:cNvPr id="4" name="Segnaposto numero diapositiva 3"/>
          <p:cNvSpPr>
            <a:spLocks noGrp="1"/>
          </p:cNvSpPr>
          <p:nvPr>
            <p:ph type="sldNum" sz="quarter" idx="10"/>
          </p:nvPr>
        </p:nvSpPr>
        <p:spPr/>
        <p:txBody>
          <a:bodyPr/>
          <a:lstStyle/>
          <a:p>
            <a:pPr>
              <a:defRPr/>
            </a:pPr>
            <a:fld id="{8441113D-8D55-4361-8290-47DE4ADD2A2E}" type="slidenum">
              <a:rPr lang="it-IT" smtClean="0"/>
              <a:pPr>
                <a:defRPr/>
              </a:pPr>
              <a:t>55</a:t>
            </a:fld>
            <a:endParaRPr lang="it-IT"/>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500" b="1" dirty="0" smtClean="0"/>
              <a:t>DA RECLAMO A RICORSO</a:t>
            </a:r>
            <a:endParaRPr lang="it-IT" sz="3500" b="1" dirty="0"/>
          </a:p>
        </p:txBody>
      </p:sp>
      <p:sp>
        <p:nvSpPr>
          <p:cNvPr id="59395" name="Segnaposto contenuto 2"/>
          <p:cNvSpPr>
            <a:spLocks noGrp="1"/>
          </p:cNvSpPr>
          <p:nvPr>
            <p:ph idx="1"/>
          </p:nvPr>
        </p:nvSpPr>
        <p:spPr/>
        <p:txBody>
          <a:bodyPr/>
          <a:lstStyle/>
          <a:p>
            <a:pPr marL="0" indent="0" algn="just">
              <a:buFont typeface="Arial" charset="0"/>
              <a:buNone/>
            </a:pPr>
            <a:r>
              <a:rPr lang="it-IT" altLang="it-IT" smtClean="0"/>
              <a:t>Decorsi novanta giorni senza che sia stato notificato l'accoglimento del reclamo o senza che sia stata conclusa la mediazione, il reclamo produce gli effetti della proposizione del ricorso. </a:t>
            </a:r>
          </a:p>
          <a:p>
            <a:pPr marL="0" indent="0" algn="just">
              <a:buFont typeface="Arial" charset="0"/>
              <a:buNone/>
            </a:pPr>
            <a:endParaRPr lang="it-IT" altLang="it-IT" smtClean="0"/>
          </a:p>
          <a:p>
            <a:pPr marL="0" indent="0" algn="just">
              <a:buFont typeface="Arial" charset="0"/>
              <a:buNone/>
            </a:pPr>
            <a:r>
              <a:rPr lang="it-IT" altLang="it-IT" smtClean="0"/>
              <a:t>I termini di cui al D. Lgs. n. 546/1992, art. 22 (costituzione in giudizio del ricorrente entro trenta giorni, pena inammissibilità, tramite deposito nella segreteria della C.T.P.) e 23 (costituzione in giudizio dell’Ente locale) iniziano a decorrere dallo spirare del novantesimo giorno.</a:t>
            </a:r>
          </a:p>
          <a:p>
            <a:pPr marL="0" indent="0" algn="just">
              <a:buFont typeface="Arial" charset="0"/>
              <a:buNone/>
            </a:pPr>
            <a:endParaRPr lang="it-IT" altLang="it-IT" smtClean="0"/>
          </a:p>
          <a:p>
            <a:pPr marL="0" indent="0" algn="just">
              <a:buFont typeface="Arial" charset="0"/>
              <a:buNone/>
            </a:pPr>
            <a:r>
              <a:rPr lang="it-IT" altLang="it-IT" smtClean="0"/>
              <a:t>Ai fini del computo del termine di novanta giorni, si applicano le disposizioni sui termini processuali. </a:t>
            </a:r>
          </a:p>
          <a:p>
            <a:pPr marL="0" indent="0" algn="just">
              <a:buFont typeface="Arial" charset="0"/>
              <a:buNone/>
            </a:pPr>
            <a:endParaRPr lang="it-IT" altLang="it-IT" smtClean="0"/>
          </a:p>
        </p:txBody>
      </p:sp>
      <p:sp>
        <p:nvSpPr>
          <p:cNvPr id="3" name="Segnaposto piè di pagina 2"/>
          <p:cNvSpPr>
            <a:spLocks noGrp="1"/>
          </p:cNvSpPr>
          <p:nvPr>
            <p:ph type="ftr" sz="quarter" idx="11"/>
          </p:nvPr>
        </p:nvSpPr>
        <p:spPr/>
        <p:txBody>
          <a:bodyPr/>
          <a:lstStyle/>
          <a:p>
            <a:pPr>
              <a:defRPr/>
            </a:pPr>
            <a:r>
              <a:rPr lang="it-IT" smtClean="0"/>
              <a:t>ANCI SICILIA - Palermo 22 04 2016     Dr Lucio Catania</a:t>
            </a:r>
            <a:endParaRPr lang="it-IT"/>
          </a:p>
        </p:txBody>
      </p:sp>
      <p:sp>
        <p:nvSpPr>
          <p:cNvPr id="4" name="Segnaposto numero diapositiva 3"/>
          <p:cNvSpPr>
            <a:spLocks noGrp="1"/>
          </p:cNvSpPr>
          <p:nvPr>
            <p:ph type="sldNum" sz="quarter" idx="10"/>
          </p:nvPr>
        </p:nvSpPr>
        <p:spPr/>
        <p:txBody>
          <a:bodyPr/>
          <a:lstStyle/>
          <a:p>
            <a:pPr>
              <a:defRPr/>
            </a:pPr>
            <a:fld id="{8441113D-8D55-4361-8290-47DE4ADD2A2E}" type="slidenum">
              <a:rPr lang="it-IT" smtClean="0"/>
              <a:pPr>
                <a:defRPr/>
              </a:pPr>
              <a:t>56</a:t>
            </a:fld>
            <a:endParaRPr lang="it-IT"/>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dirty="0" smtClean="0"/>
              <a:t>DA RECLAMO A RICORSO</a:t>
            </a:r>
            <a:endParaRPr lang="it-IT" dirty="0"/>
          </a:p>
        </p:txBody>
      </p:sp>
      <p:sp>
        <p:nvSpPr>
          <p:cNvPr id="60419" name="Segnaposto contenuto 2"/>
          <p:cNvSpPr>
            <a:spLocks noGrp="1"/>
          </p:cNvSpPr>
          <p:nvPr>
            <p:ph idx="1"/>
          </p:nvPr>
        </p:nvSpPr>
        <p:spPr/>
        <p:txBody>
          <a:bodyPr/>
          <a:lstStyle/>
          <a:p>
            <a:pPr marL="0" indent="0" algn="just">
              <a:buFont typeface="Arial" charset="0"/>
              <a:buNone/>
            </a:pPr>
            <a:r>
              <a:rPr lang="it-IT" altLang="it-IT" smtClean="0"/>
              <a:t>Qualora il Comune respinga il reclamo in data antecedente, i predetti termini iniziano a decorrere dal ricevimento del diniego. </a:t>
            </a:r>
          </a:p>
          <a:p>
            <a:pPr marL="0" indent="0" algn="just">
              <a:buFont typeface="Arial" charset="0"/>
              <a:buNone/>
            </a:pPr>
            <a:endParaRPr lang="it-IT" altLang="it-IT" smtClean="0"/>
          </a:p>
          <a:p>
            <a:pPr marL="0" indent="0" algn="just">
              <a:buFont typeface="Arial" charset="0"/>
              <a:buNone/>
            </a:pPr>
            <a:r>
              <a:rPr lang="it-IT" altLang="it-IT" smtClean="0"/>
              <a:t>In caso di accoglimento parziale del reclamo, i predetti termini decorrono dalla notificazione dell'atto di accoglimento parziale. </a:t>
            </a:r>
          </a:p>
          <a:p>
            <a:pPr marL="0" indent="0" algn="just">
              <a:buFont typeface="Arial" charset="0"/>
              <a:buNone/>
            </a:pPr>
            <a:endParaRPr lang="it-IT" altLang="it-IT" smtClean="0"/>
          </a:p>
        </p:txBody>
      </p:sp>
      <p:sp>
        <p:nvSpPr>
          <p:cNvPr id="3" name="Segnaposto piè di pagina 2"/>
          <p:cNvSpPr>
            <a:spLocks noGrp="1"/>
          </p:cNvSpPr>
          <p:nvPr>
            <p:ph type="ftr" sz="quarter" idx="11"/>
          </p:nvPr>
        </p:nvSpPr>
        <p:spPr/>
        <p:txBody>
          <a:bodyPr/>
          <a:lstStyle/>
          <a:p>
            <a:pPr>
              <a:defRPr/>
            </a:pPr>
            <a:r>
              <a:rPr lang="it-IT" smtClean="0"/>
              <a:t>ANCI SICILIA - Palermo 22 04 2016     Dr Lucio Catania</a:t>
            </a:r>
            <a:endParaRPr lang="it-IT"/>
          </a:p>
        </p:txBody>
      </p:sp>
      <p:sp>
        <p:nvSpPr>
          <p:cNvPr id="4" name="Segnaposto numero diapositiva 3"/>
          <p:cNvSpPr>
            <a:spLocks noGrp="1"/>
          </p:cNvSpPr>
          <p:nvPr>
            <p:ph type="sldNum" sz="quarter" idx="10"/>
          </p:nvPr>
        </p:nvSpPr>
        <p:spPr/>
        <p:txBody>
          <a:bodyPr/>
          <a:lstStyle/>
          <a:p>
            <a:pPr>
              <a:defRPr/>
            </a:pPr>
            <a:fld id="{8441113D-8D55-4361-8290-47DE4ADD2A2E}" type="slidenum">
              <a:rPr lang="it-IT" smtClean="0"/>
              <a:pPr>
                <a:defRPr/>
              </a:pPr>
              <a:t>57</a:t>
            </a:fld>
            <a:endParaRPr lang="it-IT"/>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dirty="0" smtClean="0"/>
              <a:t>DA RECLAMO A RICORSO</a:t>
            </a:r>
            <a:endParaRPr lang="it-IT" dirty="0"/>
          </a:p>
        </p:txBody>
      </p:sp>
      <p:sp>
        <p:nvSpPr>
          <p:cNvPr id="61443" name="Segnaposto contenuto 2"/>
          <p:cNvSpPr>
            <a:spLocks noGrp="1"/>
          </p:cNvSpPr>
          <p:nvPr>
            <p:ph idx="1"/>
          </p:nvPr>
        </p:nvSpPr>
        <p:spPr/>
        <p:txBody>
          <a:bodyPr/>
          <a:lstStyle/>
          <a:p>
            <a:pPr marL="0" indent="0" algn="just">
              <a:buFont typeface="Arial" charset="0"/>
              <a:buNone/>
            </a:pPr>
            <a:r>
              <a:rPr lang="it-IT" altLang="it-IT" smtClean="0"/>
              <a:t>Il ricorrente ha l’obbligo di depositare un ricorso conforme all’atto di reclamo (se la mediazione non si è svolta regolarmente il ricorso è improcedibile), ma restano impregiudicate tutte le facoltà che la legge gli riconosce durante le fasi processuali. </a:t>
            </a:r>
          </a:p>
          <a:p>
            <a:pPr marL="0" indent="0" algn="just">
              <a:buFont typeface="Arial" charset="0"/>
              <a:buNone/>
            </a:pPr>
            <a:endParaRPr lang="it-IT" altLang="it-IT" smtClean="0"/>
          </a:p>
        </p:txBody>
      </p:sp>
      <p:sp>
        <p:nvSpPr>
          <p:cNvPr id="3" name="Segnaposto piè di pagina 2"/>
          <p:cNvSpPr>
            <a:spLocks noGrp="1"/>
          </p:cNvSpPr>
          <p:nvPr>
            <p:ph type="ftr" sz="quarter" idx="11"/>
          </p:nvPr>
        </p:nvSpPr>
        <p:spPr/>
        <p:txBody>
          <a:bodyPr/>
          <a:lstStyle/>
          <a:p>
            <a:pPr>
              <a:defRPr/>
            </a:pPr>
            <a:r>
              <a:rPr lang="it-IT" smtClean="0"/>
              <a:t>ANCI SICILIA - Palermo 22 04 2016     Dr Lucio Catania</a:t>
            </a:r>
            <a:endParaRPr lang="it-IT"/>
          </a:p>
        </p:txBody>
      </p:sp>
      <p:sp>
        <p:nvSpPr>
          <p:cNvPr id="4" name="Segnaposto numero diapositiva 3"/>
          <p:cNvSpPr>
            <a:spLocks noGrp="1"/>
          </p:cNvSpPr>
          <p:nvPr>
            <p:ph type="sldNum" sz="quarter" idx="10"/>
          </p:nvPr>
        </p:nvSpPr>
        <p:spPr/>
        <p:txBody>
          <a:bodyPr/>
          <a:lstStyle/>
          <a:p>
            <a:pPr>
              <a:defRPr/>
            </a:pPr>
            <a:fld id="{8441113D-8D55-4361-8290-47DE4ADD2A2E}" type="slidenum">
              <a:rPr lang="it-IT" smtClean="0"/>
              <a:pPr>
                <a:defRPr/>
              </a:pPr>
              <a:t>58</a:t>
            </a:fld>
            <a:endParaRPr lang="it-IT"/>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500" b="1" dirty="0" smtClean="0"/>
              <a:t>DA RECLAMO A RICORSO</a:t>
            </a:r>
            <a:br>
              <a:rPr lang="it-IT" sz="3500" b="1" dirty="0" smtClean="0"/>
            </a:br>
            <a:r>
              <a:rPr lang="it-IT" sz="3500" b="1" dirty="0" smtClean="0"/>
              <a:t>COSTITUZIONE DEL COMUNE</a:t>
            </a:r>
            <a:endParaRPr lang="it-IT" sz="3500" b="1" dirty="0"/>
          </a:p>
        </p:txBody>
      </p:sp>
      <p:sp>
        <p:nvSpPr>
          <p:cNvPr id="3" name="Segnaposto contenuto 2"/>
          <p:cNvSpPr>
            <a:spLocks noGrp="1"/>
          </p:cNvSpPr>
          <p:nvPr>
            <p:ph idx="1"/>
          </p:nvPr>
        </p:nvSpPr>
        <p:spPr/>
        <p:txBody>
          <a:bodyPr rtlCol="0">
            <a:normAutofit fontScale="92500" lnSpcReduction="20000"/>
          </a:bodyPr>
          <a:lstStyle/>
          <a:p>
            <a:pPr marL="0" indent="0" algn="just" fontAlgn="auto">
              <a:spcAft>
                <a:spcPts val="0"/>
              </a:spcAft>
              <a:buFont typeface="Arial" pitchFamily="34" charset="0"/>
              <a:buNone/>
              <a:defRPr/>
            </a:pPr>
            <a:r>
              <a:rPr lang="it-IT" dirty="0" smtClean="0"/>
              <a:t>Il Comune procede </a:t>
            </a:r>
            <a:r>
              <a:rPr lang="it-IT" dirty="0"/>
              <a:t>a sua volta a costituirsi in giudizio, richiamando il contenuto dell’atto di diniego, nel termine di sessanta giorni.</a:t>
            </a:r>
          </a:p>
          <a:p>
            <a:pPr marL="0" indent="0" algn="just" fontAlgn="auto">
              <a:spcAft>
                <a:spcPts val="0"/>
              </a:spcAft>
              <a:buFont typeface="Arial" pitchFamily="34" charset="0"/>
              <a:buNone/>
              <a:defRPr/>
            </a:pPr>
            <a:r>
              <a:rPr lang="it-IT" dirty="0"/>
              <a:t>Tale termine </a:t>
            </a:r>
            <a:r>
              <a:rPr lang="it-IT" dirty="0" smtClean="0"/>
              <a:t>(60 gg.) </a:t>
            </a:r>
            <a:r>
              <a:rPr lang="it-IT" dirty="0"/>
              <a:t>per la costituzione in giudizio del resistente decorre dal giorno successivo alla scadenza dei </a:t>
            </a:r>
            <a:r>
              <a:rPr lang="it-IT" dirty="0" smtClean="0"/>
              <a:t>90 gg. </a:t>
            </a:r>
            <a:r>
              <a:rPr lang="it-IT" dirty="0"/>
              <a:t>dal ricevimento dell’istanza (o dalla notifica del provvedimento di diniego totale o parziale).</a:t>
            </a:r>
          </a:p>
          <a:p>
            <a:pPr marL="0" indent="0" algn="just" fontAlgn="auto">
              <a:spcAft>
                <a:spcPts val="0"/>
              </a:spcAft>
              <a:buFont typeface="Arial" pitchFamily="34" charset="0"/>
              <a:buNone/>
              <a:defRPr/>
            </a:pPr>
            <a:endParaRPr lang="it-IT" dirty="0" smtClean="0"/>
          </a:p>
          <a:p>
            <a:pPr marL="0" indent="0" algn="just" fontAlgn="auto">
              <a:spcAft>
                <a:spcPts val="0"/>
              </a:spcAft>
              <a:buFont typeface="Arial" pitchFamily="34" charset="0"/>
              <a:buNone/>
              <a:defRPr/>
            </a:pPr>
            <a:r>
              <a:rPr lang="it-IT" dirty="0" smtClean="0"/>
              <a:t>In </a:t>
            </a:r>
            <a:r>
              <a:rPr lang="it-IT" dirty="0"/>
              <a:t>presenza di un diniego notificato al contribuente prima della scadenza dei </a:t>
            </a:r>
            <a:r>
              <a:rPr lang="it-IT" dirty="0" smtClean="0"/>
              <a:t>90 gg., </a:t>
            </a:r>
            <a:r>
              <a:rPr lang="it-IT" dirty="0"/>
              <a:t>il termine inizia a conteggiarsi dal ricevimento del </a:t>
            </a:r>
            <a:r>
              <a:rPr lang="it-IT" dirty="0" smtClean="0"/>
              <a:t>diniego (in </a:t>
            </a:r>
            <a:r>
              <a:rPr lang="it-IT" dirty="0"/>
              <a:t>caso di accoglimento parziale del reclamo, il termine decorre dalla notificazione dell'atto di accoglimento </a:t>
            </a:r>
            <a:r>
              <a:rPr lang="it-IT" dirty="0" smtClean="0"/>
              <a:t>parziale).</a:t>
            </a:r>
            <a:endParaRPr lang="it-IT" dirty="0"/>
          </a:p>
          <a:p>
            <a:pPr marL="0" indent="0" algn="just" fontAlgn="auto">
              <a:spcAft>
                <a:spcPts val="0"/>
              </a:spcAft>
              <a:buFont typeface="Arial" pitchFamily="34" charset="0"/>
              <a:buNone/>
              <a:defRPr/>
            </a:pPr>
            <a:endParaRPr lang="it-IT" dirty="0"/>
          </a:p>
          <a:p>
            <a:pPr marL="0" indent="0" algn="just" fontAlgn="auto">
              <a:spcAft>
                <a:spcPts val="0"/>
              </a:spcAft>
              <a:buFont typeface="Arial" pitchFamily="34" charset="0"/>
              <a:buNone/>
              <a:defRPr/>
            </a:pPr>
            <a:r>
              <a:rPr lang="it-IT" dirty="0" smtClean="0"/>
              <a:t>A </a:t>
            </a:r>
            <a:r>
              <a:rPr lang="it-IT" dirty="0"/>
              <a:t>differenza del termine perentorio dettato per la costituzione in giudizio del ricorrente, pena inammissibilità del ricorso, il termine assegnato al Comune (ed altre parti resistenti) è ordinatorio, con la conseguenza che la costituzione in giudizio dell’Ente locale può avvenire oltre i sessanta </a:t>
            </a:r>
            <a:r>
              <a:rPr lang="it-IT" dirty="0" smtClean="0"/>
              <a:t>giorni (tra </a:t>
            </a:r>
            <a:r>
              <a:rPr lang="it-IT" dirty="0"/>
              <a:t>le altre, Corte di Cassazione, sentenze nnrr. 57/2005, 44/2004, </a:t>
            </a:r>
            <a:r>
              <a:rPr lang="it-IT" dirty="0" smtClean="0"/>
              <a:t>5/2004).</a:t>
            </a:r>
            <a:endParaRPr lang="it-IT" dirty="0"/>
          </a:p>
          <a:p>
            <a:pPr marL="0" indent="0" fontAlgn="auto">
              <a:spcAft>
                <a:spcPts val="0"/>
              </a:spcAft>
              <a:buFont typeface="Arial" pitchFamily="34" charset="0"/>
              <a:buNone/>
              <a:defRPr/>
            </a:pPr>
            <a:endParaRPr lang="it-IT" dirty="0"/>
          </a:p>
        </p:txBody>
      </p:sp>
      <p:sp>
        <p:nvSpPr>
          <p:cNvPr id="4" name="Segnaposto piè di pagina 3"/>
          <p:cNvSpPr>
            <a:spLocks noGrp="1"/>
          </p:cNvSpPr>
          <p:nvPr>
            <p:ph type="ftr" sz="quarter" idx="11"/>
          </p:nvPr>
        </p:nvSpPr>
        <p:spPr/>
        <p:txBody>
          <a:bodyPr/>
          <a:lstStyle/>
          <a:p>
            <a:pPr>
              <a:defRPr/>
            </a:pPr>
            <a:r>
              <a:rPr lang="it-IT" smtClean="0"/>
              <a:t>ANCI SICILIA - Palermo 22 04 2016     Dr Lucio Catania</a:t>
            </a:r>
            <a:endParaRPr lang="it-IT"/>
          </a:p>
        </p:txBody>
      </p:sp>
      <p:sp>
        <p:nvSpPr>
          <p:cNvPr id="5" name="Segnaposto numero diapositiva 4"/>
          <p:cNvSpPr>
            <a:spLocks noGrp="1"/>
          </p:cNvSpPr>
          <p:nvPr>
            <p:ph type="sldNum" sz="quarter" idx="10"/>
          </p:nvPr>
        </p:nvSpPr>
        <p:spPr/>
        <p:txBody>
          <a:bodyPr/>
          <a:lstStyle/>
          <a:p>
            <a:pPr>
              <a:defRPr/>
            </a:pPr>
            <a:fld id="{8441113D-8D55-4361-8290-47DE4ADD2A2E}" type="slidenum">
              <a:rPr lang="it-IT" smtClean="0"/>
              <a:pPr>
                <a:defRPr/>
              </a:pPr>
              <a:t>59</a:t>
            </a:fld>
            <a:endParaRPr lang="it-IT"/>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500" b="1" dirty="0"/>
              <a:t>LA COMPETENZA DELL’ENTE LOCALE IN MATERIA DI INTERPELLO</a:t>
            </a:r>
            <a:endParaRPr lang="it-IT" sz="3500" dirty="0"/>
          </a:p>
        </p:txBody>
      </p:sp>
      <p:sp>
        <p:nvSpPr>
          <p:cNvPr id="8195" name="Segnaposto contenuto 2"/>
          <p:cNvSpPr>
            <a:spLocks noGrp="1"/>
          </p:cNvSpPr>
          <p:nvPr>
            <p:ph idx="1"/>
          </p:nvPr>
        </p:nvSpPr>
        <p:spPr/>
        <p:txBody>
          <a:bodyPr/>
          <a:lstStyle/>
          <a:p>
            <a:pPr marL="0" indent="0" algn="just">
              <a:buFont typeface="Arial" charset="0"/>
              <a:buNone/>
            </a:pPr>
            <a:r>
              <a:rPr lang="it-IT" altLang="it-IT" smtClean="0"/>
              <a:t>Il Dipartimento rispose che quando l'istanza d’interpello concerne tributi locali, la competenza a rispondere </a:t>
            </a:r>
            <a:r>
              <a:rPr lang="it-IT" altLang="it-IT" b="1" smtClean="0">
                <a:solidFill>
                  <a:srgbClr val="FF0000"/>
                </a:solidFill>
              </a:rPr>
              <a:t>è attribuita esclusivamente all'Ente locale</a:t>
            </a:r>
            <a:r>
              <a:rPr lang="it-IT" altLang="it-IT" smtClean="0"/>
              <a:t>, poiché titolare della potestà d’imposizione, nella quale è compreso l'esercizio dei poteri di accertamento del tributo.</a:t>
            </a:r>
          </a:p>
          <a:p>
            <a:pPr marL="0" indent="0" algn="just">
              <a:buFont typeface="Arial" charset="0"/>
              <a:buNone/>
            </a:pPr>
            <a:endParaRPr lang="it-IT" altLang="it-IT" smtClean="0"/>
          </a:p>
          <a:p>
            <a:pPr marL="0" indent="0" algn="just">
              <a:buFont typeface="Arial" charset="0"/>
              <a:buNone/>
            </a:pPr>
            <a:r>
              <a:rPr lang="it-IT" altLang="it-IT" smtClean="0"/>
              <a:t>Se la questione verte sui tributi locali è, quindi, solamente la Regione, o la Provincia o il Comune che deve comunicare al contribuente la linea interpretativa che seguirà nella fase di accertamento del tributo, quando, cioè, si troverà ad esaminare la particolare posizione.</a:t>
            </a:r>
          </a:p>
          <a:p>
            <a:pPr marL="0" indent="0">
              <a:buFont typeface="Arial" charset="0"/>
              <a:buNone/>
            </a:pPr>
            <a:endParaRPr lang="it-IT" altLang="it-IT" smtClean="0"/>
          </a:p>
          <a:p>
            <a:pPr marL="0" indent="0">
              <a:buFont typeface="Arial" charset="0"/>
              <a:buNone/>
            </a:pPr>
            <a:endParaRPr lang="it-IT" altLang="it-IT" smtClean="0"/>
          </a:p>
        </p:txBody>
      </p:sp>
      <p:sp>
        <p:nvSpPr>
          <p:cNvPr id="3" name="Segnaposto piè di pagina 2"/>
          <p:cNvSpPr>
            <a:spLocks noGrp="1"/>
          </p:cNvSpPr>
          <p:nvPr>
            <p:ph type="ftr" sz="quarter" idx="11"/>
          </p:nvPr>
        </p:nvSpPr>
        <p:spPr/>
        <p:txBody>
          <a:bodyPr/>
          <a:lstStyle/>
          <a:p>
            <a:pPr>
              <a:defRPr/>
            </a:pPr>
            <a:r>
              <a:rPr lang="it-IT" smtClean="0"/>
              <a:t>ANCI SICILIA - Palermo 22 04 2016     Dr Lucio Catania</a:t>
            </a:r>
            <a:endParaRPr lang="it-IT"/>
          </a:p>
        </p:txBody>
      </p:sp>
      <p:sp>
        <p:nvSpPr>
          <p:cNvPr id="4" name="Segnaposto numero diapositiva 3"/>
          <p:cNvSpPr>
            <a:spLocks noGrp="1"/>
          </p:cNvSpPr>
          <p:nvPr>
            <p:ph type="sldNum" sz="quarter" idx="10"/>
          </p:nvPr>
        </p:nvSpPr>
        <p:spPr/>
        <p:txBody>
          <a:bodyPr/>
          <a:lstStyle/>
          <a:p>
            <a:pPr>
              <a:defRPr/>
            </a:pPr>
            <a:fld id="{8441113D-8D55-4361-8290-47DE4ADD2A2E}" type="slidenum">
              <a:rPr lang="it-IT" smtClean="0"/>
              <a:pPr>
                <a:defRPr/>
              </a:pPr>
              <a:t>6</a:t>
            </a:fld>
            <a:endParaRPr lang="it-IT"/>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fontAlgn="auto">
              <a:spcAft>
                <a:spcPts val="0"/>
              </a:spcAft>
              <a:defRPr/>
            </a:pPr>
            <a:r>
              <a:rPr lang="it-IT" b="1" dirty="0" smtClean="0">
                <a:solidFill>
                  <a:srgbClr val="0070C0"/>
                </a:solidFill>
              </a:rPr>
              <a:t>GRAZIE PER L’ATTENZIONE</a:t>
            </a:r>
            <a:endParaRPr lang="it-IT" b="1" dirty="0">
              <a:solidFill>
                <a:srgbClr val="0070C0"/>
              </a:solidFill>
            </a:endParaRPr>
          </a:p>
        </p:txBody>
      </p:sp>
      <p:sp>
        <p:nvSpPr>
          <p:cNvPr id="63491" name="Segnaposto contenuto 2"/>
          <p:cNvSpPr>
            <a:spLocks noGrp="1"/>
          </p:cNvSpPr>
          <p:nvPr>
            <p:ph idx="1"/>
          </p:nvPr>
        </p:nvSpPr>
        <p:spPr/>
        <p:txBody>
          <a:bodyPr/>
          <a:lstStyle/>
          <a:p>
            <a:pPr marL="68263" indent="0">
              <a:buFont typeface="Arial" charset="0"/>
              <a:buNone/>
            </a:pPr>
            <a:endParaRPr lang="it-IT" altLang="it-IT" smtClean="0"/>
          </a:p>
        </p:txBody>
      </p:sp>
      <p:pic>
        <p:nvPicPr>
          <p:cNvPr id="63492" name="Picture 2" descr="C:\Users\Enia\Pictures\GRAZIE PER L'ATTENZION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750" y="1700213"/>
            <a:ext cx="8135938" cy="4475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egnaposto piè di pagina 2"/>
          <p:cNvSpPr>
            <a:spLocks noGrp="1"/>
          </p:cNvSpPr>
          <p:nvPr>
            <p:ph type="ftr" sz="quarter" idx="11"/>
          </p:nvPr>
        </p:nvSpPr>
        <p:spPr/>
        <p:txBody>
          <a:bodyPr/>
          <a:lstStyle/>
          <a:p>
            <a:pPr>
              <a:defRPr/>
            </a:pPr>
            <a:r>
              <a:rPr lang="it-IT" smtClean="0"/>
              <a:t>ANCI SICILIA - Palermo 22 04 2016     Dr Lucio Catania</a:t>
            </a:r>
            <a:endParaRPr lang="it-IT"/>
          </a:p>
        </p:txBody>
      </p:sp>
      <p:sp>
        <p:nvSpPr>
          <p:cNvPr id="4" name="Segnaposto numero diapositiva 3"/>
          <p:cNvSpPr>
            <a:spLocks noGrp="1"/>
          </p:cNvSpPr>
          <p:nvPr>
            <p:ph type="sldNum" sz="quarter" idx="10"/>
          </p:nvPr>
        </p:nvSpPr>
        <p:spPr/>
        <p:txBody>
          <a:bodyPr/>
          <a:lstStyle/>
          <a:p>
            <a:pPr>
              <a:defRPr/>
            </a:pPr>
            <a:fld id="{8441113D-8D55-4361-8290-47DE4ADD2A2E}" type="slidenum">
              <a:rPr lang="it-IT" smtClean="0"/>
              <a:pPr>
                <a:defRPr/>
              </a:pPr>
              <a:t>60</a:t>
            </a:fld>
            <a:endParaRPr lang="it-IT"/>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500" b="1" dirty="0" smtClean="0"/>
              <a:t>LA COMPETENZA DELL’ENTE LOCALE IN MATERIA DI INTERPELLO</a:t>
            </a:r>
            <a:endParaRPr lang="it-IT" sz="3500" b="1" dirty="0"/>
          </a:p>
        </p:txBody>
      </p:sp>
      <p:sp>
        <p:nvSpPr>
          <p:cNvPr id="9219" name="Segnaposto contenuto 2"/>
          <p:cNvSpPr>
            <a:spLocks noGrp="1"/>
          </p:cNvSpPr>
          <p:nvPr>
            <p:ph idx="1"/>
          </p:nvPr>
        </p:nvSpPr>
        <p:spPr/>
        <p:txBody>
          <a:bodyPr/>
          <a:lstStyle/>
          <a:p>
            <a:pPr marL="0" indent="0" algn="just">
              <a:buFont typeface="Arial" charset="0"/>
              <a:buNone/>
            </a:pPr>
            <a:r>
              <a:rPr lang="it-IT" altLang="it-IT" smtClean="0"/>
              <a:t>L’Ente locale, quindi, è l'unico soggetto che è giuridicamente vincolato ad eseguire quanto ha espressamente affermato in una risposta scritta o quanto implicitamente ha accettato attraverso il silenzio protrattosi oltre il termine di legge, dalla presentazione dell'istanza.</a:t>
            </a:r>
          </a:p>
          <a:p>
            <a:pPr marL="0" indent="0" algn="just">
              <a:buFont typeface="Arial" charset="0"/>
              <a:buNone/>
            </a:pPr>
            <a:endParaRPr lang="it-IT" altLang="it-IT" smtClean="0"/>
          </a:p>
          <a:p>
            <a:pPr marL="0" indent="0" algn="just">
              <a:buFont typeface="Arial" charset="0"/>
              <a:buNone/>
            </a:pPr>
            <a:r>
              <a:rPr lang="it-IT" altLang="it-IT" smtClean="0"/>
              <a:t>L'Ente locale non potrà emettere, se non a pena di nullità, atti a contenuto impositivo o sanzionatorio in difformità della risposta fornita, ovvero dell'interpretazione sulla quale si è formato il silenzio assenso.</a:t>
            </a:r>
          </a:p>
          <a:p>
            <a:pPr marL="0" indent="0" algn="just">
              <a:buFont typeface="Arial" charset="0"/>
              <a:buNone/>
            </a:pPr>
            <a:endParaRPr lang="it-IT" altLang="it-IT" smtClean="0"/>
          </a:p>
        </p:txBody>
      </p:sp>
      <p:sp>
        <p:nvSpPr>
          <p:cNvPr id="3" name="Segnaposto piè di pagina 2"/>
          <p:cNvSpPr>
            <a:spLocks noGrp="1"/>
          </p:cNvSpPr>
          <p:nvPr>
            <p:ph type="ftr" sz="quarter" idx="11"/>
          </p:nvPr>
        </p:nvSpPr>
        <p:spPr/>
        <p:txBody>
          <a:bodyPr/>
          <a:lstStyle/>
          <a:p>
            <a:pPr>
              <a:defRPr/>
            </a:pPr>
            <a:r>
              <a:rPr lang="it-IT" smtClean="0"/>
              <a:t>ANCI SICILIA - Palermo 22 04 2016     Dr Lucio Catania</a:t>
            </a:r>
            <a:endParaRPr lang="it-IT"/>
          </a:p>
        </p:txBody>
      </p:sp>
      <p:sp>
        <p:nvSpPr>
          <p:cNvPr id="4" name="Segnaposto numero diapositiva 3"/>
          <p:cNvSpPr>
            <a:spLocks noGrp="1"/>
          </p:cNvSpPr>
          <p:nvPr>
            <p:ph type="sldNum" sz="quarter" idx="10"/>
          </p:nvPr>
        </p:nvSpPr>
        <p:spPr/>
        <p:txBody>
          <a:bodyPr/>
          <a:lstStyle/>
          <a:p>
            <a:pPr>
              <a:defRPr/>
            </a:pPr>
            <a:fld id="{8441113D-8D55-4361-8290-47DE4ADD2A2E}" type="slidenum">
              <a:rPr lang="it-IT" smtClean="0"/>
              <a:pPr>
                <a:defRPr/>
              </a:pPr>
              <a:t>7</a:t>
            </a:fld>
            <a:endParaRPr lang="it-IT"/>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500" b="1" dirty="0"/>
              <a:t>LA COMPETENZA DELL’ENTE LOCALE IN MATERIA DI INTERPELLO</a:t>
            </a:r>
            <a:endParaRPr lang="it-IT" sz="3500" dirty="0"/>
          </a:p>
        </p:txBody>
      </p:sp>
      <p:sp>
        <p:nvSpPr>
          <p:cNvPr id="3" name="Segnaposto contenuto 2"/>
          <p:cNvSpPr>
            <a:spLocks noGrp="1"/>
          </p:cNvSpPr>
          <p:nvPr>
            <p:ph idx="1"/>
          </p:nvPr>
        </p:nvSpPr>
        <p:spPr/>
        <p:txBody>
          <a:bodyPr rtlCol="0">
            <a:normAutofit fontScale="92500"/>
          </a:bodyPr>
          <a:lstStyle/>
          <a:p>
            <a:pPr marL="0" indent="0" algn="just" fontAlgn="auto">
              <a:spcAft>
                <a:spcPts val="0"/>
              </a:spcAft>
              <a:buFont typeface="Arial" pitchFamily="34" charset="0"/>
              <a:buNone/>
              <a:defRPr/>
            </a:pPr>
            <a:r>
              <a:rPr lang="it-IT" dirty="0"/>
              <a:t>Il Dipartimento ha escluso ogni suo possibile intervento nel procedimento d’interpello, poiché è carente dei presupposti normativi per assumere la titolarità della potestà impositiva e, quindi, un'eventuale risposta </a:t>
            </a:r>
            <a:r>
              <a:rPr lang="it-IT" dirty="0" smtClean="0"/>
              <a:t>non </a:t>
            </a:r>
            <a:r>
              <a:rPr lang="it-IT" dirty="0"/>
              <a:t>potrebbe </a:t>
            </a:r>
            <a:r>
              <a:rPr lang="it-IT" dirty="0" smtClean="0"/>
              <a:t>vincolare </a:t>
            </a:r>
            <a:r>
              <a:rPr lang="it-IT" dirty="0"/>
              <a:t>l'Ente </a:t>
            </a:r>
            <a:r>
              <a:rPr lang="it-IT" dirty="0" smtClean="0"/>
              <a:t>locale.</a:t>
            </a:r>
            <a:endParaRPr lang="it-IT" dirty="0"/>
          </a:p>
          <a:p>
            <a:pPr marL="0" indent="0" algn="just" fontAlgn="auto">
              <a:spcAft>
                <a:spcPts val="0"/>
              </a:spcAft>
              <a:buFont typeface="Arial" pitchFamily="34" charset="0"/>
              <a:buNone/>
              <a:defRPr/>
            </a:pPr>
            <a:endParaRPr lang="it-IT" dirty="0" smtClean="0"/>
          </a:p>
          <a:p>
            <a:pPr marL="0" indent="0" algn="just" fontAlgn="auto">
              <a:spcAft>
                <a:spcPts val="0"/>
              </a:spcAft>
              <a:buFont typeface="Arial" pitchFamily="34" charset="0"/>
              <a:buNone/>
              <a:defRPr/>
            </a:pPr>
            <a:r>
              <a:rPr lang="it-IT" dirty="0" smtClean="0"/>
              <a:t>La </a:t>
            </a:r>
            <a:r>
              <a:rPr lang="it-IT" dirty="0"/>
              <a:t>vincolatività </a:t>
            </a:r>
            <a:r>
              <a:rPr lang="it-IT" dirty="0" smtClean="0"/>
              <a:t>della </a:t>
            </a:r>
            <a:r>
              <a:rPr lang="it-IT" dirty="0"/>
              <a:t>risposta </a:t>
            </a:r>
            <a:r>
              <a:rPr lang="it-IT" dirty="0" smtClean="0"/>
              <a:t>presenta</a:t>
            </a:r>
            <a:r>
              <a:rPr lang="it-IT" dirty="0"/>
              <a:t>, inoltre, indubbiamente dei riflessi anche sul bilancio, per cui, la competenza </a:t>
            </a:r>
            <a:r>
              <a:rPr lang="it-IT" dirty="0" smtClean="0"/>
              <a:t>non </a:t>
            </a:r>
            <a:r>
              <a:rPr lang="it-IT" dirty="0"/>
              <a:t>può in alcun modo essere trasferita ad un organo esterno, del tutto estraneo alla sfera organizzativa dell'ente territoriale.</a:t>
            </a:r>
          </a:p>
          <a:p>
            <a:pPr marL="0" indent="0" algn="just" fontAlgn="auto">
              <a:spcAft>
                <a:spcPts val="0"/>
              </a:spcAft>
              <a:buFont typeface="Arial" pitchFamily="34" charset="0"/>
              <a:buNone/>
              <a:defRPr/>
            </a:pPr>
            <a:endParaRPr lang="it-IT" dirty="0" smtClean="0"/>
          </a:p>
          <a:p>
            <a:pPr marL="0" indent="0" algn="just" fontAlgn="auto">
              <a:spcAft>
                <a:spcPts val="0"/>
              </a:spcAft>
              <a:buFont typeface="Arial" pitchFamily="34" charset="0"/>
              <a:buNone/>
              <a:defRPr/>
            </a:pPr>
            <a:r>
              <a:rPr lang="it-IT" dirty="0" smtClean="0"/>
              <a:t>Il </a:t>
            </a:r>
            <a:r>
              <a:rPr lang="it-IT" dirty="0"/>
              <a:t>Dipartimento evidenzia come attribuire a soggetti esterni il potere di imporre agli Enti locali le proprie determinazioni sui loro tributi e vincolarne anche l'attività di accertamento sarebbe in aperto contrasto con l'autonomia impositiva riconosciuta dall'ordinamento.</a:t>
            </a:r>
          </a:p>
          <a:p>
            <a:pPr marL="0" indent="0" algn="just" fontAlgn="auto">
              <a:spcAft>
                <a:spcPts val="0"/>
              </a:spcAft>
              <a:buFont typeface="Arial" pitchFamily="34" charset="0"/>
              <a:buNone/>
              <a:defRPr/>
            </a:pPr>
            <a:endParaRPr lang="it-IT" dirty="0"/>
          </a:p>
        </p:txBody>
      </p:sp>
      <p:sp>
        <p:nvSpPr>
          <p:cNvPr id="4" name="Segnaposto piè di pagina 3"/>
          <p:cNvSpPr>
            <a:spLocks noGrp="1"/>
          </p:cNvSpPr>
          <p:nvPr>
            <p:ph type="ftr" sz="quarter" idx="11"/>
          </p:nvPr>
        </p:nvSpPr>
        <p:spPr/>
        <p:txBody>
          <a:bodyPr/>
          <a:lstStyle/>
          <a:p>
            <a:pPr>
              <a:defRPr/>
            </a:pPr>
            <a:r>
              <a:rPr lang="it-IT" smtClean="0"/>
              <a:t>ANCI SICILIA - Palermo 22 04 2016     Dr Lucio Catania</a:t>
            </a:r>
            <a:endParaRPr lang="it-IT"/>
          </a:p>
        </p:txBody>
      </p:sp>
      <p:sp>
        <p:nvSpPr>
          <p:cNvPr id="5" name="Segnaposto numero diapositiva 4"/>
          <p:cNvSpPr>
            <a:spLocks noGrp="1"/>
          </p:cNvSpPr>
          <p:nvPr>
            <p:ph type="sldNum" sz="quarter" idx="10"/>
          </p:nvPr>
        </p:nvSpPr>
        <p:spPr/>
        <p:txBody>
          <a:bodyPr/>
          <a:lstStyle/>
          <a:p>
            <a:pPr>
              <a:defRPr/>
            </a:pPr>
            <a:fld id="{8441113D-8D55-4361-8290-47DE4ADD2A2E}" type="slidenum">
              <a:rPr lang="it-IT" smtClean="0"/>
              <a:pPr>
                <a:defRPr/>
              </a:pPr>
              <a:t>8</a:t>
            </a:fld>
            <a:endParaRPr lang="it-IT"/>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fontAlgn="auto">
              <a:spcAft>
                <a:spcPts val="0"/>
              </a:spcAft>
              <a:defRPr/>
            </a:pPr>
            <a:r>
              <a:rPr lang="it-IT" sz="3500" b="1" dirty="0" smtClean="0"/>
              <a:t>D.LGS. 156/2015 - L’INTERPELLO</a:t>
            </a:r>
            <a:endParaRPr lang="it-IT" sz="3500" b="1" dirty="0"/>
          </a:p>
        </p:txBody>
      </p:sp>
      <p:sp>
        <p:nvSpPr>
          <p:cNvPr id="11267" name="Segnaposto contenuto 2"/>
          <p:cNvSpPr>
            <a:spLocks noGrp="1"/>
          </p:cNvSpPr>
          <p:nvPr>
            <p:ph idx="1"/>
          </p:nvPr>
        </p:nvSpPr>
        <p:spPr/>
        <p:txBody>
          <a:bodyPr/>
          <a:lstStyle/>
          <a:p>
            <a:pPr marL="68263" indent="0">
              <a:buFont typeface="Arial" charset="0"/>
              <a:buNone/>
            </a:pPr>
            <a:r>
              <a:rPr lang="it-IT" altLang="it-IT" smtClean="0"/>
              <a:t>Art. 1 Modificazioni allo Statuto dei diritti del contribuente</a:t>
            </a:r>
          </a:p>
          <a:p>
            <a:pPr marL="68263" indent="0">
              <a:buFont typeface="Arial" charset="0"/>
              <a:buNone/>
            </a:pPr>
            <a:endParaRPr lang="it-IT" altLang="it-IT" smtClean="0"/>
          </a:p>
          <a:p>
            <a:pPr marL="68263" indent="0" algn="just">
              <a:buFont typeface="Arial" charset="0"/>
              <a:buNone/>
            </a:pPr>
            <a:r>
              <a:rPr lang="it-IT" altLang="it-IT" smtClean="0"/>
              <a:t>Il contribuente può interpellare l'amministrazione per ottenere una risposta riguardante fattispecie concrete e personali</a:t>
            </a:r>
          </a:p>
        </p:txBody>
      </p:sp>
      <p:sp>
        <p:nvSpPr>
          <p:cNvPr id="3" name="Segnaposto piè di pagina 2"/>
          <p:cNvSpPr>
            <a:spLocks noGrp="1"/>
          </p:cNvSpPr>
          <p:nvPr>
            <p:ph type="ftr" sz="quarter" idx="11"/>
          </p:nvPr>
        </p:nvSpPr>
        <p:spPr/>
        <p:txBody>
          <a:bodyPr/>
          <a:lstStyle/>
          <a:p>
            <a:pPr>
              <a:defRPr/>
            </a:pPr>
            <a:r>
              <a:rPr lang="it-IT" smtClean="0"/>
              <a:t>ANCI SICILIA - Palermo 22 04 2016     Dr Lucio Catania</a:t>
            </a:r>
            <a:endParaRPr lang="it-IT"/>
          </a:p>
        </p:txBody>
      </p:sp>
      <p:sp>
        <p:nvSpPr>
          <p:cNvPr id="4" name="Segnaposto numero diapositiva 3"/>
          <p:cNvSpPr>
            <a:spLocks noGrp="1"/>
          </p:cNvSpPr>
          <p:nvPr>
            <p:ph type="sldNum" sz="quarter" idx="10"/>
          </p:nvPr>
        </p:nvSpPr>
        <p:spPr/>
        <p:txBody>
          <a:bodyPr/>
          <a:lstStyle/>
          <a:p>
            <a:pPr>
              <a:defRPr/>
            </a:pPr>
            <a:fld id="{8441113D-8D55-4361-8290-47DE4ADD2A2E}" type="slidenum">
              <a:rPr lang="it-IT" smtClean="0"/>
              <a:pPr>
                <a:defRPr/>
              </a:pPr>
              <a:t>9</a:t>
            </a:fld>
            <a:endParaRPr lang="it-IT"/>
          </a:p>
        </p:txBody>
      </p:sp>
    </p:spTree>
  </p:cSld>
  <p:clrMapOvr>
    <a:masterClrMapping/>
  </p:clrMapOvr>
  <p:transition spd="slow"/>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iacente">
  <a:themeElements>
    <a:clrScheme name="Equinozi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iacente">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641</TotalTime>
  <Words>4515</Words>
  <Application>Microsoft Office PowerPoint</Application>
  <PresentationFormat>Presentazione su schermo (4:3)</PresentationFormat>
  <Paragraphs>350</Paragraphs>
  <Slides>60</Slides>
  <Notes>0</Notes>
  <HiddenSlides>0</HiddenSlides>
  <MMClips>0</MMClips>
  <ScaleCrop>false</ScaleCrop>
  <HeadingPairs>
    <vt:vector size="4" baseType="variant">
      <vt:variant>
        <vt:lpstr>Tema</vt:lpstr>
      </vt:variant>
      <vt:variant>
        <vt:i4>1</vt:i4>
      </vt:variant>
      <vt:variant>
        <vt:lpstr>Titoli diapositive</vt:lpstr>
      </vt:variant>
      <vt:variant>
        <vt:i4>60</vt:i4>
      </vt:variant>
    </vt:vector>
  </HeadingPairs>
  <TitlesOfParts>
    <vt:vector size="61" baseType="lpstr">
      <vt:lpstr>Adiacente</vt:lpstr>
      <vt:lpstr>Presentazione standard di PowerPoint</vt:lpstr>
      <vt:lpstr>STATUTO DEL CONTRIBUENTE  ART.11: INTERPELLO</vt:lpstr>
      <vt:lpstr>LA COMPETENZA DELL’ENTE LOCALE IN MATERIA DI INTERPELLO</vt:lpstr>
      <vt:lpstr>LA COMPETENZA DELL’ENTE LOCALE IN MATERIA DI INTERPELLO</vt:lpstr>
      <vt:lpstr>LA COMPETENZA DELL’ENTE LOCALE IN MATERIA DI INTERPELLO</vt:lpstr>
      <vt:lpstr>LA COMPETENZA DELL’ENTE LOCALE IN MATERIA DI INTERPELLO</vt:lpstr>
      <vt:lpstr>LA COMPETENZA DELL’ENTE LOCALE IN MATERIA DI INTERPELLO</vt:lpstr>
      <vt:lpstr>LA COMPETENZA DELL’ENTE LOCALE IN MATERIA DI INTERPELLO</vt:lpstr>
      <vt:lpstr>D.LGS. 156/2015 - L’INTERPELLO</vt:lpstr>
      <vt:lpstr>D.LGS. 156/2015 - L’INTERPELLO</vt:lpstr>
      <vt:lpstr>D.LGS. 156/2015 - L’INTERPELLO</vt:lpstr>
      <vt:lpstr>D.LGS. 156/2015 - L’INTERPELLO</vt:lpstr>
      <vt:lpstr>D.LGS. 156/2015 - L’INTERPELLO</vt:lpstr>
      <vt:lpstr>D.LGS. 156/2015 - L’INTERPELLO</vt:lpstr>
      <vt:lpstr>D.LGS. 156/2015 - L’INTERPELLO</vt:lpstr>
      <vt:lpstr>D.LGS. 156/2015 - L’INTERPELLO</vt:lpstr>
      <vt:lpstr>D.LGS. 156/2015 - L’INTERPELLO</vt:lpstr>
      <vt:lpstr>Presentazione standard di PowerPoint</vt:lpstr>
      <vt:lpstr>L’INTRODUZIONE DEL RECLAMO E DELLA MEDIAZIONE TRIBUTARIA</vt:lpstr>
      <vt:lpstr>L’INTRODUZIONE DEL RECLAMO E DELLA MEDIAZIONE TRIBUTARIA</vt:lpstr>
      <vt:lpstr>L’INTRODUZIONE DEL RECLAMO E DELLA MEDIAZIONE TRIBUTARIA</vt:lpstr>
      <vt:lpstr>IMPROCEDIBILITA’ DEL RICORSO</vt:lpstr>
      <vt:lpstr>IMPROCEDIBILITA’ DEL RICORSO</vt:lpstr>
      <vt:lpstr>LEGGE DELEGA N. 23/2014</vt:lpstr>
      <vt:lpstr>LEGGE DELEGA N. 23/2014</vt:lpstr>
      <vt:lpstr>LEGGE DELEGA N. 23/2014</vt:lpstr>
      <vt:lpstr>ESTENSIONE DEL RECLAMO-MEDIAZIONE OBBLIGATORI ANCHE AI TRIBUTI LOCALI</vt:lpstr>
      <vt:lpstr>STRUTTURA ORGANIZZATIVA</vt:lpstr>
      <vt:lpstr>TRIBUTI LOCALI: NON NECESSARIA LA STRUTTURA DIVERSA E AUTONOMA </vt:lpstr>
      <vt:lpstr>MEDIAZIONE = AUTOTUTELA</vt:lpstr>
      <vt:lpstr>STRUTTURA ORGANIZZATIVA COMUNALE</vt:lpstr>
      <vt:lpstr>STRUTTURA ORGANIZZATIVA COMUNALE</vt:lpstr>
      <vt:lpstr>RECLAMO</vt:lpstr>
      <vt:lpstr>INDICAZIONE DEL SOGGETTO AL QUALE PRESENTARE IL RECLAMO</vt:lpstr>
      <vt:lpstr>INDICAZIONE DEL SOGGETTO AL QUALE PRESENTARE IL RECLAMO</vt:lpstr>
      <vt:lpstr>INDICAZIONE DEL SOGGETTO AL QUALE PRESENTARE IL RECLAMO</vt:lpstr>
      <vt:lpstr>INDICAZIONE DEL SOGGETTO AL QUALE PRESENTARE IL RECLAMO</vt:lpstr>
      <vt:lpstr>ELEMENTI DEL RECLAMO</vt:lpstr>
      <vt:lpstr>PROPOSTA DI MEDIAZIONE</vt:lpstr>
      <vt:lpstr>VALORE DELLA LITE</vt:lpstr>
      <vt:lpstr>VALORE DELLA LITE</vt:lpstr>
      <vt:lpstr>VALORE DELLA LITE</vt:lpstr>
      <vt:lpstr>SOSPENSIONE DELLA RISCOSSIONE</vt:lpstr>
      <vt:lpstr>VALUTAZIONE DEL RECLAMO/MEDIAZIONE</vt:lpstr>
      <vt:lpstr>VALUTAZIONE DEL RECLAMO/MEDIAZIONE</vt:lpstr>
      <vt:lpstr>VALUTAZIONE DEL RECLAMO/MEDIAZIONE</vt:lpstr>
      <vt:lpstr>INDISPONIBILITA’ ED IRRINUNCIABILITA’ DELLE ENTRATE TRIBUTARIE</vt:lpstr>
      <vt:lpstr>LA LIMITAZIONE DELLA RESPONSABILITA’ AMMINISTRATIVO- CONTABILE</vt:lpstr>
      <vt:lpstr>LA LIMITAZIONE DELLA RESPONSABILITA’ AMMINISTRATIVO- CONTABILE</vt:lpstr>
      <vt:lpstr>IL CONTRADDITORIO</vt:lpstr>
      <vt:lpstr>LA CONCLUSIONE DELLA MEDIAZIONE</vt:lpstr>
      <vt:lpstr>MOTIVAZIONE DELL’ATTO DI MEDIAZIONE</vt:lpstr>
      <vt:lpstr>PERFEZIONAMENTO DELLA MEDIAZIONE</vt:lpstr>
      <vt:lpstr>PERFEZIONAMENTO DELLA MEDIAZIONE</vt:lpstr>
      <vt:lpstr>PERFEZIONAMENTO DELLA MEDIAZIONE ATTO NON PIU’ IMPUGNABILE</vt:lpstr>
      <vt:lpstr>DA RECLAMO A RICORSO</vt:lpstr>
      <vt:lpstr>DA RECLAMO A RICORSO</vt:lpstr>
      <vt:lpstr>DA RECLAMO A RICORSO</vt:lpstr>
      <vt:lpstr>DA RECLAMO A RICORSO COSTITUZIONE DEL COMUNE</vt:lpstr>
      <vt:lpstr>GRAZIE PER L’ATTENZIONE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Lenovo</dc:creator>
  <cp:lastModifiedBy>Lenovo</cp:lastModifiedBy>
  <cp:revision>46</cp:revision>
  <dcterms:created xsi:type="dcterms:W3CDTF">2015-09-08T14:26:47Z</dcterms:created>
  <dcterms:modified xsi:type="dcterms:W3CDTF">2016-04-22T06:39:06Z</dcterms:modified>
</cp:coreProperties>
</file>