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96" r:id="rId1"/>
  </p:sldMasterIdLst>
  <p:notesMasterIdLst>
    <p:notesMasterId r:id="rId30"/>
  </p:notesMasterIdLst>
  <p:handoutMasterIdLst>
    <p:handoutMasterId r:id="rId31"/>
  </p:handoutMasterIdLst>
  <p:sldIdLst>
    <p:sldId id="273" r:id="rId2"/>
    <p:sldId id="294" r:id="rId3"/>
    <p:sldId id="319" r:id="rId4"/>
    <p:sldId id="328" r:id="rId5"/>
    <p:sldId id="329" r:id="rId6"/>
    <p:sldId id="330" r:id="rId7"/>
    <p:sldId id="327" r:id="rId8"/>
    <p:sldId id="326" r:id="rId9"/>
    <p:sldId id="311" r:id="rId10"/>
    <p:sldId id="312" r:id="rId11"/>
    <p:sldId id="313" r:id="rId12"/>
    <p:sldId id="314" r:id="rId13"/>
    <p:sldId id="315" r:id="rId14"/>
    <p:sldId id="318" r:id="rId15"/>
    <p:sldId id="332" r:id="rId16"/>
    <p:sldId id="333" r:id="rId17"/>
    <p:sldId id="334" r:id="rId18"/>
    <p:sldId id="320" r:id="rId19"/>
    <p:sldId id="300" r:id="rId20"/>
    <p:sldId id="321" r:id="rId21"/>
    <p:sldId id="322" r:id="rId22"/>
    <p:sldId id="335" r:id="rId23"/>
    <p:sldId id="323" r:id="rId24"/>
    <p:sldId id="324" r:id="rId25"/>
    <p:sldId id="325" r:id="rId26"/>
    <p:sldId id="336" r:id="rId27"/>
    <p:sldId id="337" r:id="rId28"/>
    <p:sldId id="331" r:id="rId29"/>
  </p:sldIdLst>
  <p:sldSz cx="9144000" cy="6858000" type="screen4x3"/>
  <p:notesSz cx="6662738"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D3EC320-E681-3D45-BBA6-EC22EC5C6F54}">
          <p14:sldIdLst>
            <p14:sldId id="273"/>
            <p14:sldId id="294"/>
          </p14:sldIdLst>
        </p14:section>
        <p14:section name="Sezione senza titolo" id="{8A8725C5-37EA-7347-8162-B9A49968E2BD}">
          <p14:sldIdLst>
            <p14:sldId id="319"/>
            <p14:sldId id="328"/>
            <p14:sldId id="329"/>
            <p14:sldId id="330"/>
            <p14:sldId id="327"/>
            <p14:sldId id="326"/>
            <p14:sldId id="311"/>
            <p14:sldId id="312"/>
            <p14:sldId id="313"/>
            <p14:sldId id="314"/>
            <p14:sldId id="315"/>
            <p14:sldId id="318"/>
            <p14:sldId id="332"/>
            <p14:sldId id="333"/>
            <p14:sldId id="334"/>
            <p14:sldId id="320"/>
            <p14:sldId id="300"/>
            <p14:sldId id="321"/>
            <p14:sldId id="322"/>
            <p14:sldId id="335"/>
            <p14:sldId id="323"/>
            <p14:sldId id="324"/>
            <p14:sldId id="325"/>
            <p14:sldId id="336"/>
            <p14:sldId id="337"/>
            <p14:sldId id="331"/>
          </p14:sldIdLst>
        </p14:section>
      </p14:sectionLst>
    </p:ext>
    <p:ext uri="{EFAFB233-063F-42B5-8137-9DF3F51BA10A}">
      <p15:sldGuideLst xmlns="" xmlns:p15="http://schemas.microsoft.com/office/powerpoint/2012/main">
        <p15:guide id="1" orient="horz" pos="4151">
          <p15:clr>
            <a:srgbClr val="A4A3A4"/>
          </p15:clr>
        </p15:guide>
        <p15:guide id="2" pos="6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6B"/>
    <a:srgbClr val="008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3" autoAdjust="0"/>
    <p:restoredTop sz="94728" autoAdjust="0"/>
  </p:normalViewPr>
  <p:slideViewPr>
    <p:cSldViewPr snapToGrid="0" snapToObjects="1">
      <p:cViewPr>
        <p:scale>
          <a:sx n="70" d="100"/>
          <a:sy n="70" d="100"/>
        </p:scale>
        <p:origin x="54" y="-222"/>
      </p:cViewPr>
      <p:guideLst>
        <p:guide orient="horz" pos="4151"/>
        <p:guide pos="6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6" y="6"/>
            <a:ext cx="2887186" cy="496329"/>
          </a:xfrm>
          <a:prstGeom prst="rect">
            <a:avLst/>
          </a:prstGeom>
        </p:spPr>
        <p:txBody>
          <a:bodyPr vert="horz" lIns="90577" tIns="45289" rIns="90577" bIns="45289" rtlCol="0"/>
          <a:lstStyle>
            <a:lvl1pPr algn="l">
              <a:defRPr sz="1200"/>
            </a:lvl1pPr>
          </a:lstStyle>
          <a:p>
            <a:endParaRPr lang="it-IT"/>
          </a:p>
        </p:txBody>
      </p:sp>
      <p:sp>
        <p:nvSpPr>
          <p:cNvPr id="3" name="Segnaposto data 2"/>
          <p:cNvSpPr>
            <a:spLocks noGrp="1"/>
          </p:cNvSpPr>
          <p:nvPr>
            <p:ph type="dt" sz="quarter" idx="1"/>
          </p:nvPr>
        </p:nvSpPr>
        <p:spPr>
          <a:xfrm>
            <a:off x="3774013" y="6"/>
            <a:ext cx="2887186" cy="496329"/>
          </a:xfrm>
          <a:prstGeom prst="rect">
            <a:avLst/>
          </a:prstGeom>
        </p:spPr>
        <p:txBody>
          <a:bodyPr vert="horz" lIns="90577" tIns="45289" rIns="90577" bIns="45289" rtlCol="0"/>
          <a:lstStyle>
            <a:lvl1pPr algn="r">
              <a:defRPr sz="1200"/>
            </a:lvl1pPr>
          </a:lstStyle>
          <a:p>
            <a:fld id="{8E99C953-A31E-AC46-BC49-0CE45714EA88}" type="datetimeFigureOut">
              <a:rPr lang="it-IT" smtClean="0"/>
              <a:t>23/01/2017</a:t>
            </a:fld>
            <a:endParaRPr lang="it-IT"/>
          </a:p>
        </p:txBody>
      </p:sp>
      <p:sp>
        <p:nvSpPr>
          <p:cNvPr id="4" name="Segnaposto piè di pagina 3"/>
          <p:cNvSpPr>
            <a:spLocks noGrp="1"/>
          </p:cNvSpPr>
          <p:nvPr>
            <p:ph type="ftr" sz="quarter" idx="2"/>
          </p:nvPr>
        </p:nvSpPr>
        <p:spPr>
          <a:xfrm>
            <a:off x="6" y="9428588"/>
            <a:ext cx="2887186" cy="496329"/>
          </a:xfrm>
          <a:prstGeom prst="rect">
            <a:avLst/>
          </a:prstGeom>
        </p:spPr>
        <p:txBody>
          <a:bodyPr vert="horz" lIns="90577" tIns="45289" rIns="90577" bIns="45289" rtlCol="0" anchor="b"/>
          <a:lstStyle>
            <a:lvl1pPr algn="l">
              <a:defRPr sz="1200"/>
            </a:lvl1pPr>
          </a:lstStyle>
          <a:p>
            <a:endParaRPr lang="it-IT"/>
          </a:p>
        </p:txBody>
      </p:sp>
      <p:sp>
        <p:nvSpPr>
          <p:cNvPr id="5" name="Segnaposto numero diapositiva 4"/>
          <p:cNvSpPr>
            <a:spLocks noGrp="1"/>
          </p:cNvSpPr>
          <p:nvPr>
            <p:ph type="sldNum" sz="quarter" idx="3"/>
          </p:nvPr>
        </p:nvSpPr>
        <p:spPr>
          <a:xfrm>
            <a:off x="3774013" y="9428588"/>
            <a:ext cx="2887186" cy="496329"/>
          </a:xfrm>
          <a:prstGeom prst="rect">
            <a:avLst/>
          </a:prstGeom>
        </p:spPr>
        <p:txBody>
          <a:bodyPr vert="horz" lIns="90577" tIns="45289" rIns="90577" bIns="45289" rtlCol="0" anchor="b"/>
          <a:lstStyle>
            <a:lvl1pPr algn="r">
              <a:defRPr sz="1200"/>
            </a:lvl1pPr>
          </a:lstStyle>
          <a:p>
            <a:fld id="{D54B951F-2C64-054F-8A19-C2664486AC8C}" type="slidenum">
              <a:rPr lang="it-IT" smtClean="0"/>
              <a:t>‹N›</a:t>
            </a:fld>
            <a:endParaRPr lang="it-IT"/>
          </a:p>
        </p:txBody>
      </p:sp>
    </p:spTree>
    <p:extLst>
      <p:ext uri="{BB962C8B-B14F-4D97-AF65-F5344CB8AC3E}">
        <p14:creationId xmlns:p14="http://schemas.microsoft.com/office/powerpoint/2010/main" val="425356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6" y="6"/>
            <a:ext cx="2887186" cy="496329"/>
          </a:xfrm>
          <a:prstGeom prst="rect">
            <a:avLst/>
          </a:prstGeom>
        </p:spPr>
        <p:txBody>
          <a:bodyPr vert="horz" lIns="90577" tIns="45289" rIns="90577" bIns="45289" rtlCol="0"/>
          <a:lstStyle>
            <a:lvl1pPr algn="l">
              <a:defRPr sz="1200"/>
            </a:lvl1pPr>
          </a:lstStyle>
          <a:p>
            <a:endParaRPr lang="it-IT"/>
          </a:p>
        </p:txBody>
      </p:sp>
      <p:sp>
        <p:nvSpPr>
          <p:cNvPr id="3" name="Segnaposto data 2"/>
          <p:cNvSpPr>
            <a:spLocks noGrp="1"/>
          </p:cNvSpPr>
          <p:nvPr>
            <p:ph type="dt" idx="1"/>
          </p:nvPr>
        </p:nvSpPr>
        <p:spPr>
          <a:xfrm>
            <a:off x="3774013" y="6"/>
            <a:ext cx="2887186" cy="496329"/>
          </a:xfrm>
          <a:prstGeom prst="rect">
            <a:avLst/>
          </a:prstGeom>
        </p:spPr>
        <p:txBody>
          <a:bodyPr vert="horz" lIns="90577" tIns="45289" rIns="90577" bIns="45289" rtlCol="0"/>
          <a:lstStyle>
            <a:lvl1pPr algn="r">
              <a:defRPr sz="1200"/>
            </a:lvl1pPr>
          </a:lstStyle>
          <a:p>
            <a:fld id="{59CB0BA1-D116-EE43-941C-2239A6E2810D}" type="datetimeFigureOut">
              <a:rPr lang="it-IT" smtClean="0"/>
              <a:t>23/01/2017</a:t>
            </a:fld>
            <a:endParaRPr lang="it-IT"/>
          </a:p>
        </p:txBody>
      </p:sp>
      <p:sp>
        <p:nvSpPr>
          <p:cNvPr id="4" name="Segnaposto immagine diapositiva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0577" tIns="45289" rIns="90577" bIns="45289" rtlCol="0" anchor="ctr"/>
          <a:lstStyle/>
          <a:p>
            <a:endParaRPr lang="it-IT"/>
          </a:p>
        </p:txBody>
      </p:sp>
      <p:sp>
        <p:nvSpPr>
          <p:cNvPr id="5" name="Segnaposto note 4"/>
          <p:cNvSpPr>
            <a:spLocks noGrp="1"/>
          </p:cNvSpPr>
          <p:nvPr>
            <p:ph type="body" sz="quarter" idx="3"/>
          </p:nvPr>
        </p:nvSpPr>
        <p:spPr>
          <a:xfrm>
            <a:off x="666274" y="4715157"/>
            <a:ext cx="5330190" cy="4466987"/>
          </a:xfrm>
          <a:prstGeom prst="rect">
            <a:avLst/>
          </a:prstGeom>
        </p:spPr>
        <p:txBody>
          <a:bodyPr vert="horz" lIns="90577" tIns="45289" rIns="90577" bIns="45289"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6" y="9428588"/>
            <a:ext cx="2887186" cy="496329"/>
          </a:xfrm>
          <a:prstGeom prst="rect">
            <a:avLst/>
          </a:prstGeom>
        </p:spPr>
        <p:txBody>
          <a:bodyPr vert="horz" lIns="90577" tIns="45289" rIns="90577" bIns="45289" rtlCol="0" anchor="b"/>
          <a:lstStyle>
            <a:lvl1pPr algn="l">
              <a:defRPr sz="1200"/>
            </a:lvl1pPr>
          </a:lstStyle>
          <a:p>
            <a:endParaRPr lang="it-IT"/>
          </a:p>
        </p:txBody>
      </p:sp>
      <p:sp>
        <p:nvSpPr>
          <p:cNvPr id="7" name="Segnaposto numero diapositiva 6"/>
          <p:cNvSpPr>
            <a:spLocks noGrp="1"/>
          </p:cNvSpPr>
          <p:nvPr>
            <p:ph type="sldNum" sz="quarter" idx="5"/>
          </p:nvPr>
        </p:nvSpPr>
        <p:spPr>
          <a:xfrm>
            <a:off x="3774013" y="9428588"/>
            <a:ext cx="2887186" cy="496329"/>
          </a:xfrm>
          <a:prstGeom prst="rect">
            <a:avLst/>
          </a:prstGeom>
        </p:spPr>
        <p:txBody>
          <a:bodyPr vert="horz" lIns="90577" tIns="45289" rIns="90577" bIns="45289" rtlCol="0" anchor="b"/>
          <a:lstStyle>
            <a:lvl1pPr algn="r">
              <a:defRPr sz="1200"/>
            </a:lvl1pPr>
          </a:lstStyle>
          <a:p>
            <a:fld id="{0C2D94A9-1535-F348-9793-7B37BE4DA87B}" type="slidenum">
              <a:rPr lang="it-IT" smtClean="0"/>
              <a:t>‹N›</a:t>
            </a:fld>
            <a:endParaRPr lang="it-IT"/>
          </a:p>
        </p:txBody>
      </p:sp>
    </p:spTree>
    <p:extLst>
      <p:ext uri="{BB962C8B-B14F-4D97-AF65-F5344CB8AC3E}">
        <p14:creationId xmlns:p14="http://schemas.microsoft.com/office/powerpoint/2010/main" val="23206207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525323" y="6356350"/>
            <a:ext cx="3888904" cy="365125"/>
          </a:xfrm>
        </p:spPr>
        <p:txBody>
          <a:bodyPr/>
          <a:lstStyle/>
          <a:p>
            <a:r>
              <a:rPr lang="it-IT" dirty="0" smtClean="0"/>
              <a:t>Titolo Evento Finanza Locale</a:t>
            </a:r>
            <a:endParaRPr lang="it-IT" dirty="0"/>
          </a:p>
        </p:txBody>
      </p:sp>
      <p:sp>
        <p:nvSpPr>
          <p:cNvPr id="6" name="Segnaposto numero diapositiva 5"/>
          <p:cNvSpPr>
            <a:spLocks noGrp="1"/>
          </p:cNvSpPr>
          <p:nvPr>
            <p:ph type="sldNum" sz="quarter" idx="12"/>
          </p:nvPr>
        </p:nvSpPr>
        <p:spPr>
          <a:xfrm>
            <a:off x="0" y="6345429"/>
            <a:ext cx="401934" cy="365125"/>
          </a:xfrm>
        </p:spPr>
        <p:txBody>
          <a:bodyPr/>
          <a:lstStyle>
            <a:lvl1pPr algn="ctr">
              <a:defRPr/>
            </a:lvl1pPr>
          </a:lstStyle>
          <a:p>
            <a:fld id="{C121BA9E-CF39-5A4C-A796-CE277B4E7A22}" type="slidenum">
              <a:rPr lang="it-IT" smtClean="0"/>
              <a:pPr/>
              <a:t>‹N›</a:t>
            </a:fld>
            <a:endParaRPr lang="it-IT" dirty="0"/>
          </a:p>
        </p:txBody>
      </p:sp>
      <p:sp>
        <p:nvSpPr>
          <p:cNvPr id="8" name="Segnaposto titolo 1"/>
          <p:cNvSpPr>
            <a:spLocks noGrp="1"/>
          </p:cNvSpPr>
          <p:nvPr>
            <p:ph type="title" hasCustomPrompt="1"/>
          </p:nvPr>
        </p:nvSpPr>
        <p:spPr>
          <a:xfrm>
            <a:off x="1559623" y="2182951"/>
            <a:ext cx="5544784" cy="1034104"/>
          </a:xfrm>
          <a:prstGeom prst="rect">
            <a:avLst/>
          </a:prstGeom>
        </p:spPr>
        <p:txBody>
          <a:bodyPr vert="horz" lIns="91440" tIns="45720" rIns="91440" bIns="45720" rtlCol="0" anchor="t">
            <a:normAutofit/>
          </a:bodyPr>
          <a:lstStyle>
            <a:lvl1pPr>
              <a:defRPr>
                <a:solidFill>
                  <a:schemeClr val="bg1"/>
                </a:solidFill>
              </a:defRPr>
            </a:lvl1pPr>
          </a:lstStyle>
          <a:p>
            <a:r>
              <a:rPr lang="it-IT" dirty="0" smtClean="0"/>
              <a:t>Titolo giornata</a:t>
            </a:r>
            <a:br>
              <a:rPr lang="it-IT" dirty="0" smtClean="0"/>
            </a:br>
            <a:r>
              <a:rPr lang="it-IT" dirty="0" smtClean="0"/>
              <a:t>formativa</a:t>
            </a:r>
            <a:endParaRPr lang="it-IT" dirty="0"/>
          </a:p>
        </p:txBody>
      </p:sp>
      <p:sp>
        <p:nvSpPr>
          <p:cNvPr id="9" name="Segnaposto testo 2"/>
          <p:cNvSpPr>
            <a:spLocks noGrp="1"/>
          </p:cNvSpPr>
          <p:nvPr>
            <p:ph idx="1" hasCustomPrompt="1"/>
          </p:nvPr>
        </p:nvSpPr>
        <p:spPr>
          <a:xfrm>
            <a:off x="1559622" y="3378231"/>
            <a:ext cx="5544785" cy="1160460"/>
          </a:xfrm>
          <a:prstGeom prst="rect">
            <a:avLst/>
          </a:prstGeom>
        </p:spPr>
        <p:txBody>
          <a:bodyPr vert="horz" lIns="91440" tIns="45720" rIns="91440" bIns="45720" rtlCol="0">
            <a:normAutofit/>
          </a:bodyPr>
          <a:lstStyle>
            <a:lvl1pPr>
              <a:defRPr>
                <a:solidFill>
                  <a:srgbClr val="FFFFFF"/>
                </a:solidFill>
              </a:defRPr>
            </a:lvl1pPr>
          </a:lstStyle>
          <a:p>
            <a:pPr lvl="0"/>
            <a:r>
              <a:rPr lang="it-IT" dirty="0" smtClean="0"/>
              <a:t>Sottotitolo giornata</a:t>
            </a:r>
          </a:p>
          <a:p>
            <a:pPr lvl="0"/>
            <a:r>
              <a:rPr lang="it-IT" dirty="0" smtClean="0"/>
              <a:t>formativa</a:t>
            </a:r>
            <a:endParaRPr lang="it-IT" dirty="0"/>
          </a:p>
        </p:txBody>
      </p:sp>
      <p:sp>
        <p:nvSpPr>
          <p:cNvPr id="11" name="Segnaposto testo 2"/>
          <p:cNvSpPr>
            <a:spLocks noGrp="1"/>
          </p:cNvSpPr>
          <p:nvPr>
            <p:ph idx="13" hasCustomPrompt="1"/>
          </p:nvPr>
        </p:nvSpPr>
        <p:spPr>
          <a:xfrm>
            <a:off x="1559622" y="4757890"/>
            <a:ext cx="5544785" cy="1160460"/>
          </a:xfrm>
          <a:prstGeom prst="rect">
            <a:avLst/>
          </a:prstGeom>
        </p:spPr>
        <p:txBody>
          <a:bodyPr vert="horz" lIns="91440" tIns="45720" rIns="91440" bIns="45720" rtlCol="0">
            <a:normAutofit/>
          </a:bodyPr>
          <a:lstStyle>
            <a:lvl1pPr>
              <a:defRPr sz="1800" baseline="0">
                <a:solidFill>
                  <a:srgbClr val="FFFFFF"/>
                </a:solidFill>
              </a:defRPr>
            </a:lvl1pPr>
          </a:lstStyle>
          <a:p>
            <a:pPr lvl="0"/>
            <a:r>
              <a:rPr lang="it-IT" dirty="0" smtClean="0"/>
              <a:t>Luogo e data</a:t>
            </a:r>
          </a:p>
          <a:p>
            <a:pPr lvl="0"/>
            <a:r>
              <a:rPr lang="it-IT" dirty="0" smtClean="0"/>
              <a:t>Nome e Cognome docente</a:t>
            </a:r>
            <a:endParaRPr lang="it-IT" dirty="0"/>
          </a:p>
        </p:txBody>
      </p:sp>
    </p:spTree>
    <p:extLst>
      <p:ext uri="{BB962C8B-B14F-4D97-AF65-F5344CB8AC3E}">
        <p14:creationId xmlns:p14="http://schemas.microsoft.com/office/powerpoint/2010/main" val="381820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634181" y="6365526"/>
            <a:ext cx="4028604" cy="365125"/>
          </a:xfrm>
        </p:spPr>
        <p:txBody>
          <a:bodyPr/>
          <a:lstStyle/>
          <a:p>
            <a:r>
              <a:rPr lang="it-IT" smtClean="0"/>
              <a:t>Titolo Evento Finanza Locale</a:t>
            </a:r>
            <a:endParaRPr lang="it-IT" dirty="0"/>
          </a:p>
        </p:txBody>
      </p:sp>
      <p:sp>
        <p:nvSpPr>
          <p:cNvPr id="5" name="Segnaposto numero diapositiva 4"/>
          <p:cNvSpPr>
            <a:spLocks noGrp="1"/>
          </p:cNvSpPr>
          <p:nvPr>
            <p:ph type="sldNum" sz="quarter" idx="12"/>
          </p:nvPr>
        </p:nvSpPr>
        <p:spPr/>
        <p:txBody>
          <a:bodyPr/>
          <a:lstStyle/>
          <a:p>
            <a:fld id="{C121BA9E-CF39-5A4C-A796-CE277B4E7A22}" type="slidenum">
              <a:rPr lang="it-IT" smtClean="0"/>
              <a:pPr/>
              <a:t>‹N›</a:t>
            </a:fld>
            <a:endParaRPr lang="it-IT" dirty="0"/>
          </a:p>
        </p:txBody>
      </p:sp>
      <p:sp>
        <p:nvSpPr>
          <p:cNvPr id="6" name="Segnaposto titolo 1"/>
          <p:cNvSpPr>
            <a:spLocks noGrp="1"/>
          </p:cNvSpPr>
          <p:nvPr>
            <p:ph type="title" hasCustomPrompt="1"/>
          </p:nvPr>
        </p:nvSpPr>
        <p:spPr>
          <a:xfrm>
            <a:off x="1559623" y="2182951"/>
            <a:ext cx="5544784" cy="1034104"/>
          </a:xfrm>
          <a:prstGeom prst="rect">
            <a:avLst/>
          </a:prstGeom>
        </p:spPr>
        <p:txBody>
          <a:bodyPr vert="horz" lIns="91440" tIns="45720" rIns="91440" bIns="45720" rtlCol="0" anchor="t">
            <a:normAutofit/>
          </a:bodyPr>
          <a:lstStyle/>
          <a:p>
            <a:r>
              <a:rPr lang="it-IT" dirty="0" smtClean="0"/>
              <a:t>Titolo apertura</a:t>
            </a:r>
            <a:br>
              <a:rPr lang="it-IT" dirty="0" smtClean="0"/>
            </a:br>
            <a:r>
              <a:rPr lang="it-IT" dirty="0" smtClean="0"/>
              <a:t>argomento</a:t>
            </a:r>
            <a:endParaRPr lang="it-IT" dirty="0"/>
          </a:p>
        </p:txBody>
      </p:sp>
      <p:sp>
        <p:nvSpPr>
          <p:cNvPr id="7" name="Segnaposto testo 2"/>
          <p:cNvSpPr>
            <a:spLocks noGrp="1"/>
          </p:cNvSpPr>
          <p:nvPr>
            <p:ph idx="1" hasCustomPrompt="1"/>
          </p:nvPr>
        </p:nvSpPr>
        <p:spPr>
          <a:xfrm>
            <a:off x="1559622" y="3378231"/>
            <a:ext cx="5544785" cy="1160460"/>
          </a:xfrm>
          <a:prstGeom prst="rect">
            <a:avLst/>
          </a:prstGeom>
        </p:spPr>
        <p:txBody>
          <a:bodyPr vert="horz" lIns="91440" tIns="45720" rIns="91440" bIns="45720" rtlCol="0">
            <a:normAutofit/>
          </a:bodyPr>
          <a:lstStyle>
            <a:lvl1pPr>
              <a:defRPr sz="2500">
                <a:latin typeface="Arial"/>
                <a:cs typeface="Arial"/>
              </a:defRPr>
            </a:lvl1pPr>
          </a:lstStyle>
          <a:p>
            <a:pPr lvl="0"/>
            <a:r>
              <a:rPr lang="it-IT" dirty="0" smtClean="0"/>
              <a:t>Sottotitolo apertura</a:t>
            </a:r>
          </a:p>
          <a:p>
            <a:pPr lvl="0"/>
            <a:r>
              <a:rPr lang="it-IT" dirty="0" smtClean="0"/>
              <a:t>argomento</a:t>
            </a:r>
            <a:endParaRPr lang="it-IT" dirty="0"/>
          </a:p>
        </p:txBody>
      </p:sp>
    </p:spTree>
    <p:extLst>
      <p:ext uri="{BB962C8B-B14F-4D97-AF65-F5344CB8AC3E}">
        <p14:creationId xmlns:p14="http://schemas.microsoft.com/office/powerpoint/2010/main" val="316749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99676" y="1600200"/>
            <a:ext cx="7166474" cy="4331043"/>
          </a:xfrm>
        </p:spPr>
        <p:txBody>
          <a:bodyPr>
            <a:normAutofit/>
          </a:bodyPr>
          <a:lstStyle>
            <a:lvl1pPr>
              <a:lnSpc>
                <a:spcPts val="2300"/>
              </a:lnSpc>
              <a:defRPr sz="1600">
                <a:solidFill>
                  <a:schemeClr val="tx1"/>
                </a:solidFill>
                <a:latin typeface="Arial"/>
                <a:cs typeface="Arial"/>
              </a:defRPr>
            </a:lvl1pPr>
            <a:lvl2pPr>
              <a:lnSpc>
                <a:spcPts val="2300"/>
              </a:lnSpc>
              <a:defRPr sz="1600">
                <a:solidFill>
                  <a:schemeClr val="tx1"/>
                </a:solidFill>
                <a:latin typeface="Arial"/>
                <a:cs typeface="Arial"/>
              </a:defRPr>
            </a:lvl2pPr>
            <a:lvl3pPr>
              <a:lnSpc>
                <a:spcPts val="2300"/>
              </a:lnSpc>
              <a:defRPr sz="1600">
                <a:solidFill>
                  <a:schemeClr val="tx1"/>
                </a:solidFill>
                <a:latin typeface="Arial"/>
                <a:cs typeface="Arial"/>
              </a:defRPr>
            </a:lvl3pPr>
            <a:lvl4pPr>
              <a:lnSpc>
                <a:spcPts val="2300"/>
              </a:lnSpc>
              <a:defRPr sz="1600">
                <a:solidFill>
                  <a:schemeClr val="tx1"/>
                </a:solidFill>
                <a:latin typeface="Arial"/>
                <a:cs typeface="Arial"/>
              </a:defRPr>
            </a:lvl4pPr>
            <a:lvl5pPr>
              <a:lnSpc>
                <a:spcPts val="2300"/>
              </a:lnSpc>
              <a:defRPr sz="1600">
                <a:solidFill>
                  <a:schemeClr val="tx1"/>
                </a:solidFill>
                <a:latin typeface="Arial"/>
                <a:cs typeface="Aria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Segnaposto piè di pagina 4"/>
          <p:cNvSpPr>
            <a:spLocks noGrp="1"/>
          </p:cNvSpPr>
          <p:nvPr>
            <p:ph type="ftr" sz="quarter" idx="11"/>
          </p:nvPr>
        </p:nvSpPr>
        <p:spPr>
          <a:xfrm>
            <a:off x="543745" y="6356350"/>
            <a:ext cx="4028604" cy="365125"/>
          </a:xfrm>
        </p:spPr>
        <p:txBody>
          <a:bodyPr/>
          <a:lstStyle/>
          <a:p>
            <a:r>
              <a:rPr lang="it-IT" smtClean="0"/>
              <a:t>Titolo Evento Finanza Locale</a:t>
            </a:r>
            <a:endParaRPr lang="it-IT" dirty="0"/>
          </a:p>
        </p:txBody>
      </p:sp>
      <p:sp>
        <p:nvSpPr>
          <p:cNvPr id="6" name="Segnaposto numero diapositiva 5"/>
          <p:cNvSpPr>
            <a:spLocks noGrp="1"/>
          </p:cNvSpPr>
          <p:nvPr>
            <p:ph type="sldNum" sz="quarter" idx="12"/>
          </p:nvPr>
        </p:nvSpPr>
        <p:spPr>
          <a:xfrm>
            <a:off x="0" y="6345429"/>
            <a:ext cx="422031" cy="365125"/>
          </a:xfrm>
        </p:spPr>
        <p:txBody>
          <a:bodyPr/>
          <a:lstStyle>
            <a:lvl1pPr algn="ctr">
              <a:defRPr/>
            </a:lvl1pPr>
          </a:lstStyle>
          <a:p>
            <a:fld id="{C121BA9E-CF39-5A4C-A796-CE277B4E7A22}" type="slidenum">
              <a:rPr lang="it-IT" smtClean="0"/>
              <a:pPr/>
              <a:t>‹N›</a:t>
            </a:fld>
            <a:endParaRPr lang="it-IT" dirty="0"/>
          </a:p>
        </p:txBody>
      </p:sp>
      <p:sp>
        <p:nvSpPr>
          <p:cNvPr id="9" name="Titolo 1"/>
          <p:cNvSpPr>
            <a:spLocks noGrp="1"/>
          </p:cNvSpPr>
          <p:nvPr>
            <p:ph type="title"/>
          </p:nvPr>
        </p:nvSpPr>
        <p:spPr>
          <a:xfrm>
            <a:off x="1399676" y="591466"/>
            <a:ext cx="7166474" cy="877155"/>
          </a:xfrm>
        </p:spPr>
        <p:txBody>
          <a:bodyPr anchor="t">
            <a:normAutofit/>
          </a:bodyPr>
          <a:lstStyle>
            <a:lvl1pPr algn="l">
              <a:lnSpc>
                <a:spcPts val="3100"/>
              </a:lnSpc>
              <a:defRPr sz="3000" b="1">
                <a:latin typeface="Arial"/>
                <a:cs typeface="Arial"/>
              </a:defRPr>
            </a:lvl1pPr>
          </a:lstStyle>
          <a:p>
            <a:r>
              <a:rPr lang="it-IT" smtClean="0"/>
              <a:t>Fare clic per modificare lo stile del titolo</a:t>
            </a:r>
            <a:endParaRPr lang="it-IT" dirty="0"/>
          </a:p>
        </p:txBody>
      </p:sp>
    </p:spTree>
    <p:extLst>
      <p:ext uri="{BB962C8B-B14F-4D97-AF65-F5344CB8AC3E}">
        <p14:creationId xmlns:p14="http://schemas.microsoft.com/office/powerpoint/2010/main" val="25452037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399676" y="1600201"/>
            <a:ext cx="3432777" cy="4332288"/>
          </a:xfrm>
        </p:spPr>
        <p:txBody>
          <a:bodyPr>
            <a:normAutofit/>
          </a:bodyPr>
          <a:lstStyle>
            <a:lvl1pPr>
              <a:lnSpc>
                <a:spcPts val="2300"/>
              </a:lnSpc>
              <a:defRPr sz="1600">
                <a:solidFill>
                  <a:srgbClr val="000000"/>
                </a:solidFill>
                <a:latin typeface="Arial"/>
                <a:cs typeface="Arial"/>
              </a:defRPr>
            </a:lvl1pPr>
            <a:lvl2pPr>
              <a:lnSpc>
                <a:spcPts val="2300"/>
              </a:lnSpc>
              <a:defRPr sz="1600">
                <a:solidFill>
                  <a:srgbClr val="000000"/>
                </a:solidFill>
                <a:latin typeface="Arial"/>
                <a:cs typeface="Arial"/>
              </a:defRPr>
            </a:lvl2pPr>
            <a:lvl3pPr>
              <a:lnSpc>
                <a:spcPts val="2300"/>
              </a:lnSpc>
              <a:defRPr sz="1600">
                <a:solidFill>
                  <a:srgbClr val="000000"/>
                </a:solidFill>
                <a:latin typeface="Arial"/>
                <a:cs typeface="Arial"/>
              </a:defRPr>
            </a:lvl3pPr>
            <a:lvl4pPr>
              <a:lnSpc>
                <a:spcPts val="2300"/>
              </a:lnSpc>
              <a:defRPr sz="1600">
                <a:solidFill>
                  <a:srgbClr val="000000"/>
                </a:solidFill>
                <a:latin typeface="Arial"/>
                <a:cs typeface="Arial"/>
              </a:defRPr>
            </a:lvl4pPr>
            <a:lvl5pPr>
              <a:lnSpc>
                <a:spcPts val="2300"/>
              </a:lnSpc>
              <a:defRPr sz="1600">
                <a:solidFill>
                  <a:srgbClr val="000000"/>
                </a:solidFill>
                <a:latin typeface="Arial"/>
                <a:cs typeface="Aria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contenuto 3"/>
          <p:cNvSpPr>
            <a:spLocks noGrp="1"/>
          </p:cNvSpPr>
          <p:nvPr>
            <p:ph sz="half" idx="2"/>
          </p:nvPr>
        </p:nvSpPr>
        <p:spPr>
          <a:xfrm>
            <a:off x="5115673" y="1600200"/>
            <a:ext cx="3450477" cy="4332289"/>
          </a:xfrm>
        </p:spPr>
        <p:txBody>
          <a:bodyPr>
            <a:normAutofit/>
          </a:bodyPr>
          <a:lstStyle>
            <a:lvl1pPr>
              <a:lnSpc>
                <a:spcPts val="2300"/>
              </a:lnSpc>
              <a:defRPr sz="1600">
                <a:solidFill>
                  <a:srgbClr val="000000"/>
                </a:solidFill>
                <a:latin typeface="Arial"/>
                <a:cs typeface="Arial"/>
              </a:defRPr>
            </a:lvl1pPr>
            <a:lvl2pPr>
              <a:lnSpc>
                <a:spcPts val="2300"/>
              </a:lnSpc>
              <a:defRPr sz="1600">
                <a:solidFill>
                  <a:srgbClr val="000000"/>
                </a:solidFill>
                <a:latin typeface="Arial"/>
                <a:cs typeface="Arial"/>
              </a:defRPr>
            </a:lvl2pPr>
            <a:lvl3pPr>
              <a:lnSpc>
                <a:spcPts val="2300"/>
              </a:lnSpc>
              <a:defRPr sz="1600">
                <a:solidFill>
                  <a:srgbClr val="000000"/>
                </a:solidFill>
                <a:latin typeface="Arial"/>
                <a:cs typeface="Arial"/>
              </a:defRPr>
            </a:lvl3pPr>
            <a:lvl4pPr>
              <a:lnSpc>
                <a:spcPts val="2300"/>
              </a:lnSpc>
              <a:defRPr sz="1600">
                <a:solidFill>
                  <a:srgbClr val="000000"/>
                </a:solidFill>
                <a:latin typeface="Arial"/>
                <a:cs typeface="Arial"/>
              </a:defRPr>
            </a:lvl4pPr>
            <a:lvl5pPr>
              <a:lnSpc>
                <a:spcPts val="2300"/>
              </a:lnSpc>
              <a:defRPr sz="1600">
                <a:solidFill>
                  <a:srgbClr val="000000"/>
                </a:solidFill>
                <a:latin typeface="Arial"/>
                <a:cs typeface="Aria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 name="Segnaposto piè di pagina 5"/>
          <p:cNvSpPr>
            <a:spLocks noGrp="1"/>
          </p:cNvSpPr>
          <p:nvPr>
            <p:ph type="ftr" sz="quarter" idx="11"/>
          </p:nvPr>
        </p:nvSpPr>
        <p:spPr/>
        <p:txBody>
          <a:bodyPr/>
          <a:lstStyle/>
          <a:p>
            <a:r>
              <a:rPr lang="it-IT" smtClean="0"/>
              <a:t>Titolo Evento Finanza Locale</a:t>
            </a:r>
            <a:endParaRPr lang="it-IT"/>
          </a:p>
        </p:txBody>
      </p:sp>
      <p:sp>
        <p:nvSpPr>
          <p:cNvPr id="7" name="Segnaposto numero diapositiva 6"/>
          <p:cNvSpPr>
            <a:spLocks noGrp="1"/>
          </p:cNvSpPr>
          <p:nvPr>
            <p:ph type="sldNum" sz="quarter" idx="12"/>
          </p:nvPr>
        </p:nvSpPr>
        <p:spPr/>
        <p:txBody>
          <a:bodyPr/>
          <a:lstStyle/>
          <a:p>
            <a:fld id="{C121BA9E-CF39-5A4C-A796-CE277B4E7A22}" type="slidenum">
              <a:rPr lang="it-IT" smtClean="0"/>
              <a:t>‹N›</a:t>
            </a:fld>
            <a:endParaRPr lang="it-IT"/>
          </a:p>
        </p:txBody>
      </p:sp>
      <p:sp>
        <p:nvSpPr>
          <p:cNvPr id="8" name="Titolo 1"/>
          <p:cNvSpPr>
            <a:spLocks noGrp="1"/>
          </p:cNvSpPr>
          <p:nvPr>
            <p:ph type="title"/>
          </p:nvPr>
        </p:nvSpPr>
        <p:spPr>
          <a:xfrm>
            <a:off x="1399676" y="591466"/>
            <a:ext cx="7166474" cy="877155"/>
          </a:xfrm>
        </p:spPr>
        <p:txBody>
          <a:bodyPr anchor="t">
            <a:normAutofit/>
          </a:bodyPr>
          <a:lstStyle>
            <a:lvl1pPr algn="l">
              <a:lnSpc>
                <a:spcPts val="3100"/>
              </a:lnSpc>
              <a:defRPr sz="3000" b="1">
                <a:latin typeface="Arial"/>
                <a:cs typeface="Arial"/>
              </a:defRPr>
            </a:lvl1pPr>
          </a:lstStyle>
          <a:p>
            <a:r>
              <a:rPr lang="it-IT" smtClean="0"/>
              <a:t>Fare clic per modificare lo stile del titolo</a:t>
            </a:r>
            <a:endParaRPr lang="it-IT" dirty="0"/>
          </a:p>
        </p:txBody>
      </p:sp>
    </p:spTree>
    <p:extLst>
      <p:ext uri="{BB962C8B-B14F-4D97-AF65-F5344CB8AC3E}">
        <p14:creationId xmlns:p14="http://schemas.microsoft.com/office/powerpoint/2010/main" val="35909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99676" y="1535113"/>
            <a:ext cx="3432778" cy="639762"/>
          </a:xfrm>
        </p:spPr>
        <p:txBody>
          <a:bodyPr anchor="t">
            <a:normAutofit/>
          </a:bodyPr>
          <a:lstStyle>
            <a:lvl1pPr marL="0" indent="0">
              <a:lnSpc>
                <a:spcPts val="2300"/>
              </a:lnSpc>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Segnaposto testo 4"/>
          <p:cNvSpPr>
            <a:spLocks noGrp="1"/>
          </p:cNvSpPr>
          <p:nvPr>
            <p:ph type="body" sz="quarter" idx="3"/>
          </p:nvPr>
        </p:nvSpPr>
        <p:spPr>
          <a:xfrm>
            <a:off x="5115673" y="1535113"/>
            <a:ext cx="3450477" cy="639762"/>
          </a:xfrm>
        </p:spPr>
        <p:txBody>
          <a:bodyPr anchor="t">
            <a:normAutofit/>
          </a:bodyPr>
          <a:lstStyle>
            <a:lvl1pPr marL="0" indent="0">
              <a:lnSpc>
                <a:spcPts val="2300"/>
              </a:lnSpc>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Segnaposto piè di pagina 7"/>
          <p:cNvSpPr>
            <a:spLocks noGrp="1"/>
          </p:cNvSpPr>
          <p:nvPr>
            <p:ph type="ftr" sz="quarter" idx="11"/>
          </p:nvPr>
        </p:nvSpPr>
        <p:spPr/>
        <p:txBody>
          <a:bodyPr/>
          <a:lstStyle/>
          <a:p>
            <a:r>
              <a:rPr lang="it-IT" smtClean="0"/>
              <a:t>Titolo Evento Finanza Locale</a:t>
            </a:r>
            <a:endParaRPr lang="it-IT"/>
          </a:p>
        </p:txBody>
      </p:sp>
      <p:sp>
        <p:nvSpPr>
          <p:cNvPr id="9" name="Segnaposto numero diapositiva 8"/>
          <p:cNvSpPr>
            <a:spLocks noGrp="1"/>
          </p:cNvSpPr>
          <p:nvPr>
            <p:ph type="sldNum" sz="quarter" idx="12"/>
          </p:nvPr>
        </p:nvSpPr>
        <p:spPr>
          <a:xfrm>
            <a:off x="0" y="6356350"/>
            <a:ext cx="411982" cy="365125"/>
          </a:xfrm>
        </p:spPr>
        <p:txBody>
          <a:bodyPr/>
          <a:lstStyle>
            <a:lvl1pPr algn="ctr">
              <a:defRPr/>
            </a:lvl1pPr>
          </a:lstStyle>
          <a:p>
            <a:fld id="{C121BA9E-CF39-5A4C-A796-CE277B4E7A22}" type="slidenum">
              <a:rPr lang="it-IT" smtClean="0"/>
              <a:pPr/>
              <a:t>‹N›</a:t>
            </a:fld>
            <a:endParaRPr lang="it-IT"/>
          </a:p>
        </p:txBody>
      </p:sp>
      <p:sp>
        <p:nvSpPr>
          <p:cNvPr id="10" name="Titolo 1"/>
          <p:cNvSpPr>
            <a:spLocks noGrp="1"/>
          </p:cNvSpPr>
          <p:nvPr>
            <p:ph type="title"/>
          </p:nvPr>
        </p:nvSpPr>
        <p:spPr>
          <a:xfrm>
            <a:off x="1399676" y="591466"/>
            <a:ext cx="7166474" cy="877155"/>
          </a:xfrm>
        </p:spPr>
        <p:txBody>
          <a:bodyPr anchor="t">
            <a:normAutofit/>
          </a:bodyPr>
          <a:lstStyle>
            <a:lvl1pPr algn="l">
              <a:lnSpc>
                <a:spcPts val="3100"/>
              </a:lnSpc>
              <a:defRPr sz="3000" b="1">
                <a:latin typeface="Arial"/>
                <a:cs typeface="Arial"/>
              </a:defRPr>
            </a:lvl1pPr>
          </a:lstStyle>
          <a:p>
            <a:r>
              <a:rPr lang="it-IT" smtClean="0"/>
              <a:t>Fare clic per modificare lo stile del titolo</a:t>
            </a:r>
            <a:endParaRPr lang="it-IT" dirty="0"/>
          </a:p>
        </p:txBody>
      </p:sp>
      <p:sp>
        <p:nvSpPr>
          <p:cNvPr id="11" name="Segnaposto contenuto 2"/>
          <p:cNvSpPr>
            <a:spLocks noGrp="1"/>
          </p:cNvSpPr>
          <p:nvPr>
            <p:ph sz="half" idx="13"/>
          </p:nvPr>
        </p:nvSpPr>
        <p:spPr>
          <a:xfrm>
            <a:off x="1399676" y="2352271"/>
            <a:ext cx="3432777" cy="3580217"/>
          </a:xfrm>
        </p:spPr>
        <p:txBody>
          <a:bodyPr>
            <a:normAutofit/>
          </a:bodyPr>
          <a:lstStyle>
            <a:lvl1pPr>
              <a:lnSpc>
                <a:spcPts val="2300"/>
              </a:lnSpc>
              <a:defRPr sz="1600">
                <a:solidFill>
                  <a:srgbClr val="000000"/>
                </a:solidFill>
                <a:latin typeface="Arial"/>
                <a:cs typeface="Arial"/>
              </a:defRPr>
            </a:lvl1pPr>
            <a:lvl2pPr>
              <a:lnSpc>
                <a:spcPts val="2300"/>
              </a:lnSpc>
              <a:defRPr sz="1600">
                <a:solidFill>
                  <a:srgbClr val="000000"/>
                </a:solidFill>
                <a:latin typeface="Arial"/>
                <a:cs typeface="Arial"/>
              </a:defRPr>
            </a:lvl2pPr>
            <a:lvl3pPr>
              <a:lnSpc>
                <a:spcPts val="2300"/>
              </a:lnSpc>
              <a:defRPr sz="1600">
                <a:solidFill>
                  <a:srgbClr val="000000"/>
                </a:solidFill>
                <a:latin typeface="Arial"/>
                <a:cs typeface="Arial"/>
              </a:defRPr>
            </a:lvl3pPr>
            <a:lvl4pPr>
              <a:lnSpc>
                <a:spcPts val="2300"/>
              </a:lnSpc>
              <a:defRPr sz="1600">
                <a:solidFill>
                  <a:srgbClr val="000000"/>
                </a:solidFill>
                <a:latin typeface="Arial"/>
                <a:cs typeface="Arial"/>
              </a:defRPr>
            </a:lvl4pPr>
            <a:lvl5pPr>
              <a:lnSpc>
                <a:spcPts val="2300"/>
              </a:lnSpc>
              <a:defRPr sz="1600">
                <a:solidFill>
                  <a:srgbClr val="000000"/>
                </a:solidFill>
                <a:latin typeface="Arial"/>
                <a:cs typeface="Aria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2" name="Segnaposto contenuto 3"/>
          <p:cNvSpPr>
            <a:spLocks noGrp="1"/>
          </p:cNvSpPr>
          <p:nvPr>
            <p:ph sz="half" idx="2"/>
          </p:nvPr>
        </p:nvSpPr>
        <p:spPr>
          <a:xfrm>
            <a:off x="5115673" y="2352271"/>
            <a:ext cx="3450477" cy="3571878"/>
          </a:xfrm>
        </p:spPr>
        <p:txBody>
          <a:bodyPr>
            <a:normAutofit/>
          </a:bodyPr>
          <a:lstStyle>
            <a:lvl1pPr>
              <a:lnSpc>
                <a:spcPts val="2300"/>
              </a:lnSpc>
              <a:defRPr sz="1600">
                <a:solidFill>
                  <a:srgbClr val="000000"/>
                </a:solidFill>
                <a:latin typeface="Arial"/>
                <a:cs typeface="Arial"/>
              </a:defRPr>
            </a:lvl1pPr>
            <a:lvl2pPr>
              <a:lnSpc>
                <a:spcPts val="2300"/>
              </a:lnSpc>
              <a:defRPr sz="1600">
                <a:solidFill>
                  <a:srgbClr val="000000"/>
                </a:solidFill>
                <a:latin typeface="Arial"/>
                <a:cs typeface="Arial"/>
              </a:defRPr>
            </a:lvl2pPr>
            <a:lvl3pPr>
              <a:lnSpc>
                <a:spcPts val="2300"/>
              </a:lnSpc>
              <a:defRPr sz="1600">
                <a:solidFill>
                  <a:srgbClr val="000000"/>
                </a:solidFill>
                <a:latin typeface="Arial"/>
                <a:cs typeface="Arial"/>
              </a:defRPr>
            </a:lvl3pPr>
            <a:lvl4pPr>
              <a:lnSpc>
                <a:spcPts val="2300"/>
              </a:lnSpc>
              <a:defRPr sz="1600">
                <a:solidFill>
                  <a:srgbClr val="000000"/>
                </a:solidFill>
                <a:latin typeface="Arial"/>
                <a:cs typeface="Arial"/>
              </a:defRPr>
            </a:lvl4pPr>
            <a:lvl5pPr>
              <a:lnSpc>
                <a:spcPts val="2300"/>
              </a:lnSpc>
              <a:defRPr sz="1600">
                <a:solidFill>
                  <a:srgbClr val="000000"/>
                </a:solidFill>
                <a:latin typeface="Arial"/>
                <a:cs typeface="Aria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32541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Titolo Evento Finanza Locale</a:t>
            </a:r>
            <a:endParaRPr lang="it-IT"/>
          </a:p>
        </p:txBody>
      </p:sp>
      <p:sp>
        <p:nvSpPr>
          <p:cNvPr id="5" name="Segnaposto numero diapositiva 4"/>
          <p:cNvSpPr>
            <a:spLocks noGrp="1"/>
          </p:cNvSpPr>
          <p:nvPr>
            <p:ph type="sldNum" sz="quarter" idx="12"/>
          </p:nvPr>
        </p:nvSpPr>
        <p:spPr/>
        <p:txBody>
          <a:bodyPr/>
          <a:lstStyle/>
          <a:p>
            <a:fld id="{C121BA9E-CF39-5A4C-A796-CE277B4E7A22}" type="slidenum">
              <a:rPr lang="it-IT" smtClean="0"/>
              <a:t>‹N›</a:t>
            </a:fld>
            <a:endParaRPr lang="it-IT"/>
          </a:p>
        </p:txBody>
      </p:sp>
      <p:sp>
        <p:nvSpPr>
          <p:cNvPr id="6" name="Titolo 1"/>
          <p:cNvSpPr>
            <a:spLocks noGrp="1"/>
          </p:cNvSpPr>
          <p:nvPr>
            <p:ph type="title"/>
          </p:nvPr>
        </p:nvSpPr>
        <p:spPr>
          <a:xfrm>
            <a:off x="1399676" y="591466"/>
            <a:ext cx="7166474" cy="877155"/>
          </a:xfrm>
        </p:spPr>
        <p:txBody>
          <a:bodyPr anchor="t">
            <a:normAutofit/>
          </a:bodyPr>
          <a:lstStyle>
            <a:lvl1pPr algn="l">
              <a:lnSpc>
                <a:spcPts val="3100"/>
              </a:lnSpc>
              <a:defRPr sz="3000" b="1">
                <a:latin typeface="Arial"/>
                <a:cs typeface="Arial"/>
              </a:defRPr>
            </a:lvl1pPr>
          </a:lstStyle>
          <a:p>
            <a:r>
              <a:rPr lang="it-IT" smtClean="0"/>
              <a:t>Fare clic per modificare lo stile del titolo</a:t>
            </a:r>
            <a:endParaRPr lang="it-IT" dirty="0"/>
          </a:p>
        </p:txBody>
      </p:sp>
    </p:spTree>
    <p:extLst>
      <p:ext uri="{BB962C8B-B14F-4D97-AF65-F5344CB8AC3E}">
        <p14:creationId xmlns:p14="http://schemas.microsoft.com/office/powerpoint/2010/main" val="54901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Titolo Evento Finanza Locale</a:t>
            </a:r>
            <a:endParaRPr lang="it-IT"/>
          </a:p>
        </p:txBody>
      </p:sp>
      <p:sp>
        <p:nvSpPr>
          <p:cNvPr id="4" name="Segnaposto numero diapositiva 3"/>
          <p:cNvSpPr>
            <a:spLocks noGrp="1"/>
          </p:cNvSpPr>
          <p:nvPr>
            <p:ph type="sldNum" sz="quarter" idx="12"/>
          </p:nvPr>
        </p:nvSpPr>
        <p:spPr/>
        <p:txBody>
          <a:bodyPr/>
          <a:lstStyle/>
          <a:p>
            <a:fld id="{C121BA9E-CF39-5A4C-A796-CE277B4E7A22}" type="slidenum">
              <a:rPr lang="it-IT" smtClean="0"/>
              <a:t>‹N›</a:t>
            </a:fld>
            <a:endParaRPr lang="it-IT"/>
          </a:p>
        </p:txBody>
      </p:sp>
    </p:spTree>
    <p:extLst>
      <p:ext uri="{BB962C8B-B14F-4D97-AF65-F5344CB8AC3E}">
        <p14:creationId xmlns:p14="http://schemas.microsoft.com/office/powerpoint/2010/main" val="88843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92238" y="4800600"/>
            <a:ext cx="7173912" cy="566738"/>
          </a:xfrm>
        </p:spPr>
        <p:txBody>
          <a:bodyPr anchor="t">
            <a:normAutofit/>
          </a:bodyPr>
          <a:lstStyle>
            <a:lvl1pPr algn="l">
              <a:defRPr sz="1600" b="1">
                <a:latin typeface="Arial"/>
                <a:cs typeface="Arial"/>
              </a:defRPr>
            </a:lvl1pPr>
          </a:lstStyle>
          <a:p>
            <a:r>
              <a:rPr lang="it-IT" smtClean="0"/>
              <a:t>Fare clic per modificare lo stile del titolo</a:t>
            </a:r>
            <a:endParaRPr lang="it-IT" dirty="0"/>
          </a:p>
        </p:txBody>
      </p:sp>
      <p:sp>
        <p:nvSpPr>
          <p:cNvPr id="3" name="Segnaposto immagine 2"/>
          <p:cNvSpPr>
            <a:spLocks noGrp="1"/>
          </p:cNvSpPr>
          <p:nvPr>
            <p:ph type="pic" idx="1"/>
          </p:nvPr>
        </p:nvSpPr>
        <p:spPr>
          <a:xfrm>
            <a:off x="1392238" y="612775"/>
            <a:ext cx="71739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dirty="0"/>
          </a:p>
        </p:txBody>
      </p:sp>
      <p:sp>
        <p:nvSpPr>
          <p:cNvPr id="4" name="Segnaposto testo 3"/>
          <p:cNvSpPr>
            <a:spLocks noGrp="1"/>
          </p:cNvSpPr>
          <p:nvPr>
            <p:ph type="body" sz="half" idx="2"/>
          </p:nvPr>
        </p:nvSpPr>
        <p:spPr>
          <a:xfrm>
            <a:off x="1392238" y="5367338"/>
            <a:ext cx="7173912" cy="613569"/>
          </a:xfrm>
        </p:spPr>
        <p:txBody>
          <a:bodyPr anchor="t">
            <a:normAutofit/>
          </a:bodyPr>
          <a:lstStyle>
            <a:lvl1pPr marL="0" indent="0">
              <a:lnSpc>
                <a:spcPts val="2300"/>
              </a:lnSpc>
              <a:buNone/>
              <a:defRPr sz="16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Segnaposto piè di pagina 5"/>
          <p:cNvSpPr>
            <a:spLocks noGrp="1"/>
          </p:cNvSpPr>
          <p:nvPr>
            <p:ph type="ftr" sz="quarter" idx="11"/>
          </p:nvPr>
        </p:nvSpPr>
        <p:spPr/>
        <p:txBody>
          <a:bodyPr/>
          <a:lstStyle/>
          <a:p>
            <a:r>
              <a:rPr lang="it-IT" smtClean="0"/>
              <a:t>Titolo Evento Finanza Locale</a:t>
            </a:r>
            <a:endParaRPr lang="it-IT" dirty="0"/>
          </a:p>
        </p:txBody>
      </p:sp>
      <p:sp>
        <p:nvSpPr>
          <p:cNvPr id="7" name="Segnaposto numero diapositiva 6"/>
          <p:cNvSpPr>
            <a:spLocks noGrp="1"/>
          </p:cNvSpPr>
          <p:nvPr>
            <p:ph type="sldNum" sz="quarter" idx="12"/>
          </p:nvPr>
        </p:nvSpPr>
        <p:spPr/>
        <p:txBody>
          <a:bodyPr/>
          <a:lstStyle/>
          <a:p>
            <a:fld id="{C121BA9E-CF39-5A4C-A796-CE277B4E7A22}" type="slidenum">
              <a:rPr lang="it-IT" smtClean="0"/>
              <a:t>‹N›</a:t>
            </a:fld>
            <a:endParaRPr lang="it-IT"/>
          </a:p>
        </p:txBody>
      </p:sp>
    </p:spTree>
    <p:extLst>
      <p:ext uri="{BB962C8B-B14F-4D97-AF65-F5344CB8AC3E}">
        <p14:creationId xmlns:p14="http://schemas.microsoft.com/office/powerpoint/2010/main" val="375999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389531" y="2182951"/>
            <a:ext cx="5544784" cy="1034104"/>
          </a:xfrm>
          <a:prstGeom prst="rect">
            <a:avLst/>
          </a:prstGeom>
        </p:spPr>
        <p:txBody>
          <a:bodyPr vert="horz" lIns="91440" tIns="45720" rIns="91440" bIns="45720" rtlCol="0" anchor="t">
            <a:normAutofit/>
          </a:bodyPr>
          <a:lstStyle/>
          <a:p>
            <a:r>
              <a:rPr lang="it-IT" dirty="0" smtClean="0"/>
              <a:t>Titolo giornata formativa</a:t>
            </a:r>
            <a:endParaRPr lang="it-IT" dirty="0"/>
          </a:p>
        </p:txBody>
      </p:sp>
      <p:sp>
        <p:nvSpPr>
          <p:cNvPr id="3" name="Segnaposto testo 2"/>
          <p:cNvSpPr>
            <a:spLocks noGrp="1"/>
          </p:cNvSpPr>
          <p:nvPr>
            <p:ph type="body" idx="1"/>
          </p:nvPr>
        </p:nvSpPr>
        <p:spPr>
          <a:xfrm>
            <a:off x="1389530" y="3378231"/>
            <a:ext cx="5544785" cy="1160460"/>
          </a:xfrm>
          <a:prstGeom prst="rect">
            <a:avLst/>
          </a:prstGeom>
        </p:spPr>
        <p:txBody>
          <a:bodyPr vert="horz" lIns="91440" tIns="45720" rIns="91440" bIns="45720" rtlCol="0">
            <a:normAutofit/>
          </a:bodyPr>
          <a:lstStyle/>
          <a:p>
            <a:pPr lvl="0"/>
            <a:r>
              <a:rPr lang="it-IT" dirty="0" smtClean="0"/>
              <a:t>Sottotitolo giornata formativa</a:t>
            </a:r>
            <a:endParaRPr lang="it-IT" dirty="0"/>
          </a:p>
        </p:txBody>
      </p:sp>
      <p:sp>
        <p:nvSpPr>
          <p:cNvPr id="5" name="Segnaposto piè di pagina 4"/>
          <p:cNvSpPr>
            <a:spLocks noGrp="1"/>
          </p:cNvSpPr>
          <p:nvPr>
            <p:ph type="ftr" sz="quarter" idx="3"/>
          </p:nvPr>
        </p:nvSpPr>
        <p:spPr>
          <a:xfrm>
            <a:off x="644229" y="6365526"/>
            <a:ext cx="4028604" cy="365125"/>
          </a:xfrm>
          <a:prstGeom prst="rect">
            <a:avLst/>
          </a:prstGeom>
        </p:spPr>
        <p:txBody>
          <a:bodyPr vert="horz" lIns="91440" tIns="45720" rIns="91440" bIns="45720" rtlCol="0" anchor="ctr"/>
          <a:lstStyle>
            <a:lvl1pPr algn="l">
              <a:defRPr sz="900">
                <a:solidFill>
                  <a:schemeClr val="tx1"/>
                </a:solidFill>
              </a:defRPr>
            </a:lvl1pPr>
          </a:lstStyle>
          <a:p>
            <a:r>
              <a:rPr lang="it-IT" dirty="0" smtClean="0"/>
              <a:t>Titolo Evento Finanza Locale</a:t>
            </a:r>
            <a:endParaRPr lang="it-IT" dirty="0"/>
          </a:p>
        </p:txBody>
      </p:sp>
      <p:sp>
        <p:nvSpPr>
          <p:cNvPr id="6" name="Segnaposto numero diapositiva 5"/>
          <p:cNvSpPr>
            <a:spLocks noGrp="1"/>
          </p:cNvSpPr>
          <p:nvPr>
            <p:ph type="sldNum" sz="quarter" idx="4"/>
          </p:nvPr>
        </p:nvSpPr>
        <p:spPr>
          <a:xfrm>
            <a:off x="0" y="6356350"/>
            <a:ext cx="442127" cy="365125"/>
          </a:xfrm>
          <a:prstGeom prst="rect">
            <a:avLst/>
          </a:prstGeom>
        </p:spPr>
        <p:txBody>
          <a:bodyPr vert="horz" lIns="91440" tIns="45720" rIns="91440" bIns="45720" rtlCol="0" anchor="ctr"/>
          <a:lstStyle>
            <a:lvl1pPr algn="ctr">
              <a:defRPr sz="900">
                <a:solidFill>
                  <a:schemeClr val="tx1"/>
                </a:solidFill>
                <a:latin typeface="Arial"/>
                <a:cs typeface="Arial"/>
              </a:defRPr>
            </a:lvl1pPr>
          </a:lstStyle>
          <a:p>
            <a:fld id="{C121BA9E-CF39-5A4C-A796-CE277B4E7A22}" type="slidenum">
              <a:rPr lang="it-IT" smtClean="0"/>
              <a:pPr/>
              <a:t>‹N›</a:t>
            </a:fld>
            <a:endParaRPr lang="it-IT" dirty="0"/>
          </a:p>
        </p:txBody>
      </p:sp>
      <p:sp>
        <p:nvSpPr>
          <p:cNvPr id="4" name="CasellaDiTesto 3"/>
          <p:cNvSpPr txBox="1"/>
          <p:nvPr/>
        </p:nvSpPr>
        <p:spPr>
          <a:xfrm>
            <a:off x="211667" y="499533"/>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058033673"/>
      </p:ext>
    </p:extLst>
  </p:cSld>
  <p:clrMap bg1="lt1" tx1="dk1" bg2="lt2" tx2="dk2" accent1="accent1" accent2="accent2" accent3="accent3" accent4="accent4" accent5="accent5" accent6="accent6" hlink="hlink" folHlink="folHlink"/>
  <p:sldLayoutIdLst>
    <p:sldLayoutId id="2147483697" r:id="rId1"/>
    <p:sldLayoutId id="2147483706" r:id="rId2"/>
    <p:sldLayoutId id="2147483698" r:id="rId3"/>
    <p:sldLayoutId id="2147483700" r:id="rId4"/>
    <p:sldLayoutId id="2147483701" r:id="rId5"/>
    <p:sldLayoutId id="2147483702" r:id="rId6"/>
    <p:sldLayoutId id="2147483703" r:id="rId7"/>
    <p:sldLayoutId id="2147483705" r:id="rId8"/>
  </p:sldLayoutIdLst>
  <p:timing>
    <p:tnLst>
      <p:par>
        <p:cTn id="1" dur="indefinite" restart="never" nodeType="tmRoot"/>
      </p:par>
    </p:tnLst>
  </p:timing>
  <p:hf hdr="0" ftr="0" dt="0"/>
  <p:txStyles>
    <p:titleStyle>
      <a:lvl1pPr algn="l" defTabSz="457200" rtl="0" eaLnBrk="1" latinLnBrk="0" hangingPunct="1">
        <a:spcBef>
          <a:spcPct val="0"/>
        </a:spcBef>
        <a:buNone/>
        <a:defRPr sz="3000" kern="1200">
          <a:solidFill>
            <a:srgbClr val="004B6B"/>
          </a:solidFill>
          <a:latin typeface="Arial Black"/>
          <a:ea typeface="+mj-ea"/>
          <a:cs typeface="Arial Black"/>
        </a:defRPr>
      </a:lvl1pPr>
    </p:titleStyle>
    <p:bodyStyle>
      <a:lvl1pPr marL="0" indent="0" algn="l" defTabSz="457200" rtl="0" eaLnBrk="1" latinLnBrk="0" hangingPunct="1">
        <a:spcBef>
          <a:spcPct val="20000"/>
        </a:spcBef>
        <a:buFont typeface="Arial"/>
        <a:buNone/>
        <a:defRPr sz="2500" kern="1200">
          <a:solidFill>
            <a:srgbClr val="004B6B"/>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fondazioneifel.it/documenti-e-pubblicazioni/materiali-didattici/"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INANZA_LOCALE3-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3500000" scaled="1"/>
            <a:tileRect/>
          </a:gradFill>
        </p:spPr>
      </p:pic>
      <p:sp>
        <p:nvSpPr>
          <p:cNvPr id="3" name="Titolo 2"/>
          <p:cNvSpPr>
            <a:spLocks noGrp="1"/>
          </p:cNvSpPr>
          <p:nvPr>
            <p:ph type="title"/>
          </p:nvPr>
        </p:nvSpPr>
        <p:spPr>
          <a:xfrm>
            <a:off x="436728" y="979407"/>
            <a:ext cx="7124132" cy="4739759"/>
          </a:xfrm>
        </p:spPr>
        <p:txBody>
          <a:bodyPr wrap="square">
            <a:spAutoFit/>
          </a:bodyPr>
          <a:lstStyle/>
          <a:p>
            <a:pPr>
              <a:spcBef>
                <a:spcPts val="1200"/>
              </a:spcBef>
            </a:pPr>
            <a:r>
              <a:rPr lang="it-IT" sz="2000" b="1" dirty="0" smtClean="0">
                <a:latin typeface="Arial Narrow" panose="020B0606020202030204" pitchFamily="34" charset="0"/>
              </a:rPr>
              <a:t/>
            </a:r>
            <a:br>
              <a:rPr lang="it-IT" sz="2000" b="1" dirty="0" smtClean="0">
                <a:latin typeface="Arial Narrow" panose="020B0606020202030204" pitchFamily="34" charset="0"/>
              </a:rPr>
            </a:br>
            <a:r>
              <a:rPr lang="it-IT" sz="2000" b="1" dirty="0" smtClean="0">
                <a:latin typeface="Arial Narrow" panose="020B0606020202030204" pitchFamily="34" charset="0"/>
              </a:rPr>
              <a:t/>
            </a:r>
            <a:br>
              <a:rPr lang="it-IT" sz="2000" b="1" dirty="0" smtClean="0">
                <a:latin typeface="Arial Narrow" panose="020B0606020202030204" pitchFamily="34" charset="0"/>
              </a:rPr>
            </a:br>
            <a:r>
              <a:rPr lang="it-IT" sz="2000" b="1" dirty="0" smtClean="0">
                <a:latin typeface="Arial Narrow" panose="020B0606020202030204" pitchFamily="34" charset="0"/>
              </a:rPr>
              <a:t/>
            </a:r>
            <a:br>
              <a:rPr lang="it-IT" sz="2000" b="1" dirty="0" smtClean="0">
                <a:latin typeface="Arial Narrow" panose="020B0606020202030204" pitchFamily="34" charset="0"/>
              </a:rPr>
            </a:br>
            <a:r>
              <a:rPr lang="it-IT" sz="2000" b="1" dirty="0" smtClean="0">
                <a:latin typeface="Arial Narrow" panose="020B0606020202030204" pitchFamily="34" charset="0"/>
              </a:rPr>
              <a:t/>
            </a:r>
            <a:br>
              <a:rPr lang="it-IT" sz="2000" b="1" dirty="0" smtClean="0">
                <a:latin typeface="Arial Narrow" panose="020B0606020202030204" pitchFamily="34" charset="0"/>
              </a:rPr>
            </a:br>
            <a:r>
              <a:rPr lang="it-IT" sz="2800" b="1" i="1" dirty="0" smtClean="0">
                <a:latin typeface="Arial Narrow" panose="020B0606020202030204" pitchFamily="34" charset="0"/>
              </a:rPr>
              <a:t>Legge di bilancio 2017. </a:t>
            </a:r>
            <a:br>
              <a:rPr lang="it-IT" sz="2800" b="1" i="1" dirty="0" smtClean="0">
                <a:latin typeface="Arial Narrow" panose="020B0606020202030204" pitchFamily="34" charset="0"/>
              </a:rPr>
            </a:br>
            <a:r>
              <a:rPr lang="it-IT" sz="2800" b="1" i="1" dirty="0" smtClean="0">
                <a:latin typeface="Arial Narrow" panose="020B0606020202030204" pitchFamily="34" charset="0"/>
              </a:rPr>
              <a:t>Le novità in materia di personale.</a:t>
            </a:r>
            <a:br>
              <a:rPr lang="it-IT" sz="2800" b="1" i="1" dirty="0" smtClean="0">
                <a:latin typeface="Arial Narrow" panose="020B0606020202030204" pitchFamily="34" charset="0"/>
              </a:rPr>
            </a:br>
            <a:r>
              <a:rPr lang="it-IT" sz="2000" b="1" i="1" dirty="0" smtClean="0">
                <a:latin typeface="Arial Narrow" panose="020B0606020202030204" pitchFamily="34" charset="0"/>
              </a:rPr>
              <a:t/>
            </a:r>
            <a:br>
              <a:rPr lang="it-IT" sz="2000" b="1" i="1" dirty="0" smtClean="0">
                <a:latin typeface="Arial Narrow" panose="020B0606020202030204" pitchFamily="34" charset="0"/>
              </a:rPr>
            </a:br>
            <a:r>
              <a:rPr lang="it-IT" sz="1800" i="1" dirty="0" smtClean="0">
                <a:latin typeface="Arial Narrow" panose="020B0606020202030204" pitchFamily="34" charset="0"/>
              </a:rPr>
              <a:t>a cura di ANCI - Dipartimento </a:t>
            </a:r>
            <a:r>
              <a:rPr lang="it-IT" sz="1800" i="1" dirty="0">
                <a:latin typeface="Arial Narrow" panose="020B0606020202030204" pitchFamily="34" charset="0"/>
              </a:rPr>
              <a:t>Politiche per il Personale e Relazioni Sindacali dei Comuni</a:t>
            </a:r>
            <a:r>
              <a:rPr lang="it-IT" sz="1800" i="1" dirty="0" smtClean="0">
                <a:latin typeface="Arial Narrow" panose="020B0606020202030204" pitchFamily="34" charset="0"/>
              </a:rPr>
              <a:t/>
            </a:r>
            <a:br>
              <a:rPr lang="it-IT" sz="1800" i="1" dirty="0" smtClean="0">
                <a:latin typeface="Arial Narrow" panose="020B0606020202030204" pitchFamily="34" charset="0"/>
              </a:rPr>
            </a:br>
            <a:r>
              <a:rPr lang="it-IT" sz="1800" i="1" dirty="0">
                <a:latin typeface="Arial Narrow" panose="020B0606020202030204" pitchFamily="34" charset="0"/>
              </a:rPr>
              <a:t/>
            </a:r>
            <a:br>
              <a:rPr lang="it-IT" sz="1800" i="1" dirty="0">
                <a:latin typeface="Arial Narrow" panose="020B0606020202030204" pitchFamily="34" charset="0"/>
              </a:rPr>
            </a:br>
            <a:r>
              <a:rPr lang="it-IT" sz="1800" i="1" dirty="0" smtClean="0">
                <a:latin typeface="Arial Narrow" panose="020B0606020202030204" pitchFamily="34" charset="0"/>
              </a:rPr>
              <a:t/>
            </a:r>
            <a:br>
              <a:rPr lang="it-IT" sz="1800" i="1" dirty="0" smtClean="0">
                <a:latin typeface="Arial Narrow" panose="020B0606020202030204" pitchFamily="34" charset="0"/>
              </a:rPr>
            </a:br>
            <a:r>
              <a:rPr lang="it-IT" sz="1800" i="1" dirty="0">
                <a:latin typeface="Arial Narrow" panose="020B0606020202030204" pitchFamily="34" charset="0"/>
              </a:rPr>
              <a:t/>
            </a:r>
            <a:br>
              <a:rPr lang="it-IT" sz="1800" i="1" dirty="0">
                <a:latin typeface="Arial Narrow" panose="020B0606020202030204" pitchFamily="34" charset="0"/>
              </a:rPr>
            </a:br>
            <a:r>
              <a:rPr lang="it-IT" sz="1800" i="1" dirty="0" smtClean="0">
                <a:latin typeface="Arial Narrow" panose="020B0606020202030204" pitchFamily="34" charset="0"/>
              </a:rPr>
              <a:t/>
            </a:r>
            <a:br>
              <a:rPr lang="it-IT" sz="1800" i="1" dirty="0" smtClean="0">
                <a:latin typeface="Arial Narrow" panose="020B0606020202030204" pitchFamily="34" charset="0"/>
              </a:rPr>
            </a:br>
            <a:r>
              <a:rPr lang="it-IT" sz="1800" i="1" dirty="0">
                <a:latin typeface="Arial Narrow" panose="020B0606020202030204" pitchFamily="34" charset="0"/>
              </a:rPr>
              <a:t/>
            </a:r>
            <a:br>
              <a:rPr lang="it-IT" sz="1800" i="1" dirty="0">
                <a:latin typeface="Arial Narrow" panose="020B0606020202030204" pitchFamily="34" charset="0"/>
              </a:rPr>
            </a:br>
            <a:r>
              <a:rPr lang="it-IT" sz="2000" b="1" i="1" dirty="0" smtClean="0">
                <a:latin typeface="Arial Narrow" panose="020B0606020202030204" pitchFamily="34" charset="0"/>
              </a:rPr>
              <a:t>Palermo</a:t>
            </a:r>
            <a:r>
              <a:rPr lang="it-IT" sz="2000" b="1" i="1" dirty="0" smtClean="0">
                <a:latin typeface="Arial Narrow" panose="020B0606020202030204" pitchFamily="34" charset="0"/>
              </a:rPr>
              <a:t>, 24 </a:t>
            </a:r>
            <a:r>
              <a:rPr lang="it-IT" sz="2000" b="1" i="1" dirty="0" smtClean="0">
                <a:latin typeface="Arial Narrow" panose="020B0606020202030204" pitchFamily="34" charset="0"/>
              </a:rPr>
              <a:t>gennaio 2017</a:t>
            </a:r>
            <a:endParaRPr lang="it-IT" sz="2000" b="1" i="1" dirty="0">
              <a:latin typeface="Arial Narrow" panose="020B0606020202030204" pitchFamily="34" charset="0"/>
            </a:endParaRPr>
          </a:p>
        </p:txBody>
      </p:sp>
      <p:pic>
        <p:nvPicPr>
          <p:cNvPr id="7" name="Immagine 6"/>
          <p:cNvPicPr>
            <a:picLocks noChangeAspect="1"/>
          </p:cNvPicPr>
          <p:nvPr/>
        </p:nvPicPr>
        <p:blipFill>
          <a:blip r:embed="rId3"/>
          <a:stretch>
            <a:fillRect/>
          </a:stretch>
        </p:blipFill>
        <p:spPr>
          <a:xfrm>
            <a:off x="8089096" y="503766"/>
            <a:ext cx="644758" cy="951282"/>
          </a:xfrm>
          <a:prstGeom prst="rect">
            <a:avLst/>
          </a:prstGeom>
        </p:spPr>
      </p:pic>
    </p:spTree>
    <p:extLst>
      <p:ext uri="{BB962C8B-B14F-4D97-AF65-F5344CB8AC3E}">
        <p14:creationId xmlns:p14="http://schemas.microsoft.com/office/powerpoint/2010/main" val="178288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146412"/>
            <a:ext cx="7166474" cy="4331043"/>
          </a:xfrm>
        </p:spPr>
        <p:txBody>
          <a:bodyPr>
            <a:noAutofit/>
          </a:bodyPr>
          <a:lstStyle/>
          <a:p>
            <a:pPr>
              <a:lnSpc>
                <a:spcPct val="150000"/>
              </a:lnSpc>
            </a:pPr>
            <a:r>
              <a:rPr lang="it-IT" dirty="0"/>
              <a:t>Definizione dei Comparti e delle Aree di contrattazione, in attuazione della L. 150/2009.</a:t>
            </a:r>
          </a:p>
          <a:p>
            <a:pPr marL="285750" indent="-285750">
              <a:lnSpc>
                <a:spcPct val="150000"/>
              </a:lnSpc>
              <a:buFontTx/>
              <a:buChar char="-"/>
            </a:pPr>
            <a:r>
              <a:rPr lang="it-IT" dirty="0"/>
              <a:t>Il 12 febbraio u.s. il Ministro per la Semplificazione e la PA ha formulato l’atto di indirizzo per il riordino dei Comparti;</a:t>
            </a:r>
          </a:p>
          <a:p>
            <a:pPr marL="285750" indent="-285750">
              <a:lnSpc>
                <a:spcPct val="150000"/>
              </a:lnSpc>
              <a:buFontTx/>
              <a:buChar char="-"/>
            </a:pPr>
            <a:r>
              <a:rPr lang="it-IT" dirty="0"/>
              <a:t>Il 4 aprile u.s. ARAN e Sindacati hanno sottoscritto l’ipotesi di CCNQ per la definizione dei Comparti e delle Aree di contrattazione per il triennio 2016-2018;</a:t>
            </a:r>
          </a:p>
          <a:p>
            <a:pPr marL="285750" indent="-285750">
              <a:lnSpc>
                <a:spcPct val="150000"/>
              </a:lnSpc>
              <a:buFontTx/>
              <a:buChar char="-"/>
            </a:pPr>
            <a:r>
              <a:rPr lang="it-IT" b="1" dirty="0"/>
              <a:t>Si prevede l’accorpamento degli attuali 12 in 4 nuovi Comparti </a:t>
            </a:r>
            <a:r>
              <a:rPr lang="it-IT" dirty="0"/>
              <a:t>(e corrispondenti Aree dirigenziali):</a:t>
            </a:r>
          </a:p>
          <a:p>
            <a:pPr marL="285750" indent="-285750">
              <a:lnSpc>
                <a:spcPct val="150000"/>
              </a:lnSpc>
              <a:buFontTx/>
              <a:buChar char="-"/>
            </a:pPr>
            <a:r>
              <a:rPr lang="it-IT" dirty="0"/>
              <a:t>Comparto delle Funzioni centrali;</a:t>
            </a:r>
          </a:p>
          <a:p>
            <a:pPr marL="285750" indent="-285750">
              <a:lnSpc>
                <a:spcPct val="150000"/>
              </a:lnSpc>
              <a:buFontTx/>
              <a:buChar char="-"/>
            </a:pPr>
            <a:r>
              <a:rPr lang="it-IT" dirty="0"/>
              <a:t> </a:t>
            </a:r>
            <a:r>
              <a:rPr lang="it-IT" b="1" dirty="0"/>
              <a:t>Comparto delle Funzioni locali;</a:t>
            </a:r>
          </a:p>
          <a:p>
            <a:pPr marL="285750" indent="-285750">
              <a:lnSpc>
                <a:spcPct val="150000"/>
              </a:lnSpc>
              <a:buFontTx/>
              <a:buChar char="-"/>
            </a:pPr>
            <a:r>
              <a:rPr lang="it-IT" dirty="0"/>
              <a:t>Comparto dell’Istruzione e della Ricerca;</a:t>
            </a:r>
          </a:p>
          <a:p>
            <a:pPr marL="285750" indent="-285750">
              <a:lnSpc>
                <a:spcPct val="150000"/>
              </a:lnSpc>
              <a:buFontTx/>
              <a:buChar char="-"/>
            </a:pPr>
            <a:r>
              <a:rPr lang="it-IT" dirty="0"/>
              <a:t>Comparto della Sanità.</a:t>
            </a:r>
          </a:p>
          <a:p>
            <a:endParaRPr lang="it-IT" sz="1400" u="sng"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10</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smtClean="0"/>
              <a:t>I rinnovi </a:t>
            </a:r>
            <a:r>
              <a:rPr lang="it-IT" sz="2700" dirty="0"/>
              <a:t>contrattuali per il comparto pubblico</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3775231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146412"/>
            <a:ext cx="7166474" cy="4331043"/>
          </a:xfrm>
        </p:spPr>
        <p:txBody>
          <a:bodyPr>
            <a:noAutofit/>
          </a:bodyPr>
          <a:lstStyle/>
          <a:p>
            <a:pPr>
              <a:lnSpc>
                <a:spcPct val="150000"/>
              </a:lnSpc>
            </a:pPr>
            <a:r>
              <a:rPr lang="it-IT" dirty="0"/>
              <a:t>Il Comitato di settore Autonomie locali ha formulato parere positivo sull’ipotesi di CCNQ, con alcune osservazioni:</a:t>
            </a:r>
          </a:p>
          <a:p>
            <a:pPr marL="285750" indent="-285750">
              <a:lnSpc>
                <a:spcPct val="150000"/>
              </a:lnSpc>
              <a:buFontTx/>
              <a:buChar char="-"/>
            </a:pPr>
            <a:r>
              <a:rPr lang="it-IT" b="1" dirty="0"/>
              <a:t>Area dirigenziale delle Funzioni locali</a:t>
            </a:r>
            <a:r>
              <a:rPr lang="it-IT" dirty="0"/>
              <a:t>: in sede di contrattazione collettiva nazionale di lavoro dovranno essere definite le più appropriate modalità di raccordo con l’attuazione della legge n. 124/2015 rispetto a modalità e tempi di confluenza nel ruolo unico della dirigenza locale dei segretari in fascia C;</a:t>
            </a:r>
          </a:p>
          <a:p>
            <a:pPr marL="285750" indent="-285750">
              <a:lnSpc>
                <a:spcPct val="150000"/>
              </a:lnSpc>
              <a:buFontTx/>
              <a:buChar char="-"/>
            </a:pPr>
            <a:r>
              <a:rPr lang="it-IT" b="1" dirty="0"/>
              <a:t>Sezioni contrattuali del Comparto</a:t>
            </a:r>
            <a:r>
              <a:rPr lang="it-IT" dirty="0"/>
              <a:t>:  nel Comparto delle Funzioni locali dovranno essere individuate parti speciali o sezioni contrattuali destinate a disciplinare specifiche professionalità e individuare i peculiari aspetti che caratterizzano il rapporto di  lavoro nei Comuni di minori dimensioni demografiche, anche nel contesto delle forme associative tra Enti locali.</a:t>
            </a:r>
          </a:p>
          <a:p>
            <a:endParaRPr lang="it-IT" sz="1400" u="sng"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11</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smtClean="0"/>
              <a:t>I rinnovi </a:t>
            </a:r>
            <a:r>
              <a:rPr lang="it-IT" sz="2700" dirty="0"/>
              <a:t>contrattuali per il comparto pubblico</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1339821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146412"/>
            <a:ext cx="7166474" cy="4331043"/>
          </a:xfrm>
        </p:spPr>
        <p:txBody>
          <a:bodyPr>
            <a:noAutofit/>
          </a:bodyPr>
          <a:lstStyle/>
          <a:p>
            <a:pPr>
              <a:lnSpc>
                <a:spcPct val="150000"/>
              </a:lnSpc>
            </a:pPr>
            <a:r>
              <a:rPr lang="it-IT" b="1" u="sng" dirty="0" smtClean="0"/>
              <a:t>Legge di Bilancio 2017</a:t>
            </a:r>
          </a:p>
          <a:p>
            <a:pPr>
              <a:lnSpc>
                <a:spcPct val="150000"/>
              </a:lnSpc>
            </a:pPr>
            <a:r>
              <a:rPr lang="it-IT" dirty="0"/>
              <a:t>Comma 356. Nello stato di previsione del </a:t>
            </a:r>
            <a:r>
              <a:rPr lang="it-IT" dirty="0" smtClean="0"/>
              <a:t>MEF </a:t>
            </a:r>
            <a:r>
              <a:rPr lang="it-IT" dirty="0"/>
              <a:t>è istituito un fondo da ripartire </a:t>
            </a:r>
            <a:r>
              <a:rPr lang="it-IT" dirty="0" smtClean="0"/>
              <a:t>con DPCM, entro </a:t>
            </a:r>
            <a:r>
              <a:rPr lang="it-IT" dirty="0"/>
              <a:t>novanta </a:t>
            </a:r>
            <a:r>
              <a:rPr lang="it-IT" dirty="0" smtClean="0"/>
              <a:t>giorni, </a:t>
            </a:r>
            <a:r>
              <a:rPr lang="it-IT" dirty="0"/>
              <a:t>con una dotazione di </a:t>
            </a:r>
            <a:r>
              <a:rPr lang="it-IT" b="1" u="sng" dirty="0"/>
              <a:t>1.480 milioni di euro per l'anno 2017 e di 1.930 milioni di euro a decorrere dall'anno 2018</a:t>
            </a:r>
            <a:r>
              <a:rPr lang="it-IT" dirty="0"/>
              <a:t>, per le seguenti finalità</a:t>
            </a:r>
            <a:r>
              <a:rPr lang="it-IT" dirty="0" smtClean="0"/>
              <a:t>:</a:t>
            </a:r>
          </a:p>
          <a:p>
            <a:pPr marL="342900" indent="-342900">
              <a:lnSpc>
                <a:spcPct val="150000"/>
              </a:lnSpc>
              <a:buAutoNum type="alphaLcParenR"/>
            </a:pPr>
            <a:r>
              <a:rPr lang="it-IT" u="sng" dirty="0"/>
              <a:t>o</a:t>
            </a:r>
            <a:r>
              <a:rPr lang="it-IT" u="sng" dirty="0" smtClean="0"/>
              <a:t>neri aggiuntivi per rinnovo CCNL del personale statale, ulteriori rispetto a quelli stanziati con la legge di stabilità 2016;</a:t>
            </a:r>
          </a:p>
          <a:p>
            <a:pPr marL="342900" indent="-342900">
              <a:lnSpc>
                <a:spcPct val="150000"/>
              </a:lnSpc>
              <a:buAutoNum type="alphaLcParenR"/>
            </a:pPr>
            <a:r>
              <a:rPr lang="it-IT" dirty="0" smtClean="0"/>
              <a:t>Assunzioni a tempo indeterminato </a:t>
            </a:r>
            <a:r>
              <a:rPr lang="it-IT" dirty="0" err="1" smtClean="0"/>
              <a:t>nell</a:t>
            </a:r>
            <a:r>
              <a:rPr lang="it-IT" dirty="0" smtClean="0"/>
              <a:t> Stato (polizia, VVFF, etc.);</a:t>
            </a:r>
          </a:p>
          <a:p>
            <a:pPr marL="342900" indent="-342900">
              <a:lnSpc>
                <a:spcPct val="150000"/>
              </a:lnSpc>
              <a:buAutoNum type="alphaLcParenR"/>
            </a:pPr>
            <a:r>
              <a:rPr lang="it-IT" dirty="0" smtClean="0"/>
              <a:t>Proroga bonus forze di polizia, riordino forze di polizia </a:t>
            </a:r>
            <a:r>
              <a:rPr lang="it-IT" i="1" dirty="0" smtClean="0"/>
              <a:t>et alia</a:t>
            </a:r>
            <a:r>
              <a:rPr lang="it-IT" dirty="0" smtClean="0"/>
              <a:t>.</a:t>
            </a:r>
            <a:endParaRPr lang="it-IT" dirty="0"/>
          </a:p>
          <a:p>
            <a:endParaRPr lang="it-IT" sz="1400" u="sng"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12</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smtClean="0"/>
              <a:t>I rinnovi </a:t>
            </a:r>
            <a:r>
              <a:rPr lang="it-IT" sz="2700" dirty="0"/>
              <a:t>contrattuali per il comparto pubblico</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4206157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146412"/>
            <a:ext cx="7166474" cy="4331043"/>
          </a:xfrm>
        </p:spPr>
        <p:txBody>
          <a:bodyPr>
            <a:noAutofit/>
          </a:bodyPr>
          <a:lstStyle/>
          <a:p>
            <a:pPr>
              <a:lnSpc>
                <a:spcPct val="150000"/>
              </a:lnSpc>
            </a:pPr>
            <a:r>
              <a:rPr lang="it-IT" b="1" u="sng" dirty="0" smtClean="0"/>
              <a:t>Legge di Bilancio 2017</a:t>
            </a:r>
          </a:p>
          <a:p>
            <a:pPr>
              <a:lnSpc>
                <a:spcPct val="150000"/>
              </a:lnSpc>
            </a:pPr>
            <a:r>
              <a:rPr lang="it-IT" dirty="0"/>
              <a:t>Comma 367. </a:t>
            </a:r>
            <a:r>
              <a:rPr lang="it-IT" dirty="0" smtClean="0"/>
              <a:t>«Con </a:t>
            </a:r>
            <a:r>
              <a:rPr lang="it-IT" dirty="0"/>
              <a:t>il decreto del Presidente del Consiglio dei ministri di cui al comma 365 del presente articolo si provvede ad aggiornare i criteri di determinazione degli oneri di cui al decreto del Presidente del Consiglio dei ministri 18 aprile 2016, pubblicato nella Gazzetta Ufficiale n. 132 dell'8 giugno 2016, in coerenza con quanto previsto dalla lettera a) del medesimo comma </a:t>
            </a:r>
            <a:r>
              <a:rPr lang="it-IT" dirty="0" smtClean="0"/>
              <a:t>365».</a:t>
            </a:r>
          </a:p>
          <a:p>
            <a:pPr>
              <a:lnSpc>
                <a:spcPct val="150000"/>
              </a:lnSpc>
            </a:pPr>
            <a:endParaRPr lang="it-IT" dirty="0" smtClean="0"/>
          </a:p>
          <a:p>
            <a:r>
              <a:rPr lang="it-IT" sz="1400" u="sng" dirty="0" smtClean="0"/>
              <a:t>Il DPCM definirà concretamente l’impatto economico del rinnovo del CCNL Comparto funzioni locali sul bilancio dei singoli Comuni.</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13</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smtClean="0"/>
              <a:t>I rinnovi </a:t>
            </a:r>
            <a:r>
              <a:rPr lang="it-IT" sz="2700" dirty="0"/>
              <a:t>contrattuali per il comparto pubblico</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2815939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146412"/>
            <a:ext cx="7166474" cy="4331043"/>
          </a:xfrm>
        </p:spPr>
        <p:txBody>
          <a:bodyPr>
            <a:noAutofit/>
          </a:bodyPr>
          <a:lstStyle/>
          <a:p>
            <a:pPr>
              <a:lnSpc>
                <a:spcPct val="150000"/>
              </a:lnSpc>
            </a:pPr>
            <a:r>
              <a:rPr lang="it-IT" b="1" u="sng" dirty="0" smtClean="0"/>
              <a:t>Accordo Governo Sindacati del 30 novembre 2016</a:t>
            </a:r>
          </a:p>
          <a:p>
            <a:pPr lvl="0"/>
            <a:r>
              <a:rPr lang="it-IT" b="1" u="sng" dirty="0" smtClean="0"/>
              <a:t>- relazioni </a:t>
            </a:r>
            <a:r>
              <a:rPr lang="it-IT" b="1" u="sng" dirty="0"/>
              <a:t>sindacali</a:t>
            </a:r>
            <a:r>
              <a:rPr lang="it-IT" dirty="0"/>
              <a:t>:  si prevede l’impegno a ridefinire il confine tra le fonti  - legge e contratto – a vantaggio della fonte negoziale e ad ampliare la partecipazione sindacale;</a:t>
            </a:r>
          </a:p>
          <a:p>
            <a:pPr lvl="0"/>
            <a:r>
              <a:rPr lang="it-IT" b="1" u="sng" dirty="0" smtClean="0"/>
              <a:t>- parte </a:t>
            </a:r>
            <a:r>
              <a:rPr lang="it-IT" b="1" u="sng" dirty="0"/>
              <a:t>normativa: </a:t>
            </a:r>
            <a:r>
              <a:rPr lang="it-IT" dirty="0"/>
              <a:t>impegno a potenziare i sistemi di valutazione e valorizzare la produttività, incrementare i tassi di presenza, superare il precariato;</a:t>
            </a:r>
          </a:p>
          <a:p>
            <a:pPr lvl="0"/>
            <a:r>
              <a:rPr lang="it-IT" b="1" u="sng" dirty="0" smtClean="0"/>
              <a:t>- parte </a:t>
            </a:r>
            <a:r>
              <a:rPr lang="it-IT" b="1" u="sng" dirty="0"/>
              <a:t>economica</a:t>
            </a:r>
            <a:r>
              <a:rPr lang="it-IT" dirty="0"/>
              <a:t>: riallineamento delle retribuzioni dei dipendenti pubblici con quelli privati, con </a:t>
            </a:r>
            <a:r>
              <a:rPr lang="it-IT" u="sng" dirty="0"/>
              <a:t>incremento medio retributivo non inferiore ad </a:t>
            </a:r>
            <a:r>
              <a:rPr lang="it-IT" b="1" u="sng" dirty="0"/>
              <a:t>85€ mensili medi</a:t>
            </a:r>
            <a:r>
              <a:rPr lang="it-IT" u="sng" dirty="0"/>
              <a:t> </a:t>
            </a:r>
            <a:r>
              <a:rPr lang="it-IT" b="1" u="sng" dirty="0"/>
              <a:t>(a regime, dal 2018)</a:t>
            </a:r>
            <a:r>
              <a:rPr lang="it-IT" dirty="0"/>
              <a:t> e riduzione della forbice </a:t>
            </a:r>
            <a:r>
              <a:rPr lang="it-IT" dirty="0" smtClean="0"/>
              <a:t>retributiva; </a:t>
            </a:r>
            <a:endParaRPr lang="it-IT" dirty="0"/>
          </a:p>
          <a:p>
            <a:pPr lvl="0"/>
            <a:r>
              <a:rPr lang="it-IT" b="1" u="sng" dirty="0" smtClean="0"/>
              <a:t>- impegni </a:t>
            </a:r>
            <a:r>
              <a:rPr lang="it-IT" b="1" u="sng" dirty="0"/>
              <a:t>ulteriori: </a:t>
            </a:r>
            <a:endParaRPr lang="it-IT" dirty="0"/>
          </a:p>
          <a:p>
            <a:pPr lvl="1"/>
            <a:r>
              <a:rPr lang="it-IT" dirty="0"/>
              <a:t>rinnovo dei </a:t>
            </a:r>
            <a:r>
              <a:rPr lang="it-IT" u="sng" dirty="0"/>
              <a:t>contratti precari in scadenza</a:t>
            </a:r>
            <a:r>
              <a:rPr lang="it-IT" dirty="0"/>
              <a:t>;</a:t>
            </a:r>
          </a:p>
          <a:p>
            <a:pPr lvl="1"/>
            <a:r>
              <a:rPr lang="it-IT" dirty="0"/>
              <a:t>confronto su delega per riordino del lavoro pubblico.</a:t>
            </a:r>
          </a:p>
          <a:p>
            <a:pPr>
              <a:lnSpc>
                <a:spcPct val="150000"/>
              </a:lnSpc>
            </a:pPr>
            <a:endParaRPr lang="it-IT" b="1" u="sng"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14</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smtClean="0"/>
              <a:t>I rinnovi </a:t>
            </a:r>
            <a:r>
              <a:rPr lang="it-IT" sz="2700" dirty="0"/>
              <a:t>contrattuali per il comparto pubblico</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560172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dirty="0" smtClean="0"/>
              <a:t>Punto 5.2 del principio applicato della contabilità finanziaria. </a:t>
            </a:r>
          </a:p>
          <a:p>
            <a:endParaRPr lang="it-IT" dirty="0"/>
          </a:p>
          <a:p>
            <a:pPr algn="just"/>
            <a:r>
              <a:rPr lang="it-IT" dirty="0" smtClean="0"/>
              <a:t>L’impegno deve essere registrato nell’esercizio </a:t>
            </a:r>
            <a:r>
              <a:rPr lang="it-IT" dirty="0"/>
              <a:t>in cui è firmato il contratto collettivo nazionale per le obbligazioni derivanti da rinnovi contrattuali del personale dipendente, compresi i relativi oneri riflessi a carico dell’ente e quelli derivanti dagli eventuali effetti retroattivi del nuovo contratto, </a:t>
            </a:r>
            <a:r>
              <a:rPr lang="it-IT" dirty="0" smtClean="0"/>
              <a:t>fatto salvo l’eventuale </a:t>
            </a:r>
            <a:r>
              <a:rPr lang="it-IT" dirty="0"/>
              <a:t>differimento degli effetti </a:t>
            </a:r>
            <a:r>
              <a:rPr lang="it-IT" dirty="0" smtClean="0"/>
              <a:t>economici.</a:t>
            </a:r>
          </a:p>
          <a:p>
            <a:pPr algn="just"/>
            <a:r>
              <a:rPr lang="it-IT" dirty="0" smtClean="0"/>
              <a:t>Nelle </a:t>
            </a:r>
            <a:r>
              <a:rPr lang="it-IT" dirty="0"/>
              <a:t>more della firma del contratto </a:t>
            </a:r>
            <a:r>
              <a:rPr lang="it-IT" u="sng" dirty="0"/>
              <a:t>si auspica </a:t>
            </a:r>
            <a:r>
              <a:rPr lang="it-IT" dirty="0"/>
              <a:t>che l’ente accantoni annualmente le </a:t>
            </a:r>
            <a:r>
              <a:rPr lang="it-IT"/>
              <a:t>necessarie </a:t>
            </a:r>
            <a:r>
              <a:rPr lang="it-IT" smtClean="0"/>
              <a:t>risorse. </a:t>
            </a:r>
            <a:r>
              <a:rPr lang="it-IT" dirty="0"/>
              <a:t>In caso di mancata sottoscrizione del contratto, le somme non utilizzate concorrono alla determinazione del risultato di amministrazione. Fa eccezione l’ipotesi di blocco legale dei rinnovi economici nazionali, senza possibilità di recupero, nel qual caso l’accantonamento non deve essere operato. </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15</a:t>
            </a:fld>
            <a:endParaRPr lang="it-IT" dirty="0"/>
          </a:p>
        </p:txBody>
      </p:sp>
      <p:sp>
        <p:nvSpPr>
          <p:cNvPr id="4" name="Titolo 3"/>
          <p:cNvSpPr>
            <a:spLocks noGrp="1"/>
          </p:cNvSpPr>
          <p:nvPr>
            <p:ph type="title"/>
          </p:nvPr>
        </p:nvSpPr>
        <p:spPr/>
        <p:txBody>
          <a:bodyPr>
            <a:normAutofit/>
          </a:bodyPr>
          <a:lstStyle/>
          <a:p>
            <a:r>
              <a:rPr lang="it-IT" sz="2400" dirty="0" smtClean="0"/>
              <a:t>La contabilizzazione degli aumenti </a:t>
            </a:r>
            <a:r>
              <a:rPr lang="it-IT" sz="2400" dirty="0"/>
              <a:t>contrattuali</a:t>
            </a:r>
          </a:p>
        </p:txBody>
      </p:sp>
    </p:spTree>
    <p:extLst>
      <p:ext uri="{BB962C8B-B14F-4D97-AF65-F5344CB8AC3E}">
        <p14:creationId xmlns:p14="http://schemas.microsoft.com/office/powerpoint/2010/main" val="123470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146412"/>
            <a:ext cx="7166474" cy="4838434"/>
          </a:xfrm>
        </p:spPr>
        <p:txBody>
          <a:bodyPr>
            <a:noAutofit/>
          </a:bodyPr>
          <a:lstStyle/>
          <a:p>
            <a:pPr>
              <a:lnSpc>
                <a:spcPct val="150000"/>
              </a:lnSpc>
            </a:pPr>
            <a:r>
              <a:rPr lang="it-IT" b="1" u="sng" dirty="0" smtClean="0"/>
              <a:t>Legge di Bilancio 2017</a:t>
            </a:r>
          </a:p>
          <a:p>
            <a:pPr>
              <a:lnSpc>
                <a:spcPct val="150000"/>
              </a:lnSpc>
            </a:pPr>
            <a:r>
              <a:rPr lang="it-IT" sz="1300" dirty="0"/>
              <a:t>Comma </a:t>
            </a:r>
            <a:r>
              <a:rPr lang="it-IT" sz="1300" dirty="0" smtClean="0"/>
              <a:t>368.</a:t>
            </a:r>
          </a:p>
          <a:p>
            <a:pPr>
              <a:lnSpc>
                <a:spcPct val="150000"/>
              </a:lnSpc>
            </a:pPr>
            <a:r>
              <a:rPr lang="it-IT" sz="1300" dirty="0"/>
              <a:t>«All'articolo 4, comma 4, del decreto-legge 31 agosto 2013, n. 101, convertito, con modificazioni, dalla legge 30 ottobre 2013, n. 125, la parola: «2016» è sostituita dalla seguente: «2017». Sono altresì prorogate, fino al 31 dicembre 2017, le graduatorie vigenti del personale dei corpi di cui all'articolo 66, comma 9-bis, del decreto-legge 25 giugno 2008, n. 112, convertito, con modificazioni, dalla legge 6 agosto 2008, n. 133</a:t>
            </a:r>
            <a:r>
              <a:rPr lang="it-IT" sz="1300" dirty="0" smtClean="0"/>
              <a:t>.»</a:t>
            </a:r>
          </a:p>
          <a:p>
            <a:pPr>
              <a:lnSpc>
                <a:spcPct val="150000"/>
              </a:lnSpc>
            </a:pPr>
            <a:endParaRPr lang="it-IT" sz="1300" dirty="0" smtClean="0"/>
          </a:p>
          <a:p>
            <a:pPr>
              <a:lnSpc>
                <a:spcPct val="150000"/>
              </a:lnSpc>
            </a:pPr>
            <a:r>
              <a:rPr lang="it-IT" sz="1300" dirty="0" smtClean="0"/>
              <a:t>Quindi: </a:t>
            </a:r>
          </a:p>
          <a:p>
            <a:pPr>
              <a:lnSpc>
                <a:spcPct val="150000"/>
              </a:lnSpc>
            </a:pPr>
            <a:r>
              <a:rPr lang="it-IT" sz="1300" dirty="0"/>
              <a:t>Art. 4, c. 4 DL </a:t>
            </a:r>
            <a:r>
              <a:rPr lang="it-IT" sz="1300" dirty="0" smtClean="0"/>
              <a:t>101/2013</a:t>
            </a:r>
            <a:endParaRPr lang="it-IT" sz="1300" dirty="0"/>
          </a:p>
          <a:p>
            <a:pPr>
              <a:lnSpc>
                <a:spcPct val="150000"/>
              </a:lnSpc>
            </a:pPr>
            <a:r>
              <a:rPr lang="it-IT" sz="1300" dirty="0"/>
              <a:t>«L'efficacia delle graduatorie dei concorsi pubblici per assunzioni a tempo indeterminato, vigenti alla data di entrata in vigore del presente decreto </a:t>
            </a:r>
            <a:r>
              <a:rPr lang="it-IT" sz="1300" b="1" u="sng" dirty="0"/>
              <a:t>(1 settembre 2013), </a:t>
            </a:r>
            <a:r>
              <a:rPr lang="it-IT" sz="1300" dirty="0"/>
              <a:t>relative alle amministrazioni pubbliche soggette a limitazioni delle assunzioni, </a:t>
            </a:r>
            <a:r>
              <a:rPr lang="it-IT" sz="1300" dirty="0" smtClean="0"/>
              <a:t>è </a:t>
            </a:r>
            <a:r>
              <a:rPr lang="it-IT" sz="1300" dirty="0"/>
              <a:t>prorogata fino al </a:t>
            </a:r>
            <a:r>
              <a:rPr lang="it-IT" sz="1300" b="1" u="sng" dirty="0"/>
              <a:t>31 dicembre 2017</a:t>
            </a:r>
            <a:r>
              <a:rPr lang="it-IT" sz="1300" dirty="0"/>
              <a:t>».</a:t>
            </a:r>
          </a:p>
          <a:p>
            <a:pPr>
              <a:lnSpc>
                <a:spcPct val="150000"/>
              </a:lnSpc>
            </a:pPr>
            <a:endParaRPr lang="it-IT" sz="1400"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16</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smtClean="0"/>
              <a:t>La proroga delle graduatorie di concorso 1/2</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188785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146412"/>
            <a:ext cx="7166474" cy="4331043"/>
          </a:xfrm>
        </p:spPr>
        <p:txBody>
          <a:bodyPr>
            <a:noAutofit/>
          </a:bodyPr>
          <a:lstStyle/>
          <a:p>
            <a:pPr>
              <a:lnSpc>
                <a:spcPct val="150000"/>
              </a:lnSpc>
            </a:pPr>
            <a:r>
              <a:rPr lang="it-IT" sz="1400" b="1" u="sng" dirty="0" smtClean="0"/>
              <a:t>Problema delle graduatorie approvate tra il 2 settembre 2013 e il 31/12/2014, risolto con DL </a:t>
            </a:r>
            <a:r>
              <a:rPr lang="it-IT" sz="1400" b="1" u="sng" dirty="0" err="1" smtClean="0"/>
              <a:t>Milleproroghe</a:t>
            </a:r>
            <a:endParaRPr lang="it-IT" sz="1400" b="1" u="sng" dirty="0" smtClean="0"/>
          </a:p>
          <a:p>
            <a:pPr>
              <a:lnSpc>
                <a:spcPct val="150000"/>
              </a:lnSpc>
            </a:pPr>
            <a:endParaRPr lang="it-IT" sz="1400" b="1" u="sng" dirty="0"/>
          </a:p>
          <a:p>
            <a:pPr>
              <a:lnSpc>
                <a:spcPct val="150000"/>
              </a:lnSpc>
            </a:pPr>
            <a:r>
              <a:rPr lang="it-IT" sz="1400" b="1" u="sng" dirty="0" smtClean="0"/>
              <a:t>Art. 1, comma 1, DL 244/2016 (</a:t>
            </a:r>
            <a:r>
              <a:rPr lang="it-IT" sz="1400" b="1" u="sng" dirty="0" err="1" smtClean="0"/>
              <a:t>Milleproroghe</a:t>
            </a:r>
            <a:r>
              <a:rPr lang="it-IT" sz="1400" b="1" u="sng" dirty="0" smtClean="0"/>
              <a:t>)</a:t>
            </a:r>
          </a:p>
          <a:p>
            <a:pPr>
              <a:lnSpc>
                <a:spcPct val="150000"/>
              </a:lnSpc>
            </a:pPr>
            <a:r>
              <a:rPr lang="it-IT" sz="1400" dirty="0" smtClean="0"/>
              <a:t>L’efficacia </a:t>
            </a:r>
            <a:r>
              <a:rPr lang="it-IT" sz="1400" dirty="0"/>
              <a:t>delle graduatorie dei concorsi </a:t>
            </a:r>
            <a:r>
              <a:rPr lang="it-IT" sz="1400" dirty="0" smtClean="0"/>
              <a:t>pubblici per </a:t>
            </a:r>
            <a:r>
              <a:rPr lang="it-IT" sz="1400" dirty="0"/>
              <a:t>assunzioni a tempo indeterminato, approvate </a:t>
            </a:r>
            <a:r>
              <a:rPr lang="it-IT" sz="1400" dirty="0" smtClean="0"/>
              <a:t>successivamente alla </a:t>
            </a:r>
            <a:r>
              <a:rPr lang="it-IT" sz="1400" dirty="0"/>
              <a:t>data di entrata in vigore del </a:t>
            </a:r>
            <a:r>
              <a:rPr lang="it-IT" sz="1400" dirty="0" smtClean="0"/>
              <a:t>decreto-legge 31 </a:t>
            </a:r>
            <a:r>
              <a:rPr lang="it-IT" sz="1400" dirty="0"/>
              <a:t>agosto 2013, n. 101, </a:t>
            </a:r>
            <a:r>
              <a:rPr lang="it-IT" sz="1400" dirty="0" smtClean="0"/>
              <a:t>… </a:t>
            </a:r>
            <a:r>
              <a:rPr lang="it-IT" sz="1400" dirty="0"/>
              <a:t>relative alle </a:t>
            </a:r>
            <a:r>
              <a:rPr lang="it-IT" sz="1400" dirty="0" smtClean="0"/>
              <a:t>amministrazioni pubbliche </a:t>
            </a:r>
            <a:r>
              <a:rPr lang="it-IT" sz="1400" dirty="0"/>
              <a:t>soggette a limitazioni delle </a:t>
            </a:r>
            <a:r>
              <a:rPr lang="it-IT" sz="1400" dirty="0" smtClean="0"/>
              <a:t>assunzioni, è </a:t>
            </a:r>
            <a:r>
              <a:rPr lang="it-IT" sz="1400" dirty="0"/>
              <a:t>prorogata al 31 dicembre 2017, ferma </a:t>
            </a:r>
            <a:r>
              <a:rPr lang="it-IT" sz="1400" dirty="0" smtClean="0"/>
              <a:t>restando la </a:t>
            </a:r>
            <a:r>
              <a:rPr lang="it-IT" sz="1400" dirty="0"/>
              <a:t>vigenza delle stesse </a:t>
            </a:r>
            <a:r>
              <a:rPr lang="it-IT" sz="1400" dirty="0" smtClean="0"/>
              <a:t>fino </a:t>
            </a:r>
            <a:r>
              <a:rPr lang="it-IT" sz="1400" dirty="0"/>
              <a:t>alla completa assunzione </a:t>
            </a:r>
            <a:r>
              <a:rPr lang="it-IT" sz="1400" dirty="0" smtClean="0"/>
              <a:t>dei vincitori </a:t>
            </a:r>
            <a:r>
              <a:rPr lang="it-IT" sz="1400" dirty="0"/>
              <a:t>e, per gli idonei, l’eventuale termine di </a:t>
            </a:r>
            <a:r>
              <a:rPr lang="it-IT" sz="1400" dirty="0" smtClean="0"/>
              <a:t>maggior durata </a:t>
            </a:r>
            <a:r>
              <a:rPr lang="it-IT" sz="1400" dirty="0"/>
              <a:t>della graduatoria ai sensi dell’articolo 35, </a:t>
            </a:r>
            <a:r>
              <a:rPr lang="it-IT" sz="1400" dirty="0" smtClean="0"/>
              <a:t>comma 5 </a:t>
            </a:r>
            <a:r>
              <a:rPr lang="it-IT" sz="1400" dirty="0"/>
              <a:t>-ter del decreto legislativo 30 marzo 2001, n. 165. </a:t>
            </a:r>
          </a:p>
          <a:p>
            <a:pPr>
              <a:lnSpc>
                <a:spcPct val="150000"/>
              </a:lnSpc>
            </a:pPr>
            <a:endParaRPr lang="it-IT" sz="1400"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17</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smtClean="0"/>
              <a:t>La proroga delle graduatorie di concorso 2/2</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928366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473958"/>
            <a:ext cx="7166474" cy="4713745"/>
          </a:xfrm>
        </p:spPr>
        <p:txBody>
          <a:bodyPr>
            <a:noAutofit/>
          </a:bodyPr>
          <a:lstStyle/>
          <a:p>
            <a:r>
              <a:rPr lang="it-IT" sz="1300" u="sng" dirty="0" smtClean="0"/>
              <a:t>Comma 475.</a:t>
            </a:r>
          </a:p>
          <a:p>
            <a:r>
              <a:rPr lang="it-IT" sz="1400" dirty="0"/>
              <a:t> in caso di mancato conseguimento del saldo </a:t>
            </a:r>
            <a:r>
              <a:rPr lang="it-IT" sz="1400" dirty="0" smtClean="0"/>
              <a:t>obiettivo: </a:t>
            </a:r>
            <a:endParaRPr lang="it-IT" sz="1400" i="1" dirty="0" smtClean="0"/>
          </a:p>
          <a:p>
            <a:endParaRPr lang="it-IT" sz="1400" i="1" dirty="0"/>
          </a:p>
          <a:p>
            <a:r>
              <a:rPr lang="it-IT" sz="1400" i="1" dirty="0" smtClean="0"/>
              <a:t>e</a:t>
            </a:r>
            <a:r>
              <a:rPr lang="it-IT" sz="1400" i="1" dirty="0"/>
              <a:t>) </a:t>
            </a:r>
            <a:r>
              <a:rPr lang="it-IT" sz="1400" dirty="0"/>
              <a:t>nell'anno successivo a quello di inadempienza </a:t>
            </a:r>
            <a:r>
              <a:rPr lang="it-IT" sz="1400" b="1" u="sng" dirty="0"/>
              <a:t>l'ente non può procedere ad assunzioni di personale a qualsiasi titolo</a:t>
            </a:r>
            <a:r>
              <a:rPr lang="it-IT" sz="1400" dirty="0"/>
              <a:t>, con qualsivoglia tipologia contrattuale, compresi i rapporti di collaborazione coordinata e continuativa e di somministrazione, anche con riferimento ai processi di stabilizzazione in atto. È fatto altresì divieto agli enti di stipulare contratti di servizio con soggetti privati che si configurino come elusivi della presente disposizione. </a:t>
            </a:r>
            <a:r>
              <a:rPr lang="it-IT" sz="1400" u="sng" dirty="0"/>
              <a:t>Le regioni, le città metropolitane e i comuni possono comunque procedere ad assunzioni di personale a tempo determinato, con contratti di durata massima fino al 31 dicembre del medesimo esercizio, necessari a garantire l'esercizio delle funzioni di protezione civile, di polizia locale, di istruzione pubblica e del settore sociale</a:t>
            </a:r>
            <a:r>
              <a:rPr lang="it-IT" sz="1400" dirty="0"/>
              <a:t> nel rispetto del limite di spesa di cui al primo periodo del comma 28 dell'articolo 9 del decreto-legge 31 maggio 2010, n. 78, convertito, con modificazioni, dalla legge 30 luglio 2010, n. 122;</a:t>
            </a:r>
            <a:endParaRPr lang="it-IT" sz="1300" b="1"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18</a:t>
            </a:fld>
            <a:endParaRPr lang="it-IT" dirty="0"/>
          </a:p>
        </p:txBody>
      </p:sp>
      <p:sp>
        <p:nvSpPr>
          <p:cNvPr id="2" name="Titolo 1"/>
          <p:cNvSpPr>
            <a:spLocks noGrp="1"/>
          </p:cNvSpPr>
          <p:nvPr>
            <p:ph type="title"/>
          </p:nvPr>
        </p:nvSpPr>
        <p:spPr>
          <a:xfrm>
            <a:off x="1057102" y="482284"/>
            <a:ext cx="7166474" cy="882492"/>
          </a:xfrm>
        </p:spPr>
        <p:txBody>
          <a:bodyPr>
            <a:normAutofit/>
          </a:bodyPr>
          <a:lstStyle/>
          <a:p>
            <a:pPr algn="ctr"/>
            <a:r>
              <a:rPr lang="it-IT" sz="3200" dirty="0" smtClean="0"/>
              <a:t>Nuove sanzioni obiettivo di saldo</a:t>
            </a:r>
            <a:r>
              <a:rPr lang="it-IT" sz="3200" dirty="0">
                <a:latin typeface="+mn-lt"/>
              </a:rPr>
              <a:t/>
            </a:r>
            <a:br>
              <a:rPr lang="it-IT" sz="3200" dirty="0">
                <a:latin typeface="+mn-lt"/>
              </a:rPr>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3767730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473958"/>
            <a:ext cx="7166474" cy="4713745"/>
          </a:xfrm>
        </p:spPr>
        <p:txBody>
          <a:bodyPr>
            <a:noAutofit/>
          </a:bodyPr>
          <a:lstStyle/>
          <a:p>
            <a:r>
              <a:rPr lang="it-IT" sz="1300" u="sng" dirty="0" smtClean="0"/>
              <a:t>Comma 470.</a:t>
            </a:r>
          </a:p>
          <a:p>
            <a:r>
              <a:rPr lang="it-IT" sz="1400" dirty="0"/>
              <a:t>Ai fini della verifica del rispetto dell'obiettivo di saldo, ciascun ente è tenuto a inviare, utilizzando il sistema </a:t>
            </a:r>
            <a:r>
              <a:rPr lang="it-IT" sz="1400" i="1" dirty="0"/>
              <a:t>web</a:t>
            </a:r>
            <a:r>
              <a:rPr lang="it-IT" sz="1400" dirty="0"/>
              <a:t>, appositamente previsto nel sito «http://pareggiobilancio.mef.gov.it», entro il termine perentorio del 31 marzo dell'anno successivo a quello di riferimento, al </a:t>
            </a:r>
            <a:r>
              <a:rPr lang="it-IT" sz="1400" dirty="0" smtClean="0"/>
              <a:t>MEF-RGS, </a:t>
            </a:r>
            <a:r>
              <a:rPr lang="it-IT" sz="1400" dirty="0"/>
              <a:t>una certificazione dei risultati </a:t>
            </a:r>
            <a:r>
              <a:rPr lang="it-IT" sz="1400" dirty="0" smtClean="0"/>
              <a:t>conseguiti....</a:t>
            </a:r>
          </a:p>
          <a:p>
            <a:pPr marL="285750" indent="-285750">
              <a:buFontTx/>
              <a:buChar char="-"/>
            </a:pPr>
            <a:r>
              <a:rPr lang="it-IT" sz="1400" dirty="0" smtClean="0"/>
              <a:t>La </a:t>
            </a:r>
            <a:r>
              <a:rPr lang="it-IT" sz="1400" b="1" u="sng" dirty="0"/>
              <a:t>mancata trasmissione della certificazione </a:t>
            </a:r>
            <a:r>
              <a:rPr lang="it-IT" sz="1400" dirty="0"/>
              <a:t>entro il termine perentorio del 31 marzo costituisce inadempimento all'obbligo del pareggio di </a:t>
            </a:r>
            <a:r>
              <a:rPr lang="it-IT" sz="1400" dirty="0" smtClean="0"/>
              <a:t>bilancio (ergo: divieto di procedere ad assunzioni!). </a:t>
            </a:r>
          </a:p>
          <a:p>
            <a:pPr marL="285750" indent="-285750">
              <a:buFontTx/>
              <a:buChar char="-"/>
            </a:pPr>
            <a:r>
              <a:rPr lang="it-IT" sz="1400" dirty="0" smtClean="0"/>
              <a:t>Nel </a:t>
            </a:r>
            <a:r>
              <a:rPr lang="it-IT" sz="1400" dirty="0"/>
              <a:t>caso in cui la certificazione, sebbene in ritardo, sia </a:t>
            </a:r>
            <a:r>
              <a:rPr lang="it-IT" sz="1400" b="1" u="sng" dirty="0"/>
              <a:t>trasmessa entro il successivo 30 aprile </a:t>
            </a:r>
            <a:r>
              <a:rPr lang="it-IT" sz="1400" dirty="0"/>
              <a:t>e attesti il conseguimento dell'obiettivo di saldo di cui al comma 466, si applicano, nei dodici mesi successivi al ritardato invio, le sole disposizioni di cui al comma 475, lettera</a:t>
            </a:r>
            <a:r>
              <a:rPr lang="it-IT" sz="1400" i="1" dirty="0"/>
              <a:t> e)</a:t>
            </a:r>
            <a:r>
              <a:rPr lang="it-IT" sz="1400" dirty="0"/>
              <a:t>, limitatamente alle </a:t>
            </a:r>
            <a:r>
              <a:rPr lang="it-IT" sz="1400" b="1" u="sng" dirty="0"/>
              <a:t>assunzioni di personale a tempo indeterminato</a:t>
            </a:r>
            <a:r>
              <a:rPr lang="it-IT" sz="1400" dirty="0"/>
              <a:t>.</a:t>
            </a:r>
            <a:endParaRPr lang="it-IT" sz="1300" b="1"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19</a:t>
            </a:fld>
            <a:endParaRPr lang="it-IT" dirty="0"/>
          </a:p>
        </p:txBody>
      </p:sp>
      <p:sp>
        <p:nvSpPr>
          <p:cNvPr id="2" name="Titolo 1"/>
          <p:cNvSpPr>
            <a:spLocks noGrp="1"/>
          </p:cNvSpPr>
          <p:nvPr>
            <p:ph type="title"/>
          </p:nvPr>
        </p:nvSpPr>
        <p:spPr>
          <a:xfrm>
            <a:off x="1057102" y="482284"/>
            <a:ext cx="7166474" cy="882492"/>
          </a:xfrm>
        </p:spPr>
        <p:txBody>
          <a:bodyPr>
            <a:normAutofit/>
          </a:bodyPr>
          <a:lstStyle/>
          <a:p>
            <a:pPr algn="ctr"/>
            <a:r>
              <a:rPr lang="it-IT" sz="3200" dirty="0" smtClean="0"/>
              <a:t>Sanzioni obiettivo di saldo</a:t>
            </a:r>
            <a:r>
              <a:rPr lang="it-IT" sz="3200" dirty="0">
                <a:latin typeface="+mn-lt"/>
              </a:rPr>
              <a:t/>
            </a:r>
            <a:br>
              <a:rPr lang="it-IT" sz="3200" dirty="0">
                <a:latin typeface="+mn-lt"/>
              </a:rPr>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1465088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INANZA_LOCALE3-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Titolo 2"/>
          <p:cNvSpPr>
            <a:spLocks noGrp="1"/>
          </p:cNvSpPr>
          <p:nvPr>
            <p:ph type="title"/>
          </p:nvPr>
        </p:nvSpPr>
        <p:spPr>
          <a:xfrm>
            <a:off x="436728" y="985293"/>
            <a:ext cx="7124132" cy="1631216"/>
          </a:xfrm>
        </p:spPr>
        <p:txBody>
          <a:bodyPr wrap="square">
            <a:spAutoFit/>
          </a:bodyPr>
          <a:lstStyle/>
          <a:p>
            <a:pPr>
              <a:spcBef>
                <a:spcPts val="1200"/>
              </a:spcBef>
            </a:pPr>
            <a:r>
              <a:rPr lang="it-IT" sz="2000" b="1" dirty="0" smtClean="0">
                <a:latin typeface="Arial Narrow" panose="020B0606020202030204" pitchFamily="34" charset="0"/>
              </a:rPr>
              <a:t/>
            </a:r>
            <a:br>
              <a:rPr lang="it-IT" sz="2000" b="1" dirty="0" smtClean="0">
                <a:latin typeface="Arial Narrow" panose="020B0606020202030204" pitchFamily="34" charset="0"/>
              </a:rPr>
            </a:br>
            <a:r>
              <a:rPr lang="it-IT" sz="2000" b="1" dirty="0">
                <a:latin typeface="Arial Narrow" panose="020B0606020202030204" pitchFamily="34" charset="0"/>
              </a:rPr>
              <a:t/>
            </a:r>
            <a:br>
              <a:rPr lang="it-IT" sz="2000" b="1" dirty="0">
                <a:latin typeface="Arial Narrow" panose="020B0606020202030204" pitchFamily="34" charset="0"/>
              </a:rPr>
            </a:br>
            <a:r>
              <a:rPr lang="it-IT" sz="2000" b="1" dirty="0">
                <a:latin typeface="Arial Narrow" panose="020B0606020202030204" pitchFamily="34" charset="0"/>
              </a:rPr>
              <a:t/>
            </a:r>
            <a:br>
              <a:rPr lang="it-IT" sz="2000" b="1" dirty="0">
                <a:latin typeface="Arial Narrow" panose="020B0606020202030204" pitchFamily="34" charset="0"/>
              </a:rPr>
            </a:br>
            <a:r>
              <a:rPr lang="it-IT" sz="2000" b="1" dirty="0" smtClean="0">
                <a:latin typeface="Arial Narrow" panose="020B0606020202030204" pitchFamily="34" charset="0"/>
              </a:rPr>
              <a:t/>
            </a:r>
            <a:br>
              <a:rPr lang="it-IT" sz="2000" b="1" dirty="0" smtClean="0">
                <a:latin typeface="Arial Narrow" panose="020B0606020202030204" pitchFamily="34" charset="0"/>
              </a:rPr>
            </a:br>
            <a:endParaRPr lang="it-IT" sz="2000" i="1" dirty="0">
              <a:latin typeface="Arial Narrow" panose="020B0606020202030204" pitchFamily="34" charset="0"/>
              <a:cs typeface="Arial"/>
            </a:endParaRPr>
          </a:p>
        </p:txBody>
      </p:sp>
      <p:pic>
        <p:nvPicPr>
          <p:cNvPr id="7" name="Immagine 6"/>
          <p:cNvPicPr>
            <a:picLocks noChangeAspect="1"/>
          </p:cNvPicPr>
          <p:nvPr/>
        </p:nvPicPr>
        <p:blipFill>
          <a:blip r:embed="rId3"/>
          <a:stretch>
            <a:fillRect/>
          </a:stretch>
        </p:blipFill>
        <p:spPr>
          <a:xfrm>
            <a:off x="8089096" y="503766"/>
            <a:ext cx="644758" cy="951282"/>
          </a:xfrm>
          <a:prstGeom prst="rect">
            <a:avLst/>
          </a:prstGeom>
        </p:spPr>
      </p:pic>
      <p:sp>
        <p:nvSpPr>
          <p:cNvPr id="5" name="Titolo 2"/>
          <p:cNvSpPr txBox="1">
            <a:spLocks/>
          </p:cNvSpPr>
          <p:nvPr/>
        </p:nvSpPr>
        <p:spPr>
          <a:xfrm>
            <a:off x="61550" y="604973"/>
            <a:ext cx="7635314" cy="5850418"/>
          </a:xfrm>
          <a:prstGeom prst="rect">
            <a:avLst/>
          </a:prstGeom>
        </p:spPr>
        <p:txBody>
          <a:bodyPr vert="horz" lIns="91440" tIns="45720" rIns="91440" bIns="45720" rtlCol="0" anchor="t">
            <a:noAutofit/>
          </a:bodyPr>
          <a:lstStyle>
            <a:lvl1pPr algn="l" defTabSz="457200" rtl="0" eaLnBrk="1" latinLnBrk="0" hangingPunct="1">
              <a:spcBef>
                <a:spcPct val="0"/>
              </a:spcBef>
              <a:buNone/>
              <a:defRPr sz="3000" kern="1200">
                <a:solidFill>
                  <a:srgbClr val="004B6B"/>
                </a:solidFill>
                <a:latin typeface="Arial Black"/>
                <a:ea typeface="+mj-ea"/>
                <a:cs typeface="Arial Black"/>
              </a:defRPr>
            </a:lvl1pPr>
          </a:lstStyle>
          <a:p>
            <a:pPr marL="540000" indent="-342900">
              <a:lnSpc>
                <a:spcPct val="150000"/>
              </a:lnSpc>
              <a:spcBef>
                <a:spcPct val="20000"/>
              </a:spcBef>
            </a:pPr>
            <a:r>
              <a:rPr lang="it-IT" sz="3600" b="1" dirty="0" smtClean="0">
                <a:latin typeface="Arial Narrow" panose="020B0606020202030204" pitchFamily="34" charset="0"/>
              </a:rPr>
              <a:t>Indice</a:t>
            </a:r>
            <a:endParaRPr lang="it-IT" sz="3200" b="1" dirty="0" smtClean="0">
              <a:latin typeface="Arial Narrow" panose="020B0606020202030204" pitchFamily="34" charset="0"/>
            </a:endParaRPr>
          </a:p>
          <a:p>
            <a:pPr marL="540000" indent="-342900">
              <a:lnSpc>
                <a:spcPct val="150000"/>
              </a:lnSpc>
              <a:spcBef>
                <a:spcPct val="20000"/>
              </a:spcBef>
              <a:buFont typeface="Arial" panose="020B0604020202020204" pitchFamily="34" charset="0"/>
              <a:buChar char="•"/>
            </a:pPr>
            <a:r>
              <a:rPr lang="it-IT" sz="2300" b="1" i="1" dirty="0" smtClean="0">
                <a:latin typeface="Arial Narrow" panose="020B0606020202030204" pitchFamily="34" charset="0"/>
              </a:rPr>
              <a:t>Il personale dei Comuni, dati e dinamiche</a:t>
            </a:r>
          </a:p>
          <a:p>
            <a:pPr marL="540000" indent="-342900">
              <a:lnSpc>
                <a:spcPct val="150000"/>
              </a:lnSpc>
              <a:spcBef>
                <a:spcPct val="20000"/>
              </a:spcBef>
              <a:buFont typeface="Arial" panose="020B0604020202020204" pitchFamily="34" charset="0"/>
              <a:buChar char="•"/>
            </a:pPr>
            <a:r>
              <a:rPr lang="it-IT" sz="2300" b="1" i="1" dirty="0" smtClean="0">
                <a:latin typeface="Arial Narrow" panose="020B0606020202030204" pitchFamily="34" charset="0"/>
              </a:rPr>
              <a:t>Il </a:t>
            </a:r>
            <a:r>
              <a:rPr lang="it-IT" sz="2300" b="1" i="1" dirty="0">
                <a:latin typeface="Arial Narrow" panose="020B0606020202030204" pitchFamily="34" charset="0"/>
              </a:rPr>
              <a:t>rinnovo del CCNL</a:t>
            </a:r>
          </a:p>
          <a:p>
            <a:pPr marL="540000" indent="-342900">
              <a:lnSpc>
                <a:spcPct val="150000"/>
              </a:lnSpc>
              <a:spcBef>
                <a:spcPct val="20000"/>
              </a:spcBef>
              <a:buFont typeface="Arial" panose="020B0604020202020204" pitchFamily="34" charset="0"/>
              <a:buChar char="•"/>
            </a:pPr>
            <a:r>
              <a:rPr lang="it-IT" sz="2300" b="1" i="1" dirty="0" smtClean="0">
                <a:latin typeface="Arial Narrow" panose="020B0606020202030204" pitchFamily="34" charset="0"/>
              </a:rPr>
              <a:t>La proroga delle graduatorie di concorso</a:t>
            </a:r>
          </a:p>
          <a:p>
            <a:pPr marL="540000" indent="-342900">
              <a:lnSpc>
                <a:spcPct val="150000"/>
              </a:lnSpc>
              <a:spcBef>
                <a:spcPct val="20000"/>
              </a:spcBef>
              <a:buFont typeface="Arial" panose="020B0604020202020204" pitchFamily="34" charset="0"/>
              <a:buChar char="•"/>
            </a:pPr>
            <a:r>
              <a:rPr lang="it-IT" sz="2300" b="1" i="1" dirty="0" smtClean="0">
                <a:latin typeface="Arial Narrow" panose="020B0606020202030204" pitchFamily="34" charset="0"/>
              </a:rPr>
              <a:t>Le misure premiali</a:t>
            </a:r>
            <a:endParaRPr lang="it-IT" sz="2300" b="1" i="1" dirty="0">
              <a:latin typeface="Arial Narrow" panose="020B0606020202030204" pitchFamily="34" charset="0"/>
            </a:endParaRPr>
          </a:p>
          <a:p>
            <a:pPr marL="540000" indent="-342900">
              <a:lnSpc>
                <a:spcPct val="150000"/>
              </a:lnSpc>
              <a:spcBef>
                <a:spcPct val="20000"/>
              </a:spcBef>
              <a:buFont typeface="Arial" panose="020B0604020202020204" pitchFamily="34" charset="0"/>
              <a:buChar char="•"/>
            </a:pPr>
            <a:r>
              <a:rPr lang="it-IT" sz="2300" b="1" i="1" dirty="0" smtClean="0">
                <a:latin typeface="Arial Narrow" panose="020B0606020202030204" pitchFamily="34" charset="0"/>
              </a:rPr>
              <a:t>Sanzioni</a:t>
            </a:r>
          </a:p>
          <a:p>
            <a:pPr marL="540000" indent="-342900">
              <a:lnSpc>
                <a:spcPct val="150000"/>
              </a:lnSpc>
              <a:spcBef>
                <a:spcPct val="20000"/>
              </a:spcBef>
              <a:buFont typeface="Arial" panose="020B0604020202020204" pitchFamily="34" charset="0"/>
              <a:buChar char="•"/>
            </a:pPr>
            <a:endParaRPr lang="it-IT" sz="2300" b="1" i="1" dirty="0" smtClean="0">
              <a:latin typeface="Arial Narrow" panose="020B0606020202030204" pitchFamily="34" charset="0"/>
            </a:endParaRPr>
          </a:p>
          <a:p>
            <a:pPr marL="540000" indent="-342900">
              <a:lnSpc>
                <a:spcPct val="150000"/>
              </a:lnSpc>
              <a:spcBef>
                <a:spcPct val="20000"/>
              </a:spcBef>
              <a:buFont typeface="Arial" panose="020B0604020202020204" pitchFamily="34" charset="0"/>
              <a:buChar char="•"/>
            </a:pPr>
            <a:r>
              <a:rPr lang="it-IT" sz="2300" b="1" i="1" dirty="0" smtClean="0">
                <a:latin typeface="Arial Narrow" panose="020B0606020202030204" pitchFamily="34" charset="0"/>
              </a:rPr>
              <a:t>Le </a:t>
            </a:r>
            <a:r>
              <a:rPr lang="it-IT" sz="2300" b="1" i="1" dirty="0" smtClean="0">
                <a:latin typeface="Arial Narrow" panose="020B0606020202030204" pitchFamily="34" charset="0"/>
              </a:rPr>
              <a:t>richieste ANCI</a:t>
            </a:r>
          </a:p>
        </p:txBody>
      </p:sp>
    </p:spTree>
    <p:extLst>
      <p:ext uri="{BB962C8B-B14F-4D97-AF65-F5344CB8AC3E}">
        <p14:creationId xmlns:p14="http://schemas.microsoft.com/office/powerpoint/2010/main" val="199410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473958"/>
            <a:ext cx="7166474" cy="4713745"/>
          </a:xfrm>
        </p:spPr>
        <p:txBody>
          <a:bodyPr>
            <a:noAutofit/>
          </a:bodyPr>
          <a:lstStyle/>
          <a:p>
            <a:r>
              <a:rPr lang="it-IT" u="sng" dirty="0" smtClean="0"/>
              <a:t>Comma 476.</a:t>
            </a:r>
          </a:p>
          <a:p>
            <a:r>
              <a:rPr lang="it-IT" dirty="0"/>
              <a:t>n</a:t>
            </a:r>
            <a:r>
              <a:rPr lang="it-IT" dirty="0" smtClean="0"/>
              <a:t>el </a:t>
            </a:r>
            <a:r>
              <a:rPr lang="it-IT" dirty="0"/>
              <a:t>caso in cui il mancato conseguimento del saldo </a:t>
            </a:r>
            <a:r>
              <a:rPr lang="it-IT" dirty="0" smtClean="0"/>
              <a:t>… risulti </a:t>
            </a:r>
            <a:r>
              <a:rPr lang="it-IT" dirty="0"/>
              <a:t>inferiore al 3 per cento degli accertamenti delle entrate finali dell'esercizio del mancato conseguimento del saldo, nell'anno successivo a quello dell'inadempienza </a:t>
            </a:r>
            <a:r>
              <a:rPr lang="it-IT" dirty="0" smtClean="0"/>
              <a:t>… </a:t>
            </a:r>
            <a:r>
              <a:rPr lang="it-IT" dirty="0"/>
              <a:t>la sanzione di cui al comma 475, lettera e), </a:t>
            </a:r>
            <a:r>
              <a:rPr lang="it-IT" b="1" u="sng" dirty="0"/>
              <a:t>è applicata solo per assunzioni di personale a tempo </a:t>
            </a:r>
            <a:r>
              <a:rPr lang="it-IT" b="1" u="sng" dirty="0" smtClean="0"/>
              <a:t>indeterminato</a:t>
            </a:r>
            <a:endParaRPr lang="it-IT" b="1"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20</a:t>
            </a:fld>
            <a:endParaRPr lang="it-IT" dirty="0"/>
          </a:p>
        </p:txBody>
      </p:sp>
      <p:sp>
        <p:nvSpPr>
          <p:cNvPr id="2" name="Titolo 1"/>
          <p:cNvSpPr>
            <a:spLocks noGrp="1"/>
          </p:cNvSpPr>
          <p:nvPr>
            <p:ph type="title"/>
          </p:nvPr>
        </p:nvSpPr>
        <p:spPr>
          <a:xfrm>
            <a:off x="1057102" y="482284"/>
            <a:ext cx="7166474" cy="882492"/>
          </a:xfrm>
        </p:spPr>
        <p:txBody>
          <a:bodyPr>
            <a:normAutofit/>
          </a:bodyPr>
          <a:lstStyle/>
          <a:p>
            <a:pPr algn="ctr"/>
            <a:r>
              <a:rPr lang="it-IT" sz="3200" dirty="0" smtClean="0"/>
              <a:t>Sanzioni obiettivo di saldo</a:t>
            </a:r>
            <a:r>
              <a:rPr lang="it-IT" sz="3200" dirty="0">
                <a:latin typeface="+mn-lt"/>
              </a:rPr>
              <a:t/>
            </a:r>
            <a:br>
              <a:rPr lang="it-IT" sz="3200" dirty="0">
                <a:latin typeface="+mn-lt"/>
              </a:rPr>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1496487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473958"/>
            <a:ext cx="7166474" cy="4713745"/>
          </a:xfrm>
        </p:spPr>
        <p:txBody>
          <a:bodyPr>
            <a:noAutofit/>
          </a:bodyPr>
          <a:lstStyle/>
          <a:p>
            <a:r>
              <a:rPr lang="it-IT" sz="1300" u="sng" dirty="0" smtClean="0"/>
              <a:t>Comma 479</a:t>
            </a:r>
          </a:p>
          <a:p>
            <a:r>
              <a:rPr lang="it-IT" sz="1400" dirty="0" smtClean="0"/>
              <a:t>«… a </a:t>
            </a:r>
            <a:r>
              <a:rPr lang="it-IT" sz="1400" dirty="0"/>
              <a:t>decorrere dall'anno 2018, con riferimento ai risultati dell'anno precedente e a condizione del rispetto dei termini perentori di </a:t>
            </a:r>
            <a:r>
              <a:rPr lang="it-IT" sz="1400" dirty="0" smtClean="0"/>
              <a:t>certificazione:</a:t>
            </a:r>
          </a:p>
          <a:p>
            <a:pPr marL="342900" indent="-342900">
              <a:buAutoNum type="alphaLcParenR"/>
            </a:pPr>
            <a:r>
              <a:rPr lang="it-IT" sz="1400" dirty="0" smtClean="0"/>
              <a:t>… b) …</a:t>
            </a:r>
          </a:p>
          <a:p>
            <a:r>
              <a:rPr lang="it-IT" sz="1400" i="1" dirty="0" smtClean="0"/>
              <a:t>c</a:t>
            </a:r>
            <a:r>
              <a:rPr lang="it-IT" sz="1400" i="1" dirty="0"/>
              <a:t>) </a:t>
            </a:r>
            <a:r>
              <a:rPr lang="it-IT" sz="1400" dirty="0"/>
              <a:t>per le regioni e le città metropolitane che rispettano il saldo </a:t>
            </a:r>
            <a:r>
              <a:rPr lang="it-IT" sz="1400" dirty="0" smtClean="0"/>
              <a:t>…, </a:t>
            </a:r>
            <a:r>
              <a:rPr lang="it-IT" sz="1400" dirty="0"/>
              <a:t>lasciando spazi finanziari inutilizzati inferiori all'1 per cento degli accertamenti delle entrate finali dell'esercizio nel quale è rispettato il medesimo saldo, nell'anno successivo la spesa per rapporti di lavoro flessibile di cui all'articolo 9, comma 28, </a:t>
            </a:r>
            <a:r>
              <a:rPr lang="it-IT" sz="1400" dirty="0" smtClean="0"/>
              <a:t>… </a:t>
            </a:r>
            <a:r>
              <a:rPr lang="it-IT" sz="1400" dirty="0"/>
              <a:t>può essere innalzata del </a:t>
            </a:r>
            <a:r>
              <a:rPr lang="it-IT" sz="1400" dirty="0" smtClean="0"/>
              <a:t>10% della </a:t>
            </a:r>
            <a:r>
              <a:rPr lang="it-IT" sz="1400" dirty="0"/>
              <a:t>spesa sostenibile ai sensi del predetto comma 28;</a:t>
            </a:r>
          </a:p>
          <a:p>
            <a:r>
              <a:rPr lang="it-IT" sz="1400" i="1" dirty="0"/>
              <a:t>d) </a:t>
            </a:r>
            <a:r>
              <a:rPr lang="it-IT" sz="1400" dirty="0"/>
              <a:t>per i comuni che rispettano il saldo </a:t>
            </a:r>
            <a:r>
              <a:rPr lang="it-IT" sz="1400" dirty="0" smtClean="0"/>
              <a:t>…, </a:t>
            </a:r>
            <a:r>
              <a:rPr lang="it-IT" sz="1400" dirty="0"/>
              <a:t>lasciando spazi finanziari inutilizzati inferiori all'1 per cento degli accertamenti delle entrate finali dell'esercizio nel quale è rispettato il medesimo saldo, nell'anno successivo la percentuale </a:t>
            </a:r>
            <a:r>
              <a:rPr lang="it-IT" sz="1400" dirty="0" smtClean="0"/>
              <a:t>di turn-over </a:t>
            </a:r>
            <a:r>
              <a:rPr lang="it-IT" sz="1400" dirty="0"/>
              <a:t>è innalzata al </a:t>
            </a:r>
            <a:r>
              <a:rPr lang="it-IT" sz="1400" dirty="0" smtClean="0"/>
              <a:t>75% qualora </a:t>
            </a:r>
            <a:r>
              <a:rPr lang="it-IT" sz="1400" dirty="0"/>
              <a:t>il rapporto dipendenti-popolazione dell'anno precedente sia inferiore al rapporto medio dipendenti-popolazione per classe demografica, come definito triennalmente con il decreto del Ministro dell'interno </a:t>
            </a:r>
            <a:r>
              <a:rPr lang="it-IT" sz="1400" dirty="0" smtClean="0"/>
              <a:t>….</a:t>
            </a:r>
            <a:endParaRPr lang="it-IT" sz="1400" dirty="0"/>
          </a:p>
          <a:p>
            <a:pPr marL="342900" indent="-342900">
              <a:buAutoNum type="alphaLcParenR"/>
            </a:pPr>
            <a:endParaRPr lang="it-IT" sz="1400" dirty="0"/>
          </a:p>
          <a:p>
            <a:endParaRPr lang="it-IT" sz="1300" b="1"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21</a:t>
            </a:fld>
            <a:endParaRPr lang="it-IT" dirty="0"/>
          </a:p>
        </p:txBody>
      </p:sp>
      <p:sp>
        <p:nvSpPr>
          <p:cNvPr id="2" name="Titolo 1"/>
          <p:cNvSpPr>
            <a:spLocks noGrp="1"/>
          </p:cNvSpPr>
          <p:nvPr>
            <p:ph type="title"/>
          </p:nvPr>
        </p:nvSpPr>
        <p:spPr>
          <a:xfrm>
            <a:off x="1057102" y="482284"/>
            <a:ext cx="7166474" cy="882492"/>
          </a:xfrm>
        </p:spPr>
        <p:txBody>
          <a:bodyPr>
            <a:normAutofit/>
          </a:bodyPr>
          <a:lstStyle/>
          <a:p>
            <a:pPr algn="ctr"/>
            <a:r>
              <a:rPr lang="it-IT" sz="3200" dirty="0" smtClean="0"/>
              <a:t>Misure premiali</a:t>
            </a:r>
            <a:r>
              <a:rPr lang="it-IT" sz="3200" dirty="0">
                <a:latin typeface="+mn-lt"/>
              </a:rPr>
              <a:t/>
            </a:r>
            <a:br>
              <a:rPr lang="it-IT" sz="3200" dirty="0">
                <a:latin typeface="+mn-lt"/>
              </a:rPr>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2692425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C121BA9E-CF39-5A4C-A796-CE277B4E7A22}" type="slidenum">
              <a:rPr lang="it-IT" smtClean="0"/>
              <a:pPr/>
              <a:t>22</a:t>
            </a:fld>
            <a:endParaRPr lang="it-IT" dirty="0"/>
          </a:p>
        </p:txBody>
      </p:sp>
      <p:sp>
        <p:nvSpPr>
          <p:cNvPr id="2" name="Titolo 1"/>
          <p:cNvSpPr>
            <a:spLocks noGrp="1"/>
          </p:cNvSpPr>
          <p:nvPr>
            <p:ph type="title"/>
          </p:nvPr>
        </p:nvSpPr>
        <p:spPr>
          <a:xfrm>
            <a:off x="1073428" y="277813"/>
            <a:ext cx="7166474" cy="882492"/>
          </a:xfrm>
        </p:spPr>
        <p:txBody>
          <a:bodyPr>
            <a:normAutofit/>
          </a:bodyPr>
          <a:lstStyle/>
          <a:p>
            <a:pPr algn="ctr"/>
            <a:r>
              <a:rPr lang="it-IT" sz="2700" dirty="0" smtClean="0"/>
              <a:t>Ulteriori disposizioni nel Mille proroghe</a:t>
            </a:r>
            <a:r>
              <a:rPr lang="it-IT" sz="3200" dirty="0">
                <a:latin typeface="+mn-lt"/>
              </a:rPr>
              <a:t/>
            </a:r>
            <a:br>
              <a:rPr lang="it-IT" sz="3200" dirty="0">
                <a:latin typeface="+mn-lt"/>
              </a:rPr>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
        <p:nvSpPr>
          <p:cNvPr id="8" name="Rectangle 2"/>
          <p:cNvSpPr txBox="1">
            <a:spLocks noChangeArrowheads="1"/>
          </p:cNvSpPr>
          <p:nvPr/>
        </p:nvSpPr>
        <p:spPr>
          <a:xfrm>
            <a:off x="457200" y="277813"/>
            <a:ext cx="8229600" cy="558800"/>
          </a:xfrm>
          <a:prstGeom prst="rect">
            <a:avLst/>
          </a:prstGeom>
        </p:spPr>
        <p:txBody>
          <a:bodyPr vert="horz" lIns="91440" tIns="45720" rIns="91440" bIns="45720" rtlCol="0" anchor="t">
            <a:norm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r>
              <a:rPr lang="it-IT" altLang="it-IT" sz="2400" i="1" dirty="0" smtClean="0"/>
              <a:t>		</a:t>
            </a:r>
          </a:p>
        </p:txBody>
      </p:sp>
      <p:sp>
        <p:nvSpPr>
          <p:cNvPr id="11" name="CasellaDiTesto 10"/>
          <p:cNvSpPr txBox="1"/>
          <p:nvPr/>
        </p:nvSpPr>
        <p:spPr>
          <a:xfrm>
            <a:off x="683568" y="1012056"/>
            <a:ext cx="6984776" cy="5539978"/>
          </a:xfrm>
          <a:prstGeom prst="rect">
            <a:avLst/>
          </a:prstGeom>
          <a:noFill/>
        </p:spPr>
        <p:txBody>
          <a:bodyPr wrap="square" rtlCol="0">
            <a:spAutoFit/>
          </a:bodyPr>
          <a:lstStyle/>
          <a:p>
            <a:pPr defTabSz="914400" fontAlgn="base">
              <a:lnSpc>
                <a:spcPct val="150000"/>
              </a:lnSpc>
              <a:spcBef>
                <a:spcPct val="0"/>
              </a:spcBef>
              <a:spcAft>
                <a:spcPct val="0"/>
              </a:spcAft>
            </a:pPr>
            <a:r>
              <a:rPr lang="it-IT" sz="1600" b="1" dirty="0" smtClean="0"/>
              <a:t>Art. 1 del DL 244/2016</a:t>
            </a:r>
          </a:p>
          <a:p>
            <a:pPr defTabSz="914400" fontAlgn="base">
              <a:lnSpc>
                <a:spcPct val="150000"/>
              </a:lnSpc>
              <a:spcBef>
                <a:spcPct val="0"/>
              </a:spcBef>
              <a:spcAft>
                <a:spcPct val="0"/>
              </a:spcAft>
            </a:pPr>
            <a:endParaRPr lang="it-IT" sz="1600" b="1" dirty="0"/>
          </a:p>
          <a:p>
            <a:pPr defTabSz="914400" fontAlgn="base">
              <a:lnSpc>
                <a:spcPct val="150000"/>
              </a:lnSpc>
              <a:spcBef>
                <a:spcPct val="0"/>
              </a:spcBef>
              <a:spcAft>
                <a:spcPct val="0"/>
              </a:spcAft>
            </a:pPr>
            <a:r>
              <a:rPr lang="it-IT" sz="1600" b="1" dirty="0" smtClean="0"/>
              <a:t>Comma </a:t>
            </a:r>
            <a:r>
              <a:rPr lang="it-IT" sz="1600" b="1" dirty="0"/>
              <a:t>3</a:t>
            </a:r>
            <a:r>
              <a:rPr lang="it-IT" sz="1600" dirty="0"/>
              <a:t> – </a:t>
            </a:r>
            <a:r>
              <a:rPr lang="it-IT" sz="1600" dirty="0" smtClean="0"/>
              <a:t>le Città Metropolitane e le Province possono prorogare sino al 31 dicembre 2017  </a:t>
            </a:r>
            <a:r>
              <a:rPr lang="it-IT" sz="1600" dirty="0"/>
              <a:t>i contratti di lavoro a tempo determinato nonché i contratti di collaborazione coordinata e continuativa anche a progetto per le necessità connesse alle esigenze di continuità dei </a:t>
            </a:r>
            <a:r>
              <a:rPr lang="it-IT" sz="1600" dirty="0" smtClean="0"/>
              <a:t>servizi</a:t>
            </a:r>
            <a:r>
              <a:rPr lang="it-IT" sz="1600" dirty="0"/>
              <a:t>;</a:t>
            </a:r>
            <a:endParaRPr lang="it-IT" sz="1600" dirty="0" smtClean="0"/>
          </a:p>
          <a:p>
            <a:pPr defTabSz="914400" fontAlgn="base">
              <a:lnSpc>
                <a:spcPct val="150000"/>
              </a:lnSpc>
              <a:spcBef>
                <a:spcPct val="0"/>
              </a:spcBef>
              <a:spcAft>
                <a:spcPct val="0"/>
              </a:spcAft>
            </a:pPr>
            <a:endParaRPr lang="it-IT" sz="1600" dirty="0"/>
          </a:p>
          <a:p>
            <a:pPr defTabSz="914400" fontAlgn="base">
              <a:lnSpc>
                <a:spcPct val="150000"/>
              </a:lnSpc>
              <a:spcBef>
                <a:spcPct val="0"/>
              </a:spcBef>
              <a:spcAft>
                <a:spcPct val="0"/>
              </a:spcAft>
            </a:pPr>
            <a:r>
              <a:rPr lang="it-IT" sz="1600" b="1" dirty="0" smtClean="0"/>
              <a:t>Comma 8 – </a:t>
            </a:r>
            <a:r>
              <a:rPr lang="it-IT" sz="1600" dirty="0" smtClean="0"/>
              <a:t>il divieto di stipulare contratti di co.co.co nelle PPAA viene spostato al 1 gennaio 2018;</a:t>
            </a:r>
          </a:p>
          <a:p>
            <a:pPr defTabSz="914400" fontAlgn="base">
              <a:lnSpc>
                <a:spcPct val="150000"/>
              </a:lnSpc>
              <a:spcBef>
                <a:spcPct val="0"/>
              </a:spcBef>
              <a:spcAft>
                <a:spcPct val="0"/>
              </a:spcAft>
            </a:pPr>
            <a:endParaRPr lang="it-IT" sz="1600" dirty="0"/>
          </a:p>
          <a:p>
            <a:pPr lvl="0" defTabSz="914400" fontAlgn="base">
              <a:lnSpc>
                <a:spcPct val="150000"/>
              </a:lnSpc>
              <a:spcBef>
                <a:spcPct val="0"/>
              </a:spcBef>
              <a:spcAft>
                <a:spcPct val="0"/>
              </a:spcAft>
            </a:pPr>
            <a:r>
              <a:rPr lang="it-IT" sz="1600" b="1" dirty="0"/>
              <a:t>Comma 9 </a:t>
            </a:r>
            <a:r>
              <a:rPr lang="it-IT" sz="1600" dirty="0"/>
              <a:t>– </a:t>
            </a:r>
            <a:r>
              <a:rPr lang="it-IT" sz="1600" dirty="0" smtClean="0"/>
              <a:t>sono </a:t>
            </a:r>
            <a:r>
              <a:rPr lang="it-IT" sz="1600" dirty="0"/>
              <a:t>prorogati al 31 dicembre 2017 i contratti a tempo determinato delle Città Metropolitane per lo svolgimento delle funzioni relative ai Centri per l’impiego.</a:t>
            </a:r>
          </a:p>
          <a:p>
            <a:pPr defTabSz="914400" fontAlgn="base">
              <a:lnSpc>
                <a:spcPct val="150000"/>
              </a:lnSpc>
              <a:spcBef>
                <a:spcPct val="0"/>
              </a:spcBef>
              <a:spcAft>
                <a:spcPct val="0"/>
              </a:spcAft>
            </a:pPr>
            <a:endParaRPr lang="it-IT" sz="1400" dirty="0"/>
          </a:p>
          <a:p>
            <a:pPr lvl="0" defTabSz="914400" fontAlgn="base">
              <a:lnSpc>
                <a:spcPct val="150000"/>
              </a:lnSpc>
              <a:spcBef>
                <a:spcPct val="0"/>
              </a:spcBef>
              <a:spcAft>
                <a:spcPct val="0"/>
              </a:spcAft>
            </a:pPr>
            <a:endParaRPr lang="it-IT" sz="1400" i="1" dirty="0">
              <a:solidFill>
                <a:srgbClr val="000000"/>
              </a:solidFill>
              <a:latin typeface="Arial" charset="0"/>
              <a:cs typeface="Arial" charset="0"/>
            </a:endParaRPr>
          </a:p>
        </p:txBody>
      </p:sp>
    </p:spTree>
    <p:extLst>
      <p:ext uri="{BB962C8B-B14F-4D97-AF65-F5344CB8AC3E}">
        <p14:creationId xmlns:p14="http://schemas.microsoft.com/office/powerpoint/2010/main" val="17654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473958"/>
            <a:ext cx="7166474" cy="4713745"/>
          </a:xfrm>
        </p:spPr>
        <p:txBody>
          <a:bodyPr>
            <a:noAutofit/>
          </a:bodyPr>
          <a:lstStyle/>
          <a:p>
            <a:pPr marL="342900" indent="-342900">
              <a:buAutoNum type="alphaLcParenR"/>
            </a:pPr>
            <a:endParaRPr lang="it-IT" sz="1400" dirty="0"/>
          </a:p>
          <a:p>
            <a:endParaRPr lang="it-IT" sz="1300" b="1"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23</a:t>
            </a:fld>
            <a:endParaRPr lang="it-IT" dirty="0"/>
          </a:p>
        </p:txBody>
      </p:sp>
      <p:sp>
        <p:nvSpPr>
          <p:cNvPr id="2" name="Titolo 1"/>
          <p:cNvSpPr>
            <a:spLocks noGrp="1"/>
          </p:cNvSpPr>
          <p:nvPr>
            <p:ph type="title"/>
          </p:nvPr>
        </p:nvSpPr>
        <p:spPr>
          <a:xfrm>
            <a:off x="1073428" y="277813"/>
            <a:ext cx="7166474" cy="882492"/>
          </a:xfrm>
        </p:spPr>
        <p:txBody>
          <a:bodyPr>
            <a:normAutofit/>
          </a:bodyPr>
          <a:lstStyle/>
          <a:p>
            <a:pPr algn="ctr"/>
            <a:r>
              <a:rPr lang="it-IT" sz="3200" dirty="0" smtClean="0"/>
              <a:t>La disciplina delle assunzioni</a:t>
            </a:r>
            <a:r>
              <a:rPr lang="it-IT" sz="3200" dirty="0">
                <a:latin typeface="+mn-lt"/>
              </a:rPr>
              <a:t/>
            </a:r>
            <a:br>
              <a:rPr lang="it-IT" sz="3200" dirty="0">
                <a:latin typeface="+mn-lt"/>
              </a:rPr>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
        <p:nvSpPr>
          <p:cNvPr id="7" name="Rettangolo 6"/>
          <p:cNvSpPr/>
          <p:nvPr/>
        </p:nvSpPr>
        <p:spPr>
          <a:xfrm>
            <a:off x="422030" y="908720"/>
            <a:ext cx="8398441" cy="288032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b="1" dirty="0" smtClean="0">
                <a:solidFill>
                  <a:schemeClr val="accent5">
                    <a:lumMod val="50000"/>
                  </a:schemeClr>
                </a:solidFill>
              </a:rPr>
              <a:t>D.L. n. 90/2014</a:t>
            </a:r>
            <a:endParaRPr lang="it-IT" dirty="0">
              <a:solidFill>
                <a:schemeClr val="accent5">
                  <a:lumMod val="50000"/>
                </a:schemeClr>
              </a:solidFill>
            </a:endParaRPr>
          </a:p>
        </p:txBody>
      </p:sp>
      <p:sp>
        <p:nvSpPr>
          <p:cNvPr id="8" name="Rectangle 2"/>
          <p:cNvSpPr txBox="1">
            <a:spLocks noChangeArrowheads="1"/>
          </p:cNvSpPr>
          <p:nvPr/>
        </p:nvSpPr>
        <p:spPr>
          <a:xfrm>
            <a:off x="457200" y="277813"/>
            <a:ext cx="8229600" cy="558800"/>
          </a:xfrm>
          <a:prstGeom prst="rect">
            <a:avLst/>
          </a:prstGeom>
        </p:spPr>
        <p:txBody>
          <a:bodyPr vert="horz" lIns="91440" tIns="45720" rIns="91440" bIns="45720" rtlCol="0" anchor="t">
            <a:norm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r>
              <a:rPr lang="it-IT" altLang="it-IT" sz="2400" i="1" dirty="0" smtClean="0"/>
              <a:t>		</a:t>
            </a:r>
          </a:p>
        </p:txBody>
      </p:sp>
      <p:pic>
        <p:nvPicPr>
          <p:cNvPr id="10" name="Picture 4" descr="logo%20anci%20dora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0738" y="5949950"/>
            <a:ext cx="4841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683568" y="908720"/>
            <a:ext cx="6984776" cy="4939814"/>
          </a:xfrm>
          <a:prstGeom prst="rect">
            <a:avLst/>
          </a:prstGeom>
          <a:noFill/>
        </p:spPr>
        <p:txBody>
          <a:bodyPr wrap="square" rtlCol="0">
            <a:spAutoFit/>
          </a:bodyPr>
          <a:lstStyle/>
          <a:p>
            <a:pPr>
              <a:lnSpc>
                <a:spcPct val="150000"/>
              </a:lnSpc>
            </a:pPr>
            <a:r>
              <a:rPr lang="it-IT" sz="1400" b="1" dirty="0" smtClean="0"/>
              <a:t> </a:t>
            </a:r>
          </a:p>
          <a:p>
            <a:pPr marL="285750" indent="-285750">
              <a:lnSpc>
                <a:spcPct val="150000"/>
              </a:lnSpc>
              <a:buFontTx/>
              <a:buChar char="-"/>
            </a:pPr>
            <a:endParaRPr lang="it-IT" sz="1400" i="1" u="sng" dirty="0"/>
          </a:p>
          <a:p>
            <a:pPr marL="285750" indent="-285750">
              <a:lnSpc>
                <a:spcPct val="150000"/>
              </a:lnSpc>
              <a:buFontTx/>
              <a:buChar char="-"/>
            </a:pPr>
            <a:endParaRPr lang="it-IT" sz="1400" i="1" dirty="0" smtClean="0"/>
          </a:p>
          <a:p>
            <a:pPr>
              <a:lnSpc>
                <a:spcPct val="150000"/>
              </a:lnSpc>
            </a:pPr>
            <a:endParaRPr lang="it-IT" sz="1400" b="1" dirty="0" smtClean="0"/>
          </a:p>
          <a:p>
            <a:pPr>
              <a:lnSpc>
                <a:spcPct val="150000"/>
              </a:lnSpc>
            </a:pPr>
            <a:endParaRPr lang="it-IT" sz="1400" b="1" dirty="0" smtClean="0"/>
          </a:p>
          <a:p>
            <a:pPr>
              <a:lnSpc>
                <a:spcPct val="150000"/>
              </a:lnSpc>
            </a:pPr>
            <a:endParaRPr lang="it-IT" sz="1400" b="1" dirty="0" smtClean="0"/>
          </a:p>
          <a:p>
            <a:pPr>
              <a:lnSpc>
                <a:spcPct val="150000"/>
              </a:lnSpc>
            </a:pPr>
            <a:endParaRPr lang="it-IT" sz="1400" b="1" dirty="0" smtClean="0"/>
          </a:p>
          <a:p>
            <a:pPr>
              <a:lnSpc>
                <a:spcPct val="150000"/>
              </a:lnSpc>
            </a:pPr>
            <a:endParaRPr lang="it-IT" sz="1400" b="1" dirty="0" smtClean="0"/>
          </a:p>
          <a:p>
            <a:pPr>
              <a:lnSpc>
                <a:spcPct val="150000"/>
              </a:lnSpc>
            </a:pPr>
            <a:endParaRPr lang="it-IT" sz="1400" b="1" dirty="0" smtClean="0"/>
          </a:p>
          <a:p>
            <a:pPr>
              <a:lnSpc>
                <a:spcPct val="150000"/>
              </a:lnSpc>
            </a:pPr>
            <a:endParaRPr lang="it-IT" sz="1400" b="1" dirty="0" smtClean="0"/>
          </a:p>
          <a:p>
            <a:pPr>
              <a:lnSpc>
                <a:spcPct val="150000"/>
              </a:lnSpc>
            </a:pPr>
            <a:r>
              <a:rPr lang="it-IT" sz="1400" b="1" dirty="0" smtClean="0"/>
              <a:t>L</a:t>
            </a:r>
            <a:r>
              <a:rPr lang="it-IT" sz="1400" b="1" dirty="0"/>
              <a:t>. n. </a:t>
            </a:r>
            <a:r>
              <a:rPr lang="it-IT" sz="1400" b="1" dirty="0" smtClean="0"/>
              <a:t>190/2014 (Legge di stabilità 2015)</a:t>
            </a:r>
            <a:endParaRPr lang="it-IT" sz="1400" b="1" dirty="0"/>
          </a:p>
          <a:p>
            <a:pPr marL="285750" indent="-285750">
              <a:lnSpc>
                <a:spcPct val="150000"/>
              </a:lnSpc>
              <a:buFontTx/>
              <a:buChar char="-"/>
            </a:pPr>
            <a:r>
              <a:rPr lang="it-IT" sz="1400" i="1" u="sng" dirty="0" smtClean="0"/>
              <a:t>Blocco delle assunzioni nel 2015 e 2016</a:t>
            </a:r>
            <a:r>
              <a:rPr lang="it-IT" sz="1400" i="1" dirty="0" smtClean="0"/>
              <a:t> e destinazione </a:t>
            </a:r>
            <a:r>
              <a:rPr lang="it-IT" sz="1400" i="1" dirty="0"/>
              <a:t>delle facoltà </a:t>
            </a:r>
            <a:r>
              <a:rPr lang="it-IT" sz="1400" i="1" dirty="0" err="1"/>
              <a:t>assunzionali</a:t>
            </a:r>
            <a:r>
              <a:rPr lang="it-IT" sz="1400" i="1" dirty="0"/>
              <a:t> </a:t>
            </a:r>
            <a:r>
              <a:rPr lang="it-IT" sz="1400" i="1" dirty="0" smtClean="0"/>
              <a:t>all’esclusivo assorbimento </a:t>
            </a:r>
            <a:r>
              <a:rPr lang="it-IT" sz="1400" i="1" dirty="0"/>
              <a:t>del personale soprannumerario di Città metropolitane e Province; salvaguardia per i soli vincitori di </a:t>
            </a:r>
            <a:r>
              <a:rPr lang="it-IT" sz="1400" i="1" dirty="0" smtClean="0"/>
              <a:t>concorsi </a:t>
            </a:r>
            <a:r>
              <a:rPr lang="it-IT" sz="1400" i="1" dirty="0"/>
              <a:t>già conclusi; rinvio delle procedure di stabilizzazione in atto</a:t>
            </a:r>
            <a:r>
              <a:rPr lang="it-IT" sz="1400" i="1" dirty="0" smtClean="0"/>
              <a:t>.</a:t>
            </a:r>
            <a:endParaRPr lang="it-IT" dirty="0"/>
          </a:p>
        </p:txBody>
      </p:sp>
      <p:sp>
        <p:nvSpPr>
          <p:cNvPr id="12" name="Rettangolo arrotondato 11"/>
          <p:cNvSpPr/>
          <p:nvPr/>
        </p:nvSpPr>
        <p:spPr>
          <a:xfrm>
            <a:off x="539551" y="1268760"/>
            <a:ext cx="2985407" cy="636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t>Ampliamento delle capacità </a:t>
            </a:r>
            <a:r>
              <a:rPr lang="it-IT" sz="1400" b="1" dirty="0" err="1" smtClean="0"/>
              <a:t>assunzionali</a:t>
            </a:r>
            <a:r>
              <a:rPr lang="it-IT" sz="1400" b="1" dirty="0" smtClean="0"/>
              <a:t> dei Comuni </a:t>
            </a:r>
            <a:endParaRPr lang="it-IT" sz="1400" b="1" dirty="0"/>
          </a:p>
        </p:txBody>
      </p:sp>
      <p:sp>
        <p:nvSpPr>
          <p:cNvPr id="13" name="Rettangolo arrotondato 12"/>
          <p:cNvSpPr/>
          <p:nvPr/>
        </p:nvSpPr>
        <p:spPr>
          <a:xfrm>
            <a:off x="539552" y="1988840"/>
            <a:ext cx="41044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t>Parametro fisso per il contenimento della spesa di personale  e abrogazione dell’obbligo di riduzione del rapporto tra spesa del personale e spese correnti </a:t>
            </a:r>
            <a:endParaRPr lang="it-IT" sz="1400" b="1" dirty="0"/>
          </a:p>
        </p:txBody>
      </p:sp>
      <p:sp>
        <p:nvSpPr>
          <p:cNvPr id="14" name="Rettangolo arrotondato 13"/>
          <p:cNvSpPr/>
          <p:nvPr/>
        </p:nvSpPr>
        <p:spPr>
          <a:xfrm>
            <a:off x="539552" y="3068960"/>
            <a:ext cx="2917557" cy="583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u="sng" dirty="0" smtClean="0"/>
          </a:p>
          <a:p>
            <a:pPr algn="ctr"/>
            <a:r>
              <a:rPr lang="it-IT" sz="1400" b="1" dirty="0" smtClean="0"/>
              <a:t>Incremento del limite della spesa per lavoro flessibile</a:t>
            </a:r>
          </a:p>
          <a:p>
            <a:pPr algn="ctr"/>
            <a:endParaRPr lang="it-IT" sz="1400" b="1" dirty="0"/>
          </a:p>
        </p:txBody>
      </p:sp>
      <p:sp>
        <p:nvSpPr>
          <p:cNvPr id="15" name="Rettangolo arrotondato 14"/>
          <p:cNvSpPr/>
          <p:nvPr/>
        </p:nvSpPr>
        <p:spPr>
          <a:xfrm>
            <a:off x="4656665" y="1268760"/>
            <a:ext cx="3731759" cy="636702"/>
          </a:xfrm>
          <a:prstGeom prst="roundRect">
            <a:avLst/>
          </a:prstGeom>
          <a:solidFill>
            <a:srgbClr val="CC3300"/>
          </a:solidFill>
          <a:ln>
            <a:solidFill>
              <a:srgbClr val="86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u="sng" dirty="0" smtClean="0"/>
              <a:t>Bloccate da legge stabilità 2015 e </a:t>
            </a:r>
          </a:p>
          <a:p>
            <a:pPr algn="ctr"/>
            <a:r>
              <a:rPr lang="it-IT" sz="1400" b="1" u="sng" dirty="0" smtClean="0"/>
              <a:t>ridotte da legge stabilità 2016</a:t>
            </a:r>
            <a:endParaRPr lang="it-IT" sz="1400" b="1" dirty="0"/>
          </a:p>
        </p:txBody>
      </p:sp>
      <p:sp>
        <p:nvSpPr>
          <p:cNvPr id="16" name="Rettangolo arrotondato 15"/>
          <p:cNvSpPr/>
          <p:nvPr/>
        </p:nvSpPr>
        <p:spPr>
          <a:xfrm>
            <a:off x="5945818" y="1985050"/>
            <a:ext cx="2442606" cy="795878"/>
          </a:xfrm>
          <a:prstGeom prst="roundRect">
            <a:avLst/>
          </a:prstGeom>
          <a:solidFill>
            <a:srgbClr val="CC3300"/>
          </a:solidFill>
          <a:ln>
            <a:solidFill>
              <a:srgbClr val="86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u="sng" dirty="0" smtClean="0"/>
              <a:t>Messo in discussione da Corte dei Conti </a:t>
            </a:r>
            <a:endParaRPr lang="it-IT" sz="1400" b="1" dirty="0"/>
          </a:p>
        </p:txBody>
      </p:sp>
      <p:sp>
        <p:nvSpPr>
          <p:cNvPr id="17" name="Rettangolo arrotondato 16"/>
          <p:cNvSpPr/>
          <p:nvPr/>
        </p:nvSpPr>
        <p:spPr>
          <a:xfrm>
            <a:off x="6013669" y="2849146"/>
            <a:ext cx="2374755" cy="795878"/>
          </a:xfrm>
          <a:prstGeom prst="roundRect">
            <a:avLst/>
          </a:prstGeom>
          <a:solidFill>
            <a:srgbClr val="CC3300"/>
          </a:solidFill>
          <a:ln>
            <a:solidFill>
              <a:srgbClr val="86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u="sng" dirty="0" smtClean="0"/>
          </a:p>
          <a:p>
            <a:pPr algn="ctr"/>
            <a:r>
              <a:rPr lang="it-IT" sz="1400" b="1" u="sng" dirty="0" smtClean="0"/>
              <a:t>Messo in discussione da Corte dei Conti</a:t>
            </a:r>
          </a:p>
          <a:p>
            <a:pPr algn="ctr"/>
            <a:endParaRPr lang="it-IT" sz="1400" b="1" dirty="0"/>
          </a:p>
        </p:txBody>
      </p:sp>
      <p:sp>
        <p:nvSpPr>
          <p:cNvPr id="18" name="Freccia a destra 17"/>
          <p:cNvSpPr/>
          <p:nvPr/>
        </p:nvSpPr>
        <p:spPr>
          <a:xfrm>
            <a:off x="4716016" y="2276872"/>
            <a:ext cx="1152128" cy="216024"/>
          </a:xfrm>
          <a:prstGeom prst="rightArrow">
            <a:avLst/>
          </a:prstGeom>
          <a:solidFill>
            <a:srgbClr val="CC3300"/>
          </a:solidFill>
          <a:ln>
            <a:solidFill>
              <a:srgbClr val="86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a:off x="3563888" y="1484784"/>
            <a:ext cx="1008112" cy="216024"/>
          </a:xfrm>
          <a:prstGeom prst="rightArrow">
            <a:avLst/>
          </a:prstGeom>
          <a:solidFill>
            <a:srgbClr val="CC3300"/>
          </a:solidFill>
          <a:ln>
            <a:solidFill>
              <a:srgbClr val="86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p:cNvSpPr/>
          <p:nvPr/>
        </p:nvSpPr>
        <p:spPr>
          <a:xfrm>
            <a:off x="3563888" y="3212976"/>
            <a:ext cx="2376264" cy="216024"/>
          </a:xfrm>
          <a:prstGeom prst="rightArrow">
            <a:avLst/>
          </a:prstGeom>
          <a:solidFill>
            <a:srgbClr val="CC3300"/>
          </a:solidFill>
          <a:ln>
            <a:solidFill>
              <a:srgbClr val="86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75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C121BA9E-CF39-5A4C-A796-CE277B4E7A22}" type="slidenum">
              <a:rPr lang="it-IT" smtClean="0"/>
              <a:pPr/>
              <a:t>24</a:t>
            </a:fld>
            <a:endParaRPr lang="it-IT" dirty="0"/>
          </a:p>
        </p:txBody>
      </p:sp>
      <p:sp>
        <p:nvSpPr>
          <p:cNvPr id="2" name="Titolo 1"/>
          <p:cNvSpPr>
            <a:spLocks noGrp="1"/>
          </p:cNvSpPr>
          <p:nvPr>
            <p:ph type="title"/>
          </p:nvPr>
        </p:nvSpPr>
        <p:spPr>
          <a:xfrm>
            <a:off x="1073428" y="277813"/>
            <a:ext cx="7166474" cy="882492"/>
          </a:xfrm>
        </p:spPr>
        <p:txBody>
          <a:bodyPr>
            <a:normAutofit/>
          </a:bodyPr>
          <a:lstStyle/>
          <a:p>
            <a:pPr algn="ctr"/>
            <a:r>
              <a:rPr lang="it-IT" sz="3200" dirty="0" smtClean="0"/>
              <a:t>La disciplina delle assunzioni</a:t>
            </a:r>
            <a:r>
              <a:rPr lang="it-IT" sz="3200" dirty="0">
                <a:latin typeface="+mn-lt"/>
              </a:rPr>
              <a:t/>
            </a:r>
            <a:br>
              <a:rPr lang="it-IT" sz="3200" dirty="0">
                <a:latin typeface="+mn-lt"/>
              </a:rPr>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
        <p:nvSpPr>
          <p:cNvPr id="8" name="Rectangle 2"/>
          <p:cNvSpPr txBox="1">
            <a:spLocks noChangeArrowheads="1"/>
          </p:cNvSpPr>
          <p:nvPr/>
        </p:nvSpPr>
        <p:spPr>
          <a:xfrm>
            <a:off x="457200" y="277813"/>
            <a:ext cx="8229600" cy="558800"/>
          </a:xfrm>
          <a:prstGeom prst="rect">
            <a:avLst/>
          </a:prstGeom>
        </p:spPr>
        <p:txBody>
          <a:bodyPr vert="horz" lIns="91440" tIns="45720" rIns="91440" bIns="45720" rtlCol="0" anchor="t">
            <a:norm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r>
              <a:rPr lang="it-IT" altLang="it-IT" sz="2400" i="1" dirty="0" smtClean="0"/>
              <a:t>		</a:t>
            </a:r>
          </a:p>
        </p:txBody>
      </p:sp>
      <p:sp>
        <p:nvSpPr>
          <p:cNvPr id="11" name="CasellaDiTesto 10"/>
          <p:cNvSpPr txBox="1"/>
          <p:nvPr/>
        </p:nvSpPr>
        <p:spPr>
          <a:xfrm>
            <a:off x="683568" y="1012056"/>
            <a:ext cx="6984776" cy="4939814"/>
          </a:xfrm>
          <a:prstGeom prst="rect">
            <a:avLst/>
          </a:prstGeom>
          <a:noFill/>
        </p:spPr>
        <p:txBody>
          <a:bodyPr wrap="square" rtlCol="0">
            <a:spAutoFit/>
          </a:bodyPr>
          <a:lstStyle/>
          <a:p>
            <a:pPr lvl="0" defTabSz="914400" fontAlgn="base">
              <a:lnSpc>
                <a:spcPct val="150000"/>
              </a:lnSpc>
              <a:spcBef>
                <a:spcPct val="0"/>
              </a:spcBef>
              <a:spcAft>
                <a:spcPct val="0"/>
              </a:spcAft>
            </a:pPr>
            <a:r>
              <a:rPr lang="it-IT" sz="1400" b="1" dirty="0">
                <a:solidFill>
                  <a:srgbClr val="000000"/>
                </a:solidFill>
                <a:latin typeface="Arial" charset="0"/>
                <a:cs typeface="Arial" charset="0"/>
              </a:rPr>
              <a:t>D.L. n. 78/2015 (Decreto-legge Enti locali 2015): correttivi chiesti da ANCI</a:t>
            </a:r>
          </a:p>
          <a:p>
            <a:pPr marL="285750" lvl="0" indent="-285750" defTabSz="914400" fontAlgn="base">
              <a:lnSpc>
                <a:spcPct val="150000"/>
              </a:lnSpc>
              <a:spcBef>
                <a:spcPct val="0"/>
              </a:spcBef>
              <a:spcAft>
                <a:spcPct val="0"/>
              </a:spcAft>
              <a:buFontTx/>
              <a:buChar char="-"/>
            </a:pPr>
            <a:r>
              <a:rPr lang="it-IT" sz="1400" i="1" dirty="0">
                <a:solidFill>
                  <a:srgbClr val="000000"/>
                </a:solidFill>
                <a:latin typeface="Arial" charset="0"/>
                <a:cs typeface="Arial" charset="0"/>
              </a:rPr>
              <a:t>Possibilità di reclutare </a:t>
            </a:r>
            <a:r>
              <a:rPr lang="it-IT" sz="1400" i="1" u="sng" dirty="0">
                <a:solidFill>
                  <a:srgbClr val="000000"/>
                </a:solidFill>
                <a:latin typeface="Arial" charset="0"/>
                <a:cs typeface="Arial" charset="0"/>
              </a:rPr>
              <a:t>figure «infungibili» nel settore educativo-scolastico</a:t>
            </a:r>
          </a:p>
          <a:p>
            <a:pPr marL="285750" lvl="0" indent="-285750" defTabSz="914400" fontAlgn="base">
              <a:lnSpc>
                <a:spcPct val="150000"/>
              </a:lnSpc>
              <a:spcBef>
                <a:spcPct val="0"/>
              </a:spcBef>
              <a:spcAft>
                <a:spcPct val="0"/>
              </a:spcAft>
              <a:buFontTx/>
              <a:buChar char="-"/>
            </a:pPr>
            <a:r>
              <a:rPr lang="it-IT" sz="1400" i="1" dirty="0">
                <a:solidFill>
                  <a:srgbClr val="000000"/>
                </a:solidFill>
                <a:latin typeface="Arial" charset="0"/>
                <a:cs typeface="Arial" charset="0"/>
              </a:rPr>
              <a:t>Ripristino della facoltà di utilizzare i </a:t>
            </a:r>
            <a:r>
              <a:rPr lang="it-IT" sz="1400" i="1" u="sng" dirty="0">
                <a:solidFill>
                  <a:srgbClr val="000000"/>
                </a:solidFill>
                <a:latin typeface="Arial" charset="0"/>
                <a:cs typeface="Arial" charset="0"/>
              </a:rPr>
              <a:t>resti </a:t>
            </a:r>
            <a:r>
              <a:rPr lang="it-IT" sz="1400" i="1" u="sng" dirty="0" err="1">
                <a:solidFill>
                  <a:srgbClr val="000000"/>
                </a:solidFill>
                <a:latin typeface="Arial" charset="0"/>
                <a:cs typeface="Arial" charset="0"/>
              </a:rPr>
              <a:t>assunzionali</a:t>
            </a:r>
            <a:r>
              <a:rPr lang="it-IT" sz="1400" i="1" u="sng" dirty="0">
                <a:solidFill>
                  <a:srgbClr val="000000"/>
                </a:solidFill>
                <a:latin typeface="Arial" charset="0"/>
                <a:cs typeface="Arial" charset="0"/>
              </a:rPr>
              <a:t> </a:t>
            </a:r>
          </a:p>
          <a:p>
            <a:pPr lvl="0" defTabSz="914400" fontAlgn="base">
              <a:lnSpc>
                <a:spcPct val="150000"/>
              </a:lnSpc>
              <a:spcBef>
                <a:spcPct val="0"/>
              </a:spcBef>
              <a:spcAft>
                <a:spcPct val="0"/>
              </a:spcAft>
            </a:pPr>
            <a:endParaRPr lang="it-IT" sz="1400" b="1" dirty="0">
              <a:solidFill>
                <a:srgbClr val="000000"/>
              </a:solidFill>
              <a:latin typeface="Arial" charset="0"/>
              <a:cs typeface="Arial" charset="0"/>
            </a:endParaRPr>
          </a:p>
          <a:p>
            <a:pPr lvl="0" defTabSz="914400" fontAlgn="base">
              <a:lnSpc>
                <a:spcPct val="150000"/>
              </a:lnSpc>
              <a:spcBef>
                <a:spcPct val="0"/>
              </a:spcBef>
              <a:spcAft>
                <a:spcPct val="0"/>
              </a:spcAft>
            </a:pPr>
            <a:r>
              <a:rPr lang="it-IT" sz="1400" b="1" dirty="0">
                <a:solidFill>
                  <a:srgbClr val="000000"/>
                </a:solidFill>
                <a:latin typeface="Arial" charset="0"/>
                <a:cs typeface="Arial" charset="0"/>
              </a:rPr>
              <a:t>L. n. 208/2015 (Legge di stabilità 2016)</a:t>
            </a:r>
          </a:p>
          <a:p>
            <a:pPr marL="285750" lvl="0" indent="-285750" defTabSz="914400" fontAlgn="base">
              <a:lnSpc>
                <a:spcPct val="150000"/>
              </a:lnSpc>
              <a:spcBef>
                <a:spcPct val="0"/>
              </a:spcBef>
              <a:spcAft>
                <a:spcPct val="0"/>
              </a:spcAft>
              <a:buFontTx/>
              <a:buChar char="-"/>
            </a:pPr>
            <a:r>
              <a:rPr lang="it-IT" sz="1400" i="1" u="sng" dirty="0">
                <a:solidFill>
                  <a:srgbClr val="000000"/>
                </a:solidFill>
                <a:latin typeface="Arial" charset="0"/>
                <a:cs typeface="Arial" charset="0"/>
              </a:rPr>
              <a:t>Riduzione della capacità </a:t>
            </a:r>
            <a:r>
              <a:rPr lang="it-IT" sz="1400" i="1" u="sng" dirty="0" err="1">
                <a:solidFill>
                  <a:srgbClr val="000000"/>
                </a:solidFill>
                <a:latin typeface="Arial" charset="0"/>
                <a:cs typeface="Arial" charset="0"/>
              </a:rPr>
              <a:t>assunzionale</a:t>
            </a:r>
            <a:r>
              <a:rPr lang="it-IT" sz="1400" i="1" u="sng" dirty="0">
                <a:solidFill>
                  <a:srgbClr val="000000"/>
                </a:solidFill>
                <a:latin typeface="Arial" charset="0"/>
                <a:cs typeface="Arial" charset="0"/>
              </a:rPr>
              <a:t> dei Comuni al 25% del personale cessato</a:t>
            </a:r>
          </a:p>
          <a:p>
            <a:pPr marL="285750" lvl="0" indent="-285750" defTabSz="914400" fontAlgn="base">
              <a:lnSpc>
                <a:spcPct val="150000"/>
              </a:lnSpc>
              <a:spcBef>
                <a:spcPct val="0"/>
              </a:spcBef>
              <a:spcAft>
                <a:spcPct val="0"/>
              </a:spcAft>
              <a:buFontTx/>
              <a:buChar char="-"/>
            </a:pPr>
            <a:r>
              <a:rPr lang="it-IT" sz="1400" i="1" dirty="0">
                <a:solidFill>
                  <a:srgbClr val="000000"/>
                </a:solidFill>
                <a:latin typeface="Arial" charset="0"/>
                <a:cs typeface="Arial" charset="0"/>
              </a:rPr>
              <a:t>Divieto di procedere a copertura delle </a:t>
            </a:r>
            <a:r>
              <a:rPr lang="it-IT" sz="1400" i="1" u="sng" dirty="0">
                <a:solidFill>
                  <a:srgbClr val="000000"/>
                </a:solidFill>
                <a:latin typeface="Arial" charset="0"/>
                <a:cs typeface="Arial" charset="0"/>
              </a:rPr>
              <a:t>posizioni dirigenziali vacanti </a:t>
            </a:r>
            <a:r>
              <a:rPr lang="it-IT" sz="1400" i="1" dirty="0">
                <a:solidFill>
                  <a:srgbClr val="000000"/>
                </a:solidFill>
                <a:latin typeface="Arial" charset="0"/>
                <a:cs typeface="Arial" charset="0"/>
              </a:rPr>
              <a:t>al 15 ottobre 2015</a:t>
            </a:r>
          </a:p>
          <a:p>
            <a:pPr lvl="0" defTabSz="914400" fontAlgn="base">
              <a:lnSpc>
                <a:spcPct val="150000"/>
              </a:lnSpc>
              <a:spcBef>
                <a:spcPct val="0"/>
              </a:spcBef>
              <a:spcAft>
                <a:spcPct val="0"/>
              </a:spcAft>
            </a:pPr>
            <a:endParaRPr lang="it-IT" sz="1400" b="1" dirty="0">
              <a:solidFill>
                <a:srgbClr val="000000"/>
              </a:solidFill>
              <a:latin typeface="Arial" charset="0"/>
              <a:cs typeface="Arial" charset="0"/>
            </a:endParaRPr>
          </a:p>
          <a:p>
            <a:pPr lvl="0" defTabSz="914400" fontAlgn="base">
              <a:lnSpc>
                <a:spcPct val="150000"/>
              </a:lnSpc>
              <a:spcBef>
                <a:spcPct val="0"/>
              </a:spcBef>
              <a:spcAft>
                <a:spcPct val="0"/>
              </a:spcAft>
            </a:pPr>
            <a:r>
              <a:rPr lang="it-IT" sz="1400" b="1" dirty="0">
                <a:solidFill>
                  <a:srgbClr val="000000"/>
                </a:solidFill>
                <a:latin typeface="Arial" charset="0"/>
                <a:cs typeface="Arial" charset="0"/>
              </a:rPr>
              <a:t>D.L. n. 113/2016 (Decreto-legge Enti locali 2016): correttivi chiesti da ANCI</a:t>
            </a:r>
          </a:p>
          <a:p>
            <a:pPr marL="285750" lvl="0" indent="-285750" defTabSz="914400" fontAlgn="base">
              <a:lnSpc>
                <a:spcPct val="150000"/>
              </a:lnSpc>
              <a:spcBef>
                <a:spcPct val="0"/>
              </a:spcBef>
              <a:spcAft>
                <a:spcPct val="0"/>
              </a:spcAft>
              <a:buFontTx/>
              <a:buChar char="-"/>
            </a:pPr>
            <a:r>
              <a:rPr lang="it-IT" sz="1400" i="1" dirty="0">
                <a:solidFill>
                  <a:srgbClr val="000000"/>
                </a:solidFill>
                <a:latin typeface="Arial" charset="0"/>
                <a:cs typeface="Arial" charset="0"/>
              </a:rPr>
              <a:t>Abrogazione obbligo contenimento incidenza della spesa di personale sul complesso delle spese correnti</a:t>
            </a:r>
          </a:p>
          <a:p>
            <a:pPr marL="285750" lvl="0" indent="-285750" defTabSz="914400" fontAlgn="base">
              <a:lnSpc>
                <a:spcPct val="150000"/>
              </a:lnSpc>
              <a:spcBef>
                <a:spcPct val="0"/>
              </a:spcBef>
              <a:spcAft>
                <a:spcPct val="0"/>
              </a:spcAft>
              <a:buFontTx/>
              <a:buChar char="-"/>
            </a:pPr>
            <a:r>
              <a:rPr lang="it-IT" sz="1400" i="1" dirty="0">
                <a:solidFill>
                  <a:srgbClr val="000000"/>
                </a:solidFill>
                <a:latin typeface="Arial" charset="0"/>
                <a:cs typeface="Arial" charset="0"/>
              </a:rPr>
              <a:t>Estensione turn-over al 75% nei Comuni con popolazione inferiore a 10.000 abitanti</a:t>
            </a:r>
          </a:p>
          <a:p>
            <a:pPr marL="285750" lvl="0" indent="-285750" defTabSz="914400" fontAlgn="base">
              <a:lnSpc>
                <a:spcPct val="150000"/>
              </a:lnSpc>
              <a:spcBef>
                <a:spcPct val="0"/>
              </a:spcBef>
              <a:spcAft>
                <a:spcPct val="0"/>
              </a:spcAft>
              <a:buFontTx/>
              <a:buChar char="-"/>
            </a:pPr>
            <a:r>
              <a:rPr lang="it-IT" sz="1400" i="1" dirty="0">
                <a:solidFill>
                  <a:srgbClr val="000000"/>
                </a:solidFill>
                <a:latin typeface="Arial" charset="0"/>
                <a:cs typeface="Arial" charset="0"/>
              </a:rPr>
              <a:t>Programma straordinario di assunzioni nel settore educativo</a:t>
            </a:r>
          </a:p>
        </p:txBody>
      </p:sp>
    </p:spTree>
    <p:extLst>
      <p:ext uri="{BB962C8B-B14F-4D97-AF65-F5344CB8AC3E}">
        <p14:creationId xmlns:p14="http://schemas.microsoft.com/office/powerpoint/2010/main" val="415331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C121BA9E-CF39-5A4C-A796-CE277B4E7A22}" type="slidenum">
              <a:rPr lang="it-IT" smtClean="0"/>
              <a:pPr/>
              <a:t>25</a:t>
            </a:fld>
            <a:endParaRPr lang="it-IT" dirty="0"/>
          </a:p>
        </p:txBody>
      </p:sp>
      <p:sp>
        <p:nvSpPr>
          <p:cNvPr id="2" name="Titolo 1"/>
          <p:cNvSpPr>
            <a:spLocks noGrp="1"/>
          </p:cNvSpPr>
          <p:nvPr>
            <p:ph type="title"/>
          </p:nvPr>
        </p:nvSpPr>
        <p:spPr>
          <a:xfrm>
            <a:off x="1073428" y="277813"/>
            <a:ext cx="7166474" cy="882492"/>
          </a:xfrm>
        </p:spPr>
        <p:txBody>
          <a:bodyPr>
            <a:normAutofit/>
          </a:bodyPr>
          <a:lstStyle/>
          <a:p>
            <a:pPr algn="ctr"/>
            <a:r>
              <a:rPr lang="it-IT" sz="3200" dirty="0" smtClean="0"/>
              <a:t>La disciplina delle assunzioni</a:t>
            </a:r>
            <a:r>
              <a:rPr lang="it-IT" sz="3200" dirty="0">
                <a:latin typeface="+mn-lt"/>
              </a:rPr>
              <a:t/>
            </a:r>
            <a:br>
              <a:rPr lang="it-IT" sz="3200" dirty="0">
                <a:latin typeface="+mn-lt"/>
              </a:rPr>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
        <p:nvSpPr>
          <p:cNvPr id="8" name="Rectangle 2"/>
          <p:cNvSpPr txBox="1">
            <a:spLocks noChangeArrowheads="1"/>
          </p:cNvSpPr>
          <p:nvPr/>
        </p:nvSpPr>
        <p:spPr>
          <a:xfrm>
            <a:off x="457200" y="277813"/>
            <a:ext cx="8229600" cy="558800"/>
          </a:xfrm>
          <a:prstGeom prst="rect">
            <a:avLst/>
          </a:prstGeom>
        </p:spPr>
        <p:txBody>
          <a:bodyPr vert="horz" lIns="91440" tIns="45720" rIns="91440" bIns="45720" rtlCol="0" anchor="t">
            <a:norm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r>
              <a:rPr lang="it-IT" altLang="it-IT" sz="2400" i="1" dirty="0" smtClean="0"/>
              <a:t>		</a:t>
            </a:r>
          </a:p>
        </p:txBody>
      </p:sp>
      <p:sp>
        <p:nvSpPr>
          <p:cNvPr id="11" name="CasellaDiTesto 10"/>
          <p:cNvSpPr txBox="1"/>
          <p:nvPr/>
        </p:nvSpPr>
        <p:spPr>
          <a:xfrm>
            <a:off x="683568" y="1012056"/>
            <a:ext cx="6984776" cy="375552"/>
          </a:xfrm>
          <a:prstGeom prst="rect">
            <a:avLst/>
          </a:prstGeom>
          <a:noFill/>
        </p:spPr>
        <p:txBody>
          <a:bodyPr wrap="square" rtlCol="0">
            <a:spAutoFit/>
          </a:bodyPr>
          <a:lstStyle/>
          <a:p>
            <a:pPr lvl="0" defTabSz="914400" fontAlgn="base">
              <a:lnSpc>
                <a:spcPct val="150000"/>
              </a:lnSpc>
              <a:spcBef>
                <a:spcPct val="0"/>
              </a:spcBef>
              <a:spcAft>
                <a:spcPct val="0"/>
              </a:spcAft>
            </a:pPr>
            <a:endParaRPr lang="it-IT" sz="1400" i="1" dirty="0">
              <a:solidFill>
                <a:srgbClr val="000000"/>
              </a:solidFill>
              <a:latin typeface="Arial" charset="0"/>
              <a:cs typeface="Arial" charset="0"/>
            </a:endParaRPr>
          </a:p>
        </p:txBody>
      </p:sp>
      <p:sp>
        <p:nvSpPr>
          <p:cNvPr id="7" name="Fumetto 1 6"/>
          <p:cNvSpPr/>
          <p:nvPr/>
        </p:nvSpPr>
        <p:spPr>
          <a:xfrm>
            <a:off x="1259632" y="1387608"/>
            <a:ext cx="1800200" cy="2016224"/>
          </a:xfrm>
          <a:prstGeom prst="wedgeRectCallout">
            <a:avLst>
              <a:gd name="adj1" fmla="val 4179"/>
              <a:gd name="adj2" fmla="val 1533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solidFill>
                  <a:schemeClr val="tx1"/>
                </a:solidFill>
              </a:rPr>
              <a:t>Corte dei Conti nel 2105 con interpretazione  della finanziaria del 2007 (!) reintroduce l’obbligo per i Comuni di ridurre l’incidenza della spesa di personale su quella corrente, contraddicendo abrogazione appena stabilita dal legislatore</a:t>
            </a:r>
            <a:endParaRPr lang="it-IT" sz="1000" b="1" dirty="0">
              <a:solidFill>
                <a:schemeClr val="tx1"/>
              </a:solidFill>
            </a:endParaRPr>
          </a:p>
        </p:txBody>
      </p:sp>
      <p:sp>
        <p:nvSpPr>
          <p:cNvPr id="10" name="Fumetto 1 9"/>
          <p:cNvSpPr/>
          <p:nvPr/>
        </p:nvSpPr>
        <p:spPr>
          <a:xfrm>
            <a:off x="5148064" y="1387608"/>
            <a:ext cx="1656184" cy="2016224"/>
          </a:xfrm>
          <a:prstGeom prst="wedgeRectCallout">
            <a:avLst>
              <a:gd name="adj1" fmla="val -54946"/>
              <a:gd name="adj2" fmla="val 1542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solidFill>
                  <a:schemeClr val="tx1"/>
                </a:solidFill>
              </a:rPr>
              <a:t>La Sezione delle Autonomie torna sull’argomento con la Deliberazione  n. 16/2016, non accogliendo le richieste delle Sezioni regionali e confermando l’interpretazione restrittiva</a:t>
            </a:r>
            <a:endParaRPr lang="it-IT" sz="1000" b="1" dirty="0">
              <a:solidFill>
                <a:schemeClr val="tx1"/>
              </a:solidFill>
            </a:endParaRPr>
          </a:p>
        </p:txBody>
      </p:sp>
      <p:sp>
        <p:nvSpPr>
          <p:cNvPr id="12" name="Fumetto 1 11"/>
          <p:cNvSpPr/>
          <p:nvPr/>
        </p:nvSpPr>
        <p:spPr>
          <a:xfrm>
            <a:off x="3203848" y="1387608"/>
            <a:ext cx="1800200" cy="2016224"/>
          </a:xfrm>
          <a:prstGeom prst="wedgeRectCallout">
            <a:avLst>
              <a:gd name="adj1" fmla="val -97330"/>
              <a:gd name="adj2" fmla="val 1533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solidFill>
                  <a:schemeClr val="tx1"/>
                </a:solidFill>
              </a:rPr>
              <a:t>Conseguenza del nuovo vincolo creato “per via interpretativa” è che anche molti Comuni virtuosi sono fuori dai nuovi parametri e subiscono divieto assunzioni a qualsiasi titolo e tipologia, di concludere stabilizzazioni in atto, di stipulare contratti di servizio con soggetti privati</a:t>
            </a:r>
            <a:endParaRPr lang="it-IT" sz="1000" b="1" dirty="0">
              <a:solidFill>
                <a:schemeClr val="tx1"/>
              </a:solidFill>
            </a:endParaRPr>
          </a:p>
        </p:txBody>
      </p:sp>
      <p:sp>
        <p:nvSpPr>
          <p:cNvPr id="13" name="Fumetto 1 12"/>
          <p:cNvSpPr/>
          <p:nvPr/>
        </p:nvSpPr>
        <p:spPr>
          <a:xfrm>
            <a:off x="6012160" y="3547848"/>
            <a:ext cx="1872208" cy="1368152"/>
          </a:xfrm>
          <a:prstGeom prst="wedgeRectCallout">
            <a:avLst>
              <a:gd name="adj1" fmla="val -41803"/>
              <a:gd name="adj2" fmla="val 90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solidFill>
                  <a:schemeClr val="tx1"/>
                </a:solidFill>
              </a:rPr>
              <a:t>L’ANCI si attiva scrivendo ai Ministri </a:t>
            </a:r>
            <a:r>
              <a:rPr lang="it-IT" sz="1000" b="1" dirty="0" err="1" smtClean="0">
                <a:solidFill>
                  <a:schemeClr val="tx1"/>
                </a:solidFill>
              </a:rPr>
              <a:t>Padoan</a:t>
            </a:r>
            <a:r>
              <a:rPr lang="it-IT" sz="1000" b="1" dirty="0" smtClean="0">
                <a:solidFill>
                  <a:schemeClr val="tx1"/>
                </a:solidFill>
              </a:rPr>
              <a:t>, Madia e Costa e alla Conferenza Unificata;  si avviano tavoli tecnici e  politici di confronto e vengono formulati emendamenti per risolvere la questione</a:t>
            </a:r>
            <a:endParaRPr lang="it-IT" sz="1000" b="1" dirty="0">
              <a:solidFill>
                <a:schemeClr val="tx1"/>
              </a:solidFill>
            </a:endParaRPr>
          </a:p>
        </p:txBody>
      </p:sp>
      <p:sp>
        <p:nvSpPr>
          <p:cNvPr id="14" name="Fumetto 1 13"/>
          <p:cNvSpPr/>
          <p:nvPr/>
        </p:nvSpPr>
        <p:spPr>
          <a:xfrm>
            <a:off x="6948264" y="1387608"/>
            <a:ext cx="1872208" cy="2016223"/>
          </a:xfrm>
          <a:prstGeom prst="wedgeRectCallout">
            <a:avLst>
              <a:gd name="adj1" fmla="val 1012"/>
              <a:gd name="adj2" fmla="val 1531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solidFill>
                  <a:schemeClr val="tx1"/>
                </a:solidFill>
              </a:rPr>
              <a:t>Il </a:t>
            </a:r>
            <a:r>
              <a:rPr lang="it-IT" sz="1000" b="1" dirty="0" err="1" smtClean="0">
                <a:solidFill>
                  <a:schemeClr val="tx1"/>
                </a:solidFill>
              </a:rPr>
              <a:t>DL</a:t>
            </a:r>
            <a:r>
              <a:rPr lang="it-IT" sz="1000" b="1" dirty="0" smtClean="0">
                <a:solidFill>
                  <a:schemeClr val="tx1"/>
                </a:solidFill>
              </a:rPr>
              <a:t> 113/2016 ripristina la situazione voluta dal legislatore con il </a:t>
            </a:r>
            <a:r>
              <a:rPr lang="it-IT" sz="1000" b="1" dirty="0" err="1" smtClean="0">
                <a:solidFill>
                  <a:schemeClr val="tx1"/>
                </a:solidFill>
              </a:rPr>
              <a:t>DL</a:t>
            </a:r>
            <a:r>
              <a:rPr lang="it-IT" sz="1000" b="1" dirty="0" smtClean="0">
                <a:solidFill>
                  <a:schemeClr val="tx1"/>
                </a:solidFill>
              </a:rPr>
              <a:t> 90/2014. </a:t>
            </a:r>
          </a:p>
          <a:p>
            <a:pPr algn="ctr"/>
            <a:r>
              <a:rPr lang="it-IT" sz="1000" b="1" dirty="0" smtClean="0">
                <a:solidFill>
                  <a:schemeClr val="tx1"/>
                </a:solidFill>
              </a:rPr>
              <a:t>Due anni di incertezze per tornare al punto di partenza</a:t>
            </a:r>
            <a:endParaRPr lang="it-IT" sz="1000" b="1" dirty="0">
              <a:solidFill>
                <a:schemeClr val="tx1"/>
              </a:solidFill>
            </a:endParaRPr>
          </a:p>
        </p:txBody>
      </p:sp>
      <p:sp>
        <p:nvSpPr>
          <p:cNvPr id="15" name="Fumetto 1 14"/>
          <p:cNvSpPr/>
          <p:nvPr/>
        </p:nvSpPr>
        <p:spPr>
          <a:xfrm>
            <a:off x="3491880" y="3547848"/>
            <a:ext cx="2304256" cy="1368152"/>
          </a:xfrm>
          <a:prstGeom prst="wedgeRectCallout">
            <a:avLst>
              <a:gd name="adj1" fmla="val -44918"/>
              <a:gd name="adj2" fmla="val 914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solidFill>
                  <a:schemeClr val="tx1"/>
                </a:solidFill>
              </a:rPr>
              <a:t>Le Sezioni regionali di Corte Conti del Veneto e della Lombardia contestano l’interpretazione della Sezione delle Autonomie, evidenziandone gli effetti paradossali (sanzioni per i Comuni più virtuosi) e richiedono nuova pronuncia di chiarimento.</a:t>
            </a:r>
            <a:endParaRPr lang="it-IT" sz="1000" b="1" dirty="0">
              <a:solidFill>
                <a:schemeClr val="tx1"/>
              </a:solidFill>
            </a:endParaRPr>
          </a:p>
        </p:txBody>
      </p:sp>
      <p:sp>
        <p:nvSpPr>
          <p:cNvPr id="16" name="Fumetto 1 15"/>
          <p:cNvSpPr/>
          <p:nvPr/>
        </p:nvSpPr>
        <p:spPr>
          <a:xfrm>
            <a:off x="899592" y="3547848"/>
            <a:ext cx="2088232" cy="1250664"/>
          </a:xfrm>
          <a:prstGeom prst="wedgeRectCallout">
            <a:avLst>
              <a:gd name="adj1" fmla="val -57523"/>
              <a:gd name="adj2" fmla="val 1034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solidFill>
                  <a:schemeClr val="tx1"/>
                </a:solidFill>
              </a:rPr>
              <a:t>Il </a:t>
            </a:r>
            <a:r>
              <a:rPr lang="it-IT" sz="1000" b="1" dirty="0" err="1" smtClean="0">
                <a:solidFill>
                  <a:schemeClr val="tx1"/>
                </a:solidFill>
              </a:rPr>
              <a:t>DL</a:t>
            </a:r>
            <a:r>
              <a:rPr lang="it-IT" sz="1000" b="1" dirty="0" smtClean="0">
                <a:solidFill>
                  <a:schemeClr val="tx1"/>
                </a:solidFill>
              </a:rPr>
              <a:t> 90/2014, stabilisce un tetto di spesa fisso per ogni Comune (media triennio 2011-2013) e abroga obbligo di ridurre l’incidenza della spesa di personale sulla spesa corrente.</a:t>
            </a:r>
            <a:endParaRPr lang="it-IT" sz="1000" b="1" dirty="0">
              <a:solidFill>
                <a:schemeClr val="tx1"/>
              </a:solidFill>
            </a:endParaRPr>
          </a:p>
        </p:txBody>
      </p:sp>
      <p:sp>
        <p:nvSpPr>
          <p:cNvPr id="17" name="Freccia circolare in giù 16"/>
          <p:cNvSpPr/>
          <p:nvPr/>
        </p:nvSpPr>
        <p:spPr>
          <a:xfrm rot="10800000">
            <a:off x="539552" y="5780095"/>
            <a:ext cx="7272808" cy="792089"/>
          </a:xfrm>
          <a:prstGeom prst="curvedDownArrow">
            <a:avLst>
              <a:gd name="adj1" fmla="val 18679"/>
              <a:gd name="adj2" fmla="val 60695"/>
              <a:gd name="adj3" fmla="val 1458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CasellaDiTesto 17"/>
          <p:cNvSpPr txBox="1"/>
          <p:nvPr/>
        </p:nvSpPr>
        <p:spPr>
          <a:xfrm>
            <a:off x="4572000" y="5492064"/>
            <a:ext cx="936104" cy="276999"/>
          </a:xfrm>
          <a:prstGeom prst="rect">
            <a:avLst/>
          </a:prstGeom>
          <a:noFill/>
        </p:spPr>
        <p:txBody>
          <a:bodyPr wrap="square" rtlCol="0">
            <a:spAutoFit/>
          </a:bodyPr>
          <a:lstStyle/>
          <a:p>
            <a:r>
              <a:rPr lang="it-IT" sz="1200" b="1" dirty="0" err="1" smtClean="0"/>
              <a:t>Mag</a:t>
            </a:r>
            <a:r>
              <a:rPr lang="it-IT" sz="1200" b="1" dirty="0" smtClean="0"/>
              <a:t> 2016</a:t>
            </a:r>
            <a:endParaRPr lang="it-IT" sz="1200" b="1" dirty="0"/>
          </a:p>
        </p:txBody>
      </p:sp>
      <p:sp>
        <p:nvSpPr>
          <p:cNvPr id="19" name="CasellaDiTesto 18"/>
          <p:cNvSpPr txBox="1"/>
          <p:nvPr/>
        </p:nvSpPr>
        <p:spPr>
          <a:xfrm>
            <a:off x="1979712" y="5492064"/>
            <a:ext cx="1008112" cy="276999"/>
          </a:xfrm>
          <a:prstGeom prst="rect">
            <a:avLst/>
          </a:prstGeom>
          <a:noFill/>
        </p:spPr>
        <p:txBody>
          <a:bodyPr wrap="square" rtlCol="0">
            <a:spAutoFit/>
          </a:bodyPr>
          <a:lstStyle/>
          <a:p>
            <a:r>
              <a:rPr lang="it-IT" sz="1200" b="1" dirty="0" smtClean="0"/>
              <a:t>Set 2015</a:t>
            </a:r>
            <a:endParaRPr lang="it-IT" sz="1200" b="1" dirty="0"/>
          </a:p>
        </p:txBody>
      </p:sp>
      <p:sp>
        <p:nvSpPr>
          <p:cNvPr id="20" name="CasellaDiTesto 19"/>
          <p:cNvSpPr txBox="1"/>
          <p:nvPr/>
        </p:nvSpPr>
        <p:spPr>
          <a:xfrm>
            <a:off x="3203848" y="5492064"/>
            <a:ext cx="1080120" cy="276999"/>
          </a:xfrm>
          <a:prstGeom prst="rect">
            <a:avLst/>
          </a:prstGeom>
          <a:noFill/>
        </p:spPr>
        <p:txBody>
          <a:bodyPr wrap="square" rtlCol="0">
            <a:spAutoFit/>
          </a:bodyPr>
          <a:lstStyle/>
          <a:p>
            <a:r>
              <a:rPr lang="it-IT" sz="1200" b="1" dirty="0" smtClean="0"/>
              <a:t>Mar 2016</a:t>
            </a:r>
          </a:p>
        </p:txBody>
      </p:sp>
      <p:sp>
        <p:nvSpPr>
          <p:cNvPr id="21" name="CasellaDiTesto 20"/>
          <p:cNvSpPr txBox="1"/>
          <p:nvPr/>
        </p:nvSpPr>
        <p:spPr>
          <a:xfrm>
            <a:off x="7308304" y="5492064"/>
            <a:ext cx="1080120" cy="276999"/>
          </a:xfrm>
          <a:prstGeom prst="rect">
            <a:avLst/>
          </a:prstGeom>
          <a:noFill/>
        </p:spPr>
        <p:txBody>
          <a:bodyPr wrap="square" rtlCol="0">
            <a:spAutoFit/>
          </a:bodyPr>
          <a:lstStyle/>
          <a:p>
            <a:r>
              <a:rPr lang="it-IT" sz="1200" b="1" dirty="0" err="1" smtClean="0"/>
              <a:t>Giu</a:t>
            </a:r>
            <a:r>
              <a:rPr lang="it-IT" sz="1200" b="1" dirty="0" smtClean="0"/>
              <a:t> 2016</a:t>
            </a:r>
            <a:endParaRPr lang="it-IT" sz="1200" b="1" dirty="0"/>
          </a:p>
        </p:txBody>
      </p:sp>
      <p:sp>
        <p:nvSpPr>
          <p:cNvPr id="22" name="CasellaDiTesto 21"/>
          <p:cNvSpPr txBox="1"/>
          <p:nvPr/>
        </p:nvSpPr>
        <p:spPr>
          <a:xfrm>
            <a:off x="5796136" y="5492064"/>
            <a:ext cx="1152128" cy="276999"/>
          </a:xfrm>
          <a:prstGeom prst="rect">
            <a:avLst/>
          </a:prstGeom>
          <a:noFill/>
        </p:spPr>
        <p:txBody>
          <a:bodyPr wrap="square" rtlCol="0">
            <a:spAutoFit/>
          </a:bodyPr>
          <a:lstStyle/>
          <a:p>
            <a:r>
              <a:rPr lang="it-IT" sz="1200" b="1" dirty="0" err="1" smtClean="0"/>
              <a:t>Mag</a:t>
            </a:r>
            <a:r>
              <a:rPr lang="it-IT" sz="1200" b="1" dirty="0" smtClean="0"/>
              <a:t> 2016</a:t>
            </a:r>
            <a:endParaRPr lang="it-IT" sz="1200" b="1" dirty="0"/>
          </a:p>
        </p:txBody>
      </p:sp>
    </p:spTree>
    <p:extLst>
      <p:ext uri="{BB962C8B-B14F-4D97-AF65-F5344CB8AC3E}">
        <p14:creationId xmlns:p14="http://schemas.microsoft.com/office/powerpoint/2010/main" val="4811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bg/>
                                          </p:spTgt>
                                        </p:tgtEl>
                                        <p:attrNameLst>
                                          <p:attrName>style.visibility</p:attrName>
                                        </p:attrNameLst>
                                      </p:cBhvr>
                                      <p:to>
                                        <p:strVal val="visible"/>
                                      </p:to>
                                    </p:set>
                                    <p:anim calcmode="lin" valueType="num">
                                      <p:cBhvr additive="base">
                                        <p:cTn id="12"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 calcmode="lin" valueType="num">
                                      <p:cBhvr additive="base">
                                        <p:cTn id="16"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additive="base">
                                        <p:cTn id="2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 calcmode="lin" valueType="num">
                                      <p:cBhvr additive="base">
                                        <p:cTn id="28"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7">
                                            <p:bg/>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bg/>
                                          </p:spTgt>
                                        </p:tgtEl>
                                        <p:attrNameLst>
                                          <p:attrName>style.visibility</p:attrName>
                                        </p:attrNameLst>
                                      </p:cBhvr>
                                      <p:to>
                                        <p:strVal val="visible"/>
                                      </p:to>
                                    </p:set>
                                    <p:anim calcmode="lin" valueType="num">
                                      <p:cBhvr additive="base">
                                        <p:cTn id="38"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bg/>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additive="base">
                                        <p:cTn id="4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 calcmode="lin" valueType="num">
                                      <p:cBhvr additive="base">
                                        <p:cTn id="4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bg/>
                                          </p:spTgt>
                                        </p:tgtEl>
                                        <p:attrNameLst>
                                          <p:attrName>style.visibility</p:attrName>
                                        </p:attrNameLst>
                                      </p:cBhvr>
                                      <p:to>
                                        <p:strVal val="visible"/>
                                      </p:to>
                                    </p:set>
                                    <p:anim calcmode="lin" valueType="num">
                                      <p:cBhvr additive="base">
                                        <p:cTn id="54"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15">
                                            <p:bg/>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 calcmode="lin" valueType="num">
                                      <p:cBhvr additive="base">
                                        <p:cTn id="5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0">
                                            <p:bg/>
                                          </p:spTgt>
                                        </p:tgtEl>
                                        <p:attrNameLst>
                                          <p:attrName>style.visibility</p:attrName>
                                        </p:attrNameLst>
                                      </p:cBhvr>
                                      <p:to>
                                        <p:strVal val="visible"/>
                                      </p:to>
                                    </p:set>
                                    <p:anim calcmode="lin" valueType="num">
                                      <p:cBhvr additive="base">
                                        <p:cTn id="70"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71" dur="500" fill="hold"/>
                                        <p:tgtEl>
                                          <p:spTgt spid="10">
                                            <p:bg/>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anim calcmode="lin" valueType="num">
                                      <p:cBhvr additive="base">
                                        <p:cTn id="7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2">
                                            <p:txEl>
                                              <p:pRg st="0" end="0"/>
                                            </p:txEl>
                                          </p:spTgt>
                                        </p:tgtEl>
                                        <p:attrNameLst>
                                          <p:attrName>style.visibility</p:attrName>
                                        </p:attrNameLst>
                                      </p:cBhvr>
                                      <p:to>
                                        <p:strVal val="visible"/>
                                      </p:to>
                                    </p:set>
                                    <p:anim calcmode="lin" valueType="num">
                                      <p:cBhvr additive="base">
                                        <p:cTn id="8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3">
                                            <p:bg/>
                                          </p:spTgt>
                                        </p:tgtEl>
                                        <p:attrNameLst>
                                          <p:attrName>style.visibility</p:attrName>
                                        </p:attrNameLst>
                                      </p:cBhvr>
                                      <p:to>
                                        <p:strVal val="visible"/>
                                      </p:to>
                                    </p:set>
                                    <p:anim calcmode="lin" valueType="num">
                                      <p:cBhvr additive="base">
                                        <p:cTn id="86"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7" dur="500" fill="hold"/>
                                        <p:tgtEl>
                                          <p:spTgt spid="13">
                                            <p:bg/>
                                          </p:spTgt>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3">
                                            <p:txEl>
                                              <p:pRg st="0" end="0"/>
                                            </p:txEl>
                                          </p:spTgt>
                                        </p:tgtEl>
                                        <p:attrNameLst>
                                          <p:attrName>style.visibility</p:attrName>
                                        </p:attrNameLst>
                                      </p:cBhvr>
                                      <p:to>
                                        <p:strVal val="visible"/>
                                      </p:to>
                                    </p:set>
                                    <p:anim calcmode="lin" valueType="num">
                                      <p:cBhvr additive="base">
                                        <p:cTn id="9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xEl>
                                              <p:pRg st="0" end="0"/>
                                            </p:txEl>
                                          </p:spTgt>
                                        </p:tgtEl>
                                        <p:attrNameLst>
                                          <p:attrName>style.visibility</p:attrName>
                                        </p:attrNameLst>
                                      </p:cBhvr>
                                      <p:to>
                                        <p:strVal val="visible"/>
                                      </p:to>
                                    </p:set>
                                    <p:anim calcmode="lin" valueType="num">
                                      <p:cBhvr additive="base">
                                        <p:cTn id="9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4">
                                            <p:bg/>
                                          </p:spTgt>
                                        </p:tgtEl>
                                        <p:attrNameLst>
                                          <p:attrName>style.visibility</p:attrName>
                                        </p:attrNameLst>
                                      </p:cBhvr>
                                      <p:to>
                                        <p:strVal val="visible"/>
                                      </p:to>
                                    </p:set>
                                    <p:anim calcmode="lin" valueType="num">
                                      <p:cBhvr additive="base">
                                        <p:cTn id="102"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03" dur="500" fill="hold"/>
                                        <p:tgtEl>
                                          <p:spTgt spid="14">
                                            <p:bg/>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4">
                                            <p:txEl>
                                              <p:pRg st="0" end="0"/>
                                            </p:txEl>
                                          </p:spTgt>
                                        </p:tgtEl>
                                        <p:attrNameLst>
                                          <p:attrName>style.visibility</p:attrName>
                                        </p:attrNameLst>
                                      </p:cBhvr>
                                      <p:to>
                                        <p:strVal val="visible"/>
                                      </p:to>
                                    </p:set>
                                    <p:anim calcmode="lin" valueType="num">
                                      <p:cBhvr additive="base">
                                        <p:cTn id="10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4">
                                            <p:txEl>
                                              <p:pRg st="1" end="1"/>
                                            </p:txEl>
                                          </p:spTgt>
                                        </p:tgtEl>
                                        <p:attrNameLst>
                                          <p:attrName>style.visibility</p:attrName>
                                        </p:attrNameLst>
                                      </p:cBhvr>
                                      <p:to>
                                        <p:strVal val="visible"/>
                                      </p:to>
                                    </p:set>
                                    <p:anim calcmode="lin" valueType="num">
                                      <p:cBhvr additive="base">
                                        <p:cTn id="11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additive="base">
                                        <p:cTn id="116" dur="500" fill="hold"/>
                                        <p:tgtEl>
                                          <p:spTgt spid="17"/>
                                        </p:tgtEl>
                                        <p:attrNameLst>
                                          <p:attrName>ppt_x</p:attrName>
                                        </p:attrNameLst>
                                      </p:cBhvr>
                                      <p:tavLst>
                                        <p:tav tm="0">
                                          <p:val>
                                            <p:strVal val="#ppt_x"/>
                                          </p:val>
                                        </p:tav>
                                        <p:tav tm="100000">
                                          <p:val>
                                            <p:strVal val="#ppt_x"/>
                                          </p:val>
                                        </p:tav>
                                      </p:tavLst>
                                    </p:anim>
                                    <p:anim calcmode="lin" valueType="num">
                                      <p:cBhvr additive="base">
                                        <p:cTn id="1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uild="allAtOnce" animBg="1"/>
      <p:bldP spid="10" grpId="0" build="allAtOnce" animBg="1"/>
      <p:bldP spid="12" grpId="0" build="allAtOnce" animBg="1"/>
      <p:bldP spid="13" grpId="0" build="allAtOnce" animBg="1"/>
      <p:bldP spid="14" grpId="0" build="allAtOnce" animBg="1"/>
      <p:bldP spid="15" grpId="0" build="allAtOnce" animBg="1"/>
      <p:bldP spid="16" grpId="0" build="allAtOnce" animBg="1"/>
      <p:bldP spid="17" grpId="0" animBg="1"/>
      <p:bldP spid="18" grpId="0" build="allAtOnce"/>
      <p:bldP spid="19" grpId="0" build="allAtOnce"/>
      <p:bldP spid="20" grpId="0" build="allAtOnce"/>
      <p:bldP spid="21" grpId="0" build="allAtOnce"/>
      <p:bldP spid="2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473958"/>
            <a:ext cx="7166474" cy="4331043"/>
          </a:xfrm>
        </p:spPr>
        <p:txBody>
          <a:bodyPr>
            <a:noAutofit/>
          </a:bodyPr>
          <a:lstStyle/>
          <a:p>
            <a:endParaRPr lang="it-IT" sz="1400" u="sng" dirty="0" smtClean="0"/>
          </a:p>
          <a:p>
            <a:r>
              <a:rPr lang="it-IT" sz="1400" u="sng" dirty="0" smtClean="0"/>
              <a:t>L. 208/2015 - Comma 215. Enti territoriali nelle Regioni a Statuto speciale </a:t>
            </a:r>
            <a:r>
              <a:rPr lang="it-IT" sz="1400" b="1" u="sng" dirty="0" smtClean="0"/>
              <a:t>– modifiche all’art. 4, comma 9-bis, del DL 101/2013</a:t>
            </a:r>
            <a:endParaRPr lang="it-IT" sz="1400" b="1" dirty="0" smtClean="0"/>
          </a:p>
          <a:p>
            <a:pPr marL="285750" indent="-285750">
              <a:buFontTx/>
              <a:buChar char="-"/>
            </a:pPr>
            <a:r>
              <a:rPr lang="it-IT" sz="1400" dirty="0"/>
              <a:t>s</a:t>
            </a:r>
            <a:r>
              <a:rPr lang="it-IT" sz="1400" dirty="0" smtClean="0"/>
              <a:t>i consente agli Enti che non hanno rispettato il patto 2015 di prorogare i contratti tempo determinato </a:t>
            </a:r>
            <a:r>
              <a:rPr lang="it-IT" sz="1400" b="1" u="sng" dirty="0" smtClean="0"/>
              <a:t>fino al 31 dicembre 2016</a:t>
            </a:r>
            <a:r>
              <a:rPr lang="it-IT" sz="1400" dirty="0" smtClean="0"/>
              <a:t>, </a:t>
            </a:r>
          </a:p>
          <a:p>
            <a:pPr marL="285750" indent="-285750">
              <a:buFontTx/>
              <a:buChar char="-"/>
            </a:pPr>
            <a:r>
              <a:rPr lang="it-IT" sz="1400" dirty="0"/>
              <a:t>s</a:t>
            </a:r>
            <a:r>
              <a:rPr lang="it-IT" sz="1400" dirty="0" smtClean="0"/>
              <a:t>i </a:t>
            </a:r>
            <a:r>
              <a:rPr lang="it-IT" sz="1400" dirty="0" smtClean="0"/>
              <a:t>prevede che  </a:t>
            </a:r>
            <a:r>
              <a:rPr lang="it-IT" sz="1400" b="1" u="sng" dirty="0" smtClean="0"/>
              <a:t>per </a:t>
            </a:r>
            <a:r>
              <a:rPr lang="it-IT" sz="1400" b="1" u="sng" dirty="0"/>
              <a:t>l'anno 2016</a:t>
            </a:r>
            <a:r>
              <a:rPr lang="it-IT" sz="1400" dirty="0"/>
              <a:t>, permanendo il fabbisogno organizzativo e le comprovate esigenze istituzionali volte ad assicurare i servizi già erogati, la proroga dei rapporti di lavoro a tempo </a:t>
            </a:r>
            <a:r>
              <a:rPr lang="it-IT" sz="1400" dirty="0" smtClean="0"/>
              <a:t>determinato può </a:t>
            </a:r>
            <a:r>
              <a:rPr lang="it-IT" sz="1400" dirty="0"/>
              <a:t>essere disposta in deroga ai termini e vincoli di cui </a:t>
            </a:r>
            <a:r>
              <a:rPr lang="it-IT" sz="1400" dirty="0" smtClean="0"/>
              <a:t>all’art. 4, </a:t>
            </a:r>
            <a:r>
              <a:rPr lang="it-IT" sz="1400" dirty="0"/>
              <a:t>comma </a:t>
            </a:r>
            <a:r>
              <a:rPr lang="it-IT" sz="1400" dirty="0" smtClean="0"/>
              <a:t>9, del DL 101/2013, </a:t>
            </a:r>
          </a:p>
          <a:p>
            <a:pPr marL="285750" indent="-285750">
              <a:buFontTx/>
              <a:buChar char="-"/>
            </a:pPr>
            <a:r>
              <a:rPr lang="it-IT" sz="1400" dirty="0"/>
              <a:t>s</a:t>
            </a:r>
            <a:r>
              <a:rPr lang="it-IT" sz="1400" dirty="0" smtClean="0"/>
              <a:t>i stabilisce che, fermo il rispetto del tetto alla spesa di personale di cui ai commi 557 e 562 della legge 296/2006, le proroghe possono essere </a:t>
            </a:r>
            <a:r>
              <a:rPr lang="it-IT" sz="1400" dirty="0"/>
              <a:t>disposte  in deroga ai limiti o divieti prescritti dalle vigenti disposizioni di </a:t>
            </a:r>
            <a:r>
              <a:rPr lang="it-IT" sz="1400" dirty="0" smtClean="0"/>
              <a:t>legge;</a:t>
            </a:r>
          </a:p>
          <a:p>
            <a:pPr marL="285750" indent="-285750">
              <a:buFontTx/>
              <a:buChar char="-"/>
            </a:pPr>
            <a:r>
              <a:rPr lang="it-IT" sz="1400" dirty="0"/>
              <a:t>s</a:t>
            </a:r>
            <a:r>
              <a:rPr lang="it-IT" sz="1400" dirty="0" smtClean="0"/>
              <a:t>i esonerano gli Enti in dissesto dall’obbligo di rideterminare le DDOO entro i limiti del rapporto dipendenti/popolazione definiti dal DM Interno 14/7/2014.</a:t>
            </a:r>
          </a:p>
          <a:p>
            <a:endParaRPr lang="it-IT" sz="1400"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26</a:t>
            </a:fld>
            <a:endParaRPr lang="it-IT" dirty="0"/>
          </a:p>
        </p:txBody>
      </p:sp>
      <p:sp>
        <p:nvSpPr>
          <p:cNvPr id="2" name="Titolo 1"/>
          <p:cNvSpPr>
            <a:spLocks noGrp="1"/>
          </p:cNvSpPr>
          <p:nvPr>
            <p:ph type="title"/>
          </p:nvPr>
        </p:nvSpPr>
        <p:spPr>
          <a:xfrm>
            <a:off x="688612" y="482283"/>
            <a:ext cx="7166474" cy="1087209"/>
          </a:xfrm>
        </p:spPr>
        <p:txBody>
          <a:bodyPr>
            <a:normAutofit fontScale="90000"/>
          </a:bodyPr>
          <a:lstStyle/>
          <a:p>
            <a:pPr algn="ctr"/>
            <a:r>
              <a:rPr lang="it-IT" sz="3100" dirty="0"/>
              <a:t>Le misure </a:t>
            </a:r>
            <a:r>
              <a:rPr lang="it-IT" sz="3100" dirty="0" smtClean="0"/>
              <a:t>per i Comuni della </a:t>
            </a:r>
            <a:br>
              <a:rPr lang="it-IT" sz="3100" dirty="0" smtClean="0"/>
            </a:br>
            <a:r>
              <a:rPr lang="it-IT" sz="3100" dirty="0" smtClean="0"/>
              <a:t>Regione </a:t>
            </a:r>
            <a:r>
              <a:rPr lang="it-IT" sz="3100" dirty="0" smtClean="0"/>
              <a:t>Sicilia – stabilità 2016</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403452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473958"/>
            <a:ext cx="7166474" cy="4331043"/>
          </a:xfrm>
        </p:spPr>
        <p:txBody>
          <a:bodyPr>
            <a:noAutofit/>
          </a:bodyPr>
          <a:lstStyle/>
          <a:p>
            <a:endParaRPr lang="it-IT" sz="1400" u="sng" dirty="0" smtClean="0"/>
          </a:p>
          <a:p>
            <a:r>
              <a:rPr lang="it-IT" sz="1400" u="sng" dirty="0" smtClean="0"/>
              <a:t>DL 244/2016</a:t>
            </a:r>
            <a:r>
              <a:rPr lang="it-IT" sz="1400" u="sng" dirty="0" smtClean="0"/>
              <a:t> – art. 1 comma 13. </a:t>
            </a:r>
            <a:r>
              <a:rPr lang="it-IT" sz="1400" u="sng" dirty="0" smtClean="0"/>
              <a:t>Enti territoriali nelle Regioni a Statuto speciale </a:t>
            </a:r>
            <a:r>
              <a:rPr lang="it-IT" sz="1400" b="1" u="sng" dirty="0" smtClean="0"/>
              <a:t>– modifiche all’art. 4, comma 9-bis, del DL 101/2013</a:t>
            </a:r>
            <a:endParaRPr lang="it-IT" sz="1400" b="1" dirty="0" smtClean="0"/>
          </a:p>
          <a:p>
            <a:pPr marL="285750" indent="-285750">
              <a:buFontTx/>
              <a:buChar char="-"/>
            </a:pPr>
            <a:r>
              <a:rPr lang="it-IT" sz="1400" dirty="0"/>
              <a:t>s</a:t>
            </a:r>
            <a:r>
              <a:rPr lang="it-IT" sz="1400" dirty="0" smtClean="0"/>
              <a:t>i consente agli Enti che non hanno </a:t>
            </a:r>
            <a:r>
              <a:rPr lang="it-IT" sz="1400" dirty="0" smtClean="0"/>
              <a:t>conseguito gli obiettivi di finanza pubblica nel 2016 di </a:t>
            </a:r>
            <a:r>
              <a:rPr lang="it-IT" sz="1400" dirty="0" smtClean="0"/>
              <a:t>prorogare i contratti tempo determinato </a:t>
            </a:r>
            <a:r>
              <a:rPr lang="it-IT" sz="1400" b="1" u="sng" dirty="0" smtClean="0"/>
              <a:t>fino al 31 dicembre </a:t>
            </a:r>
            <a:r>
              <a:rPr lang="it-IT" sz="1400" b="1" u="sng" dirty="0" smtClean="0"/>
              <a:t>2017</a:t>
            </a:r>
            <a:r>
              <a:rPr lang="it-IT" sz="1400" dirty="0" smtClean="0"/>
              <a:t>, </a:t>
            </a:r>
            <a:endParaRPr lang="it-IT" sz="1400" dirty="0" smtClean="0"/>
          </a:p>
          <a:p>
            <a:pPr marL="285750" indent="-285750">
              <a:buFontTx/>
              <a:buChar char="-"/>
            </a:pPr>
            <a:r>
              <a:rPr lang="it-IT" sz="1400" dirty="0"/>
              <a:t>s</a:t>
            </a:r>
            <a:r>
              <a:rPr lang="it-IT" sz="1400" dirty="0" smtClean="0"/>
              <a:t>i </a:t>
            </a:r>
            <a:r>
              <a:rPr lang="it-IT" sz="1400" dirty="0" smtClean="0"/>
              <a:t>prevede che </a:t>
            </a:r>
            <a:r>
              <a:rPr lang="it-IT" sz="1400" b="1" u="sng" dirty="0" smtClean="0"/>
              <a:t>per </a:t>
            </a:r>
            <a:r>
              <a:rPr lang="it-IT" sz="1400" b="1" u="sng" dirty="0"/>
              <a:t>l'anno </a:t>
            </a:r>
            <a:r>
              <a:rPr lang="it-IT" sz="1400" b="1" u="sng" dirty="0" smtClean="0"/>
              <a:t>2017</a:t>
            </a:r>
            <a:r>
              <a:rPr lang="it-IT" sz="1400" dirty="0" smtClean="0"/>
              <a:t>, </a:t>
            </a:r>
            <a:r>
              <a:rPr lang="it-IT" sz="1400" dirty="0"/>
              <a:t>permanendo il fabbisogno organizzativo e le comprovate esigenze istituzionali volte ad assicurare i servizi già erogati, la proroga dei rapporti di lavoro a tempo </a:t>
            </a:r>
            <a:r>
              <a:rPr lang="it-IT" sz="1400" dirty="0" smtClean="0"/>
              <a:t>determinato può </a:t>
            </a:r>
            <a:r>
              <a:rPr lang="it-IT" sz="1400" dirty="0"/>
              <a:t>essere disposta in deroga ai termini e vincoli di cui </a:t>
            </a:r>
            <a:r>
              <a:rPr lang="it-IT" sz="1400" dirty="0" smtClean="0"/>
              <a:t>all’art. 4, </a:t>
            </a:r>
            <a:r>
              <a:rPr lang="it-IT" sz="1400" dirty="0"/>
              <a:t>comma </a:t>
            </a:r>
            <a:r>
              <a:rPr lang="it-IT" sz="1400" dirty="0" smtClean="0"/>
              <a:t>9, del DL 101/2013, </a:t>
            </a:r>
          </a:p>
          <a:p>
            <a:pPr marL="285750" indent="-285750">
              <a:buFontTx/>
              <a:buChar char="-"/>
            </a:pPr>
            <a:r>
              <a:rPr lang="it-IT" sz="1400" dirty="0"/>
              <a:t>s</a:t>
            </a:r>
            <a:r>
              <a:rPr lang="it-IT" sz="1400" dirty="0" smtClean="0"/>
              <a:t>i stabilisce che, fermo il rispetto del tetto alla spesa di personale di cui ai commi 557 e 562 della legge 296/2006, le proroghe possono essere </a:t>
            </a:r>
            <a:r>
              <a:rPr lang="it-IT" sz="1400" dirty="0"/>
              <a:t>disposte  in deroga ai limiti o divieti prescritti dalle vigenti disposizioni di </a:t>
            </a:r>
            <a:r>
              <a:rPr lang="it-IT" sz="1400" dirty="0" smtClean="0"/>
              <a:t>legge;</a:t>
            </a:r>
          </a:p>
          <a:p>
            <a:pPr marL="285750" indent="-285750">
              <a:buFontTx/>
              <a:buChar char="-"/>
            </a:pPr>
            <a:r>
              <a:rPr lang="it-IT" sz="1400" dirty="0"/>
              <a:t>s</a:t>
            </a:r>
            <a:r>
              <a:rPr lang="it-IT" sz="1400" dirty="0" smtClean="0"/>
              <a:t>i esonerano </a:t>
            </a:r>
            <a:r>
              <a:rPr lang="it-IT" sz="1400" dirty="0" smtClean="0"/>
              <a:t>per l’anno 2017 gli </a:t>
            </a:r>
            <a:r>
              <a:rPr lang="it-IT" sz="1400" dirty="0" smtClean="0"/>
              <a:t>Enti in dissesto dall’obbligo di rideterminare le DDOO entro i limiti del rapporto dipendenti/popolazione definiti dal DM Interno 14/7/2014</a:t>
            </a:r>
            <a:r>
              <a:rPr lang="it-IT" sz="1400" smtClean="0"/>
              <a:t>. </a:t>
            </a:r>
            <a:endParaRPr lang="it-IT" sz="1400" dirty="0" smtClean="0"/>
          </a:p>
          <a:p>
            <a:endParaRPr lang="it-IT" sz="1400"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27</a:t>
            </a:fld>
            <a:endParaRPr lang="it-IT" dirty="0"/>
          </a:p>
        </p:txBody>
      </p:sp>
      <p:sp>
        <p:nvSpPr>
          <p:cNvPr id="2" name="Titolo 1"/>
          <p:cNvSpPr>
            <a:spLocks noGrp="1"/>
          </p:cNvSpPr>
          <p:nvPr>
            <p:ph type="title"/>
          </p:nvPr>
        </p:nvSpPr>
        <p:spPr>
          <a:xfrm>
            <a:off x="688612" y="482283"/>
            <a:ext cx="7166474" cy="1087209"/>
          </a:xfrm>
        </p:spPr>
        <p:txBody>
          <a:bodyPr>
            <a:normAutofit fontScale="90000"/>
          </a:bodyPr>
          <a:lstStyle/>
          <a:p>
            <a:pPr algn="ctr"/>
            <a:r>
              <a:rPr lang="it-IT" sz="3200" dirty="0"/>
              <a:t>Le misure </a:t>
            </a:r>
            <a:r>
              <a:rPr lang="it-IT" sz="3200" dirty="0" smtClean="0"/>
              <a:t>per i Comuni della </a:t>
            </a:r>
            <a:br>
              <a:rPr lang="it-IT" sz="3200" dirty="0" smtClean="0"/>
            </a:br>
            <a:r>
              <a:rPr lang="it-IT" sz="3200" dirty="0" smtClean="0"/>
              <a:t>Regione </a:t>
            </a:r>
            <a:r>
              <a:rPr lang="it-IT" sz="3200" dirty="0" smtClean="0"/>
              <a:t>Sicilia – </a:t>
            </a:r>
            <a:r>
              <a:rPr lang="it-IT" sz="3200" dirty="0" err="1" smtClean="0"/>
              <a:t>milleproroghe</a:t>
            </a:r>
            <a:r>
              <a:rPr lang="it-IT" sz="3200" dirty="0" smtClean="0"/>
              <a:t> 2017</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61398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229600" cy="558800"/>
          </a:xfrm>
        </p:spPr>
        <p:txBody>
          <a:bodyPr/>
          <a:lstStyle/>
          <a:p>
            <a:pPr eaLnBrk="1" hangingPunct="1"/>
            <a:r>
              <a:rPr lang="it-IT" altLang="it-IT" sz="2400" b="1" i="1" dirty="0" smtClean="0"/>
              <a:t>Conclusioni</a:t>
            </a:r>
            <a:r>
              <a:rPr lang="it-IT" altLang="it-IT" sz="2400" b="1" i="1" dirty="0"/>
              <a:t>	</a:t>
            </a:r>
            <a:r>
              <a:rPr lang="it-IT" altLang="it-IT" sz="2400" b="1" i="1" dirty="0" smtClean="0"/>
              <a:t>					</a:t>
            </a:r>
            <a:r>
              <a:rPr lang="it-IT" altLang="it-IT" sz="2400" b="1" i="1" dirty="0"/>
              <a:t>			</a:t>
            </a:r>
            <a:endParaRPr lang="it-IT" altLang="it-IT" sz="2400" b="1" i="1" dirty="0" smtClean="0"/>
          </a:p>
        </p:txBody>
      </p:sp>
      <p:sp>
        <p:nvSpPr>
          <p:cNvPr id="4099" name="Rectangle 3"/>
          <p:cNvSpPr>
            <a:spLocks noGrp="1" noChangeArrowheads="1"/>
          </p:cNvSpPr>
          <p:nvPr>
            <p:ph type="body" idx="1"/>
          </p:nvPr>
        </p:nvSpPr>
        <p:spPr>
          <a:xfrm>
            <a:off x="457200" y="1600200"/>
            <a:ext cx="8229600" cy="4349750"/>
          </a:xfrm>
        </p:spPr>
        <p:txBody>
          <a:bodyPr/>
          <a:lstStyle/>
          <a:p>
            <a:pPr algn="just" eaLnBrk="1" hangingPunct="1">
              <a:lnSpc>
                <a:spcPct val="90000"/>
              </a:lnSpc>
              <a:buNone/>
            </a:pPr>
            <a:r>
              <a:rPr lang="it-IT" altLang="it-IT" sz="2000" dirty="0" smtClean="0"/>
              <a:t>	</a:t>
            </a:r>
          </a:p>
          <a:p>
            <a:pPr marL="342900" lvl="1" indent="0" algn="just" eaLnBrk="1" hangingPunct="1">
              <a:lnSpc>
                <a:spcPct val="90000"/>
              </a:lnSpc>
              <a:buFont typeface="Wingdings" pitchFamily="2" charset="2"/>
              <a:buNone/>
            </a:pPr>
            <a:endParaRPr lang="it-IT" altLang="it-IT" sz="1600" dirty="0" smtClean="0"/>
          </a:p>
          <a:p>
            <a:pPr eaLnBrk="1" hangingPunct="1">
              <a:lnSpc>
                <a:spcPct val="90000"/>
              </a:lnSpc>
              <a:buFont typeface="Wingdings" pitchFamily="2" charset="2"/>
              <a:buNone/>
            </a:pPr>
            <a:endParaRPr lang="it-IT" altLang="it-IT" sz="2000" dirty="0" smtClean="0"/>
          </a:p>
        </p:txBody>
      </p:sp>
      <p:pic>
        <p:nvPicPr>
          <p:cNvPr id="16387" name="Picture 4" descr="logo%20anci%20dora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0738" y="5949950"/>
            <a:ext cx="4841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683568" y="908720"/>
            <a:ext cx="6984776" cy="6001643"/>
          </a:xfrm>
          <a:prstGeom prst="rect">
            <a:avLst/>
          </a:prstGeom>
          <a:noFill/>
        </p:spPr>
        <p:txBody>
          <a:bodyPr wrap="square" rtlCol="0">
            <a:spAutoFit/>
          </a:bodyPr>
          <a:lstStyle/>
          <a:p>
            <a:pPr>
              <a:lnSpc>
                <a:spcPct val="150000"/>
              </a:lnSpc>
            </a:pPr>
            <a:r>
              <a:rPr lang="it-IT" sz="1400" b="1" dirty="0"/>
              <a:t>L’ANCI si è fatta promotrice di soluzioni </a:t>
            </a:r>
            <a:r>
              <a:rPr lang="it-IT" sz="1400" b="1" dirty="0" smtClean="0"/>
              <a:t>strutturali che garantiscano</a:t>
            </a:r>
            <a:r>
              <a:rPr lang="it-IT" sz="1400" b="1" dirty="0"/>
              <a:t>, nel pieno rispetto dei vincoli di finanza pubblica, l’autonomia dei Sindaci nel determinare e attuare le politiche di servizio per i propri cittadini.</a:t>
            </a:r>
          </a:p>
          <a:p>
            <a:pPr>
              <a:lnSpc>
                <a:spcPct val="150000"/>
              </a:lnSpc>
            </a:pPr>
            <a:r>
              <a:rPr lang="it-IT" sz="1400" dirty="0" smtClean="0"/>
              <a:t>Le questioni più urgenti da risolvere:</a:t>
            </a:r>
          </a:p>
          <a:p>
            <a:pPr marL="285750" indent="-285750">
              <a:lnSpc>
                <a:spcPct val="150000"/>
              </a:lnSpc>
              <a:buFontTx/>
              <a:buChar char="-"/>
            </a:pPr>
            <a:r>
              <a:rPr lang="it-IT" sz="1400" i="1" dirty="0"/>
              <a:t>Superamento dei pesanti vincoli </a:t>
            </a:r>
            <a:r>
              <a:rPr lang="it-IT" sz="1400" i="1" dirty="0" smtClean="0"/>
              <a:t>al reclutamento imposti dalla </a:t>
            </a:r>
            <a:r>
              <a:rPr lang="it-IT" sz="1400" i="1" dirty="0"/>
              <a:t>legge di stabilità </a:t>
            </a:r>
            <a:r>
              <a:rPr lang="it-IT" sz="1400" i="1" dirty="0" smtClean="0"/>
              <a:t>2016: consentire almeno il  75% del turn-over a tutti i comuni che rispettano il rapporto medio dipendenti/popolazione definito dal Ministero dell’interno per gli Enti in dissesto. </a:t>
            </a:r>
            <a:r>
              <a:rPr lang="it-IT" sz="1400" i="1" u="sng" dirty="0" smtClean="0"/>
              <a:t>Tale soluzione non incrementa di un centesimo la spesa di personale dei Comun</a:t>
            </a:r>
            <a:r>
              <a:rPr lang="it-IT" sz="1400" i="1" dirty="0" smtClean="0"/>
              <a:t>i;</a:t>
            </a:r>
          </a:p>
          <a:p>
            <a:pPr marL="285750" indent="-285750">
              <a:lnSpc>
                <a:spcPct val="150000"/>
              </a:lnSpc>
              <a:buFontTx/>
              <a:buChar char="-"/>
            </a:pPr>
            <a:r>
              <a:rPr lang="it-IT" sz="1400" i="1" dirty="0"/>
              <a:t>Semplificazione del quadro normativo </a:t>
            </a:r>
            <a:r>
              <a:rPr lang="it-IT" sz="1400" i="1" dirty="0" smtClean="0"/>
              <a:t>dei </a:t>
            </a:r>
            <a:r>
              <a:rPr lang="it-IT" sz="1400" i="1" dirty="0"/>
              <a:t>fondi per la </a:t>
            </a:r>
            <a:r>
              <a:rPr lang="it-IT" sz="1400" i="1" u="sng" dirty="0"/>
              <a:t>contrattazione decentrata e </a:t>
            </a:r>
            <a:r>
              <a:rPr lang="it-IT" sz="1400" i="1" u="sng" dirty="0" smtClean="0"/>
              <a:t>degli </a:t>
            </a:r>
            <a:r>
              <a:rPr lang="it-IT" sz="1400" i="1" u="sng" dirty="0"/>
              <a:t>istituti del salario accessorio del </a:t>
            </a:r>
            <a:r>
              <a:rPr lang="it-IT" sz="1400" i="1" u="sng" dirty="0" smtClean="0"/>
              <a:t>personale nonché delle procedure dei controlli  </a:t>
            </a:r>
            <a:r>
              <a:rPr lang="it-IT" sz="1400" i="1" u="sng" smtClean="0"/>
              <a:t>del MEF;</a:t>
            </a:r>
            <a:endParaRPr lang="it-IT" sz="1400" i="1" u="sng" dirty="0"/>
          </a:p>
          <a:p>
            <a:pPr marL="285750" indent="-285750">
              <a:lnSpc>
                <a:spcPct val="150000"/>
              </a:lnSpc>
              <a:buFontTx/>
              <a:buChar char="-"/>
            </a:pPr>
            <a:r>
              <a:rPr lang="it-IT" sz="1400" i="1" dirty="0"/>
              <a:t>Semplificazione degli </a:t>
            </a:r>
            <a:r>
              <a:rPr lang="it-IT" sz="1400" i="1" u="sng" dirty="0"/>
              <a:t>oneri di comunicazione e meri adempimenti procedurali </a:t>
            </a:r>
            <a:r>
              <a:rPr lang="it-IT" sz="1400" i="1" dirty="0"/>
              <a:t>che assorbono le attività degli </a:t>
            </a:r>
            <a:r>
              <a:rPr lang="it-IT" sz="1400" i="1" dirty="0" smtClean="0"/>
              <a:t>uffici ( esempi: questionario  dei costi del personale da inviare alla Corte dei Conti e – sempre sul personale –  analoga compilazione del Conto Annuale per la Ragioneria Generale dello Sato )</a:t>
            </a:r>
            <a:endParaRPr lang="it-IT" sz="1400" i="1" dirty="0"/>
          </a:p>
          <a:p>
            <a:pPr marL="285750" indent="-285750">
              <a:lnSpc>
                <a:spcPct val="150000"/>
              </a:lnSpc>
              <a:buFontTx/>
              <a:buChar char="-"/>
            </a:pPr>
            <a:endParaRPr lang="it-IT" sz="1400" dirty="0" smtClean="0"/>
          </a:p>
          <a:p>
            <a:pPr marL="285750" indent="-285750">
              <a:lnSpc>
                <a:spcPct val="150000"/>
              </a:lnSpc>
              <a:buFontTx/>
              <a:buChar char="-"/>
            </a:pPr>
            <a:endParaRPr lang="it-IT" dirty="0"/>
          </a:p>
        </p:txBody>
      </p:sp>
    </p:spTree>
    <p:extLst>
      <p:ext uri="{BB962C8B-B14F-4D97-AF65-F5344CB8AC3E}">
        <p14:creationId xmlns:p14="http://schemas.microsoft.com/office/powerpoint/2010/main" val="234512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C121BA9E-CF39-5A4C-A796-CE277B4E7A22}" type="slidenum">
              <a:rPr lang="it-IT" smtClean="0"/>
              <a:pPr/>
              <a:t>3</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smtClean="0"/>
              <a:t>Una premessa: sul personale troppi vincoli, troppe regole, troppe interpretazioni</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grpSp>
        <p:nvGrpSpPr>
          <p:cNvPr id="28" name="Gruppo 7"/>
          <p:cNvGrpSpPr>
            <a:grpSpLocks noChangeAspect="1"/>
          </p:cNvGrpSpPr>
          <p:nvPr/>
        </p:nvGrpSpPr>
        <p:grpSpPr>
          <a:xfrm>
            <a:off x="3643306" y="2214554"/>
            <a:ext cx="1252800" cy="1440000"/>
            <a:chOff x="3362591" y="50"/>
            <a:chExt cx="1059754" cy="1218108"/>
          </a:xfrm>
          <a:effectLst>
            <a:outerShdw blurRad="50800" dist="38100" dir="2700000" algn="tl" rotWithShape="0">
              <a:prstClr val="black">
                <a:alpha val="40000"/>
              </a:prstClr>
            </a:outerShdw>
          </a:effectLst>
        </p:grpSpPr>
        <p:sp>
          <p:nvSpPr>
            <p:cNvPr id="29" name="Esagono 28"/>
            <p:cNvSpPr/>
            <p:nvPr/>
          </p:nvSpPr>
          <p:spPr>
            <a:xfrm rot="5400000">
              <a:off x="3283414" y="79227"/>
              <a:ext cx="1218108" cy="1059754"/>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Esagono 4"/>
            <p:cNvSpPr/>
            <p:nvPr/>
          </p:nvSpPr>
          <p:spPr>
            <a:xfrm>
              <a:off x="3527736" y="189872"/>
              <a:ext cx="729464" cy="838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1200" b="1" kern="1200" dirty="0" smtClean="0"/>
                <a:t>Vincoli di finanza pubblica</a:t>
              </a:r>
              <a:endParaRPr lang="en-US" sz="1200" b="1" kern="1200" dirty="0"/>
            </a:p>
          </p:txBody>
        </p:sp>
      </p:grpSp>
      <p:grpSp>
        <p:nvGrpSpPr>
          <p:cNvPr id="31" name="Gruppo 9"/>
          <p:cNvGrpSpPr>
            <a:grpSpLocks noChangeAspect="1"/>
          </p:cNvGrpSpPr>
          <p:nvPr/>
        </p:nvGrpSpPr>
        <p:grpSpPr>
          <a:xfrm>
            <a:off x="2857488" y="3703512"/>
            <a:ext cx="1252800" cy="1440000"/>
            <a:chOff x="2788131" y="1033980"/>
            <a:chExt cx="1059754" cy="1218108"/>
          </a:xfrm>
          <a:effectLst>
            <a:outerShdw blurRad="50800" dist="38100" dir="2700000" algn="tl" rotWithShape="0">
              <a:prstClr val="black">
                <a:alpha val="40000"/>
              </a:prstClr>
            </a:outerShdw>
          </a:effectLst>
        </p:grpSpPr>
        <p:sp>
          <p:nvSpPr>
            <p:cNvPr id="32" name="Esagono 31"/>
            <p:cNvSpPr/>
            <p:nvPr/>
          </p:nvSpPr>
          <p:spPr>
            <a:xfrm rot="5400000">
              <a:off x="2708954" y="1113157"/>
              <a:ext cx="1218108" cy="1059754"/>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Esagono 8"/>
            <p:cNvSpPr/>
            <p:nvPr/>
          </p:nvSpPr>
          <p:spPr>
            <a:xfrm>
              <a:off x="2819420" y="1223802"/>
              <a:ext cx="1000132" cy="838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1200" b="1" kern="1200" dirty="0" smtClean="0"/>
                <a:t>Contenimento della spesa di personale</a:t>
              </a:r>
              <a:endParaRPr lang="en-US" sz="1200" b="1" kern="1200" dirty="0"/>
            </a:p>
          </p:txBody>
        </p:sp>
      </p:grpSp>
      <p:grpSp>
        <p:nvGrpSpPr>
          <p:cNvPr id="34" name="Gruppo 11"/>
          <p:cNvGrpSpPr>
            <a:grpSpLocks noChangeAspect="1"/>
          </p:cNvGrpSpPr>
          <p:nvPr/>
        </p:nvGrpSpPr>
        <p:grpSpPr>
          <a:xfrm>
            <a:off x="5176588" y="2214554"/>
            <a:ext cx="1252800" cy="1440000"/>
            <a:chOff x="3362591" y="2067911"/>
            <a:chExt cx="1059754" cy="1218108"/>
          </a:xfrm>
          <a:effectLst>
            <a:outerShdw blurRad="50800" dist="38100" dir="2700000" algn="tl" rotWithShape="0">
              <a:prstClr val="black">
                <a:alpha val="40000"/>
              </a:prstClr>
            </a:outerShdw>
          </a:effectLst>
        </p:grpSpPr>
        <p:sp>
          <p:nvSpPr>
            <p:cNvPr id="35" name="Esagono 34"/>
            <p:cNvSpPr/>
            <p:nvPr/>
          </p:nvSpPr>
          <p:spPr>
            <a:xfrm rot="5400000">
              <a:off x="3283414" y="2147088"/>
              <a:ext cx="1218108" cy="1059754"/>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Esagono 12"/>
            <p:cNvSpPr/>
            <p:nvPr/>
          </p:nvSpPr>
          <p:spPr>
            <a:xfrm>
              <a:off x="3434029" y="2257733"/>
              <a:ext cx="928694" cy="838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1200" b="1" kern="1200" dirty="0" smtClean="0"/>
                <a:t>Blocco delle assunzioni</a:t>
              </a:r>
              <a:endParaRPr lang="en-US" sz="1200" b="1" kern="1200" dirty="0"/>
            </a:p>
          </p:txBody>
        </p:sp>
      </p:grpSp>
      <p:grpSp>
        <p:nvGrpSpPr>
          <p:cNvPr id="37" name="Gruppo 13"/>
          <p:cNvGrpSpPr>
            <a:grpSpLocks noChangeAspect="1"/>
          </p:cNvGrpSpPr>
          <p:nvPr/>
        </p:nvGrpSpPr>
        <p:grpSpPr>
          <a:xfrm>
            <a:off x="4533646" y="3703512"/>
            <a:ext cx="1252800" cy="1440000"/>
            <a:chOff x="2788131" y="3101841"/>
            <a:chExt cx="1059754" cy="1218108"/>
          </a:xfrm>
          <a:effectLst>
            <a:outerShdw blurRad="50800" dist="38100" dir="2700000" algn="tl" rotWithShape="0">
              <a:prstClr val="black">
                <a:alpha val="40000"/>
              </a:prstClr>
            </a:outerShdw>
          </a:effectLst>
        </p:grpSpPr>
        <p:sp>
          <p:nvSpPr>
            <p:cNvPr id="38" name="Esagono 37"/>
            <p:cNvSpPr/>
            <p:nvPr/>
          </p:nvSpPr>
          <p:spPr>
            <a:xfrm rot="5400000">
              <a:off x="2708954" y="3181018"/>
              <a:ext cx="1218108" cy="1059754"/>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Esagono 16"/>
            <p:cNvSpPr/>
            <p:nvPr/>
          </p:nvSpPr>
          <p:spPr>
            <a:xfrm>
              <a:off x="2819420" y="3291663"/>
              <a:ext cx="1000132" cy="838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it-IT" sz="1200" b="1" kern="1200" dirty="0" smtClean="0"/>
                <a:t>Decentramento e “scarico” di funzioni sui Comuni</a:t>
              </a:r>
              <a:endParaRPr lang="en-US" sz="1200" b="1" kern="1200" dirty="0"/>
            </a:p>
          </p:txBody>
        </p:sp>
      </p:grpSp>
      <p:grpSp>
        <p:nvGrpSpPr>
          <p:cNvPr id="40" name="Gruppo 31"/>
          <p:cNvGrpSpPr>
            <a:grpSpLocks noChangeAspect="1"/>
          </p:cNvGrpSpPr>
          <p:nvPr/>
        </p:nvGrpSpPr>
        <p:grpSpPr>
          <a:xfrm>
            <a:off x="7072330" y="1142984"/>
            <a:ext cx="1566000" cy="1800000"/>
            <a:chOff x="3362591" y="50"/>
            <a:chExt cx="1059754" cy="1218108"/>
          </a:xfrm>
          <a:solidFill>
            <a:schemeClr val="accent5">
              <a:lumMod val="50000"/>
            </a:schemeClr>
          </a:solidFill>
          <a:effectLst>
            <a:outerShdw blurRad="50800" dist="38100" dir="2700000" algn="tl" rotWithShape="0">
              <a:prstClr val="black">
                <a:alpha val="40000"/>
              </a:prstClr>
            </a:outerShdw>
          </a:effectLst>
        </p:grpSpPr>
        <p:sp>
          <p:nvSpPr>
            <p:cNvPr id="41" name="Esagono 40"/>
            <p:cNvSpPr/>
            <p:nvPr/>
          </p:nvSpPr>
          <p:spPr>
            <a:xfrm rot="5400000">
              <a:off x="3283414" y="79227"/>
              <a:ext cx="1218108" cy="1059754"/>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Esagono 4"/>
            <p:cNvSpPr/>
            <p:nvPr/>
          </p:nvSpPr>
          <p:spPr>
            <a:xfrm>
              <a:off x="3410935" y="338458"/>
              <a:ext cx="918535" cy="5317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it-IT" sz="1200" b="1" u="sng" dirty="0" smtClean="0"/>
                <a:t>Eccessiva stratificazione normativa</a:t>
              </a:r>
              <a:endParaRPr lang="it-IT" sz="1200" u="sng" dirty="0"/>
            </a:p>
          </p:txBody>
        </p:sp>
      </p:grpSp>
      <p:grpSp>
        <p:nvGrpSpPr>
          <p:cNvPr id="43" name="Gruppo 34"/>
          <p:cNvGrpSpPr>
            <a:grpSpLocks noChangeAspect="1"/>
          </p:cNvGrpSpPr>
          <p:nvPr/>
        </p:nvGrpSpPr>
        <p:grpSpPr>
          <a:xfrm>
            <a:off x="785786" y="3786190"/>
            <a:ext cx="1566000" cy="1800000"/>
            <a:chOff x="3362591" y="50"/>
            <a:chExt cx="1059754" cy="1218108"/>
          </a:xfrm>
          <a:solidFill>
            <a:schemeClr val="accent5">
              <a:lumMod val="50000"/>
            </a:schemeClr>
          </a:solidFill>
          <a:effectLst>
            <a:outerShdw blurRad="50800" dist="38100" dir="2700000" algn="tl" rotWithShape="0">
              <a:prstClr val="black">
                <a:alpha val="40000"/>
              </a:prstClr>
            </a:outerShdw>
          </a:effectLst>
        </p:grpSpPr>
        <p:sp>
          <p:nvSpPr>
            <p:cNvPr id="44" name="Esagono 43"/>
            <p:cNvSpPr/>
            <p:nvPr/>
          </p:nvSpPr>
          <p:spPr>
            <a:xfrm rot="5400000">
              <a:off x="3283414" y="79227"/>
              <a:ext cx="1218108" cy="1059754"/>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Esagono 4"/>
            <p:cNvSpPr/>
            <p:nvPr/>
          </p:nvSpPr>
          <p:spPr>
            <a:xfrm>
              <a:off x="3527736" y="238217"/>
              <a:ext cx="729464" cy="7382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it-IT" sz="1100" dirty="0" smtClean="0"/>
                <a:t>Confusione delle  </a:t>
              </a:r>
              <a:r>
                <a:rPr lang="it-IT" sz="1100" b="1" u="sng" dirty="0" smtClean="0"/>
                <a:t>interpretazioni rese al livello centrale </a:t>
              </a:r>
              <a:r>
                <a:rPr lang="it-IT" sz="1100" dirty="0" smtClean="0"/>
                <a:t>e conseguenti correttivi normativi</a:t>
              </a:r>
              <a:endParaRPr lang="it-IT" sz="1100" dirty="0"/>
            </a:p>
          </p:txBody>
        </p:sp>
      </p:grpSp>
      <p:grpSp>
        <p:nvGrpSpPr>
          <p:cNvPr id="46" name="Gruppo 37"/>
          <p:cNvGrpSpPr>
            <a:grpSpLocks noChangeAspect="1"/>
          </p:cNvGrpSpPr>
          <p:nvPr/>
        </p:nvGrpSpPr>
        <p:grpSpPr>
          <a:xfrm>
            <a:off x="6572264" y="4000504"/>
            <a:ext cx="1566000" cy="1800000"/>
            <a:chOff x="3362591" y="50"/>
            <a:chExt cx="1059754" cy="1218108"/>
          </a:xfrm>
          <a:solidFill>
            <a:schemeClr val="accent5">
              <a:lumMod val="50000"/>
            </a:schemeClr>
          </a:solidFill>
          <a:effectLst>
            <a:outerShdw blurRad="50800" dist="38100" dir="2700000" algn="tl" rotWithShape="0">
              <a:prstClr val="black">
                <a:alpha val="40000"/>
              </a:prstClr>
            </a:outerShdw>
          </a:effectLst>
        </p:grpSpPr>
        <p:sp>
          <p:nvSpPr>
            <p:cNvPr id="47" name="Esagono 46"/>
            <p:cNvSpPr/>
            <p:nvPr/>
          </p:nvSpPr>
          <p:spPr>
            <a:xfrm rot="5400000">
              <a:off x="3283414" y="79227"/>
              <a:ext cx="1218108" cy="1059754"/>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Esagono 4"/>
            <p:cNvSpPr/>
            <p:nvPr/>
          </p:nvSpPr>
          <p:spPr>
            <a:xfrm>
              <a:off x="3507623" y="228709"/>
              <a:ext cx="801735" cy="7382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it-IT" sz="1200" dirty="0" smtClean="0"/>
                <a:t>Norme di coordinamento della finanza pubblica sulle </a:t>
              </a:r>
              <a:r>
                <a:rPr lang="it-IT" sz="1200" b="1" u="sng" dirty="0" smtClean="0"/>
                <a:t>regole </a:t>
              </a:r>
              <a:r>
                <a:rPr lang="it-IT" sz="1200" b="1" u="sng" dirty="0" err="1" smtClean="0"/>
                <a:t>ordinamentali</a:t>
              </a:r>
              <a:endParaRPr lang="it-IT" sz="1200" b="1" u="sng" dirty="0"/>
            </a:p>
          </p:txBody>
        </p:sp>
      </p:grpSp>
    </p:spTree>
    <p:extLst>
      <p:ext uri="{BB962C8B-B14F-4D97-AF65-F5344CB8AC3E}">
        <p14:creationId xmlns:p14="http://schemas.microsoft.com/office/powerpoint/2010/main" val="138207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1000" fill="hold"/>
                                        <p:tgtEl>
                                          <p:spTgt spid="40"/>
                                        </p:tgtEl>
                                        <p:attrNameLst>
                                          <p:attrName>ppt_w</p:attrName>
                                        </p:attrNameLst>
                                      </p:cBhvr>
                                      <p:tavLst>
                                        <p:tav tm="0">
                                          <p:val>
                                            <p:fltVal val="0"/>
                                          </p:val>
                                        </p:tav>
                                        <p:tav tm="100000">
                                          <p:val>
                                            <p:strVal val="#ppt_w"/>
                                          </p:val>
                                        </p:tav>
                                      </p:tavLst>
                                    </p:anim>
                                    <p:anim calcmode="lin" valueType="num">
                                      <p:cBhvr>
                                        <p:cTn id="27" dur="1000" fill="hold"/>
                                        <p:tgtEl>
                                          <p:spTgt spid="40"/>
                                        </p:tgtEl>
                                        <p:attrNameLst>
                                          <p:attrName>ppt_h</p:attrName>
                                        </p:attrNameLst>
                                      </p:cBhvr>
                                      <p:tavLst>
                                        <p:tav tm="0">
                                          <p:val>
                                            <p:fltVal val="0"/>
                                          </p:val>
                                        </p:tav>
                                        <p:tav tm="100000">
                                          <p:val>
                                            <p:strVal val="#ppt_h"/>
                                          </p:val>
                                        </p:tav>
                                      </p:tavLst>
                                    </p:anim>
                                    <p:anim calcmode="lin" valueType="num">
                                      <p:cBhvr>
                                        <p:cTn id="28"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1000"/>
                            </p:stCondLst>
                            <p:childTnLst>
                              <p:par>
                                <p:cTn id="31" presetID="6" presetClass="emph" presetSubtype="0" fill="hold" nodeType="afterEffect">
                                  <p:stCondLst>
                                    <p:cond delay="0"/>
                                  </p:stCondLst>
                                  <p:childTnLst>
                                    <p:animScale>
                                      <p:cBhvr>
                                        <p:cTn id="32" dur="2000" fill="hold"/>
                                        <p:tgtEl>
                                          <p:spTgt spid="28"/>
                                        </p:tgtEl>
                                      </p:cBhvr>
                                      <p:by x="110000" y="110000"/>
                                    </p:animScale>
                                  </p:childTnLst>
                                </p:cTn>
                              </p:par>
                              <p:par>
                                <p:cTn id="33" presetID="6" presetClass="emph" presetSubtype="0" fill="hold" nodeType="withEffect">
                                  <p:stCondLst>
                                    <p:cond delay="0"/>
                                  </p:stCondLst>
                                  <p:childTnLst>
                                    <p:animScale>
                                      <p:cBhvr>
                                        <p:cTn id="34" dur="2000" fill="hold"/>
                                        <p:tgtEl>
                                          <p:spTgt spid="34"/>
                                        </p:tgtEl>
                                      </p:cBhvr>
                                      <p:by x="110000" y="110000"/>
                                    </p:animScale>
                                  </p:childTnLst>
                                </p:cTn>
                              </p:par>
                              <p:par>
                                <p:cTn id="35" presetID="6" presetClass="emph" presetSubtype="0" fill="hold" nodeType="withEffect">
                                  <p:stCondLst>
                                    <p:cond delay="0"/>
                                  </p:stCondLst>
                                  <p:childTnLst>
                                    <p:animScale>
                                      <p:cBhvr>
                                        <p:cTn id="36" dur="2000" fill="hold"/>
                                        <p:tgtEl>
                                          <p:spTgt spid="31"/>
                                        </p:tgtEl>
                                      </p:cBhvr>
                                      <p:by x="110000" y="110000"/>
                                    </p:animScale>
                                  </p:childTnLst>
                                </p:cTn>
                              </p:par>
                              <p:par>
                                <p:cTn id="37" presetID="6" presetClass="emph" presetSubtype="0" fill="hold" nodeType="withEffect">
                                  <p:stCondLst>
                                    <p:cond delay="0"/>
                                  </p:stCondLst>
                                  <p:childTnLst>
                                    <p:animScale>
                                      <p:cBhvr>
                                        <p:cTn id="38" dur="2000" fill="hold"/>
                                        <p:tgtEl>
                                          <p:spTgt spid="37"/>
                                        </p:tgtEl>
                                      </p:cBhvr>
                                      <p:by x="110000" y="110000"/>
                                    </p:animScale>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1000" fill="hold"/>
                                        <p:tgtEl>
                                          <p:spTgt spid="46"/>
                                        </p:tgtEl>
                                        <p:attrNameLst>
                                          <p:attrName>ppt_w</p:attrName>
                                        </p:attrNameLst>
                                      </p:cBhvr>
                                      <p:tavLst>
                                        <p:tav tm="0">
                                          <p:val>
                                            <p:fltVal val="0"/>
                                          </p:val>
                                        </p:tav>
                                        <p:tav tm="100000">
                                          <p:val>
                                            <p:strVal val="#ppt_w"/>
                                          </p:val>
                                        </p:tav>
                                      </p:tavLst>
                                    </p:anim>
                                    <p:anim calcmode="lin" valueType="num">
                                      <p:cBhvr>
                                        <p:cTn id="44" dur="1000" fill="hold"/>
                                        <p:tgtEl>
                                          <p:spTgt spid="46"/>
                                        </p:tgtEl>
                                        <p:attrNameLst>
                                          <p:attrName>ppt_h</p:attrName>
                                        </p:attrNameLst>
                                      </p:cBhvr>
                                      <p:tavLst>
                                        <p:tav tm="0">
                                          <p:val>
                                            <p:fltVal val="0"/>
                                          </p:val>
                                        </p:tav>
                                        <p:tav tm="100000">
                                          <p:val>
                                            <p:strVal val="#ppt_h"/>
                                          </p:val>
                                        </p:tav>
                                      </p:tavLst>
                                    </p:anim>
                                    <p:anim calcmode="lin" valueType="num">
                                      <p:cBhvr>
                                        <p:cTn id="45"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1000"/>
                            </p:stCondLst>
                            <p:childTnLst>
                              <p:par>
                                <p:cTn id="48" presetID="6" presetClass="emph" presetSubtype="0" fill="hold" nodeType="afterEffect">
                                  <p:stCondLst>
                                    <p:cond delay="0"/>
                                  </p:stCondLst>
                                  <p:childTnLst>
                                    <p:animScale>
                                      <p:cBhvr>
                                        <p:cTn id="49" dur="2000" fill="hold"/>
                                        <p:tgtEl>
                                          <p:spTgt spid="28"/>
                                        </p:tgtEl>
                                      </p:cBhvr>
                                      <p:by x="110000" y="110000"/>
                                    </p:animScale>
                                  </p:childTnLst>
                                </p:cTn>
                              </p:par>
                              <p:par>
                                <p:cTn id="50" presetID="6" presetClass="emph" presetSubtype="0" fill="hold" nodeType="withEffect">
                                  <p:stCondLst>
                                    <p:cond delay="0"/>
                                  </p:stCondLst>
                                  <p:childTnLst>
                                    <p:animScale>
                                      <p:cBhvr>
                                        <p:cTn id="51" dur="2000" fill="hold"/>
                                        <p:tgtEl>
                                          <p:spTgt spid="34"/>
                                        </p:tgtEl>
                                      </p:cBhvr>
                                      <p:by x="110000" y="110000"/>
                                    </p:animScale>
                                  </p:childTnLst>
                                </p:cTn>
                              </p:par>
                              <p:par>
                                <p:cTn id="52" presetID="6" presetClass="emph" presetSubtype="0" fill="hold" nodeType="withEffect">
                                  <p:stCondLst>
                                    <p:cond delay="0"/>
                                  </p:stCondLst>
                                  <p:childTnLst>
                                    <p:animScale>
                                      <p:cBhvr>
                                        <p:cTn id="53" dur="2000" fill="hold"/>
                                        <p:tgtEl>
                                          <p:spTgt spid="31"/>
                                        </p:tgtEl>
                                      </p:cBhvr>
                                      <p:by x="110000" y="110000"/>
                                    </p:animScale>
                                  </p:childTnLst>
                                </p:cTn>
                              </p:par>
                              <p:par>
                                <p:cTn id="54" presetID="6" presetClass="emph" presetSubtype="0" fill="hold" nodeType="withEffect">
                                  <p:stCondLst>
                                    <p:cond delay="0"/>
                                  </p:stCondLst>
                                  <p:childTnLst>
                                    <p:animScale>
                                      <p:cBhvr>
                                        <p:cTn id="55" dur="2000" fill="hold"/>
                                        <p:tgtEl>
                                          <p:spTgt spid="37"/>
                                        </p:tgtEl>
                                      </p:cBhvr>
                                      <p:by x="110000" y="110000"/>
                                    </p:animScale>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p:cTn id="60" dur="1000" fill="hold"/>
                                        <p:tgtEl>
                                          <p:spTgt spid="43"/>
                                        </p:tgtEl>
                                        <p:attrNameLst>
                                          <p:attrName>ppt_w</p:attrName>
                                        </p:attrNameLst>
                                      </p:cBhvr>
                                      <p:tavLst>
                                        <p:tav tm="0">
                                          <p:val>
                                            <p:fltVal val="0"/>
                                          </p:val>
                                        </p:tav>
                                        <p:tav tm="100000">
                                          <p:val>
                                            <p:strVal val="#ppt_w"/>
                                          </p:val>
                                        </p:tav>
                                      </p:tavLst>
                                    </p:anim>
                                    <p:anim calcmode="lin" valueType="num">
                                      <p:cBhvr>
                                        <p:cTn id="61" dur="1000" fill="hold"/>
                                        <p:tgtEl>
                                          <p:spTgt spid="43"/>
                                        </p:tgtEl>
                                        <p:attrNameLst>
                                          <p:attrName>ppt_h</p:attrName>
                                        </p:attrNameLst>
                                      </p:cBhvr>
                                      <p:tavLst>
                                        <p:tav tm="0">
                                          <p:val>
                                            <p:fltVal val="0"/>
                                          </p:val>
                                        </p:tav>
                                        <p:tav tm="100000">
                                          <p:val>
                                            <p:strVal val="#ppt_h"/>
                                          </p:val>
                                        </p:tav>
                                      </p:tavLst>
                                    </p:anim>
                                    <p:anim calcmode="lin" valueType="num">
                                      <p:cBhvr>
                                        <p:cTn id="62"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1000"/>
                            </p:stCondLst>
                            <p:childTnLst>
                              <p:par>
                                <p:cTn id="65" presetID="6" presetClass="emph" presetSubtype="0" fill="hold" nodeType="afterEffect">
                                  <p:stCondLst>
                                    <p:cond delay="0"/>
                                  </p:stCondLst>
                                  <p:childTnLst>
                                    <p:animScale>
                                      <p:cBhvr>
                                        <p:cTn id="66" dur="2000" fill="hold"/>
                                        <p:tgtEl>
                                          <p:spTgt spid="28"/>
                                        </p:tgtEl>
                                      </p:cBhvr>
                                      <p:by x="110000" y="110000"/>
                                    </p:animScale>
                                  </p:childTnLst>
                                </p:cTn>
                              </p:par>
                              <p:par>
                                <p:cTn id="67" presetID="6" presetClass="emph" presetSubtype="0" fill="hold" nodeType="withEffect">
                                  <p:stCondLst>
                                    <p:cond delay="0"/>
                                  </p:stCondLst>
                                  <p:childTnLst>
                                    <p:animScale>
                                      <p:cBhvr>
                                        <p:cTn id="68" dur="2000" fill="hold"/>
                                        <p:tgtEl>
                                          <p:spTgt spid="34"/>
                                        </p:tgtEl>
                                      </p:cBhvr>
                                      <p:by x="110000" y="110000"/>
                                    </p:animScale>
                                  </p:childTnLst>
                                </p:cTn>
                              </p:par>
                              <p:par>
                                <p:cTn id="69" presetID="6" presetClass="emph" presetSubtype="0" fill="hold" nodeType="withEffect">
                                  <p:stCondLst>
                                    <p:cond delay="0"/>
                                  </p:stCondLst>
                                  <p:childTnLst>
                                    <p:animScale>
                                      <p:cBhvr>
                                        <p:cTn id="70" dur="2000" fill="hold"/>
                                        <p:tgtEl>
                                          <p:spTgt spid="31"/>
                                        </p:tgtEl>
                                      </p:cBhvr>
                                      <p:by x="110000" y="110000"/>
                                    </p:animScale>
                                  </p:childTnLst>
                                </p:cTn>
                              </p:par>
                              <p:par>
                                <p:cTn id="71" presetID="6" presetClass="emph" presetSubtype="0" fill="hold" nodeType="withEffect">
                                  <p:stCondLst>
                                    <p:cond delay="0"/>
                                  </p:stCondLst>
                                  <p:childTnLst>
                                    <p:animScale>
                                      <p:cBhvr>
                                        <p:cTn id="72" dur="2000" fill="hold"/>
                                        <p:tgtEl>
                                          <p:spTgt spid="3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229600" cy="558800"/>
          </a:xfrm>
        </p:spPr>
        <p:txBody>
          <a:bodyPr/>
          <a:lstStyle/>
          <a:p>
            <a:pPr eaLnBrk="1" hangingPunct="1"/>
            <a:r>
              <a:rPr lang="it-IT" altLang="it-IT" sz="2400" b="1" i="1" dirty="0" smtClean="0"/>
              <a:t>La riduzione del personale in servizio						</a:t>
            </a:r>
          </a:p>
        </p:txBody>
      </p:sp>
      <p:sp>
        <p:nvSpPr>
          <p:cNvPr id="4099" name="Rectangle 3"/>
          <p:cNvSpPr>
            <a:spLocks noGrp="1" noChangeArrowheads="1"/>
          </p:cNvSpPr>
          <p:nvPr>
            <p:ph type="body" idx="1"/>
          </p:nvPr>
        </p:nvSpPr>
        <p:spPr>
          <a:xfrm>
            <a:off x="457200" y="1600200"/>
            <a:ext cx="8229600" cy="4349750"/>
          </a:xfrm>
        </p:spPr>
        <p:txBody>
          <a:bodyPr/>
          <a:lstStyle/>
          <a:p>
            <a:pPr algn="just" eaLnBrk="1" hangingPunct="1">
              <a:lnSpc>
                <a:spcPct val="90000"/>
              </a:lnSpc>
              <a:buNone/>
            </a:pPr>
            <a:r>
              <a:rPr lang="it-IT" altLang="it-IT" sz="2000" dirty="0" smtClean="0"/>
              <a:t>	</a:t>
            </a:r>
          </a:p>
          <a:p>
            <a:pPr marL="342900" lvl="1" indent="0" algn="just" eaLnBrk="1" hangingPunct="1">
              <a:lnSpc>
                <a:spcPct val="90000"/>
              </a:lnSpc>
              <a:buFont typeface="Wingdings" pitchFamily="2" charset="2"/>
              <a:buNone/>
            </a:pPr>
            <a:endParaRPr lang="it-IT" altLang="it-IT" sz="1600" dirty="0" smtClean="0"/>
          </a:p>
          <a:p>
            <a:pPr eaLnBrk="1" hangingPunct="1">
              <a:lnSpc>
                <a:spcPct val="90000"/>
              </a:lnSpc>
              <a:buFont typeface="Wingdings" pitchFamily="2" charset="2"/>
              <a:buNone/>
            </a:pPr>
            <a:endParaRPr lang="it-IT" altLang="it-IT" sz="2000" dirty="0" smtClean="0"/>
          </a:p>
        </p:txBody>
      </p:sp>
      <p:pic>
        <p:nvPicPr>
          <p:cNvPr id="16387" name="Picture 4" descr="logo%20anci%20dora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0738" y="5949950"/>
            <a:ext cx="4841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240" y="1052736"/>
            <a:ext cx="433695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9" y="3496016"/>
            <a:ext cx="4378630" cy="201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asellaDiTesto 18"/>
          <p:cNvSpPr txBox="1"/>
          <p:nvPr/>
        </p:nvSpPr>
        <p:spPr>
          <a:xfrm>
            <a:off x="683569" y="744959"/>
            <a:ext cx="6145385" cy="307777"/>
          </a:xfrm>
          <a:prstGeom prst="rect">
            <a:avLst/>
          </a:prstGeom>
          <a:noFill/>
        </p:spPr>
        <p:txBody>
          <a:bodyPr wrap="square" rtlCol="0">
            <a:spAutoFit/>
          </a:bodyPr>
          <a:lstStyle/>
          <a:p>
            <a:pPr fontAlgn="auto">
              <a:spcBef>
                <a:spcPts val="0"/>
              </a:spcBef>
              <a:spcAft>
                <a:spcPts val="0"/>
              </a:spcAft>
            </a:pPr>
            <a:r>
              <a:rPr lang="it-IT" sz="1400" b="1" dirty="0" smtClean="0">
                <a:solidFill>
                  <a:prstClr val="black"/>
                </a:solidFill>
                <a:latin typeface="Calibri"/>
                <a:cs typeface="+mn-cs"/>
              </a:rPr>
              <a:t>Il personale in servizio delle amministrazioni comunali italiane, 2007-2014</a:t>
            </a:r>
            <a:endParaRPr lang="it-IT" sz="1400" b="1" dirty="0">
              <a:solidFill>
                <a:prstClr val="black"/>
              </a:solidFill>
              <a:latin typeface="Calibri"/>
              <a:cs typeface="+mn-cs"/>
            </a:endParaRPr>
          </a:p>
        </p:txBody>
      </p:sp>
      <p:sp>
        <p:nvSpPr>
          <p:cNvPr id="20" name="CasellaDiTesto 19"/>
          <p:cNvSpPr txBox="1"/>
          <p:nvPr/>
        </p:nvSpPr>
        <p:spPr>
          <a:xfrm>
            <a:off x="718737" y="3188239"/>
            <a:ext cx="7525671" cy="307777"/>
          </a:xfrm>
          <a:prstGeom prst="rect">
            <a:avLst/>
          </a:prstGeom>
          <a:noFill/>
        </p:spPr>
        <p:txBody>
          <a:bodyPr wrap="square" rtlCol="0">
            <a:spAutoFit/>
          </a:bodyPr>
          <a:lstStyle/>
          <a:p>
            <a:pPr fontAlgn="auto">
              <a:spcBef>
                <a:spcPts val="0"/>
              </a:spcBef>
              <a:spcAft>
                <a:spcPts val="0"/>
              </a:spcAft>
            </a:pPr>
            <a:r>
              <a:rPr lang="it-IT" sz="1400" b="1" dirty="0" smtClean="0">
                <a:solidFill>
                  <a:prstClr val="black"/>
                </a:solidFill>
                <a:latin typeface="Calibri"/>
                <a:cs typeface="+mn-cs"/>
              </a:rPr>
              <a:t>Il personale in servizio delle amministrazioni comunali italiane, per 1.000 abitanti, 2007-2014</a:t>
            </a:r>
            <a:endParaRPr lang="it-IT" sz="1400" b="1" dirty="0">
              <a:solidFill>
                <a:prstClr val="black"/>
              </a:solidFill>
              <a:latin typeface="Calibri"/>
              <a:cs typeface="+mn-cs"/>
            </a:endParaRPr>
          </a:p>
        </p:txBody>
      </p:sp>
      <p:sp>
        <p:nvSpPr>
          <p:cNvPr id="2" name="CasellaDiTesto 1"/>
          <p:cNvSpPr txBox="1"/>
          <p:nvPr/>
        </p:nvSpPr>
        <p:spPr>
          <a:xfrm>
            <a:off x="5508104" y="1412776"/>
            <a:ext cx="1872208" cy="646331"/>
          </a:xfrm>
          <a:prstGeom prst="rect">
            <a:avLst/>
          </a:prstGeom>
          <a:noFill/>
        </p:spPr>
        <p:txBody>
          <a:bodyPr wrap="square" rtlCol="0">
            <a:spAutoFit/>
          </a:bodyPr>
          <a:lstStyle/>
          <a:p>
            <a:r>
              <a:rPr lang="it-IT" b="1" u="sng" dirty="0" smtClean="0">
                <a:solidFill>
                  <a:srgbClr val="FF0000"/>
                </a:solidFill>
              </a:rPr>
              <a:t>63.000 unità in meno</a:t>
            </a:r>
            <a:endParaRPr lang="it-IT" b="1" u="sng" dirty="0">
              <a:solidFill>
                <a:srgbClr val="FF0000"/>
              </a:solidFill>
            </a:endParaRPr>
          </a:p>
        </p:txBody>
      </p:sp>
      <p:sp>
        <p:nvSpPr>
          <p:cNvPr id="4" name="CasellaDiTesto 3"/>
          <p:cNvSpPr txBox="1"/>
          <p:nvPr/>
        </p:nvSpPr>
        <p:spPr>
          <a:xfrm>
            <a:off x="5568814" y="3932464"/>
            <a:ext cx="2520280" cy="1200329"/>
          </a:xfrm>
          <a:prstGeom prst="rect">
            <a:avLst/>
          </a:prstGeom>
          <a:noFill/>
        </p:spPr>
        <p:txBody>
          <a:bodyPr wrap="square" rtlCol="0">
            <a:spAutoFit/>
          </a:bodyPr>
          <a:lstStyle/>
          <a:p>
            <a:r>
              <a:rPr lang="it-IT" b="1" dirty="0" smtClean="0">
                <a:solidFill>
                  <a:srgbClr val="FF0000"/>
                </a:solidFill>
              </a:rPr>
              <a:t>Da 8 dipendenti per 1.000 abitanti a 6,8 dipendenti per 1.000 abitanti</a:t>
            </a:r>
            <a:endParaRPr lang="it-IT" b="1" u="sng" dirty="0">
              <a:solidFill>
                <a:srgbClr val="FF0000"/>
              </a:solidFill>
            </a:endParaRPr>
          </a:p>
        </p:txBody>
      </p:sp>
    </p:spTree>
    <p:extLst>
      <p:ext uri="{BB962C8B-B14F-4D97-AF65-F5344CB8AC3E}">
        <p14:creationId xmlns:p14="http://schemas.microsoft.com/office/powerpoint/2010/main" val="1011347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229600" cy="558800"/>
          </a:xfrm>
        </p:spPr>
        <p:txBody>
          <a:bodyPr>
            <a:normAutofit/>
          </a:bodyPr>
          <a:lstStyle/>
          <a:p>
            <a:pPr eaLnBrk="1" hangingPunct="1"/>
            <a:r>
              <a:rPr lang="it-IT" altLang="it-IT" sz="2400" b="1" i="1" dirty="0" smtClean="0"/>
              <a:t> Il  personale dei Comuni va rinnovato </a:t>
            </a:r>
          </a:p>
        </p:txBody>
      </p:sp>
      <p:sp>
        <p:nvSpPr>
          <p:cNvPr id="4099" name="Rectangle 3"/>
          <p:cNvSpPr>
            <a:spLocks noGrp="1" noChangeArrowheads="1"/>
          </p:cNvSpPr>
          <p:nvPr>
            <p:ph type="body" idx="1"/>
          </p:nvPr>
        </p:nvSpPr>
        <p:spPr>
          <a:xfrm>
            <a:off x="447424" y="1052736"/>
            <a:ext cx="8229600" cy="4349750"/>
          </a:xfrm>
        </p:spPr>
        <p:txBody>
          <a:bodyPr/>
          <a:lstStyle/>
          <a:p>
            <a:pPr algn="just" eaLnBrk="1" hangingPunct="1">
              <a:lnSpc>
                <a:spcPct val="90000"/>
              </a:lnSpc>
              <a:buNone/>
            </a:pPr>
            <a:r>
              <a:rPr lang="it-IT" altLang="it-IT" sz="2000" dirty="0" smtClean="0"/>
              <a:t>	</a:t>
            </a:r>
          </a:p>
          <a:p>
            <a:pPr marL="342900" lvl="1" indent="0" algn="just" eaLnBrk="1" hangingPunct="1">
              <a:lnSpc>
                <a:spcPct val="90000"/>
              </a:lnSpc>
              <a:buFont typeface="Wingdings" pitchFamily="2" charset="2"/>
              <a:buNone/>
            </a:pPr>
            <a:endParaRPr lang="it-IT" altLang="it-IT" sz="1600" dirty="0" smtClean="0"/>
          </a:p>
          <a:p>
            <a:pPr eaLnBrk="1" hangingPunct="1">
              <a:lnSpc>
                <a:spcPct val="90000"/>
              </a:lnSpc>
              <a:buFont typeface="Wingdings" pitchFamily="2" charset="2"/>
              <a:buNone/>
            </a:pPr>
            <a:endParaRPr lang="it-IT" altLang="it-IT" sz="2000" dirty="0" smtClean="0"/>
          </a:p>
        </p:txBody>
      </p:sp>
      <p:pic>
        <p:nvPicPr>
          <p:cNvPr id="16387" name="Picture 4" descr="logo%20anci%20dora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0738" y="5949950"/>
            <a:ext cx="4841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253" y="1052736"/>
            <a:ext cx="706693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sellaDiTesto 11"/>
          <p:cNvSpPr txBox="1"/>
          <p:nvPr/>
        </p:nvSpPr>
        <p:spPr>
          <a:xfrm>
            <a:off x="7556773" y="980728"/>
            <a:ext cx="1368152" cy="1440160"/>
          </a:xfrm>
          <a:prstGeom prst="rect">
            <a:avLst/>
          </a:prstGeom>
          <a:noFill/>
        </p:spPr>
        <p:txBody>
          <a:bodyPr wrap="square" rtlCol="0">
            <a:spAutoFit/>
          </a:bodyPr>
          <a:lstStyle/>
          <a:p>
            <a:pPr algn="just" fontAlgn="auto">
              <a:spcBef>
                <a:spcPts val="0"/>
              </a:spcBef>
              <a:spcAft>
                <a:spcPts val="0"/>
              </a:spcAft>
            </a:pPr>
            <a:r>
              <a:rPr lang="it-IT" sz="1400" b="1" dirty="0" smtClean="0">
                <a:solidFill>
                  <a:prstClr val="black"/>
                </a:solidFill>
                <a:latin typeface="Calibri"/>
                <a:cs typeface="+mn-cs"/>
              </a:rPr>
              <a:t>L’età dei </a:t>
            </a:r>
            <a:r>
              <a:rPr lang="it-IT" sz="1400" b="1" u="sng" dirty="0" smtClean="0">
                <a:solidFill>
                  <a:prstClr val="black"/>
                </a:solidFill>
                <a:latin typeface="Calibri"/>
                <a:cs typeface="+mn-cs"/>
              </a:rPr>
              <a:t>DIRIGENTI</a:t>
            </a:r>
            <a:r>
              <a:rPr lang="it-IT" sz="1400" b="1" dirty="0" smtClean="0">
                <a:solidFill>
                  <a:prstClr val="black"/>
                </a:solidFill>
                <a:latin typeface="Calibri"/>
                <a:cs typeface="+mn-cs"/>
              </a:rPr>
              <a:t> a tempo indeterminato, per genere, 2014</a:t>
            </a:r>
            <a:endParaRPr lang="it-IT" sz="1400" b="1" dirty="0">
              <a:solidFill>
                <a:prstClr val="black"/>
              </a:solidFill>
              <a:latin typeface="Calibri"/>
              <a:cs typeface="+mn-cs"/>
            </a:endParaRPr>
          </a:p>
        </p:txBody>
      </p:sp>
      <p:sp>
        <p:nvSpPr>
          <p:cNvPr id="14" name="CasellaDiTesto 13"/>
          <p:cNvSpPr txBox="1"/>
          <p:nvPr/>
        </p:nvSpPr>
        <p:spPr>
          <a:xfrm>
            <a:off x="467544" y="4437112"/>
            <a:ext cx="6480720" cy="923330"/>
          </a:xfrm>
          <a:prstGeom prst="rect">
            <a:avLst/>
          </a:prstGeom>
          <a:noFill/>
        </p:spPr>
        <p:txBody>
          <a:bodyPr wrap="square" rtlCol="0">
            <a:spAutoFit/>
          </a:bodyPr>
          <a:lstStyle/>
          <a:p>
            <a:pPr marL="285750" indent="-285750">
              <a:buFont typeface="Wingdings" panose="05000000000000000000" pitchFamily="2" charset="2"/>
              <a:buChar char="Ø"/>
            </a:pPr>
            <a:r>
              <a:rPr lang="it-IT" b="1" u="sng" dirty="0" smtClean="0">
                <a:solidFill>
                  <a:srgbClr val="FF0000"/>
                </a:solidFill>
              </a:rPr>
              <a:t>1 dirigente su 100 ha meno di 40 anni</a:t>
            </a:r>
          </a:p>
          <a:p>
            <a:pPr marL="285750" indent="-285750">
              <a:buFont typeface="Wingdings" panose="05000000000000000000" pitchFamily="2" charset="2"/>
              <a:buChar char="Ø"/>
            </a:pPr>
            <a:r>
              <a:rPr lang="it-IT" b="1" u="sng" dirty="0" smtClean="0">
                <a:solidFill>
                  <a:srgbClr val="FF0000"/>
                </a:solidFill>
              </a:rPr>
              <a:t>75 dirigenti su 100 hanno più di 50 anni</a:t>
            </a:r>
          </a:p>
          <a:p>
            <a:pPr marL="285750" indent="-285750">
              <a:buFont typeface="Wingdings" panose="05000000000000000000" pitchFamily="2" charset="2"/>
              <a:buChar char="Ø"/>
            </a:pPr>
            <a:r>
              <a:rPr lang="it-IT" b="1" u="sng" dirty="0" smtClean="0">
                <a:solidFill>
                  <a:srgbClr val="FF0000"/>
                </a:solidFill>
              </a:rPr>
              <a:t>24 dirigenti su 100 hanno più di 60 anni</a:t>
            </a:r>
            <a:endParaRPr lang="it-IT" b="1" u="sng" dirty="0">
              <a:solidFill>
                <a:srgbClr val="FF0000"/>
              </a:solidFill>
            </a:endParaRPr>
          </a:p>
        </p:txBody>
      </p:sp>
      <p:sp>
        <p:nvSpPr>
          <p:cNvPr id="2" name="CasellaDiTesto 1"/>
          <p:cNvSpPr txBox="1"/>
          <p:nvPr/>
        </p:nvSpPr>
        <p:spPr>
          <a:xfrm>
            <a:off x="467544" y="5373216"/>
            <a:ext cx="7632848" cy="646331"/>
          </a:xfrm>
          <a:prstGeom prst="rect">
            <a:avLst/>
          </a:prstGeom>
          <a:noFill/>
        </p:spPr>
        <p:txBody>
          <a:bodyPr wrap="square" rtlCol="0">
            <a:spAutoFit/>
          </a:bodyPr>
          <a:lstStyle/>
          <a:p>
            <a:r>
              <a:rPr lang="it-IT" b="1" dirty="0" smtClean="0">
                <a:solidFill>
                  <a:srgbClr val="FF0000"/>
                </a:solidFill>
              </a:rPr>
              <a:t>Dati 2014 ad oggi la situazione si è ulteriormente aggravata a causa del blocco delle assunzioni nel 2015 e 2016</a:t>
            </a:r>
            <a:endParaRPr lang="it-IT" b="1" dirty="0">
              <a:solidFill>
                <a:srgbClr val="FF0000"/>
              </a:solidFill>
            </a:endParaRPr>
          </a:p>
        </p:txBody>
      </p:sp>
    </p:spTree>
    <p:extLst>
      <p:ext uri="{BB962C8B-B14F-4D97-AF65-F5344CB8AC3E}">
        <p14:creationId xmlns:p14="http://schemas.microsoft.com/office/powerpoint/2010/main" val="2504500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229600" cy="558800"/>
          </a:xfrm>
        </p:spPr>
        <p:txBody>
          <a:bodyPr>
            <a:normAutofit/>
          </a:bodyPr>
          <a:lstStyle/>
          <a:p>
            <a:pPr eaLnBrk="1" hangingPunct="1"/>
            <a:r>
              <a:rPr lang="it-IT" altLang="it-IT" sz="2400" b="1" i="1" dirty="0" smtClean="0"/>
              <a:t> Il  personale dei Comuni va rinnovato </a:t>
            </a:r>
          </a:p>
        </p:txBody>
      </p:sp>
      <p:sp>
        <p:nvSpPr>
          <p:cNvPr id="4099" name="Rectangle 3"/>
          <p:cNvSpPr>
            <a:spLocks noGrp="1" noChangeArrowheads="1"/>
          </p:cNvSpPr>
          <p:nvPr>
            <p:ph type="body" idx="1"/>
          </p:nvPr>
        </p:nvSpPr>
        <p:spPr>
          <a:xfrm>
            <a:off x="447424" y="1052736"/>
            <a:ext cx="8229600" cy="4349750"/>
          </a:xfrm>
        </p:spPr>
        <p:txBody>
          <a:bodyPr/>
          <a:lstStyle/>
          <a:p>
            <a:pPr algn="just" eaLnBrk="1" hangingPunct="1">
              <a:lnSpc>
                <a:spcPct val="90000"/>
              </a:lnSpc>
              <a:buNone/>
            </a:pPr>
            <a:r>
              <a:rPr lang="it-IT" altLang="it-IT" sz="2000" dirty="0" smtClean="0"/>
              <a:t>	</a:t>
            </a:r>
          </a:p>
          <a:p>
            <a:pPr marL="342900" lvl="1" indent="0" algn="just" eaLnBrk="1" hangingPunct="1">
              <a:lnSpc>
                <a:spcPct val="90000"/>
              </a:lnSpc>
              <a:buFont typeface="Wingdings" pitchFamily="2" charset="2"/>
              <a:buNone/>
            </a:pPr>
            <a:endParaRPr lang="it-IT" altLang="it-IT" sz="1600" dirty="0" smtClean="0"/>
          </a:p>
          <a:p>
            <a:pPr eaLnBrk="1" hangingPunct="1">
              <a:lnSpc>
                <a:spcPct val="90000"/>
              </a:lnSpc>
              <a:buFont typeface="Wingdings" pitchFamily="2" charset="2"/>
              <a:buNone/>
            </a:pPr>
            <a:endParaRPr lang="it-IT" altLang="it-IT" sz="2000" dirty="0" smtClean="0"/>
          </a:p>
        </p:txBody>
      </p:sp>
      <p:pic>
        <p:nvPicPr>
          <p:cNvPr id="16387" name="Picture 4" descr="logo%20anci%20dora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0738" y="5949950"/>
            <a:ext cx="4841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008313" y="1219003"/>
            <a:ext cx="1872208" cy="738664"/>
          </a:xfrm>
          <a:prstGeom prst="rect">
            <a:avLst/>
          </a:prstGeom>
          <a:noFill/>
        </p:spPr>
        <p:txBody>
          <a:bodyPr wrap="square" rtlCol="0">
            <a:spAutoFit/>
          </a:bodyPr>
          <a:lstStyle/>
          <a:p>
            <a:pPr algn="just" fontAlgn="auto">
              <a:spcBef>
                <a:spcPts val="0"/>
              </a:spcBef>
              <a:spcAft>
                <a:spcPts val="0"/>
              </a:spcAft>
            </a:pPr>
            <a:r>
              <a:rPr lang="it-IT" sz="1400" b="1" dirty="0" smtClean="0">
                <a:solidFill>
                  <a:prstClr val="black"/>
                </a:solidFill>
                <a:latin typeface="Calibri"/>
                <a:cs typeface="+mn-cs"/>
              </a:rPr>
              <a:t>L’età dei </a:t>
            </a:r>
            <a:r>
              <a:rPr lang="it-IT" sz="1400" b="1" u="sng" dirty="0" smtClean="0">
                <a:solidFill>
                  <a:prstClr val="black"/>
                </a:solidFill>
                <a:latin typeface="Calibri"/>
                <a:cs typeface="+mn-cs"/>
              </a:rPr>
              <a:t>DIPENDENTI</a:t>
            </a:r>
            <a:r>
              <a:rPr lang="it-IT" sz="1400" b="1" dirty="0" smtClean="0">
                <a:solidFill>
                  <a:prstClr val="black"/>
                </a:solidFill>
                <a:latin typeface="Calibri"/>
                <a:cs typeface="+mn-cs"/>
              </a:rPr>
              <a:t> a tempo indeterminato, per genere, 2014</a:t>
            </a:r>
            <a:endParaRPr lang="it-IT" sz="1400" b="1" dirty="0">
              <a:solidFill>
                <a:prstClr val="black"/>
              </a:solidFill>
              <a:latin typeface="Calibri"/>
              <a:cs typeface="+mn-cs"/>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93" y="1206624"/>
            <a:ext cx="6515420" cy="344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sellaDiTesto 12"/>
          <p:cNvSpPr txBox="1"/>
          <p:nvPr/>
        </p:nvSpPr>
        <p:spPr>
          <a:xfrm>
            <a:off x="467544" y="4509120"/>
            <a:ext cx="6840760" cy="923330"/>
          </a:xfrm>
          <a:prstGeom prst="rect">
            <a:avLst/>
          </a:prstGeom>
          <a:noFill/>
        </p:spPr>
        <p:txBody>
          <a:bodyPr wrap="square" rtlCol="0">
            <a:spAutoFit/>
          </a:bodyPr>
          <a:lstStyle/>
          <a:p>
            <a:endParaRPr lang="it-IT" dirty="0"/>
          </a:p>
          <a:p>
            <a:pPr marL="285750" indent="-285750">
              <a:buFont typeface="Wingdings" panose="05000000000000000000" pitchFamily="2" charset="2"/>
              <a:buChar char="Ø"/>
            </a:pPr>
            <a:r>
              <a:rPr lang="it-IT" b="1" dirty="0" smtClean="0">
                <a:solidFill>
                  <a:srgbClr val="FF0000"/>
                </a:solidFill>
              </a:rPr>
              <a:t>10 dipendenti su 100 hanno meno di 40 anni </a:t>
            </a:r>
          </a:p>
          <a:p>
            <a:pPr marL="285750" indent="-285750">
              <a:buFont typeface="Wingdings" panose="05000000000000000000" pitchFamily="2" charset="2"/>
              <a:buChar char="Ø"/>
            </a:pPr>
            <a:r>
              <a:rPr lang="it-IT" b="1" dirty="0" smtClean="0">
                <a:solidFill>
                  <a:srgbClr val="FF0000"/>
                </a:solidFill>
              </a:rPr>
              <a:t>60 dipendenti su 100 hanno più di 50 anni</a:t>
            </a:r>
            <a:endParaRPr lang="it-IT" b="1" dirty="0">
              <a:solidFill>
                <a:srgbClr val="FF0000"/>
              </a:solidFill>
            </a:endParaRPr>
          </a:p>
        </p:txBody>
      </p:sp>
      <p:sp>
        <p:nvSpPr>
          <p:cNvPr id="2" name="CasellaDiTesto 1"/>
          <p:cNvSpPr txBox="1"/>
          <p:nvPr/>
        </p:nvSpPr>
        <p:spPr>
          <a:xfrm>
            <a:off x="467544" y="5373216"/>
            <a:ext cx="7704856" cy="646331"/>
          </a:xfrm>
          <a:prstGeom prst="rect">
            <a:avLst/>
          </a:prstGeom>
          <a:noFill/>
        </p:spPr>
        <p:txBody>
          <a:bodyPr wrap="square" rtlCol="0">
            <a:spAutoFit/>
          </a:bodyPr>
          <a:lstStyle/>
          <a:p>
            <a:r>
              <a:rPr lang="it-IT" b="1" dirty="0">
                <a:solidFill>
                  <a:srgbClr val="FF0000"/>
                </a:solidFill>
              </a:rPr>
              <a:t>Dati 2014: la situazione ad oggi si è aggravata a causa del blocco delle assunzioni nel 2015 e 2016</a:t>
            </a:r>
          </a:p>
        </p:txBody>
      </p:sp>
    </p:spTree>
    <p:extLst>
      <p:ext uri="{BB962C8B-B14F-4D97-AF65-F5344CB8AC3E}">
        <p14:creationId xmlns:p14="http://schemas.microsoft.com/office/powerpoint/2010/main" val="1871522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473958"/>
            <a:ext cx="7166474" cy="4331043"/>
          </a:xfrm>
        </p:spPr>
        <p:txBody>
          <a:bodyPr>
            <a:noAutofit/>
          </a:bodyPr>
          <a:lstStyle/>
          <a:p>
            <a:r>
              <a:rPr lang="it-IT" dirty="0" smtClean="0"/>
              <a:t>Iniziative </a:t>
            </a:r>
            <a:r>
              <a:rPr lang="it-IT" dirty="0"/>
              <a:t>info – formative sulle tematiche del personale di  ANCI ed IFEL nel 2016: </a:t>
            </a:r>
          </a:p>
          <a:p>
            <a:endParaRPr lang="it-IT" dirty="0"/>
          </a:p>
          <a:p>
            <a:pPr marL="285750" indent="-285750">
              <a:buFontTx/>
              <a:buChar char="-"/>
            </a:pPr>
            <a:r>
              <a:rPr lang="it-IT" dirty="0"/>
              <a:t>ciclo di 19 incontri territoriali su base regionale sulle novità introdotte dalla legge di stabilità 2016;</a:t>
            </a:r>
          </a:p>
          <a:p>
            <a:endParaRPr lang="it-IT" dirty="0"/>
          </a:p>
          <a:p>
            <a:pPr marL="285750" indent="-285750">
              <a:buFontTx/>
              <a:buChar char="-"/>
            </a:pPr>
            <a:r>
              <a:rPr lang="it-IT" dirty="0"/>
              <a:t>Ciclo di </a:t>
            </a:r>
            <a:r>
              <a:rPr lang="it-IT" dirty="0" err="1"/>
              <a:t>webinar</a:t>
            </a:r>
            <a:r>
              <a:rPr lang="it-IT" dirty="0"/>
              <a:t> su: </a:t>
            </a:r>
          </a:p>
          <a:p>
            <a:pPr marL="285750" indent="-285750">
              <a:buFont typeface="Wingdings" panose="05000000000000000000" pitchFamily="2" charset="2"/>
              <a:buChar char="§"/>
            </a:pPr>
            <a:r>
              <a:rPr lang="it-IT" dirty="0"/>
              <a:t>Il regime delle assunzioni nel 2016; </a:t>
            </a:r>
          </a:p>
          <a:p>
            <a:pPr marL="285750" indent="-285750">
              <a:buFont typeface="Wingdings" panose="05000000000000000000" pitchFamily="2" charset="2"/>
              <a:buChar char="§"/>
            </a:pPr>
            <a:r>
              <a:rPr lang="it-IT" dirty="0"/>
              <a:t>Il fondo per la contrattazione decentrata nel 2016; </a:t>
            </a:r>
          </a:p>
          <a:p>
            <a:pPr marL="285750" indent="-285750">
              <a:buFont typeface="Wingdings" panose="05000000000000000000" pitchFamily="2" charset="2"/>
              <a:buChar char="§"/>
            </a:pPr>
            <a:r>
              <a:rPr lang="it-IT" dirty="0"/>
              <a:t>La nuova contabilità e le spese di personale;</a:t>
            </a:r>
          </a:p>
          <a:p>
            <a:pPr marL="285750" indent="-285750">
              <a:buFont typeface="Wingdings" panose="05000000000000000000" pitchFamily="2" charset="2"/>
              <a:buChar char="§"/>
            </a:pPr>
            <a:r>
              <a:rPr lang="it-IT" dirty="0"/>
              <a:t>La previdenza complementare nel comparto pubblico.</a:t>
            </a:r>
          </a:p>
          <a:p>
            <a:endParaRPr lang="it-IT" sz="1200" dirty="0"/>
          </a:p>
          <a:p>
            <a:r>
              <a:rPr lang="it-IT" sz="1200" dirty="0"/>
              <a:t>Al link:</a:t>
            </a:r>
          </a:p>
          <a:p>
            <a:r>
              <a:rPr lang="it-IT" sz="1200" u="sng" dirty="0">
                <a:hlinkClick r:id="rId2"/>
              </a:rPr>
              <a:t>http://www.fondazioneifel.it/documenti-e-pubblicazioni/materiali-didattici/</a:t>
            </a:r>
            <a:endParaRPr lang="it-IT" sz="1200" dirty="0"/>
          </a:p>
          <a:p>
            <a:r>
              <a:rPr lang="it-IT" sz="1200" dirty="0"/>
              <a:t>è possibile accedere ai video e ai materiali didattici dei </a:t>
            </a:r>
            <a:r>
              <a:rPr lang="it-IT" sz="1200" dirty="0" err="1"/>
              <a:t>webinar</a:t>
            </a:r>
            <a:r>
              <a:rPr lang="it-IT" sz="1200" dirty="0"/>
              <a:t>.</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a:t>Una premessa: </a:t>
            </a:r>
            <a:r>
              <a:rPr lang="it-IT" sz="2700" dirty="0" smtClean="0"/>
              <a:t>le iniziative ANCI IFEL nel 2016</a:t>
            </a:r>
            <a:r>
              <a:rPr lang="it-IT" sz="3200" dirty="0"/>
              <a:t/>
            </a:r>
            <a:br>
              <a:rPr lang="it-IT" sz="3200" dirty="0"/>
            </a:br>
            <a:endParaRPr lang="it-IT" dirty="0"/>
          </a:p>
        </p:txBody>
      </p:sp>
      <p:pic>
        <p:nvPicPr>
          <p:cNvPr id="9" name="Immagine 8"/>
          <p:cNvPicPr>
            <a:picLocks noChangeAspect="1"/>
          </p:cNvPicPr>
          <p:nvPr/>
        </p:nvPicPr>
        <p:blipFill>
          <a:blip r:embed="rId3"/>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1713392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473958"/>
            <a:ext cx="7166474" cy="4331043"/>
          </a:xfrm>
        </p:spPr>
        <p:txBody>
          <a:bodyPr>
            <a:noAutofit/>
          </a:bodyPr>
          <a:lstStyle/>
          <a:p>
            <a:pPr marL="285750" indent="-285750">
              <a:lnSpc>
                <a:spcPct val="150000"/>
              </a:lnSpc>
              <a:buFontTx/>
              <a:buChar char="-"/>
            </a:pPr>
            <a:r>
              <a:rPr lang="it-IT" dirty="0" smtClean="0"/>
              <a:t>I </a:t>
            </a:r>
            <a:r>
              <a:rPr lang="it-IT" dirty="0"/>
              <a:t>rinnovi dei contratti collettivi dei comparti pubblici sono stati bloccati nel 2010, e il blocco è stato più volte </a:t>
            </a:r>
            <a:r>
              <a:rPr lang="it-IT" dirty="0" smtClean="0"/>
              <a:t>reiterato;</a:t>
            </a:r>
          </a:p>
          <a:p>
            <a:pPr marL="285750" indent="-285750">
              <a:lnSpc>
                <a:spcPct val="150000"/>
              </a:lnSpc>
              <a:buFontTx/>
              <a:buChar char="-"/>
            </a:pPr>
            <a:r>
              <a:rPr lang="it-IT" dirty="0"/>
              <a:t>la Corte Costituzionale nel 2015 ha dichiarato l’illegittimità costituzionale “sopravvenuta” della reiterazione del blocco del rinnovo contrattuale </a:t>
            </a:r>
            <a:r>
              <a:rPr lang="it-IT" dirty="0" smtClean="0"/>
              <a:t>.</a:t>
            </a:r>
          </a:p>
          <a:p>
            <a:pPr>
              <a:lnSpc>
                <a:spcPct val="150000"/>
              </a:lnSpc>
            </a:pPr>
            <a:r>
              <a:rPr lang="it-IT" b="1" u="sng" dirty="0" smtClean="0"/>
              <a:t>La </a:t>
            </a:r>
            <a:r>
              <a:rPr lang="it-IT" b="1" u="sng" dirty="0"/>
              <a:t>legge di stabilità </a:t>
            </a:r>
            <a:r>
              <a:rPr lang="it-IT" b="1" u="sng" dirty="0" smtClean="0"/>
              <a:t>2016:</a:t>
            </a:r>
            <a:endParaRPr lang="it-IT" b="1" u="sng" dirty="0"/>
          </a:p>
          <a:p>
            <a:pPr>
              <a:lnSpc>
                <a:spcPct val="150000"/>
              </a:lnSpc>
            </a:pPr>
            <a:r>
              <a:rPr lang="it-IT" b="1" dirty="0"/>
              <a:t>Comma 466. </a:t>
            </a:r>
            <a:r>
              <a:rPr lang="it-IT" dirty="0"/>
              <a:t>Sono stanziate le risorse (300 MLN €) per il rinnovo del </a:t>
            </a:r>
            <a:r>
              <a:rPr lang="it-IT" dirty="0" smtClean="0"/>
              <a:t>CCNL per il triennio 2016-2018  </a:t>
            </a:r>
            <a:r>
              <a:rPr lang="it-IT" dirty="0"/>
              <a:t>per il personale delle amministrazioni centrali;</a:t>
            </a:r>
          </a:p>
          <a:p>
            <a:pPr>
              <a:lnSpc>
                <a:spcPct val="150000"/>
              </a:lnSpc>
            </a:pPr>
            <a:r>
              <a:rPr lang="it-IT" b="1" dirty="0"/>
              <a:t>Comma 468. </a:t>
            </a:r>
            <a:r>
              <a:rPr lang="it-IT" dirty="0"/>
              <a:t>Si riordinano le competenze dei Comitati di settore, nella prospettiva del riordino dei Comparti e delle Aree di contrattazione collettiva nazionale.</a:t>
            </a:r>
          </a:p>
          <a:p>
            <a:pPr>
              <a:lnSpc>
                <a:spcPct val="150000"/>
              </a:lnSpc>
            </a:pPr>
            <a:r>
              <a:rPr lang="it-IT" b="1" dirty="0"/>
              <a:t>Comma 469. </a:t>
            </a:r>
            <a:r>
              <a:rPr lang="it-IT" dirty="0"/>
              <a:t>Rinvia a DPCM i criteri di determinazione degli oneri per i rinnovi contrattuali per le amministrazioni diverse dallo Stato (anche Enti Locali</a:t>
            </a:r>
            <a:r>
              <a:rPr lang="it-IT" dirty="0" smtClean="0"/>
              <a:t>).</a:t>
            </a:r>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smtClean="0"/>
              <a:t>I rinnovi </a:t>
            </a:r>
            <a:r>
              <a:rPr lang="it-IT" sz="2700" dirty="0"/>
              <a:t>contrattuali per il comparto pubblico</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2800592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57102" y="1473958"/>
            <a:ext cx="7166474" cy="4331043"/>
          </a:xfrm>
        </p:spPr>
        <p:txBody>
          <a:bodyPr>
            <a:noAutofit/>
          </a:bodyPr>
          <a:lstStyle/>
          <a:p>
            <a:pPr>
              <a:lnSpc>
                <a:spcPct val="150000"/>
              </a:lnSpc>
            </a:pPr>
            <a:r>
              <a:rPr lang="it-IT" b="1" u="sng" dirty="0"/>
              <a:t>DPCM 18 aprile 2016</a:t>
            </a:r>
          </a:p>
          <a:p>
            <a:pPr>
              <a:lnSpc>
                <a:spcPct val="150000"/>
              </a:lnSpc>
            </a:pPr>
            <a:endParaRPr lang="it-IT" dirty="0"/>
          </a:p>
          <a:p>
            <a:pPr>
              <a:lnSpc>
                <a:spcPct val="150000"/>
              </a:lnSpc>
            </a:pPr>
            <a:r>
              <a:rPr lang="it-IT" dirty="0"/>
              <a:t>«Gli oneri per la contrattazione collettiva nazionale per il triennio 2016-2018 del personale dipendente da amministrazioni, istituzioni ed enti pubblici diversi dall’amministrazione statale, da porre a carico dei rispettivi bilanci, sono determinati, a decorrere dal 2016, per l’intero triennio 2016-2018, da ciascuna delle amministrazioni, istituzioni ed enti pubblici interessati, nella misura dello </a:t>
            </a:r>
            <a:r>
              <a:rPr lang="it-IT" b="1" u="sng" dirty="0"/>
              <a:t>0,4 per cento del “monte salari” </a:t>
            </a:r>
            <a:r>
              <a:rPr lang="it-IT" dirty="0"/>
              <a:t>utile ai fini contrattuali e costituito dalle voci retributive a titolo di trattamento economico principale e accessorio rilevate dai più recenti dati inviati in sede di conto annuale … </a:t>
            </a:r>
            <a:r>
              <a:rPr lang="it-IT" u="sng" dirty="0"/>
              <a:t>al netto della spesa per l’indennità di vacanza contrattuale nei valori vigenti a decorrere dall’anno 2010</a:t>
            </a:r>
            <a:r>
              <a:rPr lang="it-IT" dirty="0"/>
              <a:t>.»</a:t>
            </a:r>
          </a:p>
          <a:p>
            <a:endParaRPr lang="it-IT" sz="1400" u="sng"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9</a:t>
            </a:fld>
            <a:endParaRPr lang="it-IT" dirty="0"/>
          </a:p>
        </p:txBody>
      </p:sp>
      <p:sp>
        <p:nvSpPr>
          <p:cNvPr id="2" name="Titolo 1"/>
          <p:cNvSpPr>
            <a:spLocks noGrp="1"/>
          </p:cNvSpPr>
          <p:nvPr>
            <p:ph type="title"/>
          </p:nvPr>
        </p:nvSpPr>
        <p:spPr>
          <a:xfrm>
            <a:off x="1057102" y="482284"/>
            <a:ext cx="7166474" cy="650480"/>
          </a:xfrm>
        </p:spPr>
        <p:txBody>
          <a:bodyPr>
            <a:normAutofit fontScale="90000"/>
          </a:bodyPr>
          <a:lstStyle/>
          <a:p>
            <a:pPr algn="ctr"/>
            <a:r>
              <a:rPr lang="it-IT" sz="2700" dirty="0" smtClean="0"/>
              <a:t>I rinnovi </a:t>
            </a:r>
            <a:r>
              <a:rPr lang="it-IT" sz="2700" dirty="0"/>
              <a:t>contrattuali per il comparto pubblico</a:t>
            </a:r>
            <a:r>
              <a:rPr lang="it-IT" sz="3200" dirty="0"/>
              <a:t/>
            </a:r>
            <a:br>
              <a:rPr lang="it-IT" sz="3200" dirty="0"/>
            </a:br>
            <a:endParaRPr lang="it-IT" dirty="0"/>
          </a:p>
        </p:txBody>
      </p:sp>
      <p:pic>
        <p:nvPicPr>
          <p:cNvPr id="9" name="Immagine 8"/>
          <p:cNvPicPr>
            <a:picLocks noChangeAspect="1"/>
          </p:cNvPicPr>
          <p:nvPr/>
        </p:nvPicPr>
        <p:blipFill>
          <a:blip r:embed="rId2"/>
          <a:stretch>
            <a:fillRect/>
          </a:stretch>
        </p:blipFill>
        <p:spPr>
          <a:xfrm>
            <a:off x="8585228" y="5781990"/>
            <a:ext cx="274984" cy="405713"/>
          </a:xfrm>
          <a:prstGeom prst="rect">
            <a:avLst/>
          </a:prstGeom>
        </p:spPr>
      </p:pic>
    </p:spTree>
    <p:extLst>
      <p:ext uri="{BB962C8B-B14F-4D97-AF65-F5344CB8AC3E}">
        <p14:creationId xmlns:p14="http://schemas.microsoft.com/office/powerpoint/2010/main" val="2926126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FINANZA_LOCA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slide_FINANZA_LOCALE</Template>
  <TotalTime>0</TotalTime>
  <Words>2787</Words>
  <Application>Microsoft Office PowerPoint</Application>
  <PresentationFormat>Presentazione su schermo (4:3)</PresentationFormat>
  <Paragraphs>237</Paragraphs>
  <Slides>28</Slides>
  <Notes>0</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slide_FINANZA_LOCALE</vt:lpstr>
      <vt:lpstr>    Legge di bilancio 2017.  Le novità in materia di personale.  a cura di ANCI - Dipartimento Politiche per il Personale e Relazioni Sindacali dei Comuni      Palermo, 24 gennaio 2017</vt:lpstr>
      <vt:lpstr>    </vt:lpstr>
      <vt:lpstr>Una premessa: sul personale troppi vincoli, troppe regole, troppe interpretazioni </vt:lpstr>
      <vt:lpstr>La riduzione del personale in servizio      </vt:lpstr>
      <vt:lpstr> Il  personale dei Comuni va rinnovato </vt:lpstr>
      <vt:lpstr> Il  personale dei Comuni va rinnovato </vt:lpstr>
      <vt:lpstr>Una premessa: le iniziative ANCI IFEL nel 2016 </vt:lpstr>
      <vt:lpstr>I rinnovi contrattuali per il comparto pubblico </vt:lpstr>
      <vt:lpstr>I rinnovi contrattuali per il comparto pubblico </vt:lpstr>
      <vt:lpstr>I rinnovi contrattuali per il comparto pubblico </vt:lpstr>
      <vt:lpstr>I rinnovi contrattuali per il comparto pubblico </vt:lpstr>
      <vt:lpstr>I rinnovi contrattuali per il comparto pubblico </vt:lpstr>
      <vt:lpstr>I rinnovi contrattuali per il comparto pubblico </vt:lpstr>
      <vt:lpstr>I rinnovi contrattuali per il comparto pubblico </vt:lpstr>
      <vt:lpstr>La contabilizzazione degli aumenti contrattuali</vt:lpstr>
      <vt:lpstr>La proroga delle graduatorie di concorso 1/2 </vt:lpstr>
      <vt:lpstr>La proroga delle graduatorie di concorso 2/2 </vt:lpstr>
      <vt:lpstr>Nuove sanzioni obiettivo di saldo </vt:lpstr>
      <vt:lpstr>Sanzioni obiettivo di saldo </vt:lpstr>
      <vt:lpstr>Sanzioni obiettivo di saldo </vt:lpstr>
      <vt:lpstr>Misure premiali </vt:lpstr>
      <vt:lpstr>Ulteriori disposizioni nel Mille proroghe </vt:lpstr>
      <vt:lpstr>La disciplina delle assunzioni </vt:lpstr>
      <vt:lpstr>La disciplina delle assunzioni </vt:lpstr>
      <vt:lpstr>La disciplina delle assunzioni </vt:lpstr>
      <vt:lpstr>Le misure per i Comuni della  Regione Sicilia – stabilità 2016 </vt:lpstr>
      <vt:lpstr>Le misure per i Comuni della  Regione Sicilia – milleproroghe 2017 </vt:lpstr>
      <vt:lpstr>Conclusioni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2015-12-07T11:18:40Z</dcterms:created>
  <dcterms:modified xsi:type="dcterms:W3CDTF">2017-01-23T14:01:00Z</dcterms:modified>
</cp:coreProperties>
</file>