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6" r:id="rId2"/>
    <p:sldId id="345" r:id="rId3"/>
    <p:sldId id="348" r:id="rId4"/>
    <p:sldId id="349" r:id="rId5"/>
    <p:sldId id="346" r:id="rId6"/>
    <p:sldId id="263" r:id="rId7"/>
    <p:sldId id="264" r:id="rId8"/>
    <p:sldId id="265" r:id="rId9"/>
    <p:sldId id="282" r:id="rId10"/>
    <p:sldId id="361" r:id="rId11"/>
    <p:sldId id="360" r:id="rId12"/>
    <p:sldId id="365" r:id="rId13"/>
    <p:sldId id="323" r:id="rId14"/>
    <p:sldId id="326" r:id="rId15"/>
    <p:sldId id="327" r:id="rId16"/>
    <p:sldId id="328" r:id="rId17"/>
    <p:sldId id="332" r:id="rId18"/>
    <p:sldId id="325" r:id="rId19"/>
    <p:sldId id="352" r:id="rId20"/>
    <p:sldId id="359" r:id="rId21"/>
    <p:sldId id="324" r:id="rId22"/>
    <p:sldId id="353" r:id="rId23"/>
    <p:sldId id="269" r:id="rId24"/>
    <p:sldId id="357" r:id="rId25"/>
    <p:sldId id="358" r:id="rId26"/>
    <p:sldId id="362" r:id="rId27"/>
    <p:sldId id="363" r:id="rId28"/>
    <p:sldId id="364" r:id="rId29"/>
    <p:sldId id="366" r:id="rId30"/>
    <p:sldId id="367" r:id="rId31"/>
    <p:sldId id="285" r:id="rId32"/>
    <p:sldId id="286" r:id="rId33"/>
    <p:sldId id="288" r:id="rId34"/>
    <p:sldId id="369" r:id="rId35"/>
    <p:sldId id="374" r:id="rId36"/>
    <p:sldId id="370" r:id="rId37"/>
    <p:sldId id="371" r:id="rId38"/>
    <p:sldId id="372" r:id="rId39"/>
    <p:sldId id="373" r:id="rId40"/>
    <p:sldId id="342" r:id="rId41"/>
    <p:sldId id="341" r:id="rId42"/>
    <p:sldId id="339" r:id="rId43"/>
    <p:sldId id="333" r:id="rId44"/>
    <p:sldId id="334" r:id="rId45"/>
    <p:sldId id="335" r:id="rId46"/>
    <p:sldId id="336" r:id="rId47"/>
    <p:sldId id="337" r:id="rId48"/>
    <p:sldId id="338" r:id="rId4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08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42" d="100"/>
          <a:sy n="42" d="100"/>
        </p:scale>
        <p:origin x="-2124"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1F648B-40F9-45E9-B6A1-31F71BC95976}" type="datetimeFigureOut">
              <a:rPr lang="it-IT" smtClean="0"/>
              <a:t>14/07/2017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D660D2-FCB4-43FF-88B1-44DCDCFE3E79}" type="slidenum">
              <a:rPr lang="it-IT" smtClean="0"/>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06D660D2-FCB4-43FF-88B1-44DCDCFE3E79}" type="slidenum">
              <a:rPr lang="it-IT" smtClean="0"/>
              <a:t>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CD1492C0-0A61-47D3-B599-B4A8B9961AD7}" type="datetimeFigureOut">
              <a:rPr lang="it-IT" smtClean="0"/>
              <a:pPr/>
              <a:t>14/07/2017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E334ECE-92F1-460E-9A7A-BEE49E9A934F}"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D1492C0-0A61-47D3-B599-B4A8B9961AD7}" type="datetimeFigureOut">
              <a:rPr lang="it-IT" smtClean="0"/>
              <a:pPr/>
              <a:t>14/07/2017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E334ECE-92F1-460E-9A7A-BEE49E9A934F}"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D1492C0-0A61-47D3-B599-B4A8B9961AD7}" type="datetimeFigureOut">
              <a:rPr lang="it-IT" smtClean="0"/>
              <a:pPr/>
              <a:t>14/07/2017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E334ECE-92F1-460E-9A7A-BEE49E9A934F}"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D1492C0-0A61-47D3-B599-B4A8B9961AD7}" type="datetimeFigureOut">
              <a:rPr lang="it-IT" smtClean="0"/>
              <a:pPr/>
              <a:t>14/07/2017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E334ECE-92F1-460E-9A7A-BEE49E9A934F}"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CD1492C0-0A61-47D3-B599-B4A8B9961AD7}" type="datetimeFigureOut">
              <a:rPr lang="it-IT" smtClean="0"/>
              <a:pPr/>
              <a:t>14/07/2017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E334ECE-92F1-460E-9A7A-BEE49E9A934F}"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CD1492C0-0A61-47D3-B599-B4A8B9961AD7}" type="datetimeFigureOut">
              <a:rPr lang="it-IT" smtClean="0"/>
              <a:pPr/>
              <a:t>14/07/2017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E334ECE-92F1-460E-9A7A-BEE49E9A934F}"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CD1492C0-0A61-47D3-B599-B4A8B9961AD7}" type="datetimeFigureOut">
              <a:rPr lang="it-IT" smtClean="0"/>
              <a:pPr/>
              <a:t>14/07/2017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E334ECE-92F1-460E-9A7A-BEE49E9A934F}"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CD1492C0-0A61-47D3-B599-B4A8B9961AD7}" type="datetimeFigureOut">
              <a:rPr lang="it-IT" smtClean="0"/>
              <a:pPr/>
              <a:t>14/07/2017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E334ECE-92F1-460E-9A7A-BEE49E9A934F}"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D1492C0-0A61-47D3-B599-B4A8B9961AD7}" type="datetimeFigureOut">
              <a:rPr lang="it-IT" smtClean="0"/>
              <a:pPr/>
              <a:t>14/07/2017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E334ECE-92F1-460E-9A7A-BEE49E9A934F}"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D1492C0-0A61-47D3-B599-B4A8B9961AD7}" type="datetimeFigureOut">
              <a:rPr lang="it-IT" smtClean="0"/>
              <a:pPr/>
              <a:t>14/07/2017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E334ECE-92F1-460E-9A7A-BEE49E9A934F}"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D1492C0-0A61-47D3-B599-B4A8B9961AD7}" type="datetimeFigureOut">
              <a:rPr lang="it-IT" smtClean="0"/>
              <a:pPr/>
              <a:t>14/07/2017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E334ECE-92F1-460E-9A7A-BEE49E9A934F}"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1492C0-0A61-47D3-B599-B4A8B9961AD7}" type="datetimeFigureOut">
              <a:rPr lang="it-IT" smtClean="0"/>
              <a:pPr/>
              <a:t>14/07/2017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334ECE-92F1-460E-9A7A-BEE49E9A934F}"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smtClean="0"/>
              <a:t/>
            </a:r>
            <a:br>
              <a:rPr lang="it-IT" dirty="0" smtClean="0"/>
            </a:br>
            <a:r>
              <a:rPr lang="it-IT" dirty="0" smtClean="0"/>
              <a:t> Saldo Finanza pubblica. Dissesto e </a:t>
            </a:r>
            <a:r>
              <a:rPr lang="it-IT" dirty="0" err="1" smtClean="0"/>
              <a:t>predissesto</a:t>
            </a:r>
            <a:r>
              <a:rPr lang="it-IT" dirty="0" smtClean="0"/>
              <a:t>. </a:t>
            </a:r>
            <a:br>
              <a:rPr lang="it-IT" dirty="0" smtClean="0"/>
            </a:br>
            <a:endParaRPr lang="it-IT" dirty="0"/>
          </a:p>
        </p:txBody>
      </p:sp>
      <p:sp>
        <p:nvSpPr>
          <p:cNvPr id="3" name="Sottotitolo 2"/>
          <p:cNvSpPr>
            <a:spLocks noGrp="1"/>
          </p:cNvSpPr>
          <p:nvPr>
            <p:ph type="subTitle" idx="1"/>
          </p:nvPr>
        </p:nvSpPr>
        <p:spPr>
          <a:xfrm>
            <a:off x="1403648" y="3789040"/>
            <a:ext cx="6400800" cy="1752600"/>
          </a:xfrm>
        </p:spPr>
        <p:txBody>
          <a:bodyPr/>
          <a:lstStyle/>
          <a:p>
            <a:r>
              <a:rPr lang="it-IT" dirty="0" smtClean="0"/>
              <a:t>Caltanissetta</a:t>
            </a:r>
          </a:p>
          <a:p>
            <a:r>
              <a:rPr lang="it-IT" dirty="0" smtClean="0"/>
              <a:t>Venerdì 14 luglio 2017</a:t>
            </a: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Dissesto – Vincoli di carattere generale</a:t>
            </a:r>
          </a:p>
        </p:txBody>
      </p:sp>
      <p:sp>
        <p:nvSpPr>
          <p:cNvPr id="3" name="Segnaposto contenuto 2"/>
          <p:cNvSpPr>
            <a:spLocks noGrp="1"/>
          </p:cNvSpPr>
          <p:nvPr>
            <p:ph idx="1"/>
          </p:nvPr>
        </p:nvSpPr>
        <p:spPr/>
        <p:txBody>
          <a:bodyPr>
            <a:normAutofit fontScale="62500" lnSpcReduction="20000"/>
          </a:bodyPr>
          <a:lstStyle/>
          <a:p>
            <a:r>
              <a:rPr lang="it-IT" dirty="0"/>
              <a:t>Articolo </a:t>
            </a:r>
            <a:r>
              <a:rPr lang="it-IT" dirty="0" smtClean="0"/>
              <a:t>265 Durata della procedura di risanamento ed attuazione delle prescrizioni recate dal decreto di approvazione dell'ipotesi di                 </a:t>
            </a:r>
            <a:r>
              <a:rPr lang="it-IT" dirty="0"/>
              <a:t>bilancio stabilmente </a:t>
            </a:r>
            <a:r>
              <a:rPr lang="it-IT" dirty="0" smtClean="0"/>
              <a:t>riequilibrato.</a:t>
            </a:r>
          </a:p>
          <a:p>
            <a:r>
              <a:rPr lang="it-IT" dirty="0"/>
              <a:t>1. </a:t>
            </a:r>
            <a:r>
              <a:rPr lang="it-IT" dirty="0" smtClean="0"/>
              <a:t>Il </a:t>
            </a:r>
            <a:r>
              <a:rPr lang="it-IT" dirty="0"/>
              <a:t>risanamento dell'ente locale dissestato ha la </a:t>
            </a:r>
            <a:r>
              <a:rPr lang="it-IT" b="1" u="sng" dirty="0"/>
              <a:t>durata di </a:t>
            </a:r>
            <a:r>
              <a:rPr lang="it-IT" b="1" u="sng" dirty="0" smtClean="0"/>
              <a:t>cinque anni</a:t>
            </a:r>
            <a:r>
              <a:rPr lang="it-IT" dirty="0" smtClean="0"/>
              <a:t> decorrenti da quello per </a:t>
            </a:r>
            <a:r>
              <a:rPr lang="it-IT" dirty="0"/>
              <a:t>il quale viene redatta l'ipotesi </a:t>
            </a:r>
            <a:r>
              <a:rPr lang="it-IT" dirty="0" smtClean="0"/>
              <a:t>di bilancio </a:t>
            </a:r>
            <a:r>
              <a:rPr lang="it-IT" dirty="0"/>
              <a:t>stabilmente </a:t>
            </a:r>
            <a:r>
              <a:rPr lang="it-IT" dirty="0" smtClean="0"/>
              <a:t>riequilibrato. Durante </a:t>
            </a:r>
            <a:r>
              <a:rPr lang="it-IT" dirty="0"/>
              <a:t>tale periodo </a:t>
            </a:r>
            <a:r>
              <a:rPr lang="it-IT" dirty="0" err="1"/>
              <a:t>e'</a:t>
            </a:r>
            <a:r>
              <a:rPr lang="it-IT" dirty="0"/>
              <a:t> </a:t>
            </a:r>
            <a:r>
              <a:rPr lang="it-IT" dirty="0" smtClean="0"/>
              <a:t>garantito il </a:t>
            </a:r>
            <a:r>
              <a:rPr lang="it-IT" dirty="0"/>
              <a:t>mantenimento dei contributi erariali</a:t>
            </a:r>
            <a:r>
              <a:rPr lang="it-IT" dirty="0" smtClean="0"/>
              <a:t>.</a:t>
            </a:r>
          </a:p>
          <a:p>
            <a:r>
              <a:rPr lang="it-IT" dirty="0" smtClean="0"/>
              <a:t>2</a:t>
            </a:r>
            <a:r>
              <a:rPr lang="it-IT" dirty="0"/>
              <a:t>. </a:t>
            </a:r>
            <a:r>
              <a:rPr lang="it-IT" b="1" u="sng" dirty="0"/>
              <a:t>Le prescrizioni contenute nel decreto di approvazione </a:t>
            </a:r>
            <a:r>
              <a:rPr lang="it-IT" b="1" u="sng" dirty="0" smtClean="0"/>
              <a:t>dell'ipotesi di   </a:t>
            </a:r>
            <a:r>
              <a:rPr lang="it-IT" b="1" u="sng" dirty="0"/>
              <a:t>bilancio</a:t>
            </a:r>
            <a:r>
              <a:rPr lang="it-IT" dirty="0"/>
              <a:t> </a:t>
            </a:r>
            <a:r>
              <a:rPr lang="it-IT" dirty="0" smtClean="0"/>
              <a:t>sono eseguite dagli amministratori</a:t>
            </a:r>
            <a:r>
              <a:rPr lang="it-IT" dirty="0"/>
              <a:t>, </a:t>
            </a:r>
            <a:r>
              <a:rPr lang="it-IT" dirty="0" smtClean="0"/>
              <a:t>ordinari o straordinari</a:t>
            </a:r>
            <a:r>
              <a:rPr lang="it-IT" dirty="0"/>
              <a:t>, dell'ente locale, con l'obbligo di riferire sullo </a:t>
            </a:r>
            <a:r>
              <a:rPr lang="it-IT" dirty="0" smtClean="0"/>
              <a:t>stato di attuazione </a:t>
            </a:r>
            <a:r>
              <a:rPr lang="it-IT" dirty="0"/>
              <a:t>in un apposito capitolo della relazione sul </a:t>
            </a:r>
            <a:r>
              <a:rPr lang="it-IT" dirty="0" smtClean="0"/>
              <a:t>rendiconto annuale</a:t>
            </a:r>
            <a:r>
              <a:rPr lang="it-IT" dirty="0"/>
              <a:t>.</a:t>
            </a:r>
          </a:p>
          <a:p>
            <a:r>
              <a:rPr lang="it-IT" dirty="0" smtClean="0"/>
              <a:t>3</a:t>
            </a:r>
            <a:r>
              <a:rPr lang="it-IT" dirty="0"/>
              <a:t>. </a:t>
            </a:r>
            <a:r>
              <a:rPr lang="it-IT" dirty="0" smtClean="0"/>
              <a:t>L'organo della revisione </a:t>
            </a:r>
            <a:r>
              <a:rPr lang="it-IT" dirty="0"/>
              <a:t>riferisce trimestralmente al </a:t>
            </a:r>
            <a:r>
              <a:rPr lang="it-IT" dirty="0" smtClean="0"/>
              <a:t>consiglio dell'ente </a:t>
            </a:r>
            <a:r>
              <a:rPr lang="it-IT" dirty="0"/>
              <a:t>ed all'organo regionale di controllo</a:t>
            </a:r>
            <a:r>
              <a:rPr lang="it-IT" dirty="0" smtClean="0"/>
              <a:t>.</a:t>
            </a:r>
            <a:r>
              <a:rPr lang="it-IT" dirty="0"/>
              <a:t> </a:t>
            </a:r>
          </a:p>
          <a:p>
            <a:r>
              <a:rPr lang="it-IT" dirty="0"/>
              <a:t>4. </a:t>
            </a:r>
            <a:r>
              <a:rPr lang="it-IT" dirty="0" smtClean="0"/>
              <a:t>L'inosservanza delle prescrizioni contenute nel decreto del Ministro dell'interno di </a:t>
            </a:r>
            <a:r>
              <a:rPr lang="it-IT" dirty="0"/>
              <a:t>cui all'articolo 261, comma 3, comporta </a:t>
            </a:r>
            <a:r>
              <a:rPr lang="it-IT" dirty="0" smtClean="0"/>
              <a:t>la segnalazione dei  </a:t>
            </a:r>
            <a:r>
              <a:rPr lang="it-IT" dirty="0"/>
              <a:t>fatti </a:t>
            </a:r>
            <a:r>
              <a:rPr lang="it-IT" dirty="0" err="1"/>
              <a:t>all'Autorita'</a:t>
            </a:r>
            <a:r>
              <a:rPr lang="it-IT" dirty="0"/>
              <a:t> giudiziaria per </a:t>
            </a:r>
            <a:r>
              <a:rPr lang="it-IT" dirty="0" smtClean="0"/>
              <a:t>l'accertamento delle </a:t>
            </a:r>
            <a:r>
              <a:rPr lang="it-IT" dirty="0"/>
              <a:t>ipotesi di reato.</a:t>
            </a:r>
          </a:p>
          <a:p>
            <a:endParaRPr lang="it-IT" dirty="0"/>
          </a:p>
        </p:txBody>
      </p:sp>
    </p:spTree>
    <p:extLst>
      <p:ext uri="{BB962C8B-B14F-4D97-AF65-F5344CB8AC3E}">
        <p14:creationId xmlns:p14="http://schemas.microsoft.com/office/powerpoint/2010/main" xmlns="" val="13109610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smtClean="0"/>
              <a:t>Predissesto</a:t>
            </a:r>
            <a:r>
              <a:rPr lang="it-IT" dirty="0" smtClean="0"/>
              <a:t> - Vincoli di carattere generale</a:t>
            </a:r>
            <a:endParaRPr lang="it-IT" dirty="0"/>
          </a:p>
        </p:txBody>
      </p:sp>
      <p:sp>
        <p:nvSpPr>
          <p:cNvPr id="3" name="Segnaposto contenuto 2"/>
          <p:cNvSpPr>
            <a:spLocks noGrp="1"/>
          </p:cNvSpPr>
          <p:nvPr>
            <p:ph idx="1"/>
          </p:nvPr>
        </p:nvSpPr>
        <p:spPr/>
        <p:txBody>
          <a:bodyPr>
            <a:normAutofit fontScale="55000" lnSpcReduction="20000"/>
          </a:bodyPr>
          <a:lstStyle/>
          <a:p>
            <a:r>
              <a:rPr lang="it-IT" dirty="0" smtClean="0"/>
              <a:t>Art. 243 – bis , comma 6. Il piano di riequilibrio  finanziario  pluriennale  deve  tenere conto di tutte le misure  necessarie  a  superare  le  condizioni  di squilibrio rilevate e deve, comunque, contenere: </a:t>
            </a:r>
          </a:p>
          <a:p>
            <a:r>
              <a:rPr lang="it-IT" dirty="0" smtClean="0"/>
              <a:t>a) le eventuali misure correttive adottate  dall'ente  locale  in considerazione  dei  comportamenti  difformi  dalla   sana   gestione finanziaria e del mancato rispetto degli obiettivi posti con il patto di </a:t>
            </a:r>
            <a:r>
              <a:rPr lang="it-IT" dirty="0" err="1" smtClean="0"/>
              <a:t>stabilita'</a:t>
            </a:r>
            <a:r>
              <a:rPr lang="it-IT" dirty="0" smtClean="0"/>
              <a:t> interno accertati dalla  competente  sezione  regionale della Corte dei conti; </a:t>
            </a:r>
          </a:p>
          <a:p>
            <a:r>
              <a:rPr lang="it-IT" dirty="0" smtClean="0"/>
              <a:t>b) la puntuale ricognizione, con  relativa  quantificazione,  dei fattori  di  squilibrio   rilevati,   dell'eventuale   disavanzo   di amministrazione risultante  dall'ultimo  rendiconto  approvato  e  di eventuali debiti fuori bilancio; </a:t>
            </a:r>
          </a:p>
          <a:p>
            <a:r>
              <a:rPr lang="it-IT" dirty="0" smtClean="0"/>
              <a:t>c) l'individuazione, con relative  quantificazione  e  previsione dell'anno di effettivo realizzo, di tutte le misure necessarie per ripristinare l'equilibrio strutturale del bilancio, per l'integrale ripiano  del  disavanzo  di  amministrazione  accertato  e   per  il finanziamento dei debiti fuori bilancio entro il periodo  massimo  di dieci anni, a partire da quello in corso alla data di accettazione del piano; </a:t>
            </a:r>
          </a:p>
          <a:p>
            <a:r>
              <a:rPr lang="it-IT" dirty="0" smtClean="0"/>
              <a:t>d) l'indicazione, per ciascuno degli anni del piano di riequilibrio, della percentuale  di  ripiano   del   disavanzo   di amministrazione da assicurare e degli importi previsti o da prevedere nei bilanci annuali e pluriennali per  il  finanziamento  dei  debiti fuori bilancio. </a:t>
            </a:r>
            <a:endParaRPr lang="it-IT" dirty="0"/>
          </a:p>
        </p:txBody>
      </p:sp>
    </p:spTree>
    <p:extLst>
      <p:ext uri="{BB962C8B-B14F-4D97-AF65-F5344CB8AC3E}">
        <p14:creationId xmlns:p14="http://schemas.microsoft.com/office/powerpoint/2010/main" xmlns="" val="818425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Dissesto – </a:t>
            </a:r>
            <a:r>
              <a:rPr lang="it-IT" dirty="0" smtClean="0"/>
              <a:t>Vincoli nella parte entrata - mutui</a:t>
            </a:r>
            <a:endParaRPr lang="it-IT" dirty="0"/>
          </a:p>
        </p:txBody>
      </p:sp>
      <p:sp>
        <p:nvSpPr>
          <p:cNvPr id="3" name="Segnaposto contenuto 2"/>
          <p:cNvSpPr>
            <a:spLocks noGrp="1"/>
          </p:cNvSpPr>
          <p:nvPr>
            <p:ph idx="1"/>
          </p:nvPr>
        </p:nvSpPr>
        <p:spPr/>
        <p:txBody>
          <a:bodyPr>
            <a:normAutofit/>
          </a:bodyPr>
          <a:lstStyle/>
          <a:p>
            <a:r>
              <a:rPr lang="it-IT" dirty="0" smtClean="0"/>
              <a:t>Articolo 249 Limiti alla contrazione di nuovi mutui</a:t>
            </a:r>
          </a:p>
          <a:p>
            <a:r>
              <a:rPr lang="it-IT" dirty="0" smtClean="0"/>
              <a:t>1. Dalla data di deliberazione di dissesto e sino all'emanazione del decreto di cui all'articolo 261, comma 3, gli enti locali </a:t>
            </a:r>
            <a:r>
              <a:rPr lang="it-IT" b="1" u="sng" dirty="0" smtClean="0"/>
              <a:t>non possono contrarre nuovi mutui</a:t>
            </a:r>
            <a:r>
              <a:rPr lang="it-IT" dirty="0" smtClean="0"/>
              <a:t>, con eccezione dei mutui previsti dall'articolo 255 e dei mutui con oneri a totale carico dello Stato o delle regioni.</a:t>
            </a:r>
            <a:endParaRPr lang="it-I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Dissesto - Vincoli nella parte entrata – tributi e tariffe</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Articolo 251 Attivazione delle entrate proprie</a:t>
            </a:r>
          </a:p>
          <a:p>
            <a:r>
              <a:rPr lang="it-IT" dirty="0" smtClean="0"/>
              <a:t>1. Nella prima riunione successiva alla dichiarazione di dissesto e comunque entro trenta giorni dalla data di </a:t>
            </a:r>
            <a:r>
              <a:rPr lang="it-IT" dirty="0" err="1" smtClean="0"/>
              <a:t>esecutivita'</a:t>
            </a:r>
            <a:r>
              <a:rPr lang="it-IT" dirty="0" smtClean="0"/>
              <a:t> della delibera il consiglio dell'ente, o il commissario nominato ai sensi dell'articolo 247, comma 1, </a:t>
            </a:r>
            <a:r>
              <a:rPr lang="it-IT" b="1" u="sng" dirty="0" smtClean="0"/>
              <a:t>e' tenuto</a:t>
            </a:r>
            <a:r>
              <a:rPr lang="it-IT" dirty="0" smtClean="0"/>
              <a:t> a deliberare per le imposte e tasse locali di spettanza dell'ente dissestato, diverse dalla tassa per lo smaltimento dei rifiuti solidi urbani, le aliquote e le tariffe di base </a:t>
            </a:r>
            <a:r>
              <a:rPr lang="it-IT" b="1" u="sng" dirty="0" smtClean="0"/>
              <a:t>nella misura massima consentita</a:t>
            </a:r>
            <a:r>
              <a:rPr lang="it-IT" dirty="0" smtClean="0"/>
              <a:t>, </a:t>
            </a:r>
            <a:r>
              <a:rPr lang="it-IT" dirty="0" err="1" smtClean="0"/>
              <a:t>nonche'</a:t>
            </a:r>
            <a:r>
              <a:rPr lang="it-IT" dirty="0" smtClean="0"/>
              <a:t> i limiti reddituali, agli effetti dell'applicazione dell'imposta comunale per l'esercizio di imprese, arti e professioni, che determinano gli importi massimi del tributo dovuto. </a:t>
            </a:r>
          </a:p>
          <a:p>
            <a:endParaRPr lang="it-IT"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Dissesto - Vincoli nella parte entrata</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Articolo 251 Attivazione delle entrate proprie</a:t>
            </a:r>
          </a:p>
          <a:p>
            <a:r>
              <a:rPr lang="it-IT" dirty="0" smtClean="0"/>
              <a:t>2. La delibera non e' revocabile ed </a:t>
            </a:r>
            <a:r>
              <a:rPr lang="it-IT" b="1" u="sng" dirty="0" smtClean="0"/>
              <a:t>ha efficacia per cinque anni</a:t>
            </a:r>
            <a:r>
              <a:rPr lang="it-IT" dirty="0" smtClean="0"/>
              <a:t>, che decorrono da quello dell'ipotesi di bilancio riequilibrato. In caso di mancata adozione della delibera nei termini predetti l'organo regionale di controllo procede a norma dell'articolo 136.</a:t>
            </a:r>
          </a:p>
          <a:p>
            <a:r>
              <a:rPr lang="it-IT" dirty="0" smtClean="0"/>
              <a:t>3. Per le imposte e tasse locali di istituzione successiva alla deliberazione del dissesto, l'organo dell'ente dissestato che risulta competente ai sensi della legge istitutiva del tributo deve deliberare, entro i termini previsti per la prima applicazione del tributo medesimo, le aliquote e le tariffe di base nella misura massima consentita. La delibera ha efficacia per un numero di anni necessario al raggiungimento di un quinquennio a decorrere da quello dell'ipotesi di bilancio riequilibrato. </a:t>
            </a:r>
            <a:endParaRPr lang="it-IT"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Dissesto - Vincoli nella parte entrata</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Articolo 251 Attivazione delle entrate proprie</a:t>
            </a:r>
          </a:p>
          <a:p>
            <a:r>
              <a:rPr lang="it-IT" dirty="0" smtClean="0"/>
              <a:t>4. </a:t>
            </a:r>
            <a:r>
              <a:rPr lang="it-IT" b="1" u="sng" dirty="0" smtClean="0"/>
              <a:t>Resta fermo il potere</a:t>
            </a:r>
            <a:r>
              <a:rPr lang="it-IT" dirty="0" smtClean="0"/>
              <a:t> dell'ente dissestato di deliberare, secondo le competenze, le </a:t>
            </a:r>
            <a:r>
              <a:rPr lang="it-IT" dirty="0" err="1" smtClean="0"/>
              <a:t>modalita'</a:t>
            </a:r>
            <a:r>
              <a:rPr lang="it-IT" dirty="0" smtClean="0"/>
              <a:t>, i termini ed i limiti stabiliti dalle disposizioni vigenti, </a:t>
            </a:r>
            <a:r>
              <a:rPr lang="it-IT" b="1" u="sng" dirty="0" smtClean="0"/>
              <a:t>le maggiorazioni, riduzioni, graduazioni ed agevolazioni</a:t>
            </a:r>
            <a:r>
              <a:rPr lang="it-IT" dirty="0" smtClean="0"/>
              <a:t> previste per le imposte e tasse di cui ai commi 1 e 3, </a:t>
            </a:r>
            <a:r>
              <a:rPr lang="it-IT" dirty="0" err="1" smtClean="0"/>
              <a:t>nonche'</a:t>
            </a:r>
            <a:r>
              <a:rPr lang="it-IT" dirty="0" smtClean="0"/>
              <a:t> di deliberare la maggiore aliquota dell'imposta comunale sugli immobili consentita per straordinarie esigenze di bilancio.</a:t>
            </a:r>
            <a:endParaRPr lang="it-I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Dissesto - Vincoli nella parte entrata</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Articolo 251 Attivazione delle entrate proprie</a:t>
            </a:r>
          </a:p>
          <a:p>
            <a:r>
              <a:rPr lang="it-IT" dirty="0" smtClean="0"/>
              <a:t>5. Per il periodo di cinque anni, decorrente dall'anno dell'ipotesi di bilancio riequilibrato, ai fini della tassa smaltimento rifiuti solidi urbani, gli enti che hanno dichiarato il dissesto devono </a:t>
            </a:r>
            <a:r>
              <a:rPr lang="it-IT" b="1" u="sng" dirty="0" smtClean="0"/>
              <a:t>applicare misure tariffarie che assicurino complessivamente la copertura integrale dei costi di gestione del servizio e, per i servizi produttivi ed i canoni patrimoniali, devono applicare le tariffe nella misura massima consentita dalle disposizioni vigenti</a:t>
            </a:r>
            <a:r>
              <a:rPr lang="it-IT" dirty="0" smtClean="0"/>
              <a:t>. Per i servizi a domanda individuale il costo di gestione deve essere coperto con proventi tariffari e con contributi finalizzati almeno nella misura prevista dalle norme vigenti. Per i termini di adozione delle delibere, per la loro efficacia e per la individuazione dell'organo competente si applicano le norme ordinarie vigenti in materia. Per la prima delibera il termine di adozione e' fissato al trentesimo giorno successivo alla deliberazione del dissesto. </a:t>
            </a:r>
            <a:endParaRPr lang="it-I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Dissesto - Vincoli nella parte entrata</a:t>
            </a:r>
            <a:endParaRPr lang="it-IT" dirty="0"/>
          </a:p>
        </p:txBody>
      </p:sp>
      <p:sp>
        <p:nvSpPr>
          <p:cNvPr id="3" name="Segnaposto contenuto 2"/>
          <p:cNvSpPr>
            <a:spLocks noGrp="1"/>
          </p:cNvSpPr>
          <p:nvPr>
            <p:ph idx="1"/>
          </p:nvPr>
        </p:nvSpPr>
        <p:spPr/>
        <p:txBody>
          <a:bodyPr>
            <a:normAutofit/>
          </a:bodyPr>
          <a:lstStyle/>
          <a:p>
            <a:r>
              <a:rPr lang="it-IT" dirty="0" smtClean="0"/>
              <a:t>Articolo 251 Attivazione delle entrate proprie</a:t>
            </a:r>
          </a:p>
          <a:p>
            <a:r>
              <a:rPr lang="it-IT" dirty="0" smtClean="0"/>
              <a:t>6. Le delibere di cui ai commi 1, 3 e 5 devono essere comunicate alla </a:t>
            </a:r>
            <a:r>
              <a:rPr lang="it-IT" b="1" i="1" dirty="0" smtClean="0"/>
              <a:t>((Commissione per la </a:t>
            </a:r>
            <a:r>
              <a:rPr lang="it-IT" b="1" i="1" dirty="0" err="1" smtClean="0"/>
              <a:t>stabilita'</a:t>
            </a:r>
            <a:r>
              <a:rPr lang="it-IT" b="1" i="1" dirty="0" smtClean="0"/>
              <a:t> finanziaria degli enti locali))</a:t>
            </a:r>
            <a:r>
              <a:rPr lang="it-IT" dirty="0" smtClean="0"/>
              <a:t> presso il Ministero dell'interno entro 30 giorni dalla data di adozione; nel caso di mancata osservanza delle disposizioni di cui ai predetti commi sono sospesi i contributi erariali. </a:t>
            </a:r>
            <a:endParaRPr lang="it-IT"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smtClean="0"/>
              <a:t>Predissesto</a:t>
            </a:r>
            <a:r>
              <a:rPr lang="it-IT" dirty="0" smtClean="0"/>
              <a:t> </a:t>
            </a:r>
            <a:r>
              <a:rPr lang="it-IT" dirty="0"/>
              <a:t>- Vincoli nella parte </a:t>
            </a:r>
            <a:r>
              <a:rPr lang="it-IT" dirty="0" smtClean="0"/>
              <a:t>entrata</a:t>
            </a:r>
            <a:endParaRPr lang="it-IT" dirty="0"/>
          </a:p>
        </p:txBody>
      </p:sp>
      <p:sp>
        <p:nvSpPr>
          <p:cNvPr id="3" name="Segnaposto contenuto 2"/>
          <p:cNvSpPr>
            <a:spLocks noGrp="1"/>
          </p:cNvSpPr>
          <p:nvPr>
            <p:ph idx="1"/>
          </p:nvPr>
        </p:nvSpPr>
        <p:spPr/>
        <p:txBody>
          <a:bodyPr>
            <a:normAutofit fontScale="70000" lnSpcReduction="20000"/>
          </a:bodyPr>
          <a:lstStyle/>
          <a:p>
            <a:pPr algn="ctr"/>
            <a:endParaRPr lang="it-IT" dirty="0" smtClean="0"/>
          </a:p>
          <a:p>
            <a:r>
              <a:rPr lang="it-IT" dirty="0" smtClean="0"/>
              <a:t>Art. 243 – bis, comma 8</a:t>
            </a:r>
            <a:r>
              <a:rPr lang="it-IT" dirty="0"/>
              <a:t>,</a:t>
            </a:r>
            <a:r>
              <a:rPr lang="it-IT" dirty="0" smtClean="0"/>
              <a:t> </a:t>
            </a:r>
            <a:r>
              <a:rPr lang="it-IT" dirty="0"/>
              <a:t>Al  fine  di  assicurare  il  prefissato  graduale  </a:t>
            </a:r>
            <a:r>
              <a:rPr lang="it-IT" dirty="0" smtClean="0"/>
              <a:t>riequilibrio finanziario</a:t>
            </a:r>
            <a:r>
              <a:rPr lang="it-IT" dirty="0"/>
              <a:t>, per tutto il periodo di durata del piano, l'ente: </a:t>
            </a:r>
          </a:p>
          <a:p>
            <a:r>
              <a:rPr lang="it-IT" dirty="0" smtClean="0"/>
              <a:t>a</a:t>
            </a:r>
            <a:r>
              <a:rPr lang="it-IT" dirty="0"/>
              <a:t>) </a:t>
            </a:r>
            <a:r>
              <a:rPr lang="it-IT" b="1" u="sng" dirty="0" err="1"/>
              <a:t>puo'</a:t>
            </a:r>
            <a:r>
              <a:rPr lang="it-IT" dirty="0"/>
              <a:t> deliberare le aliquote o tariffe dei tributi locali </a:t>
            </a:r>
            <a:r>
              <a:rPr lang="it-IT" dirty="0" smtClean="0"/>
              <a:t>nella misura </a:t>
            </a:r>
            <a:r>
              <a:rPr lang="it-IT" dirty="0"/>
              <a:t>massima consentita, anche in deroga </a:t>
            </a:r>
            <a:r>
              <a:rPr lang="it-IT" dirty="0" smtClean="0"/>
              <a:t>ad eventuali limitazioni disposte </a:t>
            </a:r>
            <a:r>
              <a:rPr lang="it-IT" dirty="0"/>
              <a:t>dalla legislazione vigente; </a:t>
            </a:r>
          </a:p>
          <a:p>
            <a:r>
              <a:rPr lang="it-IT" dirty="0" smtClean="0"/>
              <a:t>b) </a:t>
            </a:r>
            <a:r>
              <a:rPr lang="it-IT" dirty="0"/>
              <a:t>e' soggetto ai controlli centrali in materia di </a:t>
            </a:r>
            <a:r>
              <a:rPr lang="it-IT" dirty="0" smtClean="0"/>
              <a:t>copertura di costo </a:t>
            </a:r>
            <a:r>
              <a:rPr lang="it-IT" dirty="0"/>
              <a:t>di alcuni servizi, di cui all'articolo </a:t>
            </a:r>
            <a:r>
              <a:rPr lang="it-IT" dirty="0" smtClean="0"/>
              <a:t>243</a:t>
            </a:r>
            <a:r>
              <a:rPr lang="it-IT" dirty="0"/>
              <a:t>, </a:t>
            </a:r>
            <a:r>
              <a:rPr lang="it-IT" dirty="0" smtClean="0"/>
              <a:t>comma 2</a:t>
            </a:r>
            <a:r>
              <a:rPr lang="it-IT" dirty="0"/>
              <a:t>, </a:t>
            </a:r>
            <a:r>
              <a:rPr lang="it-IT" dirty="0" smtClean="0"/>
              <a:t>ed </a:t>
            </a:r>
            <a:r>
              <a:rPr lang="it-IT" b="1" u="sng" dirty="0" smtClean="0"/>
              <a:t>e‘ tenuto</a:t>
            </a:r>
            <a:r>
              <a:rPr lang="it-IT" dirty="0" smtClean="0"/>
              <a:t> </a:t>
            </a:r>
            <a:r>
              <a:rPr lang="it-IT" dirty="0"/>
              <a:t>ad assicurare </a:t>
            </a:r>
            <a:r>
              <a:rPr lang="it-IT" dirty="0" smtClean="0"/>
              <a:t>la copertura dei costi della gestione dei servizi a domanda </a:t>
            </a:r>
            <a:r>
              <a:rPr lang="it-IT" dirty="0"/>
              <a:t>individuale prevista dalla lettera a) del </a:t>
            </a:r>
            <a:r>
              <a:rPr lang="it-IT" dirty="0" smtClean="0"/>
              <a:t>medesimo articolo </a:t>
            </a:r>
            <a:r>
              <a:rPr lang="it-IT" dirty="0"/>
              <a:t>243, comma </a:t>
            </a:r>
            <a:r>
              <a:rPr lang="it-IT" dirty="0" smtClean="0"/>
              <a:t>2;</a:t>
            </a:r>
          </a:p>
          <a:p>
            <a:r>
              <a:rPr lang="it-IT" dirty="0" smtClean="0"/>
              <a:t>c</a:t>
            </a:r>
            <a:r>
              <a:rPr lang="it-IT" dirty="0"/>
              <a:t>) </a:t>
            </a:r>
            <a:r>
              <a:rPr lang="it-IT" b="1" u="sng" dirty="0" smtClean="0"/>
              <a:t>e‘ tenuto</a:t>
            </a:r>
            <a:r>
              <a:rPr lang="it-IT" dirty="0" smtClean="0"/>
              <a:t> ad assicurare</a:t>
            </a:r>
            <a:r>
              <a:rPr lang="it-IT" dirty="0"/>
              <a:t>, </a:t>
            </a:r>
            <a:r>
              <a:rPr lang="it-IT" dirty="0" smtClean="0"/>
              <a:t>con i proventi della relativa tariffa</a:t>
            </a:r>
            <a:r>
              <a:rPr lang="it-IT" dirty="0"/>
              <a:t>, la copertura integrale dei costi della gestione del </a:t>
            </a:r>
            <a:r>
              <a:rPr lang="it-IT" dirty="0" smtClean="0"/>
              <a:t>servizio di </a:t>
            </a:r>
            <a:r>
              <a:rPr lang="it-IT" dirty="0"/>
              <a:t>smaltimento dei rifiuti solidi urbani e del servizio acquedotto;</a:t>
            </a:r>
          </a:p>
        </p:txBody>
      </p:sp>
    </p:spTree>
    <p:extLst>
      <p:ext uri="{BB962C8B-B14F-4D97-AF65-F5344CB8AC3E}">
        <p14:creationId xmlns:p14="http://schemas.microsoft.com/office/powerpoint/2010/main" xmlns="" val="14643187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smtClean="0"/>
              <a:t>Predissesto</a:t>
            </a:r>
            <a:r>
              <a:rPr lang="it-IT" dirty="0" smtClean="0"/>
              <a:t> </a:t>
            </a:r>
            <a:r>
              <a:rPr lang="it-IT" dirty="0"/>
              <a:t>- Vincoli nella parte </a:t>
            </a:r>
            <a:r>
              <a:rPr lang="it-IT" dirty="0" smtClean="0"/>
              <a:t>entrata</a:t>
            </a:r>
            <a:endParaRPr lang="it-IT" dirty="0"/>
          </a:p>
        </p:txBody>
      </p:sp>
      <p:sp>
        <p:nvSpPr>
          <p:cNvPr id="3" name="Segnaposto contenuto 2"/>
          <p:cNvSpPr>
            <a:spLocks noGrp="1"/>
          </p:cNvSpPr>
          <p:nvPr>
            <p:ph idx="1"/>
          </p:nvPr>
        </p:nvSpPr>
        <p:spPr/>
        <p:txBody>
          <a:bodyPr>
            <a:normAutofit fontScale="62500" lnSpcReduction="20000"/>
          </a:bodyPr>
          <a:lstStyle/>
          <a:p>
            <a:pPr algn="ctr"/>
            <a:endParaRPr lang="it-IT" dirty="0" smtClean="0"/>
          </a:p>
          <a:p>
            <a:r>
              <a:rPr lang="it-IT" dirty="0" smtClean="0"/>
              <a:t>Art. 243 – bis, comma 8. </a:t>
            </a:r>
            <a:r>
              <a:rPr lang="it-IT" dirty="0"/>
              <a:t>Al  fine  di  assicurare  il  prefissato  graduale  </a:t>
            </a:r>
            <a:r>
              <a:rPr lang="it-IT" dirty="0" smtClean="0"/>
              <a:t>riequilibrio finanziario</a:t>
            </a:r>
            <a:r>
              <a:rPr lang="it-IT" dirty="0"/>
              <a:t>, per tutto il periodo di durata del piano, l'ente: </a:t>
            </a:r>
          </a:p>
          <a:p>
            <a:r>
              <a:rPr lang="it-IT" dirty="0" smtClean="0"/>
              <a:t>g) </a:t>
            </a:r>
            <a:r>
              <a:rPr lang="it-IT" b="1" u="sng" dirty="0" err="1" smtClean="0"/>
              <a:t>puo'</a:t>
            </a:r>
            <a:r>
              <a:rPr lang="it-IT" b="1" u="sng" dirty="0" smtClean="0"/>
              <a:t> procedere all'assunzione di mutui  per  la  copertura  di debiti fuori bilancio riferiti a spese di investimento in  deroga  ai limiti di cui all'articolo 204, comma 1, previsti dalla  legislazione vigente, </a:t>
            </a:r>
            <a:r>
              <a:rPr lang="it-IT" b="1" u="sng" dirty="0" err="1" smtClean="0"/>
              <a:t>nonche'</a:t>
            </a:r>
            <a:r>
              <a:rPr lang="it-IT" b="1" u="sng" dirty="0" smtClean="0"/>
              <a:t> accedere al Fondo di  rotazione  per  assicurare  la </a:t>
            </a:r>
            <a:r>
              <a:rPr lang="it-IT" b="1" u="sng" dirty="0" err="1" smtClean="0"/>
              <a:t>stabilita'</a:t>
            </a:r>
            <a:r>
              <a:rPr lang="it-IT" b="1" u="sng" dirty="0" smtClean="0"/>
              <a:t> finanziaria degli enti locali di cui all'articolo 243-ter</a:t>
            </a:r>
            <a:r>
              <a:rPr lang="it-IT" dirty="0" smtClean="0"/>
              <a:t>, a condizione che:</a:t>
            </a:r>
          </a:p>
          <a:p>
            <a:r>
              <a:rPr lang="it-IT" dirty="0" smtClean="0"/>
              <a:t>si sia avvalso della </a:t>
            </a:r>
            <a:r>
              <a:rPr lang="it-IT" dirty="0" err="1" smtClean="0"/>
              <a:t>facolta‘</a:t>
            </a:r>
            <a:r>
              <a:rPr lang="it-IT" dirty="0" smtClean="0"/>
              <a:t> di deliberare le aliquote o tariffe nella misura massima prevista dalla lettera a)</a:t>
            </a:r>
          </a:p>
          <a:p>
            <a:r>
              <a:rPr lang="it-IT" dirty="0" smtClean="0"/>
              <a:t>che abbia previsto l'impegno ad alienare i beni patrimoniali disponibili non indispensabili per i fini istituzionali dell'ente</a:t>
            </a:r>
          </a:p>
          <a:p>
            <a:r>
              <a:rPr lang="it-IT" dirty="0" smtClean="0"/>
              <a:t>che abbia provveduto alla rideterminazione della dotazione organica ai sensi dell'articolo 259, comma 6, fermo restando che la stessa non </a:t>
            </a:r>
            <a:r>
              <a:rPr lang="it-IT" dirty="0" err="1" smtClean="0"/>
              <a:t>puo'</a:t>
            </a:r>
            <a:r>
              <a:rPr lang="it-IT" dirty="0" smtClean="0"/>
              <a:t>  essere variata in aumento per la durata del piano di riequilibrio. </a:t>
            </a:r>
            <a:endParaRPr lang="it-IT" dirty="0"/>
          </a:p>
        </p:txBody>
      </p:sp>
    </p:spTree>
    <p:extLst>
      <p:ext uri="{BB962C8B-B14F-4D97-AF65-F5344CB8AC3E}">
        <p14:creationId xmlns:p14="http://schemas.microsoft.com/office/powerpoint/2010/main" xmlns="" val="14643187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Predissesto</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Art. 243-bis Procedura di riequilibrio finanziario pluriennale (</a:t>
            </a:r>
            <a:r>
              <a:rPr lang="it-IT" dirty="0" err="1" smtClean="0"/>
              <a:t>predissesto</a:t>
            </a:r>
            <a:r>
              <a:rPr lang="it-IT" dirty="0" smtClean="0"/>
              <a:t>).</a:t>
            </a:r>
          </a:p>
          <a:p>
            <a:r>
              <a:rPr lang="it-IT" dirty="0" smtClean="0"/>
              <a:t>1. I comuni e le province per i quali, anche in considerazione delle pronunce delle competenti sezioni  regionali della Corte dei conti sui bilanci degli enti, </a:t>
            </a:r>
            <a:r>
              <a:rPr lang="it-IT" b="1" u="sng" dirty="0" smtClean="0"/>
              <a:t>sussistano squilibri strutturali del bilancio in grado di provocare il dissesto finanziario</a:t>
            </a:r>
            <a:r>
              <a:rPr lang="it-IT" dirty="0" smtClean="0"/>
              <a:t>, nel caso in cui le misure di cui agli articoli 193 e 194 non siano sufficienti a superare le condizioni di squilibrio rilevate, possono ricorrere, con deliberazione consiliare alla procedura di riequilibrio finanziario pluriennale prevista dal presente articolo.</a:t>
            </a:r>
          </a:p>
          <a:p>
            <a:endParaRPr lang="it-I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a:t>Predissesto</a:t>
            </a:r>
            <a:r>
              <a:rPr lang="it-IT" dirty="0"/>
              <a:t> - Vincoli nella parte entrata</a:t>
            </a:r>
          </a:p>
        </p:txBody>
      </p:sp>
      <p:sp>
        <p:nvSpPr>
          <p:cNvPr id="3" name="Segnaposto contenuto 2"/>
          <p:cNvSpPr>
            <a:spLocks noGrp="1"/>
          </p:cNvSpPr>
          <p:nvPr>
            <p:ph idx="1"/>
          </p:nvPr>
        </p:nvSpPr>
        <p:spPr/>
        <p:txBody>
          <a:bodyPr>
            <a:normAutofit fontScale="92500" lnSpcReduction="20000"/>
          </a:bodyPr>
          <a:lstStyle/>
          <a:p>
            <a:r>
              <a:rPr lang="it-IT" dirty="0"/>
              <a:t>Art. 243-sexies. Pagamento di debiti</a:t>
            </a:r>
          </a:p>
          <a:p>
            <a:r>
              <a:rPr lang="it-IT" dirty="0"/>
              <a:t>1. In considerazione dell'esigenza di dare prioritario impulso all'economia in attuazione dell'articolo 41 della Costituzione, </a:t>
            </a:r>
            <a:r>
              <a:rPr lang="it-IT" b="1" u="sng" dirty="0"/>
              <a:t>le risorse provenienti dal Fondo di rotazione di cui all'articolo 243-ter</a:t>
            </a:r>
            <a:r>
              <a:rPr lang="it-IT" dirty="0"/>
              <a:t> del presente testo unico </a:t>
            </a:r>
            <a:r>
              <a:rPr lang="it-IT" b="1" u="sng" dirty="0"/>
              <a:t>sono  destinate esclusivamente al pagamento dei debiti presenti nel piano di riequilibrio finanziario pluriennale di cui all'articolo 243-bis. </a:t>
            </a:r>
          </a:p>
          <a:p>
            <a:r>
              <a:rPr lang="it-IT" dirty="0"/>
              <a:t>2. Non sono ammessi atti di sequestro o di pignoramento sulle risorse di cui al comma 1.</a:t>
            </a:r>
          </a:p>
        </p:txBody>
      </p:sp>
    </p:spTree>
    <p:extLst>
      <p:ext uri="{BB962C8B-B14F-4D97-AF65-F5344CB8AC3E}">
        <p14:creationId xmlns:p14="http://schemas.microsoft.com/office/powerpoint/2010/main" xmlns="" val="27694536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296974"/>
          </a:xfrm>
        </p:spPr>
        <p:txBody>
          <a:bodyPr>
            <a:noAutofit/>
          </a:bodyPr>
          <a:lstStyle/>
          <a:p>
            <a:r>
              <a:rPr lang="it-IT" sz="3000" dirty="0" smtClean="0"/>
              <a:t>Dissesto e </a:t>
            </a:r>
            <a:r>
              <a:rPr lang="it-IT" sz="3000" dirty="0" err="1" smtClean="0"/>
              <a:t>predissesto</a:t>
            </a:r>
            <a:r>
              <a:rPr lang="it-IT" sz="3000" dirty="0" smtClean="0"/>
              <a:t> – Non si applica la sospensione di cui all’art. 1, comma 26, legge 208/2015</a:t>
            </a:r>
            <a:endParaRPr lang="it-IT" sz="3000" dirty="0"/>
          </a:p>
        </p:txBody>
      </p:sp>
      <p:sp>
        <p:nvSpPr>
          <p:cNvPr id="3" name="Segnaposto contenuto 2"/>
          <p:cNvSpPr>
            <a:spLocks noGrp="1"/>
          </p:cNvSpPr>
          <p:nvPr>
            <p:ph idx="1"/>
          </p:nvPr>
        </p:nvSpPr>
        <p:spPr>
          <a:xfrm>
            <a:off x="457200" y="1928802"/>
            <a:ext cx="8229600" cy="4197361"/>
          </a:xfrm>
        </p:spPr>
        <p:txBody>
          <a:bodyPr>
            <a:normAutofit fontScale="70000" lnSpcReduction="20000"/>
          </a:bodyPr>
          <a:lstStyle/>
          <a:p>
            <a:r>
              <a:rPr lang="it-IT" dirty="0" smtClean="0"/>
              <a:t>L. 208/2015, art</a:t>
            </a:r>
            <a:r>
              <a:rPr lang="it-IT" dirty="0"/>
              <a:t>. 1, comma </a:t>
            </a:r>
            <a:r>
              <a:rPr lang="it-IT" dirty="0" smtClean="0"/>
              <a:t>26, Al </a:t>
            </a:r>
            <a:r>
              <a:rPr lang="it-IT" dirty="0"/>
              <a:t>fine di contenere il </a:t>
            </a:r>
            <a:r>
              <a:rPr lang="it-IT" dirty="0" smtClean="0"/>
              <a:t>livello complessivo </a:t>
            </a:r>
            <a:r>
              <a:rPr lang="it-IT" dirty="0"/>
              <a:t>della pressione tributaria, in coerenza con gli equilibri generali di finanza pubblica, per gli anni 2016 e 2017 </a:t>
            </a:r>
            <a:r>
              <a:rPr lang="it-IT" dirty="0" err="1"/>
              <a:t>e'</a:t>
            </a:r>
            <a:r>
              <a:rPr lang="it-IT" dirty="0"/>
              <a:t> sospesa l'efficacia delle leggi regionali e delle deliberazioni degli enti locali nella parte in cui prevedono aumenti dei tributi e delle addizionali attribuiti alle regioni e agli enti locali con legge dello Stato rispetto ai livelli di aliquote </a:t>
            </a:r>
            <a:r>
              <a:rPr lang="it-IT" dirty="0" smtClean="0"/>
              <a:t>o tariffe </a:t>
            </a:r>
            <a:r>
              <a:rPr lang="it-IT" dirty="0"/>
              <a:t>applicabili per l'anno </a:t>
            </a:r>
            <a:r>
              <a:rPr lang="it-IT" dirty="0" smtClean="0"/>
              <a:t>2015. … La </a:t>
            </a:r>
            <a:r>
              <a:rPr lang="it-IT" dirty="0"/>
              <a:t>sospensione di cui al primo periodo non si applica </a:t>
            </a:r>
            <a:r>
              <a:rPr lang="it-IT" dirty="0" smtClean="0"/>
              <a:t>…, </a:t>
            </a:r>
            <a:r>
              <a:rPr lang="it-IT" dirty="0"/>
              <a:t>ne' per gli enti locali che deliberano il </a:t>
            </a:r>
            <a:r>
              <a:rPr lang="it-IT" dirty="0" err="1"/>
              <a:t>predissesto</a:t>
            </a:r>
            <a:r>
              <a:rPr lang="it-IT" dirty="0"/>
              <a:t>, ai sensi dell'articolo 243-bis del testo unico di cui al decreto legislativo 18 agosto 2000, n. 267, o il dissesto, ai sensi degli articoli 246 e seguenti del medesimo testo unico di cui al decreto legislativo n. 267 del 2000</a:t>
            </a:r>
            <a:r>
              <a:rPr lang="it-IT" dirty="0" smtClean="0"/>
              <a:t>.</a:t>
            </a:r>
          </a:p>
          <a:p>
            <a:endParaRPr lang="it-IT"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Dissesto e </a:t>
            </a:r>
            <a:r>
              <a:rPr lang="it-IT" dirty="0" err="1" smtClean="0"/>
              <a:t>predissesto</a:t>
            </a:r>
            <a:r>
              <a:rPr lang="it-IT" dirty="0" smtClean="0"/>
              <a:t> – Quali entrate?</a:t>
            </a:r>
            <a:endParaRPr lang="it-IT" dirty="0"/>
          </a:p>
        </p:txBody>
      </p:sp>
      <p:sp>
        <p:nvSpPr>
          <p:cNvPr id="3" name="Segnaposto contenuto 2"/>
          <p:cNvSpPr>
            <a:spLocks noGrp="1"/>
          </p:cNvSpPr>
          <p:nvPr>
            <p:ph idx="1"/>
          </p:nvPr>
        </p:nvSpPr>
        <p:spPr/>
        <p:txBody>
          <a:bodyPr>
            <a:normAutofit fontScale="55000" lnSpcReduction="20000"/>
          </a:bodyPr>
          <a:lstStyle/>
          <a:p>
            <a:r>
              <a:rPr lang="it-IT" dirty="0" smtClean="0"/>
              <a:t>Imposta unica comunale (IUC)</a:t>
            </a:r>
          </a:p>
          <a:p>
            <a:r>
              <a:rPr lang="it-IT" dirty="0" smtClean="0"/>
              <a:t>IMU agricola</a:t>
            </a:r>
          </a:p>
          <a:p>
            <a:r>
              <a:rPr lang="it-IT" dirty="0" smtClean="0"/>
              <a:t>Addizionale IRPEF</a:t>
            </a:r>
          </a:p>
          <a:p>
            <a:r>
              <a:rPr lang="it-IT" dirty="0" smtClean="0"/>
              <a:t>Imposta comunale sulla pubblicità e diritti sulle pubbliche affissioni</a:t>
            </a:r>
          </a:p>
          <a:p>
            <a:r>
              <a:rPr lang="it-IT" dirty="0" smtClean="0"/>
              <a:t>TOSAP</a:t>
            </a:r>
          </a:p>
          <a:p>
            <a:r>
              <a:rPr lang="it-IT" dirty="0" smtClean="0"/>
              <a:t>TARI</a:t>
            </a:r>
          </a:p>
          <a:p>
            <a:r>
              <a:rPr lang="it-IT" dirty="0" smtClean="0"/>
              <a:t>Diritti di segreteria</a:t>
            </a:r>
          </a:p>
          <a:p>
            <a:r>
              <a:rPr lang="it-IT" dirty="0" smtClean="0"/>
              <a:t>Contributi del rilascio del permesso a costruire</a:t>
            </a:r>
          </a:p>
          <a:p>
            <a:r>
              <a:rPr lang="it-IT" dirty="0" smtClean="0"/>
              <a:t>Canone di depurazione delle acque</a:t>
            </a:r>
          </a:p>
          <a:p>
            <a:r>
              <a:rPr lang="it-IT" dirty="0" smtClean="0"/>
              <a:t>Tariffa del servizio acquedotto</a:t>
            </a:r>
          </a:p>
          <a:p>
            <a:r>
              <a:rPr lang="it-IT" dirty="0" smtClean="0"/>
              <a:t>Tariffe dei servizi pubblici a domanda individuale</a:t>
            </a:r>
          </a:p>
          <a:p>
            <a:r>
              <a:rPr lang="it-IT" dirty="0" smtClean="0"/>
              <a:t>Entrate da valorizzazione e dismissione beni immobili</a:t>
            </a:r>
          </a:p>
          <a:p>
            <a:r>
              <a:rPr lang="it-IT" dirty="0" smtClean="0"/>
              <a:t>Fitti attivi</a:t>
            </a:r>
          </a:p>
          <a:p>
            <a:r>
              <a:rPr lang="it-IT" dirty="0" smtClean="0"/>
              <a:t>Verifica della quantità e qualità delle aree e fabbricati da destinare a residenza, attività produttive e terziarie</a:t>
            </a:r>
          </a:p>
          <a:p>
            <a:endParaRPr lang="it-IT" dirty="0" smtClean="0"/>
          </a:p>
          <a:p>
            <a:endParaRPr lang="it-IT" dirty="0" smtClean="0"/>
          </a:p>
          <a:p>
            <a:endParaRPr lang="it-IT"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Dissesto – regole per gli impegni e i pagamenti</a:t>
            </a:r>
            <a:endParaRPr lang="it-IT" dirty="0"/>
          </a:p>
        </p:txBody>
      </p:sp>
      <p:sp>
        <p:nvSpPr>
          <p:cNvPr id="3" name="Segnaposto contenuto 2"/>
          <p:cNvSpPr>
            <a:spLocks noGrp="1"/>
          </p:cNvSpPr>
          <p:nvPr>
            <p:ph idx="1"/>
          </p:nvPr>
        </p:nvSpPr>
        <p:spPr/>
        <p:txBody>
          <a:bodyPr>
            <a:normAutofit fontScale="70000" lnSpcReduction="20000"/>
          </a:bodyPr>
          <a:lstStyle/>
          <a:p>
            <a:pPr>
              <a:buNone/>
            </a:pPr>
            <a:r>
              <a:rPr lang="it-IT" dirty="0" smtClean="0"/>
              <a:t>Articolo 250 Gestione del bilancio durante la procedura di risanamento</a:t>
            </a:r>
          </a:p>
          <a:p>
            <a:pPr>
              <a:buNone/>
            </a:pPr>
            <a:r>
              <a:rPr lang="it-IT" dirty="0" smtClean="0"/>
              <a:t>1. Dalla data di deliberazione del dissesto finanziario e sino alla data di approvazione dell'ipotesi di bilancio riequilibrato di cui all'articolo 261 </a:t>
            </a:r>
            <a:r>
              <a:rPr lang="it-IT" b="1" u="sng" dirty="0" smtClean="0"/>
              <a:t>l'ente locale non </a:t>
            </a:r>
            <a:r>
              <a:rPr lang="it-IT" b="1" u="sng" dirty="0" err="1" smtClean="0"/>
              <a:t>puo'</a:t>
            </a:r>
            <a:r>
              <a:rPr lang="it-IT" b="1" u="sng" dirty="0" smtClean="0"/>
              <a:t> impegnare per ciascun intervento somme complessivamente superiori a quelle definitivamente previste nell'ultimo bilancio approvato </a:t>
            </a:r>
            <a:r>
              <a:rPr lang="it-IT" b="1" i="1" u="sng" dirty="0" smtClean="0"/>
              <a:t>((con riferimento all'esercizio in corso,))</a:t>
            </a:r>
            <a:r>
              <a:rPr lang="it-IT" b="1" u="sng" dirty="0" smtClean="0"/>
              <a:t>, comunque nei limiti delle entrate accertate. I relativi pagamenti in conto competenza non possono mensilmente superare un dodicesimo delle rispettive somme impegnabili</a:t>
            </a:r>
            <a:r>
              <a:rPr lang="it-IT" dirty="0" smtClean="0"/>
              <a:t>, con esclusione delle spese non suscettibili di pagamento frazionato in dodicesimi. L'ente applica principi di buona amministrazione al fine di non aggravare la posizione debitoria e mantenere la coerenza con l'ipotesi di bilancio riequilibrato predisposta dallo stesso.</a:t>
            </a:r>
          </a:p>
          <a:p>
            <a:pPr>
              <a:buNone/>
            </a:pPr>
            <a:endParaRPr lang="it-IT"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Dissesto – regole per gli impegni e i pagamenti</a:t>
            </a:r>
            <a:endParaRPr lang="it-IT" dirty="0"/>
          </a:p>
        </p:txBody>
      </p:sp>
      <p:sp>
        <p:nvSpPr>
          <p:cNvPr id="3" name="Segnaposto contenuto 2"/>
          <p:cNvSpPr>
            <a:spLocks noGrp="1"/>
          </p:cNvSpPr>
          <p:nvPr>
            <p:ph idx="1"/>
          </p:nvPr>
        </p:nvSpPr>
        <p:spPr/>
        <p:txBody>
          <a:bodyPr>
            <a:normAutofit fontScale="70000" lnSpcReduction="20000"/>
          </a:bodyPr>
          <a:lstStyle/>
          <a:p>
            <a:pPr>
              <a:buNone/>
            </a:pPr>
            <a:r>
              <a:rPr lang="it-IT" dirty="0" smtClean="0"/>
              <a:t>Articolo 250 Gestione del bilancio durante la procedura di risanamento</a:t>
            </a:r>
          </a:p>
          <a:p>
            <a:pPr>
              <a:buNone/>
            </a:pPr>
            <a:r>
              <a:rPr lang="it-IT" dirty="0" smtClean="0"/>
              <a:t>2. Per le spese disposte dalla legge e per quelle relative ai servizi locali indispensabili, nei casi in cui nell'ultimo bilancio approvato mancano del tutto gli stanziamenti ovvero gli stessi sono previsti per </a:t>
            </a:r>
            <a:r>
              <a:rPr lang="it-IT" b="1" u="sng" dirty="0" smtClean="0"/>
              <a:t>importi insufficienti</a:t>
            </a:r>
            <a:r>
              <a:rPr lang="it-IT" dirty="0" smtClean="0"/>
              <a:t>, il consiglio o la giunta con i poteri del primo, salvo ratifica, </a:t>
            </a:r>
            <a:r>
              <a:rPr lang="it-IT" b="1" u="sng" dirty="0" smtClean="0"/>
              <a:t>individua con deliberazione le spese da finanziare, con gli interventi (macroaggregato) relativi, motiva nel dettaglio le ragioni per le quali mancano o sono insufficienti gli stanziamenti nell'ultimo bilancio approvato e determina le fonti di finanziamento</a:t>
            </a:r>
            <a:r>
              <a:rPr lang="it-IT" dirty="0" smtClean="0"/>
              <a:t>. Sulla base di tali deliberazioni possono essere assunti gli impegni corrispondenti. Le deliberazioni, da sottoporre all'esame dell'organo regionale di controllo, sono notificate al tesoriere. </a:t>
            </a:r>
          </a:p>
          <a:p>
            <a:pPr>
              <a:buNone/>
            </a:pPr>
            <a:endParaRPr lang="it-IT" dirty="0" smtClean="0"/>
          </a:p>
          <a:p>
            <a:pPr>
              <a:buNone/>
            </a:pPr>
            <a:endParaRPr lang="it-IT" dirty="0"/>
          </a:p>
        </p:txBody>
      </p:sp>
    </p:spTree>
    <p:extLst>
      <p:ext uri="{BB962C8B-B14F-4D97-AF65-F5344CB8AC3E}">
        <p14:creationId xmlns:p14="http://schemas.microsoft.com/office/powerpoint/2010/main" xmlns="" val="29435487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Dissesto – utilizzo avanzo</a:t>
            </a:r>
            <a:endParaRPr lang="it-IT" dirty="0"/>
          </a:p>
        </p:txBody>
      </p:sp>
      <p:sp>
        <p:nvSpPr>
          <p:cNvPr id="3" name="Segnaposto contenuto 2"/>
          <p:cNvSpPr>
            <a:spLocks noGrp="1"/>
          </p:cNvSpPr>
          <p:nvPr>
            <p:ph idx="1"/>
          </p:nvPr>
        </p:nvSpPr>
        <p:spPr/>
        <p:txBody>
          <a:bodyPr>
            <a:normAutofit/>
          </a:bodyPr>
          <a:lstStyle/>
          <a:p>
            <a:r>
              <a:rPr lang="it-IT" dirty="0" smtClean="0"/>
              <a:t>Art. 255 Acquisizione e gestione dei mezzi finanziari per il risanamento</a:t>
            </a:r>
          </a:p>
          <a:p>
            <a:r>
              <a:rPr lang="it-IT" dirty="0" smtClean="0"/>
              <a:t>11. Per il finanziamento delle </a:t>
            </a:r>
            <a:r>
              <a:rPr lang="it-IT" dirty="0" err="1" smtClean="0"/>
              <a:t>passivita'</a:t>
            </a:r>
            <a:r>
              <a:rPr lang="it-IT" dirty="0" smtClean="0"/>
              <a:t> l'ente locale </a:t>
            </a:r>
            <a:r>
              <a:rPr lang="it-IT" dirty="0" err="1" smtClean="0"/>
              <a:t>puo'</a:t>
            </a:r>
            <a:r>
              <a:rPr lang="it-IT" dirty="0" smtClean="0"/>
              <a:t> destinare quota dell'avanzo di amministrazione non vincolato.</a:t>
            </a:r>
          </a:p>
          <a:p>
            <a:endParaRPr lang="it-IT" dirty="0"/>
          </a:p>
        </p:txBody>
      </p:sp>
    </p:spTree>
    <p:extLst>
      <p:ext uri="{BB962C8B-B14F-4D97-AF65-F5344CB8AC3E}">
        <p14:creationId xmlns:p14="http://schemas.microsoft.com/office/powerpoint/2010/main" xmlns="" val="13418615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Dissesto – modalità semplificata di liquidazione</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Articolo 258 </a:t>
            </a:r>
            <a:r>
              <a:rPr lang="it-IT" dirty="0" err="1" smtClean="0"/>
              <a:t>Modalita'</a:t>
            </a:r>
            <a:r>
              <a:rPr lang="it-IT" dirty="0" smtClean="0"/>
              <a:t> semplificate di accertamento e liquidazione dei debiti </a:t>
            </a:r>
          </a:p>
          <a:p>
            <a:r>
              <a:rPr lang="it-IT" dirty="0" smtClean="0"/>
              <a:t>1. L'organo straordinario di liquidazione, valutato l'importo complessivo di tutti i debiti censiti in base alle richieste pervenute, il numero delle pratiche relative, la consistenza della documentazione allegata ed il tempo necessario per il loro definitivo esame, </a:t>
            </a:r>
            <a:r>
              <a:rPr lang="it-IT" dirty="0" err="1" smtClean="0"/>
              <a:t>puo'</a:t>
            </a:r>
            <a:r>
              <a:rPr lang="it-IT" dirty="0" smtClean="0"/>
              <a:t> proporre all'ente locale dissestato l'adozione della </a:t>
            </a:r>
            <a:r>
              <a:rPr lang="it-IT" dirty="0" err="1" smtClean="0"/>
              <a:t>modalita'</a:t>
            </a:r>
            <a:r>
              <a:rPr lang="it-IT" dirty="0" smtClean="0"/>
              <a:t> semplificata di liquidazione di cui al presente articolo. Con deliberazione di giunta l'ente decide entro trenta giorni ed </a:t>
            </a:r>
            <a:r>
              <a:rPr lang="it-IT" b="1" u="sng" dirty="0" smtClean="0"/>
              <a:t>in caso di adesione s'impegna a mettere a disposizione le risorse finanziarie di cui al comma 2</a:t>
            </a:r>
            <a:r>
              <a:rPr lang="it-IT" dirty="0" smtClean="0"/>
              <a:t>.</a:t>
            </a:r>
            <a:endParaRPr lang="it-IT"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Dissesto – modalità semplificata di liquidazione</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Articolo 258 </a:t>
            </a:r>
            <a:r>
              <a:rPr lang="it-IT" dirty="0" err="1" smtClean="0"/>
              <a:t>Modalita'</a:t>
            </a:r>
            <a:r>
              <a:rPr lang="it-IT" dirty="0" smtClean="0"/>
              <a:t> semplificate di accertamento e liquidazione dei debiti </a:t>
            </a:r>
          </a:p>
          <a:p>
            <a:r>
              <a:rPr lang="it-IT" dirty="0" smtClean="0"/>
              <a:t>2. L'organo  straordinario  di  liquidazione,  acquisita  l'adesione dell'ente locale, delibera l'accensione del mutuo di cui </a:t>
            </a:r>
            <a:r>
              <a:rPr lang="it-IT" dirty="0" err="1" smtClean="0"/>
              <a:t>all</a:t>
            </a:r>
            <a:r>
              <a:rPr lang="it-IT" dirty="0" smtClean="0"/>
              <a:t> articolo 255, comma 2, nella misura necessaria  agli  adempimenti  di  cui  ai successivi commi ed in relazione all'ammontare  dei  debiti  censiti. </a:t>
            </a:r>
            <a:r>
              <a:rPr lang="it-IT" b="1" u="sng" dirty="0" smtClean="0"/>
              <a:t>L'ente locale dissestato e' tenuto a deliberare  l'accensione  di  un mutuo</a:t>
            </a:r>
            <a:r>
              <a:rPr lang="it-IT" dirty="0" smtClean="0"/>
              <a:t> con la Cassa depositi  e  prestiti  o  con  altri  istituti  di credito, con oneri a proprio carico, nel rispetto del limite  del  40 per cento di cui all'articolo 255, comma  9,  </a:t>
            </a:r>
            <a:r>
              <a:rPr lang="it-IT" b="1" u="sng" dirty="0" smtClean="0"/>
              <a:t>o,  in  alternativa,  a mettere a disposizione risorse finanziarie liquide,  per  un  importo che consenta di finanziare, insieme al ricavato del  mutuo  a  carico dello Stato, tutti i debiti</a:t>
            </a:r>
            <a:r>
              <a:rPr lang="it-IT" dirty="0" smtClean="0"/>
              <a:t> di cui al commi 3 e 4, oltre  alle  spese della liquidazione. E' fatta salva  la  </a:t>
            </a:r>
            <a:r>
              <a:rPr lang="it-IT" dirty="0" err="1" smtClean="0"/>
              <a:t>possibilita'</a:t>
            </a:r>
            <a:r>
              <a:rPr lang="it-IT" dirty="0" smtClean="0"/>
              <a:t>  di  ridurre  il mutuo a carico dell'ente. </a:t>
            </a:r>
            <a:endParaRPr lang="it-IT"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Dissesto – modalità semplificata di liquidazione</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Articolo 258 </a:t>
            </a:r>
            <a:r>
              <a:rPr lang="it-IT" dirty="0" err="1" smtClean="0"/>
              <a:t>Modalita'</a:t>
            </a:r>
            <a:r>
              <a:rPr lang="it-IT" dirty="0" smtClean="0"/>
              <a:t> semplificate di accertamento e liquidazione dei debiti </a:t>
            </a:r>
          </a:p>
          <a:p>
            <a:r>
              <a:rPr lang="it-IT" dirty="0" smtClean="0"/>
              <a:t>L’articolo 14 del decreto legge n. 113/2016 ha introdotto la </a:t>
            </a:r>
            <a:r>
              <a:rPr lang="it-IT" b="1" u="sng" dirty="0" smtClean="0"/>
              <a:t>possibilità per gli enti locali che hanno dichiarato il dissesto e che aderiscono alle modalità semplificate di liquidazione e pagamento dei debiti</a:t>
            </a:r>
            <a:r>
              <a:rPr lang="it-IT" dirty="0" smtClean="0"/>
              <a:t> di cui all’art 258 del </a:t>
            </a:r>
            <a:r>
              <a:rPr lang="it-IT" dirty="0" err="1" smtClean="0"/>
              <a:t>Tuel</a:t>
            </a:r>
            <a:r>
              <a:rPr lang="it-IT" dirty="0" smtClean="0"/>
              <a:t>, </a:t>
            </a:r>
            <a:r>
              <a:rPr lang="it-IT" b="1" u="sng" dirty="0" smtClean="0"/>
              <a:t>di accedere ad una anticipazione di liquidità funzionale ad incrementare la massa attiva e pagare i debiti della gestione </a:t>
            </a:r>
            <a:r>
              <a:rPr lang="it-IT" b="1" u="sng" dirty="0" err="1" smtClean="0"/>
              <a:t>liquidatoria</a:t>
            </a:r>
            <a:r>
              <a:rPr lang="it-IT" b="1" u="sng" dirty="0" smtClean="0"/>
              <a:t>.</a:t>
            </a:r>
            <a:endParaRPr lang="it-IT"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Dissesto – modalità semplificata di liquidazione</a:t>
            </a:r>
            <a:endParaRPr lang="it-IT" dirty="0"/>
          </a:p>
        </p:txBody>
      </p:sp>
      <p:sp>
        <p:nvSpPr>
          <p:cNvPr id="3" name="Segnaposto contenuto 2"/>
          <p:cNvSpPr>
            <a:spLocks noGrp="1"/>
          </p:cNvSpPr>
          <p:nvPr>
            <p:ph idx="1"/>
          </p:nvPr>
        </p:nvSpPr>
        <p:spPr/>
        <p:txBody>
          <a:bodyPr>
            <a:normAutofit fontScale="47500" lnSpcReduction="20000"/>
          </a:bodyPr>
          <a:lstStyle/>
          <a:p>
            <a:r>
              <a:rPr lang="it-IT" dirty="0" smtClean="0"/>
              <a:t>Ai comuni alle province e alle </a:t>
            </a:r>
            <a:r>
              <a:rPr lang="it-IT" dirty="0" err="1" smtClean="0"/>
              <a:t>citta'</a:t>
            </a:r>
            <a:r>
              <a:rPr lang="it-IT" dirty="0" smtClean="0"/>
              <a:t> metropolitane che hanno deliberato il dissesto finanziario a far data dal 1° settembre 2011 e sino al 31 maggio 2016 e' attribuita, previa apposita istanza dell'ente interessato, un'anticipazione fino all'importo massimo annuo di 150 milioni di euro per ciascuno degli anni dal 2016 al 2018 da destinare all'incremento della massa attiva della gestione </a:t>
            </a:r>
            <a:r>
              <a:rPr lang="it-IT" dirty="0" err="1" smtClean="0"/>
              <a:t>liquidatoria</a:t>
            </a:r>
            <a:r>
              <a:rPr lang="it-IT" dirty="0" smtClean="0"/>
              <a:t>.</a:t>
            </a:r>
          </a:p>
          <a:p>
            <a:r>
              <a:rPr lang="it-IT" dirty="0" smtClean="0"/>
              <a:t>Parimenti ai comuni alle province e alle </a:t>
            </a:r>
            <a:r>
              <a:rPr lang="it-IT" dirty="0" err="1" smtClean="0"/>
              <a:t>citta'</a:t>
            </a:r>
            <a:r>
              <a:rPr lang="it-IT" dirty="0" smtClean="0"/>
              <a:t> metropolitane che hanno deliberato il dissesto finanziario a far data dal 1° giugno 2016 e sino al 31 dicembre 2019 e' attribuita, previa istanza dell'ente interessato, un'anticipazione sino all'importo massimo annuo di 150 milioni di euro per ciascuno degli anni 2019 e 2020, da destinare all'incremento della massa attiva della gestione </a:t>
            </a:r>
            <a:r>
              <a:rPr lang="it-IT" dirty="0" err="1" smtClean="0"/>
              <a:t>liquidatoria</a:t>
            </a:r>
            <a:r>
              <a:rPr lang="it-IT" dirty="0" smtClean="0"/>
              <a:t>.</a:t>
            </a:r>
          </a:p>
          <a:p>
            <a:r>
              <a:rPr lang="it-IT" dirty="0" smtClean="0"/>
              <a:t>L'anticipazione e' ripartita, nei limiti della massa passiva censita, in base ad una quota pro-capite determinata tenendo conto della popolazione residente, calcolata alla fine del penultimo anno precedente alla dichiarazione di dissesto, ed e' concessa con decreto annuale non regolamentare del Ministero dell'interno nel limite di 150 milioni di euro per ciascun anno, </a:t>
            </a:r>
            <a:r>
              <a:rPr lang="it-IT" b="1" u="sng" dirty="0" smtClean="0"/>
              <a:t>a valere sulla dotazione del fondo di rotazione di cui all'articolo 243-ter</a:t>
            </a:r>
            <a:r>
              <a:rPr lang="it-IT" dirty="0" smtClean="0"/>
              <a:t> del testo unico di cui al decreto legislativo 18 agosto 2000, n. 267.</a:t>
            </a:r>
          </a:p>
          <a:p>
            <a:r>
              <a:rPr lang="it-IT" dirty="0" smtClean="0"/>
              <a:t>L'importo attribuito e' erogato all'ente locale il quale e' tenuta a metterlo a disposizione dell'organo straordinario di liquidazione entro trenta giorni.</a:t>
            </a:r>
          </a:p>
          <a:p>
            <a:r>
              <a:rPr lang="it-IT" dirty="0" smtClean="0"/>
              <a:t>La restituzione dell'anticipazione e' effettuata, con piano di ammortamento a rate costanti, comprensive degli interessi, in un periodo massimo di venti anni a decorrere dall'anno successivo a quello in cui e' erogata la medesima anticipazione, mediante operazione di </a:t>
            </a:r>
            <a:r>
              <a:rPr lang="it-IT" dirty="0" err="1" smtClean="0"/>
              <a:t>girofondi</a:t>
            </a:r>
            <a:r>
              <a:rPr lang="it-IT" dirty="0" smtClean="0"/>
              <a:t> sull'apposita </a:t>
            </a:r>
            <a:r>
              <a:rPr lang="it-IT" dirty="0" err="1" smtClean="0"/>
              <a:t>contabilita'</a:t>
            </a:r>
            <a:r>
              <a:rPr lang="it-IT" dirty="0" smtClean="0"/>
              <a:t> speciale intestata al Ministero dell'interno.</a:t>
            </a:r>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Dissesto</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Art. 243-quater. (Esame del piano di riequilibrio finanziario pluriennale e  controllo sulla relativa attuazione)</a:t>
            </a:r>
          </a:p>
          <a:p>
            <a:pPr marL="514350" indent="-514350">
              <a:buFont typeface="+mj-lt"/>
              <a:buAutoNum type="arabicPeriod"/>
            </a:pPr>
            <a:r>
              <a:rPr lang="it-IT" dirty="0" smtClean="0"/>
              <a:t>7. La mancata presentazione del piano entro il termine di cui all'articolo 243-bis, comma 5</a:t>
            </a:r>
          </a:p>
          <a:p>
            <a:pPr marL="514350" indent="-514350">
              <a:buFont typeface="+mj-lt"/>
              <a:buAutoNum type="arabicPeriod"/>
            </a:pPr>
            <a:r>
              <a:rPr lang="it-IT" dirty="0" smtClean="0"/>
              <a:t>il diniego dell'approvazione del piano</a:t>
            </a:r>
          </a:p>
          <a:p>
            <a:pPr marL="514350" indent="-514350">
              <a:buFont typeface="+mj-lt"/>
              <a:buAutoNum type="arabicPeriod"/>
            </a:pPr>
            <a:r>
              <a:rPr lang="it-IT" dirty="0" smtClean="0"/>
              <a:t>l'accertamento da parte della competente Sezione regionale della Corte dei conti di grave e reiterato mancato rispetto degli Obiettivi intermedi fissati dal piano</a:t>
            </a:r>
          </a:p>
          <a:p>
            <a:pPr marL="514350" indent="-514350">
              <a:buFont typeface="+mj-lt"/>
              <a:buAutoNum type="arabicPeriod"/>
            </a:pPr>
            <a:r>
              <a:rPr lang="it-IT" dirty="0" smtClean="0"/>
              <a:t>il mancato raggiungimento del riequilibrio finanziario dell'ente al termine del periodo di durata del piano stesso</a:t>
            </a:r>
          </a:p>
          <a:p>
            <a:r>
              <a:rPr lang="it-IT" dirty="0" smtClean="0"/>
              <a:t>comportano l'applicazione dell'articolo 6, comma 2, del decreto legislativo n. 149 del 2011, con l'assegnazione al Consiglio dell'ente, da parte del Prefetto, del termine non superiore a venti giorni per la deliberazione del dissesto.</a:t>
            </a:r>
            <a:endParaRPr lang="it-IT"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000" dirty="0" smtClean="0"/>
              <a:t>Dissesto – Vincoli alle spese non legate a servizi pubblici indispensabili, enti ed organismi</a:t>
            </a:r>
            <a:endParaRPr lang="it-IT" sz="3000" dirty="0"/>
          </a:p>
        </p:txBody>
      </p:sp>
      <p:sp>
        <p:nvSpPr>
          <p:cNvPr id="3" name="Segnaposto contenuto 2"/>
          <p:cNvSpPr>
            <a:spLocks noGrp="1"/>
          </p:cNvSpPr>
          <p:nvPr>
            <p:ph idx="1"/>
          </p:nvPr>
        </p:nvSpPr>
        <p:spPr/>
        <p:txBody>
          <a:bodyPr>
            <a:normAutofit fontScale="85000" lnSpcReduction="20000"/>
          </a:bodyPr>
          <a:lstStyle/>
          <a:p>
            <a:r>
              <a:rPr lang="it-IT" dirty="0" smtClean="0"/>
              <a:t>Articolo 259 Ipotesi di bilancio stabilmente riequilibrato </a:t>
            </a:r>
          </a:p>
          <a:p>
            <a:r>
              <a:rPr lang="it-IT" dirty="0" smtClean="0"/>
              <a:t>5. Per la riduzione delle spese correnti l'ente locale riorganizza con criteri di efficienza tutti i servizi, rivedendo le dotazioni finanziarie ed </a:t>
            </a:r>
            <a:r>
              <a:rPr lang="it-IT" b="1" u="sng" dirty="0" smtClean="0"/>
              <a:t>eliminando, o quanto meno riducendo ogni previsione di spesa che non abbia per fine l'esercizio di servizi pubblici indispensabili</a:t>
            </a:r>
            <a:r>
              <a:rPr lang="it-IT" dirty="0" smtClean="0"/>
              <a:t>. L'ente locale emana i provvedimenti necessari per il risanamento economico-finanziario degli </a:t>
            </a:r>
            <a:r>
              <a:rPr lang="it-IT" b="1" u="sng" dirty="0" smtClean="0"/>
              <a:t>enti od organismi dipendenti, </a:t>
            </a:r>
            <a:r>
              <a:rPr lang="it-IT" b="1" u="sng" dirty="0" err="1" smtClean="0"/>
              <a:t>nonche'</a:t>
            </a:r>
            <a:r>
              <a:rPr lang="it-IT" b="1" u="sng" dirty="0" smtClean="0"/>
              <a:t> delle aziende speciali</a:t>
            </a:r>
            <a:r>
              <a:rPr lang="it-IT" dirty="0" smtClean="0"/>
              <a:t>, nel rispetto della normativa specifica in materia. </a:t>
            </a:r>
            <a:endParaRPr lang="it-IT"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Dissesto - Personale</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Articolo 259 Ipotesi di bilancio stabilmente riequilibrato </a:t>
            </a:r>
          </a:p>
          <a:p>
            <a:r>
              <a:rPr lang="it-IT" dirty="0" smtClean="0"/>
              <a:t>6. L'ente locale, ugualmente ai fini della riduzione delle spese, </a:t>
            </a:r>
            <a:r>
              <a:rPr lang="it-IT" b="1" u="sng" dirty="0" smtClean="0"/>
              <a:t>ridetermina la dotazione organica dichiarando eccedente il personale comunque in servizio in sovrannumero rispetto ai rapporti medi dipendenti-popolazione di cui all'articolo 263, comma 2</a:t>
            </a:r>
            <a:r>
              <a:rPr lang="it-IT" dirty="0" smtClean="0"/>
              <a:t>, fermo restando l'obbligo di accertare le </a:t>
            </a:r>
            <a:r>
              <a:rPr lang="it-IT" dirty="0" err="1" smtClean="0"/>
              <a:t>compatibilita'</a:t>
            </a:r>
            <a:r>
              <a:rPr lang="it-IT" dirty="0" smtClean="0"/>
              <a:t> di bilancio. La spesa per il personale a tempo determinato deve </a:t>
            </a:r>
            <a:r>
              <a:rPr lang="it-IT" dirty="0" err="1" smtClean="0"/>
              <a:t>altresi'</a:t>
            </a:r>
            <a:r>
              <a:rPr lang="it-IT" dirty="0" smtClean="0"/>
              <a:t> essere ridotta a non oltre il 50 per cento della spesa media sostenuta a tale titolo per l'ultimo triennio antecedente l'anno cui l'ipotesi si riferisce.</a:t>
            </a:r>
          </a:p>
          <a:p>
            <a:r>
              <a:rPr lang="it-IT" dirty="0" smtClean="0"/>
              <a:t>7. La rideterminazione della dotazione organica e' sottoposta all'esame della Commissione per la </a:t>
            </a:r>
            <a:r>
              <a:rPr lang="it-IT" dirty="0" err="1" smtClean="0"/>
              <a:t>stabilita'</a:t>
            </a:r>
            <a:r>
              <a:rPr lang="it-IT" dirty="0" smtClean="0"/>
              <a:t> finanziaria degli enti locali per l'approvazione.  </a:t>
            </a:r>
            <a:endParaRPr lang="it-IT"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Dissesto - Personale</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Articolo 259 Ipotesi di bilancio stabilmente riequilibrato </a:t>
            </a:r>
          </a:p>
          <a:p>
            <a:r>
              <a:rPr lang="it-IT" dirty="0" smtClean="0"/>
              <a:t>8. </a:t>
            </a:r>
            <a:r>
              <a:rPr lang="it-IT" b="1" u="sng" dirty="0" smtClean="0"/>
              <a:t>Il mancato rispetto degli adempimenti di cui al comma 6 comporta la denuncia dei fatti alla Procura regionale presso la Corte dei conti da parte del Ministero dell'interno</a:t>
            </a:r>
            <a:r>
              <a:rPr lang="it-IT" dirty="0" smtClean="0"/>
              <a:t>. L'ente locale e' autorizzato ad iscrivere nella parte entrata dell'ipotesi di bilancio un importo pari alla quantificazione del danno subito. E' consentito all'ente il mantenimento dell'importo tra i residui attivi sino alla conclusione del giudizio di </a:t>
            </a:r>
            <a:r>
              <a:rPr lang="it-IT" dirty="0" err="1" smtClean="0"/>
              <a:t>responsabilita'</a:t>
            </a:r>
            <a:r>
              <a:rPr lang="it-IT" dirty="0" smtClean="0"/>
              <a:t>. </a:t>
            </a:r>
            <a:endParaRPr lang="it-IT"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Dissesto - Personale</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Articolo 259 Ipotesi di bilancio stabilmente riequilibrato </a:t>
            </a:r>
          </a:p>
          <a:p>
            <a:r>
              <a:rPr lang="it-IT" dirty="0" smtClean="0"/>
              <a:t>10. </a:t>
            </a:r>
            <a:r>
              <a:rPr lang="it-IT" b="1" u="sng" dirty="0" smtClean="0"/>
              <a:t>Le regioni a statuto speciale</a:t>
            </a:r>
            <a:r>
              <a:rPr lang="it-IT" dirty="0" smtClean="0"/>
              <a:t> e le province autonome di Trento e di Bolzano, </a:t>
            </a:r>
            <a:r>
              <a:rPr lang="it-IT" b="1" u="sng" dirty="0" smtClean="0"/>
              <a:t>possono porre a proprio carico oneri per la copertura di posti negli enti locali dissestati in aggiunta a quelli di cui alla dotazione organica rideterminata</a:t>
            </a:r>
            <a:r>
              <a:rPr lang="it-IT" dirty="0" smtClean="0"/>
              <a:t>, ove gli oneri predetti siano previsti per tutti gli enti operanti nell'ambito della medesima regione o provincia autonoma. </a:t>
            </a:r>
            <a:endParaRPr lang="it-IT"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Dissesto - Personale</a:t>
            </a:r>
            <a:endParaRPr lang="it-IT" dirty="0"/>
          </a:p>
        </p:txBody>
      </p:sp>
      <p:sp>
        <p:nvSpPr>
          <p:cNvPr id="3" name="Segnaposto contenuto 2"/>
          <p:cNvSpPr>
            <a:spLocks noGrp="1"/>
          </p:cNvSpPr>
          <p:nvPr>
            <p:ph idx="1"/>
          </p:nvPr>
        </p:nvSpPr>
        <p:spPr/>
        <p:txBody>
          <a:bodyPr>
            <a:normAutofit fontScale="85000" lnSpcReduction="20000"/>
          </a:bodyPr>
          <a:lstStyle/>
          <a:p>
            <a:r>
              <a:rPr lang="it-IT" dirty="0"/>
              <a:t>Articolo </a:t>
            </a:r>
            <a:r>
              <a:rPr lang="it-IT" dirty="0" smtClean="0"/>
              <a:t>263 Determinazione delle medie nazionali </a:t>
            </a:r>
            <a:r>
              <a:rPr lang="it-IT" dirty="0"/>
              <a:t>per classi demografiche </a:t>
            </a:r>
            <a:r>
              <a:rPr lang="it-IT" dirty="0" smtClean="0"/>
              <a:t>delle risorse di  </a:t>
            </a:r>
            <a:r>
              <a:rPr lang="it-IT" dirty="0"/>
              <a:t>parte </a:t>
            </a:r>
            <a:r>
              <a:rPr lang="it-IT" dirty="0" smtClean="0"/>
              <a:t>corrente e della consistenza delle dotazioni organiche</a:t>
            </a:r>
          </a:p>
          <a:p>
            <a:r>
              <a:rPr lang="it-IT" dirty="0" smtClean="0"/>
              <a:t>2. Con decreto a cadenza triennale il Ministro dell'interno individua con proprio decreto la media nazionale per classe demografica della </a:t>
            </a:r>
            <a:r>
              <a:rPr lang="it-IT" b="1" u="sng" dirty="0" smtClean="0"/>
              <a:t>consistenza delle dotazioni organiche per comuni e province ed i rapporti medi dipendenti-popolazione per classe demografica</a:t>
            </a:r>
            <a:r>
              <a:rPr lang="it-IT" dirty="0" smtClean="0"/>
              <a:t>, validi per gli enti in condizione di dissesto ai fini di cui all'articolo 259, comma  6. In ogni caso agli enti spetta un numero di dipendenti non inferiore a quello spettante agli enti di maggiore dimensione della fascia demografica precedente.</a:t>
            </a:r>
          </a:p>
          <a:p>
            <a:endParaRPr lang="it-IT" dirty="0"/>
          </a:p>
          <a:p>
            <a:endParaRPr lang="it-IT" dirty="0"/>
          </a:p>
        </p:txBody>
      </p:sp>
    </p:spTree>
    <p:extLst>
      <p:ext uri="{BB962C8B-B14F-4D97-AF65-F5344CB8AC3E}">
        <p14:creationId xmlns:p14="http://schemas.microsoft.com/office/powerpoint/2010/main" xmlns="" val="7826091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Dissesto - Personale</a:t>
            </a:r>
            <a:endParaRPr lang="it-IT" dirty="0"/>
          </a:p>
        </p:txBody>
      </p:sp>
      <p:sp>
        <p:nvSpPr>
          <p:cNvPr id="3" name="Segnaposto contenuto 2"/>
          <p:cNvSpPr>
            <a:spLocks noGrp="1"/>
          </p:cNvSpPr>
          <p:nvPr>
            <p:ph idx="1"/>
          </p:nvPr>
        </p:nvSpPr>
        <p:spPr/>
        <p:txBody>
          <a:bodyPr>
            <a:normAutofit/>
          </a:bodyPr>
          <a:lstStyle/>
          <a:p>
            <a:r>
              <a:rPr lang="it-IT" dirty="0"/>
              <a:t>Articolo </a:t>
            </a:r>
            <a:r>
              <a:rPr lang="it-IT" dirty="0" smtClean="0"/>
              <a:t>263 Determinazione delle medie nazionali </a:t>
            </a:r>
            <a:r>
              <a:rPr lang="it-IT" dirty="0"/>
              <a:t>per classi demografiche </a:t>
            </a:r>
            <a:r>
              <a:rPr lang="it-IT" dirty="0" smtClean="0"/>
              <a:t>delle risorse di  </a:t>
            </a:r>
            <a:r>
              <a:rPr lang="it-IT" dirty="0"/>
              <a:t>parte </a:t>
            </a:r>
            <a:r>
              <a:rPr lang="it-IT" dirty="0" smtClean="0"/>
              <a:t>corrente e della consistenza delle dotazioni organiche</a:t>
            </a:r>
          </a:p>
          <a:p>
            <a:r>
              <a:rPr lang="it-IT" dirty="0" smtClean="0"/>
              <a:t>Con </a:t>
            </a:r>
            <a:r>
              <a:rPr lang="it-IT" b="1" u="sng" dirty="0" smtClean="0"/>
              <a:t>Decreto Ministeriale 10 aprile 2017</a:t>
            </a:r>
            <a:r>
              <a:rPr lang="it-IT" dirty="0" smtClean="0"/>
              <a:t> sono stati aggiornati i rapporti medi per il triennio 2017 – 2019 per gli enti dissestati ed in </a:t>
            </a:r>
            <a:r>
              <a:rPr lang="it-IT" dirty="0" err="1" smtClean="0"/>
              <a:t>predissesto</a:t>
            </a:r>
            <a:r>
              <a:rPr lang="it-IT" dirty="0" smtClean="0"/>
              <a:t>.</a:t>
            </a:r>
          </a:p>
        </p:txBody>
      </p:sp>
    </p:spTree>
    <p:extLst>
      <p:ext uri="{BB962C8B-B14F-4D97-AF65-F5344CB8AC3E}">
        <p14:creationId xmlns:p14="http://schemas.microsoft.com/office/powerpoint/2010/main" xmlns="" val="7826091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Dissesto - Personale</a:t>
            </a:r>
            <a:endParaRPr lang="it-IT" dirty="0"/>
          </a:p>
        </p:txBody>
      </p:sp>
      <p:sp>
        <p:nvSpPr>
          <p:cNvPr id="3" name="Segnaposto contenuto 2"/>
          <p:cNvSpPr>
            <a:spLocks noGrp="1"/>
          </p:cNvSpPr>
          <p:nvPr>
            <p:ph idx="1"/>
          </p:nvPr>
        </p:nvSpPr>
        <p:spPr/>
        <p:txBody>
          <a:bodyPr/>
          <a:lstStyle/>
          <a:p>
            <a:r>
              <a:rPr lang="it-IT" dirty="0"/>
              <a:t>Articolo </a:t>
            </a:r>
            <a:r>
              <a:rPr lang="it-IT" dirty="0" smtClean="0"/>
              <a:t>267 Prescrizioni </a:t>
            </a:r>
            <a:r>
              <a:rPr lang="it-IT" dirty="0"/>
              <a:t>sulla dotazione organica</a:t>
            </a:r>
          </a:p>
          <a:p>
            <a:r>
              <a:rPr lang="it-IT" dirty="0"/>
              <a:t> </a:t>
            </a:r>
            <a:r>
              <a:rPr lang="it-IT" dirty="0" smtClean="0"/>
              <a:t>1</a:t>
            </a:r>
            <a:r>
              <a:rPr lang="it-IT" dirty="0"/>
              <a:t>. Per la durata del risanamento, </a:t>
            </a:r>
            <a:r>
              <a:rPr lang="it-IT" dirty="0" smtClean="0"/>
              <a:t>come definita </a:t>
            </a:r>
            <a:r>
              <a:rPr lang="it-IT" dirty="0"/>
              <a:t>dall'articolo 265, </a:t>
            </a:r>
            <a:r>
              <a:rPr lang="it-IT" b="1" u="sng" dirty="0" smtClean="0"/>
              <a:t>la dotazione organica </a:t>
            </a:r>
            <a:r>
              <a:rPr lang="it-IT" b="1" u="sng" dirty="0"/>
              <a:t>rideterminata ai sensi dell'articolo 259 non </a:t>
            </a:r>
            <a:r>
              <a:rPr lang="it-IT" b="1" u="sng" dirty="0" err="1" smtClean="0"/>
              <a:t>puo‘</a:t>
            </a:r>
            <a:r>
              <a:rPr lang="it-IT" b="1" u="sng" dirty="0" smtClean="0"/>
              <a:t> essere </a:t>
            </a:r>
            <a:r>
              <a:rPr lang="it-IT" b="1" u="sng" dirty="0"/>
              <a:t>variata in aumento</a:t>
            </a:r>
            <a:r>
              <a:rPr lang="it-IT" dirty="0"/>
              <a:t>.</a:t>
            </a:r>
          </a:p>
          <a:p>
            <a:endParaRPr lang="it-IT" dirty="0"/>
          </a:p>
        </p:txBody>
      </p:sp>
    </p:spTree>
    <p:extLst>
      <p:ext uri="{BB962C8B-B14F-4D97-AF65-F5344CB8AC3E}">
        <p14:creationId xmlns:p14="http://schemas.microsoft.com/office/powerpoint/2010/main" xmlns="" val="37531693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Dissesto - Investimenti</a:t>
            </a:r>
            <a:endParaRPr lang="it-IT" dirty="0"/>
          </a:p>
        </p:txBody>
      </p:sp>
      <p:sp>
        <p:nvSpPr>
          <p:cNvPr id="3" name="Segnaposto contenuto 2"/>
          <p:cNvSpPr>
            <a:spLocks noGrp="1"/>
          </p:cNvSpPr>
          <p:nvPr>
            <p:ph idx="1"/>
          </p:nvPr>
        </p:nvSpPr>
        <p:spPr/>
        <p:txBody>
          <a:bodyPr>
            <a:normAutofit fontScale="92500" lnSpcReduction="20000"/>
          </a:bodyPr>
          <a:lstStyle/>
          <a:p>
            <a:r>
              <a:rPr lang="it-IT" dirty="0"/>
              <a:t>Articolo </a:t>
            </a:r>
            <a:r>
              <a:rPr lang="it-IT" dirty="0" smtClean="0"/>
              <a:t>266 Prescrizioni </a:t>
            </a:r>
            <a:r>
              <a:rPr lang="it-IT" dirty="0"/>
              <a:t>in materia di investimenti</a:t>
            </a:r>
          </a:p>
          <a:p>
            <a:r>
              <a:rPr lang="it-IT" dirty="0"/>
              <a:t> </a:t>
            </a:r>
            <a:r>
              <a:rPr lang="it-IT" dirty="0" smtClean="0"/>
              <a:t>1</a:t>
            </a:r>
            <a:r>
              <a:rPr lang="it-IT" dirty="0"/>
              <a:t>.  </a:t>
            </a:r>
            <a:r>
              <a:rPr lang="it-IT" b="1" u="sng" dirty="0"/>
              <a:t>Dall'emanazione  del  decreto</a:t>
            </a:r>
            <a:r>
              <a:rPr lang="it-IT" dirty="0"/>
              <a:t> di cui all'articolo 261, comma </a:t>
            </a:r>
            <a:r>
              <a:rPr lang="it-IT" dirty="0" smtClean="0"/>
              <a:t>3 (ipotesi di bilancio stabilmente riequilibrato approvato con decreto del Ministro dell’Interno), </a:t>
            </a:r>
            <a:r>
              <a:rPr lang="it-IT" b="1" u="sng" dirty="0" smtClean="0"/>
              <a:t>e per  </a:t>
            </a:r>
            <a:r>
              <a:rPr lang="it-IT" b="1" u="sng" dirty="0"/>
              <a:t>la  durata  del  risanamento</a:t>
            </a:r>
            <a:r>
              <a:rPr lang="it-IT" dirty="0"/>
              <a:t> come definita dall'articolo 265 </a:t>
            </a:r>
            <a:r>
              <a:rPr lang="it-IT" b="1" u="sng" dirty="0" smtClean="0"/>
              <a:t>gli enti locali </a:t>
            </a:r>
            <a:r>
              <a:rPr lang="it-IT" b="1" u="sng" dirty="0"/>
              <a:t>dissestati possono procedere </a:t>
            </a:r>
            <a:r>
              <a:rPr lang="it-IT" b="1" u="sng" dirty="0" smtClean="0"/>
              <a:t>all'assunzione </a:t>
            </a:r>
            <a:r>
              <a:rPr lang="it-IT" b="1" u="sng" dirty="0"/>
              <a:t>di mutui </a:t>
            </a:r>
            <a:r>
              <a:rPr lang="it-IT" b="1" u="sng" dirty="0" smtClean="0"/>
              <a:t>per investimento  </a:t>
            </a:r>
            <a:r>
              <a:rPr lang="it-IT" b="1" u="sng" dirty="0"/>
              <a:t>ed all'emissione di prestiti obbligazionari nelle </a:t>
            </a:r>
            <a:r>
              <a:rPr lang="it-IT" b="1" u="sng" dirty="0" smtClean="0"/>
              <a:t>forme e </a:t>
            </a:r>
            <a:r>
              <a:rPr lang="it-IT" b="1" u="sng" dirty="0"/>
              <a:t>nei modi consentiti dalla legge</a:t>
            </a:r>
            <a:r>
              <a:rPr lang="it-IT" dirty="0"/>
              <a:t>.</a:t>
            </a:r>
          </a:p>
          <a:p>
            <a:endParaRPr lang="it-IT" dirty="0"/>
          </a:p>
        </p:txBody>
      </p:sp>
    </p:spTree>
    <p:extLst>
      <p:ext uri="{BB962C8B-B14F-4D97-AF65-F5344CB8AC3E}">
        <p14:creationId xmlns:p14="http://schemas.microsoft.com/office/powerpoint/2010/main" xmlns="" val="24788531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Dissesto - Gestione dei residui attivi e passivi fondi a gestione vincolata</a:t>
            </a:r>
            <a:endParaRPr lang="it-IT" dirty="0"/>
          </a:p>
        </p:txBody>
      </p:sp>
      <p:sp>
        <p:nvSpPr>
          <p:cNvPr id="3" name="Segnaposto contenuto 2"/>
          <p:cNvSpPr>
            <a:spLocks noGrp="1"/>
          </p:cNvSpPr>
          <p:nvPr>
            <p:ph idx="1"/>
          </p:nvPr>
        </p:nvSpPr>
        <p:spPr/>
        <p:txBody>
          <a:bodyPr>
            <a:normAutofit fontScale="62500" lnSpcReduction="20000"/>
          </a:bodyPr>
          <a:lstStyle/>
          <a:p>
            <a:r>
              <a:rPr lang="it-IT" dirty="0" smtClean="0"/>
              <a:t>Corte dei Conti Sezione delle Autonomie Deliberazione n. 3/SEZAUT/2017/QMIG – 8 febbraio 2017.</a:t>
            </a:r>
          </a:p>
          <a:p>
            <a:r>
              <a:rPr lang="it-IT" dirty="0" smtClean="0"/>
              <a:t>“I vincoli di destinazione delle entrate e delle spese devono necessariamente derivare o dalla legge (statale o regionale) o da trasferimenti o da prestiti; pertanto, può riconoscersi natura vincolata alla gestione delle entrate e delle spese concernenti il servizio di raccolta e smaltimento dei rifiuti a decorrere dall’entrata in vigore della legge che la prevede, ovvero dalla ricorrenza dei presupposti normativi che ne consentano l’individuazione.</a:t>
            </a:r>
          </a:p>
          <a:p>
            <a:endParaRPr lang="it-IT" dirty="0" smtClean="0"/>
          </a:p>
          <a:p>
            <a:r>
              <a:rPr lang="it-IT" dirty="0" smtClean="0"/>
              <a:t>Rientrano nella competenza dell’organo straordinario di liquidazione degli enti in stato di dissesto i debiti fuori bilancio che, pur attenendo al servizio indispensabile per il quale la legge prevede una gestione vincolata, non siano stati ricompresi nell’ambito di quest’ultima o non abbiano trovato adeguata copertura”.</a:t>
            </a:r>
          </a:p>
          <a:p>
            <a:endParaRPr lang="it-IT"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Dissesto - Gestione dei residui attivi e passivi fondi a gestione vincolata</a:t>
            </a:r>
            <a:endParaRPr lang="it-IT" dirty="0"/>
          </a:p>
        </p:txBody>
      </p:sp>
      <p:sp>
        <p:nvSpPr>
          <p:cNvPr id="3" name="Segnaposto contenuto 2"/>
          <p:cNvSpPr>
            <a:spLocks noGrp="1"/>
          </p:cNvSpPr>
          <p:nvPr>
            <p:ph idx="1"/>
          </p:nvPr>
        </p:nvSpPr>
        <p:spPr/>
        <p:txBody>
          <a:bodyPr>
            <a:normAutofit fontScale="47500" lnSpcReduction="20000"/>
          </a:bodyPr>
          <a:lstStyle/>
          <a:p>
            <a:r>
              <a:rPr lang="it-IT" dirty="0" smtClean="0"/>
              <a:t>Articolo 36, del dl n. 50/2017.</a:t>
            </a:r>
          </a:p>
          <a:p>
            <a:r>
              <a:rPr lang="it-IT" dirty="0" smtClean="0"/>
              <a:t>2. L'articolo 1, comma 457, della legge 11 dicembre 2016, n. 232 e' sostituito dal seguente: "457. L'articolo 2-bis del decreto-legge 24 giugno 2016, n. 113, convertito, con modificazioni, dalla legge 7 agosto 2016, n. 160, e' sostituito dal seguente:</a:t>
            </a:r>
          </a:p>
          <a:p>
            <a:r>
              <a:rPr lang="it-IT" b="1" i="1" dirty="0" smtClean="0"/>
              <a:t>“Art. 2-bis. - (Norme relative alla disciplina del dissesto degli enti locali).</a:t>
            </a:r>
          </a:p>
          <a:p>
            <a:r>
              <a:rPr lang="it-IT" b="1" i="1" dirty="0" smtClean="0"/>
              <a:t>1. In deroga</a:t>
            </a:r>
            <a:r>
              <a:rPr lang="it-IT" dirty="0" smtClean="0"/>
              <a:t> a quanto previsto dall'articolo 255, comma 10, del decreto legislativo 18 agosto 2000, n. 267, </a:t>
            </a:r>
            <a:r>
              <a:rPr lang="it-IT" b="1" u="sng" dirty="0" smtClean="0"/>
              <a:t>per i comuni e per le province in stato di dissesto finanziario l'amministrazione dei residui attivi e passivi relativi ai fondi a gestione vincolata compete all'organo straordinario della liquidazione</a:t>
            </a:r>
            <a:r>
              <a:rPr lang="it-IT" dirty="0" smtClean="0"/>
              <a:t>.</a:t>
            </a:r>
          </a:p>
          <a:p>
            <a:r>
              <a:rPr lang="it-IT" dirty="0" smtClean="0"/>
              <a:t>2. L'amministrazione dei residui attivi e passivi di cui al comma 1 e' gestita separatamente, nell'ambito della gestione straordinaria di liquidazione. Resta ferma la </a:t>
            </a:r>
            <a:r>
              <a:rPr lang="it-IT" dirty="0" err="1" smtClean="0"/>
              <a:t>facolta'</a:t>
            </a:r>
            <a:r>
              <a:rPr lang="it-IT" dirty="0" smtClean="0"/>
              <a:t> dell'organo straordinario della liquidazione di definire anche in via transattiva le partite debitorie, </a:t>
            </a:r>
            <a:r>
              <a:rPr lang="it-IT" b="1" i="1" dirty="0" smtClean="0"/>
              <a:t>((sentiti i creditori"))</a:t>
            </a:r>
            <a:r>
              <a:rPr lang="it-IT" dirty="0" smtClean="0"/>
              <a:t>.</a:t>
            </a:r>
          </a:p>
          <a:p>
            <a:r>
              <a:rPr lang="it-IT" dirty="0" smtClean="0"/>
              <a:t>3. </a:t>
            </a:r>
            <a:r>
              <a:rPr lang="it-IT" b="1" u="sng" dirty="0" smtClean="0"/>
              <a:t>Le disposizioni di cui al comma 2 si applicano ai comuni e alle province che deliberano lo stato di dissesto finanziario successivamente alla data di entrata in vigore del presente decreto-legge (24/04/2017), </a:t>
            </a:r>
            <a:r>
              <a:rPr lang="it-IT" b="1" u="sng" dirty="0" err="1" smtClean="0"/>
              <a:t>nonche'</a:t>
            </a:r>
            <a:r>
              <a:rPr lang="it-IT" b="1" u="sng" dirty="0" smtClean="0"/>
              <a:t> a quelli, </a:t>
            </a:r>
            <a:r>
              <a:rPr lang="it-IT" b="1" u="sng" dirty="0" err="1" smtClean="0"/>
              <a:t>gia'</a:t>
            </a:r>
            <a:r>
              <a:rPr lang="it-IT" b="1" u="sng" dirty="0" smtClean="0"/>
              <a:t> in stato di dissesto finanziario, per i quali alla medesima data non e' stata ancora approvata l'ipotesi di bilancio </a:t>
            </a:r>
            <a:r>
              <a:rPr lang="it-IT" b="1" i="1" u="sng" dirty="0" smtClean="0"/>
              <a:t>((stabilmente riequilibrato))</a:t>
            </a:r>
            <a:r>
              <a:rPr lang="it-IT" b="1" u="sng" dirty="0" smtClean="0"/>
              <a:t>.</a:t>
            </a:r>
          </a:p>
          <a:p>
            <a:r>
              <a:rPr lang="it-IT" b="1" i="1" dirty="0" smtClean="0"/>
              <a:t>((3-bis. Sono fatti salvi gli atti compiuti e i provvedimenti adottati prima della data di entrata in vigore del presente decreto ai sensi del comma 457 dell'articolo 1 della legge 11 dicembre 2016, n. 232, nel testo vigente prima della medesima data))</a:t>
            </a:r>
            <a:r>
              <a:rPr lang="it-IT" dirty="0" smtClean="0"/>
              <a:t>.</a:t>
            </a:r>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Dissesto</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Articolo 244 Dissesto finanziario</a:t>
            </a:r>
          </a:p>
          <a:p>
            <a:r>
              <a:rPr lang="it-IT" dirty="0" smtClean="0"/>
              <a:t>1. Si ha stato di dissesto finanziario se</a:t>
            </a:r>
          </a:p>
          <a:p>
            <a:pPr marL="514350" indent="-514350">
              <a:buFont typeface="+mj-lt"/>
              <a:buAutoNum type="arabicPeriod"/>
            </a:pPr>
            <a:r>
              <a:rPr lang="it-IT" dirty="0" smtClean="0"/>
              <a:t>l'ente non </a:t>
            </a:r>
            <a:r>
              <a:rPr lang="it-IT" dirty="0" err="1" smtClean="0"/>
              <a:t>puo'</a:t>
            </a:r>
            <a:r>
              <a:rPr lang="it-IT" dirty="0" smtClean="0"/>
              <a:t> garantire l'assolvimento delle funzioni e dei servizi indispensabili (</a:t>
            </a:r>
            <a:r>
              <a:rPr lang="it-IT" smtClean="0"/>
              <a:t>elenco contenuto nel DM 28/05/1993)</a:t>
            </a:r>
            <a:endParaRPr lang="it-IT" dirty="0" smtClean="0"/>
          </a:p>
          <a:p>
            <a:pPr marL="514350" indent="-514350">
              <a:buFont typeface="+mj-lt"/>
              <a:buAutoNum type="arabicPeriod"/>
            </a:pPr>
            <a:r>
              <a:rPr lang="it-IT" dirty="0" smtClean="0"/>
              <a:t>ovvero esistono nei confronti dell'ente locale crediti liquidi ed esigibili di terzi cui non si possa fare validamente fronte con le </a:t>
            </a:r>
            <a:r>
              <a:rPr lang="it-IT" dirty="0" err="1" smtClean="0"/>
              <a:t>modalita'</a:t>
            </a:r>
            <a:r>
              <a:rPr lang="it-IT" dirty="0" smtClean="0"/>
              <a:t> di cui  all'articolo 193 (Salvaguardia degli equilibri di bilancio), </a:t>
            </a:r>
            <a:r>
              <a:rPr lang="it-IT" dirty="0" err="1" smtClean="0"/>
              <a:t>nonche'</a:t>
            </a:r>
            <a:r>
              <a:rPr lang="it-IT" dirty="0" smtClean="0"/>
              <a:t> con le </a:t>
            </a:r>
            <a:r>
              <a:rPr lang="it-IT" dirty="0" err="1" smtClean="0"/>
              <a:t>modalita'</a:t>
            </a:r>
            <a:r>
              <a:rPr lang="it-IT" dirty="0" smtClean="0"/>
              <a:t> di cui all'articolo 194 (Riconoscimento di </a:t>
            </a:r>
            <a:r>
              <a:rPr lang="it-IT" dirty="0" err="1" smtClean="0"/>
              <a:t>legittimita'</a:t>
            </a:r>
            <a:r>
              <a:rPr lang="it-IT" dirty="0" smtClean="0"/>
              <a:t> di debiti fuori bilancio) per le fattispecie ivi previste.</a:t>
            </a:r>
            <a:endParaRPr lang="it-IT"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smtClean="0"/>
              <a:t>Predissesto</a:t>
            </a:r>
            <a:r>
              <a:rPr lang="it-IT" dirty="0" smtClean="0"/>
              <a:t> </a:t>
            </a:r>
            <a:r>
              <a:rPr lang="it-IT" dirty="0"/>
              <a:t>- </a:t>
            </a:r>
            <a:r>
              <a:rPr lang="it-IT" dirty="0" err="1" smtClean="0"/>
              <a:t>Riaccertamento</a:t>
            </a:r>
            <a:r>
              <a:rPr lang="it-IT" dirty="0" smtClean="0"/>
              <a:t> straordinario residui</a:t>
            </a:r>
            <a:endParaRPr lang="it-IT" dirty="0"/>
          </a:p>
        </p:txBody>
      </p:sp>
      <p:sp>
        <p:nvSpPr>
          <p:cNvPr id="3" name="Segnaposto contenuto 2"/>
          <p:cNvSpPr>
            <a:spLocks noGrp="1"/>
          </p:cNvSpPr>
          <p:nvPr>
            <p:ph idx="1"/>
          </p:nvPr>
        </p:nvSpPr>
        <p:spPr/>
        <p:txBody>
          <a:bodyPr>
            <a:normAutofit fontScale="77500" lnSpcReduction="20000"/>
          </a:bodyPr>
          <a:lstStyle/>
          <a:p>
            <a:pPr algn="ctr"/>
            <a:endParaRPr lang="it-IT" dirty="0" smtClean="0"/>
          </a:p>
          <a:p>
            <a:r>
              <a:rPr lang="it-IT" dirty="0" smtClean="0"/>
              <a:t>Art. 243 – bis, comma 8</a:t>
            </a:r>
            <a:r>
              <a:rPr lang="it-IT" dirty="0"/>
              <a:t>,</a:t>
            </a:r>
            <a:r>
              <a:rPr lang="it-IT" dirty="0" smtClean="0"/>
              <a:t> </a:t>
            </a:r>
            <a:r>
              <a:rPr lang="it-IT" dirty="0"/>
              <a:t>Al  fine  di  assicurare  il  prefissato  graduale  </a:t>
            </a:r>
            <a:r>
              <a:rPr lang="it-IT" dirty="0" smtClean="0"/>
              <a:t>riequilibrio finanziario</a:t>
            </a:r>
            <a:r>
              <a:rPr lang="it-IT" dirty="0"/>
              <a:t>, per tutto il periodo di durata del piano, l'ente: </a:t>
            </a:r>
          </a:p>
          <a:p>
            <a:r>
              <a:rPr lang="it-IT" dirty="0" smtClean="0"/>
              <a:t>e) </a:t>
            </a:r>
            <a:r>
              <a:rPr lang="it-IT" b="1" u="sng" dirty="0" smtClean="0"/>
              <a:t>e' tenuto</a:t>
            </a:r>
            <a:r>
              <a:rPr lang="it-IT" dirty="0" smtClean="0"/>
              <a:t> ad effettuare una revisione straordinaria di tutti i residui attivi  e  passivi  conservati  in  bilancio,  stralciando  i residui attivi inesigibili o di dubbia </a:t>
            </a:r>
            <a:r>
              <a:rPr lang="it-IT" dirty="0" err="1" smtClean="0"/>
              <a:t>esigibilita'</a:t>
            </a:r>
            <a:r>
              <a:rPr lang="it-IT" dirty="0" smtClean="0"/>
              <a:t> da  inserire  nel conto del patrimonio fino al compimento dei termini di prescrizione, </a:t>
            </a:r>
            <a:r>
              <a:rPr lang="it-IT" dirty="0" err="1" smtClean="0"/>
              <a:t>nonche'</a:t>
            </a:r>
            <a:r>
              <a:rPr lang="it-IT" dirty="0" smtClean="0"/>
              <a:t> una sistematica </a:t>
            </a:r>
            <a:r>
              <a:rPr lang="it-IT" dirty="0" err="1" smtClean="0"/>
              <a:t>attivita'</a:t>
            </a:r>
            <a:r>
              <a:rPr lang="it-IT" dirty="0" smtClean="0"/>
              <a:t>  di  accertamento  delle  posizioni debitorie aperte con il sistema  creditizio  e  dei  procedimenti  di realizzazione delle  opere  pubbliche  ad  esse  sottostanti  ed  una verifica della consistenza ed integrale ripristino  dei  fondi  delle entrate con vincolo di destinazione;</a:t>
            </a:r>
            <a:endParaRPr lang="it-IT" dirty="0"/>
          </a:p>
        </p:txBody>
      </p:sp>
    </p:spTree>
    <p:extLst>
      <p:ext uri="{BB962C8B-B14F-4D97-AF65-F5344CB8AC3E}">
        <p14:creationId xmlns:p14="http://schemas.microsoft.com/office/powerpoint/2010/main" xmlns="" val="146431876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smtClean="0"/>
              <a:t>Predissesto</a:t>
            </a:r>
            <a:r>
              <a:rPr lang="it-IT" dirty="0" smtClean="0"/>
              <a:t> </a:t>
            </a:r>
            <a:r>
              <a:rPr lang="it-IT" dirty="0"/>
              <a:t>- Vincoli nella parte </a:t>
            </a:r>
            <a:r>
              <a:rPr lang="it-IT" dirty="0" smtClean="0"/>
              <a:t>spesa </a:t>
            </a:r>
            <a:r>
              <a:rPr lang="it-IT" smtClean="0"/>
              <a:t>– partecipate</a:t>
            </a:r>
            <a:endParaRPr lang="it-IT" dirty="0"/>
          </a:p>
        </p:txBody>
      </p:sp>
      <p:sp>
        <p:nvSpPr>
          <p:cNvPr id="3" name="Segnaposto contenuto 2"/>
          <p:cNvSpPr>
            <a:spLocks noGrp="1"/>
          </p:cNvSpPr>
          <p:nvPr>
            <p:ph idx="1"/>
          </p:nvPr>
        </p:nvSpPr>
        <p:spPr/>
        <p:txBody>
          <a:bodyPr>
            <a:normAutofit fontScale="77500" lnSpcReduction="20000"/>
          </a:bodyPr>
          <a:lstStyle/>
          <a:p>
            <a:pPr algn="ctr"/>
            <a:endParaRPr lang="it-IT" dirty="0" smtClean="0"/>
          </a:p>
          <a:p>
            <a:r>
              <a:rPr lang="it-IT" dirty="0" smtClean="0"/>
              <a:t>Art. 243 – bis, comma 8. </a:t>
            </a:r>
            <a:r>
              <a:rPr lang="it-IT" dirty="0"/>
              <a:t>Al  fine  di  assicurare  il  prefissato  graduale  </a:t>
            </a:r>
            <a:r>
              <a:rPr lang="it-IT" dirty="0" smtClean="0"/>
              <a:t>riequilibrio finanziario</a:t>
            </a:r>
            <a:r>
              <a:rPr lang="it-IT" dirty="0"/>
              <a:t>, per tutto il periodo di durata del piano, l'ente: </a:t>
            </a:r>
          </a:p>
          <a:p>
            <a:r>
              <a:rPr lang="it-IT" dirty="0" smtClean="0"/>
              <a:t>f) e' tenuto ad effettuare una rigorosa revisione della spesa con indicazione di precisi obiettivi di riduzione della  stessa,  </a:t>
            </a:r>
            <a:r>
              <a:rPr lang="it-IT" dirty="0" err="1" smtClean="0"/>
              <a:t>nonche’</a:t>
            </a:r>
            <a:r>
              <a:rPr lang="it-IT" dirty="0" smtClean="0"/>
              <a:t> una verifica e relativa valutazione dei  costi  di  tutti  i  servizi erogati dall'ente e della situazione di tutti gli </a:t>
            </a:r>
            <a:r>
              <a:rPr lang="it-IT" b="1" u="sng" dirty="0" smtClean="0"/>
              <a:t>organismi  e  delle </a:t>
            </a:r>
            <a:r>
              <a:rPr lang="it-IT" b="1" u="sng" dirty="0" err="1" smtClean="0"/>
              <a:t>societa'</a:t>
            </a:r>
            <a:r>
              <a:rPr lang="it-IT" b="1" u="sng" dirty="0" smtClean="0"/>
              <a:t> partecipati</a:t>
            </a:r>
            <a:r>
              <a:rPr lang="it-IT" dirty="0" smtClean="0"/>
              <a:t> e dei relativi costi e oneri comunque  a  carico del bilancio dell'ente;</a:t>
            </a:r>
          </a:p>
          <a:p>
            <a:r>
              <a:rPr lang="it-IT" dirty="0" smtClean="0"/>
              <a:t>Il 30 settembre 2017 scade la verifica straordinaria delle partecipazioni prevista dall’art. 24 del D. </a:t>
            </a:r>
            <a:r>
              <a:rPr lang="it-IT" dirty="0" err="1" smtClean="0"/>
              <a:t>Lgs</a:t>
            </a:r>
            <a:r>
              <a:rPr lang="it-IT" dirty="0" smtClean="0"/>
              <a:t>. n. 175/2016.</a:t>
            </a:r>
          </a:p>
        </p:txBody>
      </p:sp>
    </p:spTree>
    <p:extLst>
      <p:ext uri="{BB962C8B-B14F-4D97-AF65-F5344CB8AC3E}">
        <p14:creationId xmlns:p14="http://schemas.microsoft.com/office/powerpoint/2010/main" xmlns="" val="146431876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439850"/>
          </a:xfrm>
        </p:spPr>
        <p:txBody>
          <a:bodyPr>
            <a:normAutofit/>
          </a:bodyPr>
          <a:lstStyle/>
          <a:p>
            <a:r>
              <a:rPr lang="it-IT" sz="3500" dirty="0" err="1" smtClean="0"/>
              <a:t>Predissesto</a:t>
            </a:r>
            <a:r>
              <a:rPr lang="it-IT" sz="3500" dirty="0" smtClean="0"/>
              <a:t> - Vincoli nella parte spesa – ricognizione debiti fuori bilancio</a:t>
            </a:r>
            <a:endParaRPr lang="it-IT" sz="3500" dirty="0"/>
          </a:p>
        </p:txBody>
      </p:sp>
      <p:sp>
        <p:nvSpPr>
          <p:cNvPr id="3" name="Segnaposto contenuto 2"/>
          <p:cNvSpPr>
            <a:spLocks noGrp="1"/>
          </p:cNvSpPr>
          <p:nvPr>
            <p:ph idx="1"/>
          </p:nvPr>
        </p:nvSpPr>
        <p:spPr>
          <a:xfrm>
            <a:off x="457200" y="1714488"/>
            <a:ext cx="8229600" cy="4714908"/>
          </a:xfrm>
        </p:spPr>
        <p:txBody>
          <a:bodyPr>
            <a:normAutofit lnSpcReduction="10000"/>
          </a:bodyPr>
          <a:lstStyle/>
          <a:p>
            <a:r>
              <a:rPr lang="it-IT" dirty="0" smtClean="0"/>
              <a:t>Art. 243 – bis, comma 7. Ai fini della predisposizione del piano, l'ente e‘ tenuto ad effettuare una ricognizione di tutti i debiti  fuori  bilancio riconoscibili ai sensi dell'articolo 194. Per il finanziamento dei debiti fuori bilancio l'ente </a:t>
            </a:r>
            <a:r>
              <a:rPr lang="it-IT" dirty="0" err="1" smtClean="0"/>
              <a:t>puo'</a:t>
            </a:r>
            <a:r>
              <a:rPr lang="it-IT" dirty="0" smtClean="0"/>
              <a:t> provvedere anche mediante un piano di rateizzazione, della durata massima pari agli anni del piano  </a:t>
            </a:r>
            <a:r>
              <a:rPr lang="it-IT" dirty="0" err="1" smtClean="0"/>
              <a:t>diriequilibrio</a:t>
            </a:r>
            <a:r>
              <a:rPr lang="it-IT" dirty="0" smtClean="0"/>
              <a:t>, compreso quello in corso, convenuto con i creditori. </a:t>
            </a:r>
            <a:endParaRPr lang="it-IT" dirty="0"/>
          </a:p>
        </p:txBody>
      </p:sp>
    </p:spTree>
    <p:extLst>
      <p:ext uri="{BB962C8B-B14F-4D97-AF65-F5344CB8AC3E}">
        <p14:creationId xmlns:p14="http://schemas.microsoft.com/office/powerpoint/2010/main" xmlns="" val="90289665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smtClean="0"/>
              <a:t>Predissesto</a:t>
            </a:r>
            <a:r>
              <a:rPr lang="it-IT" dirty="0" smtClean="0"/>
              <a:t> </a:t>
            </a:r>
            <a:r>
              <a:rPr lang="it-IT" dirty="0"/>
              <a:t>- Vincoli nella parte </a:t>
            </a:r>
            <a:r>
              <a:rPr lang="it-IT" dirty="0" smtClean="0"/>
              <a:t>spesa - personale</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Art. 243 – bis, comma 9, In caso di accesso al Fondo di  rotazione  di  cui  all'articolo 243-ter,  l'Ente  deve  adottare  entro  il  termine   dell'esercizio finanziario le seguenti misure di riequilibrio della  parte  corrente del bilancio:</a:t>
            </a:r>
          </a:p>
          <a:p>
            <a:r>
              <a:rPr lang="it-IT" dirty="0" smtClean="0"/>
              <a:t>a) </a:t>
            </a:r>
            <a:r>
              <a:rPr lang="it-IT" dirty="0" err="1" smtClean="0"/>
              <a:t>a</a:t>
            </a:r>
            <a:r>
              <a:rPr lang="it-IT" dirty="0" smtClean="0"/>
              <a:t> decorrere dall'esercizio finanziario successivo, riduzione delle spese di personale, da realizzare in particolare attraverso l'eliminazione dai fondi per il finanziamento della retribuzione accessoria del personale dirigente e di quello del comparto, delle risorse di cui agli articoli 15, comma 5, e 26, comma 3, dei Contratti  collettivi nazionali di lavoro del 1° aprile 1999 (comparto) e del 23 dicembre 1999 (dirigenza), per la quota non connessa all'effettivo incremento delle dotazioni organiche;</a:t>
            </a:r>
          </a:p>
          <a:p>
            <a:pPr algn="ctr"/>
            <a:endParaRPr lang="it-IT" dirty="0" smtClean="0"/>
          </a:p>
        </p:txBody>
      </p:sp>
    </p:spTree>
    <p:extLst>
      <p:ext uri="{BB962C8B-B14F-4D97-AF65-F5344CB8AC3E}">
        <p14:creationId xmlns:p14="http://schemas.microsoft.com/office/powerpoint/2010/main" xmlns="" val="1542274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smtClean="0"/>
              <a:t>Predissesto</a:t>
            </a:r>
            <a:r>
              <a:rPr lang="it-IT" dirty="0" smtClean="0"/>
              <a:t> </a:t>
            </a:r>
            <a:r>
              <a:rPr lang="it-IT" dirty="0"/>
              <a:t>- Vincoli nella parte </a:t>
            </a:r>
            <a:r>
              <a:rPr lang="it-IT" dirty="0" smtClean="0"/>
              <a:t>spesa – acquisto di beni e servizi</a:t>
            </a:r>
            <a:endParaRPr lang="it-IT" dirty="0"/>
          </a:p>
        </p:txBody>
      </p:sp>
      <p:sp>
        <p:nvSpPr>
          <p:cNvPr id="3" name="Segnaposto contenuto 2"/>
          <p:cNvSpPr>
            <a:spLocks noGrp="1"/>
          </p:cNvSpPr>
          <p:nvPr>
            <p:ph idx="1"/>
          </p:nvPr>
        </p:nvSpPr>
        <p:spPr/>
        <p:txBody>
          <a:bodyPr>
            <a:normAutofit fontScale="55000" lnSpcReduction="20000"/>
          </a:bodyPr>
          <a:lstStyle/>
          <a:p>
            <a:r>
              <a:rPr lang="it-IT" dirty="0" smtClean="0"/>
              <a:t>Art. 243 – bis, comma 9, In caso di accesso al Fondo di  rotazione  di  cui  all'articolo 243-ter,  l'Ente  deve  adottare  entro  il  termine   dell'esercizio finanziario le seguenti misure di riequilibrio della  parte  corrente del bilancio:</a:t>
            </a:r>
          </a:p>
          <a:p>
            <a:r>
              <a:rPr lang="it-IT" dirty="0" smtClean="0"/>
              <a:t>b) entro il termine di un quinquennio, riduzione  almeno  del  10 per cento delle spese per acquisti di beni e prestazioni di servizi di cui al macroaggregato 03 della  spesa corrente, finanziate attraverso risorse proprie. Ai fini del computo della percentuale di riduzione, dalla base di calcolo sono esclusi gli stanziamenti destinati: </a:t>
            </a:r>
          </a:p>
          <a:p>
            <a:r>
              <a:rPr lang="it-IT" dirty="0" smtClean="0"/>
              <a:t>    1)  alla  copertura  dei  costi  di  gestione  del  servizio   di smaltimento dei rifiuti solidi urbani; </a:t>
            </a:r>
          </a:p>
          <a:p>
            <a:r>
              <a:rPr lang="it-IT" dirty="0" smtClean="0"/>
              <a:t>    2)  alla  copertura  dei  costi  di  gestione  del  servizio   di acquedotto; </a:t>
            </a:r>
          </a:p>
          <a:p>
            <a:r>
              <a:rPr lang="it-IT" dirty="0" smtClean="0"/>
              <a:t>    3) al servizio di trasporto pubblico locale; </a:t>
            </a:r>
          </a:p>
          <a:p>
            <a:r>
              <a:rPr lang="it-IT" dirty="0" smtClean="0"/>
              <a:t>    4) al servizio di illuminazione pubblica; </a:t>
            </a:r>
          </a:p>
          <a:p>
            <a:r>
              <a:rPr lang="it-IT" dirty="0" smtClean="0"/>
              <a:t>    5) al finanziamento  delle  spese  relative  all'accoglienza,  su disposizione della competente </a:t>
            </a:r>
            <a:r>
              <a:rPr lang="it-IT" dirty="0" err="1" smtClean="0"/>
              <a:t>autorita'</a:t>
            </a:r>
            <a:r>
              <a:rPr lang="it-IT" dirty="0" smtClean="0"/>
              <a:t>  giudiziaria,  di  minori  in strutture protette in regime di convitto e semiconvitto;</a:t>
            </a:r>
          </a:p>
        </p:txBody>
      </p:sp>
    </p:spTree>
    <p:extLst>
      <p:ext uri="{BB962C8B-B14F-4D97-AF65-F5344CB8AC3E}">
        <p14:creationId xmlns:p14="http://schemas.microsoft.com/office/powerpoint/2010/main" xmlns="" val="1542274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smtClean="0"/>
              <a:t>Predissesto</a:t>
            </a:r>
            <a:r>
              <a:rPr lang="it-IT" dirty="0" smtClean="0"/>
              <a:t> </a:t>
            </a:r>
            <a:r>
              <a:rPr lang="it-IT" dirty="0"/>
              <a:t>- Vincoli nella parte </a:t>
            </a:r>
            <a:r>
              <a:rPr lang="it-IT" dirty="0" smtClean="0"/>
              <a:t>spesa – trasferimenti</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Art. 243 – bis, comma 9, In caso di accesso al Fondo di  rotazione  di  cui  all'articolo 243-ter,  l'Ente  deve  adottare  entro  il  termine   dell'esercizio finanziario le seguenti misure di riequilibrio della  parte  corrente del bilancio:</a:t>
            </a:r>
          </a:p>
          <a:p>
            <a:r>
              <a:rPr lang="it-IT" dirty="0" smtClean="0"/>
              <a:t>c) entro il termine di un quinquennio, riduzione  almeno  del  25 per cento delle spese per trasferimenti di cui al  macroaggregato  04 della spesa corrente, finanziate attraverso risorse proprie. Ai  fini del computo della percentuale di riduzione,  dalla  base  di  calcolo sono escluse le somme relative a  trasferimenti  destinati  ad  altri livelli    istituzionali,    a    enti,    agenzie o fondazioni </a:t>
            </a:r>
            <a:r>
              <a:rPr lang="it-IT" dirty="0" err="1" smtClean="0"/>
              <a:t>lirico-sinfoniche</a:t>
            </a:r>
            <a:r>
              <a:rPr lang="it-IT" dirty="0" smtClean="0"/>
              <a:t>;</a:t>
            </a:r>
          </a:p>
        </p:txBody>
      </p:sp>
    </p:spTree>
    <p:extLst>
      <p:ext uri="{BB962C8B-B14F-4D97-AF65-F5344CB8AC3E}">
        <p14:creationId xmlns:p14="http://schemas.microsoft.com/office/powerpoint/2010/main" xmlns="" val="1542274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smtClean="0"/>
              <a:t>Predissesto</a:t>
            </a:r>
            <a:r>
              <a:rPr lang="it-IT" dirty="0" smtClean="0"/>
              <a:t> </a:t>
            </a:r>
            <a:r>
              <a:rPr lang="it-IT" dirty="0"/>
              <a:t>- Vincoli nella parte </a:t>
            </a:r>
            <a:r>
              <a:rPr lang="it-IT" dirty="0" smtClean="0"/>
              <a:t>spesa – compensazioni</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Art. 243 – bis, comma 9, In caso di accesso al Fondo di  rotazione  di  cui  all'articolo 243-ter,  l'Ente  deve  adottare  entro  il  termine   dell'esercizio finanziario le seguenti misure di riequilibrio della  parte  corrente del bilancio:</a:t>
            </a:r>
          </a:p>
          <a:p>
            <a:r>
              <a:rPr lang="it-IT" dirty="0" smtClean="0"/>
              <a:t>c-bis) ferma restando l'</a:t>
            </a:r>
            <a:r>
              <a:rPr lang="it-IT" dirty="0" err="1" smtClean="0"/>
              <a:t>obbligatorieta</a:t>
            </a:r>
            <a:r>
              <a:rPr lang="it-IT" dirty="0" smtClean="0"/>
              <a:t>' delle riduzioni  indicate nelle lettere b) e c), l'ente  locale  ha  </a:t>
            </a:r>
            <a:r>
              <a:rPr lang="it-IT" dirty="0" err="1" smtClean="0"/>
              <a:t>facolta'</a:t>
            </a:r>
            <a:r>
              <a:rPr lang="it-IT" dirty="0" smtClean="0"/>
              <a:t>  di  procedere  a compensazioni, in valore assoluto e mantenendo la  piena  equivalenza delle somme, tra importi di spesa corrente, ad eccezione della  spesa per il personale e ferme restando le esclusioni di cui alle  </a:t>
            </a:r>
            <a:r>
              <a:rPr lang="it-IT" dirty="0" err="1" smtClean="0"/>
              <a:t>medesimelettere</a:t>
            </a:r>
            <a:r>
              <a:rPr lang="it-IT" dirty="0" smtClean="0"/>
              <a:t>  b)  e  c)  del  presente  comma.  Tali  compensazioni sono puntualmente evidenziate nel piano di riequilibrio approvato; </a:t>
            </a:r>
            <a:endParaRPr lang="it-IT" dirty="0"/>
          </a:p>
        </p:txBody>
      </p:sp>
    </p:spTree>
    <p:extLst>
      <p:ext uri="{BB962C8B-B14F-4D97-AF65-F5344CB8AC3E}">
        <p14:creationId xmlns:p14="http://schemas.microsoft.com/office/powerpoint/2010/main" xmlns="" val="1542274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smtClean="0"/>
              <a:t>Predissesto</a:t>
            </a:r>
            <a:r>
              <a:rPr lang="it-IT" dirty="0" smtClean="0"/>
              <a:t> </a:t>
            </a:r>
            <a:r>
              <a:rPr lang="it-IT" dirty="0"/>
              <a:t>- Vincoli nella parte </a:t>
            </a:r>
            <a:r>
              <a:rPr lang="it-IT" dirty="0" smtClean="0"/>
              <a:t>spesa – mutui</a:t>
            </a:r>
            <a:endParaRPr lang="it-IT" dirty="0"/>
          </a:p>
        </p:txBody>
      </p:sp>
      <p:sp>
        <p:nvSpPr>
          <p:cNvPr id="3" name="Segnaposto contenuto 2"/>
          <p:cNvSpPr>
            <a:spLocks noGrp="1"/>
          </p:cNvSpPr>
          <p:nvPr>
            <p:ph idx="1"/>
          </p:nvPr>
        </p:nvSpPr>
        <p:spPr/>
        <p:txBody>
          <a:bodyPr>
            <a:normAutofit lnSpcReduction="10000"/>
          </a:bodyPr>
          <a:lstStyle/>
          <a:p>
            <a:r>
              <a:rPr lang="it-IT" dirty="0" smtClean="0"/>
              <a:t>Art. 243 – bis, comma 9, In caso di accesso al Fondo di  rotazione  di  cui  all'articolo 243-ter,  l'Ente  deve  adottare  entro  il  termine   dell'esercizio finanziario le seguenti misure di riequilibrio della  parte  corrente del bilancio:</a:t>
            </a:r>
          </a:p>
          <a:p>
            <a:r>
              <a:rPr lang="it-IT" dirty="0" smtClean="0"/>
              <a:t>d) blocco dell'indebitamento, fatto  salvo  quanto  previsto  dal primo periodo del comma 8, lettera g), per i soli mutui connessi alla copertura di debiti fuori bilancio pregressi. </a:t>
            </a:r>
            <a:endParaRPr lang="it-IT" dirty="0"/>
          </a:p>
        </p:txBody>
      </p:sp>
    </p:spTree>
    <p:extLst>
      <p:ext uri="{BB962C8B-B14F-4D97-AF65-F5344CB8AC3E}">
        <p14:creationId xmlns:p14="http://schemas.microsoft.com/office/powerpoint/2010/main" xmlns="" val="154227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smtClean="0"/>
              <a:t>Predissesto</a:t>
            </a:r>
            <a:r>
              <a:rPr lang="it-IT" dirty="0" smtClean="0"/>
              <a:t> </a:t>
            </a:r>
            <a:r>
              <a:rPr lang="it-IT" dirty="0"/>
              <a:t>- Vincoli nella parte </a:t>
            </a:r>
            <a:r>
              <a:rPr lang="it-IT" dirty="0" smtClean="0"/>
              <a:t>spesa – mutui</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Art. 243 – bis, comma 9-bis. In deroga al comma 8, lettera g), e al comma 9, lettera  d), del presente articolo e all'articolo  243-ter,  i  comuni  che  fanno ricorso  alla  procedura  di  riequilibrio  finanziario   pluriennale prevista dal presente  articolo  possono  contrarre  mutui,  oltre  i limiti di cui al comma 1 dell'articolo 204, necessari alla  copertura di spese  di  investimento  relative  a  progetti  e  interventi  che garantiscano l'ottenimento di  risparmi  di  gestione  funzionali  al raggiungimento degli obiettivi  fissati  nel  piano  di  riequilibrio finanziario pluriennale, per un importo non superiore alle  quote  di capitale dei mutui  e  dei  prestiti  obbligazionari  precedentemente contratti ed emessi, rimborsate nell'esercizio precedente. </a:t>
            </a:r>
            <a:endParaRPr lang="it-IT" dirty="0"/>
          </a:p>
        </p:txBody>
      </p:sp>
    </p:spTree>
    <p:extLst>
      <p:ext uri="{BB962C8B-B14F-4D97-AF65-F5344CB8AC3E}">
        <p14:creationId xmlns:p14="http://schemas.microsoft.com/office/powerpoint/2010/main" xmlns="" val="154227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 vincoli di finanza pubblica per gli Enti in dissesto e in </a:t>
            </a:r>
            <a:r>
              <a:rPr lang="it-IT" dirty="0" err="1" smtClean="0"/>
              <a:t>pre-dissesto</a:t>
            </a:r>
            <a:endParaRPr lang="it-IT" dirty="0"/>
          </a:p>
        </p:txBody>
      </p:sp>
      <p:sp>
        <p:nvSpPr>
          <p:cNvPr id="3" name="Segnaposto contenuto 2"/>
          <p:cNvSpPr>
            <a:spLocks noGrp="1"/>
          </p:cNvSpPr>
          <p:nvPr>
            <p:ph idx="1"/>
          </p:nvPr>
        </p:nvSpPr>
        <p:spPr/>
        <p:txBody>
          <a:bodyPr/>
          <a:lstStyle/>
          <a:p>
            <a:endParaRPr lang="it-IT" dirty="0" smtClean="0"/>
          </a:p>
          <a:p>
            <a:r>
              <a:rPr lang="it-IT" dirty="0" smtClean="0"/>
              <a:t>Vincoli finanziari di carattere generale</a:t>
            </a:r>
          </a:p>
          <a:p>
            <a:endParaRPr lang="it-IT" dirty="0" smtClean="0"/>
          </a:p>
          <a:p>
            <a:r>
              <a:rPr lang="it-IT" dirty="0" smtClean="0"/>
              <a:t>Vincoli finanziari </a:t>
            </a:r>
            <a:r>
              <a:rPr lang="it-IT" dirty="0"/>
              <a:t>nella parte </a:t>
            </a:r>
            <a:r>
              <a:rPr lang="it-IT" dirty="0" smtClean="0"/>
              <a:t>entrata</a:t>
            </a:r>
            <a:endParaRPr lang="it-IT" dirty="0"/>
          </a:p>
          <a:p>
            <a:endParaRPr lang="it-IT" dirty="0" smtClean="0"/>
          </a:p>
          <a:p>
            <a:r>
              <a:rPr lang="it-IT" dirty="0" smtClean="0"/>
              <a:t>Vincoli finanziari nella </a:t>
            </a:r>
            <a:r>
              <a:rPr lang="it-IT" dirty="0"/>
              <a:t>parte </a:t>
            </a:r>
            <a:r>
              <a:rPr lang="it-IT" dirty="0" smtClean="0"/>
              <a:t>spesa</a:t>
            </a:r>
            <a:endParaRPr lang="it-IT" dirty="0"/>
          </a:p>
          <a:p>
            <a:endParaRPr lang="it-IT" dirty="0"/>
          </a:p>
        </p:txBody>
      </p:sp>
    </p:spTree>
    <p:extLst>
      <p:ext uri="{BB962C8B-B14F-4D97-AF65-F5344CB8AC3E}">
        <p14:creationId xmlns:p14="http://schemas.microsoft.com/office/powerpoint/2010/main" xmlns="" val="24529712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Dissesto – Vincoli di carattere generale</a:t>
            </a:r>
            <a:endParaRPr lang="it-IT" dirty="0"/>
          </a:p>
        </p:txBody>
      </p:sp>
      <p:sp>
        <p:nvSpPr>
          <p:cNvPr id="3" name="Segnaposto contenuto 2"/>
          <p:cNvSpPr>
            <a:spLocks noGrp="1"/>
          </p:cNvSpPr>
          <p:nvPr>
            <p:ph idx="1"/>
          </p:nvPr>
        </p:nvSpPr>
        <p:spPr/>
        <p:txBody>
          <a:bodyPr>
            <a:normAutofit/>
          </a:bodyPr>
          <a:lstStyle/>
          <a:p>
            <a:r>
              <a:rPr lang="it-IT" dirty="0" smtClean="0"/>
              <a:t>Articolo 245 Soggetti della procedura di risanamento</a:t>
            </a:r>
          </a:p>
          <a:p>
            <a:r>
              <a:rPr lang="it-IT" dirty="0" smtClean="0"/>
              <a:t>3. Gli organi istituzionali dell'ente assicurano condizioni stabili di equilibrio della gestione finanziaria </a:t>
            </a:r>
            <a:r>
              <a:rPr lang="it-IT" b="1" u="sng" dirty="0" smtClean="0"/>
              <a:t>rimuovendo le cause strutturali che hanno determinato il dissesto</a:t>
            </a:r>
            <a:r>
              <a:rPr lang="it-IT" dirty="0" smtClean="0"/>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Dissesto – Vincoli di carattere generale</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Articolo 246 Deliberazione di dissesto</a:t>
            </a:r>
          </a:p>
          <a:p>
            <a:r>
              <a:rPr lang="it-IT" dirty="0" smtClean="0"/>
              <a:t>1. La deliberazione recante la formale ed esplicita dichiarazione di dissesto finanziario e' adottata dal consiglio dell'ente locale nelle ipotesi di cui all'articolo 244 e </a:t>
            </a:r>
            <a:r>
              <a:rPr lang="it-IT" b="1" u="sng" dirty="0" smtClean="0"/>
              <a:t>valuta le cause che hanno determinato il dissesto</a:t>
            </a:r>
            <a:r>
              <a:rPr lang="it-IT" dirty="0" smtClean="0"/>
              <a:t>. La deliberazione dello stato di dissesto non e' revocabile. Alla stessa e' allegata una dettagliata relazione dell'organo di revisione economico finanziaria che </a:t>
            </a:r>
            <a:r>
              <a:rPr lang="it-IT" b="1" u="sng" dirty="0" smtClean="0"/>
              <a:t>analizza le cause che hanno provocato il dissesto</a:t>
            </a:r>
            <a:r>
              <a:rPr lang="it-IT" dirty="0" smtClean="0"/>
              <a:t>.</a:t>
            </a:r>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Dissesto – Vincoli di carattere generale</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Articolo 246 Deliberazione di dissesto</a:t>
            </a:r>
          </a:p>
          <a:p>
            <a:r>
              <a:rPr lang="it-IT" dirty="0" smtClean="0"/>
              <a:t>4. Se, per l'esercizio nel corso del quale si rende necessaria la dichiarazione di dissesto, e' stato validamente deliberato il bilancio di previsione, tale atto continua ad esplicare la sua efficacia per l'intero esercizio finanziario, intendendosi operanti per l'ente locale i divieti e gli obblighi previsti dall'articolo 191, comma 5. In tal caso, la deliberazione di dissesto </a:t>
            </a:r>
            <a:r>
              <a:rPr lang="it-IT" dirty="0" err="1" smtClean="0"/>
              <a:t>puo'</a:t>
            </a:r>
            <a:r>
              <a:rPr lang="it-IT" dirty="0" smtClean="0"/>
              <a:t> essere validamente adottata, esplicando gli effetti di cui all'articolo 248. Gli ulteriori adempimenti e relativi termini iniziali, propri dell'organo straordinario di liquidazione e del consiglio dell'ente, sono differiti al 1^ gennaio dell'anno successivo a quello in cui e' stato deliberato il dissesto. </a:t>
            </a:r>
            <a:r>
              <a:rPr lang="it-IT" b="1" u="sng" dirty="0" smtClean="0"/>
              <a:t>Ove sia stato </a:t>
            </a:r>
            <a:r>
              <a:rPr lang="it-IT" b="1" u="sng" dirty="0" err="1" smtClean="0"/>
              <a:t>gia'</a:t>
            </a:r>
            <a:r>
              <a:rPr lang="it-IT" b="1" u="sng" dirty="0" smtClean="0"/>
              <a:t> approvato il ((bilancio di previsione per il triennio successivo)), il consiglio provvede alla revoca dello stesso.</a:t>
            </a:r>
            <a:endParaRPr lang="it-IT" b="1" u="sng"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Dissesto – Vincoli di carattere generale</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Articolo 259 Ipotesi di bilancio stabilmente riequilibrato </a:t>
            </a:r>
          </a:p>
          <a:p>
            <a:r>
              <a:rPr lang="it-IT" dirty="0" smtClean="0"/>
              <a:t>2. L'ipotesi di bilancio realizza il riequilibrio mediante </a:t>
            </a:r>
            <a:r>
              <a:rPr lang="it-IT" b="1" u="sng" dirty="0" smtClean="0"/>
              <a:t>l'attivazione di entrate proprie e la riduzione delle spese correnti</a:t>
            </a:r>
            <a:r>
              <a:rPr lang="it-IT" dirty="0" smtClean="0"/>
              <a:t>.</a:t>
            </a:r>
          </a:p>
          <a:p>
            <a:r>
              <a:rPr lang="it-IT" dirty="0" smtClean="0"/>
              <a:t>3. Per l'attivazione delle entrate proprie, l'ente provvede con le </a:t>
            </a:r>
            <a:r>
              <a:rPr lang="it-IT" dirty="0" err="1" smtClean="0"/>
              <a:t>modalita'</a:t>
            </a:r>
            <a:r>
              <a:rPr lang="it-IT" dirty="0" smtClean="0"/>
              <a:t> di cui all'articolo 251, riorganizzando anche i servizi relativi all'acquisizione delle entrate ed attivando ogni altro cespite.</a:t>
            </a:r>
            <a:endParaRPr lang="it-IT"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1047</TotalTime>
  <Words>5408</Words>
  <Application>Microsoft Office PowerPoint</Application>
  <PresentationFormat>Presentazione su schermo (4:3)</PresentationFormat>
  <Paragraphs>200</Paragraphs>
  <Slides>48</Slides>
  <Notes>1</Notes>
  <HiddenSlides>0</HiddenSlides>
  <MMClips>0</MMClips>
  <ScaleCrop>false</ScaleCrop>
  <HeadingPairs>
    <vt:vector size="4" baseType="variant">
      <vt:variant>
        <vt:lpstr>Tema</vt:lpstr>
      </vt:variant>
      <vt:variant>
        <vt:i4>1</vt:i4>
      </vt:variant>
      <vt:variant>
        <vt:lpstr>Titoli diapositive</vt:lpstr>
      </vt:variant>
      <vt:variant>
        <vt:i4>48</vt:i4>
      </vt:variant>
    </vt:vector>
  </HeadingPairs>
  <TitlesOfParts>
    <vt:vector size="49" baseType="lpstr">
      <vt:lpstr>Tema di Office</vt:lpstr>
      <vt:lpstr>  Saldo Finanza pubblica. Dissesto e predissesto.  </vt:lpstr>
      <vt:lpstr>Predissesto</vt:lpstr>
      <vt:lpstr>Dissesto</vt:lpstr>
      <vt:lpstr>Dissesto</vt:lpstr>
      <vt:lpstr>I vincoli di finanza pubblica per gli Enti in dissesto e in pre-dissesto</vt:lpstr>
      <vt:lpstr>Dissesto – Vincoli di carattere generale</vt:lpstr>
      <vt:lpstr>Dissesto – Vincoli di carattere generale</vt:lpstr>
      <vt:lpstr>Dissesto – Vincoli di carattere generale</vt:lpstr>
      <vt:lpstr>Dissesto – Vincoli di carattere generale</vt:lpstr>
      <vt:lpstr>Dissesto – Vincoli di carattere generale</vt:lpstr>
      <vt:lpstr>Predissesto - Vincoli di carattere generale</vt:lpstr>
      <vt:lpstr>Dissesto – Vincoli nella parte entrata - mutui</vt:lpstr>
      <vt:lpstr>Dissesto - Vincoli nella parte entrata – tributi e tariffe</vt:lpstr>
      <vt:lpstr>Dissesto - Vincoli nella parte entrata</vt:lpstr>
      <vt:lpstr>Dissesto - Vincoli nella parte entrata</vt:lpstr>
      <vt:lpstr>Dissesto - Vincoli nella parte entrata</vt:lpstr>
      <vt:lpstr>Dissesto - Vincoli nella parte entrata</vt:lpstr>
      <vt:lpstr>Predissesto - Vincoli nella parte entrata</vt:lpstr>
      <vt:lpstr>Predissesto - Vincoli nella parte entrata</vt:lpstr>
      <vt:lpstr>Predissesto - Vincoli nella parte entrata</vt:lpstr>
      <vt:lpstr>Dissesto e predissesto – Non si applica la sospensione di cui all’art. 1, comma 26, legge 208/2015</vt:lpstr>
      <vt:lpstr>Dissesto e predissesto – Quali entrate?</vt:lpstr>
      <vt:lpstr>Dissesto – regole per gli impegni e i pagamenti</vt:lpstr>
      <vt:lpstr>Dissesto – regole per gli impegni e i pagamenti</vt:lpstr>
      <vt:lpstr>Dissesto – utilizzo avanzo</vt:lpstr>
      <vt:lpstr>Dissesto – modalità semplificata di liquidazione</vt:lpstr>
      <vt:lpstr>Dissesto – modalità semplificata di liquidazione</vt:lpstr>
      <vt:lpstr>Dissesto – modalità semplificata di liquidazione</vt:lpstr>
      <vt:lpstr>Dissesto – modalità semplificata di liquidazione</vt:lpstr>
      <vt:lpstr>Dissesto – Vincoli alle spese non legate a servizi pubblici indispensabili, enti ed organismi</vt:lpstr>
      <vt:lpstr>Dissesto - Personale</vt:lpstr>
      <vt:lpstr>Dissesto - Personale</vt:lpstr>
      <vt:lpstr>Dissesto - Personale</vt:lpstr>
      <vt:lpstr>Dissesto - Personale</vt:lpstr>
      <vt:lpstr>Dissesto - Personale</vt:lpstr>
      <vt:lpstr>Dissesto - Personale</vt:lpstr>
      <vt:lpstr>Dissesto - Investimenti</vt:lpstr>
      <vt:lpstr>Dissesto - Gestione dei residui attivi e passivi fondi a gestione vincolata</vt:lpstr>
      <vt:lpstr>Dissesto - Gestione dei residui attivi e passivi fondi a gestione vincolata</vt:lpstr>
      <vt:lpstr>Predissesto - Riaccertamento straordinario residui</vt:lpstr>
      <vt:lpstr>Predissesto - Vincoli nella parte spesa – partecipate</vt:lpstr>
      <vt:lpstr>Predissesto - Vincoli nella parte spesa – ricognizione debiti fuori bilancio</vt:lpstr>
      <vt:lpstr>Predissesto - Vincoli nella parte spesa - personale</vt:lpstr>
      <vt:lpstr>Predissesto - Vincoli nella parte spesa – acquisto di beni e servizi</vt:lpstr>
      <vt:lpstr>Predissesto - Vincoli nella parte spesa – trasferimenti</vt:lpstr>
      <vt:lpstr>Predissesto - Vincoli nella parte spesa – compensazioni</vt:lpstr>
      <vt:lpstr>Predissesto - Vincoli nella parte spesa – mutui</vt:lpstr>
      <vt:lpstr>Predissesto - Vincoli nella parte spesa – mutui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JANO-pc</dc:creator>
  <cp:lastModifiedBy>1</cp:lastModifiedBy>
  <cp:revision>174</cp:revision>
  <dcterms:created xsi:type="dcterms:W3CDTF">2017-07-08T14:11:54Z</dcterms:created>
  <dcterms:modified xsi:type="dcterms:W3CDTF">2017-07-14T10:14:09Z</dcterms:modified>
</cp:coreProperties>
</file>