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17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2" r:id="rId18"/>
    <p:sldId id="303" r:id="rId19"/>
    <p:sldId id="312" r:id="rId20"/>
    <p:sldId id="313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280" autoAdjust="0"/>
  </p:normalViewPr>
  <p:slideViewPr>
    <p:cSldViewPr snapToGrid="0">
      <p:cViewPr varScale="1">
        <p:scale>
          <a:sx n="87" d="100"/>
          <a:sy n="87" d="100"/>
        </p:scale>
        <p:origin x="9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E04C-4876-4975-BEB4-3FADADE5D7D7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875F6-8806-4901-8696-0E4949D8ED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01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F1808-BA16-4474-8AB2-0D7F675B0F1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90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9097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252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417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089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1661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904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78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5872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781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059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40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5365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29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483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30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20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64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363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87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3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91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28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33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9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14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3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5783E6-6D3F-49B3-BADF-184D5F1A0305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C5E56A-A23D-4F4B-95B0-B247FD2DC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99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4044" y="1362319"/>
            <a:ext cx="7644635" cy="2368062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31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PROGETTO PERCORSI</a:t>
            </a:r>
            <a:b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Condizionalità </a:t>
            </a:r>
            <a:r>
              <a:rPr lang="it-IT" sz="27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ex ante </a:t>
            </a: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 nuove competenze per percorsi di sviluppo delle Amministrazioni siciliane</a:t>
            </a:r>
            <a:b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Programma Operativo FSE 2014-2020 della Regione Siciliana </a:t>
            </a:r>
            <a:br>
              <a:rPr lang="it-IT" sz="2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Asse IV Capacità Istituzionale - Obiettivi Specifici 4-6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228124" y="129453"/>
          <a:ext cx="8777332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3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it-IT" sz="8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     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7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7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700" dirty="0">
                          <a:solidFill>
                            <a:schemeClr val="tx1"/>
                          </a:solidFill>
                          <a:effectLst/>
                        </a:rPr>
                        <a:t>Regione Siciliana Assessorato Regionale dell'Istruzione e della Formazione Professionale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398" marR="5639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3" name="Immagine 1" descr="emblemah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971" y="200561"/>
            <a:ext cx="8096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2" descr="Logo grande FSE SICILIA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61" y="189430"/>
            <a:ext cx="1892285" cy="93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ogo_ue-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44" y="236822"/>
            <a:ext cx="1016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67" y="236519"/>
            <a:ext cx="431800" cy="569912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2050" name="Picture 2" descr="Logo-FORMEZ-PA-0903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329" y="436788"/>
            <a:ext cx="1411288" cy="4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200" y="306935"/>
            <a:ext cx="1520825" cy="6508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64787A38-23AD-4133-95C7-88EEB95B0C62}"/>
              </a:ext>
            </a:extLst>
          </p:cNvPr>
          <p:cNvSpPr/>
          <p:nvPr/>
        </p:nvSpPr>
        <p:spPr>
          <a:xfrm>
            <a:off x="1592583" y="3829754"/>
            <a:ext cx="7426096" cy="367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54864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b="1" i="1" kern="50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 disciplina in materia di  Autorizzazione Unica Ambientale: la Conferenza di servizi, la casistica dei procedimenti e i contenuti della modulistica unificata ai sensi del Decreto 8 maggio 2015 </a:t>
            </a:r>
          </a:p>
          <a:p>
            <a:pPr marL="548640" marR="54864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</a:pPr>
            <a:r>
              <a:rPr lang="it-IT" sz="2400" b="1" i="1" kern="5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Riccardo </a:t>
            </a:r>
            <a:r>
              <a:rPr lang="it-IT" sz="2400" b="1" i="1" kern="5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Roccasalva</a:t>
            </a:r>
            <a:endParaRPr lang="it-IT" sz="2400" b="1" i="1" kern="50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48640" marR="548640" algn="ctr">
              <a:spcAft>
                <a:spcPts val="0"/>
              </a:spcAft>
            </a:pPr>
            <a:r>
              <a:rPr lang="it-IT" sz="1400" b="1" i="1" kern="50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Palermo, 20 settembre 2017 </a:t>
            </a:r>
          </a:p>
          <a:p>
            <a:pPr marL="548640" marR="548640" algn="ctr">
              <a:spcAft>
                <a:spcPts val="0"/>
              </a:spcAft>
            </a:pPr>
            <a:r>
              <a:rPr lang="it-IT" sz="1400" b="1" i="1" kern="50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Dipartimento Regionale della Funzione Pubblica</a:t>
            </a:r>
          </a:p>
          <a:p>
            <a:pPr marL="548640" marR="548640" algn="ctr">
              <a:spcAft>
                <a:spcPts val="0"/>
              </a:spcAft>
            </a:pPr>
            <a:r>
              <a:rPr lang="it-IT" sz="1400" b="1" i="1" kern="50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Via Generale Magliocco</a:t>
            </a:r>
          </a:p>
          <a:p>
            <a:pPr marL="548640" marR="54864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</a:pPr>
            <a:endParaRPr lang="it-IT" sz="1200" b="1" i="1" kern="50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48640" marR="54864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</a:pPr>
            <a:endParaRPr lang="it-IT" sz="1200" b="1" i="1" kern="50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48640" marR="548640" algn="just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</a:pPr>
            <a:endParaRPr lang="it-IT" sz="1200" i="1" kern="50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font311"/>
            </a:endParaRPr>
          </a:p>
        </p:txBody>
      </p:sp>
    </p:spTree>
    <p:extLst>
      <p:ext uri="{BB962C8B-B14F-4D97-AF65-F5344CB8AC3E}">
        <p14:creationId xmlns:p14="http://schemas.microsoft.com/office/powerpoint/2010/main" val="66414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554" y="2618699"/>
            <a:ext cx="8270377" cy="2115101"/>
          </a:xfrm>
        </p:spPr>
        <p:txBody>
          <a:bodyPr rtlCol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Procedura AUA nella Conferenza di servizi alla luce delle modifiche apportate, sia alla disciplina generale sia a quella speciale sull’AUA, dal </a:t>
            </a:r>
            <a:r>
              <a:rPr lang="it-IT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D.Lgs.</a:t>
            </a:r>
            <a:r>
              <a:rPr lang="it-IT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127 del 2016 </a:t>
            </a:r>
          </a:p>
        </p:txBody>
      </p:sp>
    </p:spTree>
    <p:extLst>
      <p:ext uri="{BB962C8B-B14F-4D97-AF65-F5344CB8AC3E}">
        <p14:creationId xmlns:p14="http://schemas.microsoft.com/office/powerpoint/2010/main" val="402290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02BDC-2044-40C7-B7B3-9BABCAA7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97" y="433499"/>
            <a:ext cx="7202776" cy="573677"/>
          </a:xfrm>
        </p:spPr>
        <p:txBody>
          <a:bodyPr>
            <a:normAutofit/>
          </a:bodyPr>
          <a:lstStyle/>
          <a:p>
            <a:r>
              <a:rPr lang="it-IT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 nuova conferenza di servizi (D.Lgs. 127/2016)</a:t>
            </a:r>
            <a:r>
              <a:rPr lang="it-IT" sz="2400" i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C17AE-5EE6-442A-B07C-784FEA08B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0167" y="1007176"/>
            <a:ext cx="4357712" cy="698794"/>
          </a:xfrm>
        </p:spPr>
        <p:txBody>
          <a:bodyPr>
            <a:noAutofit/>
          </a:bodyPr>
          <a:lstStyle/>
          <a:p>
            <a:r>
              <a:rPr lang="it-IT" sz="2101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Che cosa cambia con il decreto 127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720" y="1893706"/>
            <a:ext cx="3943465" cy="3539532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latin typeface="Palatino Linotype" panose="02040502050505030304" pitchFamily="18" charset="0"/>
              </a:rPr>
              <a:t>Sostituzione integrale degli articoli da 14 a 14-quinquies della legge 241/90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La </a:t>
            </a:r>
            <a:r>
              <a:rPr 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conferenza decisoria </a:t>
            </a:r>
            <a:r>
              <a:rPr lang="it-IT" dirty="0">
                <a:latin typeface="Palatino Linotype" panose="02040502050505030304" pitchFamily="18" charset="0"/>
              </a:rPr>
              <a:t>diventa obbligatoria, quando occorra acquisire almeno due pareri o altri atti di assenso, da parte di diverse amministrazioni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Accelerazione dei termini procedimentali e semplificazione del meccanismo decisorio 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095113-3C52-4ADE-B6FE-5D398588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78700" y="2001907"/>
            <a:ext cx="4133288" cy="3784744"/>
          </a:xfrm>
        </p:spPr>
        <p:txBody>
          <a:bodyPr>
            <a:normAutofit fontScale="92500" lnSpcReduction="20000"/>
          </a:bodyPr>
          <a:lstStyle/>
          <a:p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Sono individuati 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due modelli di conferenza decisoria: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semplificata e simultanea,</a:t>
            </a:r>
            <a:r>
              <a:rPr lang="it-IT" dirty="0">
                <a:latin typeface="Palatino Linotype" panose="02040502050505030304" pitchFamily="18" charset="0"/>
              </a:rPr>
              <a:t> caratterizzati da diverse modalità di svolgimento in relazione alla complessità della decisione da prendere o all’espressione, da parte degli enti coinvolti, di dissensi o condizioni che richiedono una modifica progettuale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Il modulo ordinario della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c.d.s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. decisoria diventa quello semplificato</a:t>
            </a:r>
            <a:r>
              <a:rPr lang="it-IT" dirty="0">
                <a:latin typeface="Palatino Linotype" panose="02040502050505030304" pitchFamily="18" charset="0"/>
              </a:rPr>
              <a:t>: niente più riunioni, ma solo l’invio dei documenti per via telematica </a:t>
            </a: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95154" y="5610078"/>
            <a:ext cx="7868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aseline="30000" dirty="0">
                <a:latin typeface="Palatino Linotype" panose="02040502050505030304" pitchFamily="18" charset="0"/>
              </a:rPr>
              <a:t>1</a:t>
            </a:r>
            <a:r>
              <a:rPr lang="it-IT" sz="1400" dirty="0">
                <a:latin typeface="Palatino Linotype" panose="02040502050505030304" pitchFamily="18" charset="0"/>
              </a:rPr>
              <a:t> Gli articoli da 14 a 14-quinquies legge 241/90 trovano applicazione in Sicilia in forza dell’art. 15</a:t>
            </a:r>
          </a:p>
          <a:p>
            <a:r>
              <a:rPr lang="it-IT" sz="1400" dirty="0">
                <a:latin typeface="Palatino Linotype" panose="02040502050505030304" pitchFamily="18" charset="0"/>
              </a:rPr>
              <a:t>   L.R. 10/1991, nel testo modificato dalla L.R. 5/2011. </a:t>
            </a:r>
          </a:p>
        </p:txBody>
      </p:sp>
    </p:spTree>
    <p:extLst>
      <p:ext uri="{BB962C8B-B14F-4D97-AF65-F5344CB8AC3E}">
        <p14:creationId xmlns:p14="http://schemas.microsoft.com/office/powerpoint/2010/main" val="8613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2283" y="1246177"/>
            <a:ext cx="7948888" cy="2124820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>
                <a:latin typeface="Palatino Linotype" panose="02040502050505030304" pitchFamily="18" charset="0"/>
              </a:rPr>
              <a:t>Si decide al massimo in </a:t>
            </a:r>
            <a:r>
              <a:rPr lang="it-IT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45 giorni (90 giorni </a:t>
            </a:r>
            <a:r>
              <a:rPr lang="it-IT" dirty="0">
                <a:latin typeface="Palatino Linotype" panose="02040502050505030304" pitchFamily="18" charset="0"/>
              </a:rPr>
              <a:t>se sono coinvolti gli enti preposti alla tutela di interessi di rango costituzionale)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Si considera acquisito l’assenso delle amministrazioni che non si sono espresse nei tempi previsti (silenzio-assenso) anche se si tratta degli enti di cui sopra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La conferenza “simultanea”, con la riunione, si terrà solo quando è strettamente necessario </a:t>
            </a:r>
          </a:p>
          <a:p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095113-3C52-4ADE-B6FE-5D398588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9061" y="3762349"/>
            <a:ext cx="8029278" cy="2205797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>
                <a:latin typeface="Palatino Linotype" panose="02040502050505030304" pitchFamily="18" charset="0"/>
              </a:rPr>
              <a:t>La conferenza si dematerializza: quando non è disponibile una piattaforma telematica o la firma digitale, è possibile inviare in allegato ad un messaggio di posta elettronica “ordinaria” la scansione dell’istanza protocollata e la relativa documentazione, oppure si può utilizzare la posta elettronica certificata (PEC)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È prevista la possibilità per gli enti di inviare le credenziali di accesso a una piattaforma telematica in cui sono depositate le informazioni e i documenti utili </a:t>
            </a:r>
          </a:p>
          <a:p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DF7A43E4-A925-463C-BBF9-5FA8E2F2A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948" y="569000"/>
            <a:ext cx="4051505" cy="571649"/>
          </a:xfrm>
        </p:spPr>
        <p:txBody>
          <a:bodyPr>
            <a:noAutofit/>
          </a:bodyPr>
          <a:lstStyle/>
          <a:p>
            <a:r>
              <a:rPr lang="it-IT" sz="2101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Cosa cambia con il decreto 127? 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8372C1B9-09D2-4A1C-AFF8-54E688CB70AB}"/>
              </a:ext>
            </a:extLst>
          </p:cNvPr>
          <p:cNvSpPr txBox="1">
            <a:spLocks/>
          </p:cNvSpPr>
          <p:nvPr/>
        </p:nvSpPr>
        <p:spPr>
          <a:xfrm>
            <a:off x="2020922" y="3190700"/>
            <a:ext cx="6345156" cy="571649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b="1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La </a:t>
            </a:r>
            <a:r>
              <a:rPr lang="it-IT" sz="2200" b="1" i="1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c.d.s</a:t>
            </a:r>
            <a:r>
              <a:rPr lang="it-IT" sz="2200" b="1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. semplificata: modalità di svolgimento 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E17F9AB7-B44B-425D-AD13-B518FF9D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313" y="-4677"/>
            <a:ext cx="7202776" cy="573677"/>
          </a:xfrm>
        </p:spPr>
        <p:txBody>
          <a:bodyPr>
            <a:normAutofit/>
          </a:bodyPr>
          <a:lstStyle/>
          <a:p>
            <a:r>
              <a:rPr lang="it-IT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 nuova conferenza di servizi (</a:t>
            </a:r>
            <a:r>
              <a:rPr lang="it-IT" sz="24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D.Lgs.</a:t>
            </a:r>
            <a:r>
              <a:rPr lang="it-IT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127/2016) </a:t>
            </a:r>
          </a:p>
        </p:txBody>
      </p:sp>
    </p:spTree>
    <p:extLst>
      <p:ext uri="{BB962C8B-B14F-4D97-AF65-F5344CB8AC3E}">
        <p14:creationId xmlns:p14="http://schemas.microsoft.com/office/powerpoint/2010/main" val="76067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113" y="1248840"/>
            <a:ext cx="3945272" cy="4797117"/>
          </a:xfrm>
        </p:spPr>
        <p:txBody>
          <a:bodyPr>
            <a:normAutofit fontScale="92500"/>
          </a:bodyPr>
          <a:lstStyle/>
          <a:p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La conferenza semplificata 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è indetta entro 5 giorni </a:t>
            </a:r>
            <a:r>
              <a:rPr lang="it-IT" dirty="0">
                <a:latin typeface="Palatino Linotype" panose="02040502050505030304" pitchFamily="18" charset="0"/>
              </a:rPr>
              <a:t>lavorativi dall’inizio del procedimento di ufficio o dal ricevimento della domanda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Vengono eliminati così i “tempi morti” di attesa (30 giorni prima di indire la conferenza), la “corsa a ostacoli” per convocare le riunioni e le conferenze che vanno deserte 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La determinazione motivata di conclusione positiva</a:t>
            </a:r>
            <a:r>
              <a:rPr lang="it-IT" dirty="0">
                <a:latin typeface="Palatino Linotype" panose="02040502050505030304" pitchFamily="18" charset="0"/>
              </a:rPr>
              <a:t>, adottata entro 5 giorni lavorativi, sostituisce a ogni effetto tutti gli atti di assenso comunque denominati </a:t>
            </a:r>
          </a:p>
          <a:p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095113-3C52-4ADE-B6FE-5D398588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11385" y="1382935"/>
            <a:ext cx="3934944" cy="4949626"/>
          </a:xfrm>
        </p:spPr>
        <p:txBody>
          <a:bodyPr>
            <a:normAutofit/>
          </a:bodyPr>
          <a:lstStyle/>
          <a:p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sz="1600" dirty="0">
                <a:solidFill>
                  <a:srgbClr val="002060"/>
                </a:solidFill>
                <a:latin typeface="Palatino Linotype" panose="02040502050505030304" pitchFamily="18" charset="0"/>
              </a:rPr>
              <a:t>La determinazione motivata di conclusione negativa </a:t>
            </a:r>
            <a:r>
              <a:rPr lang="it-IT" sz="1600" dirty="0">
                <a:latin typeface="Palatino Linotype" panose="02040502050505030304" pitchFamily="18" charset="0"/>
              </a:rPr>
              <a:t>della conferenza, che produce l’effetto del </a:t>
            </a:r>
            <a:r>
              <a:rPr lang="it-IT" sz="1600" dirty="0">
                <a:solidFill>
                  <a:srgbClr val="002060"/>
                </a:solidFill>
                <a:latin typeface="Palatino Linotype" panose="02040502050505030304" pitchFamily="18" charset="0"/>
              </a:rPr>
              <a:t>rigetto della domanda</a:t>
            </a:r>
            <a:r>
              <a:rPr lang="it-IT" sz="1600" dirty="0">
                <a:latin typeface="Palatino Linotype" panose="02040502050505030304" pitchFamily="18" charset="0"/>
              </a:rPr>
              <a:t>, è adottata entro 5 giorni lavorativi, quando sono stati acquisiti atti di dissenso che l’amministrazione procedente non ritiene superabili. Nei procedimenti a istanza di parte questa determinazione produce gli effetti della comunicazione dei motivi ostativi (art. 10‐bis l. 241)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BEF7DB32-AD8C-4E7C-A985-09C5FFB7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894" y="233916"/>
            <a:ext cx="6777433" cy="72595"/>
          </a:xfrm>
        </p:spPr>
        <p:txBody>
          <a:bodyPr>
            <a:normAutofit fontScale="90000"/>
          </a:bodyPr>
          <a:lstStyle/>
          <a:p>
            <a:r>
              <a:rPr lang="it-IT" sz="2101" b="1" dirty="0">
                <a:latin typeface="Palatino Linotype" panose="02040502050505030304" pitchFamily="18" charset="0"/>
              </a:rPr>
              <a:t>La nuova conferenza di servizi (</a:t>
            </a:r>
            <a:r>
              <a:rPr lang="it-IT" sz="2101" b="1" dirty="0" err="1">
                <a:latin typeface="Palatino Linotype" panose="02040502050505030304" pitchFamily="18" charset="0"/>
              </a:rPr>
              <a:t>D.Lgs.</a:t>
            </a:r>
            <a:r>
              <a:rPr lang="it-IT" sz="2101" b="1" dirty="0">
                <a:latin typeface="Palatino Linotype" panose="02040502050505030304" pitchFamily="18" charset="0"/>
              </a:rPr>
              <a:t> 127/2016) 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201C62B6-AFBB-4237-818F-050130138DA2}"/>
              </a:ext>
            </a:extLst>
          </p:cNvPr>
          <p:cNvSpPr txBox="1">
            <a:spLocks/>
          </p:cNvSpPr>
          <p:nvPr/>
        </p:nvSpPr>
        <p:spPr>
          <a:xfrm>
            <a:off x="1997538" y="553582"/>
            <a:ext cx="5780147" cy="571649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101" b="1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La </a:t>
            </a:r>
            <a:r>
              <a:rPr lang="it-IT" sz="2101" b="1" i="1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c.d.s</a:t>
            </a:r>
            <a:r>
              <a:rPr lang="it-IT" sz="2101" b="1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. semplificata: modalità di svolgimento </a:t>
            </a:r>
          </a:p>
        </p:txBody>
      </p:sp>
    </p:spTree>
    <p:extLst>
      <p:ext uri="{BB962C8B-B14F-4D97-AF65-F5344CB8AC3E}">
        <p14:creationId xmlns:p14="http://schemas.microsoft.com/office/powerpoint/2010/main" val="337799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410" y="1414484"/>
            <a:ext cx="8050691" cy="51637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Palatino Linotype" panose="02040502050505030304" pitchFamily="18" charset="0"/>
              </a:rPr>
              <a:t>È prevista solo:</a:t>
            </a:r>
          </a:p>
          <a:p>
            <a:pPr algn="just"/>
            <a:r>
              <a:rPr lang="it-IT" sz="2000" dirty="0">
                <a:solidFill>
                  <a:srgbClr val="0070C0"/>
                </a:solidFill>
                <a:latin typeface="Palatino Linotype" panose="02040502050505030304" pitchFamily="18" charset="0"/>
              </a:rPr>
              <a:t>quando nel corso della conferenza semplificata sono stati acquisiti atti di assenso o dissenso che indicano condizioni o prescrizioni che richiedono modifiche sostanziali</a:t>
            </a:r>
          </a:p>
          <a:p>
            <a:pPr algn="just"/>
            <a:r>
              <a:rPr lang="it-IT" sz="2000" dirty="0">
                <a:solidFill>
                  <a:srgbClr val="0070C0"/>
                </a:solidFill>
                <a:latin typeface="Palatino Linotype" panose="02040502050505030304" pitchFamily="18" charset="0"/>
              </a:rPr>
              <a:t>nei casi di particolare complessità della decisione da assumere, d’ufficio o su richiesta motivata</a:t>
            </a:r>
          </a:p>
          <a:p>
            <a:pPr algn="just"/>
            <a:r>
              <a:rPr lang="it-IT" sz="2000" dirty="0">
                <a:solidFill>
                  <a:srgbClr val="0070C0"/>
                </a:solidFill>
                <a:latin typeface="Palatino Linotype" panose="02040502050505030304" pitchFamily="18" charset="0"/>
              </a:rPr>
              <a:t>in caso di progetto sottoposto a VIA regionale</a:t>
            </a:r>
          </a:p>
          <a:p>
            <a:pPr algn="just"/>
            <a:r>
              <a:rPr lang="it-IT" sz="2000" dirty="0">
                <a:solidFill>
                  <a:srgbClr val="0070C0"/>
                </a:solidFill>
                <a:latin typeface="Palatino Linotype" panose="02040502050505030304" pitchFamily="18" charset="0"/>
              </a:rPr>
              <a:t>quando il privato presenta il progetto definitivo dopo la conclusione della conferenza preliminare</a:t>
            </a:r>
          </a:p>
          <a:p>
            <a:pPr algn="just"/>
            <a:r>
              <a:rPr lang="it-IT" sz="2000" dirty="0">
                <a:solidFill>
                  <a:srgbClr val="0070C0"/>
                </a:solidFill>
                <a:latin typeface="Palatino Linotype" panose="02040502050505030304" pitchFamily="18" charset="0"/>
              </a:rPr>
              <a:t>quando la indice l’amministrazione procedente su richiesta motivata dell’interessato o di un ente partecipante</a:t>
            </a: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BEF7DB32-AD8C-4E7C-A985-09C5FFB7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163" y="261277"/>
            <a:ext cx="7202776" cy="119503"/>
          </a:xfrm>
        </p:spPr>
        <p:txBody>
          <a:bodyPr>
            <a:normAutofit fontScale="90000"/>
          </a:bodyPr>
          <a:lstStyle/>
          <a:p>
            <a:r>
              <a:rPr lang="it-IT" sz="2101" b="1" dirty="0">
                <a:latin typeface="Palatino Linotype" panose="02040502050505030304" pitchFamily="18" charset="0"/>
              </a:rPr>
              <a:t>La nuova conferenza di servizi (</a:t>
            </a:r>
            <a:r>
              <a:rPr lang="it-IT" sz="2101" b="1" dirty="0" err="1">
                <a:latin typeface="Palatino Linotype" panose="02040502050505030304" pitchFamily="18" charset="0"/>
              </a:rPr>
              <a:t>D.Lgs.</a:t>
            </a:r>
            <a:r>
              <a:rPr lang="it-IT" sz="2101" b="1" dirty="0">
                <a:latin typeface="Palatino Linotype" panose="02040502050505030304" pitchFamily="18" charset="0"/>
              </a:rPr>
              <a:t> 127/2016) 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201C62B6-AFBB-4237-818F-050130138DA2}"/>
              </a:ext>
            </a:extLst>
          </p:cNvPr>
          <p:cNvSpPr txBox="1">
            <a:spLocks/>
          </p:cNvSpPr>
          <p:nvPr/>
        </p:nvSpPr>
        <p:spPr>
          <a:xfrm>
            <a:off x="1265591" y="617124"/>
            <a:ext cx="7878409" cy="571649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i="1" dirty="0">
                <a:solidFill>
                  <a:srgbClr val="00B050"/>
                </a:solidFill>
                <a:latin typeface="Palatino Linotype" panose="02040502050505030304" pitchFamily="18" charset="0"/>
              </a:rPr>
              <a:t>La conferenza contestuale (o simultanea): modalità di svolgimento </a:t>
            </a:r>
          </a:p>
        </p:txBody>
      </p:sp>
    </p:spTree>
    <p:extLst>
      <p:ext uri="{BB962C8B-B14F-4D97-AF65-F5344CB8AC3E}">
        <p14:creationId xmlns:p14="http://schemas.microsoft.com/office/powerpoint/2010/main" val="144007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1570" y="1344374"/>
            <a:ext cx="3609467" cy="4797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b="1" dirty="0">
                <a:solidFill>
                  <a:srgbClr val="FFC000"/>
                </a:solidFill>
                <a:latin typeface="Palatino Linotype" panose="02040502050505030304" pitchFamily="18" charset="0"/>
              </a:rPr>
              <a:t>Il rappresentante unico </a:t>
            </a:r>
            <a:endParaRPr lang="it-IT" sz="2200" dirty="0">
              <a:solidFill>
                <a:srgbClr val="FFC000"/>
              </a:solidFill>
              <a:latin typeface="Palatino Linotype" panose="02040502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Ciascun ente è rappresentato da un </a:t>
            </a:r>
            <a:r>
              <a:rPr lang="it-IT" b="1" dirty="0">
                <a:solidFill>
                  <a:srgbClr val="7030A0"/>
                </a:solidFill>
                <a:latin typeface="Palatino Linotype" panose="02040502050505030304" pitchFamily="18" charset="0"/>
              </a:rPr>
              <a:t>unico soggetto abilitato </a:t>
            </a:r>
            <a:r>
              <a:rPr lang="it-IT" dirty="0">
                <a:latin typeface="Palatino Linotype" panose="02040502050505030304" pitchFamily="18" charset="0"/>
              </a:rPr>
              <a:t>ad esprimere definitivamente e in modo univoco e vincolante la posizione dell’amministrazione stessa su tutte le decisioni di competenza della conferenza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Il rappresentante unico delle amministrazioni statali è nominato dal Presidente del Consiglio o, in caso di amministrazioni periferiche, dal Prefetto. Le altre amministrazioni statali possono comunque intervenire in funzione di supporto </a:t>
            </a: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095113-3C52-4ADE-B6FE-5D3985880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3049" y="967051"/>
            <a:ext cx="3952368" cy="5174442"/>
          </a:xfrm>
        </p:spPr>
        <p:txBody>
          <a:bodyPr>
            <a:normAutofit/>
          </a:bodyPr>
          <a:lstStyle/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600" dirty="0">
                <a:latin typeface="Palatino Linotype" panose="02040502050505030304" pitchFamily="18" charset="0"/>
              </a:rPr>
              <a:t>Ciascuna Regione e ciascun Ente locale definisce autonoma-mente le modalità di designazione del rappresentante unico di tutte le amministrazioni riconducibili alla stessa Regione o allo stesso Ente locale, nonché l’eventuale parteci- </a:t>
            </a:r>
            <a:r>
              <a:rPr lang="it-IT" sz="1600" dirty="0" err="1">
                <a:latin typeface="Palatino Linotype" panose="02040502050505030304" pitchFamily="18" charset="0"/>
              </a:rPr>
              <a:t>pazione</a:t>
            </a:r>
            <a:r>
              <a:rPr lang="it-IT" sz="1600" dirty="0">
                <a:latin typeface="Palatino Linotype" panose="02040502050505030304" pitchFamily="18" charset="0"/>
              </a:rPr>
              <a:t> dei suddetti enti ai lavori della conferenza occorre adottare tutte le misure idonee ad assicurare il coordinamento degli uffici e degli enti coinvolti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BEF7DB32-AD8C-4E7C-A985-09C5FFB7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289" y="203671"/>
            <a:ext cx="7202776" cy="119503"/>
          </a:xfrm>
        </p:spPr>
        <p:txBody>
          <a:bodyPr>
            <a:normAutofit fontScale="90000"/>
          </a:bodyPr>
          <a:lstStyle/>
          <a:p>
            <a:r>
              <a:rPr lang="it-IT" sz="2101" b="1" dirty="0">
                <a:latin typeface="Palatino Linotype" panose="02040502050505030304" pitchFamily="18" charset="0"/>
              </a:rPr>
              <a:t>La nuova conferenza di servizi (</a:t>
            </a:r>
            <a:r>
              <a:rPr lang="it-IT" sz="2101" b="1" dirty="0" err="1">
                <a:latin typeface="Palatino Linotype" panose="02040502050505030304" pitchFamily="18" charset="0"/>
              </a:rPr>
              <a:t>D.Lgs.</a:t>
            </a:r>
            <a:r>
              <a:rPr lang="it-IT" sz="2101" b="1" dirty="0">
                <a:latin typeface="Palatino Linotype" panose="02040502050505030304" pitchFamily="18" charset="0"/>
              </a:rPr>
              <a:t> 127/2016) 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201C62B6-AFBB-4237-818F-050130138DA2}"/>
              </a:ext>
            </a:extLst>
          </p:cNvPr>
          <p:cNvSpPr txBox="1">
            <a:spLocks/>
          </p:cNvSpPr>
          <p:nvPr/>
        </p:nvSpPr>
        <p:spPr>
          <a:xfrm>
            <a:off x="1430328" y="647954"/>
            <a:ext cx="7878409" cy="571649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i="1" dirty="0">
                <a:solidFill>
                  <a:srgbClr val="00B050"/>
                </a:solidFill>
                <a:latin typeface="Palatino Linotype" panose="02040502050505030304" pitchFamily="18" charset="0"/>
              </a:rPr>
              <a:t>La conferenza contestuale (o simultanea): modalità di svolgimento </a:t>
            </a:r>
          </a:p>
        </p:txBody>
      </p:sp>
    </p:spTree>
    <p:extLst>
      <p:ext uri="{BB962C8B-B14F-4D97-AF65-F5344CB8AC3E}">
        <p14:creationId xmlns:p14="http://schemas.microsoft.com/office/powerpoint/2010/main" val="51320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4291" y="1304257"/>
            <a:ext cx="8026774" cy="4932770"/>
          </a:xfrm>
        </p:spPr>
        <p:txBody>
          <a:bodyPr>
            <a:normAutofit fontScale="92500" lnSpcReduction="10000"/>
          </a:bodyPr>
          <a:lstStyle/>
          <a:p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I lavori della conferenza simultanea convocata a seguito di quella semplificata, si concludono entro 45 giorni dalla data della prima riunione </a:t>
            </a:r>
          </a:p>
          <a:p>
            <a:pPr algn="just"/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Se la conferenza simultanea è indetta in caso di decisioni complesse, l’ente procedente può indire la conferenza e convocare la riunione nei successivi 45 giorni. I lavori della conferenza si concludono, in questo caso, entro 45/90 giorni dalla data della prima riunione </a:t>
            </a:r>
          </a:p>
          <a:p>
            <a:pPr algn="just"/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Anche in questo tipo di conferenza si applica il silenzio-assenso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La determinazione motivata di conclusione positiva della conferenza</a:t>
            </a:r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, adottata dall’amministrazione procedente, sostituisce a ogni effetto tutti gli atti di assenso, comunque denominati, di competenza delle amministrazioni e dei gestori di beni o servizi pubblici interessati </a:t>
            </a:r>
          </a:p>
          <a:p>
            <a:pPr algn="just"/>
            <a:r>
              <a:rPr lang="it-IT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In caso di approvazione unanime, la determinazione è immediatamente efficace</a:t>
            </a:r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. In caso di approvazione sulla base delle posizioni prevalenti, l’efficacia della determinazione è sospesa se sono stati espressi dissensi qualificati per il periodo (10 giorni dalla sua comunicazione) utile alla presentazione dell’opposizione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BEF7DB32-AD8C-4E7C-A985-09C5FFB7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289" y="326501"/>
            <a:ext cx="7202776" cy="119503"/>
          </a:xfrm>
        </p:spPr>
        <p:txBody>
          <a:bodyPr>
            <a:normAutofit fontScale="90000"/>
          </a:bodyPr>
          <a:lstStyle/>
          <a:p>
            <a:r>
              <a:rPr lang="it-IT" sz="2101" b="1" dirty="0">
                <a:latin typeface="Palatino Linotype" panose="02040502050505030304" pitchFamily="18" charset="0"/>
              </a:rPr>
              <a:t>La nuova conferenza di servizi (</a:t>
            </a:r>
            <a:r>
              <a:rPr lang="it-IT" sz="2101" b="1" dirty="0" err="1">
                <a:latin typeface="Palatino Linotype" panose="02040502050505030304" pitchFamily="18" charset="0"/>
              </a:rPr>
              <a:t>D.Lgs.</a:t>
            </a:r>
            <a:r>
              <a:rPr lang="it-IT" sz="2101" b="1" dirty="0">
                <a:latin typeface="Palatino Linotype" panose="02040502050505030304" pitchFamily="18" charset="0"/>
              </a:rPr>
              <a:t> 127/2016) 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201C62B6-AFBB-4237-818F-050130138DA2}"/>
              </a:ext>
            </a:extLst>
          </p:cNvPr>
          <p:cNvSpPr txBox="1">
            <a:spLocks/>
          </p:cNvSpPr>
          <p:nvPr/>
        </p:nvSpPr>
        <p:spPr>
          <a:xfrm>
            <a:off x="1290472" y="732608"/>
            <a:ext cx="7878409" cy="571649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i="1" dirty="0">
                <a:solidFill>
                  <a:srgbClr val="00B050"/>
                </a:solidFill>
                <a:latin typeface="Palatino Linotype" panose="02040502050505030304" pitchFamily="18" charset="0"/>
              </a:rPr>
              <a:t>La conferenza contestuale (o simultanea): modalità di svolgimento </a:t>
            </a:r>
          </a:p>
        </p:txBody>
      </p:sp>
    </p:spTree>
    <p:extLst>
      <p:ext uri="{BB962C8B-B14F-4D97-AF65-F5344CB8AC3E}">
        <p14:creationId xmlns:p14="http://schemas.microsoft.com/office/powerpoint/2010/main" val="174561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02BDC-2044-40C7-B7B3-9BABCAA7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729" y="0"/>
            <a:ext cx="7202776" cy="389603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Palatino Linotype" panose="02040502050505030304" pitchFamily="18" charset="0"/>
              </a:rPr>
              <a:t>La nuova conferenza di servizi (</a:t>
            </a:r>
            <a:r>
              <a:rPr lang="it-IT" sz="2000" b="1" dirty="0" err="1">
                <a:latin typeface="Palatino Linotype" panose="02040502050505030304" pitchFamily="18" charset="0"/>
              </a:rPr>
              <a:t>D.Lgs.</a:t>
            </a:r>
            <a:r>
              <a:rPr lang="it-IT" sz="2000" b="1" dirty="0">
                <a:latin typeface="Palatino Linotype" panose="02040502050505030304" pitchFamily="18" charset="0"/>
              </a:rPr>
              <a:t> 127/2016) </a:t>
            </a:r>
            <a:endParaRPr lang="it-IT" sz="2000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2C17AE-5EE6-442A-B07C-784FEA08B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0448" y="520911"/>
            <a:ext cx="6276639" cy="571649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C000"/>
                </a:solidFill>
                <a:latin typeface="Palatino Linotype" panose="02040502050505030304" pitchFamily="18" charset="0"/>
              </a:rPr>
              <a:t>La conferenza per la VIA regionale </a:t>
            </a:r>
            <a:endParaRPr lang="it-IT" dirty="0">
              <a:solidFill>
                <a:srgbClr val="FFC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0448" y="1223868"/>
            <a:ext cx="7289788" cy="460372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latin typeface="Palatino Linotype" panose="02040502050505030304" pitchFamily="18" charset="0"/>
              </a:rPr>
              <a:t>coordinamento tra il procedimento finalizzato al rilascio delle autorizzazioni per l’esercizio o la realizzazione di un’attività o di un impianto e quello relativo al giudizio di compatibilità ambientale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tutti gli atti di assenso sono acquisiti nell’ambito di un’unica conferenza di servizi che ha carattere decisorio e che si svolge in modalità simultanea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la conferenza è indetta dall’amministrazione competente al rilascio della VIA non oltre 10 giorni dall’esito della verifica documentale (art. 23 comma 4 Codice Ambiente) </a:t>
            </a:r>
          </a:p>
          <a:p>
            <a:pPr algn="just"/>
            <a:r>
              <a:rPr lang="it-IT" dirty="0">
                <a:latin typeface="Palatino Linotype" panose="02040502050505030304" pitchFamily="18" charset="0"/>
              </a:rPr>
              <a:t>termine per la conclusione della conferenza: coincide con quello di conclusione del procedimento di VIA e cioè 150 giorni, prolungabili di ulteriori 60 giorni nel caso di accertamenti e indagini di particolare complessità </a:t>
            </a: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6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B201B-B1EF-47D9-990B-FA393FA27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5487" y="1021788"/>
            <a:ext cx="8006502" cy="5624671"/>
          </a:xfrm>
        </p:spPr>
        <p:txBody>
          <a:bodyPr>
            <a:normAutofit/>
          </a:bodyPr>
          <a:lstStyle/>
          <a:p>
            <a:pPr algn="just"/>
            <a:r>
              <a:rPr lang="it-IT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modifiche alla disciplina del SUAP</a:t>
            </a:r>
            <a:r>
              <a:rPr lang="it-IT" i="1" dirty="0">
                <a:latin typeface="Palatino Linotype" panose="02040502050505030304" pitchFamily="18" charset="0"/>
              </a:rPr>
              <a:t>: </a:t>
            </a:r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la conferenza è sempre indetta quando è necessario acquisire atti di assenso di diversi enti pubblici, mentre prima l’obbligatorietà era limitata al caso in cui i procedimenti necessari per ottenere gli atti di assenso avessero durata superiore a 90 giorni, e negli altri casi l’indizione era facoltativa </a:t>
            </a:r>
          </a:p>
          <a:p>
            <a:pPr algn="just"/>
            <a:r>
              <a:rPr lang="it-IT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modifiche al D.P.R. 59/2013 </a:t>
            </a:r>
            <a:r>
              <a:rPr lang="it-IT" i="1" dirty="0">
                <a:latin typeface="Palatino Linotype" panose="02040502050505030304" pitchFamily="18" charset="0"/>
              </a:rPr>
              <a:t>– </a:t>
            </a:r>
            <a:r>
              <a:rPr lang="it-IT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AUA</a:t>
            </a:r>
            <a:r>
              <a:rPr lang="it-IT" dirty="0">
                <a:solidFill>
                  <a:srgbClr val="FF0000"/>
                </a:solidFill>
                <a:latin typeface="Palatino Linotype" panose="02040502050505030304" pitchFamily="18" charset="0"/>
              </a:rPr>
              <a:t>: la conferenza è sempre indetta nei casi previsti dalla legge 241/90, non è più una semplice facoltà. È inoltre abrogata la norma che consentiva ai soggetti competenti in materia ambientale di esprimere parere positivo anche senza intervenire alla conferenza, mediante la semplice trasmissione dei relativi atti di assenso </a:t>
            </a:r>
          </a:p>
          <a:p>
            <a:r>
              <a:rPr lang="it-IT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modifiche al Codice dell’Ambiente: </a:t>
            </a:r>
            <a:r>
              <a:rPr lang="it-IT" dirty="0">
                <a:solidFill>
                  <a:srgbClr val="00B050"/>
                </a:solidFill>
                <a:latin typeface="Palatino Linotype" panose="02040502050505030304" pitchFamily="18" charset="0"/>
              </a:rPr>
              <a:t>le nuove norme introducono disposizioni di coordinamento con la nuova disciplina della conferenza in caso di VIA regionale </a:t>
            </a:r>
          </a:p>
          <a:p>
            <a:pPr algn="just"/>
            <a:r>
              <a:rPr lang="it-IT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modifiche al </a:t>
            </a:r>
            <a:r>
              <a:rPr lang="it-IT" b="1" i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D.Lgs.</a:t>
            </a:r>
            <a:r>
              <a:rPr lang="it-IT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42/2004</a:t>
            </a:r>
            <a:r>
              <a:rPr lang="it-IT" i="1" dirty="0">
                <a:solidFill>
                  <a:srgbClr val="FFC000"/>
                </a:solidFill>
                <a:latin typeface="Palatino Linotype" panose="02040502050505030304" pitchFamily="18" charset="0"/>
              </a:rPr>
              <a:t>: </a:t>
            </a:r>
            <a:r>
              <a:rPr lang="it-IT" dirty="0">
                <a:solidFill>
                  <a:srgbClr val="FFC000"/>
                </a:solidFill>
                <a:latin typeface="Palatino Linotype" panose="02040502050505030304" pitchFamily="18" charset="0"/>
              </a:rPr>
              <a:t>quando in conferenza occorre acquisire l’autorizzazione paesaggistica, per la quale è previsto il parere obbligatorio e vincolante del Soprintendente, la comunicazione di indizione va fatta sia all’amministrazione competente al rilascio dell’autorizzazione (se diversa dalla procedente), sia al Soprintendente </a:t>
            </a:r>
          </a:p>
          <a:p>
            <a:pPr algn="just"/>
            <a:endParaRPr lang="it-IT" dirty="0">
              <a:solidFill>
                <a:srgbClr val="00B050"/>
              </a:solidFill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7527EC9-1668-4964-9C49-E72EBF75E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965389" y="735965"/>
            <a:ext cx="7940950" cy="571649"/>
          </a:xfrm>
        </p:spPr>
        <p:txBody>
          <a:bodyPr/>
          <a:lstStyle/>
          <a:p>
            <a:r>
              <a:rPr lang="it-IT" sz="2400" b="1" i="1" dirty="0">
                <a:solidFill>
                  <a:srgbClr val="00B050"/>
                </a:solidFill>
                <a:latin typeface="Palatino Linotype" panose="02040502050505030304" pitchFamily="18" charset="0"/>
              </a:rPr>
              <a:t>Il coordinamento con le discipline speciali </a:t>
            </a:r>
          </a:p>
          <a:p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FFC15DB7-7C84-41A2-95B0-EF2B4858D95D}"/>
              </a:ext>
            </a:extLst>
          </p:cNvPr>
          <p:cNvSpPr txBox="1">
            <a:spLocks/>
          </p:cNvSpPr>
          <p:nvPr/>
        </p:nvSpPr>
        <p:spPr>
          <a:xfrm>
            <a:off x="1420729" y="0"/>
            <a:ext cx="7202776" cy="38960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000" b="1">
                <a:latin typeface="Palatino Linotype" panose="02040502050505030304" pitchFamily="18" charset="0"/>
              </a:rPr>
              <a:t>La nuova conferenza di servizi (D.Lgs. 127/2016) </a:t>
            </a:r>
            <a:endParaRPr lang="it-IT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615" y="875158"/>
            <a:ext cx="8103010" cy="3241204"/>
          </a:xfrm>
        </p:spPr>
        <p:txBody>
          <a:bodyPr rtlCol="0"/>
          <a:lstStyle/>
          <a:p>
            <a:pPr lvl="0"/>
            <a:r>
              <a:rPr lang="it-IT" sz="300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Contenuti della modulistica unificata ai sensi del Decreto 8 maggio 2015  </a:t>
            </a:r>
          </a:p>
        </p:txBody>
      </p:sp>
    </p:spTree>
    <p:extLst>
      <p:ext uri="{BB962C8B-B14F-4D97-AF65-F5344CB8AC3E}">
        <p14:creationId xmlns:p14="http://schemas.microsoft.com/office/powerpoint/2010/main" val="339173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555" y="1484277"/>
            <a:ext cx="7832148" cy="2115101"/>
          </a:xfrm>
        </p:spPr>
        <p:txBody>
          <a:bodyPr rtlCol="0"/>
          <a:lstStyle/>
          <a:p>
            <a:pPr algn="ctr"/>
            <a:r>
              <a:rPr lang="it-IT" sz="3301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Casistica dei vari procedimenti di AUA</a:t>
            </a:r>
          </a:p>
        </p:txBody>
      </p:sp>
    </p:spTree>
    <p:extLst>
      <p:ext uri="{BB962C8B-B14F-4D97-AF65-F5344CB8AC3E}">
        <p14:creationId xmlns:p14="http://schemas.microsoft.com/office/powerpoint/2010/main" val="126321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7441" y="0"/>
            <a:ext cx="7704667" cy="665018"/>
          </a:xfrm>
        </p:spPr>
        <p:txBody>
          <a:bodyPr rtlCol="0">
            <a:normAutofit/>
          </a:bodyPr>
          <a:lstStyle/>
          <a:p>
            <a:pPr rtl="0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Gli allegati previsti dalla Regione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189B24A-F4DB-4B2B-A695-DAEFA9A99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88" y="535952"/>
            <a:ext cx="7898632" cy="368610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5EBCE10-BEE9-4A77-8B67-2CD1D8CE7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788" y="4137832"/>
            <a:ext cx="7898632" cy="229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1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40002" y="183538"/>
            <a:ext cx="8697231" cy="416819"/>
          </a:xfrm>
        </p:spPr>
        <p:txBody>
          <a:bodyPr rtlCol="0">
            <a:normAutofit/>
          </a:bodyPr>
          <a:lstStyle/>
          <a:p>
            <a:pPr algn="ctr"/>
            <a:r>
              <a:rPr lang="it-IT" sz="18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PROCEDIMENTI AUA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14476" y="915160"/>
            <a:ext cx="6133150" cy="1744419"/>
          </a:xfrm>
        </p:spPr>
        <p:txBody>
          <a:bodyPr rtlCol="0"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A. PROCEDIMENTI DI DURATA INFERIORE O PARI A 90 GIORNI IN CUI SIA NECESSARIO ACQUISIRE SOLO L’AUA (ART. 4 COMMI 4 e 7)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70C0"/>
                </a:solidFill>
                <a:latin typeface="Palatino Linotype" panose="02040502050505030304" pitchFamily="18" charset="0"/>
              </a:rPr>
              <a:t>B. PROCEDIMENTI DI DURATA SUPERIORE A 90 GIORNI IN CUI SIA NECESSARIO ACQUISIRE SOLO L’AUA (ART. 4 COMMA 7)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B0F0"/>
                </a:solidFill>
                <a:latin typeface="Palatino Linotype" panose="02040502050505030304" pitchFamily="18" charset="0"/>
              </a:rPr>
              <a:t>C. PROCEDIMENTI IN CUI È NECESSARIO ACQUISIRE, OLTRE ALL’AUA, ULTERIORI ATTI DI ASSENSO O AUTORIZZAZIONI (ART. 4 COMMI 4 E 5);</a:t>
            </a: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873457" y="2775190"/>
            <a:ext cx="8074169" cy="3789383"/>
          </a:xfrm>
        </p:spPr>
        <p:txBody>
          <a:bodyPr rtlCol="0">
            <a:normAutofit fontScale="92500" lnSpcReduction="10000"/>
          </a:bodyPr>
          <a:lstStyle/>
          <a:p>
            <a:pPr marL="342991" indent="-342991" algn="just">
              <a:buAutoNum type="alphaUcPeriod"/>
            </a:pP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PROCEDIMENTI DI DURATA INFERIORE O PARI A 90 GIORNI IN CUI SIA NECESSARIO ACQUISIRE SOLO L’AUA (ART. 4 COMMI 4 e 7)</a:t>
            </a:r>
          </a:p>
          <a:p>
            <a:pPr marL="0" indent="0" algn="just">
              <a:buNone/>
            </a:pPr>
            <a:r>
              <a:rPr lang="it-IT" dirty="0">
                <a:latin typeface="Palatino Linotype" panose="02040502050505030304" pitchFamily="18" charset="0"/>
              </a:rPr>
              <a:t>Nel caso in cui l'AUA sia l'unico atto di assenso richiesto e sostituisca i titoli abilitativi per i quali la conclusione del procedimento è fissata in un termine inferiore o uguale a 90 giorni, ogni ufficio competente trasmette, per il rispettivo </a:t>
            </a:r>
            <a:r>
              <a:rPr lang="it-IT" dirty="0" err="1">
                <a:latin typeface="Palatino Linotype" panose="02040502050505030304" pitchFamily="18" charset="0"/>
              </a:rPr>
              <a:t>endoprocedimento</a:t>
            </a:r>
            <a:r>
              <a:rPr lang="it-IT" dirty="0">
                <a:latin typeface="Palatino Linotype" panose="02040502050505030304" pitchFamily="18" charset="0"/>
              </a:rPr>
              <a:t>, l’esito dell’istruttoria (indicando criteri e modalità di installazione e gestione, prescrizioni, etc.) all’Autorità Competente, che adotta l’AUA e la trasmette al SUAP, il quale rilascia con proprio provvedimento l’Autorizzazione al gestore.</a:t>
            </a:r>
          </a:p>
          <a:p>
            <a:pPr marL="0" indent="0" algn="just">
              <a:buNone/>
            </a:pPr>
            <a:r>
              <a:rPr lang="it-IT" i="1" dirty="0">
                <a:latin typeface="Palatino Linotype" panose="02040502050505030304" pitchFamily="18" charset="0"/>
              </a:rPr>
              <a:t>La conferenza di servizi è sempre indetta dal SUAP nei casi previsti dalla legge 7 agosto 1990, n. 241, e nei casi previsti dalle normative regionali e di settore che disciplinano il rilascio, la formazione, il rinnovo o l'aggiornamento dei titoli abilitativi di cui all'articolo 3, commi 1 e 2, del Regolamento compresi nell'autorizzazione unica ambientale.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dirty="0">
              <a:latin typeface="Palatino Linotype" panose="02040502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7" name="Parentesi graffa aperta 6"/>
          <p:cNvSpPr/>
          <p:nvPr/>
        </p:nvSpPr>
        <p:spPr>
          <a:xfrm>
            <a:off x="2569849" y="850114"/>
            <a:ext cx="432658" cy="1688370"/>
          </a:xfrm>
          <a:prstGeom prst="leftBrace">
            <a:avLst>
              <a:gd name="adj1" fmla="val 0"/>
              <a:gd name="adj2" fmla="val 5057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350">
              <a:latin typeface="Palatino Linotype" panose="0204050205050503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70982" y="1006288"/>
            <a:ext cx="1998867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latin typeface="Palatino Linotype" panose="02040502050505030304" pitchFamily="18" charset="0"/>
              </a:rPr>
              <a:t>Si delineano diversi casi a seconda della tipologia dei titoli sostituiti e delle procedure amministrative </a:t>
            </a:r>
          </a:p>
          <a:p>
            <a:r>
              <a:rPr lang="it-IT" sz="1200" b="1" dirty="0">
                <a:latin typeface="Palatino Linotype" panose="02040502050505030304" pitchFamily="18" charset="0"/>
              </a:rPr>
              <a:t>che caratterizzano il rilascio degli stessi</a:t>
            </a:r>
            <a:r>
              <a:rPr lang="it-IT" sz="135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20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34295" y="145085"/>
            <a:ext cx="8697231" cy="613321"/>
          </a:xfrm>
        </p:spPr>
        <p:txBody>
          <a:bodyPr rtlCol="0">
            <a:norm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PROCEDIMENTI AUA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099571" y="758406"/>
            <a:ext cx="7594053" cy="5369439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B. PROCEDIMENTI DI DURATA SUPERIORE A 90 GIORNI IN CUI SIA NECESSARIO ACQUISIRE SOLO L’AUA (ART. 4 COMMI 5 E 7)</a:t>
            </a:r>
          </a:p>
          <a:p>
            <a:pPr marL="0" indent="0" algn="just">
              <a:buNone/>
            </a:pPr>
            <a:r>
              <a:rPr lang="it-IT" dirty="0">
                <a:latin typeface="Palatino Linotype" panose="02040502050505030304" pitchFamily="18" charset="0"/>
              </a:rPr>
              <a:t>Nel caso in cui l’AUA sia l'unico atto di assenso richiesto e sostituisca i titoli abilitativi per i quali almeno uno dei termini di conclusione del procedimento è superiore a 90 giorni, entro 30 giorni dalla data di presentazione dell’istanza al SUAP, l’Autorità competente indice ed eventualmente convoca la Conferenza dei Servizi di cui agli artt. 14 e </a:t>
            </a:r>
            <a:r>
              <a:rPr lang="it-IT" dirty="0" err="1">
                <a:latin typeface="Palatino Linotype" panose="02040502050505030304" pitchFamily="18" charset="0"/>
              </a:rPr>
              <a:t>sgg</a:t>
            </a:r>
            <a:r>
              <a:rPr lang="it-IT" dirty="0">
                <a:latin typeface="Palatino Linotype" panose="02040502050505030304" pitchFamily="18" charset="0"/>
              </a:rPr>
              <a:t>. della legge 241/90, coinvolgendo i soggetti competenti in materia ambientale e gli eventuali portatori di interessi.</a:t>
            </a: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La richiesta di integrazioni può essere effettuata nell’ambito della Conferenza dei Servizi, qualora convocata. Sulla base degli esiti della Conferenza dei Servizi, </a:t>
            </a:r>
            <a:r>
              <a:rPr lang="it-IT" dirty="0">
                <a:latin typeface="Palatino Linotype" panose="02040502050505030304" pitchFamily="18" charset="0"/>
              </a:rPr>
              <a:t>l’Autorità competente </a:t>
            </a:r>
            <a:r>
              <a:rPr lang="it-IT" dirty="0">
                <a:solidFill>
                  <a:srgbClr val="002060"/>
                </a:solidFill>
                <a:latin typeface="Palatino Linotype" panose="02040502050505030304" pitchFamily="18" charset="0"/>
              </a:rPr>
              <a:t>adotta il Provvedimento di AUA e lo trasmette al SUAP. Il SUAP provvede infine a rilasciare l’AUA al richiedente (art. 4, cc. 5 e 7, del Regolamento).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dirty="0">
              <a:latin typeface="Palatino Linotype" panose="02040502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423" y="0"/>
            <a:ext cx="8697231" cy="613321"/>
          </a:xfrm>
        </p:spPr>
        <p:txBody>
          <a:bodyPr rtlCol="0">
            <a:normAutofit/>
          </a:bodyPr>
          <a:lstStyle/>
          <a:p>
            <a:pPr algn="ctr"/>
            <a:r>
              <a:rPr lang="it-IT" sz="18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PROCEDIMENTI AUA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848787" y="736979"/>
            <a:ext cx="8044428" cy="5841242"/>
          </a:xfrm>
        </p:spPr>
        <p:txBody>
          <a:bodyPr rtlCol="0"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C. PROCEDIMENTI IN CUI È NECESSARIO ACQUISIRE, OLTRE ALL’AUA, ULTERIORI ATTI DI ASSENSO O AUTORIZZAZIONI (ART. 4 COMMI 4 E 5)</a:t>
            </a: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dirty="0">
                <a:latin typeface="Palatino Linotype" panose="02040502050505030304" pitchFamily="18" charset="0"/>
              </a:rPr>
              <a:t>Nel caso in cui, oltre all’AUA, siano richieste ulteriori autorizzazioni o atti di assenso, entro 30 giorni dalla data di presentazione dell’istanza </a:t>
            </a:r>
            <a:r>
              <a:rPr lang="it-IT" sz="1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il SUAP attiva il procedimento unico di cui all'art. 7 del </a:t>
            </a:r>
            <a:r>
              <a:rPr lang="it-IT" sz="1600" b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d.P.R.</a:t>
            </a:r>
            <a:r>
              <a:rPr lang="it-IT" sz="16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n. 160 del 2010 e indice ed eventualmente convoca la Conferenza dei servizi, </a:t>
            </a:r>
            <a:r>
              <a:rPr lang="it-IT" sz="1600" dirty="0">
                <a:latin typeface="Palatino Linotype" panose="02040502050505030304" pitchFamily="18" charset="0"/>
              </a:rPr>
              <a:t>invitando l’Autorità Competente, i soggetti competenti in materia ambientale (SCA) e gli ulteriori soggetti interessati dal procedimento unico.</a:t>
            </a: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dirty="0">
                <a:latin typeface="Palatino Linotype" panose="02040502050505030304" pitchFamily="18" charset="0"/>
              </a:rPr>
              <a:t>All’esito della conferenza dei servizi l’A.C. adotta l’AUA, raccolti i pareri degli SCA (coordinando eventualmente i soggetti competenti al rilascio dei pareri) e riportando lo svolgimento della Conferenza nel provvedimento adottato.</a:t>
            </a: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dirty="0">
                <a:latin typeface="Palatino Linotype" panose="02040502050505030304" pitchFamily="18" charset="0"/>
              </a:rPr>
              <a:t>L’AUA confluisce così nel provvedimento conclusivo del procedimento adottato dal SUAP, che provvede a rilasciare il provvedimento unico di all’art. 7 del d.P.R.160/2010 nei termini previsti dagli articoli 14 e </a:t>
            </a:r>
            <a:r>
              <a:rPr lang="it-IT" sz="1600" dirty="0" err="1">
                <a:latin typeface="Palatino Linotype" panose="02040502050505030304" pitchFamily="18" charset="0"/>
              </a:rPr>
              <a:t>sgg</a:t>
            </a:r>
            <a:r>
              <a:rPr lang="it-IT" sz="1600" dirty="0">
                <a:latin typeface="Palatino Linotype" panose="02040502050505030304" pitchFamily="18" charset="0"/>
              </a:rPr>
              <a:t>. legge 241/90:</a:t>
            </a: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b="1" dirty="0">
                <a:latin typeface="Palatino Linotype" panose="02040502050505030304" pitchFamily="18" charset="0"/>
              </a:rPr>
              <a:t>Conferenza semplificata (o asincrona)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1600" dirty="0">
                <a:latin typeface="Palatino Linotype" panose="02040502050505030304" pitchFamily="18" charset="0"/>
              </a:rPr>
              <a:t>90 (pareri) + 5 (istruttoria Suap) + 15 (integrazioni documentali) + 5 (adozione del provvedimento) giorni se tra gli enti interessati vi sono quelli «sensibili»;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1600" dirty="0">
                <a:latin typeface="Palatino Linotype" panose="02040502050505030304" pitchFamily="18" charset="0"/>
              </a:rPr>
              <a:t>45 (pareri) + 5 (istruttoria Suap) + 15 (integrazioni documentali) + 5 (adozione del provvedimento) giorni negli altri casi.</a:t>
            </a: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b="1" dirty="0">
                <a:latin typeface="Palatino Linotype" panose="02040502050505030304" pitchFamily="18" charset="0"/>
              </a:rPr>
              <a:t>Conferenza contestuale (o sincrona)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1600" dirty="0">
                <a:latin typeface="Palatino Linotype" panose="02040502050505030304" pitchFamily="18" charset="0"/>
              </a:rPr>
              <a:t>90 giorni dalla prima riunione della conferenza, se tra gli enti interessati vi sono quelli «sensibili»;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buFontTx/>
              <a:buChar char="-"/>
            </a:pPr>
            <a:r>
              <a:rPr lang="it-IT" sz="1600" dirty="0">
                <a:latin typeface="Palatino Linotype" panose="02040502050505030304" pitchFamily="18" charset="0"/>
              </a:rPr>
              <a:t>45 giorni negli altri casi.</a:t>
            </a:r>
            <a:endParaRPr lang="it-IT" sz="1600" b="1" dirty="0">
              <a:latin typeface="Palatino Linotype" panose="0204050205050503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200"/>
              </a:spcAft>
              <a:buNone/>
            </a:pPr>
            <a:endParaRPr lang="it-IT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62762" y="1605395"/>
            <a:ext cx="8103010" cy="3241204"/>
          </a:xfrm>
        </p:spPr>
        <p:txBody>
          <a:bodyPr rtlCol="0"/>
          <a:lstStyle/>
          <a:p>
            <a:pPr lvl="0" algn="l"/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  Tempistica del procedimento e la durata dell’AUA</a:t>
            </a:r>
            <a:b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  Rilascio, formazione, rinnovo e aggiornamento del     titolo</a:t>
            </a:r>
            <a:b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   Modifica e voltura dell’AUA</a:t>
            </a:r>
            <a:br>
              <a:rPr lang="it-IT" sz="3301" dirty="0"/>
            </a:br>
            <a:r>
              <a:rPr lang="it-IT" sz="330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23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46769" y="212651"/>
            <a:ext cx="8697231" cy="613321"/>
          </a:xfrm>
        </p:spPr>
        <p:txBody>
          <a:bodyPr rtlCol="0">
            <a:norm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DURATA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85528" y="994022"/>
            <a:ext cx="7735391" cy="1298802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it-IT" dirty="0">
                <a:latin typeface="Palatino Linotype" panose="02040502050505030304" pitchFamily="18" charset="0"/>
              </a:rPr>
              <a:t>La durata dell’Autorizzazione Unica Ambientale è fissata in anni 15 (quindici) a far data dal rilascio da parte del SUAP. La Comunicazione dell’avvio del procedimento è UNICA e di competenza esclusiva del SUAP.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985528" y="2292824"/>
            <a:ext cx="7740398" cy="571649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RILASCIO, FORMAZIONE, RINNOVO O AGGIORNAMENTO</a:t>
            </a:r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>
          <a:xfrm>
            <a:off x="985528" y="3002033"/>
            <a:ext cx="8048545" cy="2997602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  <a:latin typeface="Palatino Linotype" panose="02040502050505030304" pitchFamily="18" charset="0"/>
              </a:rPr>
              <a:t>[Misura di semplificazione adottata dalla Regione Campania]</a:t>
            </a:r>
          </a:p>
          <a:p>
            <a:pPr marL="0" indent="0" algn="just">
              <a:buNone/>
            </a:pPr>
            <a:r>
              <a:rPr lang="it-IT" dirty="0">
                <a:latin typeface="Palatino Linotype" panose="02040502050505030304" pitchFamily="18" charset="0"/>
              </a:rPr>
              <a:t>I soggetti richiedenti, in occasione del </a:t>
            </a:r>
            <a:r>
              <a:rPr lang="it-IT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rilascio, formazione, rinnovo, aggiornamento o modifica sostanziale</a:t>
            </a:r>
            <a:r>
              <a:rPr lang="it-IT" dirty="0">
                <a:latin typeface="Palatino Linotype" panose="02040502050505030304" pitchFamily="18" charset="0"/>
              </a:rPr>
              <a:t> di almeno uno dei titoli abilitativi previsti dal </a:t>
            </a:r>
            <a:r>
              <a:rPr lang="it-IT" dirty="0" err="1">
                <a:latin typeface="Palatino Linotype" panose="02040502050505030304" pitchFamily="18" charset="0"/>
              </a:rPr>
              <a:t>d.P.R.</a:t>
            </a:r>
            <a:r>
              <a:rPr lang="it-IT" dirty="0">
                <a:latin typeface="Palatino Linotype" panose="02040502050505030304" pitchFamily="18" charset="0"/>
              </a:rPr>
              <a:t> 59/2013, dovranno produrre la documentazione </a:t>
            </a:r>
            <a:r>
              <a:rPr lang="it-IT" i="1" dirty="0">
                <a:latin typeface="Palatino Linotype" panose="02040502050505030304" pitchFamily="18" charset="0"/>
              </a:rPr>
              <a:t>ex novo </a:t>
            </a:r>
            <a:r>
              <a:rPr lang="it-IT" dirty="0">
                <a:latin typeface="Palatino Linotype" panose="02040502050505030304" pitchFamily="18" charset="0"/>
              </a:rPr>
              <a:t>per i soli </a:t>
            </a:r>
            <a:r>
              <a:rPr lang="it-IT" b="1" u="sng" dirty="0">
                <a:latin typeface="Palatino Linotype" panose="02040502050505030304" pitchFamily="18" charset="0"/>
              </a:rPr>
              <a:t>titoli in scadenza o di nuova richiesta</a:t>
            </a:r>
            <a:r>
              <a:rPr lang="it-IT" dirty="0"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latin typeface="Palatino Linotype" panose="02040502050505030304" pitchFamily="18" charset="0"/>
              </a:rPr>
              <a:t>Per gli altri titoli non scaduti e ancora in corso di validità, almeno un anno dalla scadenza, il richiedente potrà produrre una dichiarazione sostitutiva che attesti che </a:t>
            </a:r>
            <a:r>
              <a:rPr lang="it-IT" b="1" u="sng" dirty="0">
                <a:latin typeface="Palatino Linotype" panose="02040502050505030304" pitchFamily="18" charset="0"/>
              </a:rPr>
              <a:t>nulla è mutato rispetto alle condizioni che ne hanno consentito il rilascio</a:t>
            </a:r>
            <a:r>
              <a:rPr lang="it-IT" dirty="0">
                <a:latin typeface="Palatino Linotype" panose="02040502050505030304" pitchFamily="18" charset="0"/>
              </a:rPr>
              <a:t>, unitamente agli estremi dei medesimi titoli (essendo questi già nella disponibilità della PA) o alle copie digitali.</a:t>
            </a: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5466" y="0"/>
            <a:ext cx="8697231" cy="613321"/>
          </a:xfrm>
        </p:spPr>
        <p:txBody>
          <a:bodyPr rtlCol="0">
            <a:norm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RINNOVO</a:t>
            </a:r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>
          <a:xfrm>
            <a:off x="948138" y="810400"/>
            <a:ext cx="8064559" cy="5685934"/>
          </a:xfrm>
        </p:spPr>
        <p:txBody>
          <a:bodyPr rtlCol="0"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1900" dirty="0">
                <a:latin typeface="Palatino Linotype" panose="02040502050505030304" pitchFamily="18" charset="0"/>
              </a:rPr>
              <a:t>La domanda di </a:t>
            </a:r>
            <a:r>
              <a:rPr lang="it-IT" sz="19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RINNOVO</a:t>
            </a:r>
            <a:r>
              <a:rPr lang="it-IT" sz="1900" dirty="0">
                <a:latin typeface="Palatino Linotype" panose="02040502050505030304" pitchFamily="18" charset="0"/>
              </a:rPr>
              <a:t> dell’AUA deve essere presentata </a:t>
            </a:r>
            <a:r>
              <a:rPr lang="it-IT" sz="1900" b="1" u="sng" dirty="0">
                <a:latin typeface="Palatino Linotype" panose="02040502050505030304" pitchFamily="18" charset="0"/>
              </a:rPr>
              <a:t>almeno 6 mesi prima della scadenza</a:t>
            </a:r>
            <a:r>
              <a:rPr lang="it-IT" sz="1900" dirty="0">
                <a:latin typeface="Palatino Linotype" panose="02040502050505030304" pitchFamily="18" charset="0"/>
              </a:rPr>
              <a:t> all’autorità competente per tramite del SUAP e deve essere corredata dall’apposita documentazione. E’ possibile fare riferimento alla documentazione eventualmente già in possesso dell’autorità competente nel caso in cui le condizioni d’esercizio, o le informazioni in esso contenute, siano rimaste immutate.</a:t>
            </a:r>
          </a:p>
          <a:p>
            <a:pPr marL="0" indent="0" algn="just">
              <a:buNone/>
            </a:pPr>
            <a:r>
              <a:rPr lang="it-IT" sz="1900" dirty="0">
                <a:latin typeface="Palatino Linotype" panose="02040502050505030304" pitchFamily="18" charset="0"/>
              </a:rPr>
              <a:t>Nelle more del rilascio della nuova autorizzazione </a:t>
            </a:r>
            <a:r>
              <a:rPr lang="it-IT" sz="1900" i="1" dirty="0">
                <a:latin typeface="Palatino Linotype" panose="02040502050505030304" pitchFamily="18" charset="0"/>
              </a:rPr>
              <a:t>fatta salva diversa previsione contenuta nella specifica normativa di settore</a:t>
            </a:r>
            <a:r>
              <a:rPr lang="it-IT" sz="1900" dirty="0">
                <a:latin typeface="Palatino Linotype" panose="02040502050505030304" pitchFamily="18" charset="0"/>
              </a:rPr>
              <a:t>, continua ad avere efficacia l’autorizzazione esistente; qualora la richiesta di rinnovo avvenga successivamente, l’AUA sarà vigente fino alla sua naturale scadenza e il procedimento si concluderà con il rilascio di un’AUA per nuovo impianto.</a:t>
            </a:r>
          </a:p>
          <a:p>
            <a:pPr marL="0" indent="0" algn="just">
              <a:buNone/>
            </a:pPr>
            <a:endParaRPr lang="it-IT" sz="1900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it-IT" sz="1900" b="1" dirty="0">
                <a:latin typeface="Palatino Linotype" panose="02040502050505030304" pitchFamily="18" charset="0"/>
              </a:rPr>
              <a:t> </a:t>
            </a:r>
            <a:r>
              <a:rPr lang="it-IT" sz="19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FACOLTÀ DELL’AUTORITÀ COMPETENTE: IMPOSIZIONE DEL RINNOVO DELL’AUTORIZZAZIONE</a:t>
            </a:r>
          </a:p>
          <a:p>
            <a:pPr marL="0" indent="0" algn="just">
              <a:buNone/>
            </a:pPr>
            <a:r>
              <a:rPr lang="it-IT" sz="1900" dirty="0">
                <a:latin typeface="Palatino Linotype" panose="02040502050505030304" pitchFamily="18" charset="0"/>
              </a:rPr>
              <a:t>L’autorità competente può imporre il rinnovo dell’autorizzazione, o la revisione delle prescrizioni contenute nell’autorizzazione stessa, prima della scadenza quando:</a:t>
            </a:r>
          </a:p>
          <a:p>
            <a:pPr marL="0" indent="0" algn="just">
              <a:buNone/>
            </a:pPr>
            <a:r>
              <a:rPr lang="it-IT" sz="1900" dirty="0">
                <a:latin typeface="Palatino Linotype" panose="02040502050505030304" pitchFamily="18" charset="0"/>
              </a:rPr>
              <a:t> a) le prescrizioni stabilite nella stessa impediscano o pregiudichino il conseguimento degli obiettivi di qualità ambientale stabiliti dagli strumenti di pianificazione e programmazione di settore;</a:t>
            </a:r>
          </a:p>
          <a:p>
            <a:pPr marL="0" indent="0" algn="just">
              <a:buNone/>
            </a:pPr>
            <a:r>
              <a:rPr lang="it-IT" sz="1900" dirty="0">
                <a:latin typeface="Palatino Linotype" panose="02040502050505030304" pitchFamily="18" charset="0"/>
              </a:rPr>
              <a:t> b) le nuove disposizioni legislative comunitarie, statali o regionali lo esigono</a:t>
            </a:r>
            <a:r>
              <a:rPr lang="it-IT" dirty="0"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7452" y="0"/>
            <a:ext cx="7824389" cy="594221"/>
          </a:xfrm>
        </p:spPr>
        <p:txBody>
          <a:bodyPr rtlCol="0">
            <a:normAutofit/>
          </a:bodyPr>
          <a:lstStyle/>
          <a:p>
            <a:pPr algn="ctr"/>
            <a:r>
              <a:rPr lang="it-IT" sz="1600" b="1" dirty="0">
                <a:latin typeface="Palatino Linotype" panose="02040502050505030304" pitchFamily="18" charset="0"/>
              </a:rPr>
              <a:t>PROCEDURA</a:t>
            </a:r>
            <a:br>
              <a:rPr lang="it-IT" sz="1600" dirty="0">
                <a:latin typeface="Palatino Linotype" panose="02040502050505030304" pitchFamily="18" charset="0"/>
              </a:rPr>
            </a:br>
            <a:endParaRPr lang="it-IT" sz="1600" dirty="0">
              <a:latin typeface="Palatino Linotype" panose="02040502050505030304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107197" y="297110"/>
            <a:ext cx="8585405" cy="675678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Modifica sostanziale attività</a:t>
            </a:r>
          </a:p>
        </p:txBody>
      </p:sp>
      <p:sp>
        <p:nvSpPr>
          <p:cNvPr id="6" name="Segnaposto contenuto 3"/>
          <p:cNvSpPr>
            <a:spLocks noGrp="1"/>
          </p:cNvSpPr>
          <p:nvPr>
            <p:ph sz="half" idx="2"/>
          </p:nvPr>
        </p:nvSpPr>
        <p:spPr>
          <a:xfrm>
            <a:off x="892732" y="858902"/>
            <a:ext cx="8013828" cy="5444916"/>
          </a:xfrm>
        </p:spPr>
        <p:txBody>
          <a:bodyPr rtlCol="0">
            <a:normAutofit/>
          </a:bodyPr>
          <a:lstStyle/>
          <a:p>
            <a:pPr algn="just"/>
            <a:r>
              <a:rPr lang="it-IT" sz="2000" dirty="0">
                <a:latin typeface="Palatino Linotype" panose="02040502050505030304" pitchFamily="18" charset="0"/>
              </a:rPr>
              <a:t>In caso di </a:t>
            </a:r>
            <a:r>
              <a:rPr lang="it-IT" sz="2000" b="1" dirty="0">
                <a:latin typeface="Palatino Linotype" panose="02040502050505030304" pitchFamily="18" charset="0"/>
              </a:rPr>
              <a:t>modifica sostanziale, il gestore dell’impianto  </a:t>
            </a:r>
            <a:r>
              <a:rPr lang="it-IT" sz="2000" dirty="0">
                <a:latin typeface="Palatino Linotype" panose="02040502050505030304" pitchFamily="18" charset="0"/>
              </a:rPr>
              <a:t>presenta una domanda di Autorizzazione ai sensi dell’art. 4 del DPR 59/2013.</a:t>
            </a:r>
          </a:p>
          <a:p>
            <a:pPr algn="just"/>
            <a:r>
              <a:rPr lang="it-IT" sz="2000" dirty="0">
                <a:latin typeface="Palatino Linotype" panose="02040502050505030304" pitchFamily="18" charset="0"/>
              </a:rPr>
              <a:t>L’autorità competente, se ritiene che la modifica comunicata è una </a:t>
            </a:r>
            <a:r>
              <a:rPr lang="it-IT" sz="2000" b="1" dirty="0">
                <a:latin typeface="Palatino Linotype" panose="02040502050505030304" pitchFamily="18" charset="0"/>
              </a:rPr>
              <a:t>modifica sostanziale, nei trenta giorni successivi alla comunicazione medesima, ordina al gestore di presentare una domanda di autorizzazione </a:t>
            </a:r>
            <a:r>
              <a:rPr lang="it-IT" sz="2000" dirty="0">
                <a:latin typeface="Palatino Linotype" panose="02040502050505030304" pitchFamily="18" charset="0"/>
              </a:rPr>
              <a:t>ai sensi e per gli effetti di cui all’articolo 4 e </a:t>
            </a:r>
            <a:r>
              <a:rPr lang="it-IT" sz="2000" b="1" dirty="0">
                <a:latin typeface="Palatino Linotype" panose="02040502050505030304" pitchFamily="18" charset="0"/>
              </a:rPr>
              <a:t>la modifica comunicata non può essere eseguita sino al rilascio della nuova autorizzazione</a:t>
            </a:r>
            <a:r>
              <a:rPr lang="it-IT" sz="2000" dirty="0">
                <a:latin typeface="Palatino Linotype" panose="020405020505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Palatino Linotype" panose="02040502050505030304" pitchFamily="18" charset="0"/>
              </a:rPr>
              <a:t>Nel caso in cui l’A.C. non si esprima entro 60 giorni dalla comunicazione, si può procedere all’esecuzione della modifica.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Palatino Linotype" panose="02040502050505030304" pitchFamily="18" charset="0"/>
              </a:rPr>
              <a:t>A.C. provvede, ove necessario, ad </a:t>
            </a:r>
            <a:r>
              <a:rPr lang="it-IT" sz="2000" b="1" dirty="0">
                <a:latin typeface="Palatino Linotype" panose="02040502050505030304" pitchFamily="18" charset="0"/>
              </a:rPr>
              <a:t>aggiornare l’autorizzazione </a:t>
            </a:r>
            <a:r>
              <a:rPr lang="it-IT" sz="2000" dirty="0">
                <a:latin typeface="Palatino Linotype" panose="02040502050505030304" pitchFamily="18" charset="0"/>
              </a:rPr>
              <a:t>in atto e tale aggiornamento </a:t>
            </a:r>
            <a:r>
              <a:rPr lang="it-IT" sz="2000" b="1" dirty="0">
                <a:latin typeface="Palatino Linotype" panose="02040502050505030304" pitchFamily="18" charset="0"/>
              </a:rPr>
              <a:t>non incide sulla durata dell’autorizzazione</a:t>
            </a:r>
            <a:r>
              <a:rPr lang="it-IT" b="1" dirty="0">
                <a:latin typeface="Palatino Linotype" panose="02040502050505030304" pitchFamily="18" charset="0"/>
              </a:rPr>
              <a:t>.</a:t>
            </a: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endParaRPr lang="it-IT" sz="1600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5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TM03457496[[fn=Parallasse]]</Template>
  <TotalTime>4238</TotalTime>
  <Words>2617</Words>
  <Application>Microsoft Office PowerPoint</Application>
  <PresentationFormat>Presentazione su schermo (4:3)</PresentationFormat>
  <Paragraphs>151</Paragraphs>
  <Slides>20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SimSun</vt:lpstr>
      <vt:lpstr>Arial</vt:lpstr>
      <vt:lpstr>Calibri</vt:lpstr>
      <vt:lpstr>Corbel</vt:lpstr>
      <vt:lpstr>font311</vt:lpstr>
      <vt:lpstr>Palatino Linotype</vt:lpstr>
      <vt:lpstr>Times New Roman</vt:lpstr>
      <vt:lpstr>Wingdings</vt:lpstr>
      <vt:lpstr>Parallasse</vt:lpstr>
      <vt:lpstr> PROGETTO PERCORSI Condizionalità ex ante e nuove competenze per percorsi di sviluppo delle Amministrazioni siciliane  Programma Operativo FSE 2014-2020 della Regione Siciliana  Asse IV Capacità Istituzionale - Obiettivi Specifici 4-6</vt:lpstr>
      <vt:lpstr>Casistica dei vari procedimenti di AUA</vt:lpstr>
      <vt:lpstr>Presentazione standard di PowerPoint</vt:lpstr>
      <vt:lpstr>Presentazione standard di PowerPoint</vt:lpstr>
      <vt:lpstr>Presentazione standard di PowerPoint</vt:lpstr>
      <vt:lpstr>-   Tempistica del procedimento e la durata dell’AUA  -   Rilascio, formazione, rinnovo e aggiornamento del     titolo  -   Modifica e voltura dell’AUA  </vt:lpstr>
      <vt:lpstr>Presentazione standard di PowerPoint</vt:lpstr>
      <vt:lpstr>Presentazione standard di PowerPoint</vt:lpstr>
      <vt:lpstr>PROCEDURA </vt:lpstr>
      <vt:lpstr>Procedura AUA nella Conferenza di servizi alla luce delle modifiche apportate, sia alla disciplina generale sia a quella speciale sull’AUA, dal D.Lgs. 127 del 2016 </vt:lpstr>
      <vt:lpstr>La nuova conferenza di servizi (D.Lgs. 127/2016)1</vt:lpstr>
      <vt:lpstr>La nuova conferenza di servizi (D.Lgs. 127/2016) </vt:lpstr>
      <vt:lpstr>La nuova conferenza di servizi (D.Lgs. 127/2016) </vt:lpstr>
      <vt:lpstr>La nuova conferenza di servizi (D.Lgs. 127/2016) </vt:lpstr>
      <vt:lpstr>La nuova conferenza di servizi (D.Lgs. 127/2016) </vt:lpstr>
      <vt:lpstr>La nuova conferenza di servizi (D.Lgs. 127/2016) </vt:lpstr>
      <vt:lpstr>La nuova conferenza di servizi (D.Lgs. 127/2016) </vt:lpstr>
      <vt:lpstr>Presentazione standard di PowerPoint</vt:lpstr>
      <vt:lpstr>Contenuti della modulistica unificata ai sensi del Decreto 8 maggio 2015  </vt:lpstr>
      <vt:lpstr>Gli allegati previsti dalla Regione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PERCORSI – Condizionalità ex ante e nuove competenze per percorsi di sviluppo delle Amministrazioni siciliane Programma Operativo FSE 2014-2020 della Regione Siciliana Asse IV Capacità Istituzionale - Obiettivi Specifici 4-6</dc:title>
  <dc:creator>Nada Mezzullo</dc:creator>
  <cp:lastModifiedBy>Riccardo Roccasalva</cp:lastModifiedBy>
  <cp:revision>245</cp:revision>
  <dcterms:created xsi:type="dcterms:W3CDTF">2017-06-20T08:01:49Z</dcterms:created>
  <dcterms:modified xsi:type="dcterms:W3CDTF">2017-09-18T17:44:33Z</dcterms:modified>
</cp:coreProperties>
</file>