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58" r:id="rId3"/>
    <p:sldId id="261" r:id="rId4"/>
    <p:sldId id="267" r:id="rId5"/>
    <p:sldId id="269" r:id="rId6"/>
    <p:sldId id="262" r:id="rId7"/>
    <p:sldId id="263" r:id="rId8"/>
    <p:sldId id="264" r:id="rId9"/>
    <p:sldId id="265" r:id="rId10"/>
    <p:sldId id="266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A9D13E-B99F-4A85-ACEF-E4B8578CA581}" type="datetimeFigureOut">
              <a:rPr lang="it-IT" smtClean="0"/>
              <a:t>27/11/2017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8725D-97FC-4552-9A39-9D1F7B7D35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491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39830" indent="-28455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38199" indent="-22764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593479" indent="-22764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48759" indent="-22764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04039" indent="-22764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59318" indent="-22764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14598" indent="-22764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69878" indent="-22764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fld id="{B45904D1-74DA-48F0-A077-3B339E445068}" type="slidenum">
              <a:rPr lang="it-IT" altLang="it-IT" sz="1200">
                <a:solidFill>
                  <a:srgbClr val="000000"/>
                </a:solidFill>
              </a:rPr>
              <a:pPr/>
              <a:t>1</a:t>
            </a:fld>
            <a:endParaRPr lang="it-IT" altLang="it-IT" sz="1200">
              <a:solidFill>
                <a:srgbClr val="000000"/>
              </a:solidFill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itchFamily="34" charset="0"/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9168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39830" indent="-28455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38199" indent="-22764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593479" indent="-22764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48759" indent="-22764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04039" indent="-22764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59318" indent="-22764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14598" indent="-22764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69878" indent="-22764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fld id="{1D380546-CD9E-464C-9B0A-88A0E7BD41A4}" type="slidenum">
              <a:rPr lang="it-IT" altLang="it-IT" sz="1200">
                <a:solidFill>
                  <a:srgbClr val="000000"/>
                </a:solidFill>
              </a:rPr>
              <a:pPr/>
              <a:t>2</a:t>
            </a:fld>
            <a:endParaRPr lang="it-IT" altLang="it-IT" sz="1200">
              <a:solidFill>
                <a:srgbClr val="000000"/>
              </a:solidFill>
            </a:endParaRPr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itchFamily="34" charset="0"/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7458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9000" y="2286000"/>
            <a:ext cx="6845300" cy="1143000"/>
          </a:xfrm>
        </p:spPr>
        <p:txBody>
          <a:bodyPr anchor="ctr"/>
          <a:lstStyle>
            <a:lvl1pPr algn="l">
              <a:defRPr/>
            </a:lvl1pPr>
          </a:lstStyle>
          <a:p>
            <a:pPr lvl="0"/>
            <a:r>
              <a:rPr lang="it-IT" noProof="0" dirty="0" smtClean="0"/>
              <a:t>Fare clic per modificare stile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89000" y="3886200"/>
            <a:ext cx="6845300" cy="1752600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it-IT" noProof="0" dirty="0" smtClean="0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F763F06A-6252-4108-A360-999F9D129DD5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75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01700" y="280988"/>
            <a:ext cx="6680200" cy="1014412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B39A27-9302-478F-BB96-21FB6345D404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11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01700" y="280988"/>
            <a:ext cx="6680200" cy="1001712"/>
          </a:xfrm>
        </p:spPr>
        <p:txBody>
          <a:bodyPr/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89000" y="1498600"/>
            <a:ext cx="3536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8350" y="1498600"/>
            <a:ext cx="3536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C2F1BA-4392-4559-A775-BF6E293B6DCA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492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C7F456-B229-4643-A2EE-07D38721F010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831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1067BE-CA6C-491B-AA8B-7BC2E93FB296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641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2175" y="1069975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010025" y="273050"/>
            <a:ext cx="353377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92175" y="2232026"/>
            <a:ext cx="3008313" cy="38941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75FDF-8F8F-4894-94D0-9BB45BE183EE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334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D4F22B-A627-499B-A39B-E795836979FA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512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634181" y="6365528"/>
            <a:ext cx="4028604" cy="365125"/>
          </a:xfrm>
        </p:spPr>
        <p:txBody>
          <a:bodyPr/>
          <a:lstStyle/>
          <a:p>
            <a:r>
              <a:rPr lang="it-IT" smtClean="0">
                <a:solidFill>
                  <a:srgbClr val="000000"/>
                </a:solidFill>
              </a:rPr>
              <a:t>Titolo Evento Finanza Locale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1BA9E-CF39-5A4C-A796-CE277B4E7A22}" type="slidenum">
              <a:rPr lang="it-IT" smtClean="0">
                <a:solidFill>
                  <a:srgbClr val="000000"/>
                </a:solidFill>
              </a:rPr>
              <a:pPr/>
              <a:t>‹N›</a:t>
            </a:fld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6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1559624" y="2182951"/>
            <a:ext cx="5544784" cy="103410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 smtClean="0"/>
              <a:t>Titolo apertura</a:t>
            </a:r>
            <a:br>
              <a:rPr lang="it-IT" dirty="0" smtClean="0"/>
            </a:br>
            <a:r>
              <a:rPr lang="it-IT" dirty="0" smtClean="0"/>
              <a:t>argomento</a:t>
            </a:r>
            <a:endParaRPr lang="it-IT" dirty="0"/>
          </a:p>
        </p:txBody>
      </p:sp>
      <p:sp>
        <p:nvSpPr>
          <p:cNvPr id="7" name="Segnaposto testo 2"/>
          <p:cNvSpPr>
            <a:spLocks noGrp="1"/>
          </p:cNvSpPr>
          <p:nvPr>
            <p:ph idx="1" hasCustomPrompt="1"/>
          </p:nvPr>
        </p:nvSpPr>
        <p:spPr>
          <a:xfrm>
            <a:off x="1559623" y="3378231"/>
            <a:ext cx="5544785" cy="1160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1875">
                <a:latin typeface="Arial"/>
                <a:cs typeface="Arial"/>
              </a:defRPr>
            </a:lvl1pPr>
          </a:lstStyle>
          <a:p>
            <a:pPr lvl="0"/>
            <a:r>
              <a:rPr lang="it-IT" dirty="0" smtClean="0"/>
              <a:t>Sottotitolo apertura</a:t>
            </a:r>
          </a:p>
          <a:p>
            <a:pPr lvl="0"/>
            <a:r>
              <a:rPr lang="it-IT" dirty="0" smtClean="0"/>
              <a:t>argomento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7604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1700" y="280988"/>
            <a:ext cx="6680200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stile su due righe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1511300"/>
            <a:ext cx="72263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ヒラギノ角ゴ Pro W3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ヒラギノ角ゴ Pro W3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31175" y="6299200"/>
            <a:ext cx="730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F78E2C51-AE4F-4C3B-90C7-81E445F037D5}" type="slidenum">
              <a:rPr lang="it-IT" altLang="it-IT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3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5E7D"/>
          </a:solidFill>
          <a:latin typeface="Arial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5E7D"/>
          </a:solidFill>
          <a:latin typeface="Arial" charset="0"/>
          <a:ea typeface="ヒラギノ角ゴ Pro W3" charset="0"/>
          <a:cs typeface="ヒラギノ角ゴ Pro W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5E7D"/>
          </a:solidFill>
          <a:latin typeface="Arial" charset="0"/>
          <a:ea typeface="ヒラギノ角ゴ Pro W3" charset="0"/>
          <a:cs typeface="ヒラギノ角ゴ Pro W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5E7D"/>
          </a:solidFill>
          <a:latin typeface="Arial" charset="0"/>
          <a:ea typeface="ヒラギノ角ゴ Pro W3" charset="0"/>
          <a:cs typeface="ヒラギノ角ゴ Pro W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5E7D"/>
          </a:solidFill>
          <a:latin typeface="Arial" charset="0"/>
          <a:ea typeface="ヒラギノ角ゴ Pro W3" charset="0"/>
          <a:cs typeface="ヒラギノ角ゴ Pro W3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5E7D"/>
          </a:solidFill>
          <a:latin typeface="Arial" charset="0"/>
          <a:ea typeface="ヒラギノ角ゴ Pro W3" charset="0"/>
          <a:cs typeface="ヒラギノ角ゴ Pro W3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5E7D"/>
          </a:solidFill>
          <a:latin typeface="Arial" charset="0"/>
          <a:ea typeface="ヒラギノ角ゴ Pro W3" charset="0"/>
          <a:cs typeface="ヒラギノ角ゴ Pro W3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5E7D"/>
          </a:solidFill>
          <a:latin typeface="Arial" charset="0"/>
          <a:ea typeface="ヒラギノ角ゴ Pro W3" charset="0"/>
          <a:cs typeface="ヒラギノ角ゴ Pro W3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5E7D"/>
          </a:solidFill>
          <a:latin typeface="Arial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Immagine 1" descr="esecutivi-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ext Box 8"/>
          <p:cNvSpPr txBox="1">
            <a:spLocks noChangeArrowheads="1"/>
          </p:cNvSpPr>
          <p:nvPr/>
        </p:nvSpPr>
        <p:spPr bwMode="auto">
          <a:xfrm>
            <a:off x="1765300" y="1803400"/>
            <a:ext cx="6883400" cy="161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4000" b="1" dirty="0" smtClean="0">
                <a:solidFill>
                  <a:srgbClr val="005E7D"/>
                </a:solidFill>
              </a:rPr>
              <a:t>La legge di bilancio 2018</a:t>
            </a:r>
            <a:endParaRPr lang="it-IT" sz="4000" b="1" dirty="0" smtClean="0">
              <a:solidFill>
                <a:srgbClr val="005E7D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800" b="1" i="1" dirty="0" smtClean="0">
                <a:solidFill>
                  <a:srgbClr val="005E7D"/>
                </a:solidFill>
              </a:rPr>
              <a:t>uno sguardo preliminare ad un </a:t>
            </a:r>
            <a:br>
              <a:rPr lang="it-IT" sz="2800" b="1" i="1" dirty="0" smtClean="0">
                <a:solidFill>
                  <a:srgbClr val="005E7D"/>
                </a:solidFill>
              </a:rPr>
            </a:br>
            <a:r>
              <a:rPr lang="it-IT" sz="2800" b="1" i="1" dirty="0" smtClean="0">
                <a:solidFill>
                  <a:srgbClr val="005E7D"/>
                </a:solidFill>
              </a:rPr>
              <a:t>anno di tensioni di parte corrente</a:t>
            </a:r>
            <a:endParaRPr lang="it-IT" sz="2800" b="1" i="1" dirty="0" smtClean="0">
              <a:solidFill>
                <a:srgbClr val="005E7D"/>
              </a:solidFill>
            </a:endParaRPr>
          </a:p>
          <a:p>
            <a:pPr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endParaRPr lang="it-IT" altLang="it-IT" dirty="0">
              <a:solidFill>
                <a:srgbClr val="BBE0E3">
                  <a:lumMod val="25000"/>
                </a:srgbClr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757014" y="3789040"/>
            <a:ext cx="670191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lang="it-IT" altLang="it-IT" sz="1600" i="1" dirty="0">
                <a:solidFill>
                  <a:srgbClr val="005E7D"/>
                </a:solidFill>
              </a:rPr>
              <a:t>Andrea Ferri - Responsabile Finanza Locale Anci-IFEL</a:t>
            </a:r>
            <a:endParaRPr lang="it-IT" altLang="it-IT" sz="1600" i="1" dirty="0">
              <a:solidFill>
                <a:srgbClr val="005E7D"/>
              </a:solidFill>
            </a:endParaRPr>
          </a:p>
          <a:p>
            <a:pPr eaLnBrk="0" fontAlgn="base" hangingPunct="0">
              <a:lnSpc>
                <a:spcPts val="2400"/>
              </a:lnSpc>
              <a:spcBef>
                <a:spcPts val="1200"/>
              </a:spcBef>
              <a:spcAft>
                <a:spcPct val="0"/>
              </a:spcAft>
            </a:pPr>
            <a:r>
              <a:rPr lang="it-IT" altLang="it-IT" sz="1600" i="1" dirty="0" err="1">
                <a:solidFill>
                  <a:srgbClr val="005E7D"/>
                </a:solidFill>
              </a:rPr>
              <a:t>Caltanisetta</a:t>
            </a:r>
            <a:r>
              <a:rPr lang="it-IT" altLang="it-IT" sz="1600" i="1" dirty="0">
                <a:solidFill>
                  <a:srgbClr val="005E7D"/>
                </a:solidFill>
              </a:rPr>
              <a:t>, 27 novembre 2017</a:t>
            </a:r>
            <a:endParaRPr lang="it-IT" altLang="it-IT" sz="1600" i="1" dirty="0">
              <a:solidFill>
                <a:srgbClr val="005E7D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9443" y="4934416"/>
            <a:ext cx="2805113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693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272808" cy="555724"/>
          </a:xfrm>
        </p:spPr>
        <p:txBody>
          <a:bodyPr/>
          <a:lstStyle/>
          <a:p>
            <a:r>
              <a:rPr lang="it-IT" sz="2000" dirty="0" smtClean="0"/>
              <a:t>REVISIONARE LE NORME SU PREDISSESTO E DISSESTO</a:t>
            </a:r>
            <a:endParaRPr lang="it-IT" sz="20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2F1BA-4392-4559-A775-BF6E293B6DCA}" type="slidenum">
              <a:rPr lang="it-IT" altLang="it-IT" smtClean="0">
                <a:solidFill>
                  <a:srgbClr val="000000"/>
                </a:solidFill>
              </a:rPr>
              <a:pPr/>
              <a:t>10</a:t>
            </a:fld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41429" y="1844824"/>
            <a:ext cx="7656394" cy="401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387350" indent="-387350">
              <a:tabLst>
                <a:tab pos="387350" algn="l"/>
                <a:tab pos="835025" algn="l"/>
                <a:tab pos="1284288" algn="l"/>
                <a:tab pos="1733550" algn="l"/>
                <a:tab pos="2182813" algn="l"/>
                <a:tab pos="2632075" algn="l"/>
                <a:tab pos="3081338" algn="l"/>
                <a:tab pos="3530600" algn="l"/>
                <a:tab pos="3979863" algn="l"/>
                <a:tab pos="4429125" algn="l"/>
                <a:tab pos="4878388" algn="l"/>
                <a:tab pos="5327650" algn="l"/>
                <a:tab pos="5776913" algn="l"/>
                <a:tab pos="6226175" algn="l"/>
                <a:tab pos="6675438" algn="l"/>
                <a:tab pos="7124700" algn="l"/>
                <a:tab pos="7573963" algn="l"/>
                <a:tab pos="8023225" algn="l"/>
                <a:tab pos="8472488" algn="l"/>
                <a:tab pos="8921750" algn="l"/>
                <a:tab pos="9371013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1pPr>
            <a:lvl2pPr>
              <a:tabLst>
                <a:tab pos="387350" algn="l"/>
                <a:tab pos="835025" algn="l"/>
                <a:tab pos="1284288" algn="l"/>
                <a:tab pos="1733550" algn="l"/>
                <a:tab pos="2182813" algn="l"/>
                <a:tab pos="2632075" algn="l"/>
                <a:tab pos="3081338" algn="l"/>
                <a:tab pos="3530600" algn="l"/>
                <a:tab pos="3979863" algn="l"/>
                <a:tab pos="4429125" algn="l"/>
                <a:tab pos="4878388" algn="l"/>
                <a:tab pos="5327650" algn="l"/>
                <a:tab pos="5776913" algn="l"/>
                <a:tab pos="6226175" algn="l"/>
                <a:tab pos="6675438" algn="l"/>
                <a:tab pos="7124700" algn="l"/>
                <a:tab pos="7573963" algn="l"/>
                <a:tab pos="8023225" algn="l"/>
                <a:tab pos="8472488" algn="l"/>
                <a:tab pos="8921750" algn="l"/>
                <a:tab pos="9371013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2pPr>
            <a:lvl3pPr>
              <a:tabLst>
                <a:tab pos="387350" algn="l"/>
                <a:tab pos="835025" algn="l"/>
                <a:tab pos="1284288" algn="l"/>
                <a:tab pos="1733550" algn="l"/>
                <a:tab pos="2182813" algn="l"/>
                <a:tab pos="2632075" algn="l"/>
                <a:tab pos="3081338" algn="l"/>
                <a:tab pos="3530600" algn="l"/>
                <a:tab pos="3979863" algn="l"/>
                <a:tab pos="4429125" algn="l"/>
                <a:tab pos="4878388" algn="l"/>
                <a:tab pos="5327650" algn="l"/>
                <a:tab pos="5776913" algn="l"/>
                <a:tab pos="6226175" algn="l"/>
                <a:tab pos="6675438" algn="l"/>
                <a:tab pos="7124700" algn="l"/>
                <a:tab pos="7573963" algn="l"/>
                <a:tab pos="8023225" algn="l"/>
                <a:tab pos="8472488" algn="l"/>
                <a:tab pos="8921750" algn="l"/>
                <a:tab pos="9371013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3pPr>
            <a:lvl4pPr>
              <a:tabLst>
                <a:tab pos="387350" algn="l"/>
                <a:tab pos="835025" algn="l"/>
                <a:tab pos="1284288" algn="l"/>
                <a:tab pos="1733550" algn="l"/>
                <a:tab pos="2182813" algn="l"/>
                <a:tab pos="2632075" algn="l"/>
                <a:tab pos="3081338" algn="l"/>
                <a:tab pos="3530600" algn="l"/>
                <a:tab pos="3979863" algn="l"/>
                <a:tab pos="4429125" algn="l"/>
                <a:tab pos="4878388" algn="l"/>
                <a:tab pos="5327650" algn="l"/>
                <a:tab pos="5776913" algn="l"/>
                <a:tab pos="6226175" algn="l"/>
                <a:tab pos="6675438" algn="l"/>
                <a:tab pos="7124700" algn="l"/>
                <a:tab pos="7573963" algn="l"/>
                <a:tab pos="8023225" algn="l"/>
                <a:tab pos="8472488" algn="l"/>
                <a:tab pos="8921750" algn="l"/>
                <a:tab pos="9371013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4pPr>
            <a:lvl5pPr>
              <a:tabLst>
                <a:tab pos="387350" algn="l"/>
                <a:tab pos="835025" algn="l"/>
                <a:tab pos="1284288" algn="l"/>
                <a:tab pos="1733550" algn="l"/>
                <a:tab pos="2182813" algn="l"/>
                <a:tab pos="2632075" algn="l"/>
                <a:tab pos="3081338" algn="l"/>
                <a:tab pos="3530600" algn="l"/>
                <a:tab pos="3979863" algn="l"/>
                <a:tab pos="4429125" algn="l"/>
                <a:tab pos="4878388" algn="l"/>
                <a:tab pos="5327650" algn="l"/>
                <a:tab pos="5776913" algn="l"/>
                <a:tab pos="6226175" algn="l"/>
                <a:tab pos="6675438" algn="l"/>
                <a:tab pos="7124700" algn="l"/>
                <a:tab pos="7573963" algn="l"/>
                <a:tab pos="8023225" algn="l"/>
                <a:tab pos="8472488" algn="l"/>
                <a:tab pos="8921750" algn="l"/>
                <a:tab pos="9371013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7350" algn="l"/>
                <a:tab pos="835025" algn="l"/>
                <a:tab pos="1284288" algn="l"/>
                <a:tab pos="1733550" algn="l"/>
                <a:tab pos="2182813" algn="l"/>
                <a:tab pos="2632075" algn="l"/>
                <a:tab pos="3081338" algn="l"/>
                <a:tab pos="3530600" algn="l"/>
                <a:tab pos="3979863" algn="l"/>
                <a:tab pos="4429125" algn="l"/>
                <a:tab pos="4878388" algn="l"/>
                <a:tab pos="5327650" algn="l"/>
                <a:tab pos="5776913" algn="l"/>
                <a:tab pos="6226175" algn="l"/>
                <a:tab pos="6675438" algn="l"/>
                <a:tab pos="7124700" algn="l"/>
                <a:tab pos="7573963" algn="l"/>
                <a:tab pos="8023225" algn="l"/>
                <a:tab pos="8472488" algn="l"/>
                <a:tab pos="8921750" algn="l"/>
                <a:tab pos="9371013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7350" algn="l"/>
                <a:tab pos="835025" algn="l"/>
                <a:tab pos="1284288" algn="l"/>
                <a:tab pos="1733550" algn="l"/>
                <a:tab pos="2182813" algn="l"/>
                <a:tab pos="2632075" algn="l"/>
                <a:tab pos="3081338" algn="l"/>
                <a:tab pos="3530600" algn="l"/>
                <a:tab pos="3979863" algn="l"/>
                <a:tab pos="4429125" algn="l"/>
                <a:tab pos="4878388" algn="l"/>
                <a:tab pos="5327650" algn="l"/>
                <a:tab pos="5776913" algn="l"/>
                <a:tab pos="6226175" algn="l"/>
                <a:tab pos="6675438" algn="l"/>
                <a:tab pos="7124700" algn="l"/>
                <a:tab pos="7573963" algn="l"/>
                <a:tab pos="8023225" algn="l"/>
                <a:tab pos="8472488" algn="l"/>
                <a:tab pos="8921750" algn="l"/>
                <a:tab pos="9371013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7350" algn="l"/>
                <a:tab pos="835025" algn="l"/>
                <a:tab pos="1284288" algn="l"/>
                <a:tab pos="1733550" algn="l"/>
                <a:tab pos="2182813" algn="l"/>
                <a:tab pos="2632075" algn="l"/>
                <a:tab pos="3081338" algn="l"/>
                <a:tab pos="3530600" algn="l"/>
                <a:tab pos="3979863" algn="l"/>
                <a:tab pos="4429125" algn="l"/>
                <a:tab pos="4878388" algn="l"/>
                <a:tab pos="5327650" algn="l"/>
                <a:tab pos="5776913" algn="l"/>
                <a:tab pos="6226175" algn="l"/>
                <a:tab pos="6675438" algn="l"/>
                <a:tab pos="7124700" algn="l"/>
                <a:tab pos="7573963" algn="l"/>
                <a:tab pos="8023225" algn="l"/>
                <a:tab pos="8472488" algn="l"/>
                <a:tab pos="8921750" algn="l"/>
                <a:tab pos="9371013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7350" algn="l"/>
                <a:tab pos="835025" algn="l"/>
                <a:tab pos="1284288" algn="l"/>
                <a:tab pos="1733550" algn="l"/>
                <a:tab pos="2182813" algn="l"/>
                <a:tab pos="2632075" algn="l"/>
                <a:tab pos="3081338" algn="l"/>
                <a:tab pos="3530600" algn="l"/>
                <a:tab pos="3979863" algn="l"/>
                <a:tab pos="4429125" algn="l"/>
                <a:tab pos="4878388" algn="l"/>
                <a:tab pos="5327650" algn="l"/>
                <a:tab pos="5776913" algn="l"/>
                <a:tab pos="6226175" algn="l"/>
                <a:tab pos="6675438" algn="l"/>
                <a:tab pos="7124700" algn="l"/>
                <a:tab pos="7573963" algn="l"/>
                <a:tab pos="8023225" algn="l"/>
                <a:tab pos="8472488" algn="l"/>
                <a:tab pos="8921750" algn="l"/>
                <a:tab pos="9371013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9pPr>
          </a:lstStyle>
          <a:p>
            <a:pPr marL="342900" indent="-34290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rgbClr val="005E7D"/>
              </a:buClr>
              <a:buFont typeface="Arial" panose="020B0604020202020204" pitchFamily="34" charset="0"/>
              <a:buChar char="•"/>
            </a:pPr>
            <a:r>
              <a:rPr lang="it-IT" altLang="it-IT" b="1" dirty="0" smtClean="0">
                <a:latin typeface="Arial Narrow" panose="020B0606020202030204" pitchFamily="34" charset="0"/>
              </a:rPr>
              <a:t>Adeguare i piani di riequilibrio ai mutamenti della disciplina contabile e fiscale</a:t>
            </a:r>
          </a:p>
          <a:p>
            <a:pPr marL="342900" indent="-34290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rgbClr val="005E7D"/>
              </a:buClr>
              <a:buFont typeface="Arial" panose="020B0604020202020204" pitchFamily="34" charset="0"/>
              <a:buChar char="•"/>
            </a:pPr>
            <a:r>
              <a:rPr lang="it-IT" altLang="it-IT" b="1" dirty="0" smtClean="0">
                <a:latin typeface="Arial Narrow" panose="020B0606020202030204" pitchFamily="34" charset="0"/>
              </a:rPr>
              <a:t>Sistematizzare le norme a fronte dei diversi pronunciamenti delle Corti dei conti regionali</a:t>
            </a:r>
            <a:endParaRPr lang="it-IT" altLang="it-IT" b="1" dirty="0" smtClean="0">
              <a:latin typeface="Arial Narrow" panose="020B0606020202030204" pitchFamily="34" charset="0"/>
            </a:endParaRPr>
          </a:p>
          <a:p>
            <a:pPr marL="342900" indent="-34290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rgbClr val="005E7D"/>
              </a:buClr>
              <a:buFont typeface="Arial" panose="020B0604020202020204" pitchFamily="34" charset="0"/>
              <a:buChar char="•"/>
            </a:pPr>
            <a:r>
              <a:rPr lang="it-IT" altLang="it-IT" b="1" dirty="0" smtClean="0">
                <a:latin typeface="Arial Narrow" panose="020B0606020202030204" pitchFamily="34" charset="0"/>
              </a:rPr>
              <a:t>Snellire i controlli e permettere revisioni in corso d’opera </a:t>
            </a:r>
          </a:p>
          <a:p>
            <a:pPr marL="342900" indent="-34290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rgbClr val="005E7D"/>
              </a:buClr>
              <a:buFont typeface="Arial" panose="020B0604020202020204" pitchFamily="34" charset="0"/>
              <a:buChar char="•"/>
            </a:pPr>
            <a:r>
              <a:rPr lang="it-IT" altLang="it-IT" b="1" dirty="0" smtClean="0">
                <a:latin typeface="Arial Narrow" panose="020B0606020202030204" pitchFamily="34" charset="0"/>
              </a:rPr>
              <a:t>Permettere di rivedere il </a:t>
            </a:r>
            <a:r>
              <a:rPr lang="it-IT" altLang="it-IT" b="1" dirty="0" err="1" smtClean="0">
                <a:latin typeface="Arial Narrow" panose="020B0606020202030204" pitchFamily="34" charset="0"/>
              </a:rPr>
              <a:t>riaccertamento</a:t>
            </a:r>
            <a:r>
              <a:rPr lang="it-IT" altLang="it-IT" b="1" dirty="0" smtClean="0">
                <a:latin typeface="Arial Narrow" panose="020B0606020202030204" pitchFamily="34" charset="0"/>
              </a:rPr>
              <a:t> straordinario</a:t>
            </a:r>
          </a:p>
          <a:p>
            <a:pPr marL="342900" indent="-34290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rgbClr val="005E7D"/>
              </a:buClr>
              <a:buFont typeface="Arial" panose="020B0604020202020204" pitchFamily="34" charset="0"/>
              <a:buChar char="•"/>
            </a:pPr>
            <a:endParaRPr lang="it-IT" altLang="it-IT" b="1" dirty="0">
              <a:latin typeface="Arial Narrow" panose="020B0606020202030204" pitchFamily="34" charset="0"/>
            </a:endParaRPr>
          </a:p>
          <a:p>
            <a:pPr marL="342900" indent="-34290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rgbClr val="005E7D"/>
              </a:buClr>
              <a:buFont typeface="Arial" panose="020B0604020202020204" pitchFamily="34" charset="0"/>
              <a:buChar char="•"/>
            </a:pPr>
            <a:endParaRPr lang="it-IT" altLang="it-IT" b="1" dirty="0" smtClean="0">
              <a:latin typeface="Arial Narrow" panose="020B0606020202030204" pitchFamily="34" charset="0"/>
            </a:endParaRPr>
          </a:p>
          <a:p>
            <a:pPr marL="342900" indent="-34290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rgbClr val="005E7D"/>
              </a:buClr>
              <a:buFont typeface="Arial" panose="020B0604020202020204" pitchFamily="34" charset="0"/>
              <a:buChar char="•"/>
            </a:pPr>
            <a:endParaRPr lang="it-IT" altLang="it-IT" b="1" dirty="0">
              <a:latin typeface="Arial Narrow" panose="020B0606020202030204" pitchFamily="34" charset="0"/>
            </a:endParaRPr>
          </a:p>
          <a:p>
            <a:pPr marL="0" indent="0"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rgbClr val="005E7D"/>
              </a:buClr>
            </a:pPr>
            <a:r>
              <a:rPr lang="it-IT" altLang="it-IT" b="1" dirty="0" smtClean="0">
                <a:latin typeface="Arial Narrow" panose="020B0606020202030204" pitchFamily="34" charset="0"/>
              </a:rPr>
              <a:t>È prevedibile un intervento sul </a:t>
            </a:r>
            <a:r>
              <a:rPr lang="it-IT" altLang="it-IT" b="1" dirty="0" err="1" smtClean="0">
                <a:latin typeface="Arial Narrow" panose="020B0606020202030204" pitchFamily="34" charset="0"/>
              </a:rPr>
              <a:t>predissesto</a:t>
            </a:r>
            <a:r>
              <a:rPr lang="it-IT" altLang="it-IT" b="1" dirty="0" smtClean="0">
                <a:latin typeface="Arial Narrow" panose="020B0606020202030204" pitchFamily="34" charset="0"/>
              </a:rPr>
              <a:t> con la legge di bilancio</a:t>
            </a:r>
            <a:endParaRPr lang="it-IT" altLang="it-IT" b="1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118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Pres_6_CONFERENZA copia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208" cy="6858000"/>
          </a:xfrm>
          <a:prstGeom prst="rect">
            <a:avLst/>
          </a:prstGeom>
        </p:spPr>
      </p:pic>
      <p:sp>
        <p:nvSpPr>
          <p:cNvPr id="5" name="Titolo 5"/>
          <p:cNvSpPr txBox="1">
            <a:spLocks/>
          </p:cNvSpPr>
          <p:nvPr/>
        </p:nvSpPr>
        <p:spPr bwMode="auto">
          <a:xfrm>
            <a:off x="485775" y="592138"/>
            <a:ext cx="7683440" cy="357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0" i="0" kern="1200">
                <a:solidFill>
                  <a:schemeClr val="tx1"/>
                </a:solidFill>
                <a:latin typeface="DIN-Black"/>
                <a:ea typeface="Arial Black" pitchFamily="34" charset="0"/>
                <a:cs typeface="DIN-Black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004B6B"/>
                </a:solidFill>
                <a:latin typeface="Arial Black" pitchFamily="34" charset="0"/>
                <a:ea typeface="Arial Black" pitchFamily="34" charset="0"/>
                <a:cs typeface="Arial Black" pitchFamily="34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004B6B"/>
                </a:solidFill>
                <a:latin typeface="Arial Black" pitchFamily="34" charset="0"/>
                <a:ea typeface="Arial Black" pitchFamily="34" charset="0"/>
                <a:cs typeface="Arial Black" pitchFamily="34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004B6B"/>
                </a:solidFill>
                <a:latin typeface="Arial Black" pitchFamily="34" charset="0"/>
                <a:ea typeface="Arial Black" pitchFamily="34" charset="0"/>
                <a:cs typeface="Arial Black" pitchFamily="34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004B6B"/>
                </a:solidFill>
                <a:latin typeface="Arial Black" pitchFamily="34" charset="0"/>
                <a:ea typeface="Arial Black" pitchFamily="34" charset="0"/>
                <a:cs typeface="Arial Black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004B6B"/>
                </a:solidFill>
                <a:latin typeface="Arial Black" pitchFamily="34" charset="0"/>
                <a:ea typeface="Arial Black" pitchFamily="34" charset="0"/>
                <a:cs typeface="Arial Black" pitchFamily="34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004B6B"/>
                </a:solidFill>
                <a:latin typeface="Arial Black" pitchFamily="34" charset="0"/>
                <a:ea typeface="Arial Black" pitchFamily="34" charset="0"/>
                <a:cs typeface="Arial Black" pitchFamily="34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004B6B"/>
                </a:solidFill>
                <a:latin typeface="Arial Black" pitchFamily="34" charset="0"/>
                <a:ea typeface="Arial Black" pitchFamily="34" charset="0"/>
                <a:cs typeface="Arial Black" pitchFamily="34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004B6B"/>
                </a:solidFill>
                <a:latin typeface="Arial Black" pitchFamily="34" charset="0"/>
                <a:ea typeface="Arial Black" pitchFamily="34" charset="0"/>
                <a:cs typeface="Arial Black" pitchFamily="34" charset="0"/>
              </a:defRPr>
            </a:lvl9pPr>
          </a:lstStyle>
          <a:p>
            <a:pPr>
              <a:spcAft>
                <a:spcPts val="1200"/>
              </a:spcAft>
            </a:pPr>
            <a:r>
              <a:rPr lang="it-IT" b="1" dirty="0" smtClean="0">
                <a:solidFill>
                  <a:srgbClr val="1F497D"/>
                </a:solidFill>
              </a:rPr>
              <a:t>Norme di interesse </a:t>
            </a:r>
            <a:r>
              <a:rPr lang="it-IT" b="1" dirty="0" err="1" smtClean="0">
                <a:solidFill>
                  <a:srgbClr val="1F497D"/>
                </a:solidFill>
              </a:rPr>
              <a:t>ddl</a:t>
            </a:r>
            <a:r>
              <a:rPr lang="it-IT" b="1" dirty="0" smtClean="0">
                <a:solidFill>
                  <a:srgbClr val="1F497D"/>
                </a:solidFill>
              </a:rPr>
              <a:t> Bilancio</a:t>
            </a:r>
          </a:p>
          <a:p>
            <a:pPr>
              <a:spcAft>
                <a:spcPts val="1200"/>
              </a:spcAft>
            </a:pPr>
            <a:r>
              <a:rPr lang="it-IT" sz="2800" b="1" i="1" dirty="0" smtClean="0">
                <a:solidFill>
                  <a:srgbClr val="1F497D"/>
                </a:solidFill>
              </a:rPr>
              <a:t>(in progress)</a:t>
            </a:r>
            <a:endParaRPr lang="it-IT" b="1" i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57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611560" y="1092192"/>
            <a:ext cx="8143334" cy="5577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marL="342900" lvl="0" indent="-342900" algn="just">
              <a:lnSpc>
                <a:spcPct val="113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Symbol"/>
              <a:buChar char=""/>
              <a:tabLst>
                <a:tab pos="180340" algn="l"/>
              </a:tabLst>
            </a:pPr>
            <a:r>
              <a:rPr lang="it-IT" sz="1800" b="1" dirty="0" smtClean="0">
                <a:latin typeface="Arial Narrow" panose="020B0606020202030204" pitchFamily="34" charset="0"/>
                <a:ea typeface="Calibri"/>
                <a:cs typeface="Times New Roman"/>
              </a:rPr>
              <a:t>Estesa </a:t>
            </a:r>
            <a:r>
              <a:rPr lang="it-IT" sz="1800" b="1" dirty="0">
                <a:latin typeface="Arial Narrow" panose="020B0606020202030204" pitchFamily="34" charset="0"/>
                <a:ea typeface="Calibri"/>
                <a:cs typeface="Times New Roman"/>
              </a:rPr>
              <a:t>al quadriennio 2020-2023 l’incentivazione statale del Patto verticale nazionale</a:t>
            </a:r>
            <a:r>
              <a:rPr lang="it-IT" sz="1800" dirty="0">
                <a:latin typeface="Arial Narrow" panose="020B0606020202030204" pitchFamily="34" charset="0"/>
                <a:ea typeface="Calibri"/>
                <a:cs typeface="Times New Roman"/>
              </a:rPr>
              <a:t>, </a:t>
            </a:r>
            <a:r>
              <a:rPr lang="it-IT" sz="1800" b="1" dirty="0" smtClean="0">
                <a:latin typeface="Arial Narrow" panose="020B0606020202030204" pitchFamily="34" charset="0"/>
                <a:ea typeface="Calibri"/>
                <a:cs typeface="Times New Roman"/>
              </a:rPr>
              <a:t>con</a:t>
            </a:r>
            <a:r>
              <a:rPr lang="it-IT" sz="1800" dirty="0" smtClean="0">
                <a:latin typeface="Arial Narrow" panose="020B0606020202030204" pitchFamily="34" charset="0"/>
                <a:ea typeface="Calibri"/>
                <a:cs typeface="Times New Roman"/>
              </a:rPr>
              <a:t> </a:t>
            </a:r>
            <a:r>
              <a:rPr lang="it-IT" sz="1800" b="1" dirty="0" smtClean="0">
                <a:latin typeface="Arial Narrow" panose="020B0606020202030204" pitchFamily="34" charset="0"/>
                <a:ea typeface="Calibri"/>
                <a:cs typeface="Times New Roman"/>
              </a:rPr>
              <a:t>il FPV che continuerà a svolgere la medesima funzione</a:t>
            </a:r>
            <a:r>
              <a:rPr lang="it-IT" sz="1800" dirty="0" smtClean="0">
                <a:latin typeface="Arial Narrow" panose="020B0606020202030204" pitchFamily="34" charset="0"/>
                <a:ea typeface="Calibri"/>
                <a:cs typeface="Times New Roman"/>
              </a:rPr>
              <a:t> pur con una declinazione terminologica apparentemente differente (articolo 72 comma 1 lettera a)</a:t>
            </a:r>
            <a:endParaRPr lang="it-IT" sz="1800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3000"/>
              </a:lnSpc>
              <a:spcBef>
                <a:spcPts val="900"/>
              </a:spcBef>
              <a:spcAft>
                <a:spcPts val="0"/>
              </a:spcAft>
              <a:buClr>
                <a:schemeClr val="tx2"/>
              </a:buClr>
              <a:buFont typeface="Symbol"/>
              <a:buChar char=""/>
              <a:tabLst>
                <a:tab pos="180340" algn="l"/>
              </a:tabLst>
            </a:pPr>
            <a:r>
              <a:rPr lang="it-IT" sz="1800" b="1" dirty="0" smtClean="0">
                <a:latin typeface="Arial Narrow" panose="020B0606020202030204" pitchFamily="34" charset="0"/>
                <a:ea typeface="Calibri"/>
                <a:cs typeface="Times New Roman"/>
              </a:rPr>
              <a:t>Per </a:t>
            </a:r>
            <a:r>
              <a:rPr lang="it-IT" sz="1800" b="1" dirty="0">
                <a:latin typeface="Arial Narrow" panose="020B0606020202030204" pitchFamily="34" charset="0"/>
                <a:ea typeface="Calibri"/>
                <a:cs typeface="Times New Roman"/>
              </a:rPr>
              <a:t>il biennio 2018-2019 </a:t>
            </a:r>
            <a:r>
              <a:rPr lang="it-IT" sz="1800" b="1" dirty="0" smtClean="0">
                <a:latin typeface="Arial Narrow" panose="020B0606020202030204" pitchFamily="34" charset="0"/>
                <a:ea typeface="Calibri"/>
                <a:cs typeface="Times New Roman"/>
              </a:rPr>
              <a:t>aumenta da 700 a 900 </a:t>
            </a:r>
            <a:r>
              <a:rPr lang="it-IT" sz="1800" b="1" dirty="0">
                <a:latin typeface="Arial Narrow" panose="020B0606020202030204" pitchFamily="34" charset="0"/>
                <a:ea typeface="Calibri"/>
                <a:cs typeface="Times New Roman"/>
              </a:rPr>
              <a:t>milioni </a:t>
            </a:r>
            <a:r>
              <a:rPr lang="it-IT" sz="1800" b="1" dirty="0" smtClean="0">
                <a:latin typeface="Arial Narrow" panose="020B0606020202030204" pitchFamily="34" charset="0"/>
                <a:ea typeface="Calibri"/>
                <a:cs typeface="Times New Roman"/>
              </a:rPr>
              <a:t>annui il </a:t>
            </a:r>
            <a:r>
              <a:rPr lang="it-IT" sz="1800" b="1" i="1" dirty="0" smtClean="0">
                <a:latin typeface="Arial Narrow" panose="020B0606020202030204" pitchFamily="34" charset="0"/>
                <a:ea typeface="Calibri"/>
                <a:cs typeface="Times New Roman"/>
              </a:rPr>
              <a:t>plafond</a:t>
            </a:r>
            <a:r>
              <a:rPr lang="it-IT" sz="1800" b="1" dirty="0" smtClean="0">
                <a:latin typeface="Arial Narrow" panose="020B0606020202030204" pitchFamily="34" charset="0"/>
                <a:ea typeface="Calibri"/>
                <a:cs typeface="Times New Roman"/>
              </a:rPr>
              <a:t> </a:t>
            </a:r>
            <a:r>
              <a:rPr lang="it-IT" sz="1800" dirty="0">
                <a:latin typeface="Arial Narrow" panose="020B0606020202030204" pitchFamily="34" charset="0"/>
                <a:ea typeface="Calibri"/>
                <a:cs typeface="Times New Roman"/>
              </a:rPr>
              <a:t>destinato ad alimentare </a:t>
            </a:r>
            <a:r>
              <a:rPr lang="it-IT" sz="1800" dirty="0" smtClean="0">
                <a:latin typeface="Arial Narrow" panose="020B0606020202030204" pitchFamily="34" charset="0"/>
                <a:ea typeface="Calibri"/>
                <a:cs typeface="Times New Roman"/>
              </a:rPr>
              <a:t>il verticale, </a:t>
            </a:r>
            <a:r>
              <a:rPr lang="it-IT" sz="1800" dirty="0">
                <a:latin typeface="Arial Narrow" panose="020B0606020202030204" pitchFamily="34" charset="0"/>
                <a:ea typeface="Calibri"/>
                <a:cs typeface="Times New Roman"/>
              </a:rPr>
              <a:t>nonché la </a:t>
            </a:r>
            <a:r>
              <a:rPr lang="it-IT" sz="1800" b="1" dirty="0" smtClean="0">
                <a:latin typeface="Arial Narrow" panose="020B0606020202030204" pitchFamily="34" charset="0"/>
                <a:ea typeface="Calibri"/>
                <a:cs typeface="Times New Roman"/>
              </a:rPr>
              <a:t>nuova riserva </a:t>
            </a:r>
            <a:r>
              <a:rPr lang="it-IT" sz="1800" b="1" dirty="0">
                <a:latin typeface="Arial Narrow" panose="020B0606020202030204" pitchFamily="34" charset="0"/>
                <a:ea typeface="Calibri"/>
                <a:cs typeface="Times New Roman"/>
              </a:rPr>
              <a:t>di 100 milioni annui per l’impiantistica </a:t>
            </a:r>
            <a:r>
              <a:rPr lang="it-IT" sz="1800" b="1" dirty="0" smtClean="0">
                <a:latin typeface="Arial Narrow" panose="020B0606020202030204" pitchFamily="34" charset="0"/>
                <a:ea typeface="Calibri"/>
                <a:cs typeface="Times New Roman"/>
              </a:rPr>
              <a:t>sportiva </a:t>
            </a:r>
            <a:r>
              <a:rPr lang="it-IT" sz="1800" dirty="0" smtClean="0">
                <a:latin typeface="Arial Narrow" panose="020B0606020202030204" pitchFamily="34" charset="0"/>
                <a:ea typeface="Calibri"/>
                <a:cs typeface="Times New Roman"/>
              </a:rPr>
              <a:t>(articolo 72 comma lettere a e d)</a:t>
            </a:r>
          </a:p>
          <a:p>
            <a:pPr marL="342900" lvl="0" indent="-342900" algn="just">
              <a:lnSpc>
                <a:spcPct val="113000"/>
              </a:lnSpc>
              <a:spcBef>
                <a:spcPts val="900"/>
              </a:spcBef>
              <a:spcAft>
                <a:spcPts val="0"/>
              </a:spcAft>
              <a:buClr>
                <a:schemeClr val="tx2"/>
              </a:buClr>
              <a:buFont typeface="Symbol"/>
              <a:buChar char=""/>
              <a:tabLst>
                <a:tab pos="180340" algn="l"/>
              </a:tabLst>
            </a:pPr>
            <a:r>
              <a:rPr lang="it-IT" sz="1800" dirty="0">
                <a:latin typeface="Arial Narrow" panose="020B0606020202030204" pitchFamily="34" charset="0"/>
              </a:rPr>
              <a:t>Viene </a:t>
            </a:r>
            <a:r>
              <a:rPr lang="it-IT" sz="1800" b="1" dirty="0">
                <a:latin typeface="Arial Narrow" panose="020B0606020202030204" pitchFamily="34" charset="0"/>
              </a:rPr>
              <a:t>esteso all’Unione di comuni il perimetro di applicazione degli spazi finanziari concessi in ambito sia nazionale sia regionale</a:t>
            </a:r>
            <a:r>
              <a:rPr lang="it-IT" sz="1800" dirty="0">
                <a:latin typeface="Arial Narrow" panose="020B0606020202030204" pitchFamily="34" charset="0"/>
              </a:rPr>
              <a:t> - nel 2017 limitato all’edilizia scolastica - equiparando gli investimenti direttamente sostenuti dai Comuni e i trasferimenti in conto capitale effettuati dai Comuni all’Unione per la realizzazione di opere pubbliche, </a:t>
            </a:r>
            <a:r>
              <a:rPr lang="it-IT" sz="1800" b="1" dirty="0">
                <a:latin typeface="Arial Narrow" panose="020B0606020202030204" pitchFamily="34" charset="0"/>
              </a:rPr>
              <a:t>sempre che all’Unione siano state delegate le connesse funzioni </a:t>
            </a:r>
            <a:r>
              <a:rPr lang="it-IT" sz="1800" dirty="0">
                <a:latin typeface="Arial Narrow" panose="020B0606020202030204" pitchFamily="34" charset="0"/>
              </a:rPr>
              <a:t>(art. 72 co.1 lettera b)</a:t>
            </a:r>
          </a:p>
          <a:p>
            <a:pPr marL="342900" indent="-342900" algn="just">
              <a:lnSpc>
                <a:spcPct val="113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Font typeface="Symbol"/>
              <a:buChar char=""/>
              <a:tabLst>
                <a:tab pos="180340" algn="l"/>
              </a:tabLst>
            </a:pPr>
            <a:r>
              <a:rPr lang="it-IT" sz="1800" b="1" dirty="0" smtClean="0">
                <a:latin typeface="Arial Narrow" panose="020B0606020202030204" pitchFamily="34" charset="0"/>
              </a:rPr>
              <a:t>Nell’iter </a:t>
            </a:r>
            <a:r>
              <a:rPr lang="it-IT" sz="1800" b="1" dirty="0">
                <a:latin typeface="Arial Narrow" panose="020B0606020202030204" pitchFamily="34" charset="0"/>
              </a:rPr>
              <a:t>di approvazione del provvedimento </a:t>
            </a:r>
            <a:r>
              <a:rPr lang="it-IT" sz="1800" b="1" dirty="0" smtClean="0">
                <a:latin typeface="Arial Narrow" panose="020B0606020202030204" pitchFamily="34" charset="0"/>
              </a:rPr>
              <a:t>speriamo in:</a:t>
            </a:r>
          </a:p>
          <a:p>
            <a:pPr lvl="1" algn="just">
              <a:lnSpc>
                <a:spcPct val="113000"/>
              </a:lnSpc>
              <a:spcBef>
                <a:spcPts val="900"/>
              </a:spcBef>
              <a:spcAft>
                <a:spcPts val="0"/>
              </a:spcAft>
              <a:buClr>
                <a:schemeClr val="tx2"/>
              </a:buClr>
              <a:buFont typeface="Wingdings" panose="05000000000000000000" pitchFamily="2" charset="2"/>
              <a:buChar char="ü"/>
              <a:tabLst>
                <a:tab pos="180340" algn="l"/>
              </a:tabLst>
            </a:pPr>
            <a:r>
              <a:rPr lang="it-IT" sz="1600" b="1" dirty="0" smtClean="0">
                <a:latin typeface="Arial Narrow" panose="020B0606020202030204" pitchFamily="34" charset="0"/>
              </a:rPr>
              <a:t>l’estensione </a:t>
            </a:r>
            <a:r>
              <a:rPr lang="it-IT" sz="1600" b="1" dirty="0">
                <a:latin typeface="Arial Narrow" panose="020B0606020202030204" pitchFamily="34" charset="0"/>
              </a:rPr>
              <a:t>a 15-20mila abitanti della priorità </a:t>
            </a:r>
            <a:r>
              <a:rPr lang="it-IT" sz="1600" dirty="0">
                <a:latin typeface="Arial Narrow" panose="020B0606020202030204" pitchFamily="34" charset="0"/>
              </a:rPr>
              <a:t>ora riservata ai Comuni fino a 5mila abitanti in fase di acquisizione degli spazi </a:t>
            </a:r>
            <a:r>
              <a:rPr lang="it-IT" sz="1600" dirty="0" smtClean="0">
                <a:latin typeface="Arial Narrow" panose="020B0606020202030204" pitchFamily="34" charset="0"/>
              </a:rPr>
              <a:t>finanziari. È una </a:t>
            </a:r>
            <a:r>
              <a:rPr lang="it-IT" sz="1600" b="1" dirty="0" smtClean="0">
                <a:latin typeface="Arial Narrow" panose="020B0606020202030204" pitchFamily="34" charset="0"/>
              </a:rPr>
              <a:t>misura</a:t>
            </a:r>
            <a:r>
              <a:rPr lang="it-IT" sz="1600" dirty="0" smtClean="0">
                <a:latin typeface="Arial Narrow" panose="020B0606020202030204" pitchFamily="34" charset="0"/>
              </a:rPr>
              <a:t> </a:t>
            </a:r>
            <a:r>
              <a:rPr lang="it-IT" sz="1600" b="1" dirty="0" smtClean="0">
                <a:latin typeface="Arial Narrow" panose="020B0606020202030204" pitchFamily="34" charset="0"/>
              </a:rPr>
              <a:t>strategica </a:t>
            </a:r>
            <a:r>
              <a:rPr lang="it-IT" sz="1600" b="1" dirty="0">
                <a:latin typeface="Arial Narrow" panose="020B0606020202030204" pitchFamily="34" charset="0"/>
              </a:rPr>
              <a:t>per contrastare </a:t>
            </a:r>
            <a:r>
              <a:rPr lang="it-IT" sz="1600" b="1" dirty="0" smtClean="0">
                <a:latin typeface="Arial Narrow" panose="020B0606020202030204" pitchFamily="34" charset="0"/>
              </a:rPr>
              <a:t>l’</a:t>
            </a:r>
            <a:r>
              <a:rPr lang="it-IT" sz="1600" b="1" i="1" dirty="0" err="1" smtClean="0">
                <a:latin typeface="Arial Narrow" panose="020B0606020202030204" pitchFamily="34" charset="0"/>
              </a:rPr>
              <a:t>overshooting</a:t>
            </a:r>
            <a:endParaRPr lang="it-IT" sz="1600" b="1" i="1" dirty="0" smtClean="0">
              <a:latin typeface="Arial Narrow" panose="020B0606020202030204" pitchFamily="34" charset="0"/>
            </a:endParaRPr>
          </a:p>
          <a:p>
            <a:pPr lvl="1" algn="just">
              <a:lnSpc>
                <a:spcPct val="113000"/>
              </a:lnSpc>
              <a:spcBef>
                <a:spcPts val="900"/>
              </a:spcBef>
              <a:spcAft>
                <a:spcPts val="0"/>
              </a:spcAft>
              <a:buClr>
                <a:schemeClr val="tx2"/>
              </a:buClr>
              <a:buFont typeface="Wingdings" panose="05000000000000000000" pitchFamily="2" charset="2"/>
              <a:buChar char="ü"/>
              <a:tabLst>
                <a:tab pos="180340" algn="l"/>
              </a:tabLst>
            </a:pPr>
            <a:r>
              <a:rPr lang="it-IT" sz="1600" b="1" dirty="0" smtClean="0">
                <a:latin typeface="Arial Narrow" panose="020B0606020202030204" pitchFamily="34" charset="0"/>
                <a:ea typeface="Calibri"/>
                <a:cs typeface="Times New Roman"/>
              </a:rPr>
              <a:t>ripristino delle scadenze a inizio anno </a:t>
            </a:r>
            <a:r>
              <a:rPr lang="it-IT" sz="1600" dirty="0" smtClean="0">
                <a:latin typeface="Arial Narrow" panose="020B0606020202030204" pitchFamily="34" charset="0"/>
                <a:ea typeface="Calibri"/>
                <a:cs typeface="Times New Roman"/>
              </a:rPr>
              <a:t>(invece che all’ottobre precedente)</a:t>
            </a:r>
            <a:endParaRPr lang="it-IT" sz="1600" dirty="0">
              <a:latin typeface="Arial Narrow" panose="020B0606020202030204" pitchFamily="34" charset="0"/>
              <a:ea typeface="Calibri"/>
              <a:cs typeface="Times New Roman"/>
            </a:endParaRPr>
          </a:p>
        </p:txBody>
      </p:sp>
      <p:sp>
        <p:nvSpPr>
          <p:cNvPr id="9" name="Titolo 5"/>
          <p:cNvSpPr>
            <a:spLocks noGrp="1"/>
          </p:cNvSpPr>
          <p:nvPr>
            <p:ph type="title"/>
          </p:nvPr>
        </p:nvSpPr>
        <p:spPr>
          <a:xfrm>
            <a:off x="683568" y="476672"/>
            <a:ext cx="7677502" cy="46513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it-IT" sz="2000" dirty="0"/>
              <a:t>ASPETTI SALIENTI </a:t>
            </a:r>
            <a:r>
              <a:rPr lang="it-IT" sz="2000" dirty="0" smtClean="0"/>
              <a:t>DEL </a:t>
            </a:r>
            <a:r>
              <a:rPr lang="it-IT" sz="2000" dirty="0"/>
              <a:t>DDL </a:t>
            </a:r>
            <a:r>
              <a:rPr lang="it-IT" sz="2000" dirty="0"/>
              <a:t>BILANCIO </a:t>
            </a:r>
            <a:r>
              <a:rPr lang="it-IT" sz="2000" dirty="0"/>
              <a:t>2018 - 1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82228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745514" y="1090719"/>
            <a:ext cx="8074958" cy="5722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marL="342900" indent="-342900" algn="just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Symbol"/>
              <a:buChar char=""/>
              <a:tabLst>
                <a:tab pos="180340" algn="l"/>
              </a:tabLst>
              <a:defRPr/>
            </a:pPr>
            <a:r>
              <a:rPr lang="it-IT" sz="1800" b="1" dirty="0">
                <a:latin typeface="Arial Narrow" panose="020B0606020202030204" pitchFamily="34" charset="0"/>
                <a:ea typeface="Calibri"/>
                <a:cs typeface="Times New Roman"/>
              </a:rPr>
              <a:t>continua a </a:t>
            </a:r>
            <a:r>
              <a:rPr lang="it-IT" sz="1800" b="1" dirty="0" smtClean="0">
                <a:latin typeface="Arial Narrow" panose="020B0606020202030204" pitchFamily="34" charset="0"/>
                <a:ea typeface="Calibri"/>
                <a:cs typeface="Times New Roman"/>
              </a:rPr>
              <a:t>essere esclusa </a:t>
            </a:r>
            <a:r>
              <a:rPr lang="it-IT" sz="1800" b="1" dirty="0">
                <a:latin typeface="Arial Narrow" panose="020B0606020202030204" pitchFamily="34" charset="0"/>
                <a:ea typeface="Calibri"/>
                <a:cs typeface="Times New Roman"/>
              </a:rPr>
              <a:t>dal saldo finale di competenza la sola quota di accantonamento FCDE finanziata con entrate </a:t>
            </a:r>
            <a:r>
              <a:rPr lang="it-IT" sz="1800" b="1" dirty="0" smtClean="0">
                <a:latin typeface="Arial Narrow" panose="020B0606020202030204" pitchFamily="34" charset="0"/>
                <a:ea typeface="Calibri"/>
                <a:cs typeface="Times New Roman"/>
              </a:rPr>
              <a:t>proprie. </a:t>
            </a:r>
            <a:r>
              <a:rPr lang="it-IT" sz="1800" dirty="0" smtClean="0">
                <a:latin typeface="Arial Narrow" panose="020B0606020202030204" pitchFamily="34" charset="0"/>
                <a:ea typeface="Calibri"/>
                <a:cs typeface="Times New Roman"/>
              </a:rPr>
              <a:t>La modifica apportata dal comma 9 lettera a) dell’articolo 68 </a:t>
            </a:r>
            <a:r>
              <a:rPr lang="it-IT" sz="1800" u="sng" dirty="0" smtClean="0">
                <a:latin typeface="Arial Narrow" panose="020B0606020202030204" pitchFamily="34" charset="0"/>
                <a:ea typeface="Calibri"/>
                <a:cs typeface="Times New Roman"/>
              </a:rPr>
              <a:t>non comporta alcuna sostanziale variazione</a:t>
            </a:r>
            <a:r>
              <a:rPr lang="it-IT" sz="1800" dirty="0" smtClean="0">
                <a:latin typeface="Arial Narrow" panose="020B0606020202030204" pitchFamily="34" charset="0"/>
                <a:ea typeface="Calibri"/>
                <a:cs typeface="Times New Roman"/>
              </a:rPr>
              <a:t>.</a:t>
            </a:r>
            <a:endParaRPr lang="it-IT" sz="1800" b="1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Symbol"/>
              <a:buChar char=""/>
              <a:tabLst>
                <a:tab pos="180340" algn="l"/>
              </a:tabLst>
              <a:defRPr/>
            </a:pPr>
            <a:r>
              <a:rPr lang="it-IT" sz="1800" b="1" dirty="0" smtClean="0">
                <a:solidFill>
                  <a:srgbClr val="C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viene abrogato l’obbligo </a:t>
            </a:r>
            <a:r>
              <a:rPr lang="it-IT" sz="1800" dirty="0" smtClean="0">
                <a:solidFill>
                  <a:srgbClr val="C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di </a:t>
            </a:r>
            <a:r>
              <a:rPr lang="it-IT" sz="1800" dirty="0">
                <a:solidFill>
                  <a:srgbClr val="C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allegare il prospetto dimostrativo</a:t>
            </a:r>
            <a:r>
              <a:rPr lang="it-IT" sz="1800" dirty="0">
                <a:latin typeface="Arial Narrow" panose="020B0606020202030204" pitchFamily="34" charset="0"/>
                <a:ea typeface="Calibri"/>
                <a:cs typeface="Times New Roman"/>
              </a:rPr>
              <a:t> del rispetto del saldo finale di competenza alle variazioni di bilancio </a:t>
            </a:r>
            <a:r>
              <a:rPr lang="it-IT" sz="1800" dirty="0" smtClean="0">
                <a:latin typeface="Arial Narrow" panose="020B0606020202030204" pitchFamily="34" charset="0"/>
                <a:ea typeface="Calibri"/>
                <a:cs typeface="Times New Roman"/>
              </a:rPr>
              <a:t>che intervengono in corso </a:t>
            </a:r>
            <a:r>
              <a:rPr lang="it-IT" sz="1800" dirty="0">
                <a:latin typeface="Arial Narrow" panose="020B0606020202030204" pitchFamily="34" charset="0"/>
                <a:ea typeface="Calibri"/>
                <a:cs typeface="Times New Roman"/>
              </a:rPr>
              <a:t>d’anno </a:t>
            </a:r>
            <a:r>
              <a:rPr lang="it-IT" sz="1800" dirty="0" smtClean="0">
                <a:latin typeface="Arial Narrow" panose="020B0606020202030204" pitchFamily="34" charset="0"/>
                <a:ea typeface="Calibri"/>
                <a:cs typeface="Times New Roman"/>
              </a:rPr>
              <a:t>(art. 68, co. 9, </a:t>
            </a:r>
            <a:r>
              <a:rPr lang="it-IT" sz="1800" dirty="0" err="1" smtClean="0">
                <a:latin typeface="Arial Narrow" panose="020B0606020202030204" pitchFamily="34" charset="0"/>
                <a:ea typeface="Calibri"/>
                <a:cs typeface="Times New Roman"/>
              </a:rPr>
              <a:t>lett.b</a:t>
            </a:r>
            <a:r>
              <a:rPr lang="it-IT" sz="1800" dirty="0" smtClean="0">
                <a:latin typeface="Arial Narrow" panose="020B0606020202030204" pitchFamily="34" charset="0"/>
                <a:ea typeface="Calibri"/>
                <a:cs typeface="Times New Roman"/>
              </a:rPr>
              <a:t>)</a:t>
            </a:r>
          </a:p>
          <a:p>
            <a:pPr marL="0" indent="0" algn="just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None/>
              <a:tabLst>
                <a:tab pos="180340" algn="l"/>
              </a:tabLst>
              <a:defRPr/>
            </a:pPr>
            <a:endParaRPr lang="it-IT" sz="700" dirty="0" smtClean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pPr marL="0" indent="0">
              <a:lnSpc>
                <a:spcPct val="114000"/>
              </a:lnSpc>
              <a:spcBef>
                <a:spcPct val="0"/>
              </a:spcBef>
              <a:buNone/>
            </a:pPr>
            <a:r>
              <a:rPr lang="it-IT" sz="2200" b="1" dirty="0" smtClean="0">
                <a:solidFill>
                  <a:schemeClr val="tx2"/>
                </a:solidFill>
                <a:ea typeface="Arial Black" pitchFamily="34" charset="0"/>
                <a:cs typeface="Arial" panose="020B0604020202020204" pitchFamily="34" charset="0"/>
              </a:rPr>
              <a:t>DDL </a:t>
            </a:r>
            <a:r>
              <a:rPr lang="it-IT" sz="2200" b="1" dirty="0">
                <a:solidFill>
                  <a:schemeClr val="tx2"/>
                </a:solidFill>
                <a:ea typeface="Arial Black" pitchFamily="34" charset="0"/>
                <a:cs typeface="Arial" panose="020B0604020202020204" pitchFamily="34" charset="0"/>
              </a:rPr>
              <a:t>CONVERSIONE DL FISCALE – </a:t>
            </a:r>
            <a:r>
              <a:rPr lang="it-IT" sz="2200" b="1" dirty="0" smtClean="0">
                <a:solidFill>
                  <a:schemeClr val="tx2"/>
                </a:solidFill>
                <a:ea typeface="Arial Black" pitchFamily="34" charset="0"/>
                <a:cs typeface="Arial" panose="020B0604020202020204" pitchFamily="34" charset="0"/>
              </a:rPr>
              <a:t>Art. </a:t>
            </a:r>
            <a:r>
              <a:rPr lang="it-IT" sz="2200" b="1" dirty="0">
                <a:solidFill>
                  <a:schemeClr val="tx2"/>
                </a:solidFill>
                <a:ea typeface="Arial Black" pitchFamily="34" charset="0"/>
                <a:cs typeface="Arial" panose="020B0604020202020204" pitchFamily="34" charset="0"/>
              </a:rPr>
              <a:t>17 quater </a:t>
            </a:r>
            <a:r>
              <a:rPr lang="it-IT" sz="2200" b="1" dirty="0" smtClean="0">
                <a:solidFill>
                  <a:schemeClr val="tx2"/>
                </a:solidFill>
                <a:ea typeface="Arial Black" pitchFamily="34" charset="0"/>
                <a:cs typeface="Arial" panose="020B0604020202020204" pitchFamily="34" charset="0"/>
              </a:rPr>
              <a:t>comma 3</a:t>
            </a:r>
            <a:endParaRPr lang="it-IT" sz="2200" b="1" dirty="0">
              <a:solidFill>
                <a:schemeClr val="tx2"/>
              </a:solidFill>
              <a:ea typeface="Arial Black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Symbol"/>
              <a:buChar char=""/>
              <a:tabLst>
                <a:tab pos="180340" algn="l"/>
              </a:tabLst>
            </a:pPr>
            <a:r>
              <a:rPr lang="it-IT" sz="1800" dirty="0">
                <a:latin typeface="Arial Narrow" panose="020B0606020202030204" pitchFamily="34" charset="0"/>
                <a:ea typeface="Calibri"/>
                <a:cs typeface="Times New Roman"/>
              </a:rPr>
              <a:t>Viene prevista una </a:t>
            </a:r>
            <a:r>
              <a:rPr lang="it-IT" sz="1800" b="1" dirty="0">
                <a:latin typeface="Arial Narrow" panose="020B0606020202030204" pitchFamily="34" charset="0"/>
                <a:ea typeface="Calibri"/>
                <a:cs typeface="Times New Roman"/>
              </a:rPr>
              <a:t>specifica priorità nell’assegnazione in ambito nazionale di spazi finanziari a sostegno della “progettazione definitiva ed esecutiva </a:t>
            </a:r>
            <a:r>
              <a:rPr lang="it-IT" sz="1800" dirty="0">
                <a:latin typeface="Arial Narrow" panose="020B0606020202030204" pitchFamily="34" charset="0"/>
                <a:ea typeface="Calibri"/>
                <a:cs typeface="Times New Roman"/>
              </a:rPr>
              <a:t>di investimenti finalizzati al miglioramento della dotazione infrastrutturale o al recupero degli immobili e delle strutture destinati a servizi per la popolazione, finanziati con avanzo di amministrazione</a:t>
            </a:r>
            <a:r>
              <a:rPr lang="it-IT" sz="1800" dirty="0" smtClean="0">
                <a:latin typeface="Arial Narrow" panose="020B0606020202030204" pitchFamily="34" charset="0"/>
                <a:ea typeface="Calibri"/>
                <a:cs typeface="Times New Roman"/>
              </a:rPr>
              <a:t>”</a:t>
            </a:r>
          </a:p>
          <a:p>
            <a:pPr marL="0" indent="0" algn="just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None/>
              <a:tabLst>
                <a:tab pos="180340" algn="l"/>
              </a:tabLst>
            </a:pPr>
            <a:r>
              <a:rPr lang="it-IT" sz="1800" dirty="0" smtClean="0">
                <a:latin typeface="Arial Narrow" panose="020B0606020202030204" pitchFamily="34" charset="0"/>
                <a:ea typeface="Calibri"/>
                <a:cs typeface="Times New Roman"/>
              </a:rPr>
              <a:t>È </a:t>
            </a:r>
            <a:r>
              <a:rPr lang="it-IT" sz="1800" dirty="0">
                <a:latin typeface="Arial Narrow" panose="020B0606020202030204" pitchFamily="34" charset="0"/>
                <a:ea typeface="Calibri"/>
                <a:cs typeface="Times New Roman"/>
              </a:rPr>
              <a:t>una norma fortemente sostenuta dall’Anci, che segna un </a:t>
            </a:r>
            <a:r>
              <a:rPr lang="it-IT" sz="1800" b="1" dirty="0">
                <a:latin typeface="Arial Narrow" panose="020B0606020202030204" pitchFamily="34" charset="0"/>
                <a:ea typeface="Calibri"/>
                <a:cs typeface="Times New Roman"/>
              </a:rPr>
              <a:t>fondamentale salto </a:t>
            </a:r>
            <a:r>
              <a:rPr lang="it-IT" sz="1800" b="1" dirty="0" smtClean="0">
                <a:latin typeface="Arial Narrow" panose="020B0606020202030204" pitchFamily="34" charset="0"/>
                <a:ea typeface="Calibri"/>
                <a:cs typeface="Times New Roman"/>
              </a:rPr>
              <a:t>di qualità nella </a:t>
            </a:r>
            <a:r>
              <a:rPr lang="it-IT" sz="1800" b="1" dirty="0">
                <a:latin typeface="Arial Narrow" panose="020B0606020202030204" pitchFamily="34" charset="0"/>
                <a:ea typeface="Calibri"/>
                <a:cs typeface="Times New Roman"/>
              </a:rPr>
              <a:t>disciplina vigente in materia</a:t>
            </a:r>
            <a:r>
              <a:rPr lang="it-IT" sz="1800" dirty="0">
                <a:latin typeface="Arial Narrow" panose="020B0606020202030204" pitchFamily="34" charset="0"/>
                <a:ea typeface="Calibri"/>
                <a:cs typeface="Times New Roman"/>
              </a:rPr>
              <a:t>, </a:t>
            </a:r>
            <a:r>
              <a:rPr lang="it-IT" sz="1800" dirty="0" smtClean="0">
                <a:latin typeface="Arial Narrow" panose="020B0606020202030204" pitchFamily="34" charset="0"/>
                <a:ea typeface="Calibri"/>
                <a:cs typeface="Times New Roman"/>
              </a:rPr>
              <a:t>nel rispetto del </a:t>
            </a:r>
            <a:r>
              <a:rPr lang="it-IT" sz="1800" dirty="0">
                <a:latin typeface="Arial Narrow" panose="020B0606020202030204" pitchFamily="34" charset="0"/>
                <a:ea typeface="Calibri"/>
                <a:cs typeface="Times New Roman"/>
              </a:rPr>
              <a:t>principio secondo cui </a:t>
            </a:r>
            <a:r>
              <a:rPr lang="it-IT" sz="1800" b="1" dirty="0">
                <a:latin typeface="Arial Narrow" panose="020B0606020202030204" pitchFamily="34" charset="0"/>
                <a:ea typeface="Calibri"/>
                <a:cs typeface="Times New Roman"/>
              </a:rPr>
              <a:t>le spese di progettazione sono parte integrante delle politiche finalizzate al rilancio degli investimenti </a:t>
            </a:r>
            <a:r>
              <a:rPr lang="it-IT" sz="1800" b="1" dirty="0" smtClean="0">
                <a:latin typeface="Arial Narrow" panose="020B0606020202030204" pitchFamily="34" charset="0"/>
                <a:ea typeface="Calibri"/>
                <a:cs typeface="Times New Roman"/>
              </a:rPr>
              <a:t>locali</a:t>
            </a:r>
            <a:endParaRPr lang="it-IT" sz="1800" b="1" dirty="0">
              <a:latin typeface="Arial Narrow" panose="020B0606020202030204" pitchFamily="34" charset="0"/>
              <a:ea typeface="Calibri"/>
              <a:cs typeface="Times New Roman"/>
            </a:endParaRPr>
          </a:p>
        </p:txBody>
      </p:sp>
      <p:sp>
        <p:nvSpPr>
          <p:cNvPr id="9" name="Titolo 5"/>
          <p:cNvSpPr>
            <a:spLocks noGrp="1"/>
          </p:cNvSpPr>
          <p:nvPr>
            <p:ph type="title"/>
          </p:nvPr>
        </p:nvSpPr>
        <p:spPr>
          <a:xfrm>
            <a:off x="745514" y="404664"/>
            <a:ext cx="7677502" cy="46513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it-IT" sz="2000" dirty="0"/>
              <a:t>ASPETTI SALIENTI NEL DDL BILANCIO 2018 - 2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62726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550450" y="1340768"/>
            <a:ext cx="7693958" cy="4975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marL="342900" indent="-342900" algn="just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Clr>
                <a:srgbClr val="005E7D"/>
              </a:buClr>
              <a:buFont typeface="Symbol"/>
              <a:buChar char=""/>
              <a:tabLst>
                <a:tab pos="180340" algn="l"/>
              </a:tabLst>
              <a:defRPr/>
            </a:pPr>
            <a:r>
              <a:rPr lang="it-IT" sz="1800" dirty="0">
                <a:latin typeface="Arial Narrow" panose="020B0606020202030204" pitchFamily="34" charset="0"/>
                <a:ea typeface="Calibri"/>
                <a:cs typeface="Times New Roman"/>
              </a:rPr>
              <a:t>Con finalità complementari rispetto al meccanismo </a:t>
            </a:r>
            <a:r>
              <a:rPr lang="it-IT" sz="1800" dirty="0" smtClean="0">
                <a:latin typeface="Arial Narrow" panose="020B0606020202030204" pitchFamily="34" charset="0"/>
                <a:ea typeface="Calibri"/>
                <a:cs typeface="Times New Roman"/>
              </a:rPr>
              <a:t>della concessione di spazi finanziari, </a:t>
            </a:r>
            <a:r>
              <a:rPr lang="it-IT" sz="1800" dirty="0">
                <a:latin typeface="Arial Narrow" panose="020B0606020202030204" pitchFamily="34" charset="0"/>
                <a:ea typeface="Calibri"/>
                <a:cs typeface="Times New Roman"/>
              </a:rPr>
              <a:t>per rilanciare gli investimenti degli </a:t>
            </a:r>
            <a:r>
              <a:rPr lang="it-IT" sz="1800" b="1" dirty="0">
                <a:latin typeface="Arial Narrow" panose="020B0606020202030204" pitchFamily="34" charset="0"/>
                <a:ea typeface="Calibri"/>
                <a:cs typeface="Times New Roman"/>
              </a:rPr>
              <a:t>enti con scarsi avanzi </a:t>
            </a:r>
            <a:r>
              <a:rPr lang="it-IT" sz="1800" b="1" dirty="0" smtClean="0">
                <a:latin typeface="Arial Narrow" panose="020B0606020202030204" pitchFamily="34" charset="0"/>
                <a:ea typeface="Calibri"/>
                <a:cs typeface="Times New Roman"/>
              </a:rPr>
              <a:t>disponibili,</a:t>
            </a:r>
            <a:r>
              <a:rPr lang="it-IT" sz="1800" dirty="0" smtClean="0">
                <a:latin typeface="Arial Narrow" panose="020B0606020202030204" pitchFamily="34" charset="0"/>
                <a:ea typeface="Calibri"/>
                <a:cs typeface="Times New Roman"/>
              </a:rPr>
              <a:t> </a:t>
            </a:r>
            <a:r>
              <a:rPr lang="it-IT" sz="1800" dirty="0">
                <a:latin typeface="Arial Narrow" panose="020B0606020202030204" pitchFamily="34" charset="0"/>
                <a:ea typeface="Calibri"/>
                <a:cs typeface="Times New Roman"/>
              </a:rPr>
              <a:t>sono </a:t>
            </a:r>
            <a:r>
              <a:rPr lang="it-IT" sz="1800" b="1" dirty="0">
                <a:latin typeface="Arial Narrow" panose="020B0606020202030204" pitchFamily="34" charset="0"/>
                <a:ea typeface="Calibri"/>
                <a:cs typeface="Times New Roman"/>
              </a:rPr>
              <a:t>previste per un triennio apposite risorse statali (150 mln. nel 2018, 300 mln. nel 2019 e 400 mln. nel 2020)</a:t>
            </a:r>
            <a:r>
              <a:rPr lang="it-IT" sz="1800" dirty="0">
                <a:latin typeface="Arial Narrow" panose="020B0606020202030204" pitchFamily="34" charset="0"/>
                <a:ea typeface="Calibri"/>
                <a:cs typeface="Times New Roman"/>
              </a:rPr>
              <a:t>: sono esclusi da questo </a:t>
            </a:r>
            <a:r>
              <a:rPr lang="it-IT" sz="1800" dirty="0" smtClean="0">
                <a:latin typeface="Arial Narrow" panose="020B0606020202030204" pitchFamily="34" charset="0"/>
                <a:ea typeface="Calibri"/>
                <a:cs typeface="Times New Roman"/>
              </a:rPr>
              <a:t>tipo </a:t>
            </a:r>
            <a:r>
              <a:rPr lang="it-IT" sz="1800" dirty="0">
                <a:latin typeface="Arial Narrow" panose="020B0606020202030204" pitchFamily="34" charset="0"/>
                <a:ea typeface="Calibri"/>
                <a:cs typeface="Times New Roman"/>
              </a:rPr>
              <a:t>di finanziamento gli enti beneficiari di risorse tramite il cosiddetto “Bando Periferie</a:t>
            </a:r>
            <a:r>
              <a:rPr lang="it-IT" sz="1800" dirty="0" smtClean="0">
                <a:latin typeface="Arial Narrow" panose="020B0606020202030204" pitchFamily="34" charset="0"/>
                <a:ea typeface="Calibri"/>
                <a:cs typeface="Times New Roman"/>
              </a:rPr>
              <a:t>» (articolo 71 commi 1-9)</a:t>
            </a:r>
            <a:endParaRPr lang="it-IT" sz="1800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4000"/>
              </a:lnSpc>
              <a:spcBef>
                <a:spcPts val="1800"/>
              </a:spcBef>
              <a:spcAft>
                <a:spcPts val="0"/>
              </a:spcAft>
              <a:buClr>
                <a:schemeClr val="tx2"/>
              </a:buClr>
              <a:buFont typeface="Symbol"/>
              <a:buChar char=""/>
              <a:tabLst>
                <a:tab pos="180340" algn="l"/>
              </a:tabLst>
            </a:pPr>
            <a:r>
              <a:rPr lang="it-IT" sz="1800" dirty="0" smtClean="0">
                <a:latin typeface="Arial Narrow" panose="020B0606020202030204" pitchFamily="34" charset="0"/>
                <a:ea typeface="Calibri"/>
                <a:cs typeface="Times New Roman"/>
              </a:rPr>
              <a:t>L’</a:t>
            </a:r>
            <a:r>
              <a:rPr lang="it-IT" sz="1800" b="1" dirty="0" smtClean="0">
                <a:latin typeface="Arial Narrow" panose="020B0606020202030204" pitchFamily="34" charset="0"/>
                <a:ea typeface="Calibri"/>
                <a:cs typeface="Times New Roman"/>
              </a:rPr>
              <a:t>articolo </a:t>
            </a:r>
            <a:r>
              <a:rPr lang="it-IT" sz="1800" b="1" dirty="0">
                <a:latin typeface="Arial Narrow" panose="020B0606020202030204" pitchFamily="34" charset="0"/>
                <a:ea typeface="Calibri"/>
                <a:cs typeface="Times New Roman"/>
              </a:rPr>
              <a:t>75 </a:t>
            </a:r>
            <a:r>
              <a:rPr lang="it-IT" sz="1800" dirty="0">
                <a:latin typeface="Arial Narrow" panose="020B0606020202030204" pitchFamily="34" charset="0"/>
                <a:ea typeface="Calibri"/>
                <a:cs typeface="Times New Roman"/>
              </a:rPr>
              <a:t>incrementa di </a:t>
            </a:r>
            <a:r>
              <a:rPr lang="it-IT" sz="1800" b="1" dirty="0">
                <a:latin typeface="Arial Narrow" panose="020B0606020202030204" pitchFamily="34" charset="0"/>
                <a:ea typeface="Calibri"/>
                <a:cs typeface="Times New Roman"/>
              </a:rPr>
              <a:t>91,2 milioni</a:t>
            </a:r>
            <a:r>
              <a:rPr lang="it-IT" sz="1800" dirty="0">
                <a:latin typeface="Arial Narrow" panose="020B0606020202030204" pitchFamily="34" charset="0"/>
                <a:ea typeface="Calibri"/>
                <a:cs typeface="Times New Roman"/>
              </a:rPr>
              <a:t>, di cui 30 milioni per ciascuno degli anni 2019 e 2020 e di 31,2 milioni per il 2021, le risorse destinate alla "</a:t>
            </a:r>
            <a:r>
              <a:rPr lang="it-IT" sz="1800" b="1" dirty="0">
                <a:latin typeface="Arial Narrow" panose="020B0606020202030204" pitchFamily="34" charset="0"/>
                <a:ea typeface="Calibri"/>
                <a:cs typeface="Times New Roman"/>
              </a:rPr>
              <a:t>Strategia per le</a:t>
            </a:r>
            <a:r>
              <a:rPr lang="it-IT" sz="1800" dirty="0">
                <a:latin typeface="Arial Narrow" panose="020B0606020202030204" pitchFamily="34" charset="0"/>
                <a:ea typeface="Calibri"/>
                <a:cs typeface="Times New Roman"/>
              </a:rPr>
              <a:t> </a:t>
            </a:r>
            <a:r>
              <a:rPr lang="it-IT" sz="1800" b="1" dirty="0">
                <a:latin typeface="Arial Narrow" panose="020B0606020202030204" pitchFamily="34" charset="0"/>
                <a:ea typeface="Calibri"/>
                <a:cs typeface="Times New Roman"/>
              </a:rPr>
              <a:t>Aree interne</a:t>
            </a:r>
            <a:r>
              <a:rPr lang="it-IT" sz="1800" dirty="0">
                <a:latin typeface="Arial Narrow" panose="020B0606020202030204" pitchFamily="34" charset="0"/>
                <a:ea typeface="Calibri"/>
                <a:cs typeface="Times New Roman"/>
              </a:rPr>
              <a:t>” a valere sul Fondo di rotazione per l’attuazione delle politiche </a:t>
            </a:r>
            <a:r>
              <a:rPr lang="it-IT" sz="1800" dirty="0" smtClean="0">
                <a:latin typeface="Arial Narrow" panose="020B0606020202030204" pitchFamily="34" charset="0"/>
                <a:ea typeface="Calibri"/>
                <a:cs typeface="Times New Roman"/>
              </a:rPr>
              <a:t>comunitarie</a:t>
            </a:r>
          </a:p>
          <a:p>
            <a:pPr marL="342900" lvl="0" indent="-342900" algn="just">
              <a:lnSpc>
                <a:spcPct val="114000"/>
              </a:lnSpc>
              <a:spcBef>
                <a:spcPts val="1800"/>
              </a:spcBef>
              <a:spcAft>
                <a:spcPts val="0"/>
              </a:spcAft>
              <a:buClr>
                <a:schemeClr val="tx2"/>
              </a:buClr>
              <a:buFont typeface="Symbol"/>
              <a:buChar char=""/>
              <a:tabLst>
                <a:tab pos="180340" algn="l"/>
              </a:tabLst>
            </a:pPr>
            <a:r>
              <a:rPr lang="it-IT" sz="1800" dirty="0">
                <a:latin typeface="Arial Narrow" panose="020B0606020202030204" pitchFamily="34" charset="0"/>
                <a:ea typeface="Calibri"/>
                <a:cs typeface="Times New Roman"/>
              </a:rPr>
              <a:t>L’</a:t>
            </a:r>
            <a:r>
              <a:rPr lang="it-IT" sz="1800" b="1" dirty="0">
                <a:latin typeface="Arial Narrow" panose="020B0606020202030204" pitchFamily="34" charset="0"/>
                <a:ea typeface="Calibri"/>
                <a:cs typeface="Times New Roman"/>
              </a:rPr>
              <a:t>articolo 95</a:t>
            </a:r>
            <a:r>
              <a:rPr lang="it-IT" sz="1800" dirty="0">
                <a:latin typeface="Arial Narrow" panose="020B0606020202030204" pitchFamily="34" charset="0"/>
                <a:ea typeface="Calibri"/>
                <a:cs typeface="Times New Roman"/>
              </a:rPr>
              <a:t> </a:t>
            </a:r>
            <a:r>
              <a:rPr lang="it-IT" sz="1800" b="1" dirty="0">
                <a:latin typeface="Arial Narrow" panose="020B0606020202030204" pitchFamily="34" charset="0"/>
                <a:ea typeface="Calibri"/>
                <a:cs typeface="Times New Roman"/>
              </a:rPr>
              <a:t>rilancia il Fondo per il finanziamento degli investimenti e lo sviluppo infrastrutturale del Paese</a:t>
            </a:r>
            <a:r>
              <a:rPr lang="it-IT" sz="1800" dirty="0">
                <a:latin typeface="Arial Narrow" panose="020B0606020202030204" pitchFamily="34" charset="0"/>
                <a:ea typeface="Calibri"/>
                <a:cs typeface="Times New Roman"/>
              </a:rPr>
              <a:t>: 940 milioni di euro per l’anno 2018, 1.940 milioni di euro per l’anno 2019 e 2.500 milioni di euro per ciascuno degli anni dal 2020 al 2033. Fin qui il Fondo ha finanziato alcuni settori di intervento particolarmente importanti nell’azione di governo comunale: riqualificazione urbana, sicurezza delle periferie, interventi per l’edilizia </a:t>
            </a:r>
            <a:r>
              <a:rPr lang="it-IT" sz="1800" dirty="0" smtClean="0">
                <a:latin typeface="Arial Narrow" panose="020B0606020202030204" pitchFamily="34" charset="0"/>
                <a:ea typeface="Calibri"/>
                <a:cs typeface="Times New Roman"/>
              </a:rPr>
              <a:t>scolastica</a:t>
            </a:r>
          </a:p>
        </p:txBody>
      </p:sp>
      <p:sp>
        <p:nvSpPr>
          <p:cNvPr id="9" name="Titolo 5"/>
          <p:cNvSpPr>
            <a:spLocks noGrp="1"/>
          </p:cNvSpPr>
          <p:nvPr>
            <p:ph type="title"/>
          </p:nvPr>
        </p:nvSpPr>
        <p:spPr>
          <a:xfrm>
            <a:off x="683568" y="476672"/>
            <a:ext cx="7677502" cy="46513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it-IT" sz="2000" dirty="0"/>
              <a:t>ASPETTI SALIENTI NEL DDL BILANCIO 2018 - 3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44097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724306" y="1044998"/>
            <a:ext cx="8024158" cy="5480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marL="0" algn="just" eaLnBrk="0" hangingPunct="0">
              <a:lnSpc>
                <a:spcPct val="113000"/>
              </a:lnSpc>
              <a:spcBef>
                <a:spcPts val="0"/>
              </a:spcBef>
              <a:buClr>
                <a:schemeClr val="tx2"/>
              </a:buClr>
            </a:pPr>
            <a:r>
              <a:rPr lang="it-IT" sz="1800" b="1" cap="all" dirty="0">
                <a:solidFill>
                  <a:schemeClr val="tx2"/>
                </a:solidFill>
                <a:latin typeface="Arial Narrow" pitchFamily="34" charset="0"/>
                <a:cs typeface="+mn-cs"/>
              </a:rPr>
              <a:t>Blocco dei tributi </a:t>
            </a:r>
          </a:p>
          <a:p>
            <a:pPr indent="-14288" algn="just" eaLnBrk="0" hangingPunct="0">
              <a:lnSpc>
                <a:spcPct val="113000"/>
              </a:lnSpc>
              <a:spcBef>
                <a:spcPts val="600"/>
              </a:spcBef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it-IT" sz="1800" i="1" dirty="0" smtClean="0">
                <a:latin typeface="Arial Narrow" pitchFamily="34" charset="0"/>
                <a:cs typeface="+mn-cs"/>
              </a:rPr>
              <a:t> L’articolo 6 </a:t>
            </a:r>
            <a:r>
              <a:rPr lang="it-IT" sz="1800" i="1" dirty="0">
                <a:latin typeface="Arial Narrow" pitchFamily="34" charset="0"/>
                <a:cs typeface="+mn-cs"/>
              </a:rPr>
              <a:t>del DDL Bilancio, emendando il </a:t>
            </a:r>
            <a:r>
              <a:rPr lang="it-IT" sz="1800" i="1" dirty="0" smtClean="0">
                <a:latin typeface="Arial Narrow" pitchFamily="34" charset="0"/>
                <a:cs typeface="+mn-cs"/>
              </a:rPr>
              <a:t>comma 26 </a:t>
            </a:r>
            <a:r>
              <a:rPr lang="it-IT" sz="1800" i="1" dirty="0">
                <a:latin typeface="Arial Narrow" pitchFamily="34" charset="0"/>
                <a:cs typeface="+mn-cs"/>
              </a:rPr>
              <a:t>della legge di stabilità 2016, 	</a:t>
            </a:r>
            <a:r>
              <a:rPr lang="it-IT" sz="1800" i="1" dirty="0" smtClean="0">
                <a:latin typeface="Arial Narrow" pitchFamily="34" charset="0"/>
                <a:cs typeface="+mn-cs"/>
              </a:rPr>
              <a:t>estende al 2018 </a:t>
            </a:r>
            <a:r>
              <a:rPr lang="it-IT" sz="1800" i="1" dirty="0">
                <a:latin typeface="Arial Narrow" pitchFamily="34" charset="0"/>
                <a:cs typeface="+mn-cs"/>
              </a:rPr>
              <a:t>il blocco degli aumenti dei </a:t>
            </a:r>
            <a:r>
              <a:rPr lang="it-IT" sz="1800" i="1" dirty="0" smtClean="0">
                <a:latin typeface="Arial Narrow" pitchFamily="34" charset="0"/>
                <a:cs typeface="+mn-cs"/>
              </a:rPr>
              <a:t>tributi</a:t>
            </a:r>
          </a:p>
          <a:p>
            <a:pPr indent="-14288" algn="just" eaLnBrk="0" hangingPunct="0">
              <a:lnSpc>
                <a:spcPct val="113000"/>
              </a:lnSpc>
              <a:spcBef>
                <a:spcPts val="600"/>
              </a:spcBef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it-IT" sz="1800" i="1" dirty="0">
                <a:latin typeface="Arial Narrow" pitchFamily="34" charset="0"/>
                <a:cs typeface="+mn-cs"/>
              </a:rPr>
              <a:t> Rimane confermata la possibilità di mantenere con espressa deliberazione la </a:t>
            </a:r>
            <a:r>
              <a:rPr lang="it-IT" sz="1800" i="1" dirty="0" smtClean="0">
                <a:latin typeface="Arial Narrow" pitchFamily="34" charset="0"/>
                <a:cs typeface="+mn-cs"/>
              </a:rPr>
              <a:t>	maggiorazione </a:t>
            </a:r>
            <a:r>
              <a:rPr lang="it-IT" sz="1800" i="1" dirty="0">
                <a:latin typeface="Arial Narrow" pitchFamily="34" charset="0"/>
                <a:cs typeface="+mn-cs"/>
              </a:rPr>
              <a:t>Tasi già confermata per gli anni 2016 e </a:t>
            </a:r>
            <a:r>
              <a:rPr lang="it-IT" sz="1800" i="1" dirty="0" smtClean="0">
                <a:latin typeface="Arial Narrow" pitchFamily="34" charset="0"/>
                <a:cs typeface="+mn-cs"/>
              </a:rPr>
              <a:t>2017</a:t>
            </a:r>
          </a:p>
          <a:p>
            <a:pPr indent="-14288" algn="just" eaLnBrk="0" hangingPunct="0">
              <a:lnSpc>
                <a:spcPct val="113000"/>
              </a:lnSpc>
              <a:spcBef>
                <a:spcPts val="600"/>
              </a:spcBef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it-IT" sz="1800" i="1" dirty="0">
                <a:latin typeface="Arial Narrow" pitchFamily="34" charset="0"/>
                <a:cs typeface="+mn-cs"/>
              </a:rPr>
              <a:t> Come per il 2016 ed il 2017, </a:t>
            </a:r>
            <a:r>
              <a:rPr lang="it-IT" sz="1800" b="1" i="1" dirty="0" smtClean="0">
                <a:latin typeface="Arial Narrow" pitchFamily="34" charset="0"/>
                <a:cs typeface="+mn-cs"/>
              </a:rPr>
              <a:t>restano escluse </a:t>
            </a:r>
            <a:r>
              <a:rPr lang="it-IT" sz="1800" b="1" i="1" dirty="0">
                <a:latin typeface="Arial Narrow" pitchFamily="34" charset="0"/>
                <a:cs typeface="+mn-cs"/>
              </a:rPr>
              <a:t>dal </a:t>
            </a:r>
            <a:r>
              <a:rPr lang="it-IT" sz="1800" b="1" i="1" dirty="0" smtClean="0">
                <a:latin typeface="Arial Narrow" pitchFamily="34" charset="0"/>
                <a:cs typeface="+mn-cs"/>
              </a:rPr>
              <a:t>blocco</a:t>
            </a:r>
            <a:r>
              <a:rPr lang="it-IT" sz="1800" i="1" dirty="0" smtClean="0">
                <a:latin typeface="Arial Narrow" pitchFamily="34" charset="0"/>
                <a:cs typeface="+mn-cs"/>
              </a:rPr>
              <a:t> alcune </a:t>
            </a:r>
            <a:r>
              <a:rPr lang="it-IT" sz="1800" i="1" dirty="0">
                <a:latin typeface="Arial Narrow" pitchFamily="34" charset="0"/>
                <a:cs typeface="+mn-cs"/>
              </a:rPr>
              <a:t>fattispecie </a:t>
            </a:r>
            <a:r>
              <a:rPr lang="it-IT" sz="1800" i="1" dirty="0" smtClean="0">
                <a:latin typeface="Arial Narrow" pitchFamily="34" charset="0"/>
                <a:cs typeface="+mn-cs"/>
              </a:rPr>
              <a:t>	esplicitamente </a:t>
            </a:r>
            <a:r>
              <a:rPr lang="it-IT" sz="1800" i="1" dirty="0">
                <a:latin typeface="Arial Narrow" pitchFamily="34" charset="0"/>
                <a:cs typeface="+mn-cs"/>
              </a:rPr>
              <a:t>previste: la </a:t>
            </a:r>
            <a:r>
              <a:rPr lang="it-IT" sz="1800" b="1" i="1" dirty="0">
                <a:latin typeface="Arial Narrow" pitchFamily="34" charset="0"/>
                <a:cs typeface="+mn-cs"/>
              </a:rPr>
              <a:t>tassa sui rifiuti (TARI</a:t>
            </a:r>
            <a:r>
              <a:rPr lang="it-IT" sz="1800" i="1" dirty="0">
                <a:latin typeface="Arial Narrow" pitchFamily="34" charset="0"/>
                <a:cs typeface="+mn-cs"/>
              </a:rPr>
              <a:t>), </a:t>
            </a:r>
            <a:r>
              <a:rPr lang="it-IT" sz="1800" i="1" dirty="0">
                <a:latin typeface="Arial Narrow" pitchFamily="34" charset="0"/>
              </a:rPr>
              <a:t>le </a:t>
            </a:r>
            <a:r>
              <a:rPr lang="it-IT" sz="1800" b="1" i="1" dirty="0" smtClean="0">
                <a:latin typeface="Arial Narrow" pitchFamily="34" charset="0"/>
              </a:rPr>
              <a:t>entrate che hanno natura 	patrimoniale</a:t>
            </a:r>
            <a:r>
              <a:rPr lang="it-IT" sz="1800" i="1" dirty="0">
                <a:latin typeface="Arial Narrow" pitchFamily="34" charset="0"/>
              </a:rPr>
              <a:t> </a:t>
            </a:r>
            <a:r>
              <a:rPr lang="it-IT" sz="1800" i="1" dirty="0" smtClean="0">
                <a:latin typeface="Arial Narrow" pitchFamily="34" charset="0"/>
              </a:rPr>
              <a:t>(ad esempio Cosap), </a:t>
            </a:r>
            <a:r>
              <a:rPr lang="it-IT" sz="1800" i="1" dirty="0" smtClean="0">
                <a:latin typeface="Arial Narrow" pitchFamily="34" charset="0"/>
                <a:cs typeface="+mn-cs"/>
              </a:rPr>
              <a:t>le </a:t>
            </a:r>
            <a:r>
              <a:rPr lang="it-IT" sz="1800" b="1" i="1" dirty="0">
                <a:latin typeface="Arial Narrow" pitchFamily="34" charset="0"/>
                <a:cs typeface="+mn-cs"/>
              </a:rPr>
              <a:t>variazioni disposte dagli enti </a:t>
            </a:r>
            <a:r>
              <a:rPr lang="it-IT" sz="1800" b="1" i="1" dirty="0" smtClean="0">
                <a:latin typeface="Arial Narrow" pitchFamily="34" charset="0"/>
                <a:cs typeface="+mn-cs"/>
              </a:rPr>
              <a:t>che deliberano </a:t>
            </a:r>
            <a:r>
              <a:rPr lang="it-IT" sz="1800" b="1" i="1" dirty="0">
                <a:latin typeface="Arial Narrow" pitchFamily="34" charset="0"/>
                <a:cs typeface="+mn-cs"/>
              </a:rPr>
              <a:t>il </a:t>
            </a:r>
            <a:r>
              <a:rPr lang="it-IT" sz="1800" b="1" i="1" dirty="0" smtClean="0">
                <a:latin typeface="Arial Narrow" pitchFamily="34" charset="0"/>
                <a:cs typeface="+mn-cs"/>
              </a:rPr>
              <a:t>	dissesto </a:t>
            </a:r>
            <a:r>
              <a:rPr lang="it-IT" sz="1800" b="1" i="1" dirty="0">
                <a:latin typeface="Arial Narrow" pitchFamily="34" charset="0"/>
                <a:cs typeface="+mn-cs"/>
              </a:rPr>
              <a:t>o il </a:t>
            </a:r>
            <a:r>
              <a:rPr lang="it-IT" sz="1800" b="1" i="1" dirty="0" smtClean="0">
                <a:latin typeface="Arial Narrow" pitchFamily="34" charset="0"/>
                <a:cs typeface="+mn-cs"/>
              </a:rPr>
              <a:t>predissesto</a:t>
            </a:r>
            <a:endParaRPr lang="it-IT" sz="1800" dirty="0"/>
          </a:p>
          <a:p>
            <a:pPr marL="0" algn="just" eaLnBrk="0" hangingPunct="0">
              <a:lnSpc>
                <a:spcPct val="113000"/>
              </a:lnSpc>
              <a:spcBef>
                <a:spcPts val="1200"/>
              </a:spcBef>
              <a:buClr>
                <a:schemeClr val="tx2"/>
              </a:buClr>
            </a:pPr>
            <a:r>
              <a:rPr lang="it-IT" sz="1800" b="1" cap="all" dirty="0" smtClean="0">
                <a:solidFill>
                  <a:schemeClr val="tx2"/>
                </a:solidFill>
                <a:latin typeface="Arial Narrow" pitchFamily="34" charset="0"/>
                <a:cs typeface="+mn-cs"/>
              </a:rPr>
              <a:t>imposta </a:t>
            </a:r>
            <a:r>
              <a:rPr lang="it-IT" sz="1800" b="1" cap="all" dirty="0">
                <a:solidFill>
                  <a:schemeClr val="tx2"/>
                </a:solidFill>
                <a:latin typeface="Arial Narrow" pitchFamily="34" charset="0"/>
                <a:cs typeface="+mn-cs"/>
              </a:rPr>
              <a:t>di </a:t>
            </a:r>
            <a:r>
              <a:rPr lang="it-IT" sz="1800" b="1" cap="all" dirty="0" smtClean="0">
                <a:solidFill>
                  <a:schemeClr val="tx2"/>
                </a:solidFill>
                <a:latin typeface="Arial Narrow" pitchFamily="34" charset="0"/>
                <a:cs typeface="+mn-cs"/>
              </a:rPr>
              <a:t>soggiorno</a:t>
            </a:r>
          </a:p>
          <a:p>
            <a:pPr indent="-14288" algn="just" eaLnBrk="0" hangingPunct="0">
              <a:lnSpc>
                <a:spcPct val="113000"/>
              </a:lnSpc>
              <a:spcBef>
                <a:spcPts val="600"/>
              </a:spcBef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it-IT" sz="1800" i="1" dirty="0" smtClean="0">
                <a:latin typeface="Arial Narrow" pitchFamily="34" charset="0"/>
                <a:cs typeface="+mn-cs"/>
              </a:rPr>
              <a:t> In </a:t>
            </a:r>
            <a:r>
              <a:rPr lang="it-IT" sz="1800" i="1" dirty="0">
                <a:latin typeface="Arial Narrow" pitchFamily="34" charset="0"/>
                <a:cs typeface="+mn-cs"/>
              </a:rPr>
              <a:t>ragione </a:t>
            </a:r>
            <a:r>
              <a:rPr lang="it-IT" sz="1800" i="1" dirty="0" smtClean="0">
                <a:latin typeface="Arial Narrow" pitchFamily="34" charset="0"/>
                <a:cs typeface="+mn-cs"/>
              </a:rPr>
              <a:t>dell’articolo 4</a:t>
            </a:r>
            <a:r>
              <a:rPr lang="it-IT" sz="1800" i="1" dirty="0">
                <a:latin typeface="Arial Narrow" pitchFamily="34" charset="0"/>
                <a:cs typeface="+mn-cs"/>
              </a:rPr>
              <a:t>, </a:t>
            </a:r>
            <a:r>
              <a:rPr lang="it-IT" sz="1800" i="1" dirty="0" smtClean="0">
                <a:latin typeface="Arial Narrow" pitchFamily="34" charset="0"/>
                <a:cs typeface="+mn-cs"/>
              </a:rPr>
              <a:t>comma 7 </a:t>
            </a:r>
            <a:r>
              <a:rPr lang="it-IT" sz="1800" i="1" dirty="0">
                <a:latin typeface="Arial Narrow" pitchFamily="34" charset="0"/>
                <a:cs typeface="+mn-cs"/>
              </a:rPr>
              <a:t>del DL </a:t>
            </a:r>
            <a:r>
              <a:rPr lang="it-IT" sz="1800" i="1" dirty="0" smtClean="0">
                <a:latin typeface="Arial Narrow" pitchFamily="34" charset="0"/>
                <a:cs typeface="+mn-cs"/>
              </a:rPr>
              <a:t>50, </a:t>
            </a:r>
            <a:r>
              <a:rPr lang="it-IT" sz="1800" i="1" dirty="0">
                <a:latin typeface="Arial Narrow" pitchFamily="34" charset="0"/>
                <a:cs typeface="+mn-cs"/>
              </a:rPr>
              <a:t>che deroga espressamente il comma 26 </a:t>
            </a:r>
            <a:r>
              <a:rPr lang="it-IT" sz="1800" i="1" dirty="0" smtClean="0">
                <a:latin typeface="Arial Narrow" pitchFamily="34" charset="0"/>
                <a:cs typeface="+mn-cs"/>
              </a:rPr>
              <a:t>	della </a:t>
            </a:r>
            <a:r>
              <a:rPr lang="it-IT" sz="1800" i="1" dirty="0">
                <a:latin typeface="Arial Narrow" pitchFamily="34" charset="0"/>
                <a:cs typeface="+mn-cs"/>
              </a:rPr>
              <a:t>legge di stabilità 2016, </a:t>
            </a:r>
            <a:r>
              <a:rPr lang="it-IT" sz="1800" b="1" i="1" dirty="0" smtClean="0">
                <a:latin typeface="Arial Narrow" pitchFamily="34" charset="0"/>
                <a:cs typeface="+mn-cs"/>
              </a:rPr>
              <a:t>deve ritenersi </a:t>
            </a:r>
            <a:r>
              <a:rPr lang="it-IT" sz="1800" b="1" i="1" dirty="0">
                <a:latin typeface="Arial Narrow" pitchFamily="34" charset="0"/>
                <a:cs typeface="+mn-cs"/>
              </a:rPr>
              <a:t>esclusa dal </a:t>
            </a:r>
            <a:r>
              <a:rPr lang="it-IT" sz="1800" b="1" i="1" dirty="0" smtClean="0">
                <a:latin typeface="Arial Narrow" pitchFamily="34" charset="0"/>
                <a:cs typeface="+mn-cs"/>
              </a:rPr>
              <a:t>blocco</a:t>
            </a:r>
            <a:endParaRPr lang="it-IT" sz="1800" i="1" dirty="0" smtClean="0">
              <a:latin typeface="Arial Narrow" pitchFamily="34" charset="0"/>
              <a:cs typeface="+mn-cs"/>
            </a:endParaRPr>
          </a:p>
          <a:p>
            <a:pPr marL="285750" lvl="4" indent="-285750" algn="just" eaLnBrk="0" hangingPunct="0">
              <a:lnSpc>
                <a:spcPct val="113000"/>
              </a:lnSpc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it-IT" b="1" cap="all" dirty="0">
                <a:solidFill>
                  <a:schemeClr val="tx2"/>
                </a:solidFill>
                <a:latin typeface="Arial Narrow" pitchFamily="34" charset="0"/>
                <a:cs typeface="+mn-cs"/>
              </a:rPr>
              <a:t>Fondo </a:t>
            </a:r>
            <a:r>
              <a:rPr lang="it-IT" b="1" cap="all" dirty="0" smtClean="0">
                <a:solidFill>
                  <a:schemeClr val="tx2"/>
                </a:solidFill>
                <a:latin typeface="Arial Narrow" pitchFamily="34" charset="0"/>
                <a:cs typeface="+mn-cs"/>
              </a:rPr>
              <a:t>IMU/Tasi</a:t>
            </a:r>
          </a:p>
          <a:p>
            <a:pPr marL="285750" lvl="4" indent="-14288" algn="just" eaLnBrk="0" hangingPunct="0">
              <a:lnSpc>
                <a:spcPct val="113000"/>
              </a:lnSpc>
              <a:spcBef>
                <a:spcPts val="600"/>
              </a:spcBef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it-IT" i="1" dirty="0" smtClean="0">
                <a:latin typeface="Arial Narrow" pitchFamily="34" charset="0"/>
                <a:cs typeface="+mn-cs"/>
              </a:rPr>
              <a:t> I commi </a:t>
            </a:r>
            <a:r>
              <a:rPr lang="it-IT" i="1" dirty="0">
                <a:latin typeface="Arial Narrow" pitchFamily="34" charset="0"/>
                <a:cs typeface="+mn-cs"/>
              </a:rPr>
              <a:t>15 e </a:t>
            </a:r>
            <a:r>
              <a:rPr lang="it-IT" i="1" dirty="0" smtClean="0">
                <a:latin typeface="Arial Narrow" pitchFamily="34" charset="0"/>
                <a:cs typeface="+mn-cs"/>
              </a:rPr>
              <a:t>16 dell’articolo 71 confermano </a:t>
            </a:r>
            <a:r>
              <a:rPr lang="it-IT" i="1" dirty="0">
                <a:latin typeface="Arial Narrow" pitchFamily="34" charset="0"/>
                <a:cs typeface="+mn-cs"/>
              </a:rPr>
              <a:t>per il 2018 il </a:t>
            </a:r>
            <a:r>
              <a:rPr lang="it-IT" b="1" i="1" dirty="0">
                <a:latin typeface="Arial Narrow" pitchFamily="34" charset="0"/>
                <a:cs typeface="+mn-cs"/>
              </a:rPr>
              <a:t>Fondo IMU/Tasi di 300 </a:t>
            </a:r>
            <a:r>
              <a:rPr lang="it-IT" b="1" i="1" dirty="0" smtClean="0">
                <a:latin typeface="Arial Narrow" pitchFamily="34" charset="0"/>
                <a:cs typeface="+mn-cs"/>
              </a:rPr>
              <a:t>	milioni </a:t>
            </a:r>
            <a:r>
              <a:rPr lang="it-IT" i="1" dirty="0" smtClean="0">
                <a:latin typeface="Arial Narrow" pitchFamily="34" charset="0"/>
                <a:cs typeface="+mn-cs"/>
              </a:rPr>
              <a:t>di euro, che </a:t>
            </a:r>
            <a:r>
              <a:rPr lang="it-IT" b="1" i="1" dirty="0" smtClean="0">
                <a:latin typeface="Arial Narrow" pitchFamily="34" charset="0"/>
                <a:cs typeface="+mn-cs"/>
              </a:rPr>
              <a:t>rimane non rilevante </a:t>
            </a:r>
            <a:r>
              <a:rPr lang="it-IT" b="1" i="1" dirty="0">
                <a:latin typeface="Arial Narrow" pitchFamily="34" charset="0"/>
                <a:cs typeface="+mn-cs"/>
              </a:rPr>
              <a:t>ai fini del </a:t>
            </a:r>
            <a:r>
              <a:rPr lang="it-IT" b="1" i="1" dirty="0" smtClean="0">
                <a:latin typeface="Arial Narrow" pitchFamily="34" charset="0"/>
                <a:cs typeface="+mn-cs"/>
              </a:rPr>
              <a:t>saldo di </a:t>
            </a:r>
            <a:r>
              <a:rPr lang="it-IT" b="1" i="1" dirty="0">
                <a:latin typeface="Arial Narrow" pitchFamily="34" charset="0"/>
                <a:cs typeface="+mn-cs"/>
              </a:rPr>
              <a:t>finanza </a:t>
            </a:r>
            <a:r>
              <a:rPr lang="it-IT" b="1" i="1" dirty="0" smtClean="0">
                <a:latin typeface="Arial Narrow" pitchFamily="34" charset="0"/>
                <a:cs typeface="+mn-cs"/>
              </a:rPr>
              <a:t>pubblica</a:t>
            </a:r>
            <a:endParaRPr lang="it-IT" b="1" i="1" dirty="0">
              <a:latin typeface="Arial Narrow" pitchFamily="34" charset="0"/>
              <a:cs typeface="+mn-cs"/>
            </a:endParaRPr>
          </a:p>
        </p:txBody>
      </p:sp>
      <p:sp>
        <p:nvSpPr>
          <p:cNvPr id="9" name="Titolo 5"/>
          <p:cNvSpPr>
            <a:spLocks noGrp="1"/>
          </p:cNvSpPr>
          <p:nvPr>
            <p:ph type="title"/>
          </p:nvPr>
        </p:nvSpPr>
        <p:spPr>
          <a:xfrm>
            <a:off x="755576" y="479145"/>
            <a:ext cx="7677502" cy="46513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it-IT" sz="2000" dirty="0"/>
              <a:t>ALTRE NORME DI INTERESSE - 1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94041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694548" y="1227936"/>
            <a:ext cx="7837892" cy="5197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marL="0" algn="just" eaLnBrk="0" hangingPunct="0">
              <a:lnSpc>
                <a:spcPct val="113000"/>
              </a:lnSpc>
              <a:spcBef>
                <a:spcPts val="1200"/>
              </a:spcBef>
              <a:buClr>
                <a:schemeClr val="tx2"/>
              </a:buClr>
            </a:pPr>
            <a:r>
              <a:rPr lang="it-IT" sz="1800" b="1" cap="all" dirty="0">
                <a:solidFill>
                  <a:schemeClr val="tx2"/>
                </a:solidFill>
                <a:latin typeface="Arial Narrow" pitchFamily="34" charset="0"/>
                <a:cs typeface="+mn-cs"/>
              </a:rPr>
              <a:t>Oneri di </a:t>
            </a:r>
            <a:r>
              <a:rPr lang="it-IT" sz="1800" b="1" cap="all" dirty="0" smtClean="0">
                <a:solidFill>
                  <a:schemeClr val="tx2"/>
                </a:solidFill>
                <a:latin typeface="Arial Narrow" pitchFamily="34" charset="0"/>
                <a:cs typeface="+mn-cs"/>
              </a:rPr>
              <a:t>urbanizzazione (</a:t>
            </a:r>
            <a:r>
              <a:rPr lang="it-IT" altLang="it-IT" sz="1800" b="1" cap="all" dirty="0" smtClean="0">
                <a:solidFill>
                  <a:schemeClr val="tx2"/>
                </a:solidFill>
                <a:latin typeface="Arial Narrow" pitchFamily="34" charset="0"/>
              </a:rPr>
              <a:t>articolo 1-BIS </a:t>
            </a:r>
            <a:r>
              <a:rPr lang="it-IT" altLang="it-IT" sz="1800" b="1" cap="all" dirty="0">
                <a:solidFill>
                  <a:schemeClr val="tx2"/>
                </a:solidFill>
                <a:latin typeface="Arial Narrow" pitchFamily="34" charset="0"/>
              </a:rPr>
              <a:t>DDL conversione DL </a:t>
            </a:r>
            <a:r>
              <a:rPr lang="it-IT" altLang="it-IT" sz="1800" b="1" cap="all" dirty="0" smtClean="0">
                <a:solidFill>
                  <a:schemeClr val="tx2"/>
                </a:solidFill>
                <a:latin typeface="Arial Narrow" pitchFamily="34" charset="0"/>
              </a:rPr>
              <a:t>fiscale)</a:t>
            </a:r>
            <a:endParaRPr lang="it-IT" sz="1800" b="1" cap="all" dirty="0">
              <a:solidFill>
                <a:schemeClr val="tx2"/>
              </a:solidFill>
              <a:latin typeface="Arial Narrow" pitchFamily="34" charset="0"/>
              <a:cs typeface="+mn-cs"/>
            </a:endParaRPr>
          </a:p>
          <a:p>
            <a:pPr marL="271463" indent="0" algn="just" eaLnBrk="0" hangingPunct="0">
              <a:lnSpc>
                <a:spcPct val="114000"/>
              </a:lnSpc>
              <a:spcBef>
                <a:spcPts val="600"/>
              </a:spcBef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it-IT" sz="1800" i="1" dirty="0" smtClean="0">
                <a:latin typeface="Arial Narrow" pitchFamily="34" charset="0"/>
                <a:cs typeface="+mn-cs"/>
              </a:rPr>
              <a:t> </a:t>
            </a:r>
            <a:r>
              <a:rPr lang="it-IT" sz="1800" i="1" dirty="0" smtClean="0">
                <a:latin typeface="Arial Narrow" pitchFamily="34" charset="0"/>
              </a:rPr>
              <a:t>L’articolo </a:t>
            </a:r>
            <a:r>
              <a:rPr lang="it-IT" sz="1800" i="1" dirty="0">
                <a:latin typeface="Arial Narrow" pitchFamily="34" charset="0"/>
              </a:rPr>
              <a:t>1-bis del DL Fiscale aggiunge alle destinazioni normativamente previste </a:t>
            </a:r>
            <a:r>
              <a:rPr lang="it-IT" sz="1800" i="1" dirty="0" smtClean="0">
                <a:latin typeface="Arial Narrow" pitchFamily="34" charset="0"/>
              </a:rPr>
              <a:t>	le</a:t>
            </a:r>
            <a:r>
              <a:rPr lang="it-IT" sz="1800" b="1" i="1" dirty="0" smtClean="0">
                <a:latin typeface="Arial Narrow" pitchFamily="34" charset="0"/>
              </a:rPr>
              <a:t> 	spese di progettazione </a:t>
            </a:r>
            <a:r>
              <a:rPr lang="it-IT" sz="1800" b="1" i="1" dirty="0">
                <a:latin typeface="Arial Narrow" pitchFamily="34" charset="0"/>
              </a:rPr>
              <a:t>per opere </a:t>
            </a:r>
            <a:r>
              <a:rPr lang="it-IT" sz="1800" b="1" i="1" dirty="0" smtClean="0">
                <a:latin typeface="Arial Narrow" pitchFamily="34" charset="0"/>
              </a:rPr>
              <a:t>pubbliche</a:t>
            </a:r>
            <a:r>
              <a:rPr lang="it-IT" sz="1800" i="1" dirty="0" smtClean="0">
                <a:latin typeface="Arial Narrow" pitchFamily="34" charset="0"/>
              </a:rPr>
              <a:t>, favorendo anche per tale via il 	rilancio degli investimenti locali</a:t>
            </a:r>
            <a:endParaRPr lang="it-IT" sz="1800" i="1" dirty="0" smtClean="0">
              <a:latin typeface="Arial Narrow" pitchFamily="34" charset="0"/>
              <a:cs typeface="+mn-cs"/>
            </a:endParaRPr>
          </a:p>
          <a:p>
            <a:pPr marL="0" algn="just" eaLnBrk="0" hangingPunct="0">
              <a:lnSpc>
                <a:spcPct val="113000"/>
              </a:lnSpc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1800" b="1" cap="all" dirty="0">
                <a:solidFill>
                  <a:schemeClr val="tx2"/>
                </a:solidFill>
                <a:latin typeface="Arial Narrow" pitchFamily="34" charset="0"/>
                <a:cs typeface="+mn-cs"/>
              </a:rPr>
              <a:t>Spesometro </a:t>
            </a:r>
            <a:r>
              <a:rPr lang="it-IT" altLang="it-IT" sz="1800" b="1" cap="all" dirty="0" smtClean="0">
                <a:solidFill>
                  <a:schemeClr val="tx2"/>
                </a:solidFill>
                <a:latin typeface="Arial Narrow" pitchFamily="34" charset="0"/>
                <a:cs typeface="+mn-cs"/>
              </a:rPr>
              <a:t>(articolo </a:t>
            </a:r>
            <a:r>
              <a:rPr lang="it-IT" altLang="it-IT" sz="1800" b="1" cap="all" dirty="0">
                <a:solidFill>
                  <a:schemeClr val="tx2"/>
                </a:solidFill>
                <a:latin typeface="Arial Narrow" pitchFamily="34" charset="0"/>
                <a:cs typeface="+mn-cs"/>
              </a:rPr>
              <a:t>1-ter DDL conversione DL fiscale)</a:t>
            </a:r>
          </a:p>
          <a:p>
            <a:pPr marL="285750" lvl="1" indent="-14288" algn="just" eaLnBrk="0" hangingPunct="0">
              <a:lnSpc>
                <a:spcPct val="114000"/>
              </a:lnSpc>
              <a:spcBef>
                <a:spcPts val="600"/>
              </a:spcBef>
              <a:buClr>
                <a:schemeClr val="tx2"/>
              </a:buClr>
              <a:buFont typeface="Wingdings" panose="05000000000000000000" pitchFamily="2" charset="2"/>
              <a:buChar char="Ø"/>
              <a:defRPr/>
            </a:pPr>
            <a:r>
              <a:rPr lang="it-IT" altLang="it-IT" sz="1500" dirty="0">
                <a:solidFill>
                  <a:srgbClr val="000000"/>
                </a:solidFill>
                <a:latin typeface="Arial Narrow" panose="020B0606020202030204" pitchFamily="34" charset="0"/>
                <a:ea typeface="ヒラギノ角ゴ Pro W3"/>
              </a:rPr>
              <a:t> </a:t>
            </a:r>
            <a:r>
              <a:rPr lang="it-IT" sz="1800" i="1" dirty="0">
                <a:latin typeface="Arial Narrow" pitchFamily="34" charset="0"/>
                <a:cs typeface="+mn-cs"/>
              </a:rPr>
              <a:t>le sanzioni </a:t>
            </a:r>
            <a:r>
              <a:rPr lang="it-IT" sz="1800" i="1" dirty="0" smtClean="0">
                <a:latin typeface="Arial Narrow" pitchFamily="34" charset="0"/>
                <a:cs typeface="+mn-cs"/>
              </a:rPr>
              <a:t>pecuniarie </a:t>
            </a:r>
            <a:r>
              <a:rPr lang="it-IT" sz="1800" i="1" dirty="0">
                <a:latin typeface="Arial Narrow" pitchFamily="34" charset="0"/>
                <a:cs typeface="+mn-cs"/>
              </a:rPr>
              <a:t>per l’errata trasmissione dei dati </a:t>
            </a:r>
            <a:r>
              <a:rPr lang="it-IT" sz="1800" i="1" dirty="0" smtClean="0">
                <a:latin typeface="Arial Narrow" pitchFamily="34" charset="0"/>
                <a:cs typeface="+mn-cs"/>
              </a:rPr>
              <a:t>relativi al </a:t>
            </a:r>
            <a:r>
              <a:rPr lang="it-IT" sz="1800" i="1" dirty="0">
                <a:latin typeface="Arial Narrow" pitchFamily="34" charset="0"/>
                <a:cs typeface="+mn-cs"/>
              </a:rPr>
              <a:t>primo </a:t>
            </a:r>
            <a:r>
              <a:rPr lang="it-IT" sz="1800" i="1" dirty="0" smtClean="0">
                <a:latin typeface="Arial Narrow" pitchFamily="34" charset="0"/>
                <a:cs typeface="+mn-cs"/>
              </a:rPr>
              <a:t>semestre 2017 	non si applicano se i dati esatti saranno trasmessi entro il 28 febbraio 2018</a:t>
            </a:r>
            <a:endParaRPr lang="it-IT" sz="1800" i="1" dirty="0">
              <a:latin typeface="Arial Narrow" pitchFamily="34" charset="0"/>
              <a:cs typeface="+mn-cs"/>
            </a:endParaRPr>
          </a:p>
          <a:p>
            <a:pPr marL="285750" lvl="1" indent="-14288" algn="just" eaLnBrk="0" hangingPunct="0">
              <a:lnSpc>
                <a:spcPct val="114000"/>
              </a:lnSpc>
              <a:spcBef>
                <a:spcPts val="600"/>
              </a:spcBef>
              <a:buClr>
                <a:schemeClr val="tx2"/>
              </a:buClr>
              <a:buFont typeface="Wingdings" panose="05000000000000000000" pitchFamily="2" charset="2"/>
              <a:buChar char="Ø"/>
              <a:defRPr/>
            </a:pPr>
            <a:r>
              <a:rPr lang="it-IT" altLang="it-IT" sz="1800" i="1" dirty="0" smtClean="0">
                <a:latin typeface="Arial Narrow" pitchFamily="34" charset="0"/>
                <a:cs typeface="+mn-cs"/>
              </a:rPr>
              <a:t> rilevazione </a:t>
            </a:r>
            <a:r>
              <a:rPr lang="it-IT" altLang="it-IT" sz="1800" i="1" dirty="0">
                <a:latin typeface="Arial Narrow" pitchFamily="34" charset="0"/>
                <a:cs typeface="+mn-cs"/>
              </a:rPr>
              <a:t>semestrale </a:t>
            </a:r>
            <a:r>
              <a:rPr lang="it-IT" altLang="it-IT" sz="1800" i="1" dirty="0" smtClean="0">
                <a:latin typeface="Arial Narrow" pitchFamily="34" charset="0"/>
                <a:cs typeface="+mn-cs"/>
              </a:rPr>
              <a:t>(non </a:t>
            </a:r>
            <a:r>
              <a:rPr lang="it-IT" altLang="it-IT" sz="1800" i="1" dirty="0">
                <a:latin typeface="Arial Narrow" pitchFamily="34" charset="0"/>
                <a:cs typeface="+mn-cs"/>
              </a:rPr>
              <a:t>più trimestrale)</a:t>
            </a:r>
          </a:p>
          <a:p>
            <a:pPr marL="449263" lvl="1" indent="-177800" algn="just" eaLnBrk="0" hangingPunct="0">
              <a:lnSpc>
                <a:spcPct val="114000"/>
              </a:lnSpc>
              <a:spcBef>
                <a:spcPts val="600"/>
              </a:spcBef>
              <a:buClr>
                <a:schemeClr val="tx2"/>
              </a:buClr>
              <a:buFont typeface="Wingdings" panose="05000000000000000000" pitchFamily="2" charset="2"/>
              <a:buChar char="Ø"/>
              <a:defRPr/>
            </a:pPr>
            <a:r>
              <a:rPr lang="it-IT" sz="1800" i="1" dirty="0" smtClean="0">
                <a:latin typeface="Arial Narrow" pitchFamily="34" charset="0"/>
                <a:cs typeface="+mn-cs"/>
              </a:rPr>
              <a:t> le </a:t>
            </a:r>
            <a:r>
              <a:rPr lang="it-IT" sz="1800" i="1" dirty="0">
                <a:latin typeface="Arial Narrow" pitchFamily="34" charset="0"/>
                <a:cs typeface="+mn-cs"/>
              </a:rPr>
              <a:t>amministrazioni pubbliche </a:t>
            </a:r>
            <a:r>
              <a:rPr lang="it-IT" sz="1800" b="1" i="1" dirty="0">
                <a:latin typeface="Arial Narrow" pitchFamily="34" charset="0"/>
                <a:cs typeface="+mn-cs"/>
              </a:rPr>
              <a:t>non sono tenute all’invio dei dati relativi a fatture emesse </a:t>
            </a:r>
            <a:r>
              <a:rPr lang="it-IT" sz="1800" b="1" i="1" dirty="0" smtClean="0">
                <a:latin typeface="Arial Narrow" pitchFamily="34" charset="0"/>
                <a:cs typeface="+mn-cs"/>
              </a:rPr>
              <a:t>nei </a:t>
            </a:r>
            <a:r>
              <a:rPr lang="it-IT" sz="1800" b="1" i="1" dirty="0">
                <a:latin typeface="Arial Narrow" pitchFamily="34" charset="0"/>
                <a:cs typeface="+mn-cs"/>
              </a:rPr>
              <a:t>confronti dei consumatori </a:t>
            </a:r>
            <a:r>
              <a:rPr lang="it-IT" sz="1800" b="1" i="1" dirty="0" smtClean="0">
                <a:latin typeface="Arial Narrow" pitchFamily="34" charset="0"/>
                <a:cs typeface="+mn-cs"/>
              </a:rPr>
              <a:t>finali</a:t>
            </a:r>
            <a:r>
              <a:rPr lang="it-IT" sz="1800" i="1" dirty="0" smtClean="0">
                <a:latin typeface="Arial Narrow" pitchFamily="34" charset="0"/>
                <a:cs typeface="+mn-cs"/>
              </a:rPr>
              <a:t>: viene </a:t>
            </a:r>
            <a:r>
              <a:rPr lang="it-IT" sz="1800" i="1" dirty="0">
                <a:latin typeface="Arial Narrow" pitchFamily="34" charset="0"/>
                <a:cs typeface="+mn-cs"/>
              </a:rPr>
              <a:t>così risolto il problema delle fatture delle </a:t>
            </a:r>
            <a:r>
              <a:rPr lang="it-IT" sz="1800" i="1" dirty="0" smtClean="0">
                <a:latin typeface="Arial Narrow" pitchFamily="34" charset="0"/>
                <a:cs typeface="+mn-cs"/>
              </a:rPr>
              <a:t>lampade </a:t>
            </a:r>
            <a:r>
              <a:rPr lang="it-IT" sz="1800" i="1" dirty="0">
                <a:latin typeface="Arial Narrow" pitchFamily="34" charset="0"/>
                <a:cs typeface="+mn-cs"/>
              </a:rPr>
              <a:t>votive e di quelle relative al servizio </a:t>
            </a:r>
            <a:r>
              <a:rPr lang="it-IT" sz="1800" i="1" dirty="0" smtClean="0">
                <a:latin typeface="Arial Narrow" pitchFamily="34" charset="0"/>
                <a:cs typeface="+mn-cs"/>
              </a:rPr>
              <a:t>idrico</a:t>
            </a:r>
          </a:p>
          <a:p>
            <a:pPr marL="0" lvl="1" algn="just" eaLnBrk="0" hangingPunct="0">
              <a:lnSpc>
                <a:spcPct val="113000"/>
              </a:lnSpc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it-IT" sz="1800" b="1" cap="all" dirty="0">
                <a:solidFill>
                  <a:schemeClr val="tx2"/>
                </a:solidFill>
                <a:latin typeface="Arial Narrow" pitchFamily="34" charset="0"/>
                <a:cs typeface="+mn-cs"/>
              </a:rPr>
              <a:t>CONTRIBUTI ALLE </a:t>
            </a:r>
            <a:r>
              <a:rPr lang="it-IT" sz="1800" b="1" cap="all" dirty="0" smtClean="0">
                <a:solidFill>
                  <a:schemeClr val="tx2"/>
                </a:solidFill>
                <a:latin typeface="Arial Narrow" pitchFamily="34" charset="0"/>
                <a:cs typeface="+mn-cs"/>
              </a:rPr>
              <a:t>FUSIONI (ARTICOLO 71 COMMA 13 DDL BILANCIO 2018)</a:t>
            </a:r>
            <a:endParaRPr lang="it-IT" sz="1800" b="1" cap="all" dirty="0">
              <a:solidFill>
                <a:schemeClr val="tx2"/>
              </a:solidFill>
              <a:latin typeface="Arial Narrow" pitchFamily="34" charset="0"/>
              <a:cs typeface="+mn-cs"/>
            </a:endParaRPr>
          </a:p>
          <a:p>
            <a:pPr marL="285750" lvl="1" indent="-14288" algn="just" eaLnBrk="0" hangingPunct="0">
              <a:lnSpc>
                <a:spcPct val="114000"/>
              </a:lnSpc>
              <a:spcBef>
                <a:spcPts val="600"/>
              </a:spcBef>
              <a:buClr>
                <a:schemeClr val="tx2"/>
              </a:buClr>
              <a:buFont typeface="Wingdings" panose="05000000000000000000" pitchFamily="2" charset="2"/>
              <a:buChar char="Ø"/>
              <a:defRPr/>
            </a:pPr>
            <a:r>
              <a:rPr lang="it-IT" sz="1500" dirty="0" smtClean="0">
                <a:solidFill>
                  <a:srgbClr val="000000"/>
                </a:solidFill>
                <a:latin typeface="Arial Narrow" panose="020B0606020202030204" pitchFamily="34" charset="0"/>
                <a:ea typeface="ヒラギノ角ゴ Pro W3"/>
              </a:rPr>
              <a:t> </a:t>
            </a:r>
            <a:r>
              <a:rPr lang="it-IT" sz="1800" i="1" dirty="0" smtClean="0">
                <a:latin typeface="Arial Narrow" pitchFamily="34" charset="0"/>
                <a:cs typeface="+mn-cs"/>
              </a:rPr>
              <a:t>Si incrementa </a:t>
            </a:r>
            <a:r>
              <a:rPr lang="it-IT" sz="1800" b="1" i="1" dirty="0">
                <a:latin typeface="Arial Narrow" pitchFamily="34" charset="0"/>
                <a:cs typeface="+mn-cs"/>
              </a:rPr>
              <a:t>dal </a:t>
            </a:r>
            <a:r>
              <a:rPr lang="it-IT" sz="1800" b="1" i="1" dirty="0" smtClean="0">
                <a:latin typeface="Arial Narrow" pitchFamily="34" charset="0"/>
                <a:cs typeface="+mn-cs"/>
              </a:rPr>
              <a:t>50% </a:t>
            </a:r>
            <a:r>
              <a:rPr lang="it-IT" sz="1800" b="1" i="1" dirty="0">
                <a:latin typeface="Arial Narrow" pitchFamily="34" charset="0"/>
                <a:cs typeface="+mn-cs"/>
              </a:rPr>
              <a:t>al </a:t>
            </a:r>
            <a:r>
              <a:rPr lang="it-IT" sz="1800" b="1" i="1" dirty="0" smtClean="0">
                <a:latin typeface="Arial Narrow" pitchFamily="34" charset="0"/>
                <a:cs typeface="+mn-cs"/>
              </a:rPr>
              <a:t>60% </a:t>
            </a:r>
            <a:r>
              <a:rPr lang="it-IT" sz="1800" i="1" dirty="0" smtClean="0">
                <a:latin typeface="Arial Narrow" pitchFamily="34" charset="0"/>
                <a:cs typeface="+mn-cs"/>
              </a:rPr>
              <a:t>la </a:t>
            </a:r>
            <a:r>
              <a:rPr lang="it-IT" sz="1800" i="1" dirty="0">
                <a:latin typeface="Arial Narrow" pitchFamily="34" charset="0"/>
                <a:cs typeface="+mn-cs"/>
              </a:rPr>
              <a:t>quota del contributo straordinario commisurato ai </a:t>
            </a:r>
            <a:r>
              <a:rPr lang="it-IT" sz="1800" i="1" dirty="0" smtClean="0">
                <a:latin typeface="Arial Narrow" pitchFamily="34" charset="0"/>
                <a:cs typeface="+mn-cs"/>
              </a:rPr>
              <a:t>trasferimenti </a:t>
            </a:r>
            <a:r>
              <a:rPr lang="it-IT" sz="1800" i="1" dirty="0">
                <a:latin typeface="Arial Narrow" pitchFamily="34" charset="0"/>
                <a:cs typeface="+mn-cs"/>
              </a:rPr>
              <a:t>erariali attribuiti per l'anno 2010 a favore dei </a:t>
            </a:r>
            <a:r>
              <a:rPr lang="it-IT" sz="1800" i="1" dirty="0" smtClean="0">
                <a:latin typeface="Arial Narrow" pitchFamily="34" charset="0"/>
                <a:cs typeface="+mn-cs"/>
              </a:rPr>
              <a:t>Comuni </a:t>
            </a:r>
            <a:r>
              <a:rPr lang="it-IT" sz="1800" i="1" dirty="0">
                <a:latin typeface="Arial Narrow" pitchFamily="34" charset="0"/>
                <a:cs typeface="+mn-cs"/>
              </a:rPr>
              <a:t>che </a:t>
            </a:r>
            <a:r>
              <a:rPr lang="it-IT" sz="1800" i="1" dirty="0" smtClean="0">
                <a:latin typeface="Arial Narrow" pitchFamily="34" charset="0"/>
                <a:cs typeface="+mn-cs"/>
              </a:rPr>
              <a:t>si fondono</a:t>
            </a:r>
            <a:endParaRPr lang="it-IT" altLang="it-IT" sz="1800" i="1" dirty="0">
              <a:latin typeface="Arial Narrow" pitchFamily="34" charset="0"/>
              <a:cs typeface="+mn-cs"/>
            </a:endParaRPr>
          </a:p>
        </p:txBody>
      </p:sp>
      <p:sp>
        <p:nvSpPr>
          <p:cNvPr id="9" name="Titolo 5"/>
          <p:cNvSpPr>
            <a:spLocks noGrp="1"/>
          </p:cNvSpPr>
          <p:nvPr>
            <p:ph type="title"/>
          </p:nvPr>
        </p:nvSpPr>
        <p:spPr>
          <a:xfrm>
            <a:off x="611560" y="476672"/>
            <a:ext cx="7677502" cy="46513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it-IT" sz="2000" dirty="0"/>
              <a:t>ALTRE NORME DI INTERESSE - 2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10699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Immagine 2" descr="esecutivi-0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ext Box 8"/>
          <p:cNvSpPr txBox="1">
            <a:spLocks noChangeArrowheads="1"/>
          </p:cNvSpPr>
          <p:nvPr/>
        </p:nvSpPr>
        <p:spPr bwMode="auto">
          <a:xfrm>
            <a:off x="361949" y="1319842"/>
            <a:ext cx="6996383" cy="3217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it-IT" altLang="it-IT" sz="3200" b="1" dirty="0" smtClean="0">
                <a:solidFill>
                  <a:srgbClr val="005E7D"/>
                </a:solidFill>
              </a:rPr>
              <a:t>Indice</a:t>
            </a:r>
          </a:p>
          <a:p>
            <a:pPr marL="266700" indent="-266700" eaLnBrk="0" fontAlgn="base" hangingPunct="0">
              <a:lnSpc>
                <a:spcPct val="90000"/>
              </a:lnSpc>
              <a:spcBef>
                <a:spcPts val="2400"/>
              </a:spcBef>
              <a:spcAft>
                <a:spcPct val="0"/>
              </a:spcAft>
              <a:buClr>
                <a:srgbClr val="004B6B"/>
              </a:buClr>
              <a:buFont typeface="Arial" panose="020B0604020202020204" pitchFamily="34" charset="0"/>
              <a:buChar char="•"/>
            </a:pPr>
            <a:endParaRPr lang="it-IT" altLang="it-IT" b="1" dirty="0" smtClean="0">
              <a:solidFill>
                <a:srgbClr val="005E7D"/>
              </a:solidFill>
            </a:endParaRPr>
          </a:p>
          <a:p>
            <a:pPr marL="266700" indent="-266700" eaLnBrk="0" fontAlgn="base" hangingPunct="0">
              <a:lnSpc>
                <a:spcPct val="90000"/>
              </a:lnSpc>
              <a:spcBef>
                <a:spcPts val="2400"/>
              </a:spcBef>
              <a:spcAft>
                <a:spcPct val="0"/>
              </a:spcAft>
              <a:buClr>
                <a:srgbClr val="004B6B"/>
              </a:buClr>
              <a:buFont typeface="Arial" panose="020B0604020202020204" pitchFamily="34" charset="0"/>
              <a:buChar char="•"/>
            </a:pPr>
            <a:r>
              <a:rPr lang="it-IT" altLang="it-IT" b="1" dirty="0" smtClean="0">
                <a:solidFill>
                  <a:srgbClr val="005E7D"/>
                </a:solidFill>
              </a:rPr>
              <a:t>I caratteri della manovra </a:t>
            </a:r>
          </a:p>
          <a:p>
            <a:pPr marL="266700" indent="-266700" eaLnBrk="0" fontAlgn="base" hangingPunct="0">
              <a:lnSpc>
                <a:spcPct val="90000"/>
              </a:lnSpc>
              <a:spcBef>
                <a:spcPts val="2400"/>
              </a:spcBef>
              <a:spcAft>
                <a:spcPct val="0"/>
              </a:spcAft>
              <a:buClr>
                <a:srgbClr val="004B6B"/>
              </a:buClr>
              <a:buFont typeface="Arial" panose="020B0604020202020204" pitchFamily="34" charset="0"/>
              <a:buChar char="•"/>
            </a:pPr>
            <a:r>
              <a:rPr lang="it-IT" altLang="it-IT" b="1" dirty="0" smtClean="0">
                <a:solidFill>
                  <a:srgbClr val="005E7D"/>
                </a:solidFill>
              </a:rPr>
              <a:t>I terreni di intervento principali</a:t>
            </a:r>
            <a:endParaRPr lang="it-IT" altLang="it-IT" b="1" dirty="0" smtClean="0">
              <a:solidFill>
                <a:srgbClr val="005E7D"/>
              </a:solidFill>
            </a:endParaRPr>
          </a:p>
          <a:p>
            <a:pPr marL="266700" indent="-266700" eaLnBrk="0" fontAlgn="base" hangingPunct="0">
              <a:lnSpc>
                <a:spcPct val="90000"/>
              </a:lnSpc>
              <a:spcBef>
                <a:spcPts val="2400"/>
              </a:spcBef>
              <a:spcAft>
                <a:spcPct val="0"/>
              </a:spcAft>
              <a:buClr>
                <a:srgbClr val="004B6B"/>
              </a:buClr>
              <a:buFont typeface="Arial" panose="020B0604020202020204" pitchFamily="34" charset="0"/>
              <a:buChar char="•"/>
            </a:pPr>
            <a:r>
              <a:rPr lang="it-IT" altLang="it-IT" b="1" dirty="0" smtClean="0">
                <a:solidFill>
                  <a:srgbClr val="005E7D"/>
                </a:solidFill>
              </a:rPr>
              <a:t>Norme attualmente inserite</a:t>
            </a:r>
            <a:endParaRPr lang="it-IT" altLang="it-IT" b="1" dirty="0">
              <a:solidFill>
                <a:srgbClr val="005E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92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5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27209" cy="56792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it-IT" sz="2400" dirty="0"/>
              <a:t>PRIME INDICAZIONI DALLA MANOVRA 2018</a:t>
            </a:r>
            <a:endParaRPr lang="it-IT" sz="2400" dirty="0"/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891168" y="1314950"/>
            <a:ext cx="7929304" cy="240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9pPr>
          </a:lstStyle>
          <a:p>
            <a:pPr marL="342900" indent="-342900" algn="just">
              <a:spcAft>
                <a:spcPts val="1800"/>
              </a:spcAft>
              <a:buClrTx/>
              <a:buFontTx/>
              <a:buAutoNum type="arabicPeriod"/>
            </a:pPr>
            <a:r>
              <a:rPr lang="it-IT" altLang="it-IT" b="1" i="1" dirty="0" smtClean="0">
                <a:latin typeface="Arial Narrow" panose="020B0606020202030204" pitchFamily="34" charset="0"/>
              </a:rPr>
              <a:t>SI CONSOLIDA L’</a:t>
            </a:r>
            <a:r>
              <a:rPr lang="it-IT" altLang="it-IT" sz="1800" b="1" i="1" dirty="0" smtClean="0">
                <a:latin typeface="Arial Narrow" panose="020B0606020202030204" pitchFamily="34" charset="0"/>
              </a:rPr>
              <a:t>IMPULSO AL RILANCIO DEGLI INVESTIMENTI LOCALI</a:t>
            </a:r>
          </a:p>
          <a:p>
            <a:pPr marL="342900" indent="-342900" algn="just">
              <a:spcAft>
                <a:spcPts val="1800"/>
              </a:spcAft>
              <a:buFontTx/>
              <a:buAutoNum type="arabicPeriod"/>
            </a:pPr>
            <a:r>
              <a:rPr lang="it-IT" altLang="it-IT" b="1" i="1" dirty="0" smtClean="0">
                <a:latin typeface="Arial Narrow" panose="020B0606020202030204" pitchFamily="34" charset="0"/>
              </a:rPr>
              <a:t>FSC </a:t>
            </a:r>
            <a:r>
              <a:rPr lang="it-IT" altLang="it-IT" b="1" i="1" dirty="0">
                <a:latin typeface="Arial Narrow" panose="020B0606020202030204" pitchFamily="34" charset="0"/>
              </a:rPr>
              <a:t>E PEREQUAZIONE: UNA MAGGIORE </a:t>
            </a:r>
            <a:r>
              <a:rPr lang="it-IT" altLang="it-IT" b="1" i="1" cap="all" dirty="0">
                <a:latin typeface="Arial Narrow" panose="020B0606020202030204" pitchFamily="34" charset="0"/>
              </a:rPr>
              <a:t>Gradualità</a:t>
            </a:r>
            <a:r>
              <a:rPr lang="it-IT" altLang="it-IT" b="1" i="1" dirty="0">
                <a:latin typeface="Arial Narrow" panose="020B0606020202030204" pitchFamily="34" charset="0"/>
              </a:rPr>
              <a:t> PER IL </a:t>
            </a:r>
            <a:r>
              <a:rPr lang="it-IT" altLang="it-IT" b="1" i="1" dirty="0" smtClean="0">
                <a:latin typeface="Arial Narrow" panose="020B0606020202030204" pitchFamily="34" charset="0"/>
              </a:rPr>
              <a:t>2018</a:t>
            </a:r>
          </a:p>
          <a:p>
            <a:pPr marL="342900" indent="-342900" algn="just">
              <a:spcAft>
                <a:spcPts val="1800"/>
              </a:spcAft>
              <a:buFontTx/>
              <a:buAutoNum type="arabicPeriod"/>
            </a:pPr>
            <a:r>
              <a:rPr lang="it-IT" altLang="it-IT" b="1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TENSIONI </a:t>
            </a:r>
            <a:r>
              <a:rPr lang="it-IT" altLang="it-IT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DI PARTE CORRENTE SUI </a:t>
            </a:r>
            <a:r>
              <a:rPr lang="it-IT" altLang="it-IT" b="1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BILANCI</a:t>
            </a:r>
          </a:p>
          <a:p>
            <a:pPr marL="342900" indent="-342900" algn="just">
              <a:spcAft>
                <a:spcPts val="1800"/>
              </a:spcAft>
              <a:buFontTx/>
              <a:buAutoNum type="arabicPeriod"/>
            </a:pPr>
            <a:r>
              <a:rPr lang="it-IT" altLang="it-IT" b="1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MINORE </a:t>
            </a:r>
            <a:r>
              <a:rPr lang="it-IT" altLang="it-IT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AUTONOMIA FINANZIARIA E BLOCCO DELLA LEVA </a:t>
            </a:r>
            <a:r>
              <a:rPr lang="it-IT" altLang="it-IT" b="1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FISCALE</a:t>
            </a:r>
          </a:p>
          <a:p>
            <a:pPr marL="342900" indent="-342900" algn="just">
              <a:spcAft>
                <a:spcPts val="1800"/>
              </a:spcAft>
              <a:buFontTx/>
              <a:buAutoNum type="arabicPeriod"/>
            </a:pPr>
            <a:r>
              <a:rPr lang="it-IT" altLang="it-IT" b="1" i="1" dirty="0" smtClean="0">
                <a:latin typeface="Arial Narrow" panose="020B0606020202030204" pitchFamily="34" charset="0"/>
              </a:rPr>
              <a:t>MANCATE </a:t>
            </a:r>
            <a:r>
              <a:rPr lang="it-IT" altLang="it-IT" b="1" i="1" dirty="0">
                <a:latin typeface="Arial Narrow" panose="020B0606020202030204" pitchFamily="34" charset="0"/>
              </a:rPr>
              <a:t>SEMPLIFICAZIONI CONTABILI E </a:t>
            </a:r>
            <a:r>
              <a:rPr lang="it-IT" altLang="it-IT" b="1" i="1" dirty="0" smtClean="0">
                <a:latin typeface="Arial Narrow" panose="020B0606020202030204" pitchFamily="34" charset="0"/>
              </a:rPr>
              <a:t>AMMINISTRATIVE</a:t>
            </a:r>
            <a:endParaRPr lang="it-IT" altLang="it-IT" sz="1800" b="1" i="1" dirty="0">
              <a:latin typeface="Arial Narrow" panose="020B060602020203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755576" y="3861048"/>
            <a:ext cx="7927667" cy="2437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3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it-IT" b="1" dirty="0" smtClean="0">
                <a:latin typeface="Arial Narrow" panose="020B0606020202030204" pitchFamily="34" charset="0"/>
              </a:rPr>
              <a:t>ANCI ritiene indispensabile </a:t>
            </a:r>
            <a:r>
              <a:rPr lang="it-IT" b="1" dirty="0">
                <a:latin typeface="Arial Narrow" panose="020B0606020202030204" pitchFamily="34" charset="0"/>
              </a:rPr>
              <a:t>prestare una particolare </a:t>
            </a:r>
            <a:r>
              <a:rPr lang="it-IT" b="1" dirty="0" smtClean="0">
                <a:latin typeface="Arial Narrow" panose="020B0606020202030204" pitchFamily="34" charset="0"/>
              </a:rPr>
              <a:t>attenzione ad alcuni fenomeni, </a:t>
            </a:r>
            <a:r>
              <a:rPr lang="it-IT" dirty="0">
                <a:latin typeface="Arial Narrow" panose="020B0606020202030204" pitchFamily="34" charset="0"/>
              </a:rPr>
              <a:t>anche indotti dalle riforme via via avviate,</a:t>
            </a:r>
            <a:r>
              <a:rPr lang="it-IT" b="1" dirty="0">
                <a:latin typeface="Arial Narrow" panose="020B0606020202030204" pitchFamily="34" charset="0"/>
              </a:rPr>
              <a:t> </a:t>
            </a:r>
            <a:r>
              <a:rPr lang="it-IT" dirty="0">
                <a:latin typeface="Arial Narrow" panose="020B0606020202030204" pitchFamily="34" charset="0"/>
              </a:rPr>
              <a:t>che rischiano di vanificare i risultati raggiunti e di imprimere un segno recessivo alla gestione finanziaria dei </a:t>
            </a:r>
            <a:r>
              <a:rPr lang="it-IT" dirty="0" smtClean="0">
                <a:latin typeface="Arial Narrow" panose="020B0606020202030204" pitchFamily="34" charset="0"/>
              </a:rPr>
              <a:t>Comuni</a:t>
            </a:r>
          </a:p>
          <a:p>
            <a:pPr marL="285750" indent="-285750" algn="just">
              <a:lnSpc>
                <a:spcPct val="113000"/>
              </a:lnSpc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it-IT" dirty="0">
                <a:latin typeface="Arial Narrow" panose="020B0606020202030204" pitchFamily="34" charset="0"/>
              </a:rPr>
              <a:t>In particolare, </a:t>
            </a:r>
            <a:r>
              <a:rPr lang="it-IT" dirty="0" smtClean="0">
                <a:latin typeface="Arial Narrow" panose="020B0606020202030204" pitchFamily="34" charset="0"/>
              </a:rPr>
              <a:t>gli </a:t>
            </a:r>
            <a:r>
              <a:rPr lang="it-IT" b="1" dirty="0">
                <a:latin typeface="Arial Narrow" panose="020B0606020202030204" pitchFamily="34" charset="0"/>
              </a:rPr>
              <a:t>oneri per il rinnovo dei contratti del personale</a:t>
            </a:r>
            <a:r>
              <a:rPr lang="it-IT" dirty="0">
                <a:latin typeface="Arial Narrow" panose="020B0606020202030204" pitchFamily="34" charset="0"/>
              </a:rPr>
              <a:t>, gli </a:t>
            </a:r>
            <a:r>
              <a:rPr lang="it-IT" b="1" dirty="0">
                <a:latin typeface="Arial Narrow" panose="020B0606020202030204" pitchFamily="34" charset="0"/>
              </a:rPr>
              <a:t>effetti restrittivi della nuova contabilità</a:t>
            </a:r>
            <a:r>
              <a:rPr lang="it-IT" dirty="0">
                <a:latin typeface="Arial Narrow" panose="020B0606020202030204" pitchFamily="34" charset="0"/>
              </a:rPr>
              <a:t>, l’</a:t>
            </a:r>
            <a:r>
              <a:rPr lang="it-IT" b="1" dirty="0">
                <a:latin typeface="Arial Narrow" panose="020B0606020202030204" pitchFamily="34" charset="0"/>
              </a:rPr>
              <a:t>alto costo del debito</a:t>
            </a:r>
            <a:r>
              <a:rPr lang="it-IT" dirty="0">
                <a:latin typeface="Arial Narrow" panose="020B0606020202030204" pitchFamily="34" charset="0"/>
              </a:rPr>
              <a:t>, il </a:t>
            </a:r>
            <a:r>
              <a:rPr lang="it-IT" b="1" dirty="0" smtClean="0">
                <a:latin typeface="Arial Narrow" panose="020B0606020202030204" pitchFamily="34" charset="0"/>
              </a:rPr>
              <a:t>blocco dell’autonomia </a:t>
            </a:r>
            <a:r>
              <a:rPr lang="it-IT" b="1" dirty="0">
                <a:latin typeface="Arial Narrow" panose="020B0606020202030204" pitchFamily="34" charset="0"/>
              </a:rPr>
              <a:t>tributaria</a:t>
            </a:r>
            <a:r>
              <a:rPr lang="it-IT" dirty="0">
                <a:latin typeface="Arial Narrow" panose="020B0606020202030204" pitchFamily="34" charset="0"/>
              </a:rPr>
              <a:t> </a:t>
            </a:r>
            <a:r>
              <a:rPr lang="it-IT" dirty="0" smtClean="0">
                <a:latin typeface="Arial Narrow" panose="020B0606020202030204" pitchFamily="34" charset="0"/>
              </a:rPr>
              <a:t>ed </a:t>
            </a:r>
            <a:r>
              <a:rPr lang="it-IT" dirty="0">
                <a:latin typeface="Arial Narrow" panose="020B0606020202030204" pitchFamily="34" charset="0"/>
              </a:rPr>
              <a:t>il progressivo avvio della </a:t>
            </a:r>
            <a:r>
              <a:rPr lang="it-IT" b="1" dirty="0" smtClean="0">
                <a:latin typeface="Arial Narrow" panose="020B0606020202030204" pitchFamily="34" charset="0"/>
              </a:rPr>
              <a:t>perequazione </a:t>
            </a:r>
            <a:r>
              <a:rPr lang="it-IT" dirty="0" smtClean="0">
                <a:latin typeface="Arial Narrow" panose="020B0606020202030204" pitchFamily="34" charset="0"/>
              </a:rPr>
              <a:t>sono </a:t>
            </a:r>
            <a:r>
              <a:rPr lang="it-IT" dirty="0">
                <a:latin typeface="Arial Narrow" panose="020B0606020202030204" pitchFamily="34" charset="0"/>
              </a:rPr>
              <a:t>i principali elementi che concorrono a determinare una </a:t>
            </a:r>
            <a:r>
              <a:rPr lang="it-IT" b="1" dirty="0">
                <a:latin typeface="Arial Narrow" panose="020B0606020202030204" pitchFamily="34" charset="0"/>
              </a:rPr>
              <a:t>forte sofferenza negli equilibri finanziari di parte corrente</a:t>
            </a:r>
          </a:p>
        </p:txBody>
      </p:sp>
    </p:spTree>
    <p:extLst>
      <p:ext uri="{BB962C8B-B14F-4D97-AF65-F5344CB8AC3E}">
        <p14:creationId xmlns:p14="http://schemas.microsoft.com/office/powerpoint/2010/main" val="65400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534" y="3203064"/>
            <a:ext cx="6840000" cy="3383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olo 5"/>
          <p:cNvSpPr>
            <a:spLocks noGrp="1"/>
          </p:cNvSpPr>
          <p:nvPr>
            <p:ph type="title"/>
          </p:nvPr>
        </p:nvSpPr>
        <p:spPr>
          <a:xfrm>
            <a:off x="694011" y="226853"/>
            <a:ext cx="6556471" cy="56792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it-IT" sz="2400" dirty="0"/>
              <a:t>LA DINAMICA DELLE SPESE </a:t>
            </a:r>
            <a:r>
              <a:rPr lang="it-IT" sz="2400" dirty="0"/>
              <a:t>CORRENTI</a:t>
            </a:r>
            <a:endParaRPr lang="it-IT" sz="2400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5784547" y="6393162"/>
            <a:ext cx="23983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900" b="1" i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Fonte: elaborazioni IFEL su dati CCCB 2010-2016</a:t>
            </a:r>
          </a:p>
        </p:txBody>
      </p:sp>
      <p:sp>
        <p:nvSpPr>
          <p:cNvPr id="10" name="Rettangolo 9"/>
          <p:cNvSpPr/>
          <p:nvPr/>
        </p:nvSpPr>
        <p:spPr>
          <a:xfrm>
            <a:off x="755576" y="980728"/>
            <a:ext cx="7948535" cy="1877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180000" algn="just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it-IT" sz="1600" dirty="0" smtClean="0">
                <a:latin typeface="Arial Narrow" panose="020B0606020202030204" pitchFamily="34" charset="0"/>
              </a:rPr>
              <a:t>Nel periodo 2010-2016 in termini aggregati le spese correnti </a:t>
            </a:r>
            <a:r>
              <a:rPr lang="it-IT" sz="1600" dirty="0">
                <a:latin typeface="Arial Narrow" panose="020B0606020202030204" pitchFamily="34" charset="0"/>
              </a:rPr>
              <a:t>dei Comuni </a:t>
            </a:r>
            <a:r>
              <a:rPr lang="it-IT" sz="1600" dirty="0" smtClean="0">
                <a:latin typeface="Arial Narrow" panose="020B0606020202030204" pitchFamily="34" charset="0"/>
              </a:rPr>
              <a:t>fanno registrare un aumento dell’1%, un tasso di crescita decisamente inferiore alla dinamica inflazionistica</a:t>
            </a:r>
          </a:p>
          <a:p>
            <a:pPr marL="180000" indent="-180000" algn="just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it-IT" sz="1600" dirty="0" smtClean="0">
                <a:latin typeface="Arial Narrow" panose="020B0606020202030204" pitchFamily="34" charset="0"/>
              </a:rPr>
              <a:t>Scendono i costi sostenuti per lo svolgimento di funzioni e servizi sia </a:t>
            </a:r>
            <a:r>
              <a:rPr lang="it-IT" sz="1600" i="1" dirty="0" smtClean="0">
                <a:latin typeface="Arial Narrow" panose="020B0606020202030204" pitchFamily="34" charset="0"/>
              </a:rPr>
              <a:t>back office</a:t>
            </a:r>
            <a:r>
              <a:rPr lang="it-IT" sz="1600" dirty="0" smtClean="0">
                <a:latin typeface="Arial Narrow" panose="020B0606020202030204" pitchFamily="34" charset="0"/>
              </a:rPr>
              <a:t> sia </a:t>
            </a:r>
            <a:r>
              <a:rPr lang="it-IT" sz="1600" i="1" dirty="0" smtClean="0">
                <a:latin typeface="Arial Narrow" panose="020B0606020202030204" pitchFamily="34" charset="0"/>
              </a:rPr>
              <a:t>front office</a:t>
            </a:r>
            <a:r>
              <a:rPr lang="it-IT" sz="1600" dirty="0" smtClean="0">
                <a:latin typeface="Arial Narrow" panose="020B0606020202030204" pitchFamily="34" charset="0"/>
              </a:rPr>
              <a:t>, ad eccezione  di Rifiuti e TPL, preoccupa in particolare la difficile tenuta del </a:t>
            </a:r>
            <a:r>
              <a:rPr lang="it-IT" sz="1600" i="1" dirty="0" smtClean="0">
                <a:latin typeface="Arial Narrow" panose="020B0606020202030204" pitchFamily="34" charset="0"/>
              </a:rPr>
              <a:t>welfare</a:t>
            </a:r>
            <a:r>
              <a:rPr lang="it-IT" sz="1600" dirty="0" smtClean="0">
                <a:latin typeface="Arial Narrow" panose="020B0606020202030204" pitchFamily="34" charset="0"/>
              </a:rPr>
              <a:t> locale (-10% in 6 anni)</a:t>
            </a:r>
            <a:endParaRPr lang="it-IT" sz="1600" i="1" dirty="0" smtClean="0">
              <a:latin typeface="Arial Narrow" panose="020B0606020202030204" pitchFamily="34" charset="0"/>
            </a:endParaRPr>
          </a:p>
          <a:p>
            <a:pPr marL="180000" indent="-180000" algn="just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it-IT" sz="1600" dirty="0" smtClean="0">
                <a:latin typeface="Arial Narrow" panose="020B0606020202030204" pitchFamily="34" charset="0"/>
              </a:rPr>
              <a:t>Senza </a:t>
            </a:r>
            <a:r>
              <a:rPr lang="it-IT" sz="1600" dirty="0">
                <a:latin typeface="Arial Narrow" panose="020B0606020202030204" pitchFamily="34" charset="0"/>
              </a:rPr>
              <a:t>Rifiuti e TPL, settori ad alta </a:t>
            </a:r>
            <a:r>
              <a:rPr lang="it-IT" sz="1600" dirty="0" smtClean="0">
                <a:latin typeface="Arial Narrow" panose="020B0606020202030204" pitchFamily="34" charset="0"/>
              </a:rPr>
              <a:t>rigidità e peraltro non omogeneamente computate in bilancio nel periodo esaminato, </a:t>
            </a:r>
            <a:r>
              <a:rPr lang="it-IT" sz="1600" b="1" dirty="0" smtClean="0">
                <a:latin typeface="Arial Narrow" panose="020B0606020202030204" pitchFamily="34" charset="0"/>
              </a:rPr>
              <a:t>le spese correnti </a:t>
            </a:r>
            <a:r>
              <a:rPr lang="it-IT" sz="1600" b="1" dirty="0">
                <a:latin typeface="Arial Narrow" panose="020B0606020202030204" pitchFamily="34" charset="0"/>
              </a:rPr>
              <a:t>dei Comuni </a:t>
            </a:r>
            <a:r>
              <a:rPr lang="it-IT" sz="1600" b="1" dirty="0" smtClean="0">
                <a:latin typeface="Arial Narrow" panose="020B0606020202030204" pitchFamily="34" charset="0"/>
              </a:rPr>
              <a:t>si riducono del 7% (anche in Toscana)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855684" y="2934349"/>
            <a:ext cx="77483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b="1" i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LA DINAMICA 2010-2016 DELLA SPESA CORRENTE DEI COMUNI (RSO + ISOLE)</a:t>
            </a:r>
          </a:p>
          <a:p>
            <a:pPr algn="ctr"/>
            <a:r>
              <a:rPr lang="it-IT" sz="1200" b="1" i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Impegni per settori di spesa. Valore indice 2010  = 100</a:t>
            </a:r>
          </a:p>
        </p:txBody>
      </p:sp>
    </p:spTree>
    <p:extLst>
      <p:ext uri="{BB962C8B-B14F-4D97-AF65-F5344CB8AC3E}">
        <p14:creationId xmlns:p14="http://schemas.microsoft.com/office/powerpoint/2010/main" val="128561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665" y="1451772"/>
            <a:ext cx="5040000" cy="30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olo 5"/>
          <p:cNvSpPr>
            <a:spLocks noGrp="1"/>
          </p:cNvSpPr>
          <p:nvPr>
            <p:ph type="title"/>
          </p:nvPr>
        </p:nvSpPr>
        <p:spPr>
          <a:xfrm>
            <a:off x="611560" y="404664"/>
            <a:ext cx="8072323" cy="52697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it-IT" sz="2400" dirty="0"/>
              <a:t>SPESE PER IL PERSONALE DAL 2010 AL 2016</a:t>
            </a:r>
            <a:endParaRPr lang="it-IT" sz="24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3518357" y="4329408"/>
            <a:ext cx="264831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900" b="1" i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Fonte: elaborazioni IFEL su dati CCCB 2010-2016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2517692" y="1122085"/>
            <a:ext cx="4063041" cy="548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it-IT" sz="1400" b="1" i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SPESE COMUNALI PER IL PERSONALE </a:t>
            </a:r>
          </a:p>
          <a:p>
            <a:pPr algn="ctr">
              <a:lnSpc>
                <a:spcPct val="114000"/>
              </a:lnSpc>
            </a:pPr>
            <a:r>
              <a:rPr lang="it-IT" sz="1200" b="1" i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Impegni in miliardi di euro. Anni 2010-2016</a:t>
            </a:r>
            <a:endParaRPr lang="it-IT" sz="1200" b="1" i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844624" y="4586437"/>
            <a:ext cx="7543800" cy="173444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3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it-IT" b="1" dirty="0" smtClean="0">
                <a:latin typeface="Arial Narrow" panose="020B0606020202030204" pitchFamily="34" charset="0"/>
                <a:cs typeface="Arial"/>
              </a:rPr>
              <a:t>In 6 anni</a:t>
            </a:r>
            <a:r>
              <a:rPr lang="it-IT" dirty="0" smtClean="0">
                <a:latin typeface="Arial Narrow" panose="020B0606020202030204" pitchFamily="34" charset="0"/>
                <a:cs typeface="Arial"/>
              </a:rPr>
              <a:t> la spesa per il personale dei Comuni è </a:t>
            </a:r>
            <a:r>
              <a:rPr lang="it-IT" b="1" dirty="0" smtClean="0">
                <a:latin typeface="Arial Narrow" panose="020B0606020202030204" pitchFamily="34" charset="0"/>
                <a:cs typeface="Arial"/>
              </a:rPr>
              <a:t>diminuita del 13,8% (circa 2,2 miliardi in meno)</a:t>
            </a:r>
          </a:p>
          <a:p>
            <a:pPr marL="285750" indent="-285750" algn="just">
              <a:lnSpc>
                <a:spcPct val="113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it-IT" b="1" dirty="0" smtClean="0">
                <a:latin typeface="Arial Narrow" panose="020B0606020202030204" pitchFamily="34" charset="0"/>
                <a:cs typeface="Arial"/>
              </a:rPr>
              <a:t>Gli adeguamenti contrattuali</a:t>
            </a:r>
            <a:r>
              <a:rPr lang="it-IT" dirty="0" smtClean="0">
                <a:latin typeface="Arial Narrow" panose="020B0606020202030204" pitchFamily="34" charset="0"/>
                <a:cs typeface="Arial"/>
              </a:rPr>
              <a:t>, senza appositi canali di ausilio (risorse erariali ad hoc e/o possibilità di utilizzare gli accantonamenti in bilancio), </a:t>
            </a:r>
            <a:r>
              <a:rPr lang="it-IT" b="1" dirty="0" smtClean="0">
                <a:latin typeface="Arial Narrow" panose="020B0606020202030204" pitchFamily="34" charset="0"/>
                <a:cs typeface="Arial"/>
              </a:rPr>
              <a:t>vanificano lo sblocco del </a:t>
            </a:r>
            <a:r>
              <a:rPr lang="it-IT" b="1" i="1" dirty="0" smtClean="0">
                <a:latin typeface="Arial Narrow" panose="020B0606020202030204" pitchFamily="34" charset="0"/>
                <a:cs typeface="Arial"/>
              </a:rPr>
              <a:t>turn over</a:t>
            </a:r>
          </a:p>
        </p:txBody>
      </p:sp>
    </p:spTree>
    <p:extLst>
      <p:ext uri="{BB962C8B-B14F-4D97-AF65-F5344CB8AC3E}">
        <p14:creationId xmlns:p14="http://schemas.microsoft.com/office/powerpoint/2010/main" val="345585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5"/>
          <p:cNvSpPr>
            <a:spLocks noGrp="1"/>
          </p:cNvSpPr>
          <p:nvPr>
            <p:ph type="title"/>
          </p:nvPr>
        </p:nvSpPr>
        <p:spPr>
          <a:xfrm>
            <a:off x="611560" y="332656"/>
            <a:ext cx="7666824" cy="56792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it-IT" sz="2400" dirty="0"/>
              <a:t>REVISIONARE GLI ACCANTONAMENTI FCDE</a:t>
            </a:r>
            <a:endParaRPr lang="it-IT" sz="2400" dirty="0"/>
          </a:p>
        </p:txBody>
      </p:sp>
      <p:sp>
        <p:nvSpPr>
          <p:cNvPr id="3" name="CasellaDiTesto 1"/>
          <p:cNvSpPr txBox="1"/>
          <p:nvPr/>
        </p:nvSpPr>
        <p:spPr>
          <a:xfrm>
            <a:off x="683568" y="1124744"/>
            <a:ext cx="8110478" cy="5008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+mn-cs"/>
              </a:defRPr>
            </a:lvl9pPr>
          </a:lstStyle>
          <a:p>
            <a:pPr marL="285750" indent="-285750" algn="just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</a:pPr>
            <a:r>
              <a:rPr lang="it-IT" sz="1800" dirty="0" smtClean="0">
                <a:latin typeface="Arial Narrow" pitchFamily="34" charset="0"/>
              </a:rPr>
              <a:t>Il principio applicato della contabilità finanziaria prevede un accantonamento a preventivo calcolato quasi esclusivamente sulla base degli incassi in conto competenza</a:t>
            </a:r>
          </a:p>
          <a:p>
            <a:pPr marL="285750" indent="-285750" algn="just">
              <a:lnSpc>
                <a:spcPct val="113000"/>
              </a:lnSpc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•"/>
            </a:pPr>
            <a:r>
              <a:rPr lang="it-IT" sz="1800" dirty="0" smtClean="0">
                <a:latin typeface="Arial Narrow" pitchFamily="34" charset="0"/>
              </a:rPr>
              <a:t>La </a:t>
            </a:r>
            <a:r>
              <a:rPr lang="it-IT" sz="1800" b="1" dirty="0" smtClean="0">
                <a:latin typeface="Arial Narrow" pitchFamily="34" charset="0"/>
              </a:rPr>
              <a:t>proposta ANCI</a:t>
            </a:r>
            <a:r>
              <a:rPr lang="it-IT" sz="1800" dirty="0" smtClean="0">
                <a:latin typeface="Arial Narrow" pitchFamily="34" charset="0"/>
              </a:rPr>
              <a:t> prevede di </a:t>
            </a:r>
            <a:r>
              <a:rPr lang="it-IT" sz="1800" b="1" dirty="0" smtClean="0">
                <a:latin typeface="Arial Narrow" pitchFamily="34" charset="0"/>
              </a:rPr>
              <a:t>considerare anche le riscossioni in conto residui</a:t>
            </a:r>
            <a:r>
              <a:rPr lang="it-IT" sz="1800" dirty="0" smtClean="0">
                <a:latin typeface="Arial Narrow" pitchFamily="34" charset="0"/>
              </a:rPr>
              <a:t>, in linea con quanto previsto dal principio stesso in sede di rendiconto</a:t>
            </a:r>
            <a:endParaRPr lang="it-IT" sz="1800" dirty="0">
              <a:latin typeface="Arial Narrow" pitchFamily="34" charset="0"/>
            </a:endParaRPr>
          </a:p>
          <a:p>
            <a:pPr marL="285750" indent="-285750" algn="just">
              <a:lnSpc>
                <a:spcPct val="113000"/>
              </a:lnSpc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•"/>
            </a:pPr>
            <a:r>
              <a:rPr lang="it-IT" sz="1800" dirty="0">
                <a:latin typeface="Arial Narrow" pitchFamily="34" charset="0"/>
              </a:rPr>
              <a:t>La </a:t>
            </a:r>
            <a:r>
              <a:rPr lang="it-IT" sz="1800" dirty="0" smtClean="0">
                <a:latin typeface="Arial Narrow" pitchFamily="34" charset="0"/>
              </a:rPr>
              <a:t>proposta </a:t>
            </a:r>
            <a:r>
              <a:rPr lang="it-IT" sz="1800" dirty="0">
                <a:latin typeface="Arial Narrow" pitchFamily="34" charset="0"/>
              </a:rPr>
              <a:t>non mette in alcun modo in discussione la finalità principale dell’istituto in </a:t>
            </a:r>
            <a:r>
              <a:rPr lang="it-IT" sz="1800" dirty="0" smtClean="0">
                <a:latin typeface="Arial Narrow" pitchFamily="34" charset="0"/>
              </a:rPr>
              <a:t>questione, ovvero:</a:t>
            </a:r>
            <a:endParaRPr lang="it-IT" sz="1800" dirty="0">
              <a:latin typeface="Arial Narrow" pitchFamily="34" charset="0"/>
            </a:endParaRPr>
          </a:p>
          <a:p>
            <a:pPr marL="630238" indent="-198438" algn="just">
              <a:lnSpc>
                <a:spcPct val="113000"/>
              </a:lnSpc>
              <a:spcBef>
                <a:spcPts val="12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it-IT" sz="1800" dirty="0" smtClean="0">
                <a:latin typeface="Arial Narrow" pitchFamily="34" charset="0"/>
              </a:rPr>
              <a:t> </a:t>
            </a:r>
            <a:r>
              <a:rPr lang="it-IT" sz="1800" i="1" dirty="0" smtClean="0">
                <a:latin typeface="Arial Narrow" pitchFamily="34" charset="0"/>
              </a:rPr>
              <a:t>non </a:t>
            </a:r>
            <a:r>
              <a:rPr lang="it-IT" sz="1800" i="1" dirty="0">
                <a:latin typeface="Arial Narrow" pitchFamily="34" charset="0"/>
              </a:rPr>
              <a:t>consentire </a:t>
            </a:r>
            <a:r>
              <a:rPr lang="it-IT" sz="1800" i="1" dirty="0" smtClean="0">
                <a:latin typeface="Arial Narrow" pitchFamily="34" charset="0"/>
              </a:rPr>
              <a:t>in nessun caso pagamenti </a:t>
            </a:r>
            <a:r>
              <a:rPr lang="it-IT" sz="1800" i="1" dirty="0">
                <a:latin typeface="Arial Narrow" pitchFamily="34" charset="0"/>
              </a:rPr>
              <a:t>superiori agli </a:t>
            </a:r>
            <a:r>
              <a:rPr lang="it-IT" sz="1800" i="1" dirty="0" smtClean="0">
                <a:latin typeface="Arial Narrow" pitchFamily="34" charset="0"/>
              </a:rPr>
              <a:t>incassi</a:t>
            </a:r>
            <a:endParaRPr lang="it-IT" sz="1800" i="1" dirty="0">
              <a:latin typeface="Arial Narrow" pitchFamily="34" charset="0"/>
            </a:endParaRPr>
          </a:p>
          <a:p>
            <a:pPr marL="630238" indent="-198438" algn="just">
              <a:lnSpc>
                <a:spcPct val="113000"/>
              </a:lnSpc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it-IT" sz="1800" i="1" dirty="0" smtClean="0">
                <a:latin typeface="Arial Narrow" pitchFamily="34" charset="0"/>
              </a:rPr>
              <a:t> non </a:t>
            </a:r>
            <a:r>
              <a:rPr lang="it-IT" sz="1800" i="1" dirty="0">
                <a:latin typeface="Arial Narrow" pitchFamily="34" charset="0"/>
              </a:rPr>
              <a:t>accantonare </a:t>
            </a:r>
            <a:r>
              <a:rPr lang="it-IT" sz="1800" i="1" dirty="0" smtClean="0">
                <a:latin typeface="Arial Narrow" pitchFamily="34" charset="0"/>
              </a:rPr>
              <a:t>mai a </a:t>
            </a:r>
            <a:r>
              <a:rPr lang="it-IT" sz="1800" i="1" dirty="0">
                <a:latin typeface="Arial Narrow" pitchFamily="34" charset="0"/>
              </a:rPr>
              <a:t>preventivo meno di quanto richiesto a </a:t>
            </a:r>
            <a:r>
              <a:rPr lang="it-IT" sz="1800" i="1" dirty="0" smtClean="0">
                <a:latin typeface="Arial Narrow" pitchFamily="34" charset="0"/>
              </a:rPr>
              <a:t>rendiconto</a:t>
            </a:r>
            <a:endParaRPr lang="it-IT" sz="1800" i="1" dirty="0">
              <a:latin typeface="Arial Narrow" pitchFamily="34" charset="0"/>
            </a:endParaRPr>
          </a:p>
          <a:p>
            <a:pPr>
              <a:lnSpc>
                <a:spcPct val="113000"/>
              </a:lnSpc>
            </a:pPr>
            <a:endParaRPr lang="it-IT" sz="1800" dirty="0">
              <a:latin typeface="Arial Narrow" pitchFamily="34" charset="0"/>
            </a:endParaRPr>
          </a:p>
          <a:p>
            <a:pPr marL="285750" indent="-285750" algn="just">
              <a:lnSpc>
                <a:spcPct val="113000"/>
              </a:lnSpc>
              <a:buFont typeface="Arial" pitchFamily="34" charset="0"/>
              <a:buChar char="•"/>
            </a:pPr>
            <a:r>
              <a:rPr lang="it-IT" sz="1800" b="1" dirty="0" smtClean="0">
                <a:solidFill>
                  <a:srgbClr val="C00000"/>
                </a:solidFill>
                <a:latin typeface="Arial Narrow" pitchFamily="34" charset="0"/>
              </a:rPr>
              <a:t>L’accordo prospettato nella CSC del 23 novembre prevede</a:t>
            </a:r>
            <a:r>
              <a:rPr lang="it-IT" sz="1800" b="1" dirty="0" smtClean="0">
                <a:latin typeface="Arial Narrow" pitchFamily="34" charset="0"/>
              </a:rPr>
              <a:t>:</a:t>
            </a:r>
          </a:p>
          <a:p>
            <a:pPr marL="630238" indent="-198438" algn="just">
              <a:lnSpc>
                <a:spcPct val="113000"/>
              </a:lnSpc>
              <a:spcBef>
                <a:spcPts val="12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it-IT" sz="1800" i="1" dirty="0" smtClean="0">
                <a:latin typeface="Arial Narrow" pitchFamily="34" charset="0"/>
              </a:rPr>
              <a:t> accantonamento minimo 2018: </a:t>
            </a:r>
            <a:r>
              <a:rPr lang="it-IT" sz="1800" b="1" i="1" dirty="0" smtClean="0">
                <a:latin typeface="Arial Narrow" pitchFamily="34" charset="0"/>
              </a:rPr>
              <a:t>75%</a:t>
            </a:r>
            <a:r>
              <a:rPr lang="it-IT" sz="1800" i="1" dirty="0" smtClean="0">
                <a:latin typeface="Arial Narrow" pitchFamily="34" charset="0"/>
              </a:rPr>
              <a:t> (invece che 85%)</a:t>
            </a:r>
            <a:endParaRPr lang="it-IT" sz="1800" i="1" dirty="0">
              <a:latin typeface="Arial Narrow" pitchFamily="34" charset="0"/>
            </a:endParaRPr>
          </a:p>
          <a:p>
            <a:pPr marL="630238" indent="-198438" algn="just">
              <a:lnSpc>
                <a:spcPct val="113000"/>
              </a:lnSpc>
              <a:spcBef>
                <a:spcPts val="12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it-IT" sz="1800" i="1" dirty="0" smtClean="0">
                <a:latin typeface="Arial Narrow" pitchFamily="34" charset="0"/>
              </a:rPr>
              <a:t> raggiungimento del 100% al 2021 (invece che al 2019)</a:t>
            </a:r>
          </a:p>
          <a:p>
            <a:pPr marL="630238" indent="-198438" algn="just">
              <a:lnSpc>
                <a:spcPct val="113000"/>
              </a:lnSpc>
              <a:spcBef>
                <a:spcPts val="12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it-IT" sz="1800" i="1" dirty="0" smtClean="0">
                <a:latin typeface="Arial Narrow" pitchFamily="34" charset="0"/>
              </a:rPr>
              <a:t> … anche a consuntivo</a:t>
            </a:r>
            <a:endParaRPr lang="it-IT" sz="1800" i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24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5"/>
          <p:cNvSpPr>
            <a:spLocks noGrp="1"/>
          </p:cNvSpPr>
          <p:nvPr>
            <p:ph type="title"/>
          </p:nvPr>
        </p:nvSpPr>
        <p:spPr>
          <a:xfrm>
            <a:off x="539552" y="404664"/>
            <a:ext cx="7666824" cy="56792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it-IT" sz="2000" dirty="0"/>
              <a:t>FSC 2018: UNA PEREQUAZIONE </a:t>
            </a:r>
            <a:r>
              <a:rPr lang="it-IT" sz="2000" dirty="0" smtClean="0"/>
              <a:t>PIÙ </a:t>
            </a:r>
            <a:r>
              <a:rPr lang="it-IT" sz="2000" dirty="0"/>
              <a:t>LENTA E </a:t>
            </a:r>
            <a:r>
              <a:rPr lang="it-IT" sz="2000" dirty="0" smtClean="0"/>
              <a:t>PI</a:t>
            </a:r>
            <a:r>
              <a:rPr lang="it-IT" sz="2000" dirty="0"/>
              <a:t>Ù</a:t>
            </a:r>
            <a:r>
              <a:rPr lang="it-IT" sz="2000" dirty="0" smtClean="0"/>
              <a:t> </a:t>
            </a:r>
            <a:r>
              <a:rPr lang="it-IT" sz="2000" dirty="0"/>
              <a:t>SICURA</a:t>
            </a:r>
            <a:endParaRPr lang="it-IT" sz="2000" dirty="0"/>
          </a:p>
        </p:txBody>
      </p:sp>
      <p:sp>
        <p:nvSpPr>
          <p:cNvPr id="3" name="CasellaDiTesto 1"/>
          <p:cNvSpPr txBox="1"/>
          <p:nvPr/>
        </p:nvSpPr>
        <p:spPr>
          <a:xfrm>
            <a:off x="683568" y="1138548"/>
            <a:ext cx="8177528" cy="5488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+mn-cs"/>
              </a:defRPr>
            </a:lvl9pPr>
          </a:lstStyle>
          <a:p>
            <a:pPr marL="179388" indent="-179388" algn="just">
              <a:lnSpc>
                <a:spcPct val="114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it-IT" sz="1800" dirty="0" smtClean="0">
                <a:latin typeface="Arial Narrow" panose="020B0606020202030204" pitchFamily="34" charset="0"/>
              </a:rPr>
              <a:t>Nel </a:t>
            </a:r>
            <a:r>
              <a:rPr lang="it-IT" sz="1800" dirty="0">
                <a:latin typeface="Arial Narrow" panose="020B0606020202030204" pitchFamily="34" charset="0"/>
              </a:rPr>
              <a:t>passaggio in </a:t>
            </a:r>
            <a:r>
              <a:rPr lang="it-IT" sz="1800" dirty="0" smtClean="0">
                <a:latin typeface="Arial Narrow" panose="020B0606020202030204" pitchFamily="34" charset="0"/>
              </a:rPr>
              <a:t>CSC per l’aggiornamento </a:t>
            </a:r>
            <a:r>
              <a:rPr lang="it-IT" sz="1800" dirty="0">
                <a:latin typeface="Arial Narrow" panose="020B0606020202030204" pitchFamily="34" charset="0"/>
              </a:rPr>
              <a:t>dei fabbisogni standard </a:t>
            </a:r>
            <a:r>
              <a:rPr lang="it-IT" sz="1800" b="1" dirty="0">
                <a:latin typeface="Arial Narrow" panose="020B0606020202030204" pitchFamily="34" charset="0"/>
              </a:rPr>
              <a:t>l’ANCI ha espresso forti perplessità sulla prosecuzione dell’intero sistema perequativo così come finora concepito</a:t>
            </a:r>
            <a:r>
              <a:rPr lang="it-IT" sz="1800" dirty="0">
                <a:latin typeface="Arial Narrow" panose="020B0606020202030204" pitchFamily="34" charset="0"/>
              </a:rPr>
              <a:t> e nelle condizioni determinate dall’attuale assetto delle entrate </a:t>
            </a:r>
            <a:r>
              <a:rPr lang="it-IT" sz="1800" dirty="0" smtClean="0">
                <a:latin typeface="Arial Narrow" panose="020B0606020202030204" pitchFamily="34" charset="0"/>
              </a:rPr>
              <a:t>comunali:</a:t>
            </a:r>
            <a:endParaRPr lang="it-IT" sz="1800" dirty="0">
              <a:latin typeface="Arial Narrow" panose="020B0606020202030204" pitchFamily="34" charset="0"/>
            </a:endParaRPr>
          </a:p>
          <a:p>
            <a:pPr marL="447675" indent="-268288" algn="just">
              <a:lnSpc>
                <a:spcPct val="113000"/>
              </a:lnSpc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it-IT" sz="1800" b="1" i="1" dirty="0" smtClean="0">
                <a:latin typeface="Arial Narrow" pitchFamily="34" charset="0"/>
              </a:rPr>
              <a:t>la </a:t>
            </a:r>
            <a:r>
              <a:rPr lang="it-IT" sz="1800" b="1" i="1" dirty="0">
                <a:latin typeface="Arial Narrow" pitchFamily="34" charset="0"/>
              </a:rPr>
              <a:t>perequazione è </a:t>
            </a:r>
            <a:r>
              <a:rPr lang="it-IT" sz="1800" b="1" i="1" dirty="0" smtClean="0">
                <a:latin typeface="Arial Narrow" pitchFamily="34" charset="0"/>
              </a:rPr>
              <a:t>solo di tipo orizzontale</a:t>
            </a:r>
            <a:r>
              <a:rPr lang="it-IT" sz="1800" i="1" dirty="0" smtClean="0">
                <a:latin typeface="Arial Narrow" pitchFamily="34" charset="0"/>
              </a:rPr>
              <a:t>, ottenuta </a:t>
            </a:r>
            <a:r>
              <a:rPr lang="it-IT" sz="1800" i="1" dirty="0">
                <a:latin typeface="Arial Narrow" pitchFamily="34" charset="0"/>
              </a:rPr>
              <a:t>esclusivamente attraverso risorse provenienti dalla </a:t>
            </a:r>
            <a:r>
              <a:rPr lang="it-IT" sz="1800" i="1" dirty="0" smtClean="0">
                <a:latin typeface="Arial Narrow" pitchFamily="34" charset="0"/>
              </a:rPr>
              <a:t>quota IMU </a:t>
            </a:r>
            <a:r>
              <a:rPr lang="it-IT" sz="1800" i="1" dirty="0">
                <a:latin typeface="Arial Narrow" pitchFamily="34" charset="0"/>
              </a:rPr>
              <a:t>di spettanza </a:t>
            </a:r>
            <a:r>
              <a:rPr lang="it-IT" sz="1800" i="1" dirty="0" smtClean="0">
                <a:latin typeface="Arial Narrow" pitchFamily="34" charset="0"/>
              </a:rPr>
              <a:t>comunale</a:t>
            </a:r>
          </a:p>
          <a:p>
            <a:pPr marL="447675" indent="-268288" algn="just">
              <a:lnSpc>
                <a:spcPct val="113000"/>
              </a:lnSpc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it-IT" sz="1800" i="1" dirty="0">
                <a:latin typeface="Arial Narrow" pitchFamily="34" charset="0"/>
              </a:rPr>
              <a:t> </a:t>
            </a:r>
            <a:r>
              <a:rPr lang="it-IT" sz="1800" i="1" dirty="0" smtClean="0">
                <a:latin typeface="Arial Narrow" pitchFamily="34" charset="0"/>
              </a:rPr>
              <a:t>questa </a:t>
            </a:r>
            <a:r>
              <a:rPr lang="it-IT" sz="1800" i="1" dirty="0">
                <a:latin typeface="Arial Narrow" pitchFamily="34" charset="0"/>
              </a:rPr>
              <a:t>impostazione </a:t>
            </a:r>
            <a:r>
              <a:rPr lang="it-IT" sz="1800" b="1" i="1" dirty="0" smtClean="0">
                <a:latin typeface="Arial Narrow" pitchFamily="34" charset="0"/>
              </a:rPr>
              <a:t>non assicura la </a:t>
            </a:r>
            <a:r>
              <a:rPr lang="it-IT" sz="1800" b="1" i="1" dirty="0">
                <a:latin typeface="Arial Narrow" pitchFamily="34" charset="0"/>
              </a:rPr>
              <a:t>congruità delle risorse </a:t>
            </a:r>
            <a:r>
              <a:rPr lang="it-IT" sz="1800" b="1" i="1" dirty="0" smtClean="0">
                <a:latin typeface="Arial Narrow" pitchFamily="34" charset="0"/>
              </a:rPr>
              <a:t>assegnate </a:t>
            </a:r>
            <a:r>
              <a:rPr lang="it-IT" sz="1800" i="1" dirty="0">
                <a:latin typeface="Arial Narrow" pitchFamily="34" charset="0"/>
              </a:rPr>
              <a:t>al </a:t>
            </a:r>
            <a:r>
              <a:rPr lang="it-IT" sz="1800" i="1" dirty="0" smtClean="0">
                <a:latin typeface="Arial Narrow" pitchFamily="34" charset="0"/>
              </a:rPr>
              <a:t>comparto e al singolo ente e </a:t>
            </a:r>
            <a:r>
              <a:rPr lang="it-IT" sz="1800" b="1" i="1" dirty="0" smtClean="0">
                <a:latin typeface="Arial Narrow" pitchFamily="34" charset="0"/>
              </a:rPr>
              <a:t>impedisce l’introduzione di livelli minimi/essenziali (</a:t>
            </a:r>
            <a:r>
              <a:rPr lang="it-IT" sz="1800" i="1" dirty="0" smtClean="0">
                <a:latin typeface="Arial Narrow" pitchFamily="34" charset="0"/>
              </a:rPr>
              <a:t>LEP)</a:t>
            </a:r>
          </a:p>
          <a:p>
            <a:pPr marL="447675" indent="-268288" algn="just">
              <a:lnSpc>
                <a:spcPct val="113000"/>
              </a:lnSpc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it-IT" sz="1800" i="1" dirty="0" smtClean="0">
                <a:latin typeface="Arial Narrow" pitchFamily="34" charset="0"/>
              </a:rPr>
              <a:t>sussiste </a:t>
            </a:r>
            <a:r>
              <a:rPr lang="it-IT" sz="1800" i="1" dirty="0">
                <a:latin typeface="Arial Narrow" pitchFamily="34" charset="0"/>
              </a:rPr>
              <a:t>un evidente </a:t>
            </a:r>
            <a:r>
              <a:rPr lang="it-IT" sz="1800" b="1" i="1" dirty="0">
                <a:latin typeface="Arial Narrow" pitchFamily="34" charset="0"/>
              </a:rPr>
              <a:t>contrasto tra</a:t>
            </a:r>
            <a:r>
              <a:rPr lang="it-IT" sz="1800" i="1" dirty="0">
                <a:latin typeface="Arial Narrow" pitchFamily="34" charset="0"/>
              </a:rPr>
              <a:t> </a:t>
            </a:r>
            <a:r>
              <a:rPr lang="it-IT" sz="1800" b="1" i="1" dirty="0" smtClean="0">
                <a:latin typeface="Arial Narrow" pitchFamily="34" charset="0"/>
              </a:rPr>
              <a:t>progressione </a:t>
            </a:r>
            <a:r>
              <a:rPr lang="it-IT" sz="1800" b="1" i="1" dirty="0">
                <a:latin typeface="Arial Narrow" pitchFamily="34" charset="0"/>
              </a:rPr>
              <a:t>della perequazione orizzontale</a:t>
            </a:r>
            <a:r>
              <a:rPr lang="it-IT" sz="1800" i="1" dirty="0">
                <a:latin typeface="Arial Narrow" pitchFamily="34" charset="0"/>
              </a:rPr>
              <a:t> e </a:t>
            </a:r>
            <a:r>
              <a:rPr lang="it-IT" sz="1800" b="1" i="1" dirty="0" smtClean="0">
                <a:latin typeface="Arial Narrow" pitchFamily="34" charset="0"/>
              </a:rPr>
              <a:t>blocco </a:t>
            </a:r>
            <a:r>
              <a:rPr lang="it-IT" sz="1800" b="1" i="1" dirty="0">
                <a:latin typeface="Arial Narrow" pitchFamily="34" charset="0"/>
              </a:rPr>
              <a:t>della leva fiscale attivato dal </a:t>
            </a:r>
            <a:r>
              <a:rPr lang="it-IT" sz="1800" b="1" i="1" dirty="0" smtClean="0">
                <a:latin typeface="Arial Narrow" pitchFamily="34" charset="0"/>
              </a:rPr>
              <a:t>2016</a:t>
            </a:r>
          </a:p>
          <a:p>
            <a:pPr marL="447675" indent="-268288" algn="just">
              <a:lnSpc>
                <a:spcPct val="113000"/>
              </a:lnSpc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it-IT" sz="1800" i="1" dirty="0" smtClean="0">
                <a:latin typeface="Arial Narrow" pitchFamily="34" charset="0"/>
              </a:rPr>
              <a:t> </a:t>
            </a:r>
            <a:r>
              <a:rPr lang="it-IT" sz="1800" b="1" i="1" dirty="0" smtClean="0">
                <a:latin typeface="Arial Narrow" pitchFamily="34" charset="0"/>
              </a:rPr>
              <a:t>Il correttivo</a:t>
            </a:r>
            <a:r>
              <a:rPr lang="it-IT" sz="1800" i="1" dirty="0" smtClean="0">
                <a:latin typeface="Arial Narrow" pitchFamily="34" charset="0"/>
              </a:rPr>
              <a:t> </a:t>
            </a:r>
            <a:r>
              <a:rPr lang="it-IT" sz="1800" i="1" dirty="0">
                <a:latin typeface="Arial Narrow" pitchFamily="34" charset="0"/>
              </a:rPr>
              <a:t>degli “eccessi” di vantaggio/svantaggio, introdotto nel 2017 e corretto con il dl 50, </a:t>
            </a:r>
            <a:r>
              <a:rPr lang="it-IT" sz="1800" b="1" i="1" dirty="0" smtClean="0">
                <a:latin typeface="Arial Narrow" pitchFamily="34" charset="0"/>
              </a:rPr>
              <a:t>risulta poco </a:t>
            </a:r>
            <a:r>
              <a:rPr lang="it-IT" sz="1800" b="1" i="1" dirty="0">
                <a:latin typeface="Arial Narrow" pitchFamily="34" charset="0"/>
              </a:rPr>
              <a:t>incisivo</a:t>
            </a:r>
            <a:r>
              <a:rPr lang="it-IT" sz="1800" i="1" dirty="0">
                <a:latin typeface="Arial Narrow" pitchFamily="34" charset="0"/>
              </a:rPr>
              <a:t> </a:t>
            </a:r>
            <a:r>
              <a:rPr lang="it-IT" sz="1800" i="1" dirty="0" smtClean="0">
                <a:latin typeface="Arial Narrow" pitchFamily="34" charset="0"/>
              </a:rPr>
              <a:t>rispetto alle mitigazioni applicate </a:t>
            </a:r>
            <a:r>
              <a:rPr lang="it-IT" sz="1800" i="1" dirty="0">
                <a:latin typeface="Arial Narrow" pitchFamily="34" charset="0"/>
              </a:rPr>
              <a:t>nel triennio </a:t>
            </a:r>
            <a:r>
              <a:rPr lang="it-IT" sz="1800" i="1" dirty="0" smtClean="0">
                <a:latin typeface="Arial Narrow" pitchFamily="34" charset="0"/>
              </a:rPr>
              <a:t>2015-2017</a:t>
            </a:r>
            <a:endParaRPr lang="it-IT" sz="1800" i="1" dirty="0">
              <a:latin typeface="Arial Narrow" pitchFamily="34" charset="0"/>
            </a:endParaRPr>
          </a:p>
          <a:p>
            <a:pPr marL="179388" indent="-179388" algn="just">
              <a:lnSpc>
                <a:spcPct val="113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it-IT" sz="1800" b="1" dirty="0" smtClean="0">
                <a:solidFill>
                  <a:srgbClr val="C00000"/>
                </a:solidFill>
                <a:latin typeface="Arial Narrow" pitchFamily="34" charset="0"/>
              </a:rPr>
              <a:t>L’accordo prospettato nella CSC del 23 novembre mitiga l’impatto dello scenario:</a:t>
            </a:r>
          </a:p>
          <a:p>
            <a:pPr marL="447675" indent="-268288" algn="just">
              <a:lnSpc>
                <a:spcPct val="113000"/>
              </a:lnSpc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it-IT" sz="1800" dirty="0" smtClean="0">
                <a:latin typeface="Arial Narrow" pitchFamily="34" charset="0"/>
              </a:rPr>
              <a:t> quota risorse perequata (</a:t>
            </a:r>
            <a:r>
              <a:rPr lang="it-IT" sz="1800" i="1" dirty="0" smtClean="0">
                <a:latin typeface="Arial Narrow" pitchFamily="34" charset="0"/>
              </a:rPr>
              <a:t>target perequativo</a:t>
            </a:r>
            <a:r>
              <a:rPr lang="it-IT" sz="1800" dirty="0" smtClean="0">
                <a:latin typeface="Arial Narrow" pitchFamily="34" charset="0"/>
              </a:rPr>
              <a:t>) al </a:t>
            </a:r>
            <a:r>
              <a:rPr lang="it-IT" sz="1800" b="1" dirty="0" smtClean="0">
                <a:latin typeface="Arial Narrow" pitchFamily="34" charset="0"/>
              </a:rPr>
              <a:t>45%</a:t>
            </a:r>
            <a:r>
              <a:rPr lang="it-IT" sz="1800" dirty="0" smtClean="0">
                <a:latin typeface="Arial Narrow" pitchFamily="34" charset="0"/>
              </a:rPr>
              <a:t> (invece che 55%)</a:t>
            </a:r>
            <a:endParaRPr lang="it-IT" sz="1800" dirty="0">
              <a:latin typeface="Arial Narrow" pitchFamily="34" charset="0"/>
            </a:endParaRPr>
          </a:p>
          <a:p>
            <a:pPr marL="447675" indent="-268288" algn="just">
              <a:lnSpc>
                <a:spcPct val="113000"/>
              </a:lnSpc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it-IT" sz="1800" dirty="0" smtClean="0">
                <a:latin typeface="Arial Narrow" pitchFamily="34" charset="0"/>
              </a:rPr>
              <a:t> rimodulazione della progressione fino al 2021</a:t>
            </a:r>
          </a:p>
          <a:p>
            <a:pPr marL="447675" indent="-268288" algn="just">
              <a:lnSpc>
                <a:spcPct val="113000"/>
              </a:lnSpc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it-IT" sz="1800" dirty="0" smtClean="0">
                <a:latin typeface="Arial Narrow" pitchFamily="34" charset="0"/>
              </a:rPr>
              <a:t> confronto tecnico-politico sui criteri adottati e sulla sostenibilità del processo</a:t>
            </a:r>
          </a:p>
        </p:txBody>
      </p:sp>
    </p:spTree>
    <p:extLst>
      <p:ext uri="{BB962C8B-B14F-4D97-AF65-F5344CB8AC3E}">
        <p14:creationId xmlns:p14="http://schemas.microsoft.com/office/powerpoint/2010/main" val="34432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5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63635" cy="56792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it-IT" altLang="it-IT" sz="2400" dirty="0"/>
              <a:t>ABBATTERE IL PESO DEL DEBITO COMUNALE</a:t>
            </a:r>
            <a:endParaRPr lang="it-IT" sz="24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848361" y="1919037"/>
            <a:ext cx="7656394" cy="4098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387350" indent="-387350">
              <a:tabLst>
                <a:tab pos="387350" algn="l"/>
                <a:tab pos="835025" algn="l"/>
                <a:tab pos="1284288" algn="l"/>
                <a:tab pos="1733550" algn="l"/>
                <a:tab pos="2182813" algn="l"/>
                <a:tab pos="2632075" algn="l"/>
                <a:tab pos="3081338" algn="l"/>
                <a:tab pos="3530600" algn="l"/>
                <a:tab pos="3979863" algn="l"/>
                <a:tab pos="4429125" algn="l"/>
                <a:tab pos="4878388" algn="l"/>
                <a:tab pos="5327650" algn="l"/>
                <a:tab pos="5776913" algn="l"/>
                <a:tab pos="6226175" algn="l"/>
                <a:tab pos="6675438" algn="l"/>
                <a:tab pos="7124700" algn="l"/>
                <a:tab pos="7573963" algn="l"/>
                <a:tab pos="8023225" algn="l"/>
                <a:tab pos="8472488" algn="l"/>
                <a:tab pos="8921750" algn="l"/>
                <a:tab pos="9371013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1pPr>
            <a:lvl2pPr>
              <a:tabLst>
                <a:tab pos="387350" algn="l"/>
                <a:tab pos="835025" algn="l"/>
                <a:tab pos="1284288" algn="l"/>
                <a:tab pos="1733550" algn="l"/>
                <a:tab pos="2182813" algn="l"/>
                <a:tab pos="2632075" algn="l"/>
                <a:tab pos="3081338" algn="l"/>
                <a:tab pos="3530600" algn="l"/>
                <a:tab pos="3979863" algn="l"/>
                <a:tab pos="4429125" algn="l"/>
                <a:tab pos="4878388" algn="l"/>
                <a:tab pos="5327650" algn="l"/>
                <a:tab pos="5776913" algn="l"/>
                <a:tab pos="6226175" algn="l"/>
                <a:tab pos="6675438" algn="l"/>
                <a:tab pos="7124700" algn="l"/>
                <a:tab pos="7573963" algn="l"/>
                <a:tab pos="8023225" algn="l"/>
                <a:tab pos="8472488" algn="l"/>
                <a:tab pos="8921750" algn="l"/>
                <a:tab pos="9371013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2pPr>
            <a:lvl3pPr>
              <a:tabLst>
                <a:tab pos="387350" algn="l"/>
                <a:tab pos="835025" algn="l"/>
                <a:tab pos="1284288" algn="l"/>
                <a:tab pos="1733550" algn="l"/>
                <a:tab pos="2182813" algn="l"/>
                <a:tab pos="2632075" algn="l"/>
                <a:tab pos="3081338" algn="l"/>
                <a:tab pos="3530600" algn="l"/>
                <a:tab pos="3979863" algn="l"/>
                <a:tab pos="4429125" algn="l"/>
                <a:tab pos="4878388" algn="l"/>
                <a:tab pos="5327650" algn="l"/>
                <a:tab pos="5776913" algn="l"/>
                <a:tab pos="6226175" algn="l"/>
                <a:tab pos="6675438" algn="l"/>
                <a:tab pos="7124700" algn="l"/>
                <a:tab pos="7573963" algn="l"/>
                <a:tab pos="8023225" algn="l"/>
                <a:tab pos="8472488" algn="l"/>
                <a:tab pos="8921750" algn="l"/>
                <a:tab pos="9371013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3pPr>
            <a:lvl4pPr>
              <a:tabLst>
                <a:tab pos="387350" algn="l"/>
                <a:tab pos="835025" algn="l"/>
                <a:tab pos="1284288" algn="l"/>
                <a:tab pos="1733550" algn="l"/>
                <a:tab pos="2182813" algn="l"/>
                <a:tab pos="2632075" algn="l"/>
                <a:tab pos="3081338" algn="l"/>
                <a:tab pos="3530600" algn="l"/>
                <a:tab pos="3979863" algn="l"/>
                <a:tab pos="4429125" algn="l"/>
                <a:tab pos="4878388" algn="l"/>
                <a:tab pos="5327650" algn="l"/>
                <a:tab pos="5776913" algn="l"/>
                <a:tab pos="6226175" algn="l"/>
                <a:tab pos="6675438" algn="l"/>
                <a:tab pos="7124700" algn="l"/>
                <a:tab pos="7573963" algn="l"/>
                <a:tab pos="8023225" algn="l"/>
                <a:tab pos="8472488" algn="l"/>
                <a:tab pos="8921750" algn="l"/>
                <a:tab pos="9371013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4pPr>
            <a:lvl5pPr>
              <a:tabLst>
                <a:tab pos="387350" algn="l"/>
                <a:tab pos="835025" algn="l"/>
                <a:tab pos="1284288" algn="l"/>
                <a:tab pos="1733550" algn="l"/>
                <a:tab pos="2182813" algn="l"/>
                <a:tab pos="2632075" algn="l"/>
                <a:tab pos="3081338" algn="l"/>
                <a:tab pos="3530600" algn="l"/>
                <a:tab pos="3979863" algn="l"/>
                <a:tab pos="4429125" algn="l"/>
                <a:tab pos="4878388" algn="l"/>
                <a:tab pos="5327650" algn="l"/>
                <a:tab pos="5776913" algn="l"/>
                <a:tab pos="6226175" algn="l"/>
                <a:tab pos="6675438" algn="l"/>
                <a:tab pos="7124700" algn="l"/>
                <a:tab pos="7573963" algn="l"/>
                <a:tab pos="8023225" algn="l"/>
                <a:tab pos="8472488" algn="l"/>
                <a:tab pos="8921750" algn="l"/>
                <a:tab pos="9371013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7350" algn="l"/>
                <a:tab pos="835025" algn="l"/>
                <a:tab pos="1284288" algn="l"/>
                <a:tab pos="1733550" algn="l"/>
                <a:tab pos="2182813" algn="l"/>
                <a:tab pos="2632075" algn="l"/>
                <a:tab pos="3081338" algn="l"/>
                <a:tab pos="3530600" algn="l"/>
                <a:tab pos="3979863" algn="l"/>
                <a:tab pos="4429125" algn="l"/>
                <a:tab pos="4878388" algn="l"/>
                <a:tab pos="5327650" algn="l"/>
                <a:tab pos="5776913" algn="l"/>
                <a:tab pos="6226175" algn="l"/>
                <a:tab pos="6675438" algn="l"/>
                <a:tab pos="7124700" algn="l"/>
                <a:tab pos="7573963" algn="l"/>
                <a:tab pos="8023225" algn="l"/>
                <a:tab pos="8472488" algn="l"/>
                <a:tab pos="8921750" algn="l"/>
                <a:tab pos="9371013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7350" algn="l"/>
                <a:tab pos="835025" algn="l"/>
                <a:tab pos="1284288" algn="l"/>
                <a:tab pos="1733550" algn="l"/>
                <a:tab pos="2182813" algn="l"/>
                <a:tab pos="2632075" algn="l"/>
                <a:tab pos="3081338" algn="l"/>
                <a:tab pos="3530600" algn="l"/>
                <a:tab pos="3979863" algn="l"/>
                <a:tab pos="4429125" algn="l"/>
                <a:tab pos="4878388" algn="l"/>
                <a:tab pos="5327650" algn="l"/>
                <a:tab pos="5776913" algn="l"/>
                <a:tab pos="6226175" algn="l"/>
                <a:tab pos="6675438" algn="l"/>
                <a:tab pos="7124700" algn="l"/>
                <a:tab pos="7573963" algn="l"/>
                <a:tab pos="8023225" algn="l"/>
                <a:tab pos="8472488" algn="l"/>
                <a:tab pos="8921750" algn="l"/>
                <a:tab pos="9371013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7350" algn="l"/>
                <a:tab pos="835025" algn="l"/>
                <a:tab pos="1284288" algn="l"/>
                <a:tab pos="1733550" algn="l"/>
                <a:tab pos="2182813" algn="l"/>
                <a:tab pos="2632075" algn="l"/>
                <a:tab pos="3081338" algn="l"/>
                <a:tab pos="3530600" algn="l"/>
                <a:tab pos="3979863" algn="l"/>
                <a:tab pos="4429125" algn="l"/>
                <a:tab pos="4878388" algn="l"/>
                <a:tab pos="5327650" algn="l"/>
                <a:tab pos="5776913" algn="l"/>
                <a:tab pos="6226175" algn="l"/>
                <a:tab pos="6675438" algn="l"/>
                <a:tab pos="7124700" algn="l"/>
                <a:tab pos="7573963" algn="l"/>
                <a:tab pos="8023225" algn="l"/>
                <a:tab pos="8472488" algn="l"/>
                <a:tab pos="8921750" algn="l"/>
                <a:tab pos="9371013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7350" algn="l"/>
                <a:tab pos="835025" algn="l"/>
                <a:tab pos="1284288" algn="l"/>
                <a:tab pos="1733550" algn="l"/>
                <a:tab pos="2182813" algn="l"/>
                <a:tab pos="2632075" algn="l"/>
                <a:tab pos="3081338" algn="l"/>
                <a:tab pos="3530600" algn="l"/>
                <a:tab pos="3979863" algn="l"/>
                <a:tab pos="4429125" algn="l"/>
                <a:tab pos="4878388" algn="l"/>
                <a:tab pos="5327650" algn="l"/>
                <a:tab pos="5776913" algn="l"/>
                <a:tab pos="6226175" algn="l"/>
                <a:tab pos="6675438" algn="l"/>
                <a:tab pos="7124700" algn="l"/>
                <a:tab pos="7573963" algn="l"/>
                <a:tab pos="8023225" algn="l"/>
                <a:tab pos="8472488" algn="l"/>
                <a:tab pos="8921750" algn="l"/>
                <a:tab pos="9371013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9pPr>
          </a:lstStyle>
          <a:p>
            <a:pPr marL="342900" indent="-34290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rgbClr val="005E7D"/>
              </a:buClr>
              <a:buFont typeface="Arial" panose="020B0604020202020204" pitchFamily="34" charset="0"/>
              <a:buChar char="•"/>
            </a:pPr>
            <a:r>
              <a:rPr lang="it-IT" altLang="it-IT" dirty="0">
                <a:latin typeface="Arial Narrow" panose="020B0606020202030204" pitchFamily="34" charset="0"/>
              </a:rPr>
              <a:t>Ricercare soluzioni per</a:t>
            </a:r>
            <a:r>
              <a:rPr lang="it-IT" altLang="it-IT" b="1" dirty="0">
                <a:latin typeface="Arial Narrow" panose="020B0606020202030204" pitchFamily="34" charset="0"/>
              </a:rPr>
              <a:t> riportare il servizio del debito a valori di </a:t>
            </a:r>
            <a:r>
              <a:rPr lang="it-IT" altLang="it-IT" b="1" dirty="0" smtClean="0">
                <a:latin typeface="Arial Narrow" panose="020B0606020202030204" pitchFamily="34" charset="0"/>
              </a:rPr>
              <a:t>mercato </a:t>
            </a:r>
            <a:r>
              <a:rPr lang="it-IT" altLang="it-IT" dirty="0" smtClean="0">
                <a:latin typeface="Arial Narrow" panose="020B0606020202030204" pitchFamily="34" charset="0"/>
              </a:rPr>
              <a:t>e</a:t>
            </a:r>
            <a:r>
              <a:rPr lang="it-IT" altLang="it-IT" b="1" dirty="0" smtClean="0">
                <a:latin typeface="Arial Narrow" panose="020B0606020202030204" pitchFamily="34" charset="0"/>
              </a:rPr>
              <a:t> </a:t>
            </a:r>
            <a:r>
              <a:rPr lang="it-IT" altLang="it-IT" dirty="0" smtClean="0">
                <a:latin typeface="Arial Narrow" panose="020B0606020202030204" pitchFamily="34" charset="0"/>
              </a:rPr>
              <a:t>favorire </a:t>
            </a:r>
            <a:r>
              <a:rPr lang="it-IT" altLang="it-IT" b="1" dirty="0">
                <a:latin typeface="Arial Narrow" panose="020B0606020202030204" pitchFamily="34" charset="0"/>
              </a:rPr>
              <a:t>l'estinzione delle posizioni debitorie più </a:t>
            </a:r>
            <a:r>
              <a:rPr lang="it-IT" altLang="it-IT" b="1" dirty="0" smtClean="0">
                <a:latin typeface="Arial Narrow" panose="020B0606020202030204" pitchFamily="34" charset="0"/>
              </a:rPr>
              <a:t>onerose</a:t>
            </a:r>
          </a:p>
          <a:p>
            <a:pPr marL="808038" indent="-34290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altLang="it-IT" b="1" dirty="0" smtClean="0">
                <a:latin typeface="Arial Narrow" panose="020B0606020202030204" pitchFamily="34" charset="0"/>
              </a:rPr>
              <a:t>Sospendere </a:t>
            </a:r>
            <a:r>
              <a:rPr lang="it-IT" altLang="it-IT" b="1" dirty="0">
                <a:latin typeface="Arial Narrow" panose="020B0606020202030204" pitchFamily="34" charset="0"/>
              </a:rPr>
              <a:t>le rate di mutuo per i piccoli </a:t>
            </a:r>
            <a:r>
              <a:rPr lang="it-IT" altLang="it-IT" b="1" dirty="0" smtClean="0">
                <a:latin typeface="Arial Narrow" panose="020B0606020202030204" pitchFamily="34" charset="0"/>
              </a:rPr>
              <a:t>Comuni</a:t>
            </a:r>
            <a:r>
              <a:rPr lang="it-IT" altLang="it-IT" dirty="0" smtClean="0">
                <a:latin typeface="Arial Narrow" panose="020B0606020202030204" pitchFamily="34" charset="0"/>
              </a:rPr>
              <a:t> </a:t>
            </a:r>
            <a:r>
              <a:rPr lang="it-IT" altLang="it-IT" dirty="0">
                <a:latin typeface="Arial Narrow" panose="020B0606020202030204" pitchFamily="34" charset="0"/>
              </a:rPr>
              <a:t>con alto costo del debito</a:t>
            </a:r>
          </a:p>
          <a:p>
            <a:pPr marL="808038" indent="-34290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altLang="it-IT" dirty="0" smtClean="0">
                <a:latin typeface="Arial Narrow" panose="020B0606020202030204" pitchFamily="34" charset="0"/>
              </a:rPr>
              <a:t>Permettere la </a:t>
            </a:r>
            <a:r>
              <a:rPr lang="it-IT" altLang="it-IT" b="1" dirty="0" smtClean="0">
                <a:latin typeface="Arial Narrow" panose="020B0606020202030204" pitchFamily="34" charset="0"/>
              </a:rPr>
              <a:t>sostituzione del vecchio debito </a:t>
            </a:r>
            <a:r>
              <a:rPr lang="it-IT" altLang="it-IT" dirty="0" smtClean="0">
                <a:latin typeface="Arial Narrow" panose="020B0606020202030204" pitchFamily="34" charset="0"/>
              </a:rPr>
              <a:t>con nuovo debito a tassi correnti di mercato</a:t>
            </a:r>
          </a:p>
          <a:p>
            <a:pPr marL="808038" indent="-34290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altLang="it-IT" dirty="0" smtClean="0">
                <a:latin typeface="Arial Narrow" panose="020B0606020202030204" pitchFamily="34" charset="0"/>
              </a:rPr>
              <a:t>Applicare </a:t>
            </a:r>
            <a:r>
              <a:rPr lang="it-IT" altLang="it-IT" dirty="0">
                <a:latin typeface="Arial Narrow" panose="020B0606020202030204" pitchFamily="34" charset="0"/>
              </a:rPr>
              <a:t>ai </a:t>
            </a:r>
            <a:r>
              <a:rPr lang="it-IT" altLang="it-IT" dirty="0" smtClean="0">
                <a:latin typeface="Arial Narrow" panose="020B0606020202030204" pitchFamily="34" charset="0"/>
              </a:rPr>
              <a:t>Comuni </a:t>
            </a:r>
            <a:r>
              <a:rPr lang="it-IT" altLang="it-IT" dirty="0">
                <a:latin typeface="Arial Narrow" panose="020B0606020202030204" pitchFamily="34" charset="0"/>
              </a:rPr>
              <a:t>la </a:t>
            </a:r>
            <a:r>
              <a:rPr lang="it-IT" altLang="it-IT" b="1" dirty="0">
                <a:latin typeface="Arial Narrow" panose="020B0606020202030204" pitchFamily="34" charset="0"/>
              </a:rPr>
              <a:t>ristrutturazione accordata alle </a:t>
            </a:r>
            <a:r>
              <a:rPr lang="it-IT" altLang="it-IT" b="1" dirty="0" smtClean="0">
                <a:latin typeface="Arial Narrow" panose="020B0606020202030204" pitchFamily="34" charset="0"/>
              </a:rPr>
              <a:t>Regioni</a:t>
            </a:r>
          </a:p>
          <a:p>
            <a:pPr marL="465138" indent="0" algn="ctr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</a:pPr>
            <a:r>
              <a:rPr lang="it-IT" altLang="it-IT" b="1" i="1" dirty="0">
                <a:solidFill>
                  <a:schemeClr val="tx2"/>
                </a:solidFill>
                <a:latin typeface="Arial Narrow" panose="020B0606020202030204" pitchFamily="34" charset="0"/>
                <a:ea typeface="ヒラギノ角ゴ Pro W3" charset="-128"/>
              </a:rPr>
              <a:t>Ripartire più equamente i costi del debito tra Stato e Comuni </a:t>
            </a:r>
            <a:r>
              <a:rPr lang="it-IT" altLang="it-IT" b="1" i="1" dirty="0" smtClean="0">
                <a:solidFill>
                  <a:schemeClr val="tx2"/>
                </a:solidFill>
                <a:latin typeface="Arial Narrow" panose="020B0606020202030204" pitchFamily="34" charset="0"/>
                <a:ea typeface="ヒラギノ角ゴ Pro W3" charset="-128"/>
              </a:rPr>
              <a:t>:</a:t>
            </a:r>
            <a:endParaRPr lang="it-IT" altLang="it-IT" b="1" i="1" dirty="0">
              <a:solidFill>
                <a:schemeClr val="tx2"/>
              </a:solidFill>
              <a:latin typeface="Arial Narrow" panose="020B0606020202030204" pitchFamily="34" charset="0"/>
              <a:ea typeface="ヒラギノ角ゴ Pro W3" charset="-128"/>
            </a:endParaRPr>
          </a:p>
          <a:p>
            <a:pPr marL="465138" indent="0" algn="ctr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altLang="it-IT" b="1" i="1" dirty="0">
                <a:solidFill>
                  <a:schemeClr val="tx2"/>
                </a:solidFill>
                <a:latin typeface="Arial Narrow" panose="020B0606020202030204" pitchFamily="34" charset="0"/>
                <a:ea typeface="ヒラギノ角ゴ Pro W3" charset="-128"/>
              </a:rPr>
              <a:t>i Comuni subiscono un tasso medio di quasi il 5%</a:t>
            </a:r>
          </a:p>
          <a:p>
            <a:pPr marL="342900" indent="-34290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rgbClr val="005E7D"/>
              </a:buClr>
              <a:buFont typeface="Arial" panose="020B0604020202020204" pitchFamily="34" charset="0"/>
              <a:buChar char="•"/>
            </a:pPr>
            <a:r>
              <a:rPr lang="it-IT" altLang="it-IT" dirty="0">
                <a:latin typeface="Arial Narrow" panose="020B0606020202030204" pitchFamily="34" charset="0"/>
              </a:rPr>
              <a:t>Liberare nuove risorse per gli investimenti </a:t>
            </a:r>
            <a:r>
              <a:rPr lang="it-IT" altLang="it-IT" dirty="0" smtClean="0">
                <a:latin typeface="Arial Narrow" panose="020B0606020202030204" pitchFamily="34" charset="0"/>
              </a:rPr>
              <a:t>locali per </a:t>
            </a:r>
            <a:r>
              <a:rPr lang="it-IT" altLang="it-IT" dirty="0">
                <a:latin typeface="Arial Narrow" panose="020B0606020202030204" pitchFamily="34" charset="0"/>
              </a:rPr>
              <a:t>un generalizzato </a:t>
            </a:r>
            <a:r>
              <a:rPr lang="it-IT" altLang="it-IT" b="1" dirty="0">
                <a:latin typeface="Arial Narrow" panose="020B0606020202030204" pitchFamily="34" charset="0"/>
              </a:rPr>
              <a:t>recupero della capacità di progettazione dei </a:t>
            </a:r>
            <a:r>
              <a:rPr lang="it-IT" altLang="it-IT" b="1" dirty="0" smtClean="0">
                <a:latin typeface="Arial Narrow" panose="020B0606020202030204" pitchFamily="34" charset="0"/>
              </a:rPr>
              <a:t>Comuni</a:t>
            </a:r>
            <a:endParaRPr lang="it-IT" altLang="it-IT" b="1" dirty="0">
              <a:latin typeface="Arial Narrow" panose="020B060602020203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179142" y="1315317"/>
            <a:ext cx="69948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it-IT" altLang="it-IT" sz="2200" b="1" i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Moratoria, sostituzione nuovo/vecchio debito, ristrutturazione</a:t>
            </a:r>
            <a:endParaRPr lang="it-IT" altLang="it-IT" sz="2200" b="1" i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52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5"/>
          <p:cNvSpPr>
            <a:spLocks noGrp="1"/>
          </p:cNvSpPr>
          <p:nvPr>
            <p:ph type="title"/>
          </p:nvPr>
        </p:nvSpPr>
        <p:spPr>
          <a:xfrm>
            <a:off x="683568" y="409858"/>
            <a:ext cx="7709956" cy="56792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it-IT" sz="2400" dirty="0"/>
              <a:t>APPROVARE MISURE DI SEMPLIFICAZIONE</a:t>
            </a:r>
            <a:endParaRPr lang="it-IT" sz="2400" dirty="0"/>
          </a:p>
        </p:txBody>
      </p:sp>
      <p:sp>
        <p:nvSpPr>
          <p:cNvPr id="3" name="Rettangolo 2"/>
          <p:cNvSpPr/>
          <p:nvPr/>
        </p:nvSpPr>
        <p:spPr>
          <a:xfrm>
            <a:off x="675728" y="1340768"/>
            <a:ext cx="8262175" cy="5035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52450" lvl="1" indent="-285750" algn="just">
              <a:lnSpc>
                <a:spcPct val="114000"/>
              </a:lnSpc>
              <a:spcBef>
                <a:spcPts val="1800"/>
              </a:spcBef>
              <a:buClr>
                <a:srgbClr val="005E7D"/>
              </a:buClr>
              <a:buFont typeface="Arial" panose="020B0604020202020204" pitchFamily="34" charset="0"/>
              <a:buChar char="•"/>
            </a:pPr>
            <a:r>
              <a:rPr lang="it-IT" sz="1800" b="1" cap="all" dirty="0" smtClean="0">
                <a:solidFill>
                  <a:schemeClr val="tx2"/>
                </a:solidFill>
                <a:latin typeface="Arial Narrow" panose="020B0606020202030204" pitchFamily="34" charset="0"/>
                <a:ea typeface="ヒラギノ角ゴ Pro W3"/>
                <a:cs typeface="Arial" pitchFamily="34" charset="0"/>
              </a:rPr>
              <a:t>abrogazione delle </a:t>
            </a:r>
            <a:r>
              <a:rPr lang="it-IT" sz="1800" b="1" cap="all" dirty="0">
                <a:solidFill>
                  <a:schemeClr val="tx2"/>
                </a:solidFill>
                <a:latin typeface="Arial Narrow" panose="020B0606020202030204" pitchFamily="34" charset="0"/>
                <a:ea typeface="ヒラギノ角ゴ Pro W3"/>
                <a:cs typeface="Arial" pitchFamily="34" charset="0"/>
              </a:rPr>
              <a:t>comunicazioni multiple dei </a:t>
            </a:r>
            <a:r>
              <a:rPr lang="it-IT" sz="1800" b="1" cap="all" dirty="0" smtClean="0">
                <a:solidFill>
                  <a:schemeClr val="tx2"/>
                </a:solidFill>
                <a:latin typeface="Arial Narrow" panose="020B0606020202030204" pitchFamily="34" charset="0"/>
                <a:ea typeface="ヒラギノ角ゴ Pro W3"/>
                <a:cs typeface="Arial" pitchFamily="34" charset="0"/>
              </a:rPr>
              <a:t>dati</a:t>
            </a:r>
            <a:endParaRPr lang="it-IT" sz="1800" b="1" cap="all" dirty="0">
              <a:solidFill>
                <a:schemeClr val="tx2"/>
              </a:solidFill>
              <a:latin typeface="Arial Narrow" panose="020B0606020202030204" pitchFamily="34" charset="0"/>
              <a:ea typeface="ヒラギノ角ゴ Pro W3"/>
              <a:cs typeface="Arial" pitchFamily="34" charset="0"/>
            </a:endParaRPr>
          </a:p>
          <a:p>
            <a:pPr marL="1165225" lvl="1" indent="-449263" algn="just">
              <a:lnSpc>
                <a:spcPct val="114000"/>
              </a:lnSpc>
              <a:spcBef>
                <a:spcPts val="600"/>
              </a:spcBef>
              <a:buClr>
                <a:srgbClr val="005E7D"/>
              </a:buClr>
              <a:buFont typeface="Wingdings" panose="05000000000000000000" pitchFamily="2" charset="2"/>
              <a:buChar char="Ø"/>
            </a:pPr>
            <a:r>
              <a:rPr lang="it-IT" sz="1800" dirty="0" smtClean="0">
                <a:solidFill>
                  <a:srgbClr val="000000"/>
                </a:solidFill>
                <a:latin typeface="Arial Narrow" panose="020B0606020202030204" pitchFamily="34" charset="0"/>
                <a:cs typeface="Arial" pitchFamily="34" charset="0"/>
              </a:rPr>
              <a:t>divieto </a:t>
            </a:r>
            <a:r>
              <a:rPr lang="it-IT" sz="1800" dirty="0">
                <a:solidFill>
                  <a:srgbClr val="000000"/>
                </a:solidFill>
                <a:latin typeface="Arial Narrow" panose="020B0606020202030204" pitchFamily="34" charset="0"/>
                <a:cs typeface="Arial" pitchFamily="34" charset="0"/>
              </a:rPr>
              <a:t>di richiedere </a:t>
            </a:r>
            <a:r>
              <a:rPr lang="it-IT" sz="1800" dirty="0" smtClean="0">
                <a:solidFill>
                  <a:srgbClr val="000000"/>
                </a:solidFill>
                <a:latin typeface="Arial Narrow" panose="020B0606020202030204" pitchFamily="34" charset="0"/>
                <a:cs typeface="Arial" pitchFamily="34" charset="0"/>
              </a:rPr>
              <a:t>comunicazioni </a:t>
            </a:r>
            <a:r>
              <a:rPr lang="it-IT" sz="1800" dirty="0">
                <a:solidFill>
                  <a:srgbClr val="000000"/>
                </a:solidFill>
                <a:latin typeface="Arial Narrow" panose="020B0606020202030204" pitchFamily="34" charset="0"/>
                <a:cs typeface="Arial" pitchFamily="34" charset="0"/>
              </a:rPr>
              <a:t>e dati già in possesso </a:t>
            </a:r>
            <a:r>
              <a:rPr lang="it-IT" sz="1800" dirty="0" smtClean="0">
                <a:solidFill>
                  <a:srgbClr val="000000"/>
                </a:solidFill>
                <a:latin typeface="Arial Narrow" panose="020B0606020202030204" pitchFamily="34" charset="0"/>
                <a:cs typeface="Arial" pitchFamily="34" charset="0"/>
              </a:rPr>
              <a:t>di altre Pubbliche Amministrazioni, valorizzando BDAP</a:t>
            </a:r>
          </a:p>
          <a:p>
            <a:pPr marL="1165225" lvl="1" indent="-449263" algn="just">
              <a:lnSpc>
                <a:spcPct val="114000"/>
              </a:lnSpc>
              <a:spcBef>
                <a:spcPts val="600"/>
              </a:spcBef>
              <a:buClr>
                <a:srgbClr val="005E7D"/>
              </a:buClr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000000"/>
                </a:solidFill>
                <a:latin typeface="Arial Narrow" panose="020B0606020202030204" pitchFamily="34" charset="0"/>
                <a:cs typeface="Arial" pitchFamily="34" charset="0"/>
              </a:rPr>
              <a:t>snellimento delle comunicazioni obbligatorie </a:t>
            </a:r>
          </a:p>
          <a:p>
            <a:pPr marL="552450" lvl="1" indent="-285750" algn="just">
              <a:lnSpc>
                <a:spcPct val="114000"/>
              </a:lnSpc>
              <a:spcBef>
                <a:spcPts val="1800"/>
              </a:spcBef>
              <a:buClr>
                <a:srgbClr val="005E7D"/>
              </a:buClr>
              <a:buFont typeface="Arial" panose="020B0604020202020204" pitchFamily="34" charset="0"/>
              <a:buChar char="•"/>
            </a:pPr>
            <a:r>
              <a:rPr lang="it-IT" b="1" cap="all" dirty="0">
                <a:solidFill>
                  <a:schemeClr val="tx2"/>
                </a:solidFill>
                <a:latin typeface="Arial Narrow" panose="020B0606020202030204" pitchFamily="34" charset="0"/>
                <a:ea typeface="ヒラギノ角ゴ Pro W3"/>
                <a:cs typeface="Arial" pitchFamily="34" charset="0"/>
              </a:rPr>
              <a:t>ulteriore semplificazione del DUP</a:t>
            </a:r>
          </a:p>
          <a:p>
            <a:pPr marL="1165225" lvl="1" indent="-449263" algn="just">
              <a:lnSpc>
                <a:spcPct val="114000"/>
              </a:lnSpc>
              <a:spcBef>
                <a:spcPts val="600"/>
              </a:spcBef>
              <a:buClr>
                <a:srgbClr val="005E7D"/>
              </a:buClr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000000"/>
                </a:solidFill>
                <a:latin typeface="Arial Narrow" panose="020B0606020202030204" pitchFamily="34" charset="0"/>
                <a:cs typeface="Arial" pitchFamily="34" charset="0"/>
              </a:rPr>
              <a:t>per i </a:t>
            </a:r>
            <a:r>
              <a:rPr lang="it-IT" dirty="0" smtClean="0">
                <a:solidFill>
                  <a:srgbClr val="000000"/>
                </a:solidFill>
                <a:latin typeface="Arial Narrow" panose="020B0606020202030204" pitchFamily="34" charset="0"/>
                <a:cs typeface="Arial" pitchFamily="34" charset="0"/>
              </a:rPr>
              <a:t>Comuni </a:t>
            </a:r>
            <a:r>
              <a:rPr lang="it-IT" dirty="0">
                <a:solidFill>
                  <a:srgbClr val="000000"/>
                </a:solidFill>
                <a:latin typeface="Arial Narrow" panose="020B0606020202030204" pitchFamily="34" charset="0"/>
                <a:cs typeface="Arial" pitchFamily="34" charset="0"/>
              </a:rPr>
              <a:t>con meno di 5mila abitanti (fino all’abrogazione dello stesso)</a:t>
            </a:r>
          </a:p>
          <a:p>
            <a:pPr marL="552450" lvl="1" indent="-285750" algn="just">
              <a:lnSpc>
                <a:spcPct val="114000"/>
              </a:lnSpc>
              <a:spcBef>
                <a:spcPts val="1800"/>
              </a:spcBef>
              <a:buClr>
                <a:srgbClr val="005E7D"/>
              </a:buClr>
              <a:buFont typeface="Arial" panose="020B0604020202020204" pitchFamily="34" charset="0"/>
              <a:buChar char="•"/>
            </a:pPr>
            <a:r>
              <a:rPr lang="it-IT" b="1" cap="all" dirty="0">
                <a:solidFill>
                  <a:schemeClr val="tx2"/>
                </a:solidFill>
                <a:latin typeface="Arial Narrow" panose="020B0606020202030204" pitchFamily="34" charset="0"/>
                <a:ea typeface="ヒラギノ角ゴ Pro W3"/>
                <a:cs typeface="Arial" pitchFamily="34" charset="0"/>
              </a:rPr>
              <a:t>semplificazione </a:t>
            </a:r>
            <a:r>
              <a:rPr lang="it-IT" b="1" cap="all" dirty="0" smtClean="0">
                <a:solidFill>
                  <a:schemeClr val="tx2"/>
                </a:solidFill>
                <a:latin typeface="Arial Narrow" panose="020B0606020202030204" pitchFamily="34" charset="0"/>
                <a:ea typeface="ヒラギノ角ゴ Pro W3"/>
                <a:cs typeface="Arial" pitchFamily="34" charset="0"/>
              </a:rPr>
              <a:t>DEGLI schemi DI contabilità </a:t>
            </a:r>
            <a:r>
              <a:rPr lang="it-IT" b="1" cap="all" dirty="0">
                <a:solidFill>
                  <a:schemeClr val="tx2"/>
                </a:solidFill>
                <a:latin typeface="Arial Narrow" panose="020B0606020202030204" pitchFamily="34" charset="0"/>
                <a:ea typeface="ヒラギノ角ゴ Pro W3"/>
                <a:cs typeface="Arial" pitchFamily="34" charset="0"/>
              </a:rPr>
              <a:t>economico-patrimoniale</a:t>
            </a:r>
          </a:p>
          <a:p>
            <a:pPr marL="1165225" lvl="1" indent="-449263" algn="just">
              <a:lnSpc>
                <a:spcPct val="114000"/>
              </a:lnSpc>
              <a:spcBef>
                <a:spcPts val="600"/>
              </a:spcBef>
              <a:buClr>
                <a:srgbClr val="005E7D"/>
              </a:buClr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000000"/>
                </a:solidFill>
                <a:latin typeface="Arial Narrow" panose="020B0606020202030204" pitchFamily="34" charset="0"/>
                <a:cs typeface="Arial" pitchFamily="34" charset="0"/>
              </a:rPr>
              <a:t>contestuale potenziamento degli attuali schemi </a:t>
            </a:r>
            <a:r>
              <a:rPr lang="it-IT" dirty="0" smtClean="0">
                <a:solidFill>
                  <a:srgbClr val="000000"/>
                </a:solidFill>
                <a:latin typeface="Arial Narrow" panose="020B0606020202030204" pitchFamily="34" charset="0"/>
                <a:cs typeface="Arial" pitchFamily="34" charset="0"/>
              </a:rPr>
              <a:t>di contabilità </a:t>
            </a:r>
            <a:r>
              <a:rPr lang="it-IT" dirty="0">
                <a:solidFill>
                  <a:srgbClr val="000000"/>
                </a:solidFill>
                <a:latin typeface="Arial Narrow" panose="020B0606020202030204" pitchFamily="34" charset="0"/>
                <a:cs typeface="Arial" pitchFamily="34" charset="0"/>
              </a:rPr>
              <a:t>finanziaria </a:t>
            </a:r>
          </a:p>
          <a:p>
            <a:pPr marL="1165225" lvl="1" indent="-449263" algn="just">
              <a:lnSpc>
                <a:spcPct val="114000"/>
              </a:lnSpc>
              <a:spcBef>
                <a:spcPts val="600"/>
              </a:spcBef>
              <a:buClr>
                <a:srgbClr val="005E7D"/>
              </a:buClr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000000"/>
                </a:solidFill>
                <a:latin typeface="Arial Narrow" panose="020B0606020202030204" pitchFamily="34" charset="0"/>
                <a:cs typeface="Arial" pitchFamily="34" charset="0"/>
              </a:rPr>
              <a:t>gli enti di minori dimensioni demografiche che non sono tenuti a redigere il bilancio consolidato dovrebbero essere esclusi dalla contabilità economico-patrimoniale, alla luce della previsione di cui sopra</a:t>
            </a:r>
          </a:p>
          <a:p>
            <a:pPr marL="271463" lvl="1" algn="ctr" defTabSz="254000">
              <a:lnSpc>
                <a:spcPct val="114000"/>
              </a:lnSpc>
              <a:spcBef>
                <a:spcPts val="2400"/>
              </a:spcBef>
              <a:buClr>
                <a:srgbClr val="005E7D"/>
              </a:buClr>
              <a:tabLst>
                <a:tab pos="896938" algn="l"/>
                <a:tab pos="1252538" algn="l"/>
              </a:tabLst>
            </a:pPr>
            <a:r>
              <a:rPr lang="it-IT" b="1" dirty="0" smtClean="0">
                <a:latin typeface="Arial Narrow" panose="020B0606020202030204" pitchFamily="34" charset="0"/>
                <a:ea typeface="ヒラギノ角ゴ Pro W3"/>
                <a:cs typeface="Arial" pitchFamily="34" charset="0"/>
              </a:rPr>
              <a:t>Su questi temi sono al lavoro due sottocommissioni Arconet</a:t>
            </a:r>
          </a:p>
        </p:txBody>
      </p:sp>
    </p:spTree>
    <p:extLst>
      <p:ext uri="{BB962C8B-B14F-4D97-AF65-F5344CB8AC3E}">
        <p14:creationId xmlns:p14="http://schemas.microsoft.com/office/powerpoint/2010/main" val="24502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zione vuota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1612</Words>
  <Application>Microsoft Office PowerPoint</Application>
  <PresentationFormat>Presentazione su schermo (4:3)</PresentationFormat>
  <Paragraphs>120</Paragraphs>
  <Slides>16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1_Presentazione vuota</vt:lpstr>
      <vt:lpstr>Presentazione standard di PowerPoint</vt:lpstr>
      <vt:lpstr>Presentazione standard di PowerPoint</vt:lpstr>
      <vt:lpstr>PRIME INDICAZIONI DALLA MANOVRA 2018</vt:lpstr>
      <vt:lpstr>LA DINAMICA DELLE SPESE CORRENTI</vt:lpstr>
      <vt:lpstr>SPESE PER IL PERSONALE DAL 2010 AL 2016</vt:lpstr>
      <vt:lpstr>REVISIONARE GLI ACCANTONAMENTI FCDE</vt:lpstr>
      <vt:lpstr>FSC 2018: UNA PEREQUAZIONE PIÙ LENTA E PIÙ SICURA</vt:lpstr>
      <vt:lpstr>ABBATTERE IL PESO DEL DEBITO COMUNALE</vt:lpstr>
      <vt:lpstr>APPROVARE MISURE DI SEMPLIFICAZIONE</vt:lpstr>
      <vt:lpstr>REVISIONARE LE NORME SU PREDISSESTO E DISSESTO</vt:lpstr>
      <vt:lpstr>Presentazione standard di PowerPoint</vt:lpstr>
      <vt:lpstr>ASPETTI SALIENTI DEL DDL BILANCIO 2018 - 1</vt:lpstr>
      <vt:lpstr>ASPETTI SALIENTI NEL DDL BILANCIO 2018 - 2</vt:lpstr>
      <vt:lpstr>ASPETTI SALIENTI NEL DDL BILANCIO 2018 - 3</vt:lpstr>
      <vt:lpstr>ALTRE NORME DI INTERESSE - 1</vt:lpstr>
      <vt:lpstr>ALTRE NORME DI INTERESSE - 2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af</dc:creator>
  <cp:lastModifiedBy>af</cp:lastModifiedBy>
  <cp:revision>7</cp:revision>
  <dcterms:created xsi:type="dcterms:W3CDTF">2017-11-27T00:38:43Z</dcterms:created>
  <dcterms:modified xsi:type="dcterms:W3CDTF">2017-11-27T01:59:56Z</dcterms:modified>
</cp:coreProperties>
</file>