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6" r:id="rId1"/>
    <p:sldMasterId id="2147483943" r:id="rId2"/>
  </p:sldMasterIdLst>
  <p:notesMasterIdLst>
    <p:notesMasterId r:id="rId18"/>
  </p:notesMasterIdLst>
  <p:handoutMasterIdLst>
    <p:handoutMasterId r:id="rId19"/>
  </p:handoutMasterIdLst>
  <p:sldIdLst>
    <p:sldId id="256" r:id="rId3"/>
    <p:sldId id="257" r:id="rId4"/>
    <p:sldId id="271" r:id="rId5"/>
    <p:sldId id="270" r:id="rId6"/>
    <p:sldId id="258" r:id="rId7"/>
    <p:sldId id="259" r:id="rId8"/>
    <p:sldId id="261" r:id="rId9"/>
    <p:sldId id="262" r:id="rId10"/>
    <p:sldId id="264" r:id="rId11"/>
    <p:sldId id="263" r:id="rId12"/>
    <p:sldId id="265" r:id="rId13"/>
    <p:sldId id="266" r:id="rId14"/>
    <p:sldId id="267" r:id="rId15"/>
    <p:sldId id="268" r:id="rId16"/>
    <p:sldId id="269" r:id="rId17"/>
  </p:sldIdLst>
  <p:sldSz cx="9144000" cy="6858000" type="screen4x3"/>
  <p:notesSz cx="6805613" cy="9939338"/>
  <p:custDataLst>
    <p:tags r:id="rId20"/>
  </p:custDataLst>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24"/>
    <a:srgbClr val="6EBB1F"/>
    <a:srgbClr val="9BBB59"/>
    <a:srgbClr val="66B933"/>
    <a:srgbClr val="00CC00"/>
    <a:srgbClr val="0066FF"/>
    <a:srgbClr val="C0504D"/>
    <a:srgbClr val="FFCCCC"/>
    <a:srgbClr val="FAF0F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3" autoAdjust="0"/>
    <p:restoredTop sz="94412" autoAdjust="0"/>
  </p:normalViewPr>
  <p:slideViewPr>
    <p:cSldViewPr>
      <p:cViewPr varScale="1">
        <p:scale>
          <a:sx n="66" d="100"/>
          <a:sy n="66" d="100"/>
        </p:scale>
        <p:origin x="1048" y="44"/>
      </p:cViewPr>
      <p:guideLst>
        <p:guide orient="horz" pos="2160"/>
        <p:guide pos="2880"/>
      </p:guideLst>
    </p:cSldViewPr>
  </p:slideViewPr>
  <p:outlineViewPr>
    <p:cViewPr>
      <p:scale>
        <a:sx n="33" d="100"/>
        <a:sy n="33" d="100"/>
      </p:scale>
      <p:origin x="0" y="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3390"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26DB5-2450-41D6-8D87-12A1D354389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it-IT"/>
        </a:p>
      </dgm:t>
    </dgm:pt>
    <dgm:pt modelId="{C1C7FF5F-564A-44FC-B430-3E3A7E71DD88}">
      <dgm:prSet phldrT="[Testo]"/>
      <dgm:spPr/>
      <dgm:t>
        <a:bodyPr/>
        <a:lstStyle/>
        <a:p>
          <a:r>
            <a:rPr lang="it-IT" dirty="0" err="1" smtClean="0"/>
            <a:t>Fsc</a:t>
          </a:r>
          <a:r>
            <a:rPr lang="it-IT" dirty="0" smtClean="0"/>
            <a:t> </a:t>
          </a:r>
          <a:endParaRPr lang="it-IT" dirty="0"/>
        </a:p>
      </dgm:t>
    </dgm:pt>
    <dgm:pt modelId="{AE74B0A6-4252-4E3D-AA81-F64B7319F0C2}" type="parTrans" cxnId="{B7D2F7BE-384D-4672-86FB-E7A114E967F9}">
      <dgm:prSet/>
      <dgm:spPr/>
      <dgm:t>
        <a:bodyPr/>
        <a:lstStyle/>
        <a:p>
          <a:endParaRPr lang="it-IT"/>
        </a:p>
      </dgm:t>
    </dgm:pt>
    <dgm:pt modelId="{8FD8D216-42E8-4305-BC1A-406694115DAF}" type="sibTrans" cxnId="{B7D2F7BE-384D-4672-86FB-E7A114E967F9}">
      <dgm:prSet/>
      <dgm:spPr/>
      <dgm:t>
        <a:bodyPr/>
        <a:lstStyle/>
        <a:p>
          <a:endParaRPr lang="it-IT"/>
        </a:p>
      </dgm:t>
    </dgm:pt>
    <dgm:pt modelId="{DE424103-F0D9-4B9D-9E0C-B4024F70AF88}">
      <dgm:prSet phldrT="[Testo]"/>
      <dgm:spPr/>
      <dgm:t>
        <a:bodyPr/>
        <a:lstStyle/>
        <a:p>
          <a:r>
            <a:rPr lang="it-IT" dirty="0" err="1" smtClean="0"/>
            <a:t>Rso</a:t>
          </a:r>
          <a:r>
            <a:rPr lang="it-IT" dirty="0" smtClean="0"/>
            <a:t> </a:t>
          </a:r>
          <a:endParaRPr lang="it-IT" dirty="0"/>
        </a:p>
      </dgm:t>
    </dgm:pt>
    <dgm:pt modelId="{CA6A5628-6D20-44BA-A351-D9DC30F812B6}" type="parTrans" cxnId="{3A61BAF6-18D4-4FE7-BEA5-4C39EFB97774}">
      <dgm:prSet/>
      <dgm:spPr/>
      <dgm:t>
        <a:bodyPr/>
        <a:lstStyle/>
        <a:p>
          <a:endParaRPr lang="it-IT"/>
        </a:p>
      </dgm:t>
    </dgm:pt>
    <dgm:pt modelId="{F3D79E13-03F9-405F-97E4-D0827921F91F}" type="sibTrans" cxnId="{3A61BAF6-18D4-4FE7-BEA5-4C39EFB97774}">
      <dgm:prSet/>
      <dgm:spPr/>
      <dgm:t>
        <a:bodyPr/>
        <a:lstStyle/>
        <a:p>
          <a:endParaRPr lang="it-IT"/>
        </a:p>
      </dgm:t>
    </dgm:pt>
    <dgm:pt modelId="{39920CEC-4ECA-4693-AFE1-8FBEB06166C8}">
      <dgm:prSet phldrT="[Testo]"/>
      <dgm:spPr/>
      <dgm:t>
        <a:bodyPr/>
        <a:lstStyle/>
        <a:p>
          <a:r>
            <a:rPr lang="it-IT" dirty="0" smtClean="0"/>
            <a:t>storico</a:t>
          </a:r>
          <a:endParaRPr lang="it-IT" dirty="0"/>
        </a:p>
      </dgm:t>
    </dgm:pt>
    <dgm:pt modelId="{4D1FBB3B-F2BA-4C69-867B-CF7C4B4B633C}" type="parTrans" cxnId="{E11AE9E6-DE1E-40F4-8117-F6234108B8EC}">
      <dgm:prSet/>
      <dgm:spPr/>
      <dgm:t>
        <a:bodyPr/>
        <a:lstStyle/>
        <a:p>
          <a:endParaRPr lang="it-IT"/>
        </a:p>
      </dgm:t>
    </dgm:pt>
    <dgm:pt modelId="{86647DC8-DC9D-40EF-83AD-0D80F7C48941}" type="sibTrans" cxnId="{E11AE9E6-DE1E-40F4-8117-F6234108B8EC}">
      <dgm:prSet/>
      <dgm:spPr/>
      <dgm:t>
        <a:bodyPr/>
        <a:lstStyle/>
        <a:p>
          <a:endParaRPr lang="it-IT"/>
        </a:p>
      </dgm:t>
    </dgm:pt>
    <dgm:pt modelId="{2BBC0D0C-6421-4E85-8B2C-77AB24C29056}">
      <dgm:prSet phldrT="[Testo]"/>
      <dgm:spPr/>
      <dgm:t>
        <a:bodyPr/>
        <a:lstStyle/>
        <a:p>
          <a:r>
            <a:rPr lang="it-IT" dirty="0" smtClean="0"/>
            <a:t>perequativo</a:t>
          </a:r>
          <a:endParaRPr lang="it-IT" dirty="0"/>
        </a:p>
      </dgm:t>
    </dgm:pt>
    <dgm:pt modelId="{7B2AE339-DC8C-4A19-92A4-A6D23D172235}" type="parTrans" cxnId="{54331F65-91AA-4912-B261-FD670382FDC1}">
      <dgm:prSet/>
      <dgm:spPr/>
      <dgm:t>
        <a:bodyPr/>
        <a:lstStyle/>
        <a:p>
          <a:endParaRPr lang="it-IT"/>
        </a:p>
      </dgm:t>
    </dgm:pt>
    <dgm:pt modelId="{748F7398-A9E5-4D8D-845B-95C1FCEDBDFC}" type="sibTrans" cxnId="{54331F65-91AA-4912-B261-FD670382FDC1}">
      <dgm:prSet/>
      <dgm:spPr/>
      <dgm:t>
        <a:bodyPr/>
        <a:lstStyle/>
        <a:p>
          <a:endParaRPr lang="it-IT"/>
        </a:p>
      </dgm:t>
    </dgm:pt>
    <dgm:pt modelId="{9E28A91D-CD17-495C-B101-37FF9807DD7C}" type="pres">
      <dgm:prSet presAssocID="{EF726DB5-2450-41D6-8D87-12A1D3543894}" presName="Name0" presStyleCnt="0">
        <dgm:presLayoutVars>
          <dgm:dir/>
          <dgm:animLvl val="lvl"/>
          <dgm:resizeHandles val="exact"/>
        </dgm:presLayoutVars>
      </dgm:prSet>
      <dgm:spPr/>
      <dgm:t>
        <a:bodyPr/>
        <a:lstStyle/>
        <a:p>
          <a:endParaRPr lang="it-IT"/>
        </a:p>
      </dgm:t>
    </dgm:pt>
    <dgm:pt modelId="{FD0FF228-D283-4961-88C8-1B51AB28BEF4}" type="pres">
      <dgm:prSet presAssocID="{C1C7FF5F-564A-44FC-B430-3E3A7E71DD88}" presName="linNode" presStyleCnt="0"/>
      <dgm:spPr/>
    </dgm:pt>
    <dgm:pt modelId="{D5269526-F08E-4D77-8B2F-CFEB8F707645}" type="pres">
      <dgm:prSet presAssocID="{C1C7FF5F-564A-44FC-B430-3E3A7E71DD88}" presName="parTx" presStyleLbl="revTx" presStyleIdx="0" presStyleCnt="1">
        <dgm:presLayoutVars>
          <dgm:chMax val="1"/>
          <dgm:bulletEnabled val="1"/>
        </dgm:presLayoutVars>
      </dgm:prSet>
      <dgm:spPr/>
      <dgm:t>
        <a:bodyPr/>
        <a:lstStyle/>
        <a:p>
          <a:endParaRPr lang="it-IT"/>
        </a:p>
      </dgm:t>
    </dgm:pt>
    <dgm:pt modelId="{CE8957A1-4052-45B6-B164-EA414D9B5DA5}" type="pres">
      <dgm:prSet presAssocID="{C1C7FF5F-564A-44FC-B430-3E3A7E71DD88}" presName="bracket" presStyleLbl="parChTrans1D1" presStyleIdx="0" presStyleCnt="1"/>
      <dgm:spPr/>
    </dgm:pt>
    <dgm:pt modelId="{F0BCCE9B-4E75-4245-BFBF-B84B4BFDA862}" type="pres">
      <dgm:prSet presAssocID="{C1C7FF5F-564A-44FC-B430-3E3A7E71DD88}" presName="spH" presStyleCnt="0"/>
      <dgm:spPr/>
    </dgm:pt>
    <dgm:pt modelId="{1EFAEAB9-4064-4282-9B33-69C0523A3650}" type="pres">
      <dgm:prSet presAssocID="{C1C7FF5F-564A-44FC-B430-3E3A7E71DD88}" presName="desTx" presStyleLbl="node1" presStyleIdx="0" presStyleCnt="1">
        <dgm:presLayoutVars>
          <dgm:bulletEnabled val="1"/>
        </dgm:presLayoutVars>
      </dgm:prSet>
      <dgm:spPr/>
      <dgm:t>
        <a:bodyPr/>
        <a:lstStyle/>
        <a:p>
          <a:endParaRPr lang="it-IT"/>
        </a:p>
      </dgm:t>
    </dgm:pt>
  </dgm:ptLst>
  <dgm:cxnLst>
    <dgm:cxn modelId="{54331F65-91AA-4912-B261-FD670382FDC1}" srcId="{C1C7FF5F-564A-44FC-B430-3E3A7E71DD88}" destId="{2BBC0D0C-6421-4E85-8B2C-77AB24C29056}" srcOrd="2" destOrd="0" parTransId="{7B2AE339-DC8C-4A19-92A4-A6D23D172235}" sibTransId="{748F7398-A9E5-4D8D-845B-95C1FCEDBDFC}"/>
    <dgm:cxn modelId="{E11AE9E6-DE1E-40F4-8117-F6234108B8EC}" srcId="{C1C7FF5F-564A-44FC-B430-3E3A7E71DD88}" destId="{39920CEC-4ECA-4693-AFE1-8FBEB06166C8}" srcOrd="1" destOrd="0" parTransId="{4D1FBB3B-F2BA-4C69-867B-CF7C4B4B633C}" sibTransId="{86647DC8-DC9D-40EF-83AD-0D80F7C48941}"/>
    <dgm:cxn modelId="{31B938A0-9D71-402E-BA17-1E43D246A99B}" type="presOf" srcId="{DE424103-F0D9-4B9D-9E0C-B4024F70AF88}" destId="{1EFAEAB9-4064-4282-9B33-69C0523A3650}" srcOrd="0" destOrd="0" presId="urn:diagrams.loki3.com/BracketList+Icon"/>
    <dgm:cxn modelId="{3A61BAF6-18D4-4FE7-BEA5-4C39EFB97774}" srcId="{C1C7FF5F-564A-44FC-B430-3E3A7E71DD88}" destId="{DE424103-F0D9-4B9D-9E0C-B4024F70AF88}" srcOrd="0" destOrd="0" parTransId="{CA6A5628-6D20-44BA-A351-D9DC30F812B6}" sibTransId="{F3D79E13-03F9-405F-97E4-D0827921F91F}"/>
    <dgm:cxn modelId="{4DD512C8-240F-44F8-8065-65345B945B30}" type="presOf" srcId="{2BBC0D0C-6421-4E85-8B2C-77AB24C29056}" destId="{1EFAEAB9-4064-4282-9B33-69C0523A3650}" srcOrd="0" destOrd="2" presId="urn:diagrams.loki3.com/BracketList+Icon"/>
    <dgm:cxn modelId="{B7D2F7BE-384D-4672-86FB-E7A114E967F9}" srcId="{EF726DB5-2450-41D6-8D87-12A1D3543894}" destId="{C1C7FF5F-564A-44FC-B430-3E3A7E71DD88}" srcOrd="0" destOrd="0" parTransId="{AE74B0A6-4252-4E3D-AA81-F64B7319F0C2}" sibTransId="{8FD8D216-42E8-4305-BC1A-406694115DAF}"/>
    <dgm:cxn modelId="{8CF4B58C-DB5A-4605-876B-09652D2F75C7}" type="presOf" srcId="{EF726DB5-2450-41D6-8D87-12A1D3543894}" destId="{9E28A91D-CD17-495C-B101-37FF9807DD7C}" srcOrd="0" destOrd="0" presId="urn:diagrams.loki3.com/BracketList+Icon"/>
    <dgm:cxn modelId="{C2BF3E29-5CDA-444B-B534-2CF5D0C8D110}" type="presOf" srcId="{39920CEC-4ECA-4693-AFE1-8FBEB06166C8}" destId="{1EFAEAB9-4064-4282-9B33-69C0523A3650}" srcOrd="0" destOrd="1" presId="urn:diagrams.loki3.com/BracketList+Icon"/>
    <dgm:cxn modelId="{4A7BFBA7-1DC4-4916-A83C-BA3C9E6C8C52}" type="presOf" srcId="{C1C7FF5F-564A-44FC-B430-3E3A7E71DD88}" destId="{D5269526-F08E-4D77-8B2F-CFEB8F707645}" srcOrd="0" destOrd="0" presId="urn:diagrams.loki3.com/BracketList+Icon"/>
    <dgm:cxn modelId="{BE55880F-E924-4CD4-B4DA-82CBB3D07A8B}" type="presParOf" srcId="{9E28A91D-CD17-495C-B101-37FF9807DD7C}" destId="{FD0FF228-D283-4961-88C8-1B51AB28BEF4}" srcOrd="0" destOrd="0" presId="urn:diagrams.loki3.com/BracketList+Icon"/>
    <dgm:cxn modelId="{A26DA929-871B-4B4D-8C6B-975816B18EF0}" type="presParOf" srcId="{FD0FF228-D283-4961-88C8-1B51AB28BEF4}" destId="{D5269526-F08E-4D77-8B2F-CFEB8F707645}" srcOrd="0" destOrd="0" presId="urn:diagrams.loki3.com/BracketList+Icon"/>
    <dgm:cxn modelId="{6DBB7FC3-64CE-4AD1-84F9-0FBFB771CD65}" type="presParOf" srcId="{FD0FF228-D283-4961-88C8-1B51AB28BEF4}" destId="{CE8957A1-4052-45B6-B164-EA414D9B5DA5}" srcOrd="1" destOrd="0" presId="urn:diagrams.loki3.com/BracketList+Icon"/>
    <dgm:cxn modelId="{A3D649D2-3A4E-4FC1-8E5C-1D55F59B978C}" type="presParOf" srcId="{FD0FF228-D283-4961-88C8-1B51AB28BEF4}" destId="{F0BCCE9B-4E75-4245-BFBF-B84B4BFDA862}" srcOrd="2" destOrd="0" presId="urn:diagrams.loki3.com/BracketList+Icon"/>
    <dgm:cxn modelId="{723410BF-3EDD-4EF2-B2AB-D64099316860}" type="presParOf" srcId="{FD0FF228-D283-4961-88C8-1B51AB28BEF4}" destId="{1EFAEAB9-4064-4282-9B33-69C0523A365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26DB5-2450-41D6-8D87-12A1D354389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it-IT"/>
        </a:p>
      </dgm:t>
    </dgm:pt>
    <dgm:pt modelId="{C1C7FF5F-564A-44FC-B430-3E3A7E71DD88}">
      <dgm:prSet phldrT="[Testo]"/>
      <dgm:spPr/>
      <dgm:t>
        <a:bodyPr/>
        <a:lstStyle/>
        <a:p>
          <a:r>
            <a:rPr lang="it-IT" dirty="0" err="1" smtClean="0"/>
            <a:t>Fsc</a:t>
          </a:r>
          <a:r>
            <a:rPr lang="it-IT" dirty="0" smtClean="0"/>
            <a:t> </a:t>
          </a:r>
          <a:endParaRPr lang="it-IT" dirty="0"/>
        </a:p>
      </dgm:t>
    </dgm:pt>
    <dgm:pt modelId="{AE74B0A6-4252-4E3D-AA81-F64B7319F0C2}" type="parTrans" cxnId="{B7D2F7BE-384D-4672-86FB-E7A114E967F9}">
      <dgm:prSet/>
      <dgm:spPr/>
      <dgm:t>
        <a:bodyPr/>
        <a:lstStyle/>
        <a:p>
          <a:endParaRPr lang="it-IT"/>
        </a:p>
      </dgm:t>
    </dgm:pt>
    <dgm:pt modelId="{8FD8D216-42E8-4305-BC1A-406694115DAF}" type="sibTrans" cxnId="{B7D2F7BE-384D-4672-86FB-E7A114E967F9}">
      <dgm:prSet/>
      <dgm:spPr/>
      <dgm:t>
        <a:bodyPr/>
        <a:lstStyle/>
        <a:p>
          <a:endParaRPr lang="it-IT"/>
        </a:p>
      </dgm:t>
    </dgm:pt>
    <dgm:pt modelId="{DE424103-F0D9-4B9D-9E0C-B4024F70AF88}">
      <dgm:prSet phldrT="[Testo]"/>
      <dgm:spPr/>
      <dgm:t>
        <a:bodyPr/>
        <a:lstStyle/>
        <a:p>
          <a:r>
            <a:rPr lang="it-IT" dirty="0" err="1" smtClean="0"/>
            <a:t>Rss</a:t>
          </a:r>
          <a:endParaRPr lang="it-IT" dirty="0"/>
        </a:p>
      </dgm:t>
    </dgm:pt>
    <dgm:pt modelId="{CA6A5628-6D20-44BA-A351-D9DC30F812B6}" type="parTrans" cxnId="{3A61BAF6-18D4-4FE7-BEA5-4C39EFB97774}">
      <dgm:prSet/>
      <dgm:spPr/>
      <dgm:t>
        <a:bodyPr/>
        <a:lstStyle/>
        <a:p>
          <a:endParaRPr lang="it-IT"/>
        </a:p>
      </dgm:t>
    </dgm:pt>
    <dgm:pt modelId="{F3D79E13-03F9-405F-97E4-D0827921F91F}" type="sibTrans" cxnId="{3A61BAF6-18D4-4FE7-BEA5-4C39EFB97774}">
      <dgm:prSet/>
      <dgm:spPr/>
      <dgm:t>
        <a:bodyPr/>
        <a:lstStyle/>
        <a:p>
          <a:endParaRPr lang="it-IT"/>
        </a:p>
      </dgm:t>
    </dgm:pt>
    <dgm:pt modelId="{39920CEC-4ECA-4693-AFE1-8FBEB06166C8}">
      <dgm:prSet phldrT="[Testo]"/>
      <dgm:spPr/>
      <dgm:t>
        <a:bodyPr/>
        <a:lstStyle/>
        <a:p>
          <a:r>
            <a:rPr lang="it-IT" dirty="0" smtClean="0"/>
            <a:t>storico</a:t>
          </a:r>
          <a:endParaRPr lang="it-IT" dirty="0"/>
        </a:p>
      </dgm:t>
    </dgm:pt>
    <dgm:pt modelId="{4D1FBB3B-F2BA-4C69-867B-CF7C4B4B633C}" type="parTrans" cxnId="{E11AE9E6-DE1E-40F4-8117-F6234108B8EC}">
      <dgm:prSet/>
      <dgm:spPr/>
      <dgm:t>
        <a:bodyPr/>
        <a:lstStyle/>
        <a:p>
          <a:endParaRPr lang="it-IT"/>
        </a:p>
      </dgm:t>
    </dgm:pt>
    <dgm:pt modelId="{86647DC8-DC9D-40EF-83AD-0D80F7C48941}" type="sibTrans" cxnId="{E11AE9E6-DE1E-40F4-8117-F6234108B8EC}">
      <dgm:prSet/>
      <dgm:spPr/>
      <dgm:t>
        <a:bodyPr/>
        <a:lstStyle/>
        <a:p>
          <a:endParaRPr lang="it-IT"/>
        </a:p>
      </dgm:t>
    </dgm:pt>
    <dgm:pt modelId="{9E28A91D-CD17-495C-B101-37FF9807DD7C}" type="pres">
      <dgm:prSet presAssocID="{EF726DB5-2450-41D6-8D87-12A1D3543894}" presName="Name0" presStyleCnt="0">
        <dgm:presLayoutVars>
          <dgm:dir/>
          <dgm:animLvl val="lvl"/>
          <dgm:resizeHandles val="exact"/>
        </dgm:presLayoutVars>
      </dgm:prSet>
      <dgm:spPr/>
      <dgm:t>
        <a:bodyPr/>
        <a:lstStyle/>
        <a:p>
          <a:endParaRPr lang="it-IT"/>
        </a:p>
      </dgm:t>
    </dgm:pt>
    <dgm:pt modelId="{FD0FF228-D283-4961-88C8-1B51AB28BEF4}" type="pres">
      <dgm:prSet presAssocID="{C1C7FF5F-564A-44FC-B430-3E3A7E71DD88}" presName="linNode" presStyleCnt="0"/>
      <dgm:spPr/>
    </dgm:pt>
    <dgm:pt modelId="{D5269526-F08E-4D77-8B2F-CFEB8F707645}" type="pres">
      <dgm:prSet presAssocID="{C1C7FF5F-564A-44FC-B430-3E3A7E71DD88}" presName="parTx" presStyleLbl="revTx" presStyleIdx="0" presStyleCnt="1">
        <dgm:presLayoutVars>
          <dgm:chMax val="1"/>
          <dgm:bulletEnabled val="1"/>
        </dgm:presLayoutVars>
      </dgm:prSet>
      <dgm:spPr/>
      <dgm:t>
        <a:bodyPr/>
        <a:lstStyle/>
        <a:p>
          <a:endParaRPr lang="it-IT"/>
        </a:p>
      </dgm:t>
    </dgm:pt>
    <dgm:pt modelId="{CE8957A1-4052-45B6-B164-EA414D9B5DA5}" type="pres">
      <dgm:prSet presAssocID="{C1C7FF5F-564A-44FC-B430-3E3A7E71DD88}" presName="bracket" presStyleLbl="parChTrans1D1" presStyleIdx="0" presStyleCnt="1"/>
      <dgm:spPr/>
    </dgm:pt>
    <dgm:pt modelId="{F0BCCE9B-4E75-4245-BFBF-B84B4BFDA862}" type="pres">
      <dgm:prSet presAssocID="{C1C7FF5F-564A-44FC-B430-3E3A7E71DD88}" presName="spH" presStyleCnt="0"/>
      <dgm:spPr/>
    </dgm:pt>
    <dgm:pt modelId="{1EFAEAB9-4064-4282-9B33-69C0523A3650}" type="pres">
      <dgm:prSet presAssocID="{C1C7FF5F-564A-44FC-B430-3E3A7E71DD88}" presName="desTx" presStyleLbl="node1" presStyleIdx="0" presStyleCnt="1">
        <dgm:presLayoutVars>
          <dgm:bulletEnabled val="1"/>
        </dgm:presLayoutVars>
      </dgm:prSet>
      <dgm:spPr/>
      <dgm:t>
        <a:bodyPr/>
        <a:lstStyle/>
        <a:p>
          <a:endParaRPr lang="it-IT"/>
        </a:p>
      </dgm:t>
    </dgm:pt>
  </dgm:ptLst>
  <dgm:cxnLst>
    <dgm:cxn modelId="{3A61BAF6-18D4-4FE7-BEA5-4C39EFB97774}" srcId="{C1C7FF5F-564A-44FC-B430-3E3A7E71DD88}" destId="{DE424103-F0D9-4B9D-9E0C-B4024F70AF88}" srcOrd="0" destOrd="0" parTransId="{CA6A5628-6D20-44BA-A351-D9DC30F812B6}" sibTransId="{F3D79E13-03F9-405F-97E4-D0827921F91F}"/>
    <dgm:cxn modelId="{B7D2F7BE-384D-4672-86FB-E7A114E967F9}" srcId="{EF726DB5-2450-41D6-8D87-12A1D3543894}" destId="{C1C7FF5F-564A-44FC-B430-3E3A7E71DD88}" srcOrd="0" destOrd="0" parTransId="{AE74B0A6-4252-4E3D-AA81-F64B7319F0C2}" sibTransId="{8FD8D216-42E8-4305-BC1A-406694115DAF}"/>
    <dgm:cxn modelId="{E11AE9E6-DE1E-40F4-8117-F6234108B8EC}" srcId="{C1C7FF5F-564A-44FC-B430-3E3A7E71DD88}" destId="{39920CEC-4ECA-4693-AFE1-8FBEB06166C8}" srcOrd="1" destOrd="0" parTransId="{4D1FBB3B-F2BA-4C69-867B-CF7C4B4B633C}" sibTransId="{86647DC8-DC9D-40EF-83AD-0D80F7C48941}"/>
    <dgm:cxn modelId="{8BFDBA9F-573F-4955-9C07-4F80733B12B9}" type="presOf" srcId="{DE424103-F0D9-4B9D-9E0C-B4024F70AF88}" destId="{1EFAEAB9-4064-4282-9B33-69C0523A3650}" srcOrd="0" destOrd="0" presId="urn:diagrams.loki3.com/BracketList+Icon"/>
    <dgm:cxn modelId="{FFFEAC45-84C0-4F8B-8508-6600FCC2B726}" type="presOf" srcId="{C1C7FF5F-564A-44FC-B430-3E3A7E71DD88}" destId="{D5269526-F08E-4D77-8B2F-CFEB8F707645}" srcOrd="0" destOrd="0" presId="urn:diagrams.loki3.com/BracketList+Icon"/>
    <dgm:cxn modelId="{4FFB7C79-702E-43C5-A13A-8F702B3C9270}" type="presOf" srcId="{39920CEC-4ECA-4693-AFE1-8FBEB06166C8}" destId="{1EFAEAB9-4064-4282-9B33-69C0523A3650}" srcOrd="0" destOrd="1" presId="urn:diagrams.loki3.com/BracketList+Icon"/>
    <dgm:cxn modelId="{A7367065-EF3B-4FB1-9E37-93691BA7E788}" type="presOf" srcId="{EF726DB5-2450-41D6-8D87-12A1D3543894}" destId="{9E28A91D-CD17-495C-B101-37FF9807DD7C}" srcOrd="0" destOrd="0" presId="urn:diagrams.loki3.com/BracketList+Icon"/>
    <dgm:cxn modelId="{1F983219-1AFF-40E9-AAE7-E7E34B6F54BD}" type="presParOf" srcId="{9E28A91D-CD17-495C-B101-37FF9807DD7C}" destId="{FD0FF228-D283-4961-88C8-1B51AB28BEF4}" srcOrd="0" destOrd="0" presId="urn:diagrams.loki3.com/BracketList+Icon"/>
    <dgm:cxn modelId="{E246025C-9C5B-49E4-9F04-E68295804AC0}" type="presParOf" srcId="{FD0FF228-D283-4961-88C8-1B51AB28BEF4}" destId="{D5269526-F08E-4D77-8B2F-CFEB8F707645}" srcOrd="0" destOrd="0" presId="urn:diagrams.loki3.com/BracketList+Icon"/>
    <dgm:cxn modelId="{A635BE74-7F71-46C5-9053-3C870BA2AB38}" type="presParOf" srcId="{FD0FF228-D283-4961-88C8-1B51AB28BEF4}" destId="{CE8957A1-4052-45B6-B164-EA414D9B5DA5}" srcOrd="1" destOrd="0" presId="urn:diagrams.loki3.com/BracketList+Icon"/>
    <dgm:cxn modelId="{1BA2A92E-626A-4E48-90A6-5EE9D513ED7C}" type="presParOf" srcId="{FD0FF228-D283-4961-88C8-1B51AB28BEF4}" destId="{F0BCCE9B-4E75-4245-BFBF-B84B4BFDA862}" srcOrd="2" destOrd="0" presId="urn:diagrams.loki3.com/BracketList+Icon"/>
    <dgm:cxn modelId="{97AE0FBF-7CA1-4379-9E50-EAF8C2D908FF}" type="presParOf" srcId="{FD0FF228-D283-4961-88C8-1B51AB28BEF4}" destId="{1EFAEAB9-4064-4282-9B33-69C0523A3650}"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26DB5-2450-41D6-8D87-12A1D354389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it-IT"/>
        </a:p>
      </dgm:t>
    </dgm:pt>
    <dgm:pt modelId="{C1C7FF5F-564A-44FC-B430-3E3A7E71DD88}">
      <dgm:prSet phldrT="[Testo]"/>
      <dgm:spPr/>
      <dgm:t>
        <a:bodyPr/>
        <a:lstStyle/>
        <a:p>
          <a:r>
            <a:rPr lang="it-IT" dirty="0" err="1" smtClean="0"/>
            <a:t>Fsc</a:t>
          </a:r>
          <a:r>
            <a:rPr lang="it-IT" dirty="0" smtClean="0"/>
            <a:t> </a:t>
          </a:r>
          <a:endParaRPr lang="it-IT" dirty="0"/>
        </a:p>
      </dgm:t>
    </dgm:pt>
    <dgm:pt modelId="{AE74B0A6-4252-4E3D-AA81-F64B7319F0C2}" type="parTrans" cxnId="{B7D2F7BE-384D-4672-86FB-E7A114E967F9}">
      <dgm:prSet/>
      <dgm:spPr/>
      <dgm:t>
        <a:bodyPr/>
        <a:lstStyle/>
        <a:p>
          <a:endParaRPr lang="it-IT"/>
        </a:p>
      </dgm:t>
    </dgm:pt>
    <dgm:pt modelId="{8FD8D216-42E8-4305-BC1A-406694115DAF}" type="sibTrans" cxnId="{B7D2F7BE-384D-4672-86FB-E7A114E967F9}">
      <dgm:prSet/>
      <dgm:spPr/>
      <dgm:t>
        <a:bodyPr/>
        <a:lstStyle/>
        <a:p>
          <a:endParaRPr lang="it-IT"/>
        </a:p>
      </dgm:t>
    </dgm:pt>
    <dgm:pt modelId="{DE424103-F0D9-4B9D-9E0C-B4024F70AF88}">
      <dgm:prSet phldrT="[Testo]"/>
      <dgm:spPr/>
      <dgm:t>
        <a:bodyPr/>
        <a:lstStyle/>
        <a:p>
          <a:r>
            <a:rPr lang="it-IT" dirty="0" err="1" smtClean="0"/>
            <a:t>Rso</a:t>
          </a:r>
          <a:r>
            <a:rPr lang="it-IT" dirty="0" smtClean="0"/>
            <a:t> </a:t>
          </a:r>
          <a:endParaRPr lang="it-IT" dirty="0"/>
        </a:p>
      </dgm:t>
    </dgm:pt>
    <dgm:pt modelId="{CA6A5628-6D20-44BA-A351-D9DC30F812B6}" type="parTrans" cxnId="{3A61BAF6-18D4-4FE7-BEA5-4C39EFB97774}">
      <dgm:prSet/>
      <dgm:spPr/>
      <dgm:t>
        <a:bodyPr/>
        <a:lstStyle/>
        <a:p>
          <a:endParaRPr lang="it-IT"/>
        </a:p>
      </dgm:t>
    </dgm:pt>
    <dgm:pt modelId="{F3D79E13-03F9-405F-97E4-D0827921F91F}" type="sibTrans" cxnId="{3A61BAF6-18D4-4FE7-BEA5-4C39EFB97774}">
      <dgm:prSet/>
      <dgm:spPr/>
      <dgm:t>
        <a:bodyPr/>
        <a:lstStyle/>
        <a:p>
          <a:endParaRPr lang="it-IT"/>
        </a:p>
      </dgm:t>
    </dgm:pt>
    <dgm:pt modelId="{39920CEC-4ECA-4693-AFE1-8FBEB06166C8}">
      <dgm:prSet phldrT="[Testo]"/>
      <dgm:spPr/>
      <dgm:t>
        <a:bodyPr/>
        <a:lstStyle/>
        <a:p>
          <a:r>
            <a:rPr lang="it-IT" dirty="0" smtClean="0"/>
            <a:t>storico</a:t>
          </a:r>
          <a:endParaRPr lang="it-IT" dirty="0"/>
        </a:p>
      </dgm:t>
    </dgm:pt>
    <dgm:pt modelId="{4D1FBB3B-F2BA-4C69-867B-CF7C4B4B633C}" type="parTrans" cxnId="{E11AE9E6-DE1E-40F4-8117-F6234108B8EC}">
      <dgm:prSet/>
      <dgm:spPr/>
      <dgm:t>
        <a:bodyPr/>
        <a:lstStyle/>
        <a:p>
          <a:endParaRPr lang="it-IT"/>
        </a:p>
      </dgm:t>
    </dgm:pt>
    <dgm:pt modelId="{86647DC8-DC9D-40EF-83AD-0D80F7C48941}" type="sibTrans" cxnId="{E11AE9E6-DE1E-40F4-8117-F6234108B8EC}">
      <dgm:prSet/>
      <dgm:spPr/>
      <dgm:t>
        <a:bodyPr/>
        <a:lstStyle/>
        <a:p>
          <a:endParaRPr lang="it-IT"/>
        </a:p>
      </dgm:t>
    </dgm:pt>
    <dgm:pt modelId="{2BBC0D0C-6421-4E85-8B2C-77AB24C29056}">
      <dgm:prSet phldrT="[Testo]"/>
      <dgm:spPr/>
      <dgm:t>
        <a:bodyPr/>
        <a:lstStyle/>
        <a:p>
          <a:r>
            <a:rPr lang="it-IT" dirty="0" smtClean="0"/>
            <a:t>perequativo</a:t>
          </a:r>
          <a:endParaRPr lang="it-IT" dirty="0"/>
        </a:p>
      </dgm:t>
    </dgm:pt>
    <dgm:pt modelId="{7B2AE339-DC8C-4A19-92A4-A6D23D172235}" type="parTrans" cxnId="{54331F65-91AA-4912-B261-FD670382FDC1}">
      <dgm:prSet/>
      <dgm:spPr/>
      <dgm:t>
        <a:bodyPr/>
        <a:lstStyle/>
        <a:p>
          <a:endParaRPr lang="it-IT"/>
        </a:p>
      </dgm:t>
    </dgm:pt>
    <dgm:pt modelId="{748F7398-A9E5-4D8D-845B-95C1FCEDBDFC}" type="sibTrans" cxnId="{54331F65-91AA-4912-B261-FD670382FDC1}">
      <dgm:prSet/>
      <dgm:spPr/>
      <dgm:t>
        <a:bodyPr/>
        <a:lstStyle/>
        <a:p>
          <a:endParaRPr lang="it-IT"/>
        </a:p>
      </dgm:t>
    </dgm:pt>
    <dgm:pt modelId="{DCC1DCBF-2947-47C9-AB11-B88C419ACCA7}">
      <dgm:prSet phldrT="[Testo]"/>
      <dgm:spPr/>
      <dgm:t>
        <a:bodyPr/>
        <a:lstStyle/>
        <a:p>
          <a:r>
            <a:rPr lang="it-IT" dirty="0" smtClean="0"/>
            <a:t>Rimborso abitazione principale in prevalenza</a:t>
          </a:r>
          <a:endParaRPr lang="it-IT" dirty="0"/>
        </a:p>
      </dgm:t>
    </dgm:pt>
    <dgm:pt modelId="{2581FB91-27B3-448F-B1A2-C457A5694FFA}" type="parTrans" cxnId="{718601F6-F600-46CA-AE81-47B487D25906}">
      <dgm:prSet/>
      <dgm:spPr/>
      <dgm:t>
        <a:bodyPr/>
        <a:lstStyle/>
        <a:p>
          <a:endParaRPr lang="it-IT"/>
        </a:p>
      </dgm:t>
    </dgm:pt>
    <dgm:pt modelId="{83480C51-A53E-4F3F-809B-CE7E10497A9E}" type="sibTrans" cxnId="{718601F6-F600-46CA-AE81-47B487D25906}">
      <dgm:prSet/>
      <dgm:spPr/>
      <dgm:t>
        <a:bodyPr/>
        <a:lstStyle/>
        <a:p>
          <a:endParaRPr lang="it-IT"/>
        </a:p>
      </dgm:t>
    </dgm:pt>
    <dgm:pt modelId="{9E28A91D-CD17-495C-B101-37FF9807DD7C}" type="pres">
      <dgm:prSet presAssocID="{EF726DB5-2450-41D6-8D87-12A1D3543894}" presName="Name0" presStyleCnt="0">
        <dgm:presLayoutVars>
          <dgm:dir/>
          <dgm:animLvl val="lvl"/>
          <dgm:resizeHandles val="exact"/>
        </dgm:presLayoutVars>
      </dgm:prSet>
      <dgm:spPr/>
      <dgm:t>
        <a:bodyPr/>
        <a:lstStyle/>
        <a:p>
          <a:endParaRPr lang="it-IT"/>
        </a:p>
      </dgm:t>
    </dgm:pt>
    <dgm:pt modelId="{FD0FF228-D283-4961-88C8-1B51AB28BEF4}" type="pres">
      <dgm:prSet presAssocID="{C1C7FF5F-564A-44FC-B430-3E3A7E71DD88}" presName="linNode" presStyleCnt="0"/>
      <dgm:spPr/>
    </dgm:pt>
    <dgm:pt modelId="{D5269526-F08E-4D77-8B2F-CFEB8F707645}" type="pres">
      <dgm:prSet presAssocID="{C1C7FF5F-564A-44FC-B430-3E3A7E71DD88}" presName="parTx" presStyleLbl="revTx" presStyleIdx="0" presStyleCnt="1">
        <dgm:presLayoutVars>
          <dgm:chMax val="1"/>
          <dgm:bulletEnabled val="1"/>
        </dgm:presLayoutVars>
      </dgm:prSet>
      <dgm:spPr/>
      <dgm:t>
        <a:bodyPr/>
        <a:lstStyle/>
        <a:p>
          <a:endParaRPr lang="it-IT"/>
        </a:p>
      </dgm:t>
    </dgm:pt>
    <dgm:pt modelId="{CE8957A1-4052-45B6-B164-EA414D9B5DA5}" type="pres">
      <dgm:prSet presAssocID="{C1C7FF5F-564A-44FC-B430-3E3A7E71DD88}" presName="bracket" presStyleLbl="parChTrans1D1" presStyleIdx="0" presStyleCnt="1"/>
      <dgm:spPr/>
    </dgm:pt>
    <dgm:pt modelId="{F0BCCE9B-4E75-4245-BFBF-B84B4BFDA862}" type="pres">
      <dgm:prSet presAssocID="{C1C7FF5F-564A-44FC-B430-3E3A7E71DD88}" presName="spH" presStyleCnt="0"/>
      <dgm:spPr/>
    </dgm:pt>
    <dgm:pt modelId="{1EFAEAB9-4064-4282-9B33-69C0523A3650}" type="pres">
      <dgm:prSet presAssocID="{C1C7FF5F-564A-44FC-B430-3E3A7E71DD88}" presName="desTx" presStyleLbl="node1" presStyleIdx="0" presStyleCnt="1">
        <dgm:presLayoutVars>
          <dgm:bulletEnabled val="1"/>
        </dgm:presLayoutVars>
      </dgm:prSet>
      <dgm:spPr/>
      <dgm:t>
        <a:bodyPr/>
        <a:lstStyle/>
        <a:p>
          <a:endParaRPr lang="it-IT"/>
        </a:p>
      </dgm:t>
    </dgm:pt>
  </dgm:ptLst>
  <dgm:cxnLst>
    <dgm:cxn modelId="{3A61BAF6-18D4-4FE7-BEA5-4C39EFB97774}" srcId="{C1C7FF5F-564A-44FC-B430-3E3A7E71DD88}" destId="{DE424103-F0D9-4B9D-9E0C-B4024F70AF88}" srcOrd="0" destOrd="0" parTransId="{CA6A5628-6D20-44BA-A351-D9DC30F812B6}" sibTransId="{F3D79E13-03F9-405F-97E4-D0827921F91F}"/>
    <dgm:cxn modelId="{54331F65-91AA-4912-B261-FD670382FDC1}" srcId="{C1C7FF5F-564A-44FC-B430-3E3A7E71DD88}" destId="{2BBC0D0C-6421-4E85-8B2C-77AB24C29056}" srcOrd="3" destOrd="0" parTransId="{7B2AE339-DC8C-4A19-92A4-A6D23D172235}" sibTransId="{748F7398-A9E5-4D8D-845B-95C1FCEDBDFC}"/>
    <dgm:cxn modelId="{3893F96D-22C0-4BEF-AED2-C19833B0BC89}" type="presOf" srcId="{DCC1DCBF-2947-47C9-AB11-B88C419ACCA7}" destId="{1EFAEAB9-4064-4282-9B33-69C0523A3650}" srcOrd="0" destOrd="1" presId="urn:diagrams.loki3.com/BracketList+Icon"/>
    <dgm:cxn modelId="{B7D2F7BE-384D-4672-86FB-E7A114E967F9}" srcId="{EF726DB5-2450-41D6-8D87-12A1D3543894}" destId="{C1C7FF5F-564A-44FC-B430-3E3A7E71DD88}" srcOrd="0" destOrd="0" parTransId="{AE74B0A6-4252-4E3D-AA81-F64B7319F0C2}" sibTransId="{8FD8D216-42E8-4305-BC1A-406694115DAF}"/>
    <dgm:cxn modelId="{FB762861-CB18-4BD0-B5F2-1AFC3CC2FBF0}" type="presOf" srcId="{39920CEC-4ECA-4693-AFE1-8FBEB06166C8}" destId="{1EFAEAB9-4064-4282-9B33-69C0523A3650}" srcOrd="0" destOrd="2" presId="urn:diagrams.loki3.com/BracketList+Icon"/>
    <dgm:cxn modelId="{E11AE9E6-DE1E-40F4-8117-F6234108B8EC}" srcId="{C1C7FF5F-564A-44FC-B430-3E3A7E71DD88}" destId="{39920CEC-4ECA-4693-AFE1-8FBEB06166C8}" srcOrd="2" destOrd="0" parTransId="{4D1FBB3B-F2BA-4C69-867B-CF7C4B4B633C}" sibTransId="{86647DC8-DC9D-40EF-83AD-0D80F7C48941}"/>
    <dgm:cxn modelId="{ECFDEACA-4926-4052-BAD7-2800E4B2C56B}" type="presOf" srcId="{EF726DB5-2450-41D6-8D87-12A1D3543894}" destId="{9E28A91D-CD17-495C-B101-37FF9807DD7C}" srcOrd="0" destOrd="0" presId="urn:diagrams.loki3.com/BracketList+Icon"/>
    <dgm:cxn modelId="{1D29BD73-40FA-461D-84E7-7127BE694CF3}" type="presOf" srcId="{DE424103-F0D9-4B9D-9E0C-B4024F70AF88}" destId="{1EFAEAB9-4064-4282-9B33-69C0523A3650}" srcOrd="0" destOrd="0" presId="urn:diagrams.loki3.com/BracketList+Icon"/>
    <dgm:cxn modelId="{718601F6-F600-46CA-AE81-47B487D25906}" srcId="{C1C7FF5F-564A-44FC-B430-3E3A7E71DD88}" destId="{DCC1DCBF-2947-47C9-AB11-B88C419ACCA7}" srcOrd="1" destOrd="0" parTransId="{2581FB91-27B3-448F-B1A2-C457A5694FFA}" sibTransId="{83480C51-A53E-4F3F-809B-CE7E10497A9E}"/>
    <dgm:cxn modelId="{319E6C9C-7772-4711-BA97-963197A0EAEA}" type="presOf" srcId="{2BBC0D0C-6421-4E85-8B2C-77AB24C29056}" destId="{1EFAEAB9-4064-4282-9B33-69C0523A3650}" srcOrd="0" destOrd="3" presId="urn:diagrams.loki3.com/BracketList+Icon"/>
    <dgm:cxn modelId="{2F03C723-6474-466B-9AB2-1EFEA3392BF3}" type="presOf" srcId="{C1C7FF5F-564A-44FC-B430-3E3A7E71DD88}" destId="{D5269526-F08E-4D77-8B2F-CFEB8F707645}" srcOrd="0" destOrd="0" presId="urn:diagrams.loki3.com/BracketList+Icon"/>
    <dgm:cxn modelId="{6A50F98B-FA10-4466-A13B-21BBAADFAAB5}" type="presParOf" srcId="{9E28A91D-CD17-495C-B101-37FF9807DD7C}" destId="{FD0FF228-D283-4961-88C8-1B51AB28BEF4}" srcOrd="0" destOrd="0" presId="urn:diagrams.loki3.com/BracketList+Icon"/>
    <dgm:cxn modelId="{6DC22417-DC1C-4F13-AACB-FDBA1657078A}" type="presParOf" srcId="{FD0FF228-D283-4961-88C8-1B51AB28BEF4}" destId="{D5269526-F08E-4D77-8B2F-CFEB8F707645}" srcOrd="0" destOrd="0" presId="urn:diagrams.loki3.com/BracketList+Icon"/>
    <dgm:cxn modelId="{CF327E65-B5FD-480C-ABD2-8B59663F79AB}" type="presParOf" srcId="{FD0FF228-D283-4961-88C8-1B51AB28BEF4}" destId="{CE8957A1-4052-45B6-B164-EA414D9B5DA5}" srcOrd="1" destOrd="0" presId="urn:diagrams.loki3.com/BracketList+Icon"/>
    <dgm:cxn modelId="{9A4E8A29-6034-48EA-B65B-71625C4BCA13}" type="presParOf" srcId="{FD0FF228-D283-4961-88C8-1B51AB28BEF4}" destId="{F0BCCE9B-4E75-4245-BFBF-B84B4BFDA862}" srcOrd="2" destOrd="0" presId="urn:diagrams.loki3.com/BracketList+Icon"/>
    <dgm:cxn modelId="{F883A217-E9F9-44FE-8268-749C03284B08}" type="presParOf" srcId="{FD0FF228-D283-4961-88C8-1B51AB28BEF4}" destId="{1EFAEAB9-4064-4282-9B33-69C0523A365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726DB5-2450-41D6-8D87-12A1D354389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it-IT"/>
        </a:p>
      </dgm:t>
    </dgm:pt>
    <dgm:pt modelId="{C1C7FF5F-564A-44FC-B430-3E3A7E71DD88}">
      <dgm:prSet phldrT="[Testo]"/>
      <dgm:spPr/>
      <dgm:t>
        <a:bodyPr/>
        <a:lstStyle/>
        <a:p>
          <a:r>
            <a:rPr lang="it-IT" dirty="0" err="1" smtClean="0"/>
            <a:t>Fsc</a:t>
          </a:r>
          <a:r>
            <a:rPr lang="it-IT" dirty="0" smtClean="0"/>
            <a:t> </a:t>
          </a:r>
          <a:endParaRPr lang="it-IT" dirty="0"/>
        </a:p>
      </dgm:t>
    </dgm:pt>
    <dgm:pt modelId="{AE74B0A6-4252-4E3D-AA81-F64B7319F0C2}" type="parTrans" cxnId="{B7D2F7BE-384D-4672-86FB-E7A114E967F9}">
      <dgm:prSet/>
      <dgm:spPr/>
      <dgm:t>
        <a:bodyPr/>
        <a:lstStyle/>
        <a:p>
          <a:endParaRPr lang="it-IT"/>
        </a:p>
      </dgm:t>
    </dgm:pt>
    <dgm:pt modelId="{8FD8D216-42E8-4305-BC1A-406694115DAF}" type="sibTrans" cxnId="{B7D2F7BE-384D-4672-86FB-E7A114E967F9}">
      <dgm:prSet/>
      <dgm:spPr/>
      <dgm:t>
        <a:bodyPr/>
        <a:lstStyle/>
        <a:p>
          <a:endParaRPr lang="it-IT"/>
        </a:p>
      </dgm:t>
    </dgm:pt>
    <dgm:pt modelId="{DE424103-F0D9-4B9D-9E0C-B4024F70AF88}">
      <dgm:prSet phldrT="[Testo]"/>
      <dgm:spPr/>
      <dgm:t>
        <a:bodyPr/>
        <a:lstStyle/>
        <a:p>
          <a:r>
            <a:rPr lang="it-IT" dirty="0" err="1" smtClean="0"/>
            <a:t>Rss</a:t>
          </a:r>
          <a:endParaRPr lang="it-IT" dirty="0"/>
        </a:p>
      </dgm:t>
    </dgm:pt>
    <dgm:pt modelId="{CA6A5628-6D20-44BA-A351-D9DC30F812B6}" type="parTrans" cxnId="{3A61BAF6-18D4-4FE7-BEA5-4C39EFB97774}">
      <dgm:prSet/>
      <dgm:spPr/>
      <dgm:t>
        <a:bodyPr/>
        <a:lstStyle/>
        <a:p>
          <a:endParaRPr lang="it-IT"/>
        </a:p>
      </dgm:t>
    </dgm:pt>
    <dgm:pt modelId="{F3D79E13-03F9-405F-97E4-D0827921F91F}" type="sibTrans" cxnId="{3A61BAF6-18D4-4FE7-BEA5-4C39EFB97774}">
      <dgm:prSet/>
      <dgm:spPr/>
      <dgm:t>
        <a:bodyPr/>
        <a:lstStyle/>
        <a:p>
          <a:endParaRPr lang="it-IT"/>
        </a:p>
      </dgm:t>
    </dgm:pt>
    <dgm:pt modelId="{39920CEC-4ECA-4693-AFE1-8FBEB06166C8}">
      <dgm:prSet phldrT="[Testo]"/>
      <dgm:spPr/>
      <dgm:t>
        <a:bodyPr/>
        <a:lstStyle/>
        <a:p>
          <a:r>
            <a:rPr lang="it-IT" dirty="0" smtClean="0"/>
            <a:t>storico</a:t>
          </a:r>
          <a:endParaRPr lang="it-IT" dirty="0"/>
        </a:p>
      </dgm:t>
    </dgm:pt>
    <dgm:pt modelId="{4D1FBB3B-F2BA-4C69-867B-CF7C4B4B633C}" type="parTrans" cxnId="{E11AE9E6-DE1E-40F4-8117-F6234108B8EC}">
      <dgm:prSet/>
      <dgm:spPr/>
      <dgm:t>
        <a:bodyPr/>
        <a:lstStyle/>
        <a:p>
          <a:endParaRPr lang="it-IT"/>
        </a:p>
      </dgm:t>
    </dgm:pt>
    <dgm:pt modelId="{86647DC8-DC9D-40EF-83AD-0D80F7C48941}" type="sibTrans" cxnId="{E11AE9E6-DE1E-40F4-8117-F6234108B8EC}">
      <dgm:prSet/>
      <dgm:spPr/>
      <dgm:t>
        <a:bodyPr/>
        <a:lstStyle/>
        <a:p>
          <a:endParaRPr lang="it-IT"/>
        </a:p>
      </dgm:t>
    </dgm:pt>
    <dgm:pt modelId="{1B408588-47FF-4F50-8726-DD89FC49EFB4}">
      <dgm:prSet phldrT="[Testo]"/>
      <dgm:spPr/>
      <dgm:t>
        <a:bodyPr/>
        <a:lstStyle/>
        <a:p>
          <a:r>
            <a:rPr lang="it-IT" dirty="0" smtClean="0"/>
            <a:t>Rimborso abitazione principale in prevalenza</a:t>
          </a:r>
          <a:endParaRPr lang="it-IT" dirty="0"/>
        </a:p>
      </dgm:t>
    </dgm:pt>
    <dgm:pt modelId="{C4AF5129-46DF-48C6-A178-160C92761DFB}" type="parTrans" cxnId="{7087724F-A858-443F-BD2B-46A938CC5EC8}">
      <dgm:prSet/>
      <dgm:spPr/>
      <dgm:t>
        <a:bodyPr/>
        <a:lstStyle/>
        <a:p>
          <a:endParaRPr lang="it-IT"/>
        </a:p>
      </dgm:t>
    </dgm:pt>
    <dgm:pt modelId="{5908E377-71AB-416F-A6E7-655B071422DA}" type="sibTrans" cxnId="{7087724F-A858-443F-BD2B-46A938CC5EC8}">
      <dgm:prSet/>
      <dgm:spPr/>
      <dgm:t>
        <a:bodyPr/>
        <a:lstStyle/>
        <a:p>
          <a:endParaRPr lang="it-IT"/>
        </a:p>
      </dgm:t>
    </dgm:pt>
    <dgm:pt modelId="{9E28A91D-CD17-495C-B101-37FF9807DD7C}" type="pres">
      <dgm:prSet presAssocID="{EF726DB5-2450-41D6-8D87-12A1D3543894}" presName="Name0" presStyleCnt="0">
        <dgm:presLayoutVars>
          <dgm:dir/>
          <dgm:animLvl val="lvl"/>
          <dgm:resizeHandles val="exact"/>
        </dgm:presLayoutVars>
      </dgm:prSet>
      <dgm:spPr/>
      <dgm:t>
        <a:bodyPr/>
        <a:lstStyle/>
        <a:p>
          <a:endParaRPr lang="it-IT"/>
        </a:p>
      </dgm:t>
    </dgm:pt>
    <dgm:pt modelId="{FD0FF228-D283-4961-88C8-1B51AB28BEF4}" type="pres">
      <dgm:prSet presAssocID="{C1C7FF5F-564A-44FC-B430-3E3A7E71DD88}" presName="linNode" presStyleCnt="0"/>
      <dgm:spPr/>
    </dgm:pt>
    <dgm:pt modelId="{D5269526-F08E-4D77-8B2F-CFEB8F707645}" type="pres">
      <dgm:prSet presAssocID="{C1C7FF5F-564A-44FC-B430-3E3A7E71DD88}" presName="parTx" presStyleLbl="revTx" presStyleIdx="0" presStyleCnt="1">
        <dgm:presLayoutVars>
          <dgm:chMax val="1"/>
          <dgm:bulletEnabled val="1"/>
        </dgm:presLayoutVars>
      </dgm:prSet>
      <dgm:spPr/>
      <dgm:t>
        <a:bodyPr/>
        <a:lstStyle/>
        <a:p>
          <a:endParaRPr lang="it-IT"/>
        </a:p>
      </dgm:t>
    </dgm:pt>
    <dgm:pt modelId="{CE8957A1-4052-45B6-B164-EA414D9B5DA5}" type="pres">
      <dgm:prSet presAssocID="{C1C7FF5F-564A-44FC-B430-3E3A7E71DD88}" presName="bracket" presStyleLbl="parChTrans1D1" presStyleIdx="0" presStyleCnt="1"/>
      <dgm:spPr/>
    </dgm:pt>
    <dgm:pt modelId="{F0BCCE9B-4E75-4245-BFBF-B84B4BFDA862}" type="pres">
      <dgm:prSet presAssocID="{C1C7FF5F-564A-44FC-B430-3E3A7E71DD88}" presName="spH" presStyleCnt="0"/>
      <dgm:spPr/>
    </dgm:pt>
    <dgm:pt modelId="{1EFAEAB9-4064-4282-9B33-69C0523A3650}" type="pres">
      <dgm:prSet presAssocID="{C1C7FF5F-564A-44FC-B430-3E3A7E71DD88}" presName="desTx" presStyleLbl="node1" presStyleIdx="0" presStyleCnt="1">
        <dgm:presLayoutVars>
          <dgm:bulletEnabled val="1"/>
        </dgm:presLayoutVars>
      </dgm:prSet>
      <dgm:spPr/>
      <dgm:t>
        <a:bodyPr/>
        <a:lstStyle/>
        <a:p>
          <a:endParaRPr lang="it-IT"/>
        </a:p>
      </dgm:t>
    </dgm:pt>
  </dgm:ptLst>
  <dgm:cxnLst>
    <dgm:cxn modelId="{3A61BAF6-18D4-4FE7-BEA5-4C39EFB97774}" srcId="{C1C7FF5F-564A-44FC-B430-3E3A7E71DD88}" destId="{DE424103-F0D9-4B9D-9E0C-B4024F70AF88}" srcOrd="0" destOrd="0" parTransId="{CA6A5628-6D20-44BA-A351-D9DC30F812B6}" sibTransId="{F3D79E13-03F9-405F-97E4-D0827921F91F}"/>
    <dgm:cxn modelId="{3F510481-2C6B-4241-B40F-FD2B0CC3679F}" type="presOf" srcId="{DE424103-F0D9-4B9D-9E0C-B4024F70AF88}" destId="{1EFAEAB9-4064-4282-9B33-69C0523A3650}" srcOrd="0" destOrd="0" presId="urn:diagrams.loki3.com/BracketList+Icon"/>
    <dgm:cxn modelId="{B7D2F7BE-384D-4672-86FB-E7A114E967F9}" srcId="{EF726DB5-2450-41D6-8D87-12A1D3543894}" destId="{C1C7FF5F-564A-44FC-B430-3E3A7E71DD88}" srcOrd="0" destOrd="0" parTransId="{AE74B0A6-4252-4E3D-AA81-F64B7319F0C2}" sibTransId="{8FD8D216-42E8-4305-BC1A-406694115DAF}"/>
    <dgm:cxn modelId="{E11AE9E6-DE1E-40F4-8117-F6234108B8EC}" srcId="{C1C7FF5F-564A-44FC-B430-3E3A7E71DD88}" destId="{39920CEC-4ECA-4693-AFE1-8FBEB06166C8}" srcOrd="2" destOrd="0" parTransId="{4D1FBB3B-F2BA-4C69-867B-CF7C4B4B633C}" sibTransId="{86647DC8-DC9D-40EF-83AD-0D80F7C48941}"/>
    <dgm:cxn modelId="{0DC29570-7C77-45B4-89EF-2F1C78212EEB}" type="presOf" srcId="{EF726DB5-2450-41D6-8D87-12A1D3543894}" destId="{9E28A91D-CD17-495C-B101-37FF9807DD7C}" srcOrd="0" destOrd="0" presId="urn:diagrams.loki3.com/BracketList+Icon"/>
    <dgm:cxn modelId="{0B53F840-7488-4D0C-B565-DFB6C657BFB9}" type="presOf" srcId="{C1C7FF5F-564A-44FC-B430-3E3A7E71DD88}" destId="{D5269526-F08E-4D77-8B2F-CFEB8F707645}" srcOrd="0" destOrd="0" presId="urn:diagrams.loki3.com/BracketList+Icon"/>
    <dgm:cxn modelId="{7087724F-A858-443F-BD2B-46A938CC5EC8}" srcId="{C1C7FF5F-564A-44FC-B430-3E3A7E71DD88}" destId="{1B408588-47FF-4F50-8726-DD89FC49EFB4}" srcOrd="1" destOrd="0" parTransId="{C4AF5129-46DF-48C6-A178-160C92761DFB}" sibTransId="{5908E377-71AB-416F-A6E7-655B071422DA}"/>
    <dgm:cxn modelId="{2C9B2BED-272E-40C5-9AB2-F2815126220D}" type="presOf" srcId="{1B408588-47FF-4F50-8726-DD89FC49EFB4}" destId="{1EFAEAB9-4064-4282-9B33-69C0523A3650}" srcOrd="0" destOrd="1" presId="urn:diagrams.loki3.com/BracketList+Icon"/>
    <dgm:cxn modelId="{D2830B92-55BC-481C-A044-7D41324F07AE}" type="presOf" srcId="{39920CEC-4ECA-4693-AFE1-8FBEB06166C8}" destId="{1EFAEAB9-4064-4282-9B33-69C0523A3650}" srcOrd="0" destOrd="2" presId="urn:diagrams.loki3.com/BracketList+Icon"/>
    <dgm:cxn modelId="{F72AD0AD-1CAF-4582-B72B-0512FFD9B8AE}" type="presParOf" srcId="{9E28A91D-CD17-495C-B101-37FF9807DD7C}" destId="{FD0FF228-D283-4961-88C8-1B51AB28BEF4}" srcOrd="0" destOrd="0" presId="urn:diagrams.loki3.com/BracketList+Icon"/>
    <dgm:cxn modelId="{7F2EB6EB-5DFA-49C6-80AB-459E7CC8D073}" type="presParOf" srcId="{FD0FF228-D283-4961-88C8-1B51AB28BEF4}" destId="{D5269526-F08E-4D77-8B2F-CFEB8F707645}" srcOrd="0" destOrd="0" presId="urn:diagrams.loki3.com/BracketList+Icon"/>
    <dgm:cxn modelId="{98481918-6191-4C88-92FF-6A0F8860C2FE}" type="presParOf" srcId="{FD0FF228-D283-4961-88C8-1B51AB28BEF4}" destId="{CE8957A1-4052-45B6-B164-EA414D9B5DA5}" srcOrd="1" destOrd="0" presId="urn:diagrams.loki3.com/BracketList+Icon"/>
    <dgm:cxn modelId="{228386FF-80FB-4842-8EE9-21196B8B249E}" type="presParOf" srcId="{FD0FF228-D283-4961-88C8-1B51AB28BEF4}" destId="{F0BCCE9B-4E75-4245-BFBF-B84B4BFDA862}" srcOrd="2" destOrd="0" presId="urn:diagrams.loki3.com/BracketList+Icon"/>
    <dgm:cxn modelId="{5ED29B0F-75E0-4070-95B4-6BB6380B6CF7}" type="presParOf" srcId="{FD0FF228-D283-4961-88C8-1B51AB28BEF4}" destId="{1EFAEAB9-4064-4282-9B33-69C0523A3650}"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9302" cy="496427"/>
          </a:xfrm>
          <a:prstGeom prst="rect">
            <a:avLst/>
          </a:prstGeom>
        </p:spPr>
        <p:txBody>
          <a:bodyPr vert="horz" lIns="93374" tIns="46687" rIns="93374" bIns="46687" rtlCol="0"/>
          <a:lstStyle>
            <a:lvl1pPr algn="l">
              <a:defRPr sz="1200" dirty="0"/>
            </a:lvl1pPr>
          </a:lstStyle>
          <a:p>
            <a:pPr>
              <a:defRPr/>
            </a:pPr>
            <a:endParaRPr lang="it-IT"/>
          </a:p>
        </p:txBody>
      </p:sp>
      <p:sp>
        <p:nvSpPr>
          <p:cNvPr id="3" name="Segnaposto data 2"/>
          <p:cNvSpPr>
            <a:spLocks noGrp="1"/>
          </p:cNvSpPr>
          <p:nvPr>
            <p:ph type="dt" sz="quarter" idx="1"/>
          </p:nvPr>
        </p:nvSpPr>
        <p:spPr>
          <a:xfrm>
            <a:off x="3854790" y="1"/>
            <a:ext cx="2949302" cy="496427"/>
          </a:xfrm>
          <a:prstGeom prst="rect">
            <a:avLst/>
          </a:prstGeom>
        </p:spPr>
        <p:txBody>
          <a:bodyPr vert="horz" lIns="93374" tIns="46687" rIns="93374" bIns="46687" rtlCol="0"/>
          <a:lstStyle>
            <a:lvl1pPr algn="r">
              <a:defRPr sz="1200" smtClean="0"/>
            </a:lvl1pPr>
          </a:lstStyle>
          <a:p>
            <a:pPr>
              <a:defRPr/>
            </a:pPr>
            <a:fld id="{67BDA6B4-5BFC-4D01-8B05-2EC1F3DA5DD0}" type="datetimeFigureOut">
              <a:rPr lang="it-IT"/>
              <a:pPr>
                <a:defRPr/>
              </a:pPr>
              <a:t>15/03/2018</a:t>
            </a:fld>
            <a:endParaRPr lang="it-IT" dirty="0"/>
          </a:p>
        </p:txBody>
      </p:sp>
      <p:sp>
        <p:nvSpPr>
          <p:cNvPr id="4" name="Segnaposto piè di pagina 3"/>
          <p:cNvSpPr>
            <a:spLocks noGrp="1"/>
          </p:cNvSpPr>
          <p:nvPr>
            <p:ph type="ftr" sz="quarter" idx="2"/>
          </p:nvPr>
        </p:nvSpPr>
        <p:spPr>
          <a:xfrm>
            <a:off x="0" y="9441369"/>
            <a:ext cx="2949302" cy="496427"/>
          </a:xfrm>
          <a:prstGeom prst="rect">
            <a:avLst/>
          </a:prstGeom>
        </p:spPr>
        <p:txBody>
          <a:bodyPr vert="horz" lIns="93374" tIns="46687" rIns="93374" bIns="46687" rtlCol="0" anchor="b"/>
          <a:lstStyle>
            <a:lvl1pPr algn="l">
              <a:defRPr sz="1200" dirty="0"/>
            </a:lvl1pPr>
          </a:lstStyle>
          <a:p>
            <a:pPr>
              <a:defRPr/>
            </a:pPr>
            <a:endParaRPr lang="it-IT"/>
          </a:p>
        </p:txBody>
      </p:sp>
      <p:sp>
        <p:nvSpPr>
          <p:cNvPr id="5" name="Segnaposto numero diapositiva 4"/>
          <p:cNvSpPr>
            <a:spLocks noGrp="1"/>
          </p:cNvSpPr>
          <p:nvPr>
            <p:ph type="sldNum" sz="quarter" idx="3"/>
          </p:nvPr>
        </p:nvSpPr>
        <p:spPr>
          <a:xfrm>
            <a:off x="3854790" y="9441369"/>
            <a:ext cx="2949302" cy="496427"/>
          </a:xfrm>
          <a:prstGeom prst="rect">
            <a:avLst/>
          </a:prstGeom>
        </p:spPr>
        <p:txBody>
          <a:bodyPr vert="horz" lIns="93374" tIns="46687" rIns="93374" bIns="46687" rtlCol="0" anchor="b"/>
          <a:lstStyle>
            <a:lvl1pPr algn="r">
              <a:defRPr sz="1200" smtClean="0"/>
            </a:lvl1pPr>
          </a:lstStyle>
          <a:p>
            <a:pPr>
              <a:defRPr/>
            </a:pPr>
            <a:fld id="{98B64125-CA68-4EE9-AF00-A34707763E99}" type="slidenum">
              <a:rPr lang="it-IT"/>
              <a:pPr>
                <a:defRPr/>
              </a:pPr>
              <a:t>‹N›</a:t>
            </a:fld>
            <a:endParaRPr lang="it-IT" dirty="0"/>
          </a:p>
        </p:txBody>
      </p:sp>
    </p:spTree>
    <p:extLst>
      <p:ext uri="{BB962C8B-B14F-4D97-AF65-F5344CB8AC3E}">
        <p14:creationId xmlns:p14="http://schemas.microsoft.com/office/powerpoint/2010/main" val="1657640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9302" cy="496427"/>
          </a:xfrm>
          <a:prstGeom prst="rect">
            <a:avLst/>
          </a:prstGeom>
        </p:spPr>
        <p:txBody>
          <a:bodyPr vert="horz" lIns="93374" tIns="46687" rIns="93374" bIns="46687" rtlCol="0"/>
          <a:lstStyle>
            <a:lvl1pPr algn="l">
              <a:defRPr sz="1200" dirty="0">
                <a:cs typeface="+mn-cs"/>
              </a:defRPr>
            </a:lvl1pPr>
          </a:lstStyle>
          <a:p>
            <a:pPr>
              <a:defRPr/>
            </a:pPr>
            <a:endParaRPr lang="it-IT"/>
          </a:p>
        </p:txBody>
      </p:sp>
      <p:sp>
        <p:nvSpPr>
          <p:cNvPr id="3" name="Segnaposto data 2"/>
          <p:cNvSpPr>
            <a:spLocks noGrp="1"/>
          </p:cNvSpPr>
          <p:nvPr>
            <p:ph type="dt" idx="1"/>
          </p:nvPr>
        </p:nvSpPr>
        <p:spPr>
          <a:xfrm>
            <a:off x="3854790" y="1"/>
            <a:ext cx="2949302" cy="496427"/>
          </a:xfrm>
          <a:prstGeom prst="rect">
            <a:avLst/>
          </a:prstGeom>
        </p:spPr>
        <p:txBody>
          <a:bodyPr vert="horz" lIns="93374" tIns="46687" rIns="93374" bIns="46687" rtlCol="0"/>
          <a:lstStyle>
            <a:lvl1pPr algn="r">
              <a:defRPr sz="1200">
                <a:cs typeface="+mn-cs"/>
              </a:defRPr>
            </a:lvl1pPr>
          </a:lstStyle>
          <a:p>
            <a:pPr>
              <a:defRPr/>
            </a:pPr>
            <a:fld id="{6044E4E6-5057-4517-93E1-1C51D4378ABE}" type="datetimeFigureOut">
              <a:rPr lang="it-IT"/>
              <a:pPr>
                <a:defRPr/>
              </a:pPr>
              <a:t>15/03/2018</a:t>
            </a:fld>
            <a:endParaRPr lang="it-IT" dirty="0"/>
          </a:p>
        </p:txBody>
      </p:sp>
      <p:sp>
        <p:nvSpPr>
          <p:cNvPr id="4" name="Segnaposto immagine diapositiva 3"/>
          <p:cNvSpPr>
            <a:spLocks noGrp="1" noRot="1" noChangeAspect="1"/>
          </p:cNvSpPr>
          <p:nvPr>
            <p:ph type="sldImg" idx="2"/>
          </p:nvPr>
        </p:nvSpPr>
        <p:spPr>
          <a:xfrm>
            <a:off x="919163" y="744538"/>
            <a:ext cx="4967287" cy="3727450"/>
          </a:xfrm>
          <a:prstGeom prst="rect">
            <a:avLst/>
          </a:prstGeom>
          <a:noFill/>
          <a:ln w="12700">
            <a:solidFill>
              <a:prstClr val="black"/>
            </a:solidFill>
          </a:ln>
        </p:spPr>
        <p:txBody>
          <a:bodyPr vert="horz" lIns="93374" tIns="46687" rIns="93374" bIns="46687" rtlCol="0" anchor="ctr"/>
          <a:lstStyle/>
          <a:p>
            <a:pPr lvl="0"/>
            <a:endParaRPr lang="it-IT" noProof="0" dirty="0"/>
          </a:p>
        </p:txBody>
      </p:sp>
      <p:sp>
        <p:nvSpPr>
          <p:cNvPr id="5" name="Segnaposto note 4"/>
          <p:cNvSpPr>
            <a:spLocks noGrp="1"/>
          </p:cNvSpPr>
          <p:nvPr>
            <p:ph type="body" sz="quarter" idx="3"/>
          </p:nvPr>
        </p:nvSpPr>
        <p:spPr>
          <a:xfrm>
            <a:off x="680258" y="4720684"/>
            <a:ext cx="5445099" cy="4472471"/>
          </a:xfrm>
          <a:prstGeom prst="rect">
            <a:avLst/>
          </a:prstGeom>
        </p:spPr>
        <p:txBody>
          <a:bodyPr vert="horz" lIns="93374" tIns="46687" rIns="93374" bIns="46687"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41369"/>
            <a:ext cx="2949302" cy="496427"/>
          </a:xfrm>
          <a:prstGeom prst="rect">
            <a:avLst/>
          </a:prstGeom>
        </p:spPr>
        <p:txBody>
          <a:bodyPr vert="horz" lIns="93374" tIns="46687" rIns="93374" bIns="46687" rtlCol="0" anchor="b"/>
          <a:lstStyle>
            <a:lvl1pPr algn="l">
              <a:defRPr sz="1200" dirty="0">
                <a:cs typeface="+mn-cs"/>
              </a:defRPr>
            </a:lvl1pPr>
          </a:lstStyle>
          <a:p>
            <a:pPr>
              <a:defRPr/>
            </a:pPr>
            <a:endParaRPr lang="it-IT"/>
          </a:p>
        </p:txBody>
      </p:sp>
      <p:sp>
        <p:nvSpPr>
          <p:cNvPr id="7" name="Segnaposto numero diapositiva 6"/>
          <p:cNvSpPr>
            <a:spLocks noGrp="1"/>
          </p:cNvSpPr>
          <p:nvPr>
            <p:ph type="sldNum" sz="quarter" idx="5"/>
          </p:nvPr>
        </p:nvSpPr>
        <p:spPr>
          <a:xfrm>
            <a:off x="3854790" y="9441369"/>
            <a:ext cx="2949302" cy="496427"/>
          </a:xfrm>
          <a:prstGeom prst="rect">
            <a:avLst/>
          </a:prstGeom>
        </p:spPr>
        <p:txBody>
          <a:bodyPr vert="horz" lIns="93374" tIns="46687" rIns="93374" bIns="46687" rtlCol="0" anchor="b"/>
          <a:lstStyle>
            <a:lvl1pPr algn="r">
              <a:defRPr sz="1200">
                <a:cs typeface="+mn-cs"/>
              </a:defRPr>
            </a:lvl1pPr>
          </a:lstStyle>
          <a:p>
            <a:pPr>
              <a:defRPr/>
            </a:pPr>
            <a:fld id="{895F3D2D-E3D8-42E0-9F81-0DC1A84E1EAA}" type="slidenum">
              <a:rPr lang="it-IT"/>
              <a:pPr>
                <a:defRPr/>
              </a:pPr>
              <a:t>‹N›</a:t>
            </a:fld>
            <a:endParaRPr lang="it-IT" dirty="0"/>
          </a:p>
        </p:txBody>
      </p:sp>
    </p:spTree>
    <p:extLst>
      <p:ext uri="{BB962C8B-B14F-4D97-AF65-F5344CB8AC3E}">
        <p14:creationId xmlns:p14="http://schemas.microsoft.com/office/powerpoint/2010/main" val="720010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a.leggiditalia.it/#id=10LX0000749436ART14,__m=documen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pa.leggiditalia.it/#id=10LX0000643544ART66,__m=document" TargetMode="External"/><Relationship Id="rId4" Type="http://schemas.openxmlformats.org/officeDocument/2006/relationships/hyperlink" Target="http://pa.leggiditalia.it/#id=10LX0000749436ART25,__m=docume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5800" y="4343400"/>
            <a:ext cx="5486400" cy="4114800"/>
          </a:xfrm>
        </p:spPr>
        <p:txBody>
          <a:bodyPr>
            <a:normAutofit fontScale="77500" lnSpcReduction="20000"/>
          </a:bodyPr>
          <a:lstStyle/>
          <a:p>
            <a:pPr marL="342900" lvl="0" indent="-342900" algn="just">
              <a:lnSpc>
                <a:spcPct val="115000"/>
              </a:lnSpc>
              <a:spcAft>
                <a:spcPts val="0"/>
              </a:spcAft>
              <a:buFont typeface="+mj-lt"/>
              <a:buAutoNum type="arabicPeriod"/>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la riforma del 2001 il cui articolo 119 </a:t>
            </a:r>
            <a:r>
              <a:rPr lang="it-IT" sz="1200" b="1" dirty="0" smtClean="0">
                <a:effectLst/>
                <a:latin typeface="Calibri" panose="020F0502020204030204" pitchFamily="34" charset="0"/>
                <a:ea typeface="Times New Roman" panose="02020603050405020304" pitchFamily="18" charset="0"/>
                <a:cs typeface="Times New Roman" panose="02020603050405020304" pitchFamily="18" charset="0"/>
              </a:rPr>
              <a:t>sancisce il superamento del sistema di finanziamento locale basato sul criterio della spesa storica</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e riconosce ai comuni </a:t>
            </a:r>
            <a:r>
              <a:rPr lang="it-IT" sz="1200" b="1" dirty="0" smtClean="0">
                <a:effectLst/>
                <a:latin typeface="Calibri" panose="020F0502020204030204" pitchFamily="34" charset="0"/>
                <a:ea typeface="Times New Roman" panose="02020603050405020304" pitchFamily="18" charset="0"/>
                <a:cs typeface="Times New Roman" panose="02020603050405020304" pitchFamily="18" charset="0"/>
              </a:rPr>
              <a:t>autonomia di entrata e di spesa</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che si sostanzia nell’attribuzione di risorse autonome. Tali risorse sono integrate con un fondo perequativo per i territori con minore capacità fiscale. </a:t>
            </a:r>
          </a:p>
          <a:p>
            <a:pPr marL="220980" algn="just">
              <a:lnSpc>
                <a:spcPct val="115000"/>
              </a:lnSpc>
              <a:spcAft>
                <a:spcPts val="0"/>
              </a:spcAft>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mj-lt"/>
              <a:buAutoNum type="arabicPeriod"/>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it-IT" sz="1200" b="1" u="sng" dirty="0" smtClean="0">
                <a:effectLst/>
                <a:latin typeface="Calibri" panose="020F0502020204030204" pitchFamily="34" charset="0"/>
                <a:ea typeface="Times New Roman" panose="02020603050405020304" pitchFamily="18" charset="0"/>
                <a:cs typeface="Times New Roman" panose="02020603050405020304" pitchFamily="18" charset="0"/>
              </a:rPr>
              <a:t>L’intervento perequativo</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risponde all’esigenza di intervenire sostanzialmente per garantire l’eguaglianza di cui all’articolo 3 della Costituzione ai fini del finanziamento integrale delle funzioni fondamentali. Il legislatore ha anche l’auspicio </a:t>
            </a:r>
            <a:r>
              <a:rPr lang="it-IT" sz="1200" dirty="0" err="1" smtClean="0">
                <a:effectLst/>
                <a:latin typeface="Calibri" panose="020F0502020204030204" pitchFamily="34" charset="0"/>
                <a:ea typeface="Times New Roman" panose="02020603050405020304" pitchFamily="18" charset="0"/>
                <a:cs typeface="Times New Roman" panose="02020603050405020304" pitchFamily="18" charset="0"/>
              </a:rPr>
              <a:t>affinchè</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il sistema sia in grado di responsabilizzare gli amministratori locali, rafforzare il controllo dei cittadini ed introdurre meccanismi premianti o incentivi all’efficienza</a:t>
            </a:r>
          </a:p>
          <a:p>
            <a:pPr marL="220980" algn="just">
              <a:lnSpc>
                <a:spcPct val="115000"/>
              </a:lnSpc>
              <a:spcAft>
                <a:spcPts val="0"/>
              </a:spcAft>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mj-lt"/>
              <a:buAutoNum type="arabicPeriod"/>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Successivamente, con sollecitazioni della Corte costituzionale, interviene La Legge</a:t>
            </a:r>
            <a:r>
              <a:rPr lang="it-IT" sz="1200" b="1" dirty="0" smtClean="0">
                <a:effectLst/>
                <a:latin typeface="Calibri" panose="020F0502020204030204" pitchFamily="34" charset="0"/>
                <a:ea typeface="Times New Roman" panose="02020603050405020304" pitchFamily="18" charset="0"/>
                <a:cs typeface="Times New Roman" panose="02020603050405020304" pitchFamily="18" charset="0"/>
              </a:rPr>
              <a:t> n. 42/2009 Delega in materia di Federalismo fiscale n</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el definire i principi fondamentali del sistema di finanziamento delle autonomie territoriali, </a:t>
            </a:r>
          </a:p>
          <a:p>
            <a:pPr marL="457200">
              <a:lnSpc>
                <a:spcPct val="115000"/>
              </a:lnSpc>
              <a:spcAft>
                <a:spcPts val="0"/>
              </a:spcAft>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mj-lt"/>
              <a:buAutoNum type="arabicPeriod"/>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distingue le spese che investono i diritti fondamentali di cittadinanza, quali sanità, assistenza, istruzione e quelle inerenti le funzioni fondamentali degli enti locali - per le quali si prevede l'integrale copertura dei fabbisogni finanziari - rispetto a quelle che, invece, vengono affidate in misura maggiore al finanziamento con gli strumenti propri della autonomia tributaria, per le quali si prevede una perequazione delle capacità fiscali, ossia un finanziamento delle funzioni che tiene conto dei livelli di ricchezza differenziati dei territori.</a:t>
            </a:r>
          </a:p>
          <a:p>
            <a:pPr marL="220980" algn="just">
              <a:lnSpc>
                <a:spcPct val="115000"/>
              </a:lnSpc>
              <a:spcAft>
                <a:spcPts val="0"/>
              </a:spcAft>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1000"/>
              </a:spcAft>
              <a:buFont typeface="Wingdings" panose="05000000000000000000" pitchFamily="2" charset="2"/>
              <a:buChar char=""/>
            </a:pP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Per le funzioni concernenti i diritti civili e sociali, </a:t>
            </a:r>
            <a:r>
              <a:rPr lang="it-IT" sz="1200" b="1" dirty="0" smtClean="0">
                <a:effectLst/>
                <a:latin typeface="Calibri" panose="020F0502020204030204" pitchFamily="34" charset="0"/>
                <a:ea typeface="Times New Roman" panose="02020603050405020304" pitchFamily="18" charset="0"/>
                <a:cs typeface="Times New Roman" panose="02020603050405020304" pitchFamily="18" charset="0"/>
              </a:rPr>
              <a:t>spetta allo Stato definire i livelli essenziali delle prestazioni,</a:t>
            </a:r>
            <a:r>
              <a:rPr lang="it-IT" sz="1200" dirty="0" smtClean="0">
                <a:effectLst/>
                <a:latin typeface="Calibri" panose="020F0502020204030204" pitchFamily="34" charset="0"/>
                <a:ea typeface="Times New Roman" panose="02020603050405020304" pitchFamily="18" charset="0"/>
                <a:cs typeface="Times New Roman" panose="02020603050405020304" pitchFamily="18" charset="0"/>
              </a:rPr>
              <a:t> che devono essere garantiti su tutto il territorio nazionale in condizione di efficienza e di appropriatezza; ad essi sono associati i fabbisogni standard necessari ad assicurare tali prestazioni. </a:t>
            </a: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54512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smtClean="0">
                <a:solidFill>
                  <a:schemeClr val="tx1"/>
                </a:solidFill>
                <a:effectLst/>
                <a:latin typeface="+mn-lt"/>
                <a:ea typeface="+mn-ea"/>
                <a:cs typeface="+mn-cs"/>
              </a:rPr>
              <a:t>La crescita annuale della quota di fondo di solidarietà comunale attribuita sulla base della differenza tra fabbisogni standard e capacità fiscale per abitante è stata poi affiancata da un </a:t>
            </a:r>
            <a:r>
              <a:rPr lang="it-IT" sz="1200" b="1" kern="1200" dirty="0" smtClean="0">
                <a:solidFill>
                  <a:schemeClr val="tx1"/>
                </a:solidFill>
                <a:effectLst/>
                <a:latin typeface="+mn-lt"/>
                <a:ea typeface="+mn-ea"/>
                <a:cs typeface="+mn-cs"/>
              </a:rPr>
              <a:t>sistema correttivo parallelo volto a mitigare la possibilità di «guadagno» o «perdita» connessa al nuovo sistema di riparto delle risorse, anche al fine di evitare, almeno</a:t>
            </a:r>
            <a:r>
              <a:rPr lang="it-IT" sz="1200" kern="1200" dirty="0" smtClean="0">
                <a:solidFill>
                  <a:schemeClr val="tx1"/>
                </a:solidFill>
                <a:effectLst/>
                <a:latin typeface="+mn-lt"/>
                <a:ea typeface="+mn-ea"/>
                <a:cs typeface="+mn-cs"/>
              </a:rPr>
              <a:t> nel periodo di avvicinamento al sistema a regime, ricadute sui bilanci comunali non sostenibili (comma 450 dell’articolo 1 della legge n. 232/2016).</a:t>
            </a:r>
          </a:p>
          <a:p>
            <a:r>
              <a:rPr lang="it-IT" sz="1200" kern="1200" dirty="0" smtClean="0">
                <a:solidFill>
                  <a:schemeClr val="tx1"/>
                </a:solidFill>
                <a:effectLst/>
                <a:latin typeface="+mn-lt"/>
                <a:ea typeface="+mn-ea"/>
                <a:cs typeface="+mn-cs"/>
              </a:rPr>
              <a:t>L’inserimento nel quadro normativo di ben due correttivi a regime, nel DL 50/2017 convertito con </a:t>
            </a:r>
            <a:r>
              <a:rPr lang="it-IT" sz="1200" kern="1200" dirty="0" err="1" smtClean="0">
                <a:solidFill>
                  <a:schemeClr val="tx1"/>
                </a:solidFill>
                <a:effectLst/>
                <a:latin typeface="+mn-lt"/>
                <a:ea typeface="+mn-ea"/>
                <a:cs typeface="+mn-cs"/>
              </a:rPr>
              <a:t>mod</a:t>
            </a:r>
            <a:r>
              <a:rPr lang="it-IT" sz="1200" kern="1200" dirty="0" smtClean="0">
                <a:solidFill>
                  <a:schemeClr val="tx1"/>
                </a:solidFill>
                <a:effectLst/>
                <a:latin typeface="+mn-lt"/>
                <a:ea typeface="+mn-ea"/>
                <a:cs typeface="+mn-cs"/>
              </a:rPr>
              <a:t>. legge 96/2017. Il primo correttivo limita al +4% e -4% l’ammontare annuo di variazione del FSC rispetto alle risorse storiche di riferimento, e il secondo, aggiuntivo rispetto al primo, rende permanente il contributo di 25 milioni erogato agli enti che perdono dal 4% al 1.3%. </a:t>
            </a: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13</a:t>
            </a:fld>
            <a:endParaRPr lang="it-IT">
              <a:solidFill>
                <a:prstClr val="black"/>
              </a:solidFill>
            </a:endParaRPr>
          </a:p>
        </p:txBody>
      </p:sp>
    </p:spTree>
    <p:extLst>
      <p:ext uri="{BB962C8B-B14F-4D97-AF65-F5344CB8AC3E}">
        <p14:creationId xmlns:p14="http://schemas.microsoft.com/office/powerpoint/2010/main" val="181040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L’accordo Governo-Regione inserito nella Legge di stabilità 2017 che ha affidato a </a:t>
            </a:r>
            <a:r>
              <a:rPr lang="it-IT" sz="1200" kern="1200" dirty="0" err="1" smtClean="0">
                <a:solidFill>
                  <a:schemeClr val="tx1"/>
                </a:solidFill>
                <a:effectLst/>
                <a:latin typeface="+mn-lt"/>
                <a:ea typeface="+mn-ea"/>
                <a:cs typeface="+mn-cs"/>
              </a:rPr>
              <a:t>Sose</a:t>
            </a:r>
            <a:r>
              <a:rPr lang="it-IT" sz="1200" kern="1200" dirty="0" smtClean="0">
                <a:solidFill>
                  <a:schemeClr val="tx1"/>
                </a:solidFill>
                <a:effectLst/>
                <a:latin typeface="+mn-lt"/>
                <a:ea typeface="+mn-ea"/>
                <a:cs typeface="+mn-cs"/>
              </a:rPr>
              <a:t> la distribuzione dei questionari agli Enti locali isolani (articolo 1 commi 509-516 della legge di bilancio L. 11/12/2016, n. 232) rappresenta in primo luogo un </a:t>
            </a:r>
            <a:r>
              <a:rPr lang="it-IT" sz="1200" kern="1200" dirty="0" err="1" smtClean="0">
                <a:solidFill>
                  <a:schemeClr val="tx1"/>
                </a:solidFill>
                <a:effectLst/>
                <a:latin typeface="+mn-lt"/>
                <a:ea typeface="+mn-ea"/>
                <a:cs typeface="+mn-cs"/>
              </a:rPr>
              <a:t>un</a:t>
            </a:r>
            <a:r>
              <a:rPr lang="it-IT" sz="1200" kern="1200" dirty="0" smtClean="0">
                <a:solidFill>
                  <a:schemeClr val="tx1"/>
                </a:solidFill>
                <a:effectLst/>
                <a:latin typeface="+mn-lt"/>
                <a:ea typeface="+mn-ea"/>
                <a:cs typeface="+mn-cs"/>
              </a:rPr>
              <a:t> patrimonio di dati utili ad un eventuale processo graduale, come è avvenuto per i comuni delle Regioni a statuto ordinario,  per garantire quello che contempla la Costituzione  riuscire ad ottenere il giusto livello di risorse da garantire a ciascun ente. La logica perequativa della distribuzione delle risorse da ancorarsi anche al concetto di efficienza comparata per evitare sprechi e </a:t>
            </a:r>
            <a:r>
              <a:rPr lang="it-IT" sz="1200" kern="1200" dirty="0" err="1" smtClean="0">
                <a:solidFill>
                  <a:schemeClr val="tx1"/>
                </a:solidFill>
                <a:effectLst/>
                <a:latin typeface="+mn-lt"/>
                <a:ea typeface="+mn-ea"/>
                <a:cs typeface="+mn-cs"/>
              </a:rPr>
              <a:t>malagestione</a:t>
            </a:r>
            <a:r>
              <a:rPr lang="it-IT" sz="1200" kern="1200" dirty="0" smtClean="0">
                <a:solidFill>
                  <a:schemeClr val="tx1"/>
                </a:solidFill>
                <a:effectLst/>
                <a:latin typeface="+mn-lt"/>
                <a:ea typeface="+mn-ea"/>
                <a:cs typeface="+mn-cs"/>
              </a:rPr>
              <a:t> sono obiettivi che non possono essere tralasciati e sarebbe opportuno in conformità ai principi costituzionali perseguire.</a:t>
            </a:r>
          </a:p>
          <a:p>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L’obiettivo che come </a:t>
            </a:r>
            <a:r>
              <a:rPr lang="it-IT" sz="1200" kern="1200" dirty="0" err="1" smtClean="0">
                <a:solidFill>
                  <a:schemeClr val="tx1"/>
                </a:solidFill>
                <a:effectLst/>
                <a:latin typeface="+mn-lt"/>
                <a:ea typeface="+mn-ea"/>
                <a:cs typeface="+mn-cs"/>
              </a:rPr>
              <a:t>Mef</a:t>
            </a:r>
            <a:r>
              <a:rPr lang="it-IT" sz="1200" kern="1200" dirty="0" smtClean="0">
                <a:solidFill>
                  <a:schemeClr val="tx1"/>
                </a:solidFill>
                <a:effectLst/>
                <a:latin typeface="+mn-lt"/>
                <a:ea typeface="+mn-ea"/>
                <a:cs typeface="+mn-cs"/>
              </a:rPr>
              <a:t> ci si propugna di raggiungere e che si stanno costruendo delle riflessioni e approfondimenti in merito, in linea rispetto ai principi legislativi e costituzionali, è quello di definire gli obiettivi del servizio o i LEP da garantire sul territorio nazionale. Nell’art. 1, comma 1, del decreto 216 del 2010 viene specificata la finalità: disciplinare la determinazione dei fabbisogni standard di Comuni e Province per avere nuovi parametri ai quali ancorare il finanziamento delle spese fondamentali degli Enti Locali.  In questo processo, particolare riguardo è posto all’individuazione degli obiettivi di servizio cui devono tendere le amministrazioni locali nell’esercizio delle funzioni riconducibili ai livelli essenziali delle prestazioni o alle funzioni fondamentali loro assegnate.  Le disposizioni dell’art. 1, comma 2,  nel definire i principi fondamentali del sistema di finanziamento delle autonomie territoriali, distingue tra le spese connesse alle funzioni corrispondenti ai livelli essenziali delle prestazioni, di cui all’art. 117, secondo comma, lettera m) della Costituzione e quelle inerenti le funzioni fondamentali degli Enti Locali di cui all’art. 117, secondo comma, </a:t>
            </a:r>
            <a:r>
              <a:rPr lang="it-IT" sz="1200" kern="1200" dirty="0" err="1" smtClean="0">
                <a:solidFill>
                  <a:schemeClr val="tx1"/>
                </a:solidFill>
                <a:effectLst/>
                <a:latin typeface="+mn-lt"/>
                <a:ea typeface="+mn-ea"/>
                <a:cs typeface="+mn-cs"/>
              </a:rPr>
              <a:t>lett</a:t>
            </a:r>
            <a:r>
              <a:rPr lang="it-IT" sz="1200" kern="1200" dirty="0" smtClean="0">
                <a:solidFill>
                  <a:schemeClr val="tx1"/>
                </a:solidFill>
                <a:effectLst/>
                <a:latin typeface="+mn-lt"/>
                <a:ea typeface="+mn-ea"/>
                <a:cs typeface="+mn-cs"/>
              </a:rPr>
              <a:t>. p) </a:t>
            </a:r>
            <a:r>
              <a:rPr lang="it-IT" sz="1200" kern="1200" dirty="0" err="1" smtClean="0">
                <a:solidFill>
                  <a:schemeClr val="tx1"/>
                </a:solidFill>
                <a:effectLst/>
                <a:latin typeface="+mn-lt"/>
                <a:ea typeface="+mn-ea"/>
                <a:cs typeface="+mn-cs"/>
              </a:rPr>
              <a:t>Cost</a:t>
            </a:r>
            <a:r>
              <a:rPr lang="it-IT" sz="1200" kern="1200" dirty="0" smtClean="0">
                <a:solidFill>
                  <a:schemeClr val="tx1"/>
                </a:solidFill>
                <a:effectLst/>
                <a:latin typeface="+mn-lt"/>
                <a:ea typeface="+mn-ea"/>
                <a:cs typeface="+mn-cs"/>
              </a:rPr>
              <a:t>. – per le quali si prevede l’integrale finanziamento in base al fabbisogno standard – e le altre funzioni, per le quali si prevede la perequazione delle capacità fiscali.  Fino a nuova determinazione dei livelli essenziali, l’art. 1, comma 2, del decreto considera per livelli essenziali quelli già fissati in base alla legislazione statale vigente ex articolo 117, secondo comma, lettere m) e p), della Costituzione. </a:t>
            </a:r>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14</a:t>
            </a:fld>
            <a:endParaRPr lang="it-IT">
              <a:solidFill>
                <a:prstClr val="black"/>
              </a:solidFill>
            </a:endParaRPr>
          </a:p>
        </p:txBody>
      </p:sp>
    </p:spTree>
    <p:extLst>
      <p:ext uri="{BB962C8B-B14F-4D97-AF65-F5344CB8AC3E}">
        <p14:creationId xmlns:p14="http://schemas.microsoft.com/office/powerpoint/2010/main" val="60796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sz="1200" kern="1200" dirty="0" smtClean="0">
                <a:solidFill>
                  <a:schemeClr val="tx1"/>
                </a:solidFill>
                <a:effectLst/>
                <a:latin typeface="+mn-lt"/>
                <a:ea typeface="+mn-ea"/>
                <a:cs typeface="+mn-cs"/>
              </a:rPr>
              <a:t>Due sono le tappe legislative fondamentali che hanno scaturito nel sistema paese un diversa modalità di ripartizione e allocazione delle risorse per gli enti locali.</a:t>
            </a:r>
          </a:p>
          <a:p>
            <a:pPr lvl="0"/>
            <a:r>
              <a:rPr lang="it-IT" sz="1200" kern="1200" dirty="0" smtClean="0">
                <a:solidFill>
                  <a:schemeClr val="tx1"/>
                </a:solidFill>
                <a:effectLst/>
                <a:latin typeface="+mn-lt"/>
                <a:ea typeface="+mn-ea"/>
                <a:cs typeface="+mn-cs"/>
              </a:rPr>
              <a:t>la riforma del 2001 il cui articolo 119 </a:t>
            </a:r>
            <a:r>
              <a:rPr lang="it-IT" sz="1200" b="1" kern="1200" dirty="0" smtClean="0">
                <a:solidFill>
                  <a:schemeClr val="tx1"/>
                </a:solidFill>
                <a:effectLst/>
                <a:latin typeface="+mn-lt"/>
                <a:ea typeface="+mn-ea"/>
                <a:cs typeface="+mn-cs"/>
              </a:rPr>
              <a:t>sancisce il superamento del sistema di finanziamento locale basato sul criterio della spesa storica</a:t>
            </a:r>
            <a:r>
              <a:rPr lang="it-IT" sz="1200" kern="1200" dirty="0" smtClean="0">
                <a:solidFill>
                  <a:schemeClr val="tx1"/>
                </a:solidFill>
                <a:effectLst/>
                <a:latin typeface="+mn-lt"/>
                <a:ea typeface="+mn-ea"/>
                <a:cs typeface="+mn-cs"/>
              </a:rPr>
              <a:t> e riconosce ai comuni </a:t>
            </a:r>
            <a:r>
              <a:rPr lang="it-IT" sz="1200" b="1" kern="1200" dirty="0" smtClean="0">
                <a:solidFill>
                  <a:schemeClr val="tx1"/>
                </a:solidFill>
                <a:effectLst/>
                <a:latin typeface="+mn-lt"/>
                <a:ea typeface="+mn-ea"/>
                <a:cs typeface="+mn-cs"/>
              </a:rPr>
              <a:t>autonomia di entrata e di spesa</a:t>
            </a:r>
            <a:r>
              <a:rPr lang="it-IT" sz="1200" kern="1200" dirty="0" smtClean="0">
                <a:solidFill>
                  <a:schemeClr val="tx1"/>
                </a:solidFill>
                <a:effectLst/>
                <a:latin typeface="+mn-lt"/>
                <a:ea typeface="+mn-ea"/>
                <a:cs typeface="+mn-cs"/>
              </a:rPr>
              <a:t> che si sostanzia nell’attribuzione di risorse autonome. Tali risorse sono integrate con un fondo perequativo per i territori con minore capacità fiscale. </a:t>
            </a:r>
          </a:p>
          <a:p>
            <a:r>
              <a:rPr lang="it-IT" sz="1200" kern="1200" dirty="0" smtClean="0">
                <a:solidFill>
                  <a:schemeClr val="tx1"/>
                </a:solidFill>
                <a:effectLst/>
                <a:latin typeface="+mn-lt"/>
                <a:ea typeface="+mn-ea"/>
                <a:cs typeface="+mn-cs"/>
              </a:rPr>
              <a:t> </a:t>
            </a:r>
          </a:p>
          <a:p>
            <a:pPr lvl="0"/>
            <a:r>
              <a:rPr lang="it-IT" sz="1200" kern="1200" dirty="0" smtClean="0">
                <a:solidFill>
                  <a:schemeClr val="tx1"/>
                </a:solidFill>
                <a:effectLst/>
                <a:latin typeface="+mn-lt"/>
                <a:ea typeface="+mn-ea"/>
                <a:cs typeface="+mn-cs"/>
              </a:rPr>
              <a:t> </a:t>
            </a:r>
            <a:r>
              <a:rPr lang="it-IT" sz="1200" b="1" u="sng" kern="1200" dirty="0" smtClean="0">
                <a:solidFill>
                  <a:schemeClr val="tx1"/>
                </a:solidFill>
                <a:effectLst/>
                <a:latin typeface="+mn-lt"/>
                <a:ea typeface="+mn-ea"/>
                <a:cs typeface="+mn-cs"/>
              </a:rPr>
              <a:t>L’intervento perequativo</a:t>
            </a:r>
            <a:r>
              <a:rPr lang="it-IT" sz="1200" kern="1200" dirty="0" smtClean="0">
                <a:solidFill>
                  <a:schemeClr val="tx1"/>
                </a:solidFill>
                <a:effectLst/>
                <a:latin typeface="+mn-lt"/>
                <a:ea typeface="+mn-ea"/>
                <a:cs typeface="+mn-cs"/>
              </a:rPr>
              <a:t> risponde all’esigenza di intervenire sostanzialmente per garantire l’eguaglianza di cui all’articolo 3 della Costituzione ai fini del finanziamento integrale delle funzioni fondamentali. Il legislatore ha anche l’auspicio </a:t>
            </a:r>
            <a:r>
              <a:rPr lang="it-IT" sz="1200" kern="1200" dirty="0" err="1" smtClean="0">
                <a:solidFill>
                  <a:schemeClr val="tx1"/>
                </a:solidFill>
                <a:effectLst/>
                <a:latin typeface="+mn-lt"/>
                <a:ea typeface="+mn-ea"/>
                <a:cs typeface="+mn-cs"/>
              </a:rPr>
              <a:t>affinchè</a:t>
            </a:r>
            <a:r>
              <a:rPr lang="it-IT" sz="1200" kern="1200" dirty="0" smtClean="0">
                <a:solidFill>
                  <a:schemeClr val="tx1"/>
                </a:solidFill>
                <a:effectLst/>
                <a:latin typeface="+mn-lt"/>
                <a:ea typeface="+mn-ea"/>
                <a:cs typeface="+mn-cs"/>
              </a:rPr>
              <a:t> il sistema sia in grado di responsabilizzare gli amministratori locali, rafforzare il controllo dei cittadini ed introdurre meccanismi premianti o incentivi all’efficienza</a:t>
            </a:r>
          </a:p>
          <a:p>
            <a:r>
              <a:rPr lang="it-IT" sz="1200" kern="1200" dirty="0" smtClean="0">
                <a:solidFill>
                  <a:schemeClr val="tx1"/>
                </a:solidFill>
                <a:effectLst/>
                <a:latin typeface="+mn-lt"/>
                <a:ea typeface="+mn-ea"/>
                <a:cs typeface="+mn-cs"/>
              </a:rPr>
              <a:t> </a:t>
            </a:r>
          </a:p>
          <a:p>
            <a:pPr lvl="0"/>
            <a:r>
              <a:rPr lang="it-IT" sz="1200" kern="1200" dirty="0" smtClean="0">
                <a:solidFill>
                  <a:schemeClr val="tx1"/>
                </a:solidFill>
                <a:effectLst/>
                <a:latin typeface="+mn-lt"/>
                <a:ea typeface="+mn-ea"/>
                <a:cs typeface="+mn-cs"/>
              </a:rPr>
              <a:t>Successivamente, con sollecitazioni della Corte costituzionale, interviene La Legge</a:t>
            </a:r>
            <a:r>
              <a:rPr lang="it-IT" sz="1200" b="1" kern="1200" dirty="0" smtClean="0">
                <a:solidFill>
                  <a:schemeClr val="tx1"/>
                </a:solidFill>
                <a:effectLst/>
                <a:latin typeface="+mn-lt"/>
                <a:ea typeface="+mn-ea"/>
                <a:cs typeface="+mn-cs"/>
              </a:rPr>
              <a:t> n. 42/2009 Delega in materia di Federalismo fiscale n</a:t>
            </a:r>
            <a:r>
              <a:rPr lang="it-IT" sz="1200" kern="1200" dirty="0" smtClean="0">
                <a:solidFill>
                  <a:schemeClr val="tx1"/>
                </a:solidFill>
                <a:effectLst/>
                <a:latin typeface="+mn-lt"/>
                <a:ea typeface="+mn-ea"/>
                <a:cs typeface="+mn-cs"/>
              </a:rPr>
              <a:t>el definire i principi fondamentali del sistema di finanziamento delle autonomie territoriali, </a:t>
            </a:r>
          </a:p>
          <a:p>
            <a:r>
              <a:rPr lang="it-IT" sz="1200" kern="1200" dirty="0" smtClean="0">
                <a:solidFill>
                  <a:schemeClr val="tx1"/>
                </a:solidFill>
                <a:effectLst/>
                <a:latin typeface="+mn-lt"/>
                <a:ea typeface="+mn-ea"/>
                <a:cs typeface="+mn-cs"/>
              </a:rPr>
              <a:t> </a:t>
            </a:r>
          </a:p>
          <a:p>
            <a:pPr lvl="0"/>
            <a:r>
              <a:rPr lang="it-IT" sz="1200" kern="1200" dirty="0" smtClean="0">
                <a:solidFill>
                  <a:schemeClr val="tx1"/>
                </a:solidFill>
                <a:effectLst/>
                <a:latin typeface="+mn-lt"/>
                <a:ea typeface="+mn-ea"/>
                <a:cs typeface="+mn-cs"/>
              </a:rPr>
              <a:t> distingue le spese che investono i diritti fondamentali di cittadinanza, quali sanità, assistenza, istruzione e quelle inerenti le funzioni fondamentali degli enti locali - per le quali si prevede l'integrale copertura dei fabbisogni finanziari - rispetto a quelle che, invece, vengono affidate in misura maggiore al finanziamento con gli strumenti propri della autonomia tributaria, per le quali si prevede una perequazione delle capacità fiscali, ossia un finanziamento delle funzioni che tiene conto dei livelli di ricchezza differenziati dei territori.</a:t>
            </a:r>
          </a:p>
          <a:p>
            <a:r>
              <a:rPr lang="it-IT" sz="1200" kern="1200" dirty="0" smtClean="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397558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costi standard rappresentano il nuovo modello economico di riferimento sul quale fondare il finanziamento integrale dell’attività pubblica afferente l’erogazione ai cittadini dei principali diritti sociali (sanità, assistenza sociale e istruzione, nonché trasporto pubblico locale). Saranno introdotti nel sistema finanziario “retributivo” delle prestazioni e dei servizi pubblici essenziali, in relazione ai fabbisogni (altrettanto standard) da soddisfare, individuati per garantirne l’erogazione su tutto il territorio nazionale, in condizioni di efficienza e appropriatezza. Sostanzialmente, i costi standard consentono la rideterminazione del fabbisogno standard ideale, necessario per assicurare a tutti i cittadini le prestazioni/servizi essenziali, ovverosia quanto questi dovranno costare nei diversi territori regionali, in favore dei quali andranno, rispettivamente, attribuite le risorse relative. I costi standard rappresentano il nuovo modello economico di riferimento sul quale fondare il finanziamento integrale dell’attività pubblica afferente l’erogazione ai cittadini dei principali diritti sociali (sanità, assistenza sociale e istruzione, nonché trasporto pubblico locale). Saranno introdotti nel sistema finanziario “retributivo” delle prestazioni e dei servizi pubblici essenziali, in relazione ai fabbisogni (altrettanto standard) da soddisfare, individuati per garantirne l’erogazione su tutto il territorio nazionale, in condizioni di efficienza e appropriatezza. Sostanzialmente, i costi standard consentono la rideterminazione del fabbisogno standard ideale, necessario per assicurare a tutti i cittadini le prestazioni/servizi essenziali, ovverosia quanto questi dovranno costare nei diversi territori regionali, in favore dei quali andranno, rispettivamente, attribuite le risorse relative. </a:t>
            </a:r>
            <a:endParaRPr lang="it-IT" dirty="0"/>
          </a:p>
        </p:txBody>
      </p:sp>
      <p:sp>
        <p:nvSpPr>
          <p:cNvPr id="4" name="Segnaposto numero diapositiva 3"/>
          <p:cNvSpPr>
            <a:spLocks noGrp="1"/>
          </p:cNvSpPr>
          <p:nvPr>
            <p:ph type="sldNum" sz="quarter" idx="10"/>
          </p:nvPr>
        </p:nvSpPr>
        <p:spPr/>
        <p:txBody>
          <a:bodyPr/>
          <a:lstStyle/>
          <a:p>
            <a:pPr>
              <a:defRPr/>
            </a:pPr>
            <a:fld id="{895F3D2D-E3D8-42E0-9F81-0DC1A84E1EAA}" type="slidenum">
              <a:rPr lang="it-IT" smtClean="0"/>
              <a:pPr>
                <a:defRPr/>
              </a:pPr>
              <a:t>4</a:t>
            </a:fld>
            <a:endParaRPr lang="it-IT" dirty="0"/>
          </a:p>
        </p:txBody>
      </p:sp>
    </p:spTree>
    <p:extLst>
      <p:ext uri="{BB962C8B-B14F-4D97-AF65-F5344CB8AC3E}">
        <p14:creationId xmlns:p14="http://schemas.microsoft.com/office/powerpoint/2010/main" val="357430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L’art. 4 e l’art. 5 delineano la metodologia e il procedimento per la determinazione dei fabbisogni standard, per ciascuna funzione fondamentale e i relativi servizi, tenendo conto di una serie di variabili che consentano di valutare le diverse specificità locali. Oltre alla spesa storica sostenuta e ai costi pro capite di un determinato servizio (anche con riferimento a quelli esternalizzati o svolti in forma associata), si prevede che si tenga conto “della produttività e della diversità della spesa in relazione all’ampiezza demografica, alle caratteristiche territoriali, con riferimento al livello delle infrastrutture, alla presenza di zone montane, alle caratteristiche demografiche, sociali e produttive dei predetti diversi enti, al personale impiegato, all’efficienza, all’efficacia e alla qualità dei servizi erogati nonché al grado di soddisfazione degli utenti” (art. 5, comma 1, </a:t>
            </a:r>
            <a:r>
              <a:rPr lang="it-IT" dirty="0" err="1" smtClean="0"/>
              <a:t>lett</a:t>
            </a:r>
            <a:r>
              <a:rPr lang="it-IT" dirty="0" smtClean="0"/>
              <a:t>. a)). </a:t>
            </a:r>
          </a:p>
          <a:p>
            <a:r>
              <a:rPr lang="it-IT" dirty="0" smtClean="0"/>
              <a:t> </a:t>
            </a:r>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240432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L’art. 5 detta nello specifico le procedure. È affidato alla Società per gli studi di settore, </a:t>
            </a:r>
            <a:r>
              <a:rPr lang="it-IT" dirty="0" err="1" smtClean="0"/>
              <a:t>Sose</a:t>
            </a:r>
            <a:r>
              <a:rPr lang="it-IT" dirty="0" smtClean="0"/>
              <a:t> </a:t>
            </a:r>
            <a:r>
              <a:rPr lang="it-IT" dirty="0" err="1" smtClean="0"/>
              <a:t>s.p.a.</a:t>
            </a:r>
            <a:r>
              <a:rPr lang="it-IT" dirty="0" smtClean="0"/>
              <a:t>, il compito di definire le metodologie occorrenti all’individuazione dei fabbisogni, avvalendosi della collaborazione scientifica dell’IFEL (Istituto per la Finanza e l’Economia Locale). </a:t>
            </a:r>
          </a:p>
          <a:p>
            <a:r>
              <a:rPr lang="it-IT" dirty="0" smtClean="0"/>
              <a:t>I commi 4 e 5 dell’art. 2, prevedono l’avvio di una fase transitoria (dal 2011 al 2016) per l’applicazione del criterio del finanziamento basato sui fabbisogni standard a tutte le funzioni fondamentali, con un processo graduale di adeguamento che andrà a pieno regime nel 2017. In particolare, nel 2011 verranno determinati i fabbisogni standard, che entreranno in vigore nel 2012, relativi a un terzo delle funzioni fondamentali stabilite dal presente decreto per Comuni e Province (art. 3, comma 1, </a:t>
            </a:r>
            <a:r>
              <a:rPr lang="it-IT" dirty="0" err="1" smtClean="0"/>
              <a:t>lett</a:t>
            </a:r>
            <a:r>
              <a:rPr lang="it-IT" dirty="0" smtClean="0"/>
              <a:t>. a) e b)); nel 2012 verranno determinati i fabbisogni standard, che entreranno in vigore nel 2013, relativi ai due terzi delle funzioni fondamentali di cui all’art. 3, comma 1, </a:t>
            </a:r>
            <a:r>
              <a:rPr lang="it-IT" dirty="0" err="1" smtClean="0"/>
              <a:t>lett</a:t>
            </a:r>
            <a:r>
              <a:rPr lang="it-IT" dirty="0" smtClean="0"/>
              <a:t>. a) e b); nel 2013 verranno determinati i fabbisogni standard che entreranno in vigore nel 2014 riguardo a tutte le funzioni fondamentali di cui all’art. 3, comma 1, </a:t>
            </a:r>
            <a:r>
              <a:rPr lang="it-IT" dirty="0" err="1" smtClean="0"/>
              <a:t>lett</a:t>
            </a:r>
            <a:r>
              <a:rPr lang="it-IT" dirty="0" smtClean="0"/>
              <a:t>. a) e b). </a:t>
            </a:r>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58106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lvl="0"/>
            <a:r>
              <a:rPr lang="it-IT" sz="1200" kern="1200" dirty="0" smtClean="0">
                <a:solidFill>
                  <a:schemeClr val="tx1"/>
                </a:solidFill>
                <a:effectLst/>
                <a:latin typeface="+mn-lt"/>
                <a:ea typeface="+mn-ea"/>
                <a:cs typeface="+mn-cs"/>
              </a:rPr>
              <a:t>Istituzione </a:t>
            </a:r>
            <a:r>
              <a:rPr lang="it-IT" sz="1200" kern="1200" dirty="0" err="1" smtClean="0">
                <a:solidFill>
                  <a:schemeClr val="tx1"/>
                </a:solidFill>
                <a:effectLst/>
                <a:latin typeface="+mn-lt"/>
                <a:ea typeface="+mn-ea"/>
                <a:cs typeface="+mn-cs"/>
              </a:rPr>
              <a:t>fsc</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Nello sfondo, occorre considerare che la riforma tributaria intervenuta con la legge di stabilità 2013 (legge n. 228 del 2012), con l'articolo 1, comma 380,  attribuisce ai comuni l'intero gettito dell'IMU, ad esclusione di quello derivante dagli immobili ad uso produttivo, che rimane destinato allo Stato, ed ha previsto la soppressione del preesistente Fondo sperimentale di riequilibrio e la contestuale istituzione del Fondo di solidarietà comunale, alimentato con una quota dell'imposta municipale propria (IMU), di spettanza dei comuni. Anche per il Fondo di solidarietà comunale, così come per il precedente Fondo sperimentale di riequilibrio, di fatto, sono confermati l’assenza di nuovi o maggiori oneri per il bilancio statale e il criterio di riparto basato sulla spesa storica.</a:t>
            </a:r>
          </a:p>
          <a:p>
            <a:pPr lvl="0"/>
            <a:r>
              <a:rPr lang="it-IT" sz="1200" b="1" kern="1200" dirty="0" smtClean="0">
                <a:solidFill>
                  <a:schemeClr val="tx1"/>
                </a:solidFill>
                <a:effectLst/>
                <a:latin typeface="+mn-lt"/>
                <a:ea typeface="+mn-ea"/>
                <a:cs typeface="+mn-cs"/>
              </a:rPr>
              <a:t>Criteri perequativi il nastro di partenza</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A= Il primo tentativo di superamento del criterio della spesa storica si registra nell’anno 2014.</a:t>
            </a:r>
            <a:r>
              <a:rPr lang="it-IT" sz="1200" kern="1200" dirty="0" smtClean="0">
                <a:solidFill>
                  <a:schemeClr val="tx1"/>
                </a:solidFill>
                <a:effectLst/>
                <a:latin typeface="+mn-lt"/>
                <a:ea typeface="+mn-ea"/>
                <a:cs typeface="+mn-cs"/>
              </a:rPr>
              <a:t> Infatti il comma 730 dell’articolo 1 della legge n. 147/2013, intervenendo a modifica del quadro normativo recato dalla legge n. 228/2012 , dispone che, </a:t>
            </a:r>
            <a:r>
              <a:rPr lang="it-IT" sz="1200" b="1" u="sng" kern="1200" dirty="0" smtClean="0">
                <a:solidFill>
                  <a:schemeClr val="tx1"/>
                </a:solidFill>
                <a:effectLst/>
                <a:latin typeface="+mn-lt"/>
                <a:ea typeface="+mn-ea"/>
                <a:cs typeface="+mn-cs"/>
              </a:rPr>
              <a:t>con riferimento ai comuni delle regioni a statuto ordinario, il 10 per cento dell'importo attribuito ai comuni interessati a titolo di Fondo di solidarietà comunale è accantonato</a:t>
            </a:r>
            <a:r>
              <a:rPr lang="it-IT" sz="1200" kern="1200" dirty="0" smtClean="0">
                <a:solidFill>
                  <a:schemeClr val="tx1"/>
                </a:solidFill>
                <a:effectLst/>
                <a:latin typeface="+mn-lt"/>
                <a:ea typeface="+mn-ea"/>
                <a:cs typeface="+mn-cs"/>
              </a:rPr>
              <a:t> per essere redistribuito tra i comuni medesimi sulla base dei fabbisogni standard approvati dalla Commissione tecnica paritetica per l’attuazione del federalismo fiscale di cui all'articolo 4 della legge 5 maggio 2009, n. 42, entro il 31 dicembre dell'anno precedente a quello di riferimento. </a:t>
            </a:r>
          </a:p>
          <a:p>
            <a:r>
              <a:rPr lang="it-IT" sz="1200" u="none" strike="noStrike"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B= L’effettivo l’avvio del processo è stato solo rallentato di un anno,</a:t>
            </a:r>
            <a:r>
              <a:rPr lang="it-IT" sz="1200" kern="1200" dirty="0" smtClean="0">
                <a:solidFill>
                  <a:schemeClr val="tx1"/>
                </a:solidFill>
                <a:effectLst/>
                <a:latin typeface="+mn-lt"/>
                <a:ea typeface="+mn-ea"/>
                <a:cs typeface="+mn-cs"/>
              </a:rPr>
              <a:t> in quanto a partire all’anno 2015 </a:t>
            </a:r>
            <a:r>
              <a:rPr lang="it-IT" sz="1200" b="1" kern="1200" dirty="0" smtClean="0">
                <a:solidFill>
                  <a:schemeClr val="tx1"/>
                </a:solidFill>
                <a:effectLst/>
                <a:latin typeface="+mn-lt"/>
                <a:ea typeface="+mn-ea"/>
                <a:cs typeface="+mn-cs"/>
              </a:rPr>
              <a:t>i commi 380-ter e 380-quater dell’articolo 1 della legge n. 228 del 2012</a:t>
            </a:r>
            <a:r>
              <a:rPr lang="it-IT" sz="1200" kern="1200" dirty="0" smtClean="0">
                <a:solidFill>
                  <a:schemeClr val="tx1"/>
                </a:solidFill>
                <a:effectLst/>
                <a:latin typeface="+mn-lt"/>
                <a:ea typeface="+mn-ea"/>
                <a:cs typeface="+mn-cs"/>
              </a:rPr>
              <a:t>, ed è limitato ai Comuni delle Regioni a statuto ordinario </a:t>
            </a:r>
            <a:r>
              <a:rPr lang="it-IT" sz="1200" b="1" kern="1200" dirty="0" smtClean="0">
                <a:solidFill>
                  <a:schemeClr val="tx1"/>
                </a:solidFill>
                <a:effectLst/>
                <a:latin typeface="+mn-lt"/>
                <a:ea typeface="+mn-ea"/>
                <a:cs typeface="+mn-cs"/>
              </a:rPr>
              <a:t>prevede l’introduzione</a:t>
            </a:r>
            <a:r>
              <a:rPr lang="it-IT" sz="1200" kern="1200" dirty="0" smtClean="0">
                <a:solidFill>
                  <a:schemeClr val="tx1"/>
                </a:solidFill>
                <a:effectLst/>
                <a:latin typeface="+mn-lt"/>
                <a:ea typeface="+mn-ea"/>
                <a:cs typeface="+mn-cs"/>
              </a:rPr>
              <a:t>, nel riparto del fondo di solidarietà comunale, di meccanismi perequativi finalizzati ad avviare il passaggio graduale dal criterio della distribuzione delle risorse in base alla spesa storica ad un criterio di distribuzione basato su fabbisogni standard e capacità fiscali (c.d. “risorse standard”), in una misura pari al 20 per cento ( in termini assoluti….) della dotazione del fondo di solidarietà comunale stesso.</a:t>
            </a: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207821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sz="1200" b="1" kern="1200" dirty="0" smtClean="0">
                <a:solidFill>
                  <a:schemeClr val="tx1"/>
                </a:solidFill>
                <a:effectLst/>
                <a:latin typeface="+mn-lt"/>
                <a:ea typeface="+mn-ea"/>
                <a:cs typeface="+mn-cs"/>
              </a:rPr>
              <a:t>L. 06/12/2011, n. 201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Disposizioni urgenti per la crescita, l'equità e il consolidamento dei conti pubblici.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Pubblicato nella </a:t>
            </a:r>
            <a:r>
              <a:rPr lang="it-IT" sz="1200" b="1" kern="1200" dirty="0" err="1" smtClean="0">
                <a:solidFill>
                  <a:schemeClr val="tx1"/>
                </a:solidFill>
                <a:effectLst/>
                <a:latin typeface="+mn-lt"/>
                <a:ea typeface="+mn-ea"/>
                <a:cs typeface="+mn-cs"/>
              </a:rPr>
              <a:t>Gazz</a:t>
            </a:r>
            <a:r>
              <a:rPr lang="it-IT" sz="1200" b="1" kern="1200" dirty="0" smtClean="0">
                <a:solidFill>
                  <a:schemeClr val="tx1"/>
                </a:solidFill>
                <a:effectLst/>
                <a:latin typeface="+mn-lt"/>
                <a:ea typeface="+mn-ea"/>
                <a:cs typeface="+mn-cs"/>
              </a:rPr>
              <a:t>. Uff. 6 dicembre 2011, n. 284, S.O. </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Capo II </a:t>
            </a:r>
          </a:p>
          <a:p>
            <a:r>
              <a:rPr lang="it-IT" sz="1200" kern="1200" dirty="0" smtClean="0">
                <a:solidFill>
                  <a:schemeClr val="tx1"/>
                </a:solidFill>
                <a:effectLst/>
                <a:latin typeface="+mn-lt"/>
                <a:ea typeface="+mn-ea"/>
                <a:cs typeface="+mn-cs"/>
              </a:rPr>
              <a:t>Disposizioni in materia di maggiori entrate </a:t>
            </a:r>
          </a:p>
          <a:p>
            <a:r>
              <a:rPr lang="it-IT" sz="1200" b="1" kern="1200" dirty="0" smtClean="0">
                <a:solidFill>
                  <a:schemeClr val="tx1"/>
                </a:solidFill>
                <a:effectLst/>
                <a:latin typeface="+mn-lt"/>
                <a:ea typeface="+mn-ea"/>
                <a:cs typeface="+mn-cs"/>
              </a:rPr>
              <a:t>Art. 13</a:t>
            </a: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Anticipazione sperimentale dell'imposta municipale propria </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17. Il fondo sperimentale di riequilibrio, come determinato ai sensi dell'</a:t>
            </a:r>
            <a:r>
              <a:rPr lang="it-IT" sz="1200" i="1" u="none" strike="noStrike" kern="1200" dirty="0" smtClean="0">
                <a:solidFill>
                  <a:schemeClr val="tx1"/>
                </a:solidFill>
                <a:effectLst/>
                <a:latin typeface="+mn-lt"/>
                <a:ea typeface="+mn-ea"/>
                <a:cs typeface="+mn-cs"/>
                <a:hlinkClick r:id="rId3"/>
              </a:rPr>
              <a:t>articolo 2 del decreto legislativo 14 marzo 2011, n. 23</a:t>
            </a:r>
            <a:r>
              <a:rPr lang="it-IT" sz="1200" kern="1200" dirty="0" smtClean="0">
                <a:solidFill>
                  <a:schemeClr val="tx1"/>
                </a:solidFill>
                <a:effectLst/>
                <a:latin typeface="+mn-lt"/>
                <a:ea typeface="+mn-ea"/>
                <a:cs typeface="+mn-cs"/>
              </a:rPr>
              <a:t>, e il fondo perequativo, come determinato ai sensi dell'</a:t>
            </a:r>
            <a:r>
              <a:rPr lang="it-IT" sz="1200" i="1" u="none" strike="noStrike" kern="1200" dirty="0" smtClean="0">
                <a:solidFill>
                  <a:schemeClr val="tx1"/>
                </a:solidFill>
                <a:effectLst/>
                <a:latin typeface="+mn-lt"/>
                <a:ea typeface="+mn-ea"/>
                <a:cs typeface="+mn-cs"/>
                <a:hlinkClick r:id="rId4"/>
              </a:rPr>
              <a:t>articolo 13 del medesimo decreto legislativo n. 23 del 2011</a:t>
            </a:r>
            <a:r>
              <a:rPr lang="it-IT" sz="1200" kern="1200" dirty="0" smtClean="0">
                <a:solidFill>
                  <a:schemeClr val="tx1"/>
                </a:solidFill>
                <a:effectLst/>
                <a:latin typeface="+mn-lt"/>
                <a:ea typeface="+mn-ea"/>
                <a:cs typeface="+mn-cs"/>
              </a:rPr>
              <a:t>, ed i trasferimenti erariali dovuti ai comuni della Regione Siciliana e della Regione Sardegna variano in ragione delle differenze del gettito stimato ad aliquota di base derivanti dalle disposizioni di cui al presente articolo. In caso di incapienza ciascun comune versa all'entrata del bilancio dello Stato le somme residue. Con le procedure previste dall'</a:t>
            </a:r>
            <a:r>
              <a:rPr lang="it-IT" sz="1200" i="1" u="none" strike="noStrike" kern="1200" dirty="0" smtClean="0">
                <a:solidFill>
                  <a:schemeClr val="tx1"/>
                </a:solidFill>
                <a:effectLst/>
                <a:latin typeface="+mn-lt"/>
                <a:ea typeface="+mn-ea"/>
                <a:cs typeface="+mn-cs"/>
                <a:hlinkClick r:id="rId5"/>
              </a:rPr>
              <a:t>articolo 27 della legge 5 maggio 2009, n. 42</a:t>
            </a:r>
            <a:r>
              <a:rPr lang="it-IT" sz="1200" kern="1200" dirty="0" smtClean="0">
                <a:solidFill>
                  <a:schemeClr val="tx1"/>
                </a:solidFill>
                <a:effectLst/>
                <a:latin typeface="+mn-lt"/>
                <a:ea typeface="+mn-ea"/>
                <a:cs typeface="+mn-cs"/>
              </a:rPr>
              <a:t>, le regioni Friuli-Venezia Giulia e Valle d'Aosta, nonché le Province autonome di Trento e di Bolzano, assicurano il recupero al bilancio statale del predetto maggior gettito stimato dei comuni ricadenti nel proprio territorio. Fino all'emanazione delle norme di attuazione di cui allo stesso </a:t>
            </a:r>
            <a:r>
              <a:rPr lang="it-IT" sz="1200" i="1" u="none" strike="noStrike" kern="1200" dirty="0" smtClean="0">
                <a:solidFill>
                  <a:schemeClr val="tx1"/>
                </a:solidFill>
                <a:effectLst/>
                <a:latin typeface="+mn-lt"/>
                <a:ea typeface="+mn-ea"/>
                <a:cs typeface="+mn-cs"/>
                <a:hlinkClick r:id="rId5"/>
              </a:rPr>
              <a:t>articolo 27</a:t>
            </a:r>
            <a:r>
              <a:rPr lang="it-IT" sz="1200" kern="1200" dirty="0" smtClean="0">
                <a:solidFill>
                  <a:schemeClr val="tx1"/>
                </a:solidFill>
                <a:effectLst/>
                <a:latin typeface="+mn-lt"/>
                <a:ea typeface="+mn-ea"/>
                <a:cs typeface="+mn-cs"/>
              </a:rPr>
              <a:t>, a valere sulle quote di compartecipazione ai tributi erariali, è accantonato un importo pari al maggior gettito stimato di cui al precedente periodo. L'importo complessivo della riduzione del recupero di cui al presente comma è pari per l'anno 2012 a 1.627 milioni di euro, per l'anno 2013 a 1.762,4 milioni di euro e per l'anno 2014 a 2.162 milioni di euro. </a:t>
            </a:r>
            <a:r>
              <a:rPr lang="it-IT" sz="1200" u="sng" kern="1200" baseline="30000" dirty="0" smtClean="0">
                <a:solidFill>
                  <a:schemeClr val="tx1"/>
                </a:solidFill>
                <a:effectLst/>
                <a:latin typeface="+mn-lt"/>
                <a:ea typeface="+mn-ea"/>
                <a:cs typeface="+mn-cs"/>
              </a:rPr>
              <a:t>(84)</a:t>
            </a:r>
            <a:r>
              <a:rPr lang="it-IT" sz="1200" kern="1200" dirty="0" smtClean="0">
                <a:solidFill>
                  <a:schemeClr val="tx1"/>
                </a:solidFill>
                <a:effectLst/>
                <a:latin typeface="+mn-lt"/>
                <a:ea typeface="+mn-ea"/>
                <a:cs typeface="+mn-cs"/>
              </a:rPr>
              <a:t> </a:t>
            </a:r>
            <a:r>
              <a:rPr lang="it-IT" sz="1200" u="sng" kern="1200" baseline="30000" dirty="0" smtClean="0">
                <a:solidFill>
                  <a:schemeClr val="tx1"/>
                </a:solidFill>
                <a:effectLst/>
                <a:latin typeface="+mn-lt"/>
                <a:ea typeface="+mn-ea"/>
                <a:cs typeface="+mn-cs"/>
              </a:rPr>
              <a:t>(106)</a:t>
            </a:r>
            <a:r>
              <a:rPr lang="it-IT" sz="1200" kern="1200" dirty="0" smtClean="0">
                <a:solidFill>
                  <a:schemeClr val="tx1"/>
                </a:solidFill>
                <a:effectLst/>
                <a:latin typeface="+mn-lt"/>
                <a:ea typeface="+mn-ea"/>
                <a:cs typeface="+mn-cs"/>
              </a:rPr>
              <a:t> </a:t>
            </a:r>
            <a:r>
              <a:rPr lang="it-IT" sz="1200" u="sng" kern="1200" baseline="30000" dirty="0" smtClean="0">
                <a:solidFill>
                  <a:schemeClr val="tx1"/>
                </a:solidFill>
                <a:effectLst/>
                <a:latin typeface="+mn-lt"/>
                <a:ea typeface="+mn-ea"/>
                <a:cs typeface="+mn-cs"/>
              </a:rPr>
              <a:t>(122)</a:t>
            </a:r>
            <a:r>
              <a:rPr lang="it-IT" sz="1200" kern="1200" dirty="0" smtClean="0">
                <a:solidFill>
                  <a:schemeClr val="tx1"/>
                </a:solidFill>
                <a:effectLst/>
                <a:latin typeface="+mn-lt"/>
                <a:ea typeface="+mn-ea"/>
                <a:cs typeface="+mn-cs"/>
              </a:rPr>
              <a:t> </a:t>
            </a:r>
            <a:r>
              <a:rPr lang="it-IT" sz="1200" u="sng" kern="1200" baseline="30000" dirty="0" smtClean="0">
                <a:solidFill>
                  <a:schemeClr val="tx1"/>
                </a:solidFill>
                <a:effectLst/>
                <a:latin typeface="+mn-lt"/>
                <a:ea typeface="+mn-ea"/>
                <a:cs typeface="+mn-cs"/>
              </a:rPr>
              <a:t>(126)</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382498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Inoltre, come previsto dall’articolo 1, comma 380-sexies, della legge n. 228 del 2012, introdotto dall’art. 1, comma 17, della legge  n. 208/2015, nel 2017 al pari di quanto avvenuto per il 2016, la dotazione finale del FSC 2017 è incrementata di 3.832.190.376 euro per compensare i minori introiti IMU e TASI derivanti dalle modifiche normative apportate dalla citata legge</a:t>
            </a:r>
            <a:r>
              <a:rPr lang="it-IT" sz="1200" kern="1200" baseline="30000" dirty="0" smtClean="0">
                <a:solidFill>
                  <a:schemeClr val="tx1"/>
                </a:solidFill>
                <a:effectLst/>
                <a:latin typeface="+mn-lt"/>
                <a:ea typeface="+mn-ea"/>
                <a:cs typeface="+mn-cs"/>
                <a:hlinkClick r:id="rId3" action="ppaction://hlinkfile"/>
              </a:rPr>
              <a:t>[</a:t>
            </a:r>
            <a:r>
              <a:rPr lang="it-IT" dirty="0" smtClean="0">
                <a:effectLst/>
              </a:rPr>
              <a:t> </a:t>
            </a:r>
            <a:r>
              <a:rPr lang="it-IT" sz="1200" kern="1200" baseline="30000" dirty="0" smtClean="0">
                <a:solidFill>
                  <a:schemeClr val="tx1"/>
                </a:solidFill>
                <a:effectLst/>
                <a:latin typeface="+mn-lt"/>
                <a:ea typeface="+mn-ea"/>
                <a:cs typeface="+mn-cs"/>
                <a:hlinkClick r:id="rId4" action="ppaction://hlinkfile"/>
              </a:rPr>
              <a:t>[1]</a:t>
            </a:r>
            <a:r>
              <a:rPr lang="it-IT" sz="1200" kern="1200" dirty="0" smtClean="0">
                <a:solidFill>
                  <a:schemeClr val="tx1"/>
                </a:solidFill>
                <a:effectLst/>
                <a:latin typeface="+mn-lt"/>
                <a:ea typeface="+mn-ea"/>
                <a:cs typeface="+mn-cs"/>
              </a:rPr>
              <a:t> Tale importo è costituito da 3.767.450.000 euro quali rimborsi per agevolazioni IMU/TASI e 64.740.376 euro quale riparto dell’accantonamento previsto dall’art. 1, comma 380-sexies, della L. n. 228/2012.</a:t>
            </a:r>
          </a:p>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34487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70B3E02-E043-4762-903E-067AB8E2707A}"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3945795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senza grafica">
    <p:spTree>
      <p:nvGrpSpPr>
        <p:cNvPr id="1" name=""/>
        <p:cNvGrpSpPr/>
        <p:nvPr/>
      </p:nvGrpSpPr>
      <p:grpSpPr>
        <a:xfrm>
          <a:off x="0" y="0"/>
          <a:ext cx="0" cy="0"/>
          <a:chOff x="0" y="0"/>
          <a:chExt cx="0" cy="0"/>
        </a:xfrm>
      </p:grpSpPr>
      <p:sp>
        <p:nvSpPr>
          <p:cNvPr id="4" name="Titolo 1"/>
          <p:cNvSpPr txBox="1">
            <a:spLocks/>
          </p:cNvSpPr>
          <p:nvPr userDrawn="1"/>
        </p:nvSpPr>
        <p:spPr>
          <a:xfrm>
            <a:off x="468313" y="4941888"/>
            <a:ext cx="5472112"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4000" dirty="0" smtClean="0">
                <a:solidFill>
                  <a:srgbClr val="92D050"/>
                </a:solidFill>
                <a:latin typeface="Optima LT Std" pitchFamily="34" charset="0"/>
              </a:rPr>
              <a:t>Fare clic per modificare lo stile del titolo</a:t>
            </a:r>
            <a:endParaRPr lang="it-IT" sz="4000" dirty="0">
              <a:solidFill>
                <a:srgbClr val="92D050"/>
              </a:solidFill>
              <a:latin typeface="Optima LT Std" pitchFamily="34" charset="0"/>
            </a:endParaRPr>
          </a:p>
        </p:txBody>
      </p:sp>
      <p:pic>
        <p:nvPicPr>
          <p:cNvPr id="5" name="Picture 2"/>
          <p:cNvPicPr>
            <a:picLocks noChangeAspect="1" noChangeArrowheads="1"/>
          </p:cNvPicPr>
          <p:nvPr userDrawn="1"/>
        </p:nvPicPr>
        <p:blipFill>
          <a:blip r:embed="rId2" cstate="print"/>
          <a:srcRect/>
          <a:stretch>
            <a:fillRect/>
          </a:stretch>
        </p:blipFill>
        <p:spPr bwMode="auto">
          <a:xfrm>
            <a:off x="-107950" y="9525"/>
            <a:ext cx="9251950" cy="6858000"/>
          </a:xfrm>
          <a:prstGeom prst="rect">
            <a:avLst/>
          </a:prstGeom>
          <a:noFill/>
          <a:ln w="9525">
            <a:noFill/>
            <a:miter lim="800000"/>
            <a:headEnd/>
            <a:tailEnd/>
          </a:ln>
        </p:spPr>
      </p:pic>
      <p:sp>
        <p:nvSpPr>
          <p:cNvPr id="3" name="Segnaposto testo 2"/>
          <p:cNvSpPr>
            <a:spLocks noGrp="1"/>
          </p:cNvSpPr>
          <p:nvPr>
            <p:ph type="body" sz="quarter" idx="10"/>
          </p:nvPr>
        </p:nvSpPr>
        <p:spPr>
          <a:xfrm>
            <a:off x="1583531" y="2852936"/>
            <a:ext cx="5976938" cy="1512887"/>
          </a:xfrm>
          <a:prstGeom prst="rect">
            <a:avLst/>
          </a:prstGeom>
        </p:spPr>
        <p:txBody>
          <a:bodyPr/>
          <a:lstStyle>
            <a:lvl1pPr marL="0" indent="0" algn="ctr">
              <a:buNone/>
              <a:defRPr sz="4400" b="1" baseline="0">
                <a:solidFill>
                  <a:srgbClr val="92D050"/>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tore di capitol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9" name="Segnaposto testo 8"/>
          <p:cNvSpPr>
            <a:spLocks noGrp="1"/>
          </p:cNvSpPr>
          <p:nvPr>
            <p:ph type="body" sz="quarter" idx="10"/>
          </p:nvPr>
        </p:nvSpPr>
        <p:spPr>
          <a:xfrm>
            <a:off x="2555776" y="2708920"/>
            <a:ext cx="4464074" cy="1223962"/>
          </a:xfrm>
          <a:prstGeom prst="rect">
            <a:avLst/>
          </a:prstGeom>
        </p:spPr>
        <p:txBody>
          <a:bodyPr/>
          <a:lstStyle>
            <a:lvl1pPr marL="0" indent="0" algn="ctr">
              <a:buNone/>
              <a:defRPr sz="4000" baseline="0">
                <a:solidFill>
                  <a:schemeClr val="bg1"/>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contatti">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3" name="Picture 9" descr="\\server\dati\LAVORI\SOSE\GARA\Immagine coordinata\Power point\images\sfondi\bacchettone_PP.jpg"/>
          <p:cNvPicPr>
            <a:picLocks noChangeAspect="1" noChangeArrowheads="1"/>
          </p:cNvPicPr>
          <p:nvPr userDrawn="1"/>
        </p:nvPicPr>
        <p:blipFill>
          <a:blip r:embed="rId2" cstate="print"/>
          <a:srcRect/>
          <a:stretch>
            <a:fillRect/>
          </a:stretch>
        </p:blipFill>
        <p:spPr bwMode="auto">
          <a:xfrm>
            <a:off x="0" y="0"/>
            <a:ext cx="9144000" cy="706438"/>
          </a:xfrm>
          <a:prstGeom prst="rect">
            <a:avLst/>
          </a:prstGeom>
          <a:noFill/>
          <a:ln w="9525">
            <a:noFill/>
            <a:miter lim="800000"/>
            <a:headEnd/>
            <a:tailEnd/>
          </a:ln>
        </p:spPr>
      </p:pic>
      <p:pic>
        <p:nvPicPr>
          <p:cNvPr id="4" name="Immagine 7" descr="logo_interne.jpg"/>
          <p:cNvPicPr>
            <a:picLocks noChangeAspect="1"/>
          </p:cNvPicPr>
          <p:nvPr userDrawn="1"/>
        </p:nvPicPr>
        <p:blipFill>
          <a:blip r:embed="rId3" cstate="print"/>
          <a:srcRect/>
          <a:stretch>
            <a:fillRect/>
          </a:stretch>
        </p:blipFill>
        <p:spPr bwMode="auto">
          <a:xfrm>
            <a:off x="7215188" y="6129338"/>
            <a:ext cx="1374775" cy="514350"/>
          </a:xfrm>
          <a:prstGeom prst="rect">
            <a:avLst/>
          </a:prstGeom>
          <a:noFill/>
          <a:ln w="9525">
            <a:noFill/>
            <a:miter lim="800000"/>
            <a:headEnd/>
            <a:tailEnd/>
          </a:ln>
        </p:spPr>
      </p:pic>
      <p:sp>
        <p:nvSpPr>
          <p:cNvPr id="8" name="Titolo 1"/>
          <p:cNvSpPr>
            <a:spLocks noGrp="1"/>
          </p:cNvSpPr>
          <p:nvPr>
            <p:ph type="title"/>
          </p:nvPr>
        </p:nvSpPr>
        <p:spPr>
          <a:xfrm>
            <a:off x="-518" y="0"/>
            <a:ext cx="7772400" cy="706438"/>
          </a:xfrm>
          <a:prstGeom prst="rect">
            <a:avLst/>
          </a:prstGeom>
        </p:spPr>
        <p:txBody>
          <a:bodyPr/>
          <a:lstStyle>
            <a:lvl1pPr algn="l">
              <a:defRPr sz="2400" cap="small" baseline="0">
                <a:solidFill>
                  <a:schemeClr val="bg1"/>
                </a:solidFill>
                <a:latin typeface="Trebuchet MS" pitchFamily="34" charset="0"/>
              </a:defRPr>
            </a:lvl1pPr>
          </a:lstStyle>
          <a:p>
            <a:r>
              <a:rPr lang="it-IT" dirty="0" smtClean="0"/>
              <a:t>Fare clic per modificare lo stile del titolo</a:t>
            </a:r>
            <a:endParaRPr lang="it-IT" dirty="0"/>
          </a:p>
        </p:txBody>
      </p:sp>
      <p:sp>
        <p:nvSpPr>
          <p:cNvPr id="5" name="Segnaposto data 1"/>
          <p:cNvSpPr>
            <a:spLocks noGrp="1"/>
          </p:cNvSpPr>
          <p:nvPr>
            <p:ph type="dt" sz="half" idx="10"/>
          </p:nvPr>
        </p:nvSpPr>
        <p:spPr>
          <a:xfrm>
            <a:off x="685800" y="6248400"/>
            <a:ext cx="1905000" cy="457200"/>
          </a:xfrm>
          <a:prstGeom prst="rect">
            <a:avLst/>
          </a:prstGeom>
        </p:spPr>
        <p:txBody>
          <a:bodyPr/>
          <a:lstStyle>
            <a:lvl1pPr>
              <a:defRPr dirty="0" smtClean="0">
                <a:solidFill>
                  <a:srgbClr val="000000"/>
                </a:solidFill>
              </a:defRPr>
            </a:lvl1pPr>
          </a:lstStyle>
          <a:p>
            <a:pPr>
              <a:defRPr/>
            </a:pPr>
            <a:r>
              <a:rPr lang="it-IT"/>
              <a:t>"La valutazione della microimpresa"</a:t>
            </a:r>
          </a:p>
        </p:txBody>
      </p:sp>
      <p:sp>
        <p:nvSpPr>
          <p:cNvPr id="6" name="Segnaposto piè di pagina 2"/>
          <p:cNvSpPr>
            <a:spLocks noGrp="1"/>
          </p:cNvSpPr>
          <p:nvPr>
            <p:ph type="ftr" sz="quarter" idx="11"/>
          </p:nvPr>
        </p:nvSpPr>
        <p:spPr>
          <a:xfrm>
            <a:off x="3124200" y="6248400"/>
            <a:ext cx="2895600" cy="457200"/>
          </a:xfrm>
          <a:prstGeom prst="rect">
            <a:avLst/>
          </a:prstGeom>
        </p:spPr>
        <p:txBody>
          <a:bodyPr/>
          <a:lstStyle>
            <a:lvl1pPr>
              <a:defRPr dirty="0" smtClean="0">
                <a:solidFill>
                  <a:srgbClr val="000000"/>
                </a:solidFill>
              </a:defRPr>
            </a:lvl1pPr>
          </a:lstStyle>
          <a:p>
            <a:pPr>
              <a:defRPr/>
            </a:pPr>
            <a:r>
              <a:rPr lang="it-IT"/>
              <a:t>Bologna, 19/06/2013</a:t>
            </a:r>
          </a:p>
        </p:txBody>
      </p:sp>
      <p:sp>
        <p:nvSpPr>
          <p:cNvPr id="7" name="Segnaposto numero diapositiva 3"/>
          <p:cNvSpPr>
            <a:spLocks noGrp="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DFD7C123-EA5B-42F0-AD3C-D50CF6F34C69}" type="slidenum">
              <a:rPr lang="it-IT"/>
              <a:pPr>
                <a:defRPr/>
              </a:pPr>
              <a:t>‹N›</a:t>
            </a:fld>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pertina senza grafica">
    <p:spTree>
      <p:nvGrpSpPr>
        <p:cNvPr id="1" name=""/>
        <p:cNvGrpSpPr/>
        <p:nvPr/>
      </p:nvGrpSpPr>
      <p:grpSpPr>
        <a:xfrm>
          <a:off x="0" y="0"/>
          <a:ext cx="0" cy="0"/>
          <a:chOff x="0" y="0"/>
          <a:chExt cx="0" cy="0"/>
        </a:xfrm>
      </p:grpSpPr>
      <p:sp>
        <p:nvSpPr>
          <p:cNvPr id="4" name="Titolo 1"/>
          <p:cNvSpPr txBox="1">
            <a:spLocks/>
          </p:cNvSpPr>
          <p:nvPr userDrawn="1"/>
        </p:nvSpPr>
        <p:spPr>
          <a:xfrm>
            <a:off x="468313" y="4941888"/>
            <a:ext cx="5472112"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4000" dirty="0" smtClean="0">
                <a:solidFill>
                  <a:srgbClr val="92D050"/>
                </a:solidFill>
                <a:latin typeface="Optima LT Std" pitchFamily="34" charset="0"/>
              </a:rPr>
              <a:t>Fare clic per modificare lo stile del titolo</a:t>
            </a:r>
            <a:endParaRPr lang="it-IT" sz="4000" dirty="0">
              <a:solidFill>
                <a:srgbClr val="92D050"/>
              </a:solidFill>
              <a:latin typeface="Optima LT Std" pitchFamily="34" charset="0"/>
            </a:endParaRPr>
          </a:p>
        </p:txBody>
      </p:sp>
      <p:pic>
        <p:nvPicPr>
          <p:cNvPr id="5" name="Picture 2"/>
          <p:cNvPicPr>
            <a:picLocks noChangeAspect="1" noChangeArrowheads="1"/>
          </p:cNvPicPr>
          <p:nvPr userDrawn="1"/>
        </p:nvPicPr>
        <p:blipFill>
          <a:blip r:embed="rId2" cstate="print"/>
          <a:srcRect/>
          <a:stretch>
            <a:fillRect/>
          </a:stretch>
        </p:blipFill>
        <p:spPr bwMode="auto">
          <a:xfrm>
            <a:off x="-107950" y="9525"/>
            <a:ext cx="9251950" cy="6858000"/>
          </a:xfrm>
          <a:prstGeom prst="rect">
            <a:avLst/>
          </a:prstGeom>
          <a:noFill/>
          <a:ln w="9525">
            <a:noFill/>
            <a:miter lim="800000"/>
            <a:headEnd/>
            <a:tailEnd/>
          </a:ln>
        </p:spPr>
      </p:pic>
      <p:sp>
        <p:nvSpPr>
          <p:cNvPr id="3" name="Segnaposto testo 2"/>
          <p:cNvSpPr>
            <a:spLocks noGrp="1"/>
          </p:cNvSpPr>
          <p:nvPr>
            <p:ph type="body" sz="quarter" idx="10"/>
          </p:nvPr>
        </p:nvSpPr>
        <p:spPr>
          <a:xfrm>
            <a:off x="1583531" y="2852936"/>
            <a:ext cx="5976938" cy="1512887"/>
          </a:xfrm>
          <a:prstGeom prst="rect">
            <a:avLst/>
          </a:prstGeom>
        </p:spPr>
        <p:txBody>
          <a:bodyPr/>
          <a:lstStyle>
            <a:lvl1pPr marL="0" indent="0" algn="ctr">
              <a:buNone/>
              <a:defRPr sz="4400" b="1" baseline="0">
                <a:solidFill>
                  <a:srgbClr val="92D050"/>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 contenuti con Immagine piena">
    <p:spTree>
      <p:nvGrpSpPr>
        <p:cNvPr id="1" name=""/>
        <p:cNvGrpSpPr/>
        <p:nvPr/>
      </p:nvGrpSpPr>
      <p:grpSpPr>
        <a:xfrm>
          <a:off x="0" y="0"/>
          <a:ext cx="0" cy="0"/>
          <a:chOff x="0" y="0"/>
          <a:chExt cx="0" cy="0"/>
        </a:xfrm>
      </p:grpSpPr>
      <p:sp>
        <p:nvSpPr>
          <p:cNvPr id="4" name="Segnaposto immagine 3"/>
          <p:cNvSpPr>
            <a:spLocks noGrp="1"/>
          </p:cNvSpPr>
          <p:nvPr>
            <p:ph type="pic" sz="quarter" idx="10"/>
          </p:nvPr>
        </p:nvSpPr>
        <p:spPr>
          <a:xfrm>
            <a:off x="0" y="836712"/>
            <a:ext cx="9144000" cy="5616624"/>
          </a:xfrm>
          <a:prstGeom prst="rect">
            <a:avLst/>
          </a:prstGeom>
        </p:spPr>
        <p:txBody>
          <a:bodyPr/>
          <a:lstStyle>
            <a:lvl1pPr algn="ctr">
              <a:defRPr sz="2400" b="1">
                <a:solidFill>
                  <a:schemeClr val="tx2">
                    <a:lumMod val="75000"/>
                  </a:schemeClr>
                </a:solidFill>
                <a:latin typeface="Optima LT Std" pitchFamily="34" charset="0"/>
              </a:defRPr>
            </a:lvl1pPr>
          </a:lstStyle>
          <a:p>
            <a:pPr lvl="0"/>
            <a:endParaRPr lang="it-IT" noProof="0" dirty="0"/>
          </a:p>
        </p:txBody>
      </p:sp>
      <p:sp>
        <p:nvSpPr>
          <p:cNvPr id="5" name="Titolo 1"/>
          <p:cNvSpPr>
            <a:spLocks noGrp="1"/>
          </p:cNvSpPr>
          <p:nvPr>
            <p:ph type="ctrTitle"/>
          </p:nvPr>
        </p:nvSpPr>
        <p:spPr>
          <a:xfrm>
            <a:off x="2339752" y="188640"/>
            <a:ext cx="5760640" cy="506487"/>
          </a:xfrm>
          <a:prstGeom prst="rect">
            <a:avLst/>
          </a:prstGeom>
        </p:spPr>
        <p:txBody>
          <a:bodyPr/>
          <a:lstStyle>
            <a:lvl1pPr>
              <a:defRPr sz="2400">
                <a:solidFill>
                  <a:schemeClr val="bg1"/>
                </a:solidFill>
                <a:latin typeface="Optima LT Std" pitchFamily="34" charset="0"/>
              </a:defRPr>
            </a:lvl1pPr>
          </a:lstStyle>
          <a:p>
            <a:r>
              <a:rPr lang="it-IT" smtClean="0"/>
              <a:t>Fare clic per modificare lo stile del titolo</a:t>
            </a:r>
            <a:endParaRPr lang="it-IT"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sto su colonna">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188640"/>
            <a:ext cx="5760640" cy="506487"/>
          </a:xfrm>
          <a:prstGeom prst="rect">
            <a:avLst/>
          </a:prstGeom>
        </p:spPr>
        <p:txBody>
          <a:bodyPr/>
          <a:lstStyle>
            <a:lvl1pPr>
              <a:defRPr sz="2400">
                <a:solidFill>
                  <a:schemeClr val="bg1"/>
                </a:solidFill>
                <a:latin typeface="Optima LT Std" pitchFamily="34" charset="0"/>
              </a:defRPr>
            </a:lvl1pPr>
          </a:lstStyle>
          <a:p>
            <a:r>
              <a:rPr lang="it-IT" smtClean="0"/>
              <a:t>Fare clic per modificare lo stile del titolo</a:t>
            </a:r>
            <a:endParaRPr lang="it-IT" dirty="0"/>
          </a:p>
        </p:txBody>
      </p:sp>
      <p:sp>
        <p:nvSpPr>
          <p:cNvPr id="3" name="Sottotitolo 2"/>
          <p:cNvSpPr>
            <a:spLocks noGrp="1"/>
          </p:cNvSpPr>
          <p:nvPr>
            <p:ph type="subTitle" idx="1"/>
          </p:nvPr>
        </p:nvSpPr>
        <p:spPr>
          <a:xfrm>
            <a:off x="611560" y="1412776"/>
            <a:ext cx="3024336" cy="4320480"/>
          </a:xfrm>
          <a:prstGeom prst="rect">
            <a:avLst/>
          </a:prstGeom>
        </p:spPr>
        <p:txBody>
          <a:bodyPr/>
          <a:lstStyle>
            <a:lvl1pPr marL="0" indent="0" algn="l">
              <a:buNone/>
              <a:defRPr sz="1400">
                <a:solidFill>
                  <a:schemeClr val="tx2">
                    <a:lumMod val="75000"/>
                  </a:schemeClr>
                </a:solidFill>
                <a:latin typeface="Optim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smtClean="0"/>
          </a:p>
        </p:txBody>
      </p:sp>
      <p:sp>
        <p:nvSpPr>
          <p:cNvPr id="10" name="Segnaposto immagine 9"/>
          <p:cNvSpPr>
            <a:spLocks noGrp="1"/>
          </p:cNvSpPr>
          <p:nvPr>
            <p:ph type="pic" sz="quarter" idx="10"/>
          </p:nvPr>
        </p:nvSpPr>
        <p:spPr>
          <a:xfrm>
            <a:off x="4284663" y="1412875"/>
            <a:ext cx="4391025" cy="4319588"/>
          </a:xfrm>
          <a:prstGeom prst="rect">
            <a:avLst/>
          </a:prstGeom>
        </p:spPr>
        <p:txBody>
          <a:bodyPr/>
          <a:lstStyle/>
          <a:p>
            <a:pPr lvl="0"/>
            <a:endParaRPr lang="it-IT"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pertina grafica 1">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0"/>
            <a:ext cx="9144000" cy="6886575"/>
          </a:xfrm>
          <a:prstGeom prst="rect">
            <a:avLst/>
          </a:prstGeom>
          <a:noFill/>
          <a:ln w="9525">
            <a:noFill/>
            <a:miter lim="800000"/>
            <a:headEnd/>
            <a:tailEnd/>
          </a:ln>
        </p:spPr>
      </p:pic>
      <p:sp>
        <p:nvSpPr>
          <p:cNvPr id="3" name="Segnaposto testo 2"/>
          <p:cNvSpPr>
            <a:spLocks noGrp="1"/>
          </p:cNvSpPr>
          <p:nvPr>
            <p:ph type="body" sz="quarter" idx="10"/>
          </p:nvPr>
        </p:nvSpPr>
        <p:spPr>
          <a:xfrm>
            <a:off x="6012161" y="692150"/>
            <a:ext cx="2447628" cy="2160588"/>
          </a:xfrm>
          <a:prstGeom prst="rect">
            <a:avLst/>
          </a:prstGeom>
        </p:spPr>
        <p:txBody>
          <a:bodyPr/>
          <a:lstStyle>
            <a:lvl1pPr marL="0" indent="0">
              <a:buNone/>
              <a:defRPr sz="4400" b="1">
                <a:solidFill>
                  <a:schemeClr val="tx2"/>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ina contatti">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13159" y="4487333"/>
            <a:ext cx="6400800" cy="1507067"/>
          </a:xfrm>
          <a:prstGeom prst="rect">
            <a:avLst/>
          </a:prstGeo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513159" y="685801"/>
            <a:ext cx="6400800" cy="3615267"/>
          </a:xfrm>
          <a:prstGeom prst="rect">
            <a:avLst/>
          </a:prstGeo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428309" y="6172201"/>
            <a:ext cx="1200150" cy="365125"/>
          </a:xfrm>
          <a:prstGeom prst="rect">
            <a:avLst/>
          </a:prstGeom>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a:xfrm>
            <a:off x="513159" y="6172201"/>
            <a:ext cx="56578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72400" y="5578476"/>
            <a:ext cx="856684" cy="669925"/>
          </a:xfrm>
          <a:prstGeom prst="rect">
            <a:avLst/>
          </a:prstGeo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78128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9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sose no payoff">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Segnaposto testo 5"/>
          <p:cNvSpPr>
            <a:spLocks noGrp="1"/>
          </p:cNvSpPr>
          <p:nvPr>
            <p:ph type="body" sz="quarter" idx="10"/>
          </p:nvPr>
        </p:nvSpPr>
        <p:spPr>
          <a:xfrm>
            <a:off x="395288" y="5084763"/>
            <a:ext cx="5761037" cy="1152525"/>
          </a:xfrm>
          <a:prstGeom prst="rect">
            <a:avLst/>
          </a:prstGeom>
        </p:spPr>
        <p:txBody>
          <a:bodyPr/>
          <a:lstStyle>
            <a:lvl1pPr marL="0" indent="0">
              <a:buNone/>
              <a:defRPr sz="4400" b="1" baseline="0">
                <a:solidFill>
                  <a:srgbClr val="92D050"/>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2585472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4176793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3965804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25581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47851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4081337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4265233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38032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1742351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406769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sose con payoff">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
        <p:nvSpPr>
          <p:cNvPr id="3" name="Segnaposto testo 2"/>
          <p:cNvSpPr>
            <a:spLocks noGrp="1"/>
          </p:cNvSpPr>
          <p:nvPr>
            <p:ph type="body" sz="quarter" idx="10"/>
          </p:nvPr>
        </p:nvSpPr>
        <p:spPr>
          <a:xfrm>
            <a:off x="539552" y="5229200"/>
            <a:ext cx="5256213" cy="1368425"/>
          </a:xfrm>
          <a:prstGeom prst="rect">
            <a:avLst/>
          </a:prstGeom>
        </p:spPr>
        <p:txBody>
          <a:bodyPr/>
          <a:lstStyle>
            <a:lvl1pPr marL="0" indent="0">
              <a:buNone/>
              <a:defRPr sz="4400" b="1" baseline="0">
                <a:solidFill>
                  <a:srgbClr val="92D050"/>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white"/>
                </a:solidFill>
                <a:latin typeface="Century Gothic" panose="020B0502020202020204"/>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2564721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1046021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white"/>
                </a:solidFill>
                <a:latin typeface="Century Gothic" panose="020B0502020202020204"/>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173650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160359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3669309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3/15/2018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a:t>
            </a:fld>
            <a:endParaRPr lang="en-US" dirty="0">
              <a:solidFill>
                <a:srgbClr val="146194">
                  <a:lumMod val="50000"/>
                </a:srgbClr>
              </a:solidFill>
            </a:endParaRPr>
          </a:p>
        </p:txBody>
      </p:sp>
    </p:spTree>
    <p:extLst>
      <p:ext uri="{BB962C8B-B14F-4D97-AF65-F5344CB8AC3E}">
        <p14:creationId xmlns:p14="http://schemas.microsoft.com/office/powerpoint/2010/main" val="182688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ertina grafica 1">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0"/>
            <a:ext cx="9144000" cy="6886575"/>
          </a:xfrm>
          <a:prstGeom prst="rect">
            <a:avLst/>
          </a:prstGeom>
          <a:noFill/>
          <a:ln w="9525">
            <a:noFill/>
            <a:miter lim="800000"/>
            <a:headEnd/>
            <a:tailEnd/>
          </a:ln>
        </p:spPr>
      </p:pic>
      <p:sp>
        <p:nvSpPr>
          <p:cNvPr id="3" name="Segnaposto testo 2"/>
          <p:cNvSpPr>
            <a:spLocks noGrp="1"/>
          </p:cNvSpPr>
          <p:nvPr>
            <p:ph type="body" sz="quarter" idx="10"/>
          </p:nvPr>
        </p:nvSpPr>
        <p:spPr>
          <a:xfrm>
            <a:off x="6012161" y="692150"/>
            <a:ext cx="2447628" cy="2160588"/>
          </a:xfrm>
          <a:prstGeom prst="rect">
            <a:avLst/>
          </a:prstGeom>
        </p:spPr>
        <p:txBody>
          <a:bodyPr/>
          <a:lstStyle>
            <a:lvl1pPr marL="0" indent="0">
              <a:buNone/>
              <a:defRPr sz="4400" b="1">
                <a:solidFill>
                  <a:schemeClr val="tx2"/>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pertina grafica 1">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1588"/>
            <a:ext cx="9180513" cy="6858000"/>
          </a:xfrm>
          <a:prstGeom prst="rect">
            <a:avLst/>
          </a:prstGeom>
          <a:noFill/>
          <a:ln w="9525">
            <a:noFill/>
            <a:miter lim="800000"/>
            <a:headEnd/>
            <a:tailEnd/>
          </a:ln>
        </p:spPr>
      </p:pic>
      <p:sp>
        <p:nvSpPr>
          <p:cNvPr id="3" name="Segnaposto testo 2"/>
          <p:cNvSpPr>
            <a:spLocks noGrp="1"/>
          </p:cNvSpPr>
          <p:nvPr>
            <p:ph type="body" sz="quarter" idx="10"/>
          </p:nvPr>
        </p:nvSpPr>
        <p:spPr>
          <a:xfrm>
            <a:off x="971550" y="5157788"/>
            <a:ext cx="4968875" cy="1223962"/>
          </a:xfrm>
          <a:prstGeom prst="rect">
            <a:avLst/>
          </a:prstGeom>
        </p:spPr>
        <p:txBody>
          <a:bodyPr/>
          <a:lstStyle>
            <a:lvl1pPr marL="0" indent="0">
              <a:buNone/>
              <a:defRPr sz="4400" b="1" baseline="0">
                <a:solidFill>
                  <a:srgbClr val="002060"/>
                </a:solidFill>
                <a:latin typeface="Optima LT Std" pitchFamily="34" charset="0"/>
              </a:defRPr>
            </a:lvl1pPr>
          </a:lstStyle>
          <a:p>
            <a:pPr lvl="0"/>
            <a:r>
              <a:rPr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 su colonna">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188640"/>
            <a:ext cx="5760640" cy="506487"/>
          </a:xfrm>
          <a:prstGeom prst="rect">
            <a:avLst/>
          </a:prstGeom>
        </p:spPr>
        <p:txBody>
          <a:bodyPr/>
          <a:lstStyle>
            <a:lvl1pPr>
              <a:defRPr sz="2400">
                <a:solidFill>
                  <a:schemeClr val="bg1"/>
                </a:solidFill>
                <a:latin typeface="Optima LT Std" pitchFamily="34" charset="0"/>
              </a:defRPr>
            </a:lvl1pPr>
          </a:lstStyle>
          <a:p>
            <a:r>
              <a:rPr lang="it-IT" smtClean="0"/>
              <a:t>Fare clic per modificare lo stile del titolo</a:t>
            </a:r>
            <a:endParaRPr lang="it-IT" dirty="0"/>
          </a:p>
        </p:txBody>
      </p:sp>
      <p:sp>
        <p:nvSpPr>
          <p:cNvPr id="3" name="Sottotitolo 2"/>
          <p:cNvSpPr>
            <a:spLocks noGrp="1"/>
          </p:cNvSpPr>
          <p:nvPr>
            <p:ph type="subTitle" idx="1"/>
          </p:nvPr>
        </p:nvSpPr>
        <p:spPr>
          <a:xfrm>
            <a:off x="611560" y="1412776"/>
            <a:ext cx="3024336" cy="4320480"/>
          </a:xfrm>
          <a:prstGeom prst="rect">
            <a:avLst/>
          </a:prstGeom>
        </p:spPr>
        <p:txBody>
          <a:bodyPr/>
          <a:lstStyle>
            <a:lvl1pPr marL="0" indent="0" algn="l">
              <a:buNone/>
              <a:defRPr sz="1400">
                <a:solidFill>
                  <a:schemeClr val="tx2">
                    <a:lumMod val="75000"/>
                  </a:schemeClr>
                </a:solidFill>
                <a:latin typeface="Optim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smtClean="0"/>
          </a:p>
        </p:txBody>
      </p:sp>
      <p:sp>
        <p:nvSpPr>
          <p:cNvPr id="10" name="Segnaposto immagine 9"/>
          <p:cNvSpPr>
            <a:spLocks noGrp="1"/>
          </p:cNvSpPr>
          <p:nvPr>
            <p:ph type="pic" sz="quarter" idx="10"/>
          </p:nvPr>
        </p:nvSpPr>
        <p:spPr>
          <a:xfrm>
            <a:off x="4284663" y="1412875"/>
            <a:ext cx="4391025" cy="4319588"/>
          </a:xfrm>
          <a:prstGeom prst="rect">
            <a:avLst/>
          </a:prstGeom>
        </p:spPr>
        <p:txBody>
          <a:bodyPr/>
          <a:lstStyle/>
          <a:p>
            <a:pPr lvl="0"/>
            <a:endParaRPr lang="it-IT"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a tutta pagina">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56792"/>
            <a:ext cx="8229600" cy="3960439"/>
          </a:xfrm>
          <a:prstGeom prst="rect">
            <a:avLst/>
          </a:prstGeom>
        </p:spPr>
        <p:txBody>
          <a:bodyPr/>
          <a:lstStyle>
            <a:lvl1pPr marL="0" indent="0">
              <a:buNone/>
              <a:defRPr sz="1400">
                <a:solidFill>
                  <a:schemeClr val="tx2">
                    <a:lumMod val="75000"/>
                  </a:schemeClr>
                </a:solidFill>
                <a:latin typeface="Optima LT Std" pitchFamily="34" charset="0"/>
              </a:defRPr>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smtClean="0"/>
          </a:p>
        </p:txBody>
      </p:sp>
      <p:sp>
        <p:nvSpPr>
          <p:cNvPr id="7" name="Titolo 1"/>
          <p:cNvSpPr>
            <a:spLocks noGrp="1"/>
          </p:cNvSpPr>
          <p:nvPr>
            <p:ph type="ctrTitle"/>
          </p:nvPr>
        </p:nvSpPr>
        <p:spPr>
          <a:xfrm>
            <a:off x="2339752" y="188640"/>
            <a:ext cx="5760640" cy="506487"/>
          </a:xfrm>
          <a:prstGeom prst="rect">
            <a:avLst/>
          </a:prstGeom>
        </p:spPr>
        <p:txBody>
          <a:bodyPr/>
          <a:lstStyle>
            <a:lvl1pPr>
              <a:defRPr sz="2400">
                <a:solidFill>
                  <a:schemeClr val="bg1"/>
                </a:solidFill>
                <a:latin typeface="Optima LT Std" pitchFamily="34" charset="0"/>
              </a:defRPr>
            </a:lvl1pPr>
          </a:lstStyle>
          <a:p>
            <a:r>
              <a:rPr lang="it-IT" smtClean="0"/>
              <a:t>Fare clic per modificare lo stile del titolo</a:t>
            </a:r>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 contenuti con Immagine piena">
    <p:spTree>
      <p:nvGrpSpPr>
        <p:cNvPr id="1" name=""/>
        <p:cNvGrpSpPr/>
        <p:nvPr/>
      </p:nvGrpSpPr>
      <p:grpSpPr>
        <a:xfrm>
          <a:off x="0" y="0"/>
          <a:ext cx="0" cy="0"/>
          <a:chOff x="0" y="0"/>
          <a:chExt cx="0" cy="0"/>
        </a:xfrm>
      </p:grpSpPr>
      <p:sp>
        <p:nvSpPr>
          <p:cNvPr id="4" name="Segnaposto immagine 3"/>
          <p:cNvSpPr>
            <a:spLocks noGrp="1"/>
          </p:cNvSpPr>
          <p:nvPr>
            <p:ph type="pic" sz="quarter" idx="10"/>
          </p:nvPr>
        </p:nvSpPr>
        <p:spPr>
          <a:xfrm>
            <a:off x="0" y="836712"/>
            <a:ext cx="9144000" cy="5616624"/>
          </a:xfrm>
          <a:prstGeom prst="rect">
            <a:avLst/>
          </a:prstGeom>
        </p:spPr>
        <p:txBody>
          <a:bodyPr/>
          <a:lstStyle>
            <a:lvl1pPr algn="ctr">
              <a:defRPr sz="2400" b="1">
                <a:solidFill>
                  <a:schemeClr val="tx2">
                    <a:lumMod val="75000"/>
                  </a:schemeClr>
                </a:solidFill>
                <a:latin typeface="Optima LT Std" pitchFamily="34" charset="0"/>
              </a:defRPr>
            </a:lvl1pPr>
          </a:lstStyle>
          <a:p>
            <a:pPr lvl="0"/>
            <a:endParaRPr lang="it-IT" noProof="0" dirty="0"/>
          </a:p>
        </p:txBody>
      </p:sp>
      <p:sp>
        <p:nvSpPr>
          <p:cNvPr id="5" name="Titolo 1"/>
          <p:cNvSpPr>
            <a:spLocks noGrp="1"/>
          </p:cNvSpPr>
          <p:nvPr>
            <p:ph type="ctrTitle"/>
          </p:nvPr>
        </p:nvSpPr>
        <p:spPr>
          <a:xfrm>
            <a:off x="2339752" y="188640"/>
            <a:ext cx="5760640" cy="506487"/>
          </a:xfrm>
          <a:prstGeom prst="rect">
            <a:avLst/>
          </a:prstGeom>
        </p:spPr>
        <p:txBody>
          <a:bodyPr/>
          <a:lstStyle>
            <a:lvl1pPr>
              <a:defRPr sz="2400">
                <a:solidFill>
                  <a:schemeClr val="bg1"/>
                </a:solidFill>
                <a:latin typeface="Optima LT Std" pitchFamily="34" charset="0"/>
              </a:defRPr>
            </a:lvl1pPr>
          </a:lstStyle>
          <a:p>
            <a:r>
              <a:rPr lang="it-IT" smtClean="0"/>
              <a:t>Fare clic per modificare lo stile del titolo</a:t>
            </a:r>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23813"/>
            <a:ext cx="9144000" cy="6858001"/>
          </a:xfrm>
          <a:prstGeom prst="rect">
            <a:avLst/>
          </a:prstGeom>
          <a:noFill/>
          <a:ln w="9525">
            <a:noFill/>
            <a:miter lim="800000"/>
            <a:headEnd/>
            <a:tailEnd/>
          </a:ln>
        </p:spPr>
      </p:pic>
      <p:sp>
        <p:nvSpPr>
          <p:cNvPr id="7" name="Segnaposto testo 6"/>
          <p:cNvSpPr>
            <a:spLocks noGrp="1"/>
          </p:cNvSpPr>
          <p:nvPr>
            <p:ph type="body" sz="quarter" idx="10"/>
          </p:nvPr>
        </p:nvSpPr>
        <p:spPr>
          <a:xfrm>
            <a:off x="179512" y="2611831"/>
            <a:ext cx="3240360" cy="793750"/>
          </a:xfrm>
          <a:prstGeom prst="rect">
            <a:avLst/>
          </a:prstGeom>
        </p:spPr>
        <p:txBody>
          <a:bodyPr/>
          <a:lstStyle>
            <a:lvl4pPr marL="1371600" indent="0" algn="ctr">
              <a:buNone/>
              <a:defRPr sz="4000">
                <a:solidFill>
                  <a:schemeClr val="bg1"/>
                </a:solidFill>
                <a:latin typeface="Optima LT Std" pitchFamily="34" charset="0"/>
              </a:defRPr>
            </a:lvl4pPr>
          </a:lstStyle>
          <a:p>
            <a:pPr lvl="0"/>
            <a:r>
              <a:rPr lang="it-IT" smtClean="0"/>
              <a:t>Fare clic per modificare stili del testo dello schema</a:t>
            </a:r>
          </a:p>
          <a:p>
            <a:pPr lvl="1"/>
            <a:r>
              <a:rPr lang="it-IT" smtClean="0"/>
              <a:t>Secondo livello</a:t>
            </a:r>
          </a:p>
        </p:txBody>
      </p:sp>
      <p:sp>
        <p:nvSpPr>
          <p:cNvPr id="9" name="Segnaposto testo 8"/>
          <p:cNvSpPr>
            <a:spLocks noGrp="1"/>
          </p:cNvSpPr>
          <p:nvPr>
            <p:ph type="body" sz="quarter" idx="11"/>
          </p:nvPr>
        </p:nvSpPr>
        <p:spPr>
          <a:xfrm>
            <a:off x="5003800" y="620713"/>
            <a:ext cx="3816350" cy="4895850"/>
          </a:xfrm>
          <a:prstGeom prst="rect">
            <a:avLst/>
          </a:prstGeom>
        </p:spPr>
        <p:txBody>
          <a:bodyPr/>
          <a:lstStyle>
            <a:lvl1pPr marL="342900" indent="-342900">
              <a:buAutoNum type="arabicPeriod"/>
              <a:defRPr sz="1400">
                <a:solidFill>
                  <a:schemeClr val="tx2"/>
                </a:solidFill>
                <a:latin typeface="Optima LT Std" pitchFamily="34" charset="0"/>
              </a:defRPr>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magine 6"/>
          <p:cNvPicPr>
            <a:picLocks noChangeAspect="1"/>
          </p:cNvPicPr>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25" r:id="rId6"/>
    <p:sldLayoutId id="2147483926" r:id="rId7"/>
    <p:sldLayoutId id="2147483927" r:id="rId8"/>
    <p:sldLayoutId id="2147483935" r:id="rId9"/>
    <p:sldLayoutId id="2147483936" r:id="rId10"/>
    <p:sldLayoutId id="2147483937" r:id="rId11"/>
    <p:sldLayoutId id="2147483938" r:id="rId12"/>
    <p:sldLayoutId id="2147483939" r:id="rId13"/>
    <p:sldLayoutId id="2147483928" r:id="rId14"/>
    <p:sldLayoutId id="2147483929" r:id="rId15"/>
    <p:sldLayoutId id="2147483940" r:id="rId16"/>
    <p:sldLayoutId id="2147483941" r:id="rId17"/>
    <p:sldLayoutId id="2147483942" r:id="rId18"/>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defTabSz="342900" fontAlgn="auto">
              <a:spcBef>
                <a:spcPts val="0"/>
              </a:spcBef>
              <a:spcAft>
                <a:spcPts val="0"/>
              </a:spcAft>
            </a:pPr>
            <a:fld id="{B61BEF0D-F0BB-DE4B-95CE-6DB70DBA9567}" type="datetimeFigureOut">
              <a:rPr lang="en-US" smtClean="0">
                <a:solidFill>
                  <a:srgbClr val="146194">
                    <a:lumMod val="50000"/>
                  </a:srgbClr>
                </a:solidFill>
              </a:rPr>
              <a:pPr defTabSz="342900" fontAlgn="auto">
                <a:spcBef>
                  <a:spcPts val="0"/>
                </a:spcBef>
                <a:spcAft>
                  <a:spcPts val="0"/>
                </a:spcAft>
              </a:pPr>
              <a:t>3/15/2018</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defTabSz="342900" fontAlgn="auto">
              <a:spcBef>
                <a:spcPts val="0"/>
              </a:spcBef>
              <a:spcAft>
                <a:spcPts val="0"/>
              </a:spcAft>
            </a:pP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defTabSz="342900" fontAlgn="auto">
              <a:spcBef>
                <a:spcPts val="0"/>
              </a:spcBef>
              <a:spcAft>
                <a:spcPts val="0"/>
              </a:spcAft>
            </a:pPr>
            <a:fld id="{D57F1E4F-1CFF-5643-939E-217C01CDF565}" type="slidenum">
              <a:rPr lang="en-US" smtClean="0">
                <a:solidFill>
                  <a:srgbClr val="146194">
                    <a:lumMod val="50000"/>
                  </a:srgbClr>
                </a:solidFill>
              </a:rPr>
              <a:pPr defTabSz="342900" fontAlgn="auto">
                <a:spcBef>
                  <a:spcPts val="0"/>
                </a:spcBef>
                <a:spcAft>
                  <a:spcPts val="0"/>
                </a:spcAft>
              </a:pPr>
              <a:t>‹N›</a:t>
            </a:fld>
            <a:endParaRPr lang="en-US" dirty="0">
              <a:solidFill>
                <a:srgbClr val="146194">
                  <a:lumMod val="50000"/>
                </a:srgbClr>
              </a:solidFill>
            </a:endParaRPr>
          </a:p>
        </p:txBody>
      </p:sp>
    </p:spTree>
    <p:extLst>
      <p:ext uri="{BB962C8B-B14F-4D97-AF65-F5344CB8AC3E}">
        <p14:creationId xmlns:p14="http://schemas.microsoft.com/office/powerpoint/2010/main" val="811730984"/>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2996952"/>
            <a:ext cx="6400800" cy="1507067"/>
          </a:xfrm>
        </p:spPr>
        <p:txBody>
          <a:bodyPr>
            <a:normAutofit fontScale="90000"/>
          </a:bodyPr>
          <a:lstStyle/>
          <a:p>
            <a:r>
              <a:rPr lang="it-IT" dirty="0" smtClean="0"/>
              <a:t>I fabbisogni standard in ambito nazionale</a:t>
            </a:r>
            <a:br>
              <a:rPr lang="it-IT" dirty="0" smtClean="0"/>
            </a:br>
            <a:r>
              <a:rPr lang="it-IT" dirty="0" smtClean="0"/>
              <a:t/>
            </a:r>
            <a:br>
              <a:rPr lang="it-IT" dirty="0" smtClean="0"/>
            </a:br>
            <a:endParaRPr lang="it-IT" dirty="0"/>
          </a:p>
        </p:txBody>
      </p:sp>
      <p:pic>
        <p:nvPicPr>
          <p:cNvPr id="1027"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191040" y="2102344"/>
            <a:ext cx="5126380" cy="9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contenuto 4"/>
          <p:cNvSpPr>
            <a:spLocks noGrp="1"/>
          </p:cNvSpPr>
          <p:nvPr>
            <p:ph sz="half" idx="2"/>
          </p:nvPr>
        </p:nvSpPr>
        <p:spPr>
          <a:xfrm>
            <a:off x="1187624" y="5517232"/>
            <a:ext cx="4104456" cy="1008112"/>
          </a:xfrm>
        </p:spPr>
        <p:txBody>
          <a:bodyPr>
            <a:normAutofit/>
          </a:bodyPr>
          <a:lstStyle/>
          <a:p>
            <a:pPr marL="0" indent="0">
              <a:buNone/>
            </a:pPr>
            <a:r>
              <a:rPr lang="it-IT" dirty="0" smtClean="0"/>
              <a:t>Antonietta Fortini</a:t>
            </a:r>
          </a:p>
          <a:p>
            <a:pPr marL="0" indent="0">
              <a:buNone/>
            </a:pPr>
            <a:r>
              <a:rPr lang="it-IT" dirty="0" smtClean="0"/>
              <a:t>IGEPA IX</a:t>
            </a:r>
            <a:endParaRPr lang="it-IT"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998" y="1217432"/>
            <a:ext cx="10703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985543"/>
      </p:ext>
    </p:extLst>
  </p:cSld>
  <p:clrMapOvr>
    <a:masterClrMapping/>
  </p:clrMapOvr>
  <mc:AlternateContent xmlns:mc="http://schemas.openxmlformats.org/markup-compatibility/2006" xmlns:p14="http://schemas.microsoft.com/office/powerpoint/2010/main">
    <mc:Choice Requires="p14">
      <p:transition spd="slow" p14:dur="2000" advTm="5395"/>
    </mc:Choice>
    <mc:Fallback xmlns="">
      <p:transition spd="slow" advTm="53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3159" y="1371600"/>
            <a:ext cx="7606082" cy="2260381"/>
          </a:xfrm>
        </p:spPr>
        <p:txBody>
          <a:bodyPr/>
          <a:lstStyle/>
          <a:p>
            <a:r>
              <a:rPr lang="it-IT" dirty="0"/>
              <a:t>Il legislatore ha voluto avviare un percorso </a:t>
            </a:r>
            <a:r>
              <a:rPr lang="it-IT" b="1" u="sng" dirty="0" smtClean="0"/>
              <a:t> </a:t>
            </a:r>
            <a:r>
              <a:rPr lang="it-IT" b="1" u="sng" dirty="0"/>
              <a:t>graduale </a:t>
            </a:r>
            <a:r>
              <a:rPr lang="it-IT" b="1" u="sng" dirty="0" smtClean="0"/>
              <a:t>di utilizzo dei fabbisogni standard nei criteri di riparto del Fondo di Solidarietà Comunale. Tale </a:t>
            </a:r>
            <a:r>
              <a:rPr lang="it-IT" b="1" u="sng" dirty="0"/>
              <a:t>gradualità </a:t>
            </a:r>
            <a:r>
              <a:rPr lang="it-IT" b="1" u="sng" dirty="0" smtClean="0"/>
              <a:t>è finalizzata ad ottenere, da un lato,  una certa prevedibilità di risorse su cui può contare l’ente locale, dall’altro un criterio (i fabbisogni standard) </a:t>
            </a:r>
            <a:r>
              <a:rPr lang="it-IT" dirty="0" smtClean="0"/>
              <a:t>orientato   </a:t>
            </a:r>
            <a:r>
              <a:rPr lang="it-IT" b="1" u="sng" dirty="0"/>
              <a:t>all’</a:t>
            </a:r>
            <a:r>
              <a:rPr lang="it-IT" b="1" u="sng" dirty="0" err="1"/>
              <a:t>efficientamento</a:t>
            </a:r>
            <a:r>
              <a:rPr lang="it-IT" b="1" u="sng" dirty="0"/>
              <a:t> </a:t>
            </a:r>
            <a:r>
              <a:rPr lang="it-IT" dirty="0"/>
              <a:t>della spesa degli enti con l’ottica </a:t>
            </a:r>
            <a:r>
              <a:rPr lang="it-IT" dirty="0" smtClean="0"/>
              <a:t>al </a:t>
            </a:r>
            <a:r>
              <a:rPr lang="it-IT" dirty="0"/>
              <a:t>superamento dell’allocazione delle risorse secondo il criterio della spesa </a:t>
            </a:r>
            <a:r>
              <a:rPr lang="it-IT" dirty="0" smtClean="0"/>
              <a:t>storica.</a:t>
            </a:r>
            <a:endParaRPr lang="it-IT" dirty="0"/>
          </a:p>
          <a:p>
            <a:endParaRPr lang="it-IT" dirty="0"/>
          </a:p>
        </p:txBody>
      </p:sp>
      <p:sp>
        <p:nvSpPr>
          <p:cNvPr id="5" name="Titolo 4"/>
          <p:cNvSpPr>
            <a:spLocks noGrp="1"/>
          </p:cNvSpPr>
          <p:nvPr>
            <p:ph type="title"/>
          </p:nvPr>
        </p:nvSpPr>
        <p:spPr>
          <a:xfrm>
            <a:off x="513159" y="4326235"/>
            <a:ext cx="6400800" cy="923330"/>
          </a:xfrm>
          <a:prstGeom prst="rect">
            <a:avLst/>
          </a:prstGeom>
        </p:spPr>
        <p:txBody>
          <a:bodyPr wrap="square">
            <a:spAutoFit/>
          </a:bodyPr>
          <a:lstStyle/>
          <a:p>
            <a:r>
              <a:rPr lang="it-IT" dirty="0"/>
              <a:t>Lo strumento effettivo della perequazione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290888"/>
            <a:ext cx="5170885"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ccia circolare in su 1"/>
          <p:cNvSpPr/>
          <p:nvPr/>
        </p:nvSpPr>
        <p:spPr>
          <a:xfrm>
            <a:off x="5273566" y="3569494"/>
            <a:ext cx="2293883" cy="8507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it-IT" sz="1350">
              <a:solidFill>
                <a:prstClr val="white"/>
              </a:solidFill>
            </a:endParaRPr>
          </a:p>
        </p:txBody>
      </p:sp>
    </p:spTree>
    <p:extLst>
      <p:ext uri="{BB962C8B-B14F-4D97-AF65-F5344CB8AC3E}">
        <p14:creationId xmlns:p14="http://schemas.microsoft.com/office/powerpoint/2010/main" val="2726915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struttura del fondo di </a:t>
            </a:r>
            <a:r>
              <a:rPr lang="it-IT" dirty="0" smtClean="0"/>
              <a:t>solidarietà comunale</a:t>
            </a:r>
            <a:endParaRPr lang="it-IT" dirty="0"/>
          </a:p>
        </p:txBody>
      </p:sp>
      <p:graphicFrame>
        <p:nvGraphicFramePr>
          <p:cNvPr id="4" name="Segnaposto contenuto 3"/>
          <p:cNvGraphicFramePr>
            <a:graphicFrameLocks noGrp="1"/>
          </p:cNvGraphicFramePr>
          <p:nvPr>
            <p:ph idx="1"/>
            <p:extLst/>
          </p:nvPr>
        </p:nvGraphicFramePr>
        <p:xfrm>
          <a:off x="513160" y="1371601"/>
          <a:ext cx="3682757" cy="267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egnaposto contenuto 3"/>
          <p:cNvGraphicFramePr>
            <a:graphicFrameLocks/>
          </p:cNvGraphicFramePr>
          <p:nvPr>
            <p:extLst/>
          </p:nvPr>
        </p:nvGraphicFramePr>
        <p:xfrm>
          <a:off x="4727511" y="1412159"/>
          <a:ext cx="3682757" cy="26713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4680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effectLst>
                  <a:outerShdw blurRad="38100" dist="38100" dir="2700000" algn="tl">
                    <a:srgbClr val="000000">
                      <a:alpha val="43137"/>
                    </a:srgbClr>
                  </a:outerShdw>
                </a:effectLst>
              </a:rPr>
              <a:t>La gradualità del sistema</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13158" y="685801"/>
            <a:ext cx="8739361" cy="2815207"/>
          </a:xfrm>
        </p:spPr>
        <p:txBody>
          <a:bodyPr/>
          <a:lstStyle/>
          <a:p>
            <a:pPr marL="0" indent="0" algn="just">
              <a:buNone/>
            </a:pPr>
            <a:r>
              <a:rPr lang="it-IT" dirty="0" smtClean="0"/>
              <a:t>Preminente </a:t>
            </a:r>
            <a:r>
              <a:rPr lang="it-IT" dirty="0"/>
              <a:t>nel percorso del superamento della spesa storica è il concetto di gradualità ed è rinvenibile sia nell’adeguamento graduale al nuovo sistema che dal 2015 si perfezionerà nel 2021, nella percentuale di progressione di ripartizione del fondo che dal 30 % del 2016 giungerà al 100% nel 2021 sia nell’utilizzo di strumenti correttivi del sistema stesso.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294" y="3742749"/>
            <a:ext cx="1385888" cy="1850231"/>
          </a:xfrm>
          <a:prstGeom prst="rect">
            <a:avLst/>
          </a:prstGeom>
        </p:spPr>
      </p:pic>
    </p:spTree>
    <p:extLst>
      <p:ext uri="{BB962C8B-B14F-4D97-AF65-F5344CB8AC3E}">
        <p14:creationId xmlns:p14="http://schemas.microsoft.com/office/powerpoint/2010/main" val="141202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4766311"/>
            <a:ext cx="6090999" cy="586739"/>
          </a:xfrm>
        </p:spPr>
        <p:txBody>
          <a:bodyPr/>
          <a:lstStyle/>
          <a:p>
            <a:r>
              <a:rPr lang="it-IT" dirty="0" smtClean="0"/>
              <a:t>La gradualità del sistema</a:t>
            </a:r>
            <a:endParaRPr lang="it-IT" dirty="0"/>
          </a:p>
        </p:txBody>
      </p:sp>
      <p:sp>
        <p:nvSpPr>
          <p:cNvPr id="3" name="Segnaposto contenuto 2"/>
          <p:cNvSpPr>
            <a:spLocks noGrp="1"/>
          </p:cNvSpPr>
          <p:nvPr>
            <p:ph idx="1"/>
          </p:nvPr>
        </p:nvSpPr>
        <p:spPr>
          <a:xfrm>
            <a:off x="513159" y="1371600"/>
            <a:ext cx="8210217" cy="2900934"/>
          </a:xfrm>
        </p:spPr>
        <p:txBody>
          <a:bodyPr/>
          <a:lstStyle/>
          <a:p>
            <a:pPr algn="just"/>
            <a:r>
              <a:rPr lang="it-IT" dirty="0"/>
              <a:t>1.	La progressione della quota del fondo di solidarietà comunale previsto dal comma 449 dell’articolo 1 della legge n. 232/2016, ripartito sulla base della differenza tra fabbisogni standard e capacità fiscale per abitante era pari a 40% per il 2017, 55% per il 2018, 70% per il 2019, 85% per il 2020 e 100% dal 2021. Da ultimo è intervenuta la legge di bilancio, la legge 27 dicembre 2017, n. 205, che al comma 884, riduce le predette quote del fondo, dal 55 al 45 per cento per l’anno 2018 e dal 70 al 60 per cento per il 2019, senza incidere sulle percentuali applicabili nel biennio 2020-2021, che restano fissate rispettivamente all’85 per cento e al 100 per cento</a:t>
            </a:r>
            <a:r>
              <a:rPr lang="it-IT" dirty="0" smtClean="0"/>
              <a:t>.</a:t>
            </a:r>
          </a:p>
          <a:p>
            <a:endParaRPr lang="it-IT" dirty="0"/>
          </a:p>
          <a:p>
            <a:endParaRPr lang="it-IT" dirty="0"/>
          </a:p>
          <a:p>
            <a:endParaRPr lang="it-IT" dirty="0"/>
          </a:p>
        </p:txBody>
      </p:sp>
      <p:pic>
        <p:nvPicPr>
          <p:cNvPr id="4" name="Immagine 3"/>
          <p:cNvPicPr>
            <a:picLocks noChangeAspect="1"/>
          </p:cNvPicPr>
          <p:nvPr/>
        </p:nvPicPr>
        <p:blipFill>
          <a:blip r:embed="rId3"/>
          <a:stretch>
            <a:fillRect/>
          </a:stretch>
        </p:blipFill>
        <p:spPr>
          <a:xfrm>
            <a:off x="2875671" y="3381428"/>
            <a:ext cx="4270365" cy="1334036"/>
          </a:xfrm>
          <a:prstGeom prst="rect">
            <a:avLst/>
          </a:prstGeom>
        </p:spPr>
      </p:pic>
    </p:spTree>
    <p:extLst>
      <p:ext uri="{BB962C8B-B14F-4D97-AF65-F5344CB8AC3E}">
        <p14:creationId xmlns:p14="http://schemas.microsoft.com/office/powerpoint/2010/main" val="410882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3219" y="1371601"/>
            <a:ext cx="6400800" cy="1130300"/>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Quali prospettive</a:t>
            </a:r>
            <a:br>
              <a:rPr lang="it-IT" dirty="0" smtClean="0"/>
            </a:br>
            <a:r>
              <a:rPr lang="it-IT" dirty="0" smtClean="0"/>
              <a:t> </a:t>
            </a:r>
            <a:br>
              <a:rPr lang="it-IT" dirty="0" smtClean="0"/>
            </a:br>
            <a:r>
              <a:rPr lang="it-IT" dirty="0" smtClean="0"/>
              <a:t>LEP UN OBIETTIVO DA RAGGIUNGERE</a:t>
            </a:r>
            <a:br>
              <a:rPr lang="it-IT" dirty="0" smtClean="0"/>
            </a:br>
            <a:r>
              <a:rPr lang="it-IT" dirty="0"/>
              <a:t/>
            </a:r>
            <a:br>
              <a:rPr lang="it-IT" dirty="0"/>
            </a:br>
            <a:endParaRPr lang="it-IT"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93" y="4651120"/>
            <a:ext cx="7343775" cy="64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995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lgn="ctr"/>
            <a:r>
              <a:rPr lang="it-IT" sz="2700" b="1" dirty="0"/>
              <a:t>Grazie per l’attenzione </a:t>
            </a:r>
          </a:p>
        </p:txBody>
      </p:sp>
    </p:spTree>
    <p:extLst>
      <p:ext uri="{BB962C8B-B14F-4D97-AF65-F5344CB8AC3E}">
        <p14:creationId xmlns:p14="http://schemas.microsoft.com/office/powerpoint/2010/main" val="10524404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159" y="3973313"/>
            <a:ext cx="6400800" cy="1379737"/>
          </a:xfrm>
        </p:spPr>
        <p:txBody>
          <a:bodyPr>
            <a:normAutofit fontScale="90000"/>
          </a:bodyPr>
          <a:lstStyle/>
          <a:p>
            <a:pPr algn="just"/>
            <a:r>
              <a:rPr lang="it-IT" dirty="0"/>
              <a:t>LE TAPPE DELL’AUTONOMIA E DELLA RESPONSABILITÀ PER IL GIUSTO LIVELLO DI RISORSE DA GARANTIRE A CIASCUN ENTE</a:t>
            </a:r>
            <a:br>
              <a:rPr lang="it-IT" dirty="0"/>
            </a:br>
            <a:endParaRPr lang="it-IT" dirty="0"/>
          </a:p>
        </p:txBody>
      </p:sp>
      <p:sp>
        <p:nvSpPr>
          <p:cNvPr id="3" name="Segnaposto contenuto 2"/>
          <p:cNvSpPr>
            <a:spLocks noGrp="1"/>
          </p:cNvSpPr>
          <p:nvPr>
            <p:ph idx="1"/>
          </p:nvPr>
        </p:nvSpPr>
        <p:spPr/>
        <p:txBody>
          <a:bodyPr/>
          <a:lstStyle/>
          <a:p>
            <a:r>
              <a:rPr lang="it-IT" dirty="0" smtClean="0"/>
              <a:t>ARTICOLO 119 DELLA COSTITUZIONE ITALIANA E ARTICOLO 3</a:t>
            </a:r>
          </a:p>
          <a:p>
            <a:r>
              <a:rPr lang="it-IT" dirty="0" smtClean="0"/>
              <a:t>LEGGE 5 MAGGIO 2009, N. 42, DELEGA AL GOVERNO IN MATERIA DI FEDERALISMO FISCALE E ATTUAZIONE DELL’ARTICOLO 119 DELLA COSTITUZIONE</a:t>
            </a:r>
            <a:endParaRPr lang="it-IT" dirty="0"/>
          </a:p>
        </p:txBody>
      </p:sp>
    </p:spTree>
    <p:extLst>
      <p:ext uri="{BB962C8B-B14F-4D97-AF65-F5344CB8AC3E}">
        <p14:creationId xmlns:p14="http://schemas.microsoft.com/office/powerpoint/2010/main" val="149459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22">
        <p15:prstTrans prst="pageCurlDouble"/>
      </p:transition>
    </mc:Choice>
    <mc:Fallback xmlns="">
      <p:transition spd="slow" advTm="272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FABBISOGNI STANDARD IN AMBITO NAZIONALE</a:t>
            </a:r>
            <a:br>
              <a:rPr lang="it-IT" dirty="0" smtClean="0"/>
            </a:br>
            <a:endParaRPr lang="it-IT" dirty="0"/>
          </a:p>
        </p:txBody>
      </p:sp>
      <p:sp>
        <p:nvSpPr>
          <p:cNvPr id="3" name="Segnaposto contenuto 2"/>
          <p:cNvSpPr>
            <a:spLocks noGrp="1"/>
          </p:cNvSpPr>
          <p:nvPr>
            <p:ph idx="1"/>
          </p:nvPr>
        </p:nvSpPr>
        <p:spPr>
          <a:xfrm>
            <a:off x="513158" y="685801"/>
            <a:ext cx="8235305" cy="3391271"/>
          </a:xfrm>
        </p:spPr>
        <p:txBody>
          <a:bodyPr>
            <a:normAutofit fontScale="62500" lnSpcReduction="20000"/>
          </a:bodyPr>
          <a:lstStyle/>
          <a:p>
            <a:r>
              <a:rPr lang="it-IT" sz="1600" dirty="0">
                <a:solidFill>
                  <a:schemeClr val="tx1"/>
                </a:solidFill>
              </a:rPr>
              <a:t>Due sono le tappe legislative fondamentali che hanno scaturito nel sistema paese un diversa modalità di ripartizione e allocazione delle risorse per gli enti locali.</a:t>
            </a:r>
          </a:p>
          <a:p>
            <a:pPr lvl="0"/>
            <a:r>
              <a:rPr lang="it-IT" sz="1600" dirty="0">
                <a:solidFill>
                  <a:schemeClr val="tx1"/>
                </a:solidFill>
              </a:rPr>
              <a:t>la riforma del 2001 il cui articolo 119 </a:t>
            </a:r>
            <a:r>
              <a:rPr lang="it-IT" sz="1600" b="1" dirty="0">
                <a:solidFill>
                  <a:schemeClr val="tx1"/>
                </a:solidFill>
              </a:rPr>
              <a:t>sancisce il superamento del sistema di finanziamento locale basato sul criterio della spesa storica</a:t>
            </a:r>
            <a:r>
              <a:rPr lang="it-IT" sz="1600" dirty="0">
                <a:solidFill>
                  <a:schemeClr val="tx1"/>
                </a:solidFill>
              </a:rPr>
              <a:t> e riconosce ai comuni </a:t>
            </a:r>
            <a:r>
              <a:rPr lang="it-IT" sz="1600" b="1" dirty="0">
                <a:solidFill>
                  <a:schemeClr val="tx1"/>
                </a:solidFill>
              </a:rPr>
              <a:t>autonomia di entrata e di spesa</a:t>
            </a:r>
            <a:r>
              <a:rPr lang="it-IT" sz="1600" dirty="0">
                <a:solidFill>
                  <a:schemeClr val="tx1"/>
                </a:solidFill>
              </a:rPr>
              <a:t> che si sostanzia nell’attribuzione di risorse autonome. Tali risorse sono integrate con un fondo perequativo per i territori con minore capacità fiscale. </a:t>
            </a:r>
          </a:p>
          <a:p>
            <a:r>
              <a:rPr lang="it-IT" sz="1600" dirty="0">
                <a:solidFill>
                  <a:schemeClr val="tx1"/>
                </a:solidFill>
              </a:rPr>
              <a:t> </a:t>
            </a:r>
          </a:p>
          <a:p>
            <a:pPr lvl="0"/>
            <a:r>
              <a:rPr lang="it-IT" sz="1600" dirty="0">
                <a:solidFill>
                  <a:schemeClr val="tx1"/>
                </a:solidFill>
              </a:rPr>
              <a:t> </a:t>
            </a:r>
            <a:r>
              <a:rPr lang="it-IT" sz="1600" b="1" u="sng" dirty="0">
                <a:solidFill>
                  <a:schemeClr val="tx1"/>
                </a:solidFill>
              </a:rPr>
              <a:t>L’intervento perequativo</a:t>
            </a:r>
            <a:r>
              <a:rPr lang="it-IT" sz="1600" dirty="0">
                <a:solidFill>
                  <a:schemeClr val="tx1"/>
                </a:solidFill>
              </a:rPr>
              <a:t> risponde all’esigenza di intervenire sostanzialmente per garantire l’eguaglianza di cui all’articolo 3 della Costituzione ai fini del finanziamento integrale delle funzioni fondamentali. Il legislatore ha anche l’auspicio </a:t>
            </a:r>
            <a:r>
              <a:rPr lang="it-IT" sz="1600" dirty="0" err="1">
                <a:solidFill>
                  <a:schemeClr val="tx1"/>
                </a:solidFill>
              </a:rPr>
              <a:t>affinchè</a:t>
            </a:r>
            <a:r>
              <a:rPr lang="it-IT" sz="1600" dirty="0">
                <a:solidFill>
                  <a:schemeClr val="tx1"/>
                </a:solidFill>
              </a:rPr>
              <a:t> il sistema sia in grado di responsabilizzare gli amministratori locali, rafforzare il controllo dei cittadini ed introdurre meccanismi premianti o incentivi all’efficienza</a:t>
            </a:r>
          </a:p>
          <a:p>
            <a:r>
              <a:rPr lang="it-IT" sz="1600" dirty="0">
                <a:solidFill>
                  <a:schemeClr val="tx1"/>
                </a:solidFill>
              </a:rPr>
              <a:t> </a:t>
            </a:r>
          </a:p>
          <a:p>
            <a:pPr lvl="0"/>
            <a:r>
              <a:rPr lang="it-IT" sz="1600" dirty="0">
                <a:solidFill>
                  <a:schemeClr val="tx1"/>
                </a:solidFill>
              </a:rPr>
              <a:t>Successivamente, con sollecitazioni della Corte costituzionale, interviene La Legge</a:t>
            </a:r>
            <a:r>
              <a:rPr lang="it-IT" sz="1600" b="1" dirty="0">
                <a:solidFill>
                  <a:schemeClr val="tx1"/>
                </a:solidFill>
              </a:rPr>
              <a:t> n. 42/2009 Delega in materia di Federalismo fiscale n</a:t>
            </a:r>
            <a:r>
              <a:rPr lang="it-IT" sz="1600" dirty="0">
                <a:solidFill>
                  <a:schemeClr val="tx1"/>
                </a:solidFill>
              </a:rPr>
              <a:t>el definire i principi fondamentali del sistema di finanziamento delle autonomie territoriali, </a:t>
            </a:r>
          </a:p>
          <a:p>
            <a:r>
              <a:rPr lang="it-IT" sz="1600" dirty="0">
                <a:solidFill>
                  <a:schemeClr val="tx1"/>
                </a:solidFill>
              </a:rPr>
              <a:t> </a:t>
            </a:r>
          </a:p>
          <a:p>
            <a:pPr lvl="0"/>
            <a:r>
              <a:rPr lang="it-IT" sz="1600" dirty="0">
                <a:solidFill>
                  <a:schemeClr val="tx1"/>
                </a:solidFill>
              </a:rPr>
              <a:t> distingue le spese che investono i diritti fondamentali di cittadinanza, quali sanità, assistenza, istruzione e quelle inerenti le funzioni fondamentali degli enti locali - per le quali si prevede l'integrale copertura dei fabbisogni finanziari - rispetto a quelle che, invece, vengono affidate in misura maggiore al finanziamento con gli strumenti propri della autonomia tributaria, per le quali si prevede una perequazione delle capacità fiscali, ossia un finanziamento delle funzioni che tiene conto dei livelli di ricchezza differenziati dei territori.</a:t>
            </a:r>
          </a:p>
          <a:p>
            <a:r>
              <a:rPr lang="it-IT" sz="1600" dirty="0">
                <a:solidFill>
                  <a:schemeClr val="tx1"/>
                </a:solidFill>
              </a:rPr>
              <a:t> </a:t>
            </a:r>
          </a:p>
          <a:p>
            <a:endParaRPr lang="it-IT" dirty="0"/>
          </a:p>
          <a:p>
            <a:endParaRPr lang="it-IT" dirty="0"/>
          </a:p>
        </p:txBody>
      </p:sp>
    </p:spTree>
    <p:extLst>
      <p:ext uri="{BB962C8B-B14F-4D97-AF65-F5344CB8AC3E}">
        <p14:creationId xmlns:p14="http://schemas.microsoft.com/office/powerpoint/2010/main" val="11906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fabbisogni standard in ambito nazionale</a:t>
            </a:r>
          </a:p>
        </p:txBody>
      </p:sp>
      <p:sp>
        <p:nvSpPr>
          <p:cNvPr id="3" name="Segnaposto contenuto 2"/>
          <p:cNvSpPr>
            <a:spLocks noGrp="1"/>
          </p:cNvSpPr>
          <p:nvPr>
            <p:ph idx="1"/>
          </p:nvPr>
        </p:nvSpPr>
        <p:spPr>
          <a:xfrm>
            <a:off x="513158" y="685801"/>
            <a:ext cx="8379321" cy="3031231"/>
          </a:xfrm>
        </p:spPr>
        <p:txBody>
          <a:bodyPr/>
          <a:lstStyle/>
          <a:p>
            <a:r>
              <a:rPr lang="it-IT" dirty="0" smtClean="0"/>
              <a:t>Per </a:t>
            </a:r>
            <a:r>
              <a:rPr lang="it-IT" dirty="0"/>
              <a:t>le funzioni concernenti i diritti civili e sociali, spetta allo Stato definire i livelli essenziali delle prestazioni, che devono essere garantiti su tutto il territorio nazionale in condizione di efficienza e di appropriatezza; ad essi sono associati i fabbisogni standard necessari ad assicurare tali prestazioni. </a:t>
            </a:r>
          </a:p>
        </p:txBody>
      </p:sp>
    </p:spTree>
    <p:extLst>
      <p:ext uri="{BB962C8B-B14F-4D97-AF65-F5344CB8AC3E}">
        <p14:creationId xmlns:p14="http://schemas.microsoft.com/office/powerpoint/2010/main" val="3997277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Fabbisogni  standard e determinazione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5761" y="1616949"/>
            <a:ext cx="6494771" cy="248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185" y="1309266"/>
            <a:ext cx="1385888" cy="1850231"/>
          </a:xfrm>
          <a:prstGeom prst="rect">
            <a:avLst/>
          </a:prstGeom>
        </p:spPr>
      </p:pic>
    </p:spTree>
    <p:extLst>
      <p:ext uri="{BB962C8B-B14F-4D97-AF65-F5344CB8AC3E}">
        <p14:creationId xmlns:p14="http://schemas.microsoft.com/office/powerpoint/2010/main" val="2990885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Fabbisogni standard e determinazione</a:t>
            </a:r>
            <a:endParaRPr lang="it-IT" dirty="0"/>
          </a:p>
        </p:txBody>
      </p:sp>
      <p:sp>
        <p:nvSpPr>
          <p:cNvPr id="3" name="Segnaposto contenuto 2"/>
          <p:cNvSpPr>
            <a:spLocks noGrp="1"/>
          </p:cNvSpPr>
          <p:nvPr>
            <p:ph idx="1"/>
          </p:nvPr>
        </p:nvSpPr>
        <p:spPr>
          <a:xfrm>
            <a:off x="513160" y="1669174"/>
            <a:ext cx="7583705" cy="2086133"/>
          </a:xfrm>
        </p:spPr>
        <p:txBody>
          <a:bodyPr>
            <a:normAutofit fontScale="85000" lnSpcReduction="20000"/>
          </a:bodyPr>
          <a:lstStyle/>
          <a:p>
            <a:pPr marL="0" indent="0">
              <a:buNone/>
            </a:pPr>
            <a:r>
              <a:rPr lang="it-IT" dirty="0" smtClean="0"/>
              <a:t>1. La definizione delle funzioni fondamentali (art. 3 d.lgs. 216 del 2010)</a:t>
            </a:r>
          </a:p>
          <a:p>
            <a:pPr marL="0" indent="0">
              <a:buNone/>
            </a:pPr>
            <a:r>
              <a:rPr lang="it-IT" dirty="0" smtClean="0"/>
              <a:t>2. Art. 4 e 5 la metodologia </a:t>
            </a:r>
            <a:r>
              <a:rPr lang="it-IT" dirty="0"/>
              <a:t>di </a:t>
            </a:r>
            <a:r>
              <a:rPr lang="it-IT" dirty="0" smtClean="0"/>
              <a:t>determinazione del d.lgs. 216 del 2010)</a:t>
            </a:r>
          </a:p>
          <a:p>
            <a:pPr marL="0" indent="0">
              <a:buNone/>
            </a:pPr>
            <a:r>
              <a:rPr lang="it-IT" dirty="0" smtClean="0"/>
              <a:t>Il </a:t>
            </a:r>
            <a:r>
              <a:rPr lang="it-IT" dirty="0"/>
              <a:t>questionario di </a:t>
            </a:r>
            <a:r>
              <a:rPr lang="it-IT" dirty="0" err="1"/>
              <a:t>Sose</a:t>
            </a:r>
            <a:r>
              <a:rPr lang="it-IT" dirty="0"/>
              <a:t> </a:t>
            </a:r>
            <a:r>
              <a:rPr lang="it-IT" dirty="0" smtClean="0"/>
              <a:t>è un Patrimonio </a:t>
            </a:r>
            <a:r>
              <a:rPr lang="it-IT" dirty="0"/>
              <a:t>di dati </a:t>
            </a:r>
            <a:r>
              <a:rPr lang="it-IT" dirty="0" smtClean="0"/>
              <a:t>indispensabile </a:t>
            </a:r>
            <a:r>
              <a:rPr lang="it-IT" dirty="0"/>
              <a:t>per partire dalle specificità locali e costruire i fabbisogni </a:t>
            </a:r>
            <a:r>
              <a:rPr lang="it-IT" dirty="0" smtClean="0"/>
              <a:t>standard</a:t>
            </a:r>
          </a:p>
          <a:p>
            <a:pPr marL="0" indent="0">
              <a:buNone/>
            </a:pPr>
            <a:r>
              <a:rPr lang="it-IT" dirty="0" smtClean="0"/>
              <a:t>Attenzione e accuratezza dei dati sono fondamentali per ottenere maggiori informazioni sulle variabili di costruzione dei fabbisogni</a:t>
            </a:r>
          </a:p>
          <a:p>
            <a:pPr marL="0" indent="0">
              <a:buNone/>
            </a:pPr>
            <a:r>
              <a:rPr lang="it-IT" dirty="0"/>
              <a:t>Il fabbisogno standard è il criterio cui ancorare il finanziamento integrale dei livelli essenziali delle prestazioni e delle funzioni fondamentali degli Enti Locali (art. 11, comma 1, </a:t>
            </a:r>
            <a:r>
              <a:rPr lang="it-IT" dirty="0" err="1"/>
              <a:t>lett</a:t>
            </a:r>
            <a:r>
              <a:rPr lang="it-IT" dirty="0"/>
              <a:t>. b, legge 42/2009). </a:t>
            </a:r>
          </a:p>
          <a:p>
            <a:pPr marL="0" indent="0">
              <a:buNone/>
            </a:pPr>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67490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12">
        <p15:prstTrans prst="peelOff"/>
      </p:transition>
    </mc:Choice>
    <mc:Fallback xmlns="">
      <p:transition spd="slow" advTm="391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8023" y="4222750"/>
            <a:ext cx="6400800" cy="1130300"/>
          </a:xfrm>
        </p:spPr>
        <p:txBody>
          <a:bodyPr/>
          <a:lstStyle/>
          <a:p>
            <a:r>
              <a:rPr lang="it-IT" dirty="0" smtClean="0"/>
              <a:t>Le capacità fiscali</a:t>
            </a:r>
            <a:endParaRPr lang="it-IT" dirty="0"/>
          </a:p>
        </p:txBody>
      </p:sp>
      <p:sp>
        <p:nvSpPr>
          <p:cNvPr id="3" name="Segnaposto contenuto 2"/>
          <p:cNvSpPr>
            <a:spLocks noGrp="1"/>
          </p:cNvSpPr>
          <p:nvPr>
            <p:ph idx="1"/>
          </p:nvPr>
        </p:nvSpPr>
        <p:spPr/>
        <p:txBody>
          <a:bodyPr/>
          <a:lstStyle/>
          <a:p>
            <a:pPr algn="just"/>
            <a:r>
              <a:rPr lang="it-IT" dirty="0"/>
              <a:t>In tale schema complementare ai fabbisogni standard è il criterio ai fini della perequazione della capacità fiscale, che tende a ridurre (o eliminare) le conseguenze della variabilità delle basi imponibili dei singoli territori. Nel caso in cui si registri un’elevata variabilità delle basi imponibili, si fa ricorso al gettito standardizzato (il gettito che sarebbe prodotto in ogni territorio se tutti applicassero alle basi imponibili le stesse aliquote).</a:t>
            </a:r>
          </a:p>
          <a:p>
            <a:pPr algn="just"/>
            <a:r>
              <a:rPr lang="it-IT" dirty="0"/>
              <a:t> </a:t>
            </a:r>
            <a:r>
              <a:rPr lang="it-IT" b="1" dirty="0"/>
              <a:t>La stima della capacità fiscale 2018 per i Comuni delle Regioni a statuto </a:t>
            </a:r>
            <a:r>
              <a:rPr lang="it-IT" b="1" dirty="0" smtClean="0"/>
              <a:t>ordinario risulta </a:t>
            </a:r>
            <a:r>
              <a:rPr lang="it-IT" b="1" dirty="0"/>
              <a:t>pari a 25.217.662.620 euro. </a:t>
            </a:r>
            <a:r>
              <a:rPr lang="it-IT" b="1" dirty="0" smtClean="0"/>
              <a:t>(DM </a:t>
            </a:r>
            <a:r>
              <a:rPr lang="it-IT" b="1" dirty="0"/>
              <a:t>16 novembre 2017)</a:t>
            </a:r>
            <a:endParaRPr lang="it-IT" dirty="0"/>
          </a:p>
          <a:p>
            <a:endParaRPr lang="it-IT" dirty="0"/>
          </a:p>
          <a:p>
            <a:pPr lvl="0" algn="just"/>
            <a:endParaRPr lang="it-IT" dirty="0" smtClean="0"/>
          </a:p>
          <a:p>
            <a:endParaRPr lang="it-IT" dirty="0"/>
          </a:p>
        </p:txBody>
      </p:sp>
    </p:spTree>
    <p:extLst>
      <p:ext uri="{BB962C8B-B14F-4D97-AF65-F5344CB8AC3E}">
        <p14:creationId xmlns:p14="http://schemas.microsoft.com/office/powerpoint/2010/main" val="1953375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strumento effettivo della perequazione</a:t>
            </a:r>
            <a:endParaRPr lang="it-IT" dirty="0"/>
          </a:p>
        </p:txBody>
      </p:sp>
      <p:sp>
        <p:nvSpPr>
          <p:cNvPr id="3" name="Segnaposto contenuto 2"/>
          <p:cNvSpPr>
            <a:spLocks noGrp="1"/>
          </p:cNvSpPr>
          <p:nvPr>
            <p:ph idx="1"/>
          </p:nvPr>
        </p:nvSpPr>
        <p:spPr/>
        <p:txBody>
          <a:bodyPr/>
          <a:lstStyle/>
          <a:p>
            <a:r>
              <a:rPr lang="it-IT" dirty="0" smtClean="0"/>
              <a:t>Istituzione fondo di solidarietà comunale</a:t>
            </a:r>
          </a:p>
          <a:p>
            <a:r>
              <a:rPr lang="it-IT" dirty="0" smtClean="0"/>
              <a:t>Alimentazione e ripartizione</a:t>
            </a:r>
          </a:p>
          <a:p>
            <a:r>
              <a:rPr lang="it-IT" dirty="0" smtClean="0"/>
              <a:t>Componente perequativa</a:t>
            </a:r>
            <a:endParaRPr lang="it-IT" dirty="0"/>
          </a:p>
        </p:txBody>
      </p:sp>
    </p:spTree>
    <p:extLst>
      <p:ext uri="{BB962C8B-B14F-4D97-AF65-F5344CB8AC3E}">
        <p14:creationId xmlns:p14="http://schemas.microsoft.com/office/powerpoint/2010/main" val="31601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0222" y="28379"/>
            <a:ext cx="8379321" cy="1533955"/>
          </a:xfrm>
        </p:spPr>
        <p:txBody>
          <a:bodyPr>
            <a:normAutofit/>
          </a:bodyPr>
          <a:lstStyle/>
          <a:p>
            <a:r>
              <a:rPr lang="it-IT" u="sng" dirty="0" smtClean="0">
                <a:effectLst>
                  <a:outerShdw blurRad="38100" dist="38100" dir="2700000" algn="tl">
                    <a:srgbClr val="000000">
                      <a:alpha val="43137"/>
                    </a:srgbClr>
                  </a:outerShdw>
                </a:effectLst>
              </a:rPr>
              <a:t>I CRITERI PEREQUATIVI  DEL </a:t>
            </a:r>
            <a:r>
              <a:rPr lang="it-IT" u="sng" dirty="0" err="1" smtClean="0">
                <a:effectLst>
                  <a:outerShdw blurRad="38100" dist="38100" dir="2700000" algn="tl">
                    <a:srgbClr val="000000">
                      <a:alpha val="43137"/>
                    </a:srgbClr>
                  </a:outerShdw>
                </a:effectLst>
              </a:rPr>
              <a:t>fsc</a:t>
            </a:r>
            <a:r>
              <a:rPr lang="it-IT" u="sng" dirty="0" smtClean="0">
                <a:effectLst>
                  <a:outerShdw blurRad="38100" dist="38100" dir="2700000" algn="tl">
                    <a:srgbClr val="000000">
                      <a:alpha val="43137"/>
                    </a:srgbClr>
                  </a:outerShdw>
                </a:effectLst>
              </a:rPr>
              <a:t> SI APPLICANO SOLO ED ESCLUSIVAMENTE AI COMUNI DELLE REGIONI A STATUTO ORDINARIO</a:t>
            </a:r>
            <a:endParaRPr lang="it-IT" u="sng" dirty="0">
              <a:effectLst>
                <a:outerShdw blurRad="38100" dist="38100" dir="2700000" algn="tl">
                  <a:srgbClr val="000000">
                    <a:alpha val="43137"/>
                  </a:srgbClr>
                </a:outerShdw>
              </a:effectLst>
            </a:endParaRPr>
          </a:p>
        </p:txBody>
      </p:sp>
      <p:graphicFrame>
        <p:nvGraphicFramePr>
          <p:cNvPr id="4" name="Segnaposto contenuto 3"/>
          <p:cNvGraphicFramePr>
            <a:graphicFrameLocks noGrp="1"/>
          </p:cNvGraphicFramePr>
          <p:nvPr>
            <p:ph idx="1"/>
            <p:extLst/>
          </p:nvPr>
        </p:nvGraphicFramePr>
        <p:xfrm>
          <a:off x="513160" y="1371601"/>
          <a:ext cx="3682757" cy="267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egnaposto contenuto 3"/>
          <p:cNvGraphicFramePr>
            <a:graphicFrameLocks/>
          </p:cNvGraphicFramePr>
          <p:nvPr>
            <p:extLst/>
          </p:nvPr>
        </p:nvGraphicFramePr>
        <p:xfrm>
          <a:off x="4727511" y="1412159"/>
          <a:ext cx="3682757" cy="26713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Immagine 2"/>
          <p:cNvPicPr>
            <a:picLocks noChangeAspect="1"/>
          </p:cNvPicPr>
          <p:nvPr/>
        </p:nvPicPr>
        <p:blipFill>
          <a:blip r:embed="rId13"/>
          <a:stretch>
            <a:fillRect/>
          </a:stretch>
        </p:blipFill>
        <p:spPr>
          <a:xfrm>
            <a:off x="467544" y="4797152"/>
            <a:ext cx="8340051" cy="719390"/>
          </a:xfrm>
          <a:prstGeom prst="rect">
            <a:avLst/>
          </a:prstGeom>
        </p:spPr>
      </p:pic>
    </p:spTree>
    <p:extLst>
      <p:ext uri="{BB962C8B-B14F-4D97-AF65-F5344CB8AC3E}">
        <p14:creationId xmlns:p14="http://schemas.microsoft.com/office/powerpoint/2010/main" val="135314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Settings\meme\Dati applicazioni\Microsoft\Modelli\PP_sose_solo_logo.pot</Template>
  <TotalTime>35083</TotalTime>
  <Words>2295</Words>
  <Application>Microsoft Office PowerPoint</Application>
  <PresentationFormat>Presentazione su schermo (4:3)</PresentationFormat>
  <Paragraphs>119</Paragraphs>
  <Slides>15</Slides>
  <Notes>11</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15</vt:i4>
      </vt:variant>
    </vt:vector>
  </HeadingPairs>
  <TitlesOfParts>
    <vt:vector size="25" baseType="lpstr">
      <vt:lpstr>Arial</vt:lpstr>
      <vt:lpstr>Calibri</vt:lpstr>
      <vt:lpstr>Century Gothic</vt:lpstr>
      <vt:lpstr>Optima LT Std</vt:lpstr>
      <vt:lpstr>Times New Roman</vt:lpstr>
      <vt:lpstr>Trebuchet MS</vt:lpstr>
      <vt:lpstr>Wingdings</vt:lpstr>
      <vt:lpstr>Wingdings 3</vt:lpstr>
      <vt:lpstr>Tema di Office</vt:lpstr>
      <vt:lpstr>Sezione</vt:lpstr>
      <vt:lpstr>I fabbisogni standard in ambito nazionale  </vt:lpstr>
      <vt:lpstr>LE TAPPE DELL’AUTONOMIA E DELLA RESPONSABILITÀ PER IL GIUSTO LIVELLO DI RISORSE DA GARANTIRE A CIASCUN ENTE </vt:lpstr>
      <vt:lpstr>I FABBISOGNI STANDARD IN AMBITO NAZIONALE </vt:lpstr>
      <vt:lpstr>I fabbisogni standard in ambito nazionale</vt:lpstr>
      <vt:lpstr>Fabbisogni  standard e determinazione</vt:lpstr>
      <vt:lpstr>Fabbisogni standard e determinazione</vt:lpstr>
      <vt:lpstr>Le capacità fiscali</vt:lpstr>
      <vt:lpstr>Lo strumento effettivo della perequazione</vt:lpstr>
      <vt:lpstr>I CRITERI PEREQUATIVI  DEL fsc SI APPLICANO SOLO ED ESCLUSIVAMENTE AI COMUNI DELLE REGIONI A STATUTO ORDINARIO</vt:lpstr>
      <vt:lpstr>Lo strumento effettivo della perequazione</vt:lpstr>
      <vt:lpstr>La struttura del fondo di solidarietà comunale</vt:lpstr>
      <vt:lpstr>La gradualità del sistema</vt:lpstr>
      <vt:lpstr>La gradualità del sistema</vt:lpstr>
      <vt:lpstr>    Quali prospettive   LEP UN OBIETTIVO DA RAGGIUNGERE  </vt:lpstr>
      <vt:lpstr>Presentazione standard di PowerPoint</vt:lpstr>
    </vt:vector>
  </TitlesOfParts>
  <Company>PC3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PC3</dc:creator>
  <cp:lastModifiedBy>anto</cp:lastModifiedBy>
  <cp:revision>2794</cp:revision>
  <dcterms:created xsi:type="dcterms:W3CDTF">2009-12-11T17:19:16Z</dcterms:created>
  <dcterms:modified xsi:type="dcterms:W3CDTF">2018-03-15T08:38:07Z</dcterms:modified>
</cp:coreProperties>
</file>