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 id="2147483674" r:id="rId2"/>
    <p:sldMasterId id="2147483687" r:id="rId3"/>
  </p:sldMasterIdLst>
  <p:notesMasterIdLst>
    <p:notesMasterId r:id="rId60"/>
  </p:notesMasterIdLst>
  <p:handoutMasterIdLst>
    <p:handoutMasterId r:id="rId61"/>
  </p:handoutMasterIdLst>
  <p:sldIdLst>
    <p:sldId id="257" r:id="rId4"/>
    <p:sldId id="264" r:id="rId5"/>
    <p:sldId id="263" r:id="rId6"/>
    <p:sldId id="287" r:id="rId7"/>
    <p:sldId id="339" r:id="rId8"/>
    <p:sldId id="393" r:id="rId9"/>
    <p:sldId id="446" r:id="rId10"/>
    <p:sldId id="338" r:id="rId11"/>
    <p:sldId id="330" r:id="rId12"/>
    <p:sldId id="423" r:id="rId13"/>
    <p:sldId id="429" r:id="rId14"/>
    <p:sldId id="410" r:id="rId15"/>
    <p:sldId id="382" r:id="rId16"/>
    <p:sldId id="388" r:id="rId17"/>
    <p:sldId id="449" r:id="rId18"/>
    <p:sldId id="408" r:id="rId19"/>
    <p:sldId id="431" r:id="rId20"/>
    <p:sldId id="433" r:id="rId21"/>
    <p:sldId id="434" r:id="rId22"/>
    <p:sldId id="435" r:id="rId23"/>
    <p:sldId id="445" r:id="rId24"/>
    <p:sldId id="340" r:id="rId25"/>
    <p:sldId id="324" r:id="rId26"/>
    <p:sldId id="386" r:id="rId27"/>
    <p:sldId id="345" r:id="rId28"/>
    <p:sldId id="347" r:id="rId29"/>
    <p:sldId id="448" r:id="rId30"/>
    <p:sldId id="447" r:id="rId31"/>
    <p:sldId id="416" r:id="rId32"/>
    <p:sldId id="424" r:id="rId33"/>
    <p:sldId id="344" r:id="rId34"/>
    <p:sldId id="425" r:id="rId35"/>
    <p:sldId id="348" r:id="rId36"/>
    <p:sldId id="427" r:id="rId37"/>
    <p:sldId id="444" r:id="rId38"/>
    <p:sldId id="387" r:id="rId39"/>
    <p:sldId id="436" r:id="rId40"/>
    <p:sldId id="374" r:id="rId41"/>
    <p:sldId id="375" r:id="rId42"/>
    <p:sldId id="376" r:id="rId43"/>
    <p:sldId id="377" r:id="rId44"/>
    <p:sldId id="378" r:id="rId45"/>
    <p:sldId id="379" r:id="rId46"/>
    <p:sldId id="380" r:id="rId47"/>
    <p:sldId id="381" r:id="rId48"/>
    <p:sldId id="390" r:id="rId49"/>
    <p:sldId id="391" r:id="rId50"/>
    <p:sldId id="392" r:id="rId51"/>
    <p:sldId id="383" r:id="rId52"/>
    <p:sldId id="384" r:id="rId53"/>
    <p:sldId id="437" r:id="rId54"/>
    <p:sldId id="442" r:id="rId55"/>
    <p:sldId id="441" r:id="rId56"/>
    <p:sldId id="443" r:id="rId57"/>
    <p:sldId id="450" r:id="rId58"/>
    <p:sldId id="266" r:id="rId59"/>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C483"/>
    <a:srgbClr val="D0A33F"/>
    <a:srgbClr val="CCD55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23" d="100"/>
          <a:sy n="123" d="100"/>
        </p:scale>
        <p:origin x="1152" y="108"/>
      </p:cViewPr>
      <p:guideLst>
        <p:guide orient="horz" pos="2160"/>
        <p:guide pos="2880"/>
      </p:guideLst>
    </p:cSldViewPr>
  </p:slideViewPr>
  <p:notesTextViewPr>
    <p:cViewPr>
      <p:scale>
        <a:sx n="1" d="1"/>
        <a:sy n="1" d="1"/>
      </p:scale>
      <p:origin x="0" y="0"/>
    </p:cViewPr>
  </p:notesTextViewPr>
  <p:notesViewPr>
    <p:cSldViewPr snapToGrid="0">
      <p:cViewPr varScale="1">
        <p:scale>
          <a:sx n="50" d="100"/>
          <a:sy n="50" d="100"/>
        </p:scale>
        <p:origin x="-1732" y="-5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5" Type="http://schemas.openxmlformats.org/officeDocument/2006/relationships/slide" Target="slides/slide2.xml"/><Relationship Id="rId61" Type="http://schemas.openxmlformats.org/officeDocument/2006/relationships/handoutMaster" Target="handoutMasters/handoutMaster1.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6084" cy="496332"/>
          </a:xfrm>
          <a:prstGeom prst="rect">
            <a:avLst/>
          </a:prstGeom>
        </p:spPr>
        <p:txBody>
          <a:bodyPr vert="horz" lIns="91705" tIns="45853" rIns="91705" bIns="45853" rtlCol="0"/>
          <a:lstStyle>
            <a:lvl1pPr algn="l">
              <a:defRPr sz="1200"/>
            </a:lvl1pPr>
          </a:lstStyle>
          <a:p>
            <a:endParaRPr lang="fr-FR"/>
          </a:p>
        </p:txBody>
      </p:sp>
      <p:sp>
        <p:nvSpPr>
          <p:cNvPr id="3" name="Segnaposto data 2"/>
          <p:cNvSpPr>
            <a:spLocks noGrp="1"/>
          </p:cNvSpPr>
          <p:nvPr>
            <p:ph type="dt" sz="quarter" idx="1"/>
          </p:nvPr>
        </p:nvSpPr>
        <p:spPr>
          <a:xfrm>
            <a:off x="3849997" y="0"/>
            <a:ext cx="2946084" cy="496332"/>
          </a:xfrm>
          <a:prstGeom prst="rect">
            <a:avLst/>
          </a:prstGeom>
        </p:spPr>
        <p:txBody>
          <a:bodyPr vert="horz" lIns="91705" tIns="45853" rIns="91705" bIns="45853" rtlCol="0"/>
          <a:lstStyle>
            <a:lvl1pPr algn="r">
              <a:defRPr sz="1200"/>
            </a:lvl1pPr>
          </a:lstStyle>
          <a:p>
            <a:fld id="{B3172DBA-CA46-444E-8FF7-2A8EBA7FFF3C}" type="datetimeFigureOut">
              <a:rPr lang="fr-FR" smtClean="0"/>
              <a:t>14/02/2019</a:t>
            </a:fld>
            <a:endParaRPr lang="fr-FR"/>
          </a:p>
        </p:txBody>
      </p:sp>
      <p:sp>
        <p:nvSpPr>
          <p:cNvPr id="4" name="Segnaposto piè di pagina 3"/>
          <p:cNvSpPr>
            <a:spLocks noGrp="1"/>
          </p:cNvSpPr>
          <p:nvPr>
            <p:ph type="ftr" sz="quarter" idx="2"/>
          </p:nvPr>
        </p:nvSpPr>
        <p:spPr>
          <a:xfrm>
            <a:off x="0" y="9428716"/>
            <a:ext cx="2946084" cy="496332"/>
          </a:xfrm>
          <a:prstGeom prst="rect">
            <a:avLst/>
          </a:prstGeom>
        </p:spPr>
        <p:txBody>
          <a:bodyPr vert="horz" lIns="91705" tIns="45853" rIns="91705" bIns="45853" rtlCol="0" anchor="b"/>
          <a:lstStyle>
            <a:lvl1pPr algn="l">
              <a:defRPr sz="1200"/>
            </a:lvl1pPr>
          </a:lstStyle>
          <a:p>
            <a:endParaRPr lang="fr-FR"/>
          </a:p>
        </p:txBody>
      </p:sp>
      <p:sp>
        <p:nvSpPr>
          <p:cNvPr id="5" name="Segnaposto numero diapositiva 4"/>
          <p:cNvSpPr>
            <a:spLocks noGrp="1"/>
          </p:cNvSpPr>
          <p:nvPr>
            <p:ph type="sldNum" sz="quarter" idx="3"/>
          </p:nvPr>
        </p:nvSpPr>
        <p:spPr>
          <a:xfrm>
            <a:off x="3849997" y="9428716"/>
            <a:ext cx="2946084" cy="496332"/>
          </a:xfrm>
          <a:prstGeom prst="rect">
            <a:avLst/>
          </a:prstGeom>
        </p:spPr>
        <p:txBody>
          <a:bodyPr vert="horz" lIns="91705" tIns="45853" rIns="91705" bIns="45853" rtlCol="0" anchor="b"/>
          <a:lstStyle>
            <a:lvl1pPr algn="r">
              <a:defRPr sz="1200"/>
            </a:lvl1pPr>
          </a:lstStyle>
          <a:p>
            <a:fld id="{E22F702C-0278-4268-9065-68EE6B449750}" type="slidenum">
              <a:rPr lang="fr-FR" smtClean="0"/>
              <a:t>‹N›</a:t>
            </a:fld>
            <a:endParaRPr lang="fr-FR"/>
          </a:p>
        </p:txBody>
      </p:sp>
    </p:spTree>
    <p:extLst>
      <p:ext uri="{BB962C8B-B14F-4D97-AF65-F5344CB8AC3E}">
        <p14:creationId xmlns:p14="http://schemas.microsoft.com/office/powerpoint/2010/main" val="38352227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660" cy="498055"/>
          </a:xfrm>
          <a:prstGeom prst="rect">
            <a:avLst/>
          </a:prstGeom>
        </p:spPr>
        <p:txBody>
          <a:bodyPr vert="horz" lIns="91695" tIns="45848" rIns="91695" bIns="45848" rtlCol="0"/>
          <a:lstStyle>
            <a:lvl1pPr algn="l">
              <a:defRPr sz="1200"/>
            </a:lvl1pPr>
          </a:lstStyle>
          <a:p>
            <a:endParaRPr lang="it-IT"/>
          </a:p>
        </p:txBody>
      </p:sp>
      <p:sp>
        <p:nvSpPr>
          <p:cNvPr id="3" name="Segnaposto data 2"/>
          <p:cNvSpPr>
            <a:spLocks noGrp="1"/>
          </p:cNvSpPr>
          <p:nvPr>
            <p:ph type="dt" idx="1"/>
          </p:nvPr>
        </p:nvSpPr>
        <p:spPr>
          <a:xfrm>
            <a:off x="3850443" y="0"/>
            <a:ext cx="2945660" cy="498055"/>
          </a:xfrm>
          <a:prstGeom prst="rect">
            <a:avLst/>
          </a:prstGeom>
        </p:spPr>
        <p:txBody>
          <a:bodyPr vert="horz" lIns="91695" tIns="45848" rIns="91695" bIns="45848" rtlCol="0"/>
          <a:lstStyle>
            <a:lvl1pPr algn="r">
              <a:defRPr sz="1200"/>
            </a:lvl1pPr>
          </a:lstStyle>
          <a:p>
            <a:fld id="{3F1F7073-1BCF-4662-9BD5-11DCB2F368ED}" type="datetimeFigureOut">
              <a:rPr lang="it-IT" smtClean="0"/>
              <a:t>14/02/2019</a:t>
            </a:fld>
            <a:endParaRPr lang="it-IT"/>
          </a:p>
        </p:txBody>
      </p:sp>
      <p:sp>
        <p:nvSpPr>
          <p:cNvPr id="4" name="Segnaposto immagine diapositiva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695" tIns="45848" rIns="91695" bIns="45848" rtlCol="0" anchor="ctr"/>
          <a:lstStyle/>
          <a:p>
            <a:endParaRPr lang="it-IT"/>
          </a:p>
        </p:txBody>
      </p:sp>
      <p:sp>
        <p:nvSpPr>
          <p:cNvPr id="5" name="Segnaposto note 4"/>
          <p:cNvSpPr>
            <a:spLocks noGrp="1"/>
          </p:cNvSpPr>
          <p:nvPr>
            <p:ph type="body" sz="quarter" idx="3"/>
          </p:nvPr>
        </p:nvSpPr>
        <p:spPr>
          <a:xfrm>
            <a:off x="679768" y="4777194"/>
            <a:ext cx="5438140" cy="3908614"/>
          </a:xfrm>
          <a:prstGeom prst="rect">
            <a:avLst/>
          </a:prstGeom>
        </p:spPr>
        <p:txBody>
          <a:bodyPr vert="horz" lIns="91695" tIns="45848" rIns="91695" bIns="45848"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428584"/>
            <a:ext cx="2945660" cy="498054"/>
          </a:xfrm>
          <a:prstGeom prst="rect">
            <a:avLst/>
          </a:prstGeom>
        </p:spPr>
        <p:txBody>
          <a:bodyPr vert="horz" lIns="91695" tIns="45848" rIns="91695" bIns="45848" rtlCol="0" anchor="b"/>
          <a:lstStyle>
            <a:lvl1pPr algn="l">
              <a:defRPr sz="1200"/>
            </a:lvl1pPr>
          </a:lstStyle>
          <a:p>
            <a:endParaRPr lang="it-IT"/>
          </a:p>
        </p:txBody>
      </p:sp>
      <p:sp>
        <p:nvSpPr>
          <p:cNvPr id="7" name="Segnaposto numero diapositiva 6"/>
          <p:cNvSpPr>
            <a:spLocks noGrp="1"/>
          </p:cNvSpPr>
          <p:nvPr>
            <p:ph type="sldNum" sz="quarter" idx="5"/>
          </p:nvPr>
        </p:nvSpPr>
        <p:spPr>
          <a:xfrm>
            <a:off x="3850443" y="9428584"/>
            <a:ext cx="2945660" cy="498054"/>
          </a:xfrm>
          <a:prstGeom prst="rect">
            <a:avLst/>
          </a:prstGeom>
        </p:spPr>
        <p:txBody>
          <a:bodyPr vert="horz" lIns="91695" tIns="45848" rIns="91695" bIns="45848" rtlCol="0" anchor="b"/>
          <a:lstStyle>
            <a:lvl1pPr algn="r">
              <a:defRPr sz="1200"/>
            </a:lvl1pPr>
          </a:lstStyle>
          <a:p>
            <a:fld id="{57EB03AF-963D-40CF-A73A-F7D1FEF24CF1}" type="slidenum">
              <a:rPr lang="it-IT" smtClean="0"/>
              <a:t>‹N›</a:t>
            </a:fld>
            <a:endParaRPr lang="it-IT"/>
          </a:p>
        </p:txBody>
      </p:sp>
    </p:spTree>
    <p:extLst>
      <p:ext uri="{BB962C8B-B14F-4D97-AF65-F5344CB8AC3E}">
        <p14:creationId xmlns:p14="http://schemas.microsoft.com/office/powerpoint/2010/main" val="22236692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ヒラギノ角ゴ Pro W3" charset="-128"/>
              </a:defRPr>
            </a:lvl1pPr>
            <a:lvl2pPr marL="741895" indent="-285344">
              <a:defRPr sz="2400">
                <a:solidFill>
                  <a:schemeClr val="tx1"/>
                </a:solidFill>
                <a:latin typeface="Arial" pitchFamily="34" charset="0"/>
                <a:ea typeface="ヒラギノ角ゴ Pro W3" charset="-128"/>
              </a:defRPr>
            </a:lvl2pPr>
            <a:lvl3pPr marL="1141376" indent="-228275">
              <a:defRPr sz="2400">
                <a:solidFill>
                  <a:schemeClr val="tx1"/>
                </a:solidFill>
                <a:latin typeface="Arial" pitchFamily="34" charset="0"/>
                <a:ea typeface="ヒラギノ角ゴ Pro W3" charset="-128"/>
              </a:defRPr>
            </a:lvl3pPr>
            <a:lvl4pPr marL="1597927" indent="-228275">
              <a:defRPr sz="2400">
                <a:solidFill>
                  <a:schemeClr val="tx1"/>
                </a:solidFill>
                <a:latin typeface="Arial" pitchFamily="34" charset="0"/>
                <a:ea typeface="ヒラギノ角ゴ Pro W3" charset="-128"/>
              </a:defRPr>
            </a:lvl4pPr>
            <a:lvl5pPr marL="2054477" indent="-228275">
              <a:defRPr sz="2400">
                <a:solidFill>
                  <a:schemeClr val="tx1"/>
                </a:solidFill>
                <a:latin typeface="Arial" pitchFamily="34" charset="0"/>
                <a:ea typeface="ヒラギノ角ゴ Pro W3" charset="-128"/>
              </a:defRPr>
            </a:lvl5pPr>
            <a:lvl6pPr marL="2511028" indent="-228275" eaLnBrk="0" fontAlgn="base" hangingPunct="0">
              <a:spcBef>
                <a:spcPct val="0"/>
              </a:spcBef>
              <a:spcAft>
                <a:spcPct val="0"/>
              </a:spcAft>
              <a:defRPr sz="2400">
                <a:solidFill>
                  <a:schemeClr val="tx1"/>
                </a:solidFill>
                <a:latin typeface="Arial" pitchFamily="34" charset="0"/>
                <a:ea typeface="ヒラギノ角ゴ Pro W3" charset="-128"/>
              </a:defRPr>
            </a:lvl6pPr>
            <a:lvl7pPr marL="2967577" indent="-228275" eaLnBrk="0" fontAlgn="base" hangingPunct="0">
              <a:spcBef>
                <a:spcPct val="0"/>
              </a:spcBef>
              <a:spcAft>
                <a:spcPct val="0"/>
              </a:spcAft>
              <a:defRPr sz="2400">
                <a:solidFill>
                  <a:schemeClr val="tx1"/>
                </a:solidFill>
                <a:latin typeface="Arial" pitchFamily="34" charset="0"/>
                <a:ea typeface="ヒラギノ角ゴ Pro W3" charset="-128"/>
              </a:defRPr>
            </a:lvl7pPr>
            <a:lvl8pPr marL="3424128" indent="-228275" eaLnBrk="0" fontAlgn="base" hangingPunct="0">
              <a:spcBef>
                <a:spcPct val="0"/>
              </a:spcBef>
              <a:spcAft>
                <a:spcPct val="0"/>
              </a:spcAft>
              <a:defRPr sz="2400">
                <a:solidFill>
                  <a:schemeClr val="tx1"/>
                </a:solidFill>
                <a:latin typeface="Arial" pitchFamily="34" charset="0"/>
                <a:ea typeface="ヒラギノ角ゴ Pro W3" charset="-128"/>
              </a:defRPr>
            </a:lvl8pPr>
            <a:lvl9pPr marL="3880679" indent="-228275" eaLnBrk="0" fontAlgn="base" hangingPunct="0">
              <a:spcBef>
                <a:spcPct val="0"/>
              </a:spcBef>
              <a:spcAft>
                <a:spcPct val="0"/>
              </a:spcAft>
              <a:defRPr sz="2400">
                <a:solidFill>
                  <a:schemeClr val="tx1"/>
                </a:solidFill>
                <a:latin typeface="Arial" pitchFamily="34" charset="0"/>
                <a:ea typeface="ヒラギノ角ゴ Pro W3" charset="-128"/>
              </a:defRPr>
            </a:lvl9pPr>
          </a:lstStyle>
          <a:p>
            <a:fld id="{54873474-DF28-4DB1-8603-4FF30F933262}" type="slidenum">
              <a:rPr lang="it-IT" altLang="it-IT" sz="1200"/>
              <a:pPr/>
              <a:t>4</a:t>
            </a:fld>
            <a:endParaRPr lang="it-IT" altLang="it-IT" sz="1200"/>
          </a:p>
        </p:txBody>
      </p:sp>
      <p:sp>
        <p:nvSpPr>
          <p:cNvPr id="4608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8435" name="Rectangle 3"/>
          <p:cNvSpPr>
            <a:spLocks noGrp="1" noChangeArrowheads="1"/>
          </p:cNvSpPr>
          <p:nvPr>
            <p:ph type="body" idx="1"/>
          </p:nvPr>
        </p:nvSpPr>
        <p:spPr>
          <a:noFill/>
        </p:spPr>
        <p:txBody>
          <a:bodyPr/>
          <a:lstStyle/>
          <a:p>
            <a:pPr eaLnBrk="1" hangingPunct="1"/>
            <a:endParaRPr lang="it-IT" altLang="it-IT">
              <a:latin typeface="Arial" pitchFamily="34" charset="0"/>
              <a:ea typeface="ヒラギノ角ゴ Pro W3" charset="-128"/>
            </a:endParaRPr>
          </a:p>
        </p:txBody>
      </p:sp>
    </p:spTree>
    <p:extLst>
      <p:ext uri="{BB962C8B-B14F-4D97-AF65-F5344CB8AC3E}">
        <p14:creationId xmlns:p14="http://schemas.microsoft.com/office/powerpoint/2010/main" val="9880886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ヒラギノ角ゴ Pro W3" charset="-128"/>
              </a:defRPr>
            </a:lvl1pPr>
            <a:lvl2pPr marL="741895" indent="-285344">
              <a:defRPr sz="2400">
                <a:solidFill>
                  <a:schemeClr val="tx1"/>
                </a:solidFill>
                <a:latin typeface="Arial" pitchFamily="34" charset="0"/>
                <a:ea typeface="ヒラギノ角ゴ Pro W3" charset="-128"/>
              </a:defRPr>
            </a:lvl2pPr>
            <a:lvl3pPr marL="1141376" indent="-228275">
              <a:defRPr sz="2400">
                <a:solidFill>
                  <a:schemeClr val="tx1"/>
                </a:solidFill>
                <a:latin typeface="Arial" pitchFamily="34" charset="0"/>
                <a:ea typeface="ヒラギノ角ゴ Pro W3" charset="-128"/>
              </a:defRPr>
            </a:lvl3pPr>
            <a:lvl4pPr marL="1597927" indent="-228275">
              <a:defRPr sz="2400">
                <a:solidFill>
                  <a:schemeClr val="tx1"/>
                </a:solidFill>
                <a:latin typeface="Arial" pitchFamily="34" charset="0"/>
                <a:ea typeface="ヒラギノ角ゴ Pro W3" charset="-128"/>
              </a:defRPr>
            </a:lvl4pPr>
            <a:lvl5pPr marL="2054477" indent="-228275">
              <a:defRPr sz="2400">
                <a:solidFill>
                  <a:schemeClr val="tx1"/>
                </a:solidFill>
                <a:latin typeface="Arial" pitchFamily="34" charset="0"/>
                <a:ea typeface="ヒラギノ角ゴ Pro W3" charset="-128"/>
              </a:defRPr>
            </a:lvl5pPr>
            <a:lvl6pPr marL="2511028" indent="-228275" eaLnBrk="0" fontAlgn="base" hangingPunct="0">
              <a:spcBef>
                <a:spcPct val="0"/>
              </a:spcBef>
              <a:spcAft>
                <a:spcPct val="0"/>
              </a:spcAft>
              <a:defRPr sz="2400">
                <a:solidFill>
                  <a:schemeClr val="tx1"/>
                </a:solidFill>
                <a:latin typeface="Arial" pitchFamily="34" charset="0"/>
                <a:ea typeface="ヒラギノ角ゴ Pro W3" charset="-128"/>
              </a:defRPr>
            </a:lvl6pPr>
            <a:lvl7pPr marL="2967577" indent="-228275" eaLnBrk="0" fontAlgn="base" hangingPunct="0">
              <a:spcBef>
                <a:spcPct val="0"/>
              </a:spcBef>
              <a:spcAft>
                <a:spcPct val="0"/>
              </a:spcAft>
              <a:defRPr sz="2400">
                <a:solidFill>
                  <a:schemeClr val="tx1"/>
                </a:solidFill>
                <a:latin typeface="Arial" pitchFamily="34" charset="0"/>
                <a:ea typeface="ヒラギノ角ゴ Pro W3" charset="-128"/>
              </a:defRPr>
            </a:lvl7pPr>
            <a:lvl8pPr marL="3424128" indent="-228275" eaLnBrk="0" fontAlgn="base" hangingPunct="0">
              <a:spcBef>
                <a:spcPct val="0"/>
              </a:spcBef>
              <a:spcAft>
                <a:spcPct val="0"/>
              </a:spcAft>
              <a:defRPr sz="2400">
                <a:solidFill>
                  <a:schemeClr val="tx1"/>
                </a:solidFill>
                <a:latin typeface="Arial" pitchFamily="34" charset="0"/>
                <a:ea typeface="ヒラギノ角ゴ Pro W3" charset="-128"/>
              </a:defRPr>
            </a:lvl8pPr>
            <a:lvl9pPr marL="3880679" indent="-228275" eaLnBrk="0" fontAlgn="base" hangingPunct="0">
              <a:spcBef>
                <a:spcPct val="0"/>
              </a:spcBef>
              <a:spcAft>
                <a:spcPct val="0"/>
              </a:spcAft>
              <a:defRPr sz="2400">
                <a:solidFill>
                  <a:schemeClr val="tx1"/>
                </a:solidFill>
                <a:latin typeface="Arial" pitchFamily="34" charset="0"/>
                <a:ea typeface="ヒラギノ角ゴ Pro W3" charset="-128"/>
              </a:defRPr>
            </a:lvl9pPr>
          </a:lstStyle>
          <a:p>
            <a:fld id="{54873474-DF28-4DB1-8603-4FF30F933262}" type="slidenum">
              <a:rPr lang="it-IT" altLang="it-IT" sz="1200"/>
              <a:pPr/>
              <a:t>5</a:t>
            </a:fld>
            <a:endParaRPr lang="it-IT" altLang="it-IT" sz="1200"/>
          </a:p>
        </p:txBody>
      </p:sp>
      <p:sp>
        <p:nvSpPr>
          <p:cNvPr id="460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8435" name="Rectangle 3"/>
          <p:cNvSpPr>
            <a:spLocks noGrp="1" noChangeArrowheads="1"/>
          </p:cNvSpPr>
          <p:nvPr>
            <p:ph type="body" idx="1"/>
          </p:nvPr>
        </p:nvSpPr>
        <p:spPr>
          <a:noFill/>
        </p:spPr>
        <p:txBody>
          <a:bodyPr/>
          <a:lstStyle/>
          <a:p>
            <a:pPr eaLnBrk="1" hangingPunct="1"/>
            <a:endParaRPr lang="it-IT" altLang="it-IT">
              <a:latin typeface="Arial" pitchFamily="34" charset="0"/>
              <a:ea typeface="ヒラギノ角ゴ Pro W3" charset="-128"/>
            </a:endParaRPr>
          </a:p>
        </p:txBody>
      </p:sp>
    </p:spTree>
    <p:extLst>
      <p:ext uri="{BB962C8B-B14F-4D97-AF65-F5344CB8AC3E}">
        <p14:creationId xmlns:p14="http://schemas.microsoft.com/office/powerpoint/2010/main" val="685838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ヒラギノ角ゴ Pro W3" charset="-128"/>
              </a:defRPr>
            </a:lvl1pPr>
            <a:lvl2pPr marL="741895" indent="-285344">
              <a:defRPr sz="2400">
                <a:solidFill>
                  <a:schemeClr val="tx1"/>
                </a:solidFill>
                <a:latin typeface="Arial" pitchFamily="34" charset="0"/>
                <a:ea typeface="ヒラギノ角ゴ Pro W3" charset="-128"/>
              </a:defRPr>
            </a:lvl2pPr>
            <a:lvl3pPr marL="1141376" indent="-228275">
              <a:defRPr sz="2400">
                <a:solidFill>
                  <a:schemeClr val="tx1"/>
                </a:solidFill>
                <a:latin typeface="Arial" pitchFamily="34" charset="0"/>
                <a:ea typeface="ヒラギノ角ゴ Pro W3" charset="-128"/>
              </a:defRPr>
            </a:lvl3pPr>
            <a:lvl4pPr marL="1597927" indent="-228275">
              <a:defRPr sz="2400">
                <a:solidFill>
                  <a:schemeClr val="tx1"/>
                </a:solidFill>
                <a:latin typeface="Arial" pitchFamily="34" charset="0"/>
                <a:ea typeface="ヒラギノ角ゴ Pro W3" charset="-128"/>
              </a:defRPr>
            </a:lvl4pPr>
            <a:lvl5pPr marL="2054477" indent="-228275">
              <a:defRPr sz="2400">
                <a:solidFill>
                  <a:schemeClr val="tx1"/>
                </a:solidFill>
                <a:latin typeface="Arial" pitchFamily="34" charset="0"/>
                <a:ea typeface="ヒラギノ角ゴ Pro W3" charset="-128"/>
              </a:defRPr>
            </a:lvl5pPr>
            <a:lvl6pPr marL="2511028" indent="-228275" eaLnBrk="0" fontAlgn="base" hangingPunct="0">
              <a:spcBef>
                <a:spcPct val="0"/>
              </a:spcBef>
              <a:spcAft>
                <a:spcPct val="0"/>
              </a:spcAft>
              <a:defRPr sz="2400">
                <a:solidFill>
                  <a:schemeClr val="tx1"/>
                </a:solidFill>
                <a:latin typeface="Arial" pitchFamily="34" charset="0"/>
                <a:ea typeface="ヒラギノ角ゴ Pro W3" charset="-128"/>
              </a:defRPr>
            </a:lvl6pPr>
            <a:lvl7pPr marL="2967577" indent="-228275" eaLnBrk="0" fontAlgn="base" hangingPunct="0">
              <a:spcBef>
                <a:spcPct val="0"/>
              </a:spcBef>
              <a:spcAft>
                <a:spcPct val="0"/>
              </a:spcAft>
              <a:defRPr sz="2400">
                <a:solidFill>
                  <a:schemeClr val="tx1"/>
                </a:solidFill>
                <a:latin typeface="Arial" pitchFamily="34" charset="0"/>
                <a:ea typeface="ヒラギノ角ゴ Pro W3" charset="-128"/>
              </a:defRPr>
            </a:lvl7pPr>
            <a:lvl8pPr marL="3424128" indent="-228275" eaLnBrk="0" fontAlgn="base" hangingPunct="0">
              <a:spcBef>
                <a:spcPct val="0"/>
              </a:spcBef>
              <a:spcAft>
                <a:spcPct val="0"/>
              </a:spcAft>
              <a:defRPr sz="2400">
                <a:solidFill>
                  <a:schemeClr val="tx1"/>
                </a:solidFill>
                <a:latin typeface="Arial" pitchFamily="34" charset="0"/>
                <a:ea typeface="ヒラギノ角ゴ Pro W3" charset="-128"/>
              </a:defRPr>
            </a:lvl8pPr>
            <a:lvl9pPr marL="3880679" indent="-228275" eaLnBrk="0" fontAlgn="base" hangingPunct="0">
              <a:spcBef>
                <a:spcPct val="0"/>
              </a:spcBef>
              <a:spcAft>
                <a:spcPct val="0"/>
              </a:spcAft>
              <a:defRPr sz="2400">
                <a:solidFill>
                  <a:schemeClr val="tx1"/>
                </a:solidFill>
                <a:latin typeface="Arial" pitchFamily="34" charset="0"/>
                <a:ea typeface="ヒラギノ角ゴ Pro W3" charset="-128"/>
              </a:defRPr>
            </a:lvl9pPr>
          </a:lstStyle>
          <a:p>
            <a:fld id="{54873474-DF28-4DB1-8603-4FF30F933262}" type="slidenum">
              <a:rPr lang="it-IT" altLang="it-IT" sz="1200"/>
              <a:pPr/>
              <a:t>6</a:t>
            </a:fld>
            <a:endParaRPr lang="it-IT" altLang="it-IT" sz="1200"/>
          </a:p>
        </p:txBody>
      </p:sp>
      <p:sp>
        <p:nvSpPr>
          <p:cNvPr id="460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8435" name="Rectangle 3"/>
          <p:cNvSpPr>
            <a:spLocks noGrp="1" noChangeArrowheads="1"/>
          </p:cNvSpPr>
          <p:nvPr>
            <p:ph type="body" idx="1"/>
          </p:nvPr>
        </p:nvSpPr>
        <p:spPr>
          <a:noFill/>
        </p:spPr>
        <p:txBody>
          <a:bodyPr/>
          <a:lstStyle/>
          <a:p>
            <a:pPr eaLnBrk="1" hangingPunct="1"/>
            <a:endParaRPr lang="it-IT" altLang="it-IT">
              <a:latin typeface="Arial" pitchFamily="34" charset="0"/>
              <a:ea typeface="ヒラギノ角ゴ Pro W3" charset="-128"/>
            </a:endParaRPr>
          </a:p>
        </p:txBody>
      </p:sp>
    </p:spTree>
    <p:extLst>
      <p:ext uri="{BB962C8B-B14F-4D97-AF65-F5344CB8AC3E}">
        <p14:creationId xmlns:p14="http://schemas.microsoft.com/office/powerpoint/2010/main" val="2124622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ヒラギノ角ゴ Pro W3" charset="-128"/>
              </a:defRPr>
            </a:lvl1pPr>
            <a:lvl2pPr marL="741895" indent="-285344">
              <a:defRPr sz="2400">
                <a:solidFill>
                  <a:schemeClr val="tx1"/>
                </a:solidFill>
                <a:latin typeface="Arial" pitchFamily="34" charset="0"/>
                <a:ea typeface="ヒラギノ角ゴ Pro W3" charset="-128"/>
              </a:defRPr>
            </a:lvl2pPr>
            <a:lvl3pPr marL="1141376" indent="-228275">
              <a:defRPr sz="2400">
                <a:solidFill>
                  <a:schemeClr val="tx1"/>
                </a:solidFill>
                <a:latin typeface="Arial" pitchFamily="34" charset="0"/>
                <a:ea typeface="ヒラギノ角ゴ Pro W3" charset="-128"/>
              </a:defRPr>
            </a:lvl3pPr>
            <a:lvl4pPr marL="1597927" indent="-228275">
              <a:defRPr sz="2400">
                <a:solidFill>
                  <a:schemeClr val="tx1"/>
                </a:solidFill>
                <a:latin typeface="Arial" pitchFamily="34" charset="0"/>
                <a:ea typeface="ヒラギノ角ゴ Pro W3" charset="-128"/>
              </a:defRPr>
            </a:lvl4pPr>
            <a:lvl5pPr marL="2054477" indent="-228275">
              <a:defRPr sz="2400">
                <a:solidFill>
                  <a:schemeClr val="tx1"/>
                </a:solidFill>
                <a:latin typeface="Arial" pitchFamily="34" charset="0"/>
                <a:ea typeface="ヒラギノ角ゴ Pro W3" charset="-128"/>
              </a:defRPr>
            </a:lvl5pPr>
            <a:lvl6pPr marL="2511028" indent="-228275" eaLnBrk="0" fontAlgn="base" hangingPunct="0">
              <a:spcBef>
                <a:spcPct val="0"/>
              </a:spcBef>
              <a:spcAft>
                <a:spcPct val="0"/>
              </a:spcAft>
              <a:defRPr sz="2400">
                <a:solidFill>
                  <a:schemeClr val="tx1"/>
                </a:solidFill>
                <a:latin typeface="Arial" pitchFamily="34" charset="0"/>
                <a:ea typeface="ヒラギノ角ゴ Pro W3" charset="-128"/>
              </a:defRPr>
            </a:lvl6pPr>
            <a:lvl7pPr marL="2967577" indent="-228275" eaLnBrk="0" fontAlgn="base" hangingPunct="0">
              <a:spcBef>
                <a:spcPct val="0"/>
              </a:spcBef>
              <a:spcAft>
                <a:spcPct val="0"/>
              </a:spcAft>
              <a:defRPr sz="2400">
                <a:solidFill>
                  <a:schemeClr val="tx1"/>
                </a:solidFill>
                <a:latin typeface="Arial" pitchFamily="34" charset="0"/>
                <a:ea typeface="ヒラギノ角ゴ Pro W3" charset="-128"/>
              </a:defRPr>
            </a:lvl7pPr>
            <a:lvl8pPr marL="3424128" indent="-228275" eaLnBrk="0" fontAlgn="base" hangingPunct="0">
              <a:spcBef>
                <a:spcPct val="0"/>
              </a:spcBef>
              <a:spcAft>
                <a:spcPct val="0"/>
              </a:spcAft>
              <a:defRPr sz="2400">
                <a:solidFill>
                  <a:schemeClr val="tx1"/>
                </a:solidFill>
                <a:latin typeface="Arial" pitchFamily="34" charset="0"/>
                <a:ea typeface="ヒラギノ角ゴ Pro W3" charset="-128"/>
              </a:defRPr>
            </a:lvl8pPr>
            <a:lvl9pPr marL="3880679" indent="-228275" eaLnBrk="0" fontAlgn="base" hangingPunct="0">
              <a:spcBef>
                <a:spcPct val="0"/>
              </a:spcBef>
              <a:spcAft>
                <a:spcPct val="0"/>
              </a:spcAft>
              <a:defRPr sz="2400">
                <a:solidFill>
                  <a:schemeClr val="tx1"/>
                </a:solidFill>
                <a:latin typeface="Arial" pitchFamily="34" charset="0"/>
                <a:ea typeface="ヒラギノ角ゴ Pro W3" charset="-128"/>
              </a:defRPr>
            </a:lvl9pPr>
          </a:lstStyle>
          <a:p>
            <a:fld id="{54873474-DF28-4DB1-8603-4FF30F933262}" type="slidenum">
              <a:rPr lang="it-IT" altLang="it-IT" sz="1200"/>
              <a:pPr/>
              <a:t>9</a:t>
            </a:fld>
            <a:endParaRPr lang="it-IT" altLang="it-IT" sz="1200"/>
          </a:p>
        </p:txBody>
      </p:sp>
      <p:sp>
        <p:nvSpPr>
          <p:cNvPr id="460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8435" name="Rectangle 3"/>
          <p:cNvSpPr>
            <a:spLocks noGrp="1" noChangeArrowheads="1"/>
          </p:cNvSpPr>
          <p:nvPr>
            <p:ph type="body" idx="1"/>
          </p:nvPr>
        </p:nvSpPr>
        <p:spPr>
          <a:noFill/>
        </p:spPr>
        <p:txBody>
          <a:bodyPr/>
          <a:lstStyle/>
          <a:p>
            <a:pPr eaLnBrk="1" hangingPunct="1"/>
            <a:endParaRPr lang="it-IT" altLang="it-IT">
              <a:latin typeface="Arial" pitchFamily="34" charset="0"/>
              <a:ea typeface="ヒラギノ角ゴ Pro W3" charset="-128"/>
            </a:endParaRPr>
          </a:p>
        </p:txBody>
      </p:sp>
    </p:spTree>
    <p:extLst>
      <p:ext uri="{BB962C8B-B14F-4D97-AF65-F5344CB8AC3E}">
        <p14:creationId xmlns:p14="http://schemas.microsoft.com/office/powerpoint/2010/main" val="38582503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ヒラギノ角ゴ Pro W3" charset="-128"/>
              </a:defRPr>
            </a:lvl1pPr>
            <a:lvl2pPr marL="741895" indent="-285344">
              <a:defRPr sz="2400">
                <a:solidFill>
                  <a:schemeClr val="tx1"/>
                </a:solidFill>
                <a:latin typeface="Arial" pitchFamily="34" charset="0"/>
                <a:ea typeface="ヒラギノ角ゴ Pro W3" charset="-128"/>
              </a:defRPr>
            </a:lvl2pPr>
            <a:lvl3pPr marL="1141376" indent="-228275">
              <a:defRPr sz="2400">
                <a:solidFill>
                  <a:schemeClr val="tx1"/>
                </a:solidFill>
                <a:latin typeface="Arial" pitchFamily="34" charset="0"/>
                <a:ea typeface="ヒラギノ角ゴ Pro W3" charset="-128"/>
              </a:defRPr>
            </a:lvl3pPr>
            <a:lvl4pPr marL="1597927" indent="-228275">
              <a:defRPr sz="2400">
                <a:solidFill>
                  <a:schemeClr val="tx1"/>
                </a:solidFill>
                <a:latin typeface="Arial" pitchFamily="34" charset="0"/>
                <a:ea typeface="ヒラギノ角ゴ Pro W3" charset="-128"/>
              </a:defRPr>
            </a:lvl4pPr>
            <a:lvl5pPr marL="2054477" indent="-228275">
              <a:defRPr sz="2400">
                <a:solidFill>
                  <a:schemeClr val="tx1"/>
                </a:solidFill>
                <a:latin typeface="Arial" pitchFamily="34" charset="0"/>
                <a:ea typeface="ヒラギノ角ゴ Pro W3" charset="-128"/>
              </a:defRPr>
            </a:lvl5pPr>
            <a:lvl6pPr marL="2511028" indent="-228275" eaLnBrk="0" fontAlgn="base" hangingPunct="0">
              <a:spcBef>
                <a:spcPct val="0"/>
              </a:spcBef>
              <a:spcAft>
                <a:spcPct val="0"/>
              </a:spcAft>
              <a:defRPr sz="2400">
                <a:solidFill>
                  <a:schemeClr val="tx1"/>
                </a:solidFill>
                <a:latin typeface="Arial" pitchFamily="34" charset="0"/>
                <a:ea typeface="ヒラギノ角ゴ Pro W3" charset="-128"/>
              </a:defRPr>
            </a:lvl6pPr>
            <a:lvl7pPr marL="2967577" indent="-228275" eaLnBrk="0" fontAlgn="base" hangingPunct="0">
              <a:spcBef>
                <a:spcPct val="0"/>
              </a:spcBef>
              <a:spcAft>
                <a:spcPct val="0"/>
              </a:spcAft>
              <a:defRPr sz="2400">
                <a:solidFill>
                  <a:schemeClr val="tx1"/>
                </a:solidFill>
                <a:latin typeface="Arial" pitchFamily="34" charset="0"/>
                <a:ea typeface="ヒラギノ角ゴ Pro W3" charset="-128"/>
              </a:defRPr>
            </a:lvl7pPr>
            <a:lvl8pPr marL="3424128" indent="-228275" eaLnBrk="0" fontAlgn="base" hangingPunct="0">
              <a:spcBef>
                <a:spcPct val="0"/>
              </a:spcBef>
              <a:spcAft>
                <a:spcPct val="0"/>
              </a:spcAft>
              <a:defRPr sz="2400">
                <a:solidFill>
                  <a:schemeClr val="tx1"/>
                </a:solidFill>
                <a:latin typeface="Arial" pitchFamily="34" charset="0"/>
                <a:ea typeface="ヒラギノ角ゴ Pro W3" charset="-128"/>
              </a:defRPr>
            </a:lvl8pPr>
            <a:lvl9pPr marL="3880679" indent="-228275" eaLnBrk="0" fontAlgn="base" hangingPunct="0">
              <a:spcBef>
                <a:spcPct val="0"/>
              </a:spcBef>
              <a:spcAft>
                <a:spcPct val="0"/>
              </a:spcAft>
              <a:defRPr sz="2400">
                <a:solidFill>
                  <a:schemeClr val="tx1"/>
                </a:solidFill>
                <a:latin typeface="Arial" pitchFamily="34" charset="0"/>
                <a:ea typeface="ヒラギノ角ゴ Pro W3" charset="-128"/>
              </a:defRPr>
            </a:lvl9pPr>
          </a:lstStyle>
          <a:p>
            <a:fld id="{54873474-DF28-4DB1-8603-4FF30F933262}" type="slidenum">
              <a:rPr lang="it-IT" altLang="it-IT" sz="1200"/>
              <a:pPr/>
              <a:t>10</a:t>
            </a:fld>
            <a:endParaRPr lang="it-IT" altLang="it-IT" sz="1200"/>
          </a:p>
        </p:txBody>
      </p:sp>
      <p:sp>
        <p:nvSpPr>
          <p:cNvPr id="460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8435" name="Rectangle 3"/>
          <p:cNvSpPr>
            <a:spLocks noGrp="1" noChangeArrowheads="1"/>
          </p:cNvSpPr>
          <p:nvPr>
            <p:ph type="body" idx="1"/>
          </p:nvPr>
        </p:nvSpPr>
        <p:spPr>
          <a:noFill/>
        </p:spPr>
        <p:txBody>
          <a:bodyPr/>
          <a:lstStyle/>
          <a:p>
            <a:pPr eaLnBrk="1" hangingPunct="1"/>
            <a:endParaRPr lang="it-IT" altLang="it-IT">
              <a:latin typeface="Arial" pitchFamily="34" charset="0"/>
              <a:ea typeface="ヒラギノ角ゴ Pro W3" charset="-128"/>
            </a:endParaRPr>
          </a:p>
        </p:txBody>
      </p:sp>
    </p:spTree>
    <p:extLst>
      <p:ext uri="{BB962C8B-B14F-4D97-AF65-F5344CB8AC3E}">
        <p14:creationId xmlns:p14="http://schemas.microsoft.com/office/powerpoint/2010/main" val="1465469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defTabSz="458526">
              <a:defRPr/>
            </a:pPr>
            <a:fld id="{57EB03AF-963D-40CF-A73A-F7D1FEF24CF1}" type="slidenum">
              <a:rPr lang="it-IT">
                <a:solidFill>
                  <a:prstClr val="black"/>
                </a:solidFill>
                <a:latin typeface="Calibri" panose="020F0502020204030204"/>
              </a:rPr>
              <a:pPr defTabSz="458526">
                <a:defRPr/>
              </a:pPr>
              <a:t>12</a:t>
            </a:fld>
            <a:endParaRPr lang="it-IT">
              <a:solidFill>
                <a:prstClr val="black"/>
              </a:solidFill>
              <a:latin typeface="Calibri" panose="020F0502020204030204"/>
            </a:endParaRPr>
          </a:p>
        </p:txBody>
      </p:sp>
    </p:spTree>
    <p:extLst>
      <p:ext uri="{BB962C8B-B14F-4D97-AF65-F5344CB8AC3E}">
        <p14:creationId xmlns:p14="http://schemas.microsoft.com/office/powerpoint/2010/main" val="22464654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6C426523-7BB0-4455-B2F6-2FDC1C3614A4}" type="datetimeFigureOut">
              <a:rPr lang="it-IT" smtClean="0"/>
              <a:t>14/02/2019</a:t>
            </a:fld>
            <a:endParaRPr lang="it-IT"/>
          </a:p>
        </p:txBody>
      </p:sp>
      <p:sp>
        <p:nvSpPr>
          <p:cNvPr id="5" name="Footer Placeholder 4"/>
          <p:cNvSpPr>
            <a:spLocks noGrp="1"/>
          </p:cNvSpPr>
          <p:nvPr>
            <p:ph type="ftr" sz="quarter" idx="11"/>
          </p:nvPr>
        </p:nvSpPr>
        <p:spPr/>
        <p:txBody>
          <a:bodyPr/>
          <a:lstStyle/>
          <a:p>
            <a:endParaRPr lang="it-IT" dirty="0"/>
          </a:p>
        </p:txBody>
      </p:sp>
      <p:sp>
        <p:nvSpPr>
          <p:cNvPr id="6" name="Slide Number Placeholder 5"/>
          <p:cNvSpPr>
            <a:spLocks noGrp="1"/>
          </p:cNvSpPr>
          <p:nvPr>
            <p:ph type="sldNum" sz="quarter" idx="12"/>
          </p:nvPr>
        </p:nvSpPr>
        <p:spPr/>
        <p:txBody>
          <a:bodyPr/>
          <a:lstStyle/>
          <a:p>
            <a:fld id="{FDF1C2FE-2905-499F-B536-A053F1620207}" type="slidenum">
              <a:rPr lang="it-IT" smtClean="0"/>
              <a:t>‹N›</a:t>
            </a:fld>
            <a:endParaRPr lang="it-IT"/>
          </a:p>
        </p:txBody>
      </p:sp>
    </p:spTree>
    <p:extLst>
      <p:ext uri="{BB962C8B-B14F-4D97-AF65-F5344CB8AC3E}">
        <p14:creationId xmlns:p14="http://schemas.microsoft.com/office/powerpoint/2010/main" val="13932793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6C426523-7BB0-4455-B2F6-2FDC1C3614A4}" type="datetimeFigureOut">
              <a:rPr lang="it-IT" smtClean="0"/>
              <a:t>14/02/2019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FDF1C2FE-2905-499F-B536-A053F1620207}" type="slidenum">
              <a:rPr lang="it-IT" smtClean="0"/>
              <a:t>‹N›</a:t>
            </a:fld>
            <a:endParaRPr lang="it-IT"/>
          </a:p>
        </p:txBody>
      </p:sp>
    </p:spTree>
    <p:extLst>
      <p:ext uri="{BB962C8B-B14F-4D97-AF65-F5344CB8AC3E}">
        <p14:creationId xmlns:p14="http://schemas.microsoft.com/office/powerpoint/2010/main" val="3689302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6C426523-7BB0-4455-B2F6-2FDC1C3614A4}" type="datetimeFigureOut">
              <a:rPr lang="it-IT" smtClean="0"/>
              <a:t>14/02/2019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FDF1C2FE-2905-499F-B536-A053F1620207}" type="slidenum">
              <a:rPr lang="it-IT" smtClean="0"/>
              <a:t>‹N›</a:t>
            </a:fld>
            <a:endParaRPr lang="it-IT"/>
          </a:p>
        </p:txBody>
      </p:sp>
    </p:spTree>
    <p:extLst>
      <p:ext uri="{BB962C8B-B14F-4D97-AF65-F5344CB8AC3E}">
        <p14:creationId xmlns:p14="http://schemas.microsoft.com/office/powerpoint/2010/main" val="10926202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iapositiva titolo">
    <p:spTree>
      <p:nvGrpSpPr>
        <p:cNvPr id="1" name=""/>
        <p:cNvGrpSpPr/>
        <p:nvPr/>
      </p:nvGrpSpPr>
      <p:grpSpPr>
        <a:xfrm>
          <a:off x="0" y="0"/>
          <a:ext cx="0" cy="0"/>
          <a:chOff x="0" y="0"/>
          <a:chExt cx="0" cy="0"/>
        </a:xfrm>
      </p:grpSpPr>
      <p:sp>
        <p:nvSpPr>
          <p:cNvPr id="8" name="Segnaposto titolo 1"/>
          <p:cNvSpPr>
            <a:spLocks noGrp="1"/>
          </p:cNvSpPr>
          <p:nvPr>
            <p:ph type="title"/>
          </p:nvPr>
        </p:nvSpPr>
        <p:spPr>
          <a:xfrm>
            <a:off x="463191" y="2182951"/>
            <a:ext cx="5544784" cy="1034104"/>
          </a:xfrm>
          <a:prstGeom prst="rect">
            <a:avLst/>
          </a:prstGeom>
        </p:spPr>
        <p:txBody>
          <a:bodyPr rtlCol="0">
            <a:normAutofit/>
          </a:bodyPr>
          <a:lstStyle>
            <a:lvl1pPr>
              <a:defRPr>
                <a:solidFill>
                  <a:schemeClr val="tx1"/>
                </a:solidFill>
              </a:defRPr>
            </a:lvl1pPr>
          </a:lstStyle>
          <a:p>
            <a:r>
              <a:rPr lang="it-IT" dirty="0"/>
              <a:t>Fare clic per modificare lo stile del titolo</a:t>
            </a:r>
          </a:p>
        </p:txBody>
      </p:sp>
      <p:sp>
        <p:nvSpPr>
          <p:cNvPr id="9" name="Segnaposto testo 2"/>
          <p:cNvSpPr>
            <a:spLocks noGrp="1"/>
          </p:cNvSpPr>
          <p:nvPr>
            <p:ph idx="1"/>
          </p:nvPr>
        </p:nvSpPr>
        <p:spPr>
          <a:xfrm>
            <a:off x="463190" y="3378231"/>
            <a:ext cx="5544785" cy="1160460"/>
          </a:xfrm>
          <a:prstGeom prst="rect">
            <a:avLst/>
          </a:prstGeom>
        </p:spPr>
        <p:txBody>
          <a:bodyPr rtlCol="0">
            <a:normAutofit/>
          </a:bodyPr>
          <a:lstStyle>
            <a:lvl1pPr>
              <a:defRPr>
                <a:solidFill>
                  <a:schemeClr val="tx1"/>
                </a:solidFill>
              </a:defRPr>
            </a:lvl1pPr>
          </a:lstStyle>
          <a:p>
            <a:pPr lvl="0"/>
            <a:r>
              <a:rPr lang="it-IT" dirty="0"/>
              <a:t>Fare clic per modificare stili del testo dello schema</a:t>
            </a:r>
          </a:p>
          <a:p>
            <a:pPr lvl="1"/>
            <a:r>
              <a:rPr lang="it-IT" dirty="0"/>
              <a:t>Secondo livello</a:t>
            </a:r>
          </a:p>
        </p:txBody>
      </p:sp>
      <p:sp>
        <p:nvSpPr>
          <p:cNvPr id="11" name="Segnaposto testo 2"/>
          <p:cNvSpPr>
            <a:spLocks noGrp="1"/>
          </p:cNvSpPr>
          <p:nvPr>
            <p:ph idx="13"/>
          </p:nvPr>
        </p:nvSpPr>
        <p:spPr>
          <a:xfrm>
            <a:off x="463190" y="4757890"/>
            <a:ext cx="5544785" cy="1160460"/>
          </a:xfrm>
          <a:prstGeom prst="rect">
            <a:avLst/>
          </a:prstGeom>
        </p:spPr>
        <p:txBody>
          <a:bodyPr rtlCol="0">
            <a:normAutofit/>
          </a:bodyPr>
          <a:lstStyle>
            <a:lvl1pPr>
              <a:defRPr sz="1800" baseline="0">
                <a:solidFill>
                  <a:srgbClr val="000000"/>
                </a:solidFill>
              </a:defRPr>
            </a:lvl1pPr>
            <a:lvl2pPr>
              <a:defRPr>
                <a:solidFill>
                  <a:srgbClr val="000000"/>
                </a:solidFill>
              </a:defRPr>
            </a:lvl2pPr>
          </a:lstStyle>
          <a:p>
            <a:pPr lvl="0"/>
            <a:r>
              <a:rPr lang="it-IT" dirty="0"/>
              <a:t>Fare clic per modificare stili del testo dello schema</a:t>
            </a:r>
          </a:p>
          <a:p>
            <a:pPr lvl="1"/>
            <a:r>
              <a:rPr lang="it-IT" dirty="0"/>
              <a:t>Secondo livello</a:t>
            </a:r>
          </a:p>
        </p:txBody>
      </p:sp>
      <p:sp>
        <p:nvSpPr>
          <p:cNvPr id="5" name="Segnaposto data 3"/>
          <p:cNvSpPr>
            <a:spLocks noGrp="1"/>
          </p:cNvSpPr>
          <p:nvPr>
            <p:ph type="dt" sz="half" idx="14"/>
          </p:nvPr>
        </p:nvSpPr>
        <p:spPr/>
        <p:txBody>
          <a:bodyPr/>
          <a:lstStyle>
            <a:lvl1pPr>
              <a:defRPr/>
            </a:lvl1pPr>
          </a:lstStyle>
          <a:p>
            <a:pPr>
              <a:defRPr/>
            </a:pPr>
            <a:fld id="{FE51553D-326A-F24D-BAAB-23E30F25C869}" type="datetime1">
              <a:rPr lang="it-IT" smtClean="0"/>
              <a:t>14/02/2019</a:t>
            </a:fld>
            <a:endParaRPr lang="it-IT" dirty="0"/>
          </a:p>
        </p:txBody>
      </p:sp>
      <p:sp>
        <p:nvSpPr>
          <p:cNvPr id="6" name="Segnaposto piè di pagina 4"/>
          <p:cNvSpPr>
            <a:spLocks noGrp="1"/>
          </p:cNvSpPr>
          <p:nvPr>
            <p:ph type="ftr" sz="quarter" idx="15"/>
          </p:nvPr>
        </p:nvSpPr>
        <p:spPr/>
        <p:txBody>
          <a:bodyPr/>
          <a:lstStyle>
            <a:lvl1pPr>
              <a:defRPr/>
            </a:lvl1pPr>
          </a:lstStyle>
          <a:p>
            <a:pPr>
              <a:defRPr/>
            </a:pPr>
            <a:endParaRPr lang="it-IT"/>
          </a:p>
        </p:txBody>
      </p:sp>
      <p:sp>
        <p:nvSpPr>
          <p:cNvPr id="7" name="Segnaposto numero diapositiva 5"/>
          <p:cNvSpPr>
            <a:spLocks noGrp="1"/>
          </p:cNvSpPr>
          <p:nvPr>
            <p:ph type="sldNum" sz="quarter" idx="16"/>
          </p:nvPr>
        </p:nvSpPr>
        <p:spPr/>
        <p:txBody>
          <a:bodyPr/>
          <a:lstStyle>
            <a:lvl1pPr>
              <a:defRPr/>
            </a:lvl1pPr>
          </a:lstStyle>
          <a:p>
            <a:pPr>
              <a:defRPr/>
            </a:pPr>
            <a:fld id="{89D0EDFF-8AAE-4561-9DDE-56F64A8364BF}" type="slidenum">
              <a:rPr lang="it-IT"/>
              <a:pPr>
                <a:defRPr/>
              </a:pPr>
              <a:t>‹N›</a:t>
            </a:fld>
            <a:endParaRPr lang="it-IT" dirty="0"/>
          </a:p>
        </p:txBody>
      </p:sp>
      <p:sp>
        <p:nvSpPr>
          <p:cNvPr id="2" name="Rettangolo 1"/>
          <p:cNvSpPr/>
          <p:nvPr userDrawn="1"/>
        </p:nvSpPr>
        <p:spPr>
          <a:xfrm>
            <a:off x="0" y="0"/>
            <a:ext cx="457200" cy="68580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ttangolo 9">
            <a:extLst>
              <a:ext uri="{FF2B5EF4-FFF2-40B4-BE49-F238E27FC236}">
                <a16:creationId xmlns:a16="http://schemas.microsoft.com/office/drawing/2014/main" id="{A6D774DA-12F0-44CF-9FB7-20BEC5F30F44}"/>
              </a:ext>
            </a:extLst>
          </p:cNvPr>
          <p:cNvSpPr/>
          <p:nvPr userDrawn="1"/>
        </p:nvSpPr>
        <p:spPr>
          <a:xfrm>
            <a:off x="389679" y="0"/>
            <a:ext cx="72000" cy="6858000"/>
          </a:xfrm>
          <a:prstGeom prst="rect">
            <a:avLst/>
          </a:prstGeom>
          <a:solidFill>
            <a:srgbClr val="E1C4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2905279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Layout personalizzato">
    <p:spTree>
      <p:nvGrpSpPr>
        <p:cNvPr id="1" name=""/>
        <p:cNvGrpSpPr/>
        <p:nvPr/>
      </p:nvGrpSpPr>
      <p:grpSpPr>
        <a:xfrm>
          <a:off x="0" y="0"/>
          <a:ext cx="0" cy="0"/>
          <a:chOff x="0" y="0"/>
          <a:chExt cx="0" cy="0"/>
        </a:xfrm>
      </p:grpSpPr>
      <p:sp>
        <p:nvSpPr>
          <p:cNvPr id="6" name="Segnaposto titolo 1"/>
          <p:cNvSpPr>
            <a:spLocks noGrp="1"/>
          </p:cNvSpPr>
          <p:nvPr>
            <p:ph type="title"/>
          </p:nvPr>
        </p:nvSpPr>
        <p:spPr>
          <a:xfrm>
            <a:off x="461434" y="2182951"/>
            <a:ext cx="6672606" cy="1034104"/>
          </a:xfrm>
          <a:prstGeom prst="rect">
            <a:avLst/>
          </a:prstGeom>
        </p:spPr>
        <p:txBody>
          <a:bodyPr rtlCol="0">
            <a:normAutofit/>
          </a:bodyPr>
          <a:lstStyle/>
          <a:p>
            <a:r>
              <a:rPr lang="it-IT" dirty="0"/>
              <a:t>Fare clic per modificare lo stile del titolo</a:t>
            </a:r>
          </a:p>
        </p:txBody>
      </p:sp>
      <p:sp>
        <p:nvSpPr>
          <p:cNvPr id="7" name="Segnaposto testo 2"/>
          <p:cNvSpPr>
            <a:spLocks noGrp="1"/>
          </p:cNvSpPr>
          <p:nvPr>
            <p:ph idx="1"/>
          </p:nvPr>
        </p:nvSpPr>
        <p:spPr>
          <a:xfrm>
            <a:off x="461433" y="3378231"/>
            <a:ext cx="6672607" cy="1160460"/>
          </a:xfrm>
          <a:prstGeom prst="rect">
            <a:avLst/>
          </a:prstGeom>
        </p:spPr>
        <p:txBody>
          <a:bodyPr rtlCol="0">
            <a:normAutofit/>
          </a:bodyPr>
          <a:lstStyle>
            <a:lvl1pPr>
              <a:defRPr sz="2500">
                <a:latin typeface="Arial"/>
                <a:cs typeface="Arial"/>
              </a:defRPr>
            </a:lvl1pPr>
          </a:lstStyle>
          <a:p>
            <a:pPr lvl="0"/>
            <a:r>
              <a:rPr lang="it-IT" dirty="0"/>
              <a:t>Fare clic per modificare stili del testo dello schema</a:t>
            </a:r>
          </a:p>
          <a:p>
            <a:pPr lvl="1"/>
            <a:r>
              <a:rPr lang="it-IT" dirty="0"/>
              <a:t>Secondo livello</a:t>
            </a:r>
          </a:p>
        </p:txBody>
      </p:sp>
      <p:sp>
        <p:nvSpPr>
          <p:cNvPr id="4" name="Segnaposto data 3"/>
          <p:cNvSpPr>
            <a:spLocks noGrp="1"/>
          </p:cNvSpPr>
          <p:nvPr>
            <p:ph type="dt" sz="half" idx="10"/>
          </p:nvPr>
        </p:nvSpPr>
        <p:spPr/>
        <p:txBody>
          <a:bodyPr/>
          <a:lstStyle>
            <a:lvl1pPr>
              <a:defRPr/>
            </a:lvl1pPr>
          </a:lstStyle>
          <a:p>
            <a:pPr>
              <a:defRPr/>
            </a:pPr>
            <a:fld id="{1D234C8A-685F-2F4C-8615-C599E47E309F}" type="datetime1">
              <a:rPr lang="it-IT" smtClean="0"/>
              <a:t>14/02/2019</a:t>
            </a:fld>
            <a:endParaRPr lang="it-IT" dirty="0"/>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8" name="Segnaposto numero diapositiva 5"/>
          <p:cNvSpPr>
            <a:spLocks noGrp="1"/>
          </p:cNvSpPr>
          <p:nvPr>
            <p:ph type="sldNum" sz="quarter" idx="12"/>
          </p:nvPr>
        </p:nvSpPr>
        <p:spPr/>
        <p:txBody>
          <a:bodyPr/>
          <a:lstStyle>
            <a:lvl1pPr>
              <a:defRPr/>
            </a:lvl1pPr>
          </a:lstStyle>
          <a:p>
            <a:pPr>
              <a:defRPr/>
            </a:pPr>
            <a:fld id="{3D5D3D66-9AE8-45C4-A7D6-348F29721240}" type="slidenum">
              <a:rPr lang="it-IT"/>
              <a:pPr>
                <a:defRPr/>
              </a:pPr>
              <a:t>‹N›</a:t>
            </a:fld>
            <a:endParaRPr lang="it-IT" dirty="0"/>
          </a:p>
        </p:txBody>
      </p:sp>
      <p:sp>
        <p:nvSpPr>
          <p:cNvPr id="9" name="Rettangolo 8"/>
          <p:cNvSpPr/>
          <p:nvPr userDrawn="1"/>
        </p:nvSpPr>
        <p:spPr>
          <a:xfrm>
            <a:off x="1" y="0"/>
            <a:ext cx="122274" cy="68580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Immagine 9">
            <a:extLst>
              <a:ext uri="{FF2B5EF4-FFF2-40B4-BE49-F238E27FC236}">
                <a16:creationId xmlns:a16="http://schemas.microsoft.com/office/drawing/2014/main" id="{7A0D711C-EA5A-4D21-93CF-E7F9393C4A9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2098" y="6306366"/>
            <a:ext cx="1008000" cy="465094"/>
          </a:xfrm>
          <a:prstGeom prst="rect">
            <a:avLst/>
          </a:prstGeom>
          <a:ln>
            <a:noFill/>
          </a:ln>
        </p:spPr>
      </p:pic>
      <p:sp>
        <p:nvSpPr>
          <p:cNvPr id="11" name="Rettangolo 10">
            <a:extLst>
              <a:ext uri="{FF2B5EF4-FFF2-40B4-BE49-F238E27FC236}">
                <a16:creationId xmlns:a16="http://schemas.microsoft.com/office/drawing/2014/main" id="{36F73730-1BC6-4596-8429-4152CE4C9DE0}"/>
              </a:ext>
            </a:extLst>
          </p:cNvPr>
          <p:cNvSpPr/>
          <p:nvPr userDrawn="1"/>
        </p:nvSpPr>
        <p:spPr>
          <a:xfrm>
            <a:off x="122274" y="0"/>
            <a:ext cx="45719" cy="6858000"/>
          </a:xfrm>
          <a:prstGeom prst="rect">
            <a:avLst/>
          </a:prstGeom>
          <a:solidFill>
            <a:srgbClr val="E1C4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1450320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endParaRPr lang="fr-F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fr-FR"/>
          </a:p>
        </p:txBody>
      </p:sp>
      <p:sp>
        <p:nvSpPr>
          <p:cNvPr id="4" name="Segnaposto data 3"/>
          <p:cNvSpPr>
            <a:spLocks noGrp="1"/>
          </p:cNvSpPr>
          <p:nvPr>
            <p:ph type="dt" sz="half" idx="10"/>
          </p:nvPr>
        </p:nvSpPr>
        <p:spPr/>
        <p:txBody>
          <a:bodyPr/>
          <a:lstStyle/>
          <a:p>
            <a:fld id="{08E383E7-5A6F-490B-A41C-B3DF937995E4}" type="datetimeFigureOut">
              <a:rPr lang="fr-FR" smtClean="0"/>
              <a:t>14/02/2019</a:t>
            </a:fld>
            <a:endParaRPr lang="fr-FR"/>
          </a:p>
        </p:txBody>
      </p:sp>
      <p:sp>
        <p:nvSpPr>
          <p:cNvPr id="5" name="Segnaposto piè di pagina 4"/>
          <p:cNvSpPr>
            <a:spLocks noGrp="1"/>
          </p:cNvSpPr>
          <p:nvPr>
            <p:ph type="ftr" sz="quarter" idx="11"/>
          </p:nvPr>
        </p:nvSpPr>
        <p:spPr/>
        <p:txBody>
          <a:bodyPr/>
          <a:lstStyle/>
          <a:p>
            <a:endParaRPr lang="fr-FR"/>
          </a:p>
        </p:txBody>
      </p:sp>
      <p:sp>
        <p:nvSpPr>
          <p:cNvPr id="6" name="Segnaposto numero diapositiva 5"/>
          <p:cNvSpPr>
            <a:spLocks noGrp="1"/>
          </p:cNvSpPr>
          <p:nvPr>
            <p:ph type="sldNum" sz="quarter" idx="12"/>
          </p:nvPr>
        </p:nvSpPr>
        <p:spPr/>
        <p:txBody>
          <a:bodyPr/>
          <a:lstStyle/>
          <a:p>
            <a:fld id="{F3133021-3279-4075-84A2-7CB18504FF1B}" type="slidenum">
              <a:rPr lang="fr-FR" smtClean="0"/>
              <a:t>‹N›</a:t>
            </a:fld>
            <a:endParaRPr lang="fr-FR"/>
          </a:p>
        </p:txBody>
      </p:sp>
    </p:spTree>
    <p:extLst>
      <p:ext uri="{BB962C8B-B14F-4D97-AF65-F5344CB8AC3E}">
        <p14:creationId xmlns:p14="http://schemas.microsoft.com/office/powerpoint/2010/main" val="29664581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fr-F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fr-FR"/>
          </a:p>
        </p:txBody>
      </p:sp>
      <p:sp>
        <p:nvSpPr>
          <p:cNvPr id="4" name="Segnaposto data 3"/>
          <p:cNvSpPr>
            <a:spLocks noGrp="1"/>
          </p:cNvSpPr>
          <p:nvPr>
            <p:ph type="dt" sz="half" idx="10"/>
          </p:nvPr>
        </p:nvSpPr>
        <p:spPr/>
        <p:txBody>
          <a:bodyPr/>
          <a:lstStyle/>
          <a:p>
            <a:fld id="{08E383E7-5A6F-490B-A41C-B3DF937995E4}" type="datetimeFigureOut">
              <a:rPr lang="fr-FR" smtClean="0"/>
              <a:t>14/02/2019</a:t>
            </a:fld>
            <a:endParaRPr lang="fr-FR"/>
          </a:p>
        </p:txBody>
      </p:sp>
      <p:sp>
        <p:nvSpPr>
          <p:cNvPr id="5" name="Segnaposto piè di pagina 4"/>
          <p:cNvSpPr>
            <a:spLocks noGrp="1"/>
          </p:cNvSpPr>
          <p:nvPr>
            <p:ph type="ftr" sz="quarter" idx="11"/>
          </p:nvPr>
        </p:nvSpPr>
        <p:spPr/>
        <p:txBody>
          <a:bodyPr/>
          <a:lstStyle/>
          <a:p>
            <a:endParaRPr lang="fr-FR"/>
          </a:p>
        </p:txBody>
      </p:sp>
      <p:sp>
        <p:nvSpPr>
          <p:cNvPr id="6" name="Segnaposto numero diapositiva 5"/>
          <p:cNvSpPr>
            <a:spLocks noGrp="1"/>
          </p:cNvSpPr>
          <p:nvPr>
            <p:ph type="sldNum" sz="quarter" idx="12"/>
          </p:nvPr>
        </p:nvSpPr>
        <p:spPr/>
        <p:txBody>
          <a:bodyPr/>
          <a:lstStyle/>
          <a:p>
            <a:fld id="{F3133021-3279-4075-84A2-7CB18504FF1B}" type="slidenum">
              <a:rPr lang="fr-FR" smtClean="0"/>
              <a:t>‹N›</a:t>
            </a:fld>
            <a:endParaRPr lang="fr-FR"/>
          </a:p>
        </p:txBody>
      </p:sp>
    </p:spTree>
    <p:extLst>
      <p:ext uri="{BB962C8B-B14F-4D97-AF65-F5344CB8AC3E}">
        <p14:creationId xmlns:p14="http://schemas.microsoft.com/office/powerpoint/2010/main" val="5699945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endParaRPr lang="fr-F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08E383E7-5A6F-490B-A41C-B3DF937995E4}" type="datetimeFigureOut">
              <a:rPr lang="fr-FR" smtClean="0"/>
              <a:t>14/02/2019</a:t>
            </a:fld>
            <a:endParaRPr lang="fr-FR"/>
          </a:p>
        </p:txBody>
      </p:sp>
      <p:sp>
        <p:nvSpPr>
          <p:cNvPr id="5" name="Segnaposto piè di pagina 4"/>
          <p:cNvSpPr>
            <a:spLocks noGrp="1"/>
          </p:cNvSpPr>
          <p:nvPr>
            <p:ph type="ftr" sz="quarter" idx="11"/>
          </p:nvPr>
        </p:nvSpPr>
        <p:spPr/>
        <p:txBody>
          <a:bodyPr/>
          <a:lstStyle/>
          <a:p>
            <a:endParaRPr lang="fr-FR"/>
          </a:p>
        </p:txBody>
      </p:sp>
      <p:sp>
        <p:nvSpPr>
          <p:cNvPr id="6" name="Segnaposto numero diapositiva 5"/>
          <p:cNvSpPr>
            <a:spLocks noGrp="1"/>
          </p:cNvSpPr>
          <p:nvPr>
            <p:ph type="sldNum" sz="quarter" idx="12"/>
          </p:nvPr>
        </p:nvSpPr>
        <p:spPr/>
        <p:txBody>
          <a:bodyPr/>
          <a:lstStyle/>
          <a:p>
            <a:fld id="{F3133021-3279-4075-84A2-7CB18504FF1B}" type="slidenum">
              <a:rPr lang="fr-FR" smtClean="0"/>
              <a:t>‹N›</a:t>
            </a:fld>
            <a:endParaRPr lang="fr-FR"/>
          </a:p>
        </p:txBody>
      </p:sp>
    </p:spTree>
    <p:extLst>
      <p:ext uri="{BB962C8B-B14F-4D97-AF65-F5344CB8AC3E}">
        <p14:creationId xmlns:p14="http://schemas.microsoft.com/office/powerpoint/2010/main" val="8210865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fr-F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fr-F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fr-FR"/>
          </a:p>
        </p:txBody>
      </p:sp>
      <p:sp>
        <p:nvSpPr>
          <p:cNvPr id="5" name="Segnaposto data 4"/>
          <p:cNvSpPr>
            <a:spLocks noGrp="1"/>
          </p:cNvSpPr>
          <p:nvPr>
            <p:ph type="dt" sz="half" idx="10"/>
          </p:nvPr>
        </p:nvSpPr>
        <p:spPr/>
        <p:txBody>
          <a:bodyPr/>
          <a:lstStyle/>
          <a:p>
            <a:fld id="{08E383E7-5A6F-490B-A41C-B3DF937995E4}" type="datetimeFigureOut">
              <a:rPr lang="fr-FR" smtClean="0"/>
              <a:t>14/02/2019</a:t>
            </a:fld>
            <a:endParaRPr lang="fr-FR"/>
          </a:p>
        </p:txBody>
      </p:sp>
      <p:sp>
        <p:nvSpPr>
          <p:cNvPr id="6" name="Segnaposto piè di pagina 5"/>
          <p:cNvSpPr>
            <a:spLocks noGrp="1"/>
          </p:cNvSpPr>
          <p:nvPr>
            <p:ph type="ftr" sz="quarter" idx="11"/>
          </p:nvPr>
        </p:nvSpPr>
        <p:spPr/>
        <p:txBody>
          <a:bodyPr/>
          <a:lstStyle/>
          <a:p>
            <a:endParaRPr lang="fr-FR"/>
          </a:p>
        </p:txBody>
      </p:sp>
      <p:sp>
        <p:nvSpPr>
          <p:cNvPr id="7" name="Segnaposto numero diapositiva 6"/>
          <p:cNvSpPr>
            <a:spLocks noGrp="1"/>
          </p:cNvSpPr>
          <p:nvPr>
            <p:ph type="sldNum" sz="quarter" idx="12"/>
          </p:nvPr>
        </p:nvSpPr>
        <p:spPr/>
        <p:txBody>
          <a:bodyPr/>
          <a:lstStyle/>
          <a:p>
            <a:fld id="{F3133021-3279-4075-84A2-7CB18504FF1B}" type="slidenum">
              <a:rPr lang="fr-FR" smtClean="0"/>
              <a:t>‹N›</a:t>
            </a:fld>
            <a:endParaRPr lang="fr-FR"/>
          </a:p>
        </p:txBody>
      </p:sp>
    </p:spTree>
    <p:extLst>
      <p:ext uri="{BB962C8B-B14F-4D97-AF65-F5344CB8AC3E}">
        <p14:creationId xmlns:p14="http://schemas.microsoft.com/office/powerpoint/2010/main" val="13403151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endParaRPr lang="fr-F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fr-F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fr-FR"/>
          </a:p>
        </p:txBody>
      </p:sp>
      <p:sp>
        <p:nvSpPr>
          <p:cNvPr id="7" name="Segnaposto data 6"/>
          <p:cNvSpPr>
            <a:spLocks noGrp="1"/>
          </p:cNvSpPr>
          <p:nvPr>
            <p:ph type="dt" sz="half" idx="10"/>
          </p:nvPr>
        </p:nvSpPr>
        <p:spPr/>
        <p:txBody>
          <a:bodyPr/>
          <a:lstStyle/>
          <a:p>
            <a:fld id="{08E383E7-5A6F-490B-A41C-B3DF937995E4}" type="datetimeFigureOut">
              <a:rPr lang="fr-FR" smtClean="0"/>
              <a:t>14/02/2019</a:t>
            </a:fld>
            <a:endParaRPr lang="fr-FR"/>
          </a:p>
        </p:txBody>
      </p:sp>
      <p:sp>
        <p:nvSpPr>
          <p:cNvPr id="8" name="Segnaposto piè di pagina 7"/>
          <p:cNvSpPr>
            <a:spLocks noGrp="1"/>
          </p:cNvSpPr>
          <p:nvPr>
            <p:ph type="ftr" sz="quarter" idx="11"/>
          </p:nvPr>
        </p:nvSpPr>
        <p:spPr/>
        <p:txBody>
          <a:bodyPr/>
          <a:lstStyle/>
          <a:p>
            <a:endParaRPr lang="fr-FR"/>
          </a:p>
        </p:txBody>
      </p:sp>
      <p:sp>
        <p:nvSpPr>
          <p:cNvPr id="9" name="Segnaposto numero diapositiva 8"/>
          <p:cNvSpPr>
            <a:spLocks noGrp="1"/>
          </p:cNvSpPr>
          <p:nvPr>
            <p:ph type="sldNum" sz="quarter" idx="12"/>
          </p:nvPr>
        </p:nvSpPr>
        <p:spPr/>
        <p:txBody>
          <a:bodyPr/>
          <a:lstStyle/>
          <a:p>
            <a:fld id="{F3133021-3279-4075-84A2-7CB18504FF1B}" type="slidenum">
              <a:rPr lang="fr-FR" smtClean="0"/>
              <a:t>‹N›</a:t>
            </a:fld>
            <a:endParaRPr lang="fr-FR"/>
          </a:p>
        </p:txBody>
      </p:sp>
    </p:spTree>
    <p:extLst>
      <p:ext uri="{BB962C8B-B14F-4D97-AF65-F5344CB8AC3E}">
        <p14:creationId xmlns:p14="http://schemas.microsoft.com/office/powerpoint/2010/main" val="7152238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fr-FR"/>
          </a:p>
        </p:txBody>
      </p:sp>
      <p:sp>
        <p:nvSpPr>
          <p:cNvPr id="3" name="Segnaposto data 2"/>
          <p:cNvSpPr>
            <a:spLocks noGrp="1"/>
          </p:cNvSpPr>
          <p:nvPr>
            <p:ph type="dt" sz="half" idx="10"/>
          </p:nvPr>
        </p:nvSpPr>
        <p:spPr/>
        <p:txBody>
          <a:bodyPr/>
          <a:lstStyle/>
          <a:p>
            <a:fld id="{08E383E7-5A6F-490B-A41C-B3DF937995E4}" type="datetimeFigureOut">
              <a:rPr lang="fr-FR" smtClean="0"/>
              <a:t>14/02/2019</a:t>
            </a:fld>
            <a:endParaRPr lang="fr-FR"/>
          </a:p>
        </p:txBody>
      </p:sp>
      <p:sp>
        <p:nvSpPr>
          <p:cNvPr id="4" name="Segnaposto piè di pagina 3"/>
          <p:cNvSpPr>
            <a:spLocks noGrp="1"/>
          </p:cNvSpPr>
          <p:nvPr>
            <p:ph type="ftr" sz="quarter" idx="11"/>
          </p:nvPr>
        </p:nvSpPr>
        <p:spPr/>
        <p:txBody>
          <a:bodyPr/>
          <a:lstStyle/>
          <a:p>
            <a:endParaRPr lang="fr-FR"/>
          </a:p>
        </p:txBody>
      </p:sp>
      <p:sp>
        <p:nvSpPr>
          <p:cNvPr id="5" name="Segnaposto numero diapositiva 4"/>
          <p:cNvSpPr>
            <a:spLocks noGrp="1"/>
          </p:cNvSpPr>
          <p:nvPr>
            <p:ph type="sldNum" sz="quarter" idx="12"/>
          </p:nvPr>
        </p:nvSpPr>
        <p:spPr/>
        <p:txBody>
          <a:bodyPr/>
          <a:lstStyle/>
          <a:p>
            <a:fld id="{F3133021-3279-4075-84A2-7CB18504FF1B}" type="slidenum">
              <a:rPr lang="fr-FR" smtClean="0"/>
              <a:t>‹N›</a:t>
            </a:fld>
            <a:endParaRPr lang="fr-FR"/>
          </a:p>
        </p:txBody>
      </p:sp>
    </p:spTree>
    <p:extLst>
      <p:ext uri="{BB962C8B-B14F-4D97-AF65-F5344CB8AC3E}">
        <p14:creationId xmlns:p14="http://schemas.microsoft.com/office/powerpoint/2010/main" val="3937566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dirty="0"/>
              <a:t>Modifica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US" dirty="0"/>
          </a:p>
        </p:txBody>
      </p:sp>
      <p:sp>
        <p:nvSpPr>
          <p:cNvPr id="4" name="Date Placeholder 3"/>
          <p:cNvSpPr>
            <a:spLocks noGrp="1"/>
          </p:cNvSpPr>
          <p:nvPr>
            <p:ph type="dt" sz="half" idx="10"/>
          </p:nvPr>
        </p:nvSpPr>
        <p:spPr/>
        <p:txBody>
          <a:bodyPr/>
          <a:lstStyle/>
          <a:p>
            <a:fld id="{6C426523-7BB0-4455-B2F6-2FDC1C3614A4}" type="datetimeFigureOut">
              <a:rPr lang="it-IT" smtClean="0"/>
              <a:t>14/02/2019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FDF1C2FE-2905-499F-B536-A053F1620207}" type="slidenum">
              <a:rPr lang="it-IT" smtClean="0"/>
              <a:t>‹N›</a:t>
            </a:fld>
            <a:endParaRPr lang="it-IT"/>
          </a:p>
        </p:txBody>
      </p:sp>
      <p:pic>
        <p:nvPicPr>
          <p:cNvPr id="9" name="Immagine 8">
            <a:extLst>
              <a:ext uri="{FF2B5EF4-FFF2-40B4-BE49-F238E27FC236}">
                <a16:creationId xmlns:a16="http://schemas.microsoft.com/office/drawing/2014/main" id="{4A6A029A-16E4-4FB6-BBD4-258792874B2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2098" y="6306366"/>
            <a:ext cx="1008000" cy="465094"/>
          </a:xfrm>
          <a:prstGeom prst="rect">
            <a:avLst/>
          </a:prstGeom>
          <a:ln>
            <a:noFill/>
          </a:ln>
        </p:spPr>
      </p:pic>
      <p:sp>
        <p:nvSpPr>
          <p:cNvPr id="8" name="Rettangolo 7"/>
          <p:cNvSpPr/>
          <p:nvPr userDrawn="1"/>
        </p:nvSpPr>
        <p:spPr>
          <a:xfrm>
            <a:off x="1" y="0"/>
            <a:ext cx="122274" cy="68580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ttangolo 9">
            <a:extLst>
              <a:ext uri="{FF2B5EF4-FFF2-40B4-BE49-F238E27FC236}">
                <a16:creationId xmlns:a16="http://schemas.microsoft.com/office/drawing/2014/main" id="{6688B2AE-5ACF-49B9-9148-FF3ECFBD0DFB}"/>
              </a:ext>
            </a:extLst>
          </p:cNvPr>
          <p:cNvSpPr/>
          <p:nvPr userDrawn="1"/>
        </p:nvSpPr>
        <p:spPr>
          <a:xfrm>
            <a:off x="122274" y="0"/>
            <a:ext cx="45719" cy="6858000"/>
          </a:xfrm>
          <a:prstGeom prst="rect">
            <a:avLst/>
          </a:prstGeom>
          <a:solidFill>
            <a:srgbClr val="E1C4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2323484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08E383E7-5A6F-490B-A41C-B3DF937995E4}" type="datetimeFigureOut">
              <a:rPr lang="fr-FR" smtClean="0"/>
              <a:t>14/02/2019</a:t>
            </a:fld>
            <a:endParaRPr lang="fr-FR" dirty="0"/>
          </a:p>
        </p:txBody>
      </p:sp>
      <p:sp>
        <p:nvSpPr>
          <p:cNvPr id="3" name="Segnaposto piè di pagina 2"/>
          <p:cNvSpPr>
            <a:spLocks noGrp="1"/>
          </p:cNvSpPr>
          <p:nvPr>
            <p:ph type="ftr" sz="quarter" idx="11"/>
          </p:nvPr>
        </p:nvSpPr>
        <p:spPr/>
        <p:txBody>
          <a:bodyPr/>
          <a:lstStyle/>
          <a:p>
            <a:endParaRPr lang="fr-FR"/>
          </a:p>
        </p:txBody>
      </p:sp>
      <p:sp>
        <p:nvSpPr>
          <p:cNvPr id="4" name="Segnaposto numero diapositiva 3"/>
          <p:cNvSpPr>
            <a:spLocks noGrp="1"/>
          </p:cNvSpPr>
          <p:nvPr>
            <p:ph type="sldNum" sz="quarter" idx="12"/>
          </p:nvPr>
        </p:nvSpPr>
        <p:spPr/>
        <p:txBody>
          <a:bodyPr/>
          <a:lstStyle/>
          <a:p>
            <a:fld id="{F3133021-3279-4075-84A2-7CB18504FF1B}" type="slidenum">
              <a:rPr lang="fr-FR" smtClean="0"/>
              <a:t>‹N›</a:t>
            </a:fld>
            <a:endParaRPr lang="fr-FR"/>
          </a:p>
        </p:txBody>
      </p:sp>
    </p:spTree>
    <p:extLst>
      <p:ext uri="{BB962C8B-B14F-4D97-AF65-F5344CB8AC3E}">
        <p14:creationId xmlns:p14="http://schemas.microsoft.com/office/powerpoint/2010/main" val="22260469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endParaRPr lang="fr-F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fr-F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08E383E7-5A6F-490B-A41C-B3DF937995E4}" type="datetimeFigureOut">
              <a:rPr lang="fr-FR" smtClean="0"/>
              <a:t>14/02/2019</a:t>
            </a:fld>
            <a:endParaRPr lang="fr-FR"/>
          </a:p>
        </p:txBody>
      </p:sp>
      <p:sp>
        <p:nvSpPr>
          <p:cNvPr id="6" name="Segnaposto piè di pagina 5"/>
          <p:cNvSpPr>
            <a:spLocks noGrp="1"/>
          </p:cNvSpPr>
          <p:nvPr>
            <p:ph type="ftr" sz="quarter" idx="11"/>
          </p:nvPr>
        </p:nvSpPr>
        <p:spPr/>
        <p:txBody>
          <a:bodyPr/>
          <a:lstStyle/>
          <a:p>
            <a:endParaRPr lang="fr-FR"/>
          </a:p>
        </p:txBody>
      </p:sp>
      <p:sp>
        <p:nvSpPr>
          <p:cNvPr id="7" name="Segnaposto numero diapositiva 6"/>
          <p:cNvSpPr>
            <a:spLocks noGrp="1"/>
          </p:cNvSpPr>
          <p:nvPr>
            <p:ph type="sldNum" sz="quarter" idx="12"/>
          </p:nvPr>
        </p:nvSpPr>
        <p:spPr/>
        <p:txBody>
          <a:bodyPr/>
          <a:lstStyle/>
          <a:p>
            <a:fld id="{F3133021-3279-4075-84A2-7CB18504FF1B}" type="slidenum">
              <a:rPr lang="fr-FR" smtClean="0"/>
              <a:t>‹N›</a:t>
            </a:fld>
            <a:endParaRPr lang="fr-FR"/>
          </a:p>
        </p:txBody>
      </p:sp>
    </p:spTree>
    <p:extLst>
      <p:ext uri="{BB962C8B-B14F-4D97-AF65-F5344CB8AC3E}">
        <p14:creationId xmlns:p14="http://schemas.microsoft.com/office/powerpoint/2010/main" val="11126160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endParaRPr lang="fr-F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08E383E7-5A6F-490B-A41C-B3DF937995E4}" type="datetimeFigureOut">
              <a:rPr lang="fr-FR" smtClean="0"/>
              <a:t>14/02/2019</a:t>
            </a:fld>
            <a:endParaRPr lang="fr-FR"/>
          </a:p>
        </p:txBody>
      </p:sp>
      <p:sp>
        <p:nvSpPr>
          <p:cNvPr id="6" name="Segnaposto piè di pagina 5"/>
          <p:cNvSpPr>
            <a:spLocks noGrp="1"/>
          </p:cNvSpPr>
          <p:nvPr>
            <p:ph type="ftr" sz="quarter" idx="11"/>
          </p:nvPr>
        </p:nvSpPr>
        <p:spPr/>
        <p:txBody>
          <a:bodyPr/>
          <a:lstStyle/>
          <a:p>
            <a:endParaRPr lang="fr-FR"/>
          </a:p>
        </p:txBody>
      </p:sp>
      <p:sp>
        <p:nvSpPr>
          <p:cNvPr id="7" name="Segnaposto numero diapositiva 6"/>
          <p:cNvSpPr>
            <a:spLocks noGrp="1"/>
          </p:cNvSpPr>
          <p:nvPr>
            <p:ph type="sldNum" sz="quarter" idx="12"/>
          </p:nvPr>
        </p:nvSpPr>
        <p:spPr/>
        <p:txBody>
          <a:bodyPr/>
          <a:lstStyle/>
          <a:p>
            <a:fld id="{F3133021-3279-4075-84A2-7CB18504FF1B}" type="slidenum">
              <a:rPr lang="fr-FR" smtClean="0"/>
              <a:t>‹N›</a:t>
            </a:fld>
            <a:endParaRPr lang="fr-FR"/>
          </a:p>
        </p:txBody>
      </p:sp>
    </p:spTree>
    <p:extLst>
      <p:ext uri="{BB962C8B-B14F-4D97-AF65-F5344CB8AC3E}">
        <p14:creationId xmlns:p14="http://schemas.microsoft.com/office/powerpoint/2010/main" val="27757639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fr-F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fr-FR"/>
          </a:p>
        </p:txBody>
      </p:sp>
      <p:sp>
        <p:nvSpPr>
          <p:cNvPr id="4" name="Segnaposto data 3"/>
          <p:cNvSpPr>
            <a:spLocks noGrp="1"/>
          </p:cNvSpPr>
          <p:nvPr>
            <p:ph type="dt" sz="half" idx="10"/>
          </p:nvPr>
        </p:nvSpPr>
        <p:spPr/>
        <p:txBody>
          <a:bodyPr/>
          <a:lstStyle/>
          <a:p>
            <a:fld id="{08E383E7-5A6F-490B-A41C-B3DF937995E4}" type="datetimeFigureOut">
              <a:rPr lang="fr-FR" smtClean="0"/>
              <a:t>14/02/2019</a:t>
            </a:fld>
            <a:endParaRPr lang="fr-FR"/>
          </a:p>
        </p:txBody>
      </p:sp>
      <p:sp>
        <p:nvSpPr>
          <p:cNvPr id="5" name="Segnaposto piè di pagina 4"/>
          <p:cNvSpPr>
            <a:spLocks noGrp="1"/>
          </p:cNvSpPr>
          <p:nvPr>
            <p:ph type="ftr" sz="quarter" idx="11"/>
          </p:nvPr>
        </p:nvSpPr>
        <p:spPr/>
        <p:txBody>
          <a:bodyPr/>
          <a:lstStyle/>
          <a:p>
            <a:endParaRPr lang="fr-FR"/>
          </a:p>
        </p:txBody>
      </p:sp>
      <p:sp>
        <p:nvSpPr>
          <p:cNvPr id="6" name="Segnaposto numero diapositiva 5"/>
          <p:cNvSpPr>
            <a:spLocks noGrp="1"/>
          </p:cNvSpPr>
          <p:nvPr>
            <p:ph type="sldNum" sz="quarter" idx="12"/>
          </p:nvPr>
        </p:nvSpPr>
        <p:spPr/>
        <p:txBody>
          <a:bodyPr/>
          <a:lstStyle/>
          <a:p>
            <a:fld id="{F3133021-3279-4075-84A2-7CB18504FF1B}" type="slidenum">
              <a:rPr lang="fr-FR" smtClean="0"/>
              <a:t>‹N›</a:t>
            </a:fld>
            <a:endParaRPr lang="fr-FR"/>
          </a:p>
        </p:txBody>
      </p:sp>
    </p:spTree>
    <p:extLst>
      <p:ext uri="{BB962C8B-B14F-4D97-AF65-F5344CB8AC3E}">
        <p14:creationId xmlns:p14="http://schemas.microsoft.com/office/powerpoint/2010/main" val="16467278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endParaRPr lang="fr-F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fr-FR"/>
          </a:p>
        </p:txBody>
      </p:sp>
      <p:sp>
        <p:nvSpPr>
          <p:cNvPr id="4" name="Segnaposto data 3"/>
          <p:cNvSpPr>
            <a:spLocks noGrp="1"/>
          </p:cNvSpPr>
          <p:nvPr>
            <p:ph type="dt" sz="half" idx="10"/>
          </p:nvPr>
        </p:nvSpPr>
        <p:spPr/>
        <p:txBody>
          <a:bodyPr/>
          <a:lstStyle/>
          <a:p>
            <a:fld id="{08E383E7-5A6F-490B-A41C-B3DF937995E4}" type="datetimeFigureOut">
              <a:rPr lang="fr-FR" smtClean="0"/>
              <a:t>14/02/2019</a:t>
            </a:fld>
            <a:endParaRPr lang="fr-FR"/>
          </a:p>
        </p:txBody>
      </p:sp>
      <p:sp>
        <p:nvSpPr>
          <p:cNvPr id="5" name="Segnaposto piè di pagina 4"/>
          <p:cNvSpPr>
            <a:spLocks noGrp="1"/>
          </p:cNvSpPr>
          <p:nvPr>
            <p:ph type="ftr" sz="quarter" idx="11"/>
          </p:nvPr>
        </p:nvSpPr>
        <p:spPr/>
        <p:txBody>
          <a:bodyPr/>
          <a:lstStyle/>
          <a:p>
            <a:endParaRPr lang="fr-FR"/>
          </a:p>
        </p:txBody>
      </p:sp>
      <p:sp>
        <p:nvSpPr>
          <p:cNvPr id="6" name="Segnaposto numero diapositiva 5"/>
          <p:cNvSpPr>
            <a:spLocks noGrp="1"/>
          </p:cNvSpPr>
          <p:nvPr>
            <p:ph type="sldNum" sz="quarter" idx="12"/>
          </p:nvPr>
        </p:nvSpPr>
        <p:spPr/>
        <p:txBody>
          <a:bodyPr/>
          <a:lstStyle/>
          <a:p>
            <a:fld id="{F3133021-3279-4075-84A2-7CB18504FF1B}" type="slidenum">
              <a:rPr lang="fr-FR" smtClean="0"/>
              <a:t>‹N›</a:t>
            </a:fld>
            <a:endParaRPr lang="fr-FR"/>
          </a:p>
        </p:txBody>
      </p:sp>
    </p:spTree>
    <p:extLst>
      <p:ext uri="{BB962C8B-B14F-4D97-AF65-F5344CB8AC3E}">
        <p14:creationId xmlns:p14="http://schemas.microsoft.com/office/powerpoint/2010/main" val="39893167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ayout personalizza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fr-FR"/>
          </a:p>
        </p:txBody>
      </p:sp>
      <p:sp>
        <p:nvSpPr>
          <p:cNvPr id="3" name="Segnaposto data 2"/>
          <p:cNvSpPr>
            <a:spLocks noGrp="1"/>
          </p:cNvSpPr>
          <p:nvPr>
            <p:ph type="dt" sz="half" idx="10"/>
          </p:nvPr>
        </p:nvSpPr>
        <p:spPr/>
        <p:txBody>
          <a:bodyPr/>
          <a:lstStyle/>
          <a:p>
            <a:fld id="{08E383E7-5A6F-490B-A41C-B3DF937995E4}" type="datetimeFigureOut">
              <a:rPr lang="fr-FR" smtClean="0"/>
              <a:t>14/02/2019</a:t>
            </a:fld>
            <a:endParaRPr lang="fr-FR"/>
          </a:p>
        </p:txBody>
      </p:sp>
      <p:sp>
        <p:nvSpPr>
          <p:cNvPr id="4" name="Segnaposto piè di pagina 3"/>
          <p:cNvSpPr>
            <a:spLocks noGrp="1"/>
          </p:cNvSpPr>
          <p:nvPr>
            <p:ph type="ftr" sz="quarter" idx="11"/>
          </p:nvPr>
        </p:nvSpPr>
        <p:spPr/>
        <p:txBody>
          <a:bodyPr/>
          <a:lstStyle/>
          <a:p>
            <a:endParaRPr lang="fr-FR"/>
          </a:p>
        </p:txBody>
      </p:sp>
      <p:sp>
        <p:nvSpPr>
          <p:cNvPr id="5" name="Segnaposto numero diapositiva 4"/>
          <p:cNvSpPr>
            <a:spLocks noGrp="1"/>
          </p:cNvSpPr>
          <p:nvPr>
            <p:ph type="sldNum" sz="quarter" idx="12"/>
          </p:nvPr>
        </p:nvSpPr>
        <p:spPr/>
        <p:txBody>
          <a:bodyPr/>
          <a:lstStyle/>
          <a:p>
            <a:fld id="{F3133021-3279-4075-84A2-7CB18504FF1B}" type="slidenum">
              <a:rPr lang="fr-FR" smtClean="0"/>
              <a:t>‹N›</a:t>
            </a:fld>
            <a:endParaRPr lang="fr-FR"/>
          </a:p>
        </p:txBody>
      </p:sp>
      <p:pic>
        <p:nvPicPr>
          <p:cNvPr id="7" name="Immagine 6">
            <a:extLst>
              <a:ext uri="{FF2B5EF4-FFF2-40B4-BE49-F238E27FC236}">
                <a16:creationId xmlns:a16="http://schemas.microsoft.com/office/drawing/2014/main" id="{C01E78FE-B5E8-4C7E-813E-77F1FD02A54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14991"/>
            <a:ext cx="1008000" cy="465094"/>
          </a:xfrm>
          <a:prstGeom prst="rect">
            <a:avLst/>
          </a:prstGeom>
          <a:ln>
            <a:noFill/>
          </a:ln>
        </p:spPr>
      </p:pic>
    </p:spTree>
    <p:extLst>
      <p:ext uri="{BB962C8B-B14F-4D97-AF65-F5344CB8AC3E}">
        <p14:creationId xmlns:p14="http://schemas.microsoft.com/office/powerpoint/2010/main" val="31520705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endParaRPr lang="fr-F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fr-FR"/>
          </a:p>
        </p:txBody>
      </p:sp>
      <p:sp>
        <p:nvSpPr>
          <p:cNvPr id="4" name="Segnaposto data 3"/>
          <p:cNvSpPr>
            <a:spLocks noGrp="1"/>
          </p:cNvSpPr>
          <p:nvPr>
            <p:ph type="dt" sz="half" idx="10"/>
          </p:nvPr>
        </p:nvSpPr>
        <p:spPr/>
        <p:txBody>
          <a:bodyPr/>
          <a:lstStyle/>
          <a:p>
            <a:fld id="{4DBC732B-C565-43DE-AF49-9F5125E81CEE}" type="datetimeFigureOut">
              <a:rPr lang="fr-FR" smtClean="0"/>
              <a:t>14/02/2019</a:t>
            </a:fld>
            <a:endParaRPr lang="fr-FR"/>
          </a:p>
        </p:txBody>
      </p:sp>
      <p:sp>
        <p:nvSpPr>
          <p:cNvPr id="5" name="Segnaposto piè di pagina 4"/>
          <p:cNvSpPr>
            <a:spLocks noGrp="1"/>
          </p:cNvSpPr>
          <p:nvPr>
            <p:ph type="ftr" sz="quarter" idx="11"/>
          </p:nvPr>
        </p:nvSpPr>
        <p:spPr/>
        <p:txBody>
          <a:bodyPr/>
          <a:lstStyle/>
          <a:p>
            <a:endParaRPr lang="fr-FR"/>
          </a:p>
        </p:txBody>
      </p:sp>
      <p:sp>
        <p:nvSpPr>
          <p:cNvPr id="6" name="Segnaposto numero diapositiva 5"/>
          <p:cNvSpPr>
            <a:spLocks noGrp="1"/>
          </p:cNvSpPr>
          <p:nvPr>
            <p:ph type="sldNum" sz="quarter" idx="12"/>
          </p:nvPr>
        </p:nvSpPr>
        <p:spPr/>
        <p:txBody>
          <a:bodyPr/>
          <a:lstStyle/>
          <a:p>
            <a:fld id="{E58F47B1-36D6-41CF-B15E-C134AD7B7FE8}" type="slidenum">
              <a:rPr lang="fr-FR" smtClean="0"/>
              <a:t>‹N›</a:t>
            </a:fld>
            <a:endParaRPr lang="fr-FR"/>
          </a:p>
        </p:txBody>
      </p:sp>
    </p:spTree>
    <p:extLst>
      <p:ext uri="{BB962C8B-B14F-4D97-AF65-F5344CB8AC3E}">
        <p14:creationId xmlns:p14="http://schemas.microsoft.com/office/powerpoint/2010/main" val="14270865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fr-F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fr-FR"/>
          </a:p>
        </p:txBody>
      </p:sp>
      <p:sp>
        <p:nvSpPr>
          <p:cNvPr id="4" name="Segnaposto data 3"/>
          <p:cNvSpPr>
            <a:spLocks noGrp="1"/>
          </p:cNvSpPr>
          <p:nvPr>
            <p:ph type="dt" sz="half" idx="10"/>
          </p:nvPr>
        </p:nvSpPr>
        <p:spPr/>
        <p:txBody>
          <a:bodyPr/>
          <a:lstStyle/>
          <a:p>
            <a:fld id="{4DBC732B-C565-43DE-AF49-9F5125E81CEE}" type="datetimeFigureOut">
              <a:rPr lang="fr-FR" smtClean="0"/>
              <a:t>14/02/2019</a:t>
            </a:fld>
            <a:endParaRPr lang="fr-FR"/>
          </a:p>
        </p:txBody>
      </p:sp>
      <p:sp>
        <p:nvSpPr>
          <p:cNvPr id="5" name="Segnaposto piè di pagina 4"/>
          <p:cNvSpPr>
            <a:spLocks noGrp="1"/>
          </p:cNvSpPr>
          <p:nvPr>
            <p:ph type="ftr" sz="quarter" idx="11"/>
          </p:nvPr>
        </p:nvSpPr>
        <p:spPr/>
        <p:txBody>
          <a:bodyPr/>
          <a:lstStyle/>
          <a:p>
            <a:endParaRPr lang="fr-FR"/>
          </a:p>
        </p:txBody>
      </p:sp>
      <p:sp>
        <p:nvSpPr>
          <p:cNvPr id="6" name="Segnaposto numero diapositiva 5"/>
          <p:cNvSpPr>
            <a:spLocks noGrp="1"/>
          </p:cNvSpPr>
          <p:nvPr>
            <p:ph type="sldNum" sz="quarter" idx="12"/>
          </p:nvPr>
        </p:nvSpPr>
        <p:spPr/>
        <p:txBody>
          <a:bodyPr/>
          <a:lstStyle/>
          <a:p>
            <a:fld id="{E58F47B1-36D6-41CF-B15E-C134AD7B7FE8}" type="slidenum">
              <a:rPr lang="fr-FR" smtClean="0"/>
              <a:t>‹N›</a:t>
            </a:fld>
            <a:endParaRPr lang="fr-FR"/>
          </a:p>
        </p:txBody>
      </p:sp>
    </p:spTree>
    <p:extLst>
      <p:ext uri="{BB962C8B-B14F-4D97-AF65-F5344CB8AC3E}">
        <p14:creationId xmlns:p14="http://schemas.microsoft.com/office/powerpoint/2010/main" val="36226284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endParaRPr lang="fr-F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4DBC732B-C565-43DE-AF49-9F5125E81CEE}" type="datetimeFigureOut">
              <a:rPr lang="fr-FR" smtClean="0"/>
              <a:t>14/02/2019</a:t>
            </a:fld>
            <a:endParaRPr lang="fr-FR"/>
          </a:p>
        </p:txBody>
      </p:sp>
      <p:sp>
        <p:nvSpPr>
          <p:cNvPr id="5" name="Segnaposto piè di pagina 4"/>
          <p:cNvSpPr>
            <a:spLocks noGrp="1"/>
          </p:cNvSpPr>
          <p:nvPr>
            <p:ph type="ftr" sz="quarter" idx="11"/>
          </p:nvPr>
        </p:nvSpPr>
        <p:spPr/>
        <p:txBody>
          <a:bodyPr/>
          <a:lstStyle/>
          <a:p>
            <a:endParaRPr lang="fr-FR"/>
          </a:p>
        </p:txBody>
      </p:sp>
      <p:sp>
        <p:nvSpPr>
          <p:cNvPr id="6" name="Segnaposto numero diapositiva 5"/>
          <p:cNvSpPr>
            <a:spLocks noGrp="1"/>
          </p:cNvSpPr>
          <p:nvPr>
            <p:ph type="sldNum" sz="quarter" idx="12"/>
          </p:nvPr>
        </p:nvSpPr>
        <p:spPr/>
        <p:txBody>
          <a:bodyPr/>
          <a:lstStyle/>
          <a:p>
            <a:fld id="{E58F47B1-36D6-41CF-B15E-C134AD7B7FE8}" type="slidenum">
              <a:rPr lang="fr-FR" smtClean="0"/>
              <a:t>‹N›</a:t>
            </a:fld>
            <a:endParaRPr lang="fr-FR"/>
          </a:p>
        </p:txBody>
      </p:sp>
    </p:spTree>
    <p:extLst>
      <p:ext uri="{BB962C8B-B14F-4D97-AF65-F5344CB8AC3E}">
        <p14:creationId xmlns:p14="http://schemas.microsoft.com/office/powerpoint/2010/main" val="42704941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fr-F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fr-F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fr-FR"/>
          </a:p>
        </p:txBody>
      </p:sp>
      <p:sp>
        <p:nvSpPr>
          <p:cNvPr id="5" name="Segnaposto data 4"/>
          <p:cNvSpPr>
            <a:spLocks noGrp="1"/>
          </p:cNvSpPr>
          <p:nvPr>
            <p:ph type="dt" sz="half" idx="10"/>
          </p:nvPr>
        </p:nvSpPr>
        <p:spPr/>
        <p:txBody>
          <a:bodyPr/>
          <a:lstStyle/>
          <a:p>
            <a:fld id="{4DBC732B-C565-43DE-AF49-9F5125E81CEE}" type="datetimeFigureOut">
              <a:rPr lang="fr-FR" smtClean="0"/>
              <a:t>14/02/2019</a:t>
            </a:fld>
            <a:endParaRPr lang="fr-FR"/>
          </a:p>
        </p:txBody>
      </p:sp>
      <p:sp>
        <p:nvSpPr>
          <p:cNvPr id="6" name="Segnaposto piè di pagina 5"/>
          <p:cNvSpPr>
            <a:spLocks noGrp="1"/>
          </p:cNvSpPr>
          <p:nvPr>
            <p:ph type="ftr" sz="quarter" idx="11"/>
          </p:nvPr>
        </p:nvSpPr>
        <p:spPr/>
        <p:txBody>
          <a:bodyPr/>
          <a:lstStyle/>
          <a:p>
            <a:endParaRPr lang="fr-FR"/>
          </a:p>
        </p:txBody>
      </p:sp>
      <p:sp>
        <p:nvSpPr>
          <p:cNvPr id="7" name="Segnaposto numero diapositiva 6"/>
          <p:cNvSpPr>
            <a:spLocks noGrp="1"/>
          </p:cNvSpPr>
          <p:nvPr>
            <p:ph type="sldNum" sz="quarter" idx="12"/>
          </p:nvPr>
        </p:nvSpPr>
        <p:spPr/>
        <p:txBody>
          <a:bodyPr/>
          <a:lstStyle/>
          <a:p>
            <a:fld id="{E58F47B1-36D6-41CF-B15E-C134AD7B7FE8}" type="slidenum">
              <a:rPr lang="fr-FR" smtClean="0"/>
              <a:t>‹N›</a:t>
            </a:fld>
            <a:endParaRPr lang="fr-FR"/>
          </a:p>
        </p:txBody>
      </p:sp>
    </p:spTree>
    <p:extLst>
      <p:ext uri="{BB962C8B-B14F-4D97-AF65-F5344CB8AC3E}">
        <p14:creationId xmlns:p14="http://schemas.microsoft.com/office/powerpoint/2010/main" val="30897603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6C426523-7BB0-4455-B2F6-2FDC1C3614A4}" type="datetimeFigureOut">
              <a:rPr lang="it-IT" smtClean="0"/>
              <a:t>14/02/2019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FDF1C2FE-2905-499F-B536-A053F1620207}" type="slidenum">
              <a:rPr lang="it-IT" smtClean="0"/>
              <a:t>‹N›</a:t>
            </a:fld>
            <a:endParaRPr lang="it-IT"/>
          </a:p>
        </p:txBody>
      </p:sp>
    </p:spTree>
    <p:extLst>
      <p:ext uri="{BB962C8B-B14F-4D97-AF65-F5344CB8AC3E}">
        <p14:creationId xmlns:p14="http://schemas.microsoft.com/office/powerpoint/2010/main" val="41275992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endParaRPr lang="fr-F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fr-F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fr-FR"/>
          </a:p>
        </p:txBody>
      </p:sp>
      <p:sp>
        <p:nvSpPr>
          <p:cNvPr id="7" name="Segnaposto data 6"/>
          <p:cNvSpPr>
            <a:spLocks noGrp="1"/>
          </p:cNvSpPr>
          <p:nvPr>
            <p:ph type="dt" sz="half" idx="10"/>
          </p:nvPr>
        </p:nvSpPr>
        <p:spPr/>
        <p:txBody>
          <a:bodyPr/>
          <a:lstStyle/>
          <a:p>
            <a:fld id="{4DBC732B-C565-43DE-AF49-9F5125E81CEE}" type="datetimeFigureOut">
              <a:rPr lang="fr-FR" smtClean="0"/>
              <a:t>14/02/2019</a:t>
            </a:fld>
            <a:endParaRPr lang="fr-FR"/>
          </a:p>
        </p:txBody>
      </p:sp>
      <p:sp>
        <p:nvSpPr>
          <p:cNvPr id="8" name="Segnaposto piè di pagina 7"/>
          <p:cNvSpPr>
            <a:spLocks noGrp="1"/>
          </p:cNvSpPr>
          <p:nvPr>
            <p:ph type="ftr" sz="quarter" idx="11"/>
          </p:nvPr>
        </p:nvSpPr>
        <p:spPr/>
        <p:txBody>
          <a:bodyPr/>
          <a:lstStyle/>
          <a:p>
            <a:endParaRPr lang="fr-FR"/>
          </a:p>
        </p:txBody>
      </p:sp>
      <p:sp>
        <p:nvSpPr>
          <p:cNvPr id="9" name="Segnaposto numero diapositiva 8"/>
          <p:cNvSpPr>
            <a:spLocks noGrp="1"/>
          </p:cNvSpPr>
          <p:nvPr>
            <p:ph type="sldNum" sz="quarter" idx="12"/>
          </p:nvPr>
        </p:nvSpPr>
        <p:spPr/>
        <p:txBody>
          <a:bodyPr/>
          <a:lstStyle/>
          <a:p>
            <a:fld id="{E58F47B1-36D6-41CF-B15E-C134AD7B7FE8}" type="slidenum">
              <a:rPr lang="fr-FR" smtClean="0"/>
              <a:t>‹N›</a:t>
            </a:fld>
            <a:endParaRPr lang="fr-FR"/>
          </a:p>
        </p:txBody>
      </p:sp>
    </p:spTree>
    <p:extLst>
      <p:ext uri="{BB962C8B-B14F-4D97-AF65-F5344CB8AC3E}">
        <p14:creationId xmlns:p14="http://schemas.microsoft.com/office/powerpoint/2010/main" val="35650216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fr-FR"/>
          </a:p>
        </p:txBody>
      </p:sp>
      <p:sp>
        <p:nvSpPr>
          <p:cNvPr id="3" name="Segnaposto data 2"/>
          <p:cNvSpPr>
            <a:spLocks noGrp="1"/>
          </p:cNvSpPr>
          <p:nvPr>
            <p:ph type="dt" sz="half" idx="10"/>
          </p:nvPr>
        </p:nvSpPr>
        <p:spPr/>
        <p:txBody>
          <a:bodyPr/>
          <a:lstStyle/>
          <a:p>
            <a:fld id="{4DBC732B-C565-43DE-AF49-9F5125E81CEE}" type="datetimeFigureOut">
              <a:rPr lang="fr-FR" smtClean="0"/>
              <a:t>14/02/2019</a:t>
            </a:fld>
            <a:endParaRPr lang="fr-FR"/>
          </a:p>
        </p:txBody>
      </p:sp>
      <p:sp>
        <p:nvSpPr>
          <p:cNvPr id="4" name="Segnaposto piè di pagina 3"/>
          <p:cNvSpPr>
            <a:spLocks noGrp="1"/>
          </p:cNvSpPr>
          <p:nvPr>
            <p:ph type="ftr" sz="quarter" idx="11"/>
          </p:nvPr>
        </p:nvSpPr>
        <p:spPr/>
        <p:txBody>
          <a:bodyPr/>
          <a:lstStyle/>
          <a:p>
            <a:endParaRPr lang="fr-FR"/>
          </a:p>
        </p:txBody>
      </p:sp>
      <p:sp>
        <p:nvSpPr>
          <p:cNvPr id="5" name="Segnaposto numero diapositiva 4"/>
          <p:cNvSpPr>
            <a:spLocks noGrp="1"/>
          </p:cNvSpPr>
          <p:nvPr>
            <p:ph type="sldNum" sz="quarter" idx="12"/>
          </p:nvPr>
        </p:nvSpPr>
        <p:spPr/>
        <p:txBody>
          <a:bodyPr/>
          <a:lstStyle/>
          <a:p>
            <a:fld id="{E58F47B1-36D6-41CF-B15E-C134AD7B7FE8}" type="slidenum">
              <a:rPr lang="fr-FR" smtClean="0"/>
              <a:t>‹N›</a:t>
            </a:fld>
            <a:endParaRPr lang="fr-FR"/>
          </a:p>
        </p:txBody>
      </p:sp>
    </p:spTree>
    <p:extLst>
      <p:ext uri="{BB962C8B-B14F-4D97-AF65-F5344CB8AC3E}">
        <p14:creationId xmlns:p14="http://schemas.microsoft.com/office/powerpoint/2010/main" val="8896274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4DBC732B-C565-43DE-AF49-9F5125E81CEE}" type="datetimeFigureOut">
              <a:rPr lang="fr-FR" smtClean="0"/>
              <a:t>14/02/2019</a:t>
            </a:fld>
            <a:endParaRPr lang="fr-FR"/>
          </a:p>
        </p:txBody>
      </p:sp>
      <p:sp>
        <p:nvSpPr>
          <p:cNvPr id="3" name="Segnaposto piè di pagina 2"/>
          <p:cNvSpPr>
            <a:spLocks noGrp="1"/>
          </p:cNvSpPr>
          <p:nvPr>
            <p:ph type="ftr" sz="quarter" idx="11"/>
          </p:nvPr>
        </p:nvSpPr>
        <p:spPr/>
        <p:txBody>
          <a:bodyPr/>
          <a:lstStyle/>
          <a:p>
            <a:endParaRPr lang="fr-FR"/>
          </a:p>
        </p:txBody>
      </p:sp>
      <p:sp>
        <p:nvSpPr>
          <p:cNvPr id="4" name="Segnaposto numero diapositiva 3"/>
          <p:cNvSpPr>
            <a:spLocks noGrp="1"/>
          </p:cNvSpPr>
          <p:nvPr>
            <p:ph type="sldNum" sz="quarter" idx="12"/>
          </p:nvPr>
        </p:nvSpPr>
        <p:spPr/>
        <p:txBody>
          <a:bodyPr/>
          <a:lstStyle/>
          <a:p>
            <a:fld id="{E58F47B1-36D6-41CF-B15E-C134AD7B7FE8}" type="slidenum">
              <a:rPr lang="fr-FR" smtClean="0"/>
              <a:t>‹N›</a:t>
            </a:fld>
            <a:endParaRPr lang="fr-FR"/>
          </a:p>
        </p:txBody>
      </p:sp>
    </p:spTree>
    <p:extLst>
      <p:ext uri="{BB962C8B-B14F-4D97-AF65-F5344CB8AC3E}">
        <p14:creationId xmlns:p14="http://schemas.microsoft.com/office/powerpoint/2010/main" val="12288381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endParaRPr lang="fr-F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fr-F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4DBC732B-C565-43DE-AF49-9F5125E81CEE}" type="datetimeFigureOut">
              <a:rPr lang="fr-FR" smtClean="0"/>
              <a:t>14/02/2019</a:t>
            </a:fld>
            <a:endParaRPr lang="fr-FR"/>
          </a:p>
        </p:txBody>
      </p:sp>
      <p:sp>
        <p:nvSpPr>
          <p:cNvPr id="6" name="Segnaposto piè di pagina 5"/>
          <p:cNvSpPr>
            <a:spLocks noGrp="1"/>
          </p:cNvSpPr>
          <p:nvPr>
            <p:ph type="ftr" sz="quarter" idx="11"/>
          </p:nvPr>
        </p:nvSpPr>
        <p:spPr/>
        <p:txBody>
          <a:bodyPr/>
          <a:lstStyle/>
          <a:p>
            <a:endParaRPr lang="fr-FR"/>
          </a:p>
        </p:txBody>
      </p:sp>
      <p:sp>
        <p:nvSpPr>
          <p:cNvPr id="7" name="Segnaposto numero diapositiva 6"/>
          <p:cNvSpPr>
            <a:spLocks noGrp="1"/>
          </p:cNvSpPr>
          <p:nvPr>
            <p:ph type="sldNum" sz="quarter" idx="12"/>
          </p:nvPr>
        </p:nvSpPr>
        <p:spPr/>
        <p:txBody>
          <a:bodyPr/>
          <a:lstStyle/>
          <a:p>
            <a:fld id="{E58F47B1-36D6-41CF-B15E-C134AD7B7FE8}" type="slidenum">
              <a:rPr lang="fr-FR" smtClean="0"/>
              <a:t>‹N›</a:t>
            </a:fld>
            <a:endParaRPr lang="fr-FR"/>
          </a:p>
        </p:txBody>
      </p:sp>
    </p:spTree>
    <p:extLst>
      <p:ext uri="{BB962C8B-B14F-4D97-AF65-F5344CB8AC3E}">
        <p14:creationId xmlns:p14="http://schemas.microsoft.com/office/powerpoint/2010/main" val="25873185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endParaRPr lang="fr-F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4DBC732B-C565-43DE-AF49-9F5125E81CEE}" type="datetimeFigureOut">
              <a:rPr lang="fr-FR" smtClean="0"/>
              <a:t>14/02/2019</a:t>
            </a:fld>
            <a:endParaRPr lang="fr-FR"/>
          </a:p>
        </p:txBody>
      </p:sp>
      <p:sp>
        <p:nvSpPr>
          <p:cNvPr id="6" name="Segnaposto piè di pagina 5"/>
          <p:cNvSpPr>
            <a:spLocks noGrp="1"/>
          </p:cNvSpPr>
          <p:nvPr>
            <p:ph type="ftr" sz="quarter" idx="11"/>
          </p:nvPr>
        </p:nvSpPr>
        <p:spPr/>
        <p:txBody>
          <a:bodyPr/>
          <a:lstStyle/>
          <a:p>
            <a:endParaRPr lang="fr-FR"/>
          </a:p>
        </p:txBody>
      </p:sp>
      <p:sp>
        <p:nvSpPr>
          <p:cNvPr id="7" name="Segnaposto numero diapositiva 6"/>
          <p:cNvSpPr>
            <a:spLocks noGrp="1"/>
          </p:cNvSpPr>
          <p:nvPr>
            <p:ph type="sldNum" sz="quarter" idx="12"/>
          </p:nvPr>
        </p:nvSpPr>
        <p:spPr/>
        <p:txBody>
          <a:bodyPr/>
          <a:lstStyle/>
          <a:p>
            <a:fld id="{E58F47B1-36D6-41CF-B15E-C134AD7B7FE8}" type="slidenum">
              <a:rPr lang="fr-FR" smtClean="0"/>
              <a:t>‹N›</a:t>
            </a:fld>
            <a:endParaRPr lang="fr-FR"/>
          </a:p>
        </p:txBody>
      </p:sp>
    </p:spTree>
    <p:extLst>
      <p:ext uri="{BB962C8B-B14F-4D97-AF65-F5344CB8AC3E}">
        <p14:creationId xmlns:p14="http://schemas.microsoft.com/office/powerpoint/2010/main" val="12637030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fr-F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fr-FR"/>
          </a:p>
        </p:txBody>
      </p:sp>
      <p:sp>
        <p:nvSpPr>
          <p:cNvPr id="4" name="Segnaposto data 3"/>
          <p:cNvSpPr>
            <a:spLocks noGrp="1"/>
          </p:cNvSpPr>
          <p:nvPr>
            <p:ph type="dt" sz="half" idx="10"/>
          </p:nvPr>
        </p:nvSpPr>
        <p:spPr/>
        <p:txBody>
          <a:bodyPr/>
          <a:lstStyle/>
          <a:p>
            <a:fld id="{4DBC732B-C565-43DE-AF49-9F5125E81CEE}" type="datetimeFigureOut">
              <a:rPr lang="fr-FR" smtClean="0"/>
              <a:t>14/02/2019</a:t>
            </a:fld>
            <a:endParaRPr lang="fr-FR"/>
          </a:p>
        </p:txBody>
      </p:sp>
      <p:sp>
        <p:nvSpPr>
          <p:cNvPr id="5" name="Segnaposto piè di pagina 4"/>
          <p:cNvSpPr>
            <a:spLocks noGrp="1"/>
          </p:cNvSpPr>
          <p:nvPr>
            <p:ph type="ftr" sz="quarter" idx="11"/>
          </p:nvPr>
        </p:nvSpPr>
        <p:spPr/>
        <p:txBody>
          <a:bodyPr/>
          <a:lstStyle/>
          <a:p>
            <a:endParaRPr lang="fr-FR"/>
          </a:p>
        </p:txBody>
      </p:sp>
      <p:sp>
        <p:nvSpPr>
          <p:cNvPr id="6" name="Segnaposto numero diapositiva 5"/>
          <p:cNvSpPr>
            <a:spLocks noGrp="1"/>
          </p:cNvSpPr>
          <p:nvPr>
            <p:ph type="sldNum" sz="quarter" idx="12"/>
          </p:nvPr>
        </p:nvSpPr>
        <p:spPr/>
        <p:txBody>
          <a:bodyPr/>
          <a:lstStyle/>
          <a:p>
            <a:fld id="{E58F47B1-36D6-41CF-B15E-C134AD7B7FE8}" type="slidenum">
              <a:rPr lang="fr-FR" smtClean="0"/>
              <a:t>‹N›</a:t>
            </a:fld>
            <a:endParaRPr lang="fr-FR"/>
          </a:p>
        </p:txBody>
      </p:sp>
    </p:spTree>
    <p:extLst>
      <p:ext uri="{BB962C8B-B14F-4D97-AF65-F5344CB8AC3E}">
        <p14:creationId xmlns:p14="http://schemas.microsoft.com/office/powerpoint/2010/main" val="10284852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endParaRPr lang="fr-F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fr-FR"/>
          </a:p>
        </p:txBody>
      </p:sp>
      <p:sp>
        <p:nvSpPr>
          <p:cNvPr id="4" name="Segnaposto data 3"/>
          <p:cNvSpPr>
            <a:spLocks noGrp="1"/>
          </p:cNvSpPr>
          <p:nvPr>
            <p:ph type="dt" sz="half" idx="10"/>
          </p:nvPr>
        </p:nvSpPr>
        <p:spPr/>
        <p:txBody>
          <a:bodyPr/>
          <a:lstStyle/>
          <a:p>
            <a:fld id="{4DBC732B-C565-43DE-AF49-9F5125E81CEE}" type="datetimeFigureOut">
              <a:rPr lang="fr-FR" smtClean="0"/>
              <a:t>14/02/2019</a:t>
            </a:fld>
            <a:endParaRPr lang="fr-FR"/>
          </a:p>
        </p:txBody>
      </p:sp>
      <p:sp>
        <p:nvSpPr>
          <p:cNvPr id="5" name="Segnaposto piè di pagina 4"/>
          <p:cNvSpPr>
            <a:spLocks noGrp="1"/>
          </p:cNvSpPr>
          <p:nvPr>
            <p:ph type="ftr" sz="quarter" idx="11"/>
          </p:nvPr>
        </p:nvSpPr>
        <p:spPr/>
        <p:txBody>
          <a:bodyPr/>
          <a:lstStyle/>
          <a:p>
            <a:endParaRPr lang="fr-FR"/>
          </a:p>
        </p:txBody>
      </p:sp>
      <p:sp>
        <p:nvSpPr>
          <p:cNvPr id="6" name="Segnaposto numero diapositiva 5"/>
          <p:cNvSpPr>
            <a:spLocks noGrp="1"/>
          </p:cNvSpPr>
          <p:nvPr>
            <p:ph type="sldNum" sz="quarter" idx="12"/>
          </p:nvPr>
        </p:nvSpPr>
        <p:spPr/>
        <p:txBody>
          <a:bodyPr/>
          <a:lstStyle/>
          <a:p>
            <a:fld id="{E58F47B1-36D6-41CF-B15E-C134AD7B7FE8}" type="slidenum">
              <a:rPr lang="fr-FR" smtClean="0"/>
              <a:t>‹N›</a:t>
            </a:fld>
            <a:endParaRPr lang="fr-FR"/>
          </a:p>
        </p:txBody>
      </p:sp>
    </p:spTree>
    <p:extLst>
      <p:ext uri="{BB962C8B-B14F-4D97-AF65-F5344CB8AC3E}">
        <p14:creationId xmlns:p14="http://schemas.microsoft.com/office/powerpoint/2010/main" val="20464171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6C426523-7BB0-4455-B2F6-2FDC1C3614A4}" type="datetimeFigureOut">
              <a:rPr lang="it-IT" smtClean="0"/>
              <a:t>14/02/2019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FDF1C2FE-2905-499F-B536-A053F1620207}" type="slidenum">
              <a:rPr lang="it-IT" smtClean="0"/>
              <a:t>‹N›</a:t>
            </a:fld>
            <a:endParaRPr lang="it-IT"/>
          </a:p>
        </p:txBody>
      </p:sp>
    </p:spTree>
    <p:extLst>
      <p:ext uri="{BB962C8B-B14F-4D97-AF65-F5344CB8AC3E}">
        <p14:creationId xmlns:p14="http://schemas.microsoft.com/office/powerpoint/2010/main" val="4145354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629842" y="2505075"/>
            <a:ext cx="3868340"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4629150" y="2505075"/>
            <a:ext cx="3887391"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6C426523-7BB0-4455-B2F6-2FDC1C3614A4}" type="datetimeFigureOut">
              <a:rPr lang="it-IT" smtClean="0"/>
              <a:t>14/02/2019</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FDF1C2FE-2905-499F-B536-A053F1620207}" type="slidenum">
              <a:rPr lang="it-IT" smtClean="0"/>
              <a:t>‹N›</a:t>
            </a:fld>
            <a:endParaRPr lang="it-IT"/>
          </a:p>
        </p:txBody>
      </p:sp>
    </p:spTree>
    <p:extLst>
      <p:ext uri="{BB962C8B-B14F-4D97-AF65-F5344CB8AC3E}">
        <p14:creationId xmlns:p14="http://schemas.microsoft.com/office/powerpoint/2010/main" val="17735628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6C426523-7BB0-4455-B2F6-2FDC1C3614A4}" type="datetimeFigureOut">
              <a:rPr lang="it-IT" smtClean="0"/>
              <a:t>14/02/2019</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FDF1C2FE-2905-499F-B536-A053F1620207}" type="slidenum">
              <a:rPr lang="it-IT" smtClean="0"/>
              <a:t>‹N›</a:t>
            </a:fld>
            <a:endParaRPr lang="it-IT"/>
          </a:p>
        </p:txBody>
      </p:sp>
    </p:spTree>
    <p:extLst>
      <p:ext uri="{BB962C8B-B14F-4D97-AF65-F5344CB8AC3E}">
        <p14:creationId xmlns:p14="http://schemas.microsoft.com/office/powerpoint/2010/main" val="18279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426523-7BB0-4455-B2F6-2FDC1C3614A4}" type="datetimeFigureOut">
              <a:rPr lang="it-IT" smtClean="0"/>
              <a:t>14/02/2019</a:t>
            </a:fld>
            <a:endParaRPr lang="it-IT" dirty="0"/>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FDF1C2FE-2905-499F-B536-A053F1620207}" type="slidenum">
              <a:rPr lang="it-IT" smtClean="0"/>
              <a:t>‹N›</a:t>
            </a:fld>
            <a:endParaRPr lang="it-IT"/>
          </a:p>
        </p:txBody>
      </p:sp>
      <p:pic>
        <p:nvPicPr>
          <p:cNvPr id="7" name="Immagine 6">
            <a:extLst>
              <a:ext uri="{FF2B5EF4-FFF2-40B4-BE49-F238E27FC236}">
                <a16:creationId xmlns:a16="http://schemas.microsoft.com/office/drawing/2014/main" id="{7AFC350F-69D4-45CE-BA42-5FE69564353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2098" y="6306366"/>
            <a:ext cx="1008000" cy="465094"/>
          </a:xfrm>
          <a:prstGeom prst="rect">
            <a:avLst/>
          </a:prstGeom>
          <a:ln>
            <a:noFill/>
          </a:ln>
        </p:spPr>
      </p:pic>
      <p:sp>
        <p:nvSpPr>
          <p:cNvPr id="6" name="Rettangolo 5"/>
          <p:cNvSpPr/>
          <p:nvPr userDrawn="1"/>
        </p:nvSpPr>
        <p:spPr>
          <a:xfrm>
            <a:off x="1" y="0"/>
            <a:ext cx="122274" cy="68580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7737056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6C426523-7BB0-4455-B2F6-2FDC1C3614A4}" type="datetimeFigureOut">
              <a:rPr lang="it-IT" smtClean="0"/>
              <a:t>14/02/2019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FDF1C2FE-2905-499F-B536-A053F1620207}" type="slidenum">
              <a:rPr lang="it-IT" smtClean="0"/>
              <a:t>‹N›</a:t>
            </a:fld>
            <a:endParaRPr lang="it-IT"/>
          </a:p>
        </p:txBody>
      </p:sp>
    </p:spTree>
    <p:extLst>
      <p:ext uri="{BB962C8B-B14F-4D97-AF65-F5344CB8AC3E}">
        <p14:creationId xmlns:p14="http://schemas.microsoft.com/office/powerpoint/2010/main" val="2110356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6C426523-7BB0-4455-B2F6-2FDC1C3614A4}" type="datetimeFigureOut">
              <a:rPr lang="it-IT" smtClean="0"/>
              <a:t>14/02/2019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FDF1C2FE-2905-499F-B536-A053F1620207}" type="slidenum">
              <a:rPr lang="it-IT" smtClean="0"/>
              <a:t>‹N›</a:t>
            </a:fld>
            <a:endParaRPr lang="it-IT"/>
          </a:p>
        </p:txBody>
      </p:sp>
    </p:spTree>
    <p:extLst>
      <p:ext uri="{BB962C8B-B14F-4D97-AF65-F5344CB8AC3E}">
        <p14:creationId xmlns:p14="http://schemas.microsoft.com/office/powerpoint/2010/main" val="36603384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426523-7BB0-4455-B2F6-2FDC1C3614A4}" type="datetimeFigureOut">
              <a:rPr lang="it-IT" smtClean="0"/>
              <a:t>14/02/2019</a:t>
            </a:fld>
            <a:endParaRPr lang="it-IT"/>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F1C2FE-2905-499F-B536-A053F1620207}" type="slidenum">
              <a:rPr lang="it-IT" smtClean="0"/>
              <a:t>‹N›</a:t>
            </a:fld>
            <a:endParaRPr lang="it-IT"/>
          </a:p>
        </p:txBody>
      </p:sp>
    </p:spTree>
    <p:extLst>
      <p:ext uri="{BB962C8B-B14F-4D97-AF65-F5344CB8AC3E}">
        <p14:creationId xmlns:p14="http://schemas.microsoft.com/office/powerpoint/2010/main" val="29655617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lo stile del titolo</a:t>
            </a:r>
            <a:endParaRPr lang="fr-FR"/>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fr-F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E383E7-5A6F-490B-A41C-B3DF937995E4}" type="datetimeFigureOut">
              <a:rPr lang="fr-FR" smtClean="0"/>
              <a:t>14/02/2019</a:t>
            </a:fld>
            <a:endParaRPr lang="fr-F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133021-3279-4075-84A2-7CB18504FF1B}" type="slidenum">
              <a:rPr lang="fr-FR" smtClean="0"/>
              <a:t>‹N›</a:t>
            </a:fld>
            <a:endParaRPr lang="fr-FR"/>
          </a:p>
        </p:txBody>
      </p:sp>
    </p:spTree>
    <p:extLst>
      <p:ext uri="{BB962C8B-B14F-4D97-AF65-F5344CB8AC3E}">
        <p14:creationId xmlns:p14="http://schemas.microsoft.com/office/powerpoint/2010/main" val="55758803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lo stile del titolo</a:t>
            </a:r>
            <a:endParaRPr lang="fr-FR"/>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fr-F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BC732B-C565-43DE-AF49-9F5125E81CEE}" type="datetimeFigureOut">
              <a:rPr lang="fr-FR" smtClean="0"/>
              <a:t>14/02/2019</a:t>
            </a:fld>
            <a:endParaRPr lang="fr-F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8F47B1-36D6-41CF-B15E-C134AD7B7FE8}" type="slidenum">
              <a:rPr lang="fr-FR" smtClean="0"/>
              <a:t>‹N›</a:t>
            </a:fld>
            <a:endParaRPr lang="fr-FR"/>
          </a:p>
        </p:txBody>
      </p:sp>
    </p:spTree>
    <p:extLst>
      <p:ext uri="{BB962C8B-B14F-4D97-AF65-F5344CB8AC3E}">
        <p14:creationId xmlns:p14="http://schemas.microsoft.com/office/powerpoint/2010/main" val="430351106"/>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9.ti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mailto:giuseppe.ferri@fondazioneifel.it" TargetMode="External"/><Relationship Id="rId2" Type="http://schemas.openxmlformats.org/officeDocument/2006/relationships/hyperlink" Target="mailto:info@fondazioneifel.it" TargetMode="Externa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10.emf"/></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5">
            <a:extLst>
              <a:ext uri="{FF2B5EF4-FFF2-40B4-BE49-F238E27FC236}">
                <a16:creationId xmlns:a16="http://schemas.microsoft.com/office/drawing/2014/main" id="{774BA7ED-A452-41D2-86D9-FC7C2850B155}"/>
              </a:ext>
            </a:extLst>
          </p:cNvPr>
          <p:cNvSpPr txBox="1">
            <a:spLocks/>
          </p:cNvSpPr>
          <p:nvPr/>
        </p:nvSpPr>
        <p:spPr bwMode="auto">
          <a:xfrm>
            <a:off x="483015" y="2598651"/>
            <a:ext cx="8508585" cy="3130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457200" rtl="0" eaLnBrk="1" fontAlgn="base" hangingPunct="1">
              <a:spcBef>
                <a:spcPct val="0"/>
              </a:spcBef>
              <a:spcAft>
                <a:spcPct val="0"/>
              </a:spcAft>
              <a:defRPr sz="3000" b="0" i="0" kern="1200">
                <a:solidFill>
                  <a:schemeClr val="tx1"/>
                </a:solidFill>
                <a:latin typeface="DIN-Black"/>
                <a:ea typeface="Arial Black" pitchFamily="34" charset="0"/>
                <a:cs typeface="DIN-Black"/>
              </a:defRPr>
            </a:lvl1pPr>
            <a:lvl2pPr algn="l" defTabSz="457200" rtl="0" eaLnBrk="1" fontAlgn="base" hangingPunct="1">
              <a:spcBef>
                <a:spcPct val="0"/>
              </a:spcBef>
              <a:spcAft>
                <a:spcPct val="0"/>
              </a:spcAft>
              <a:defRPr sz="3000">
                <a:solidFill>
                  <a:srgbClr val="004B6B"/>
                </a:solidFill>
                <a:latin typeface="Arial Black" pitchFamily="34" charset="0"/>
                <a:ea typeface="Arial Black" pitchFamily="34" charset="0"/>
                <a:cs typeface="Arial Black" pitchFamily="34" charset="0"/>
              </a:defRPr>
            </a:lvl2pPr>
            <a:lvl3pPr algn="l" defTabSz="457200" rtl="0" eaLnBrk="1" fontAlgn="base" hangingPunct="1">
              <a:spcBef>
                <a:spcPct val="0"/>
              </a:spcBef>
              <a:spcAft>
                <a:spcPct val="0"/>
              </a:spcAft>
              <a:defRPr sz="3000">
                <a:solidFill>
                  <a:srgbClr val="004B6B"/>
                </a:solidFill>
                <a:latin typeface="Arial Black" pitchFamily="34" charset="0"/>
                <a:ea typeface="Arial Black" pitchFamily="34" charset="0"/>
                <a:cs typeface="Arial Black" pitchFamily="34" charset="0"/>
              </a:defRPr>
            </a:lvl3pPr>
            <a:lvl4pPr algn="l" defTabSz="457200" rtl="0" eaLnBrk="1" fontAlgn="base" hangingPunct="1">
              <a:spcBef>
                <a:spcPct val="0"/>
              </a:spcBef>
              <a:spcAft>
                <a:spcPct val="0"/>
              </a:spcAft>
              <a:defRPr sz="3000">
                <a:solidFill>
                  <a:srgbClr val="004B6B"/>
                </a:solidFill>
                <a:latin typeface="Arial Black" pitchFamily="34" charset="0"/>
                <a:ea typeface="Arial Black" pitchFamily="34" charset="0"/>
                <a:cs typeface="Arial Black" pitchFamily="34" charset="0"/>
              </a:defRPr>
            </a:lvl4pPr>
            <a:lvl5pPr algn="l" defTabSz="457200" rtl="0" eaLnBrk="1" fontAlgn="base" hangingPunct="1">
              <a:spcBef>
                <a:spcPct val="0"/>
              </a:spcBef>
              <a:spcAft>
                <a:spcPct val="0"/>
              </a:spcAft>
              <a:defRPr sz="3000">
                <a:solidFill>
                  <a:srgbClr val="004B6B"/>
                </a:solidFill>
                <a:latin typeface="Arial Black" pitchFamily="34" charset="0"/>
                <a:ea typeface="Arial Black" pitchFamily="34" charset="0"/>
                <a:cs typeface="Arial Black" pitchFamily="34" charset="0"/>
              </a:defRPr>
            </a:lvl5pPr>
            <a:lvl6pPr marL="457200" algn="l" defTabSz="457200" rtl="0" eaLnBrk="1" fontAlgn="base" hangingPunct="1">
              <a:spcBef>
                <a:spcPct val="0"/>
              </a:spcBef>
              <a:spcAft>
                <a:spcPct val="0"/>
              </a:spcAft>
              <a:defRPr sz="3000">
                <a:solidFill>
                  <a:srgbClr val="004B6B"/>
                </a:solidFill>
                <a:latin typeface="Arial Black" pitchFamily="34" charset="0"/>
                <a:ea typeface="Arial Black" pitchFamily="34" charset="0"/>
                <a:cs typeface="Arial Black" pitchFamily="34" charset="0"/>
              </a:defRPr>
            </a:lvl6pPr>
            <a:lvl7pPr marL="914400" algn="l" defTabSz="457200" rtl="0" eaLnBrk="1" fontAlgn="base" hangingPunct="1">
              <a:spcBef>
                <a:spcPct val="0"/>
              </a:spcBef>
              <a:spcAft>
                <a:spcPct val="0"/>
              </a:spcAft>
              <a:defRPr sz="3000">
                <a:solidFill>
                  <a:srgbClr val="004B6B"/>
                </a:solidFill>
                <a:latin typeface="Arial Black" pitchFamily="34" charset="0"/>
                <a:ea typeface="Arial Black" pitchFamily="34" charset="0"/>
                <a:cs typeface="Arial Black" pitchFamily="34" charset="0"/>
              </a:defRPr>
            </a:lvl7pPr>
            <a:lvl8pPr marL="1371600" algn="l" defTabSz="457200" rtl="0" eaLnBrk="1" fontAlgn="base" hangingPunct="1">
              <a:spcBef>
                <a:spcPct val="0"/>
              </a:spcBef>
              <a:spcAft>
                <a:spcPct val="0"/>
              </a:spcAft>
              <a:defRPr sz="3000">
                <a:solidFill>
                  <a:srgbClr val="004B6B"/>
                </a:solidFill>
                <a:latin typeface="Arial Black" pitchFamily="34" charset="0"/>
                <a:ea typeface="Arial Black" pitchFamily="34" charset="0"/>
                <a:cs typeface="Arial Black" pitchFamily="34" charset="0"/>
              </a:defRPr>
            </a:lvl8pPr>
            <a:lvl9pPr marL="1828800" algn="l" defTabSz="457200" rtl="0" eaLnBrk="1" fontAlgn="base" hangingPunct="1">
              <a:spcBef>
                <a:spcPct val="0"/>
              </a:spcBef>
              <a:spcAft>
                <a:spcPct val="0"/>
              </a:spcAft>
              <a:defRPr sz="3000">
                <a:solidFill>
                  <a:srgbClr val="004B6B"/>
                </a:solidFill>
                <a:latin typeface="Arial Black" pitchFamily="34" charset="0"/>
                <a:ea typeface="Arial Black" pitchFamily="34" charset="0"/>
                <a:cs typeface="Arial Black" pitchFamily="34" charset="0"/>
              </a:defRPr>
            </a:lvl9pPr>
          </a:lstStyle>
          <a:p>
            <a:r>
              <a:rPr lang="it-IT" sz="3200" b="1" dirty="0">
                <a:latin typeface="Arial"/>
                <a:cs typeface="Arial"/>
              </a:rPr>
              <a:t>La manovra 2019 </a:t>
            </a:r>
          </a:p>
          <a:p>
            <a:r>
              <a:rPr lang="it-IT" sz="2400" b="1" i="1" dirty="0">
                <a:latin typeface="Arial"/>
                <a:cs typeface="Arial"/>
              </a:rPr>
              <a:t>Luci ed ombre della legge di bilancio</a:t>
            </a:r>
          </a:p>
          <a:p>
            <a:r>
              <a:rPr lang="it-IT" sz="2400" b="1" i="1" dirty="0">
                <a:latin typeface="Arial"/>
                <a:cs typeface="Arial"/>
              </a:rPr>
              <a:t>Le novità attese dal dl Semplificazioni </a:t>
            </a:r>
          </a:p>
          <a:p>
            <a:endParaRPr lang="it-IT" sz="1800" dirty="0"/>
          </a:p>
          <a:p>
            <a:endParaRPr lang="it-IT" sz="1800" b="1" i="1" dirty="0">
              <a:latin typeface="Arial"/>
              <a:cs typeface="Arial"/>
            </a:endParaRPr>
          </a:p>
          <a:p>
            <a:r>
              <a:rPr lang="it-IT" sz="1800" b="1" dirty="0">
                <a:latin typeface="Arial"/>
                <a:cs typeface="Arial"/>
              </a:rPr>
              <a:t>Andrea Ferri</a:t>
            </a:r>
          </a:p>
          <a:p>
            <a:endParaRPr lang="it-IT" dirty="0"/>
          </a:p>
          <a:p>
            <a:r>
              <a:rPr lang="it-IT" sz="1700" b="1" i="1" dirty="0">
                <a:latin typeface="Arial"/>
                <a:cs typeface="Arial"/>
              </a:rPr>
              <a:t>Palermo, 15 febbraio 2019</a:t>
            </a:r>
          </a:p>
        </p:txBody>
      </p:sp>
      <p:pic>
        <p:nvPicPr>
          <p:cNvPr id="5" name="Immagine 4">
            <a:extLst>
              <a:ext uri="{FF2B5EF4-FFF2-40B4-BE49-F238E27FC236}">
                <a16:creationId xmlns:a16="http://schemas.microsoft.com/office/drawing/2014/main" id="{DB17D8F7-E5CD-4B4B-B928-0B4697F50F7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67857" y="0"/>
            <a:ext cx="3276143" cy="151165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80E3C912-39C7-4D57-82BC-907F198A518F}"/>
              </a:ext>
            </a:extLst>
          </p:cNvPr>
          <p:cNvPicPr>
            <a:picLocks noChangeAspect="1"/>
          </p:cNvPicPr>
          <p:nvPr/>
        </p:nvPicPr>
        <p:blipFill>
          <a:blip r:embed="rId3"/>
          <a:stretch>
            <a:fillRect/>
          </a:stretch>
        </p:blipFill>
        <p:spPr>
          <a:xfrm>
            <a:off x="1747060" y="3026848"/>
            <a:ext cx="5400000" cy="2918325"/>
          </a:xfrm>
          <a:prstGeom prst="rect">
            <a:avLst/>
          </a:prstGeom>
        </p:spPr>
      </p:pic>
      <p:sp>
        <p:nvSpPr>
          <p:cNvPr id="17409" name="Rectangle 2"/>
          <p:cNvSpPr>
            <a:spLocks noGrp="1" noChangeArrowheads="1"/>
          </p:cNvSpPr>
          <p:nvPr>
            <p:ph type="title"/>
          </p:nvPr>
        </p:nvSpPr>
        <p:spPr>
          <a:xfrm>
            <a:off x="330925" y="354254"/>
            <a:ext cx="7756062" cy="620712"/>
          </a:xfrm>
        </p:spPr>
        <p:txBody>
          <a:bodyPr vert="horz" lIns="91440" tIns="45720" rIns="91440" bIns="45720" rtlCol="0" anchor="ctr">
            <a:noAutofit/>
          </a:bodyPr>
          <a:lstStyle/>
          <a:p>
            <a:r>
              <a:rPr lang="it-IT" sz="2600" b="1" dirty="0">
                <a:latin typeface="Arial" panose="020B0604020202020204" pitchFamily="34" charset="0"/>
                <a:cs typeface="Arial" panose="020B0604020202020204" pitchFamily="34" charset="0"/>
              </a:rPr>
              <a:t>Dinamica della spesa corrente in Sicilia</a:t>
            </a:r>
          </a:p>
        </p:txBody>
      </p:sp>
      <p:sp>
        <p:nvSpPr>
          <p:cNvPr id="17411" name="Segnaposto numero diapositiva 1"/>
          <p:cNvSpPr>
            <a:spLocks noGrp="1"/>
          </p:cNvSpPr>
          <p:nvPr>
            <p:ph type="sldNum" sz="quarter" idx="12"/>
          </p:nvPr>
        </p:nvSpPr>
        <p:spPr>
          <a:noFill/>
        </p:spPr>
        <p:txBody>
          <a:bodyPr/>
          <a:lstStyle>
            <a:lvl1pPr>
              <a:defRPr sz="2400">
                <a:solidFill>
                  <a:schemeClr val="tx1"/>
                </a:solidFill>
                <a:latin typeface="Arial" pitchFamily="34" charset="0"/>
                <a:ea typeface="ヒラギノ角ゴ Pro W3" charset="-128"/>
              </a:defRPr>
            </a:lvl1pPr>
            <a:lvl2pPr marL="742950" indent="-285750">
              <a:defRPr sz="2400">
                <a:solidFill>
                  <a:schemeClr val="tx1"/>
                </a:solidFill>
                <a:latin typeface="Arial" pitchFamily="34" charset="0"/>
                <a:ea typeface="ヒラギノ角ゴ Pro W3" charset="-128"/>
              </a:defRPr>
            </a:lvl2pPr>
            <a:lvl3pPr marL="1143000" indent="-228600">
              <a:defRPr sz="2400">
                <a:solidFill>
                  <a:schemeClr val="tx1"/>
                </a:solidFill>
                <a:latin typeface="Arial" pitchFamily="34" charset="0"/>
                <a:ea typeface="ヒラギノ角ゴ Pro W3" charset="-128"/>
              </a:defRPr>
            </a:lvl3pPr>
            <a:lvl4pPr marL="1600200" indent="-228600">
              <a:defRPr sz="2400">
                <a:solidFill>
                  <a:schemeClr val="tx1"/>
                </a:solidFill>
                <a:latin typeface="Arial" pitchFamily="34" charset="0"/>
                <a:ea typeface="ヒラギノ角ゴ Pro W3" charset="-128"/>
              </a:defRPr>
            </a:lvl4pPr>
            <a:lvl5pPr marL="2057400" indent="-22860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fld id="{83927D5F-EF90-4B0D-B496-5FB655BBB54A}" type="slidenum">
              <a:rPr lang="it-IT" altLang="it-IT" sz="1200"/>
              <a:pPr/>
              <a:t>10</a:t>
            </a:fld>
            <a:endParaRPr lang="it-IT" altLang="it-IT" sz="1200" dirty="0"/>
          </a:p>
        </p:txBody>
      </p:sp>
      <p:sp>
        <p:nvSpPr>
          <p:cNvPr id="8" name="Rettangolo 7">
            <a:extLst>
              <a:ext uri="{FF2B5EF4-FFF2-40B4-BE49-F238E27FC236}">
                <a16:creationId xmlns:a16="http://schemas.microsoft.com/office/drawing/2014/main" id="{5A9F3F53-73AA-4637-B6D9-A2B22B10CFC5}"/>
              </a:ext>
            </a:extLst>
          </p:cNvPr>
          <p:cNvSpPr/>
          <p:nvPr/>
        </p:nvSpPr>
        <p:spPr>
          <a:xfrm>
            <a:off x="330926" y="1021363"/>
            <a:ext cx="8184424" cy="1477328"/>
          </a:xfrm>
          <a:prstGeom prst="rect">
            <a:avLst/>
          </a:prstGeom>
        </p:spPr>
        <p:txBody>
          <a:bodyPr wrap="square">
            <a:spAutoFit/>
          </a:bodyPr>
          <a:lstStyle/>
          <a:p>
            <a:pPr marL="180000" indent="-180000" algn="just">
              <a:spcBef>
                <a:spcPts val="600"/>
              </a:spcBef>
              <a:spcAft>
                <a:spcPts val="600"/>
              </a:spcAft>
              <a:buClr>
                <a:schemeClr val="tx1"/>
              </a:buClr>
              <a:buSzPct val="100000"/>
              <a:buFont typeface="Arial" panose="020B0604020202020204" pitchFamily="34" charset="0"/>
              <a:buChar char="•"/>
            </a:pPr>
            <a:r>
              <a:rPr lang="it-IT" sz="2000" b="1" dirty="0">
                <a:latin typeface="Arial Narrow" panose="020B0606020202030204" pitchFamily="34" charset="0"/>
              </a:rPr>
              <a:t>Senza Rifiuti e TPL</a:t>
            </a:r>
            <a:r>
              <a:rPr lang="it-IT" sz="2000" dirty="0">
                <a:latin typeface="Arial Narrow" panose="020B0606020202030204" pitchFamily="34" charset="0"/>
              </a:rPr>
              <a:t>, </a:t>
            </a:r>
            <a:r>
              <a:rPr lang="it-IT" sz="2000" b="1" dirty="0">
                <a:latin typeface="Arial Narrow" panose="020B0606020202030204" pitchFamily="34" charset="0"/>
              </a:rPr>
              <a:t>in Sicilia (esclusi i Comuni di Catania, Messina e Palermo) le spese correnti </a:t>
            </a:r>
            <a:r>
              <a:rPr lang="it-IT" sz="2000" dirty="0">
                <a:latin typeface="Arial Narrow" panose="020B0606020202030204" pitchFamily="34" charset="0"/>
              </a:rPr>
              <a:t>nel periodo 2010-2017 </a:t>
            </a:r>
            <a:r>
              <a:rPr lang="it-IT" sz="2000" b="1" dirty="0">
                <a:latin typeface="Arial Narrow" panose="020B0606020202030204" pitchFamily="34" charset="0"/>
              </a:rPr>
              <a:t>si riducono del 10,5%</a:t>
            </a:r>
          </a:p>
          <a:p>
            <a:pPr marL="180000" indent="-180000" algn="just">
              <a:spcBef>
                <a:spcPts val="600"/>
              </a:spcBef>
              <a:spcAft>
                <a:spcPts val="600"/>
              </a:spcAft>
              <a:buClr>
                <a:schemeClr val="tx1"/>
              </a:buClr>
              <a:buSzPct val="100000"/>
              <a:buFont typeface="Arial" panose="020B0604020202020204" pitchFamily="34" charset="0"/>
              <a:buChar char="•"/>
            </a:pPr>
            <a:r>
              <a:rPr lang="it-IT" sz="2000" dirty="0">
                <a:latin typeface="Arial Narrow" panose="020B0606020202030204" pitchFamily="34" charset="0"/>
              </a:rPr>
              <a:t>Preoccupa la tenuta del </a:t>
            </a:r>
            <a:r>
              <a:rPr lang="it-IT" sz="2000" b="1" i="1" dirty="0">
                <a:latin typeface="Arial Narrow" panose="020B0606020202030204" pitchFamily="34" charset="0"/>
              </a:rPr>
              <a:t>welfare</a:t>
            </a:r>
            <a:r>
              <a:rPr lang="it-IT" sz="2000" b="1" dirty="0">
                <a:latin typeface="Arial Narrow" panose="020B0606020202030204" pitchFamily="34" charset="0"/>
              </a:rPr>
              <a:t> locale (-8,1% in 7 anni) e la flessione delle funzioni «non fondamentali» (-33,4%)</a:t>
            </a:r>
          </a:p>
        </p:txBody>
      </p:sp>
      <p:sp>
        <p:nvSpPr>
          <p:cNvPr id="12" name="Rettangolo 11">
            <a:extLst>
              <a:ext uri="{FF2B5EF4-FFF2-40B4-BE49-F238E27FC236}">
                <a16:creationId xmlns:a16="http://schemas.microsoft.com/office/drawing/2014/main" id="{2635ACE6-3778-4BEF-B350-A9CD41DD40D5}"/>
              </a:ext>
            </a:extLst>
          </p:cNvPr>
          <p:cNvSpPr/>
          <p:nvPr/>
        </p:nvSpPr>
        <p:spPr>
          <a:xfrm>
            <a:off x="1747060" y="2613196"/>
            <a:ext cx="5450694" cy="446276"/>
          </a:xfrm>
          <a:prstGeom prst="rect">
            <a:avLst/>
          </a:prstGeom>
        </p:spPr>
        <p:txBody>
          <a:bodyPr wrap="square">
            <a:spAutoFit/>
          </a:bodyPr>
          <a:lstStyle/>
          <a:p>
            <a:pPr algn="ctr"/>
            <a:r>
              <a:rPr lang="it-IT" sz="1200" b="1" i="1" dirty="0">
                <a:latin typeface="Arial Narrow" panose="020B0606020202030204" pitchFamily="34" charset="0"/>
              </a:rPr>
              <a:t>DINAMICA 2010-2017 DELLA SPESA CORRENTE NEI COMUNI DELLA SICILIA</a:t>
            </a:r>
          </a:p>
          <a:p>
            <a:pPr algn="ctr"/>
            <a:r>
              <a:rPr lang="it-IT" sz="1100" b="1" i="1" dirty="0">
                <a:latin typeface="Arial Narrow" panose="020B0606020202030204" pitchFamily="34" charset="0"/>
              </a:rPr>
              <a:t>Impegni per settori di spesa. Valore indice 2010  = 100</a:t>
            </a:r>
          </a:p>
        </p:txBody>
      </p:sp>
      <p:sp>
        <p:nvSpPr>
          <p:cNvPr id="9" name="Rettangolo 8">
            <a:extLst>
              <a:ext uri="{FF2B5EF4-FFF2-40B4-BE49-F238E27FC236}">
                <a16:creationId xmlns:a16="http://schemas.microsoft.com/office/drawing/2014/main" id="{95C5F434-00D8-4556-9067-5C92DC65D1CA}"/>
              </a:ext>
            </a:extLst>
          </p:cNvPr>
          <p:cNvSpPr/>
          <p:nvPr/>
        </p:nvSpPr>
        <p:spPr>
          <a:xfrm>
            <a:off x="2323006" y="5904145"/>
            <a:ext cx="3771899" cy="353943"/>
          </a:xfrm>
          <a:prstGeom prst="rect">
            <a:avLst/>
          </a:prstGeom>
        </p:spPr>
        <p:txBody>
          <a:bodyPr wrap="square">
            <a:spAutoFit/>
          </a:bodyPr>
          <a:lstStyle/>
          <a:p>
            <a:pPr algn="ctr"/>
            <a:r>
              <a:rPr lang="it-IT" sz="800" b="1" i="1" dirty="0">
                <a:latin typeface="Arial Narrow" panose="020B0606020202030204" pitchFamily="34" charset="0"/>
              </a:rPr>
              <a:t>Fonte: elaborazioni IFEL su dati Ministero Interno (Copertura universo: 69% degli enti)</a:t>
            </a:r>
          </a:p>
          <a:p>
            <a:pPr algn="ctr"/>
            <a:r>
              <a:rPr lang="it-IT" sz="800" b="1" i="1" dirty="0">
                <a:latin typeface="Arial Narrow" panose="020B0606020202030204" pitchFamily="34" charset="0"/>
              </a:rPr>
              <a:t>(esclusi i Comuni di Catania, Messina e Palermo</a:t>
            </a:r>
            <a:r>
              <a:rPr lang="it-IT" sz="900" b="1" i="1" dirty="0">
                <a:latin typeface="Arial Narrow" panose="020B0606020202030204" pitchFamily="34" charset="0"/>
              </a:rPr>
              <a:t>)</a:t>
            </a:r>
          </a:p>
        </p:txBody>
      </p:sp>
    </p:spTree>
    <p:extLst>
      <p:ext uri="{BB962C8B-B14F-4D97-AF65-F5344CB8AC3E}">
        <p14:creationId xmlns:p14="http://schemas.microsoft.com/office/powerpoint/2010/main" val="36381665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5"/>
          <p:cNvSpPr txBox="1">
            <a:spLocks/>
          </p:cNvSpPr>
          <p:nvPr/>
        </p:nvSpPr>
        <p:spPr bwMode="auto">
          <a:xfrm>
            <a:off x="3076575" y="892176"/>
            <a:ext cx="5343525" cy="4200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457200" rtl="0" eaLnBrk="1" fontAlgn="base" hangingPunct="1">
              <a:spcBef>
                <a:spcPct val="0"/>
              </a:spcBef>
              <a:spcAft>
                <a:spcPct val="0"/>
              </a:spcAft>
              <a:defRPr sz="3000" b="0" i="0" kern="1200">
                <a:solidFill>
                  <a:schemeClr val="tx1"/>
                </a:solidFill>
                <a:latin typeface="DIN-Black"/>
                <a:ea typeface="Arial Black" pitchFamily="34" charset="0"/>
                <a:cs typeface="DIN-Black"/>
              </a:defRPr>
            </a:lvl1pPr>
            <a:lvl2pPr algn="l" defTabSz="457200" rtl="0" eaLnBrk="1" fontAlgn="base" hangingPunct="1">
              <a:spcBef>
                <a:spcPct val="0"/>
              </a:spcBef>
              <a:spcAft>
                <a:spcPct val="0"/>
              </a:spcAft>
              <a:defRPr sz="3000">
                <a:solidFill>
                  <a:srgbClr val="004B6B"/>
                </a:solidFill>
                <a:latin typeface="Arial Black" pitchFamily="34" charset="0"/>
                <a:ea typeface="Arial Black" pitchFamily="34" charset="0"/>
                <a:cs typeface="Arial Black" pitchFamily="34" charset="0"/>
              </a:defRPr>
            </a:lvl2pPr>
            <a:lvl3pPr algn="l" defTabSz="457200" rtl="0" eaLnBrk="1" fontAlgn="base" hangingPunct="1">
              <a:spcBef>
                <a:spcPct val="0"/>
              </a:spcBef>
              <a:spcAft>
                <a:spcPct val="0"/>
              </a:spcAft>
              <a:defRPr sz="3000">
                <a:solidFill>
                  <a:srgbClr val="004B6B"/>
                </a:solidFill>
                <a:latin typeface="Arial Black" pitchFamily="34" charset="0"/>
                <a:ea typeface="Arial Black" pitchFamily="34" charset="0"/>
                <a:cs typeface="Arial Black" pitchFamily="34" charset="0"/>
              </a:defRPr>
            </a:lvl3pPr>
            <a:lvl4pPr algn="l" defTabSz="457200" rtl="0" eaLnBrk="1" fontAlgn="base" hangingPunct="1">
              <a:spcBef>
                <a:spcPct val="0"/>
              </a:spcBef>
              <a:spcAft>
                <a:spcPct val="0"/>
              </a:spcAft>
              <a:defRPr sz="3000">
                <a:solidFill>
                  <a:srgbClr val="004B6B"/>
                </a:solidFill>
                <a:latin typeface="Arial Black" pitchFamily="34" charset="0"/>
                <a:ea typeface="Arial Black" pitchFamily="34" charset="0"/>
                <a:cs typeface="Arial Black" pitchFamily="34" charset="0"/>
              </a:defRPr>
            </a:lvl4pPr>
            <a:lvl5pPr algn="l" defTabSz="457200" rtl="0" eaLnBrk="1" fontAlgn="base" hangingPunct="1">
              <a:spcBef>
                <a:spcPct val="0"/>
              </a:spcBef>
              <a:spcAft>
                <a:spcPct val="0"/>
              </a:spcAft>
              <a:defRPr sz="3000">
                <a:solidFill>
                  <a:srgbClr val="004B6B"/>
                </a:solidFill>
                <a:latin typeface="Arial Black" pitchFamily="34" charset="0"/>
                <a:ea typeface="Arial Black" pitchFamily="34" charset="0"/>
                <a:cs typeface="Arial Black" pitchFamily="34" charset="0"/>
              </a:defRPr>
            </a:lvl5pPr>
            <a:lvl6pPr marL="457200" algn="l" defTabSz="457200" rtl="0" eaLnBrk="1" fontAlgn="base" hangingPunct="1">
              <a:spcBef>
                <a:spcPct val="0"/>
              </a:spcBef>
              <a:spcAft>
                <a:spcPct val="0"/>
              </a:spcAft>
              <a:defRPr sz="3000">
                <a:solidFill>
                  <a:srgbClr val="004B6B"/>
                </a:solidFill>
                <a:latin typeface="Arial Black" pitchFamily="34" charset="0"/>
                <a:ea typeface="Arial Black" pitchFamily="34" charset="0"/>
                <a:cs typeface="Arial Black" pitchFamily="34" charset="0"/>
              </a:defRPr>
            </a:lvl6pPr>
            <a:lvl7pPr marL="914400" algn="l" defTabSz="457200" rtl="0" eaLnBrk="1" fontAlgn="base" hangingPunct="1">
              <a:spcBef>
                <a:spcPct val="0"/>
              </a:spcBef>
              <a:spcAft>
                <a:spcPct val="0"/>
              </a:spcAft>
              <a:defRPr sz="3000">
                <a:solidFill>
                  <a:srgbClr val="004B6B"/>
                </a:solidFill>
                <a:latin typeface="Arial Black" pitchFamily="34" charset="0"/>
                <a:ea typeface="Arial Black" pitchFamily="34" charset="0"/>
                <a:cs typeface="Arial Black" pitchFamily="34" charset="0"/>
              </a:defRPr>
            </a:lvl7pPr>
            <a:lvl8pPr marL="1371600" algn="l" defTabSz="457200" rtl="0" eaLnBrk="1" fontAlgn="base" hangingPunct="1">
              <a:spcBef>
                <a:spcPct val="0"/>
              </a:spcBef>
              <a:spcAft>
                <a:spcPct val="0"/>
              </a:spcAft>
              <a:defRPr sz="3000">
                <a:solidFill>
                  <a:srgbClr val="004B6B"/>
                </a:solidFill>
                <a:latin typeface="Arial Black" pitchFamily="34" charset="0"/>
                <a:ea typeface="Arial Black" pitchFamily="34" charset="0"/>
                <a:cs typeface="Arial Black" pitchFamily="34" charset="0"/>
              </a:defRPr>
            </a:lvl8pPr>
            <a:lvl9pPr marL="1828800" algn="l" defTabSz="457200" rtl="0" eaLnBrk="1" fontAlgn="base" hangingPunct="1">
              <a:spcBef>
                <a:spcPct val="0"/>
              </a:spcBef>
              <a:spcAft>
                <a:spcPct val="0"/>
              </a:spcAft>
              <a:defRPr sz="3000">
                <a:solidFill>
                  <a:srgbClr val="004B6B"/>
                </a:solidFill>
                <a:latin typeface="Arial Black" pitchFamily="34" charset="0"/>
                <a:ea typeface="Arial Black" pitchFamily="34" charset="0"/>
                <a:cs typeface="Arial Black"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it-IT" sz="3000" b="1" i="0" u="none" strike="noStrike" kern="1200" cap="none" spc="0" normalizeH="0" baseline="0" noProof="0" dirty="0">
                <a:ln>
                  <a:noFill/>
                </a:ln>
                <a:solidFill>
                  <a:prstClr val="black"/>
                </a:solidFill>
                <a:effectLst/>
                <a:uLnTx/>
                <a:uFillTx/>
                <a:latin typeface="Arial"/>
                <a:cs typeface="Arial"/>
              </a:rPr>
              <a:t>Criticità per gli equilibri</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it-IT" sz="3000" b="1" i="0" u="none" strike="noStrike" kern="1200" cap="none" spc="0" normalizeH="0" baseline="0" noProof="0" dirty="0">
                <a:ln>
                  <a:noFill/>
                </a:ln>
                <a:solidFill>
                  <a:prstClr val="black"/>
                </a:solidFill>
                <a:effectLst/>
                <a:uLnTx/>
                <a:uFillTx/>
                <a:latin typeface="Arial"/>
                <a:cs typeface="Arial"/>
              </a:rPr>
              <a:t>di parte corrente</a:t>
            </a: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it-IT" sz="3000" b="1" i="0" u="none" strike="noStrike" kern="1200" cap="none" spc="0" normalizeH="0" baseline="0" noProof="0" dirty="0">
              <a:ln>
                <a:noFill/>
              </a:ln>
              <a:solidFill>
                <a:prstClr val="black"/>
              </a:solidFill>
              <a:effectLst/>
              <a:uLnTx/>
              <a:uFillTx/>
              <a:latin typeface="Arial"/>
              <a:cs typeface="Arial"/>
            </a:endParaRPr>
          </a:p>
          <a:p>
            <a:pPr marL="265113" marR="0" lvl="0" indent="-265113" algn="l" defTabSz="457200" rtl="0"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it-IT" sz="1800" b="0" i="1" u="none" strike="noStrike" kern="1200" cap="none" spc="0" normalizeH="0" baseline="0" noProof="0" dirty="0">
                <a:ln>
                  <a:noFill/>
                </a:ln>
                <a:solidFill>
                  <a:prstClr val="black"/>
                </a:solidFill>
                <a:effectLst/>
                <a:uLnTx/>
                <a:uFillTx/>
                <a:latin typeface="Arial"/>
                <a:cs typeface="Arial"/>
              </a:rPr>
              <a:t>Ripristino leva fiscale, maggiorazione Tasi e Pubblicità</a:t>
            </a:r>
          </a:p>
          <a:p>
            <a:pPr marL="265113" marR="0" lvl="0" indent="-265113" algn="l" defTabSz="457200" rtl="0"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it-IT" sz="1800" b="0" i="1" u="none" strike="noStrike" kern="1200" cap="none" spc="0" normalizeH="0" baseline="0" noProof="0" dirty="0">
                <a:ln>
                  <a:noFill/>
                </a:ln>
                <a:solidFill>
                  <a:prstClr val="black"/>
                </a:solidFill>
                <a:effectLst/>
                <a:uLnTx/>
                <a:uFillTx/>
                <a:latin typeface="Arial"/>
                <a:cs typeface="Arial"/>
              </a:rPr>
              <a:t>I rischi di aggravio sugli equilibri correnti</a:t>
            </a:r>
          </a:p>
          <a:p>
            <a:pPr marL="742950" marR="0" lvl="1" indent="-285750" algn="l" defTabSz="457200" rtl="0" eaLnBrk="1" fontAlgn="base" latinLnBrk="0" hangingPunct="1">
              <a:lnSpc>
                <a:spcPct val="100000"/>
              </a:lnSpc>
              <a:spcBef>
                <a:spcPct val="0"/>
              </a:spcBef>
              <a:spcAft>
                <a:spcPts val="600"/>
              </a:spcAft>
              <a:buClrTx/>
              <a:buSzTx/>
              <a:buFont typeface="Wingdings" panose="05000000000000000000" pitchFamily="2" charset="2"/>
              <a:buChar char="Ø"/>
              <a:tabLst/>
              <a:defRPr/>
            </a:pPr>
            <a:r>
              <a:rPr kumimoji="0" lang="it-IT" sz="1600" b="0" i="1" u="none" strike="noStrike" kern="1200" cap="none" spc="0" normalizeH="0" baseline="0" noProof="0" dirty="0">
                <a:ln>
                  <a:noFill/>
                </a:ln>
                <a:solidFill>
                  <a:srgbClr val="004B6B"/>
                </a:solidFill>
                <a:effectLst/>
                <a:uLnTx/>
                <a:uFillTx/>
                <a:latin typeface="Arial"/>
                <a:cs typeface="Arial"/>
              </a:rPr>
              <a:t>Fondo IMU-Tasi</a:t>
            </a:r>
          </a:p>
          <a:p>
            <a:pPr marL="742950" marR="0" lvl="1" indent="-285750" algn="l" defTabSz="457200" rtl="0" eaLnBrk="1" fontAlgn="base" latinLnBrk="0" hangingPunct="1">
              <a:lnSpc>
                <a:spcPct val="100000"/>
              </a:lnSpc>
              <a:spcBef>
                <a:spcPct val="0"/>
              </a:spcBef>
              <a:spcAft>
                <a:spcPts val="600"/>
              </a:spcAft>
              <a:buClrTx/>
              <a:buSzTx/>
              <a:buFont typeface="Wingdings" panose="05000000000000000000" pitchFamily="2" charset="2"/>
              <a:buChar char="Ø"/>
              <a:tabLst/>
              <a:defRPr/>
            </a:pPr>
            <a:r>
              <a:rPr kumimoji="0" lang="it-IT" sz="1600" b="0" i="1" u="none" strike="noStrike" kern="1200" cap="none" spc="0" normalizeH="0" baseline="0" noProof="0" dirty="0">
                <a:ln>
                  <a:noFill/>
                </a:ln>
                <a:solidFill>
                  <a:srgbClr val="004B6B"/>
                </a:solidFill>
                <a:effectLst/>
                <a:uLnTx/>
                <a:uFillTx/>
                <a:latin typeface="Arial"/>
                <a:cs typeface="Arial"/>
              </a:rPr>
              <a:t>Rinnovo contratti 2019-21</a:t>
            </a:r>
          </a:p>
          <a:p>
            <a:pPr marL="742950" marR="0" lvl="1" indent="-285750" algn="l" defTabSz="457200" rtl="0" eaLnBrk="1" fontAlgn="base" latinLnBrk="0" hangingPunct="1">
              <a:lnSpc>
                <a:spcPct val="100000"/>
              </a:lnSpc>
              <a:spcBef>
                <a:spcPct val="0"/>
              </a:spcBef>
              <a:spcAft>
                <a:spcPts val="600"/>
              </a:spcAft>
              <a:buClrTx/>
              <a:buSzTx/>
              <a:buFont typeface="Wingdings" panose="05000000000000000000" pitchFamily="2" charset="2"/>
              <a:buChar char="Ø"/>
              <a:tabLst/>
              <a:defRPr/>
            </a:pPr>
            <a:r>
              <a:rPr kumimoji="0" lang="it-IT" sz="1600" b="0" i="1" u="none" strike="noStrike" kern="1200" cap="none" spc="0" normalizeH="0" baseline="0" noProof="0" dirty="0">
                <a:ln>
                  <a:noFill/>
                </a:ln>
                <a:solidFill>
                  <a:srgbClr val="004B6B"/>
                </a:solidFill>
                <a:effectLst/>
                <a:uLnTx/>
                <a:uFillTx/>
                <a:latin typeface="Arial"/>
                <a:cs typeface="Arial"/>
              </a:rPr>
              <a:t>Percentuali FCDE</a:t>
            </a:r>
          </a:p>
          <a:p>
            <a:pPr marL="265113" marR="0" lvl="1" indent="-265113" algn="l" defTabSz="457200" rtl="0"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it-IT" sz="1800" b="0" i="1" u="none" strike="noStrike" kern="1200" cap="none" spc="0" normalizeH="0" baseline="0" noProof="0" dirty="0">
                <a:ln>
                  <a:noFill/>
                </a:ln>
                <a:solidFill>
                  <a:prstClr val="black"/>
                </a:solidFill>
                <a:effectLst/>
                <a:uLnTx/>
                <a:uFillTx/>
                <a:latin typeface="Arial"/>
                <a:cs typeface="Arial"/>
              </a:rPr>
              <a:t>Taglio ex dl 66/2014 non ripristinato</a:t>
            </a:r>
          </a:p>
          <a:p>
            <a:pPr marL="265113" marR="0" lvl="1" indent="-265113" algn="l" defTabSz="457200" rtl="0"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it-IT" sz="1800" b="0" i="1" u="none" strike="noStrike" kern="1200" cap="none" spc="0" normalizeH="0" baseline="0" noProof="0" dirty="0">
                <a:ln>
                  <a:noFill/>
                </a:ln>
                <a:solidFill>
                  <a:prstClr val="black"/>
                </a:solidFill>
                <a:effectLst/>
                <a:uLnTx/>
                <a:uFillTx/>
                <a:latin typeface="Arial"/>
                <a:cs typeface="Arial"/>
              </a:rPr>
              <a:t>Perequazione in pausa</a:t>
            </a:r>
          </a:p>
          <a:p>
            <a:pPr marL="265113" marR="0" lvl="1" indent="-265113"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it-IT" sz="1800" b="0" i="1" u="none" strike="noStrike" kern="1200" cap="none" spc="0" normalizeH="0" baseline="0" noProof="0" dirty="0">
              <a:ln>
                <a:noFill/>
              </a:ln>
              <a:solidFill>
                <a:prstClr val="black"/>
              </a:solidFill>
              <a:effectLst/>
              <a:uLnTx/>
              <a:uFillTx/>
              <a:latin typeface="Arial"/>
              <a:cs typeface="Arial"/>
            </a:endParaRP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it-IT" sz="3000" b="1" i="0" u="none" strike="noStrike" kern="1200" cap="none" spc="0" normalizeH="0" baseline="0" noProof="0" dirty="0">
              <a:ln>
                <a:noFill/>
              </a:ln>
              <a:solidFill>
                <a:prstClr val="black"/>
              </a:solidFill>
              <a:effectLst/>
              <a:uLnTx/>
              <a:uFillTx/>
              <a:latin typeface="Arial"/>
              <a:cs typeface="Arial"/>
            </a:endParaRPr>
          </a:p>
        </p:txBody>
      </p:sp>
      <p:pic>
        <p:nvPicPr>
          <p:cNvPr id="4" name="Immagine 3">
            <a:extLst>
              <a:ext uri="{FF2B5EF4-FFF2-40B4-BE49-F238E27FC236}">
                <a16:creationId xmlns:a16="http://schemas.microsoft.com/office/drawing/2014/main" id="{D7DE6189-3A24-44BE-9CE8-7E3BC5B3AFA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04000" y="5778296"/>
            <a:ext cx="2340000" cy="1079704"/>
          </a:xfrm>
          <a:prstGeom prst="rect">
            <a:avLst/>
          </a:prstGeom>
        </p:spPr>
      </p:pic>
    </p:spTree>
    <p:extLst>
      <p:ext uri="{BB962C8B-B14F-4D97-AF65-F5344CB8AC3E}">
        <p14:creationId xmlns:p14="http://schemas.microsoft.com/office/powerpoint/2010/main" val="36119948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5"/>
          <p:cNvSpPr txBox="1">
            <a:spLocks/>
          </p:cNvSpPr>
          <p:nvPr/>
        </p:nvSpPr>
        <p:spPr bwMode="auto">
          <a:xfrm>
            <a:off x="390806" y="318519"/>
            <a:ext cx="7465082" cy="49244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lIns="91440" tIns="45720" rIns="91440" bIns="45720" rtlCol="0" anchor="ctr">
            <a:noAutofit/>
          </a:bodyPr>
          <a:lstStyle>
            <a:defPPr>
              <a:defRPr lang="it-IT"/>
            </a:defPPr>
            <a:lvl1pPr defTabSz="914400">
              <a:lnSpc>
                <a:spcPct val="90000"/>
              </a:lnSpc>
              <a:spcBef>
                <a:spcPct val="0"/>
              </a:spcBef>
              <a:buNone/>
              <a:defRPr sz="2600" b="1">
                <a:latin typeface="Arial" panose="020B0604020202020204" pitchFamily="34" charset="0"/>
                <a:ea typeface="+mj-ea"/>
                <a:cs typeface="Arial" panose="020B0604020202020204" pitchFamily="34" charset="0"/>
              </a:defRPr>
            </a:lvl1pPr>
            <a:lvl2pPr>
              <a:defRPr sz="2800" b="1">
                <a:solidFill>
                  <a:srgbClr val="005E7D"/>
                </a:solidFill>
                <a:latin typeface="Arial" charset="0"/>
                <a:ea typeface="ヒラギノ角ゴ Pro W3" charset="0"/>
                <a:cs typeface="ヒラギノ角ゴ Pro W3" charset="0"/>
              </a:defRPr>
            </a:lvl2pPr>
            <a:lvl3pPr>
              <a:defRPr sz="2800" b="1">
                <a:solidFill>
                  <a:srgbClr val="005E7D"/>
                </a:solidFill>
                <a:latin typeface="Arial" charset="0"/>
                <a:ea typeface="ヒラギノ角ゴ Pro W3" charset="0"/>
                <a:cs typeface="ヒラギノ角ゴ Pro W3" charset="0"/>
              </a:defRPr>
            </a:lvl3pPr>
            <a:lvl4pPr>
              <a:defRPr sz="2800" b="1">
                <a:solidFill>
                  <a:srgbClr val="005E7D"/>
                </a:solidFill>
                <a:latin typeface="Arial" charset="0"/>
                <a:ea typeface="ヒラギノ角ゴ Pro W3" charset="0"/>
                <a:cs typeface="ヒラギノ角ゴ Pro W3" charset="0"/>
              </a:defRPr>
            </a:lvl4pPr>
            <a:lvl5pPr>
              <a:defRPr sz="2800" b="1">
                <a:solidFill>
                  <a:srgbClr val="005E7D"/>
                </a:solidFill>
                <a:latin typeface="Arial" charset="0"/>
                <a:ea typeface="ヒラギノ角ゴ Pro W3" charset="0"/>
                <a:cs typeface="ヒラギノ角ゴ Pro W3" charset="0"/>
              </a:defRPr>
            </a:lvl5pPr>
            <a:lvl6pPr marL="457200" fontAlgn="base">
              <a:spcBef>
                <a:spcPct val="0"/>
              </a:spcBef>
              <a:spcAft>
                <a:spcPct val="0"/>
              </a:spcAft>
              <a:defRPr sz="2800" b="1">
                <a:solidFill>
                  <a:srgbClr val="005E7D"/>
                </a:solidFill>
                <a:latin typeface="Arial" charset="0"/>
                <a:ea typeface="ヒラギノ角ゴ Pro W3" charset="0"/>
                <a:cs typeface="ヒラギノ角ゴ Pro W3" charset="0"/>
              </a:defRPr>
            </a:lvl6pPr>
            <a:lvl7pPr marL="914400" fontAlgn="base">
              <a:spcBef>
                <a:spcPct val="0"/>
              </a:spcBef>
              <a:spcAft>
                <a:spcPct val="0"/>
              </a:spcAft>
              <a:defRPr sz="2800" b="1">
                <a:solidFill>
                  <a:srgbClr val="005E7D"/>
                </a:solidFill>
                <a:latin typeface="Arial" charset="0"/>
                <a:ea typeface="ヒラギノ角ゴ Pro W3" charset="0"/>
                <a:cs typeface="ヒラギノ角ゴ Pro W3" charset="0"/>
              </a:defRPr>
            </a:lvl7pPr>
            <a:lvl8pPr marL="1371600" fontAlgn="base">
              <a:spcBef>
                <a:spcPct val="0"/>
              </a:spcBef>
              <a:spcAft>
                <a:spcPct val="0"/>
              </a:spcAft>
              <a:defRPr sz="2800" b="1">
                <a:solidFill>
                  <a:srgbClr val="005E7D"/>
                </a:solidFill>
                <a:latin typeface="Arial" charset="0"/>
                <a:ea typeface="ヒラギノ角ゴ Pro W3" charset="0"/>
                <a:cs typeface="ヒラギノ角ゴ Pro W3" charset="0"/>
              </a:defRPr>
            </a:lvl8pPr>
            <a:lvl9pPr marL="1828800" fontAlgn="base">
              <a:spcBef>
                <a:spcPct val="0"/>
              </a:spcBef>
              <a:spcAft>
                <a:spcPct val="0"/>
              </a:spcAft>
              <a:defRPr sz="2800" b="1">
                <a:solidFill>
                  <a:srgbClr val="005E7D"/>
                </a:solidFill>
                <a:latin typeface="Arial" charset="0"/>
                <a:ea typeface="ヒラギノ角ゴ Pro W3" charset="0"/>
                <a:cs typeface="ヒラギノ角ゴ Pro W3" charset="0"/>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it-IT" sz="26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Le emergenze finanziarie di parte corrente </a:t>
            </a:r>
          </a:p>
        </p:txBody>
      </p:sp>
      <p:sp>
        <p:nvSpPr>
          <p:cNvPr id="4" name="Rettangolo 3">
            <a:extLst>
              <a:ext uri="{FF2B5EF4-FFF2-40B4-BE49-F238E27FC236}">
                <a16:creationId xmlns:a16="http://schemas.microsoft.com/office/drawing/2014/main" id="{80E001A5-7711-4519-9786-9CC34A37756B}"/>
              </a:ext>
            </a:extLst>
          </p:cNvPr>
          <p:cNvSpPr/>
          <p:nvPr/>
        </p:nvSpPr>
        <p:spPr>
          <a:xfrm>
            <a:off x="433380" y="839039"/>
            <a:ext cx="7805364" cy="981679"/>
          </a:xfrm>
          <a:prstGeom prst="rect">
            <a:avLst/>
          </a:prstGeom>
        </p:spPr>
        <p:txBody>
          <a:bodyPr wrap="square">
            <a:spAutoFit/>
          </a:bodyPr>
          <a:lstStyle/>
          <a:p>
            <a:pPr marL="0" marR="0" lvl="0" indent="0" algn="just" defTabSz="457200" rtl="0" eaLnBrk="1" fontAlgn="auto" latinLnBrk="0" hangingPunct="1">
              <a:lnSpc>
                <a:spcPct val="110000"/>
              </a:lnSpc>
              <a:spcBef>
                <a:spcPts val="0"/>
              </a:spcBef>
              <a:spcAft>
                <a:spcPts val="0"/>
              </a:spcAft>
              <a:buClrTx/>
              <a:buSzTx/>
              <a:buFontTx/>
              <a:buNone/>
              <a:tabLst/>
              <a:defRPr/>
            </a:pPr>
            <a:r>
              <a:rPr kumimoji="0" lang="it-IT" sz="18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Inizialmente i Comuni rischiavano riduzioni di risorse per 1.860 milioni di euro, una </a:t>
            </a:r>
            <a:r>
              <a:rPr kumimoji="0" lang="it-IT"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dimensione importante, da trattare con strumenti appropriati di natura sia normativa sia economica, </a:t>
            </a:r>
            <a:r>
              <a:rPr kumimoji="0" lang="it-IT" sz="18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poi ridotti a circa 1.200 milioni con le modifiche definitivamente approvate</a:t>
            </a:r>
          </a:p>
        </p:txBody>
      </p:sp>
      <p:graphicFrame>
        <p:nvGraphicFramePr>
          <p:cNvPr id="3" name="Tabella 2">
            <a:extLst>
              <a:ext uri="{FF2B5EF4-FFF2-40B4-BE49-F238E27FC236}">
                <a16:creationId xmlns:a16="http://schemas.microsoft.com/office/drawing/2014/main" id="{551A92EA-E2CC-4B15-9395-BC7D216071A8}"/>
              </a:ext>
            </a:extLst>
          </p:cNvPr>
          <p:cNvGraphicFramePr>
            <a:graphicFrameLocks noGrp="1"/>
          </p:cNvGraphicFramePr>
          <p:nvPr>
            <p:extLst>
              <p:ext uri="{D42A27DB-BD31-4B8C-83A1-F6EECF244321}">
                <p14:modId xmlns:p14="http://schemas.microsoft.com/office/powerpoint/2010/main" val="2925779489"/>
              </p:ext>
            </p:extLst>
          </p:nvPr>
        </p:nvGraphicFramePr>
        <p:xfrm>
          <a:off x="469956" y="1851746"/>
          <a:ext cx="7768787" cy="4211320"/>
        </p:xfrm>
        <a:graphic>
          <a:graphicData uri="http://schemas.openxmlformats.org/drawingml/2006/table">
            <a:tbl>
              <a:tblPr firstRow="1" bandRow="1">
                <a:tableStyleId>{5C22544A-7EE6-4342-B048-85BDC9FD1C3A}</a:tableStyleId>
              </a:tblPr>
              <a:tblGrid>
                <a:gridCol w="3112829">
                  <a:extLst>
                    <a:ext uri="{9D8B030D-6E8A-4147-A177-3AD203B41FA5}">
                      <a16:colId xmlns:a16="http://schemas.microsoft.com/office/drawing/2014/main" val="35706263"/>
                    </a:ext>
                  </a:extLst>
                </a:gridCol>
                <a:gridCol w="4655958">
                  <a:extLst>
                    <a:ext uri="{9D8B030D-6E8A-4147-A177-3AD203B41FA5}">
                      <a16:colId xmlns:a16="http://schemas.microsoft.com/office/drawing/2014/main" val="984315026"/>
                    </a:ext>
                  </a:extLst>
                </a:gridCol>
              </a:tblGrid>
              <a:tr h="279318">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b="1" kern="1200" dirty="0">
                          <a:solidFill>
                            <a:schemeClr val="bg1"/>
                          </a:solidFill>
                          <a:latin typeface="Arial Narrow" panose="020B0606020202030204" pitchFamily="34" charset="0"/>
                          <a:ea typeface="+mn-ea"/>
                          <a:cs typeface="+mn-cs"/>
                        </a:rPr>
                        <a:t>Ristori riconosciuti o parzialmente acquisiti</a:t>
                      </a:r>
                    </a:p>
                  </a:txBody>
                  <a:tcPr>
                    <a:solidFill>
                      <a:schemeClr val="tx2">
                        <a:lumMod val="40000"/>
                        <a:lumOff val="60000"/>
                      </a:schemeClr>
                    </a:solidFill>
                  </a:tcPr>
                </a:tc>
                <a:tc hMerge="1">
                  <a:txBody>
                    <a:bodyPr/>
                    <a:lstStyle/>
                    <a:p>
                      <a:endParaRPr lang="it-IT"/>
                    </a:p>
                  </a:txBody>
                  <a:tcPr/>
                </a:tc>
                <a:extLst>
                  <a:ext uri="{0D108BD9-81ED-4DB2-BD59-A6C34878D82A}">
                    <a16:rowId xmlns:a16="http://schemas.microsoft.com/office/drawing/2014/main" val="562897180"/>
                  </a:ext>
                </a:extLst>
              </a:tr>
              <a:tr h="370840">
                <a:tc>
                  <a:txBody>
                    <a:bodyPr/>
                    <a:lstStyle/>
                    <a:p>
                      <a:r>
                        <a:rPr lang="it-IT" sz="1400" dirty="0">
                          <a:latin typeface="Arial Narrow" panose="020B0606020202030204" pitchFamily="34" charset="0"/>
                        </a:rPr>
                        <a:t>Maggiorazione Tasi	(</a:t>
                      </a:r>
                      <a:r>
                        <a:rPr lang="it-IT" sz="1400" b="1" dirty="0">
                          <a:latin typeface="Arial Narrow" panose="020B0606020202030204" pitchFamily="34" charset="0"/>
                        </a:rPr>
                        <a:t>280 mln</a:t>
                      </a:r>
                      <a:r>
                        <a:rPr lang="it-IT" sz="1400" dirty="0">
                          <a:latin typeface="Arial Narrow" panose="020B0606020202030204" pitchFamily="34" charset="0"/>
                        </a:rPr>
                        <a:t>.)	</a:t>
                      </a:r>
                    </a:p>
                  </a:txBody>
                  <a:tcPr/>
                </a:tc>
                <a:tc>
                  <a:txBody>
                    <a:bodyPr/>
                    <a:lstStyle/>
                    <a:p>
                      <a:r>
                        <a:rPr lang="it-IT" sz="1400">
                          <a:solidFill>
                            <a:schemeClr val="tx1"/>
                          </a:solidFill>
                          <a:latin typeface="Arial Narrow" panose="020B0606020202030204" pitchFamily="34" charset="0"/>
                        </a:rPr>
                        <a:t>Inserito al </a:t>
                      </a:r>
                      <a:r>
                        <a:rPr lang="it-IT" sz="1400" b="1">
                          <a:solidFill>
                            <a:schemeClr val="tx1"/>
                          </a:solidFill>
                          <a:latin typeface="Arial Narrow" panose="020B0606020202030204" pitchFamily="34" charset="0"/>
                        </a:rPr>
                        <a:t>comma 1133 lettera b)</a:t>
                      </a:r>
                      <a:endParaRPr lang="it-IT" sz="1400" dirty="0">
                        <a:latin typeface="Arial Narrow" panose="020B0606020202030204" pitchFamily="34" charset="0"/>
                      </a:endParaRPr>
                    </a:p>
                  </a:txBody>
                  <a:tcPr/>
                </a:tc>
                <a:extLst>
                  <a:ext uri="{0D108BD9-81ED-4DB2-BD59-A6C34878D82A}">
                    <a16:rowId xmlns:a16="http://schemas.microsoft.com/office/drawing/2014/main" val="4246207985"/>
                  </a:ext>
                </a:extLst>
              </a:tr>
              <a:tr h="370840">
                <a:tc>
                  <a:txBody>
                    <a:bodyPr/>
                    <a:lstStyle/>
                    <a:p>
                      <a:r>
                        <a:rPr lang="it-IT" sz="1400" dirty="0">
                          <a:latin typeface="Arial Narrow" panose="020B0606020202030204" pitchFamily="34" charset="0"/>
                        </a:rPr>
                        <a:t>Maggiorazione pubblicità (</a:t>
                      </a:r>
                      <a:r>
                        <a:rPr lang="it-IT" sz="1400" b="1" dirty="0">
                          <a:latin typeface="Arial Narrow" panose="020B0606020202030204" pitchFamily="34" charset="0"/>
                        </a:rPr>
                        <a:t>100 mln</a:t>
                      </a:r>
                      <a:r>
                        <a:rPr lang="it-IT" sz="1400" dirty="0">
                          <a:latin typeface="Arial Narrow" panose="020B0606020202030204" pitchFamily="34" charset="0"/>
                        </a:rPr>
                        <a:t>.) e rateizzazione rimborsi</a:t>
                      </a:r>
                    </a:p>
                  </a:txBody>
                  <a:tcPr/>
                </a:tc>
                <a:tc>
                  <a:txBody>
                    <a:bodyPr/>
                    <a:lstStyle/>
                    <a:p>
                      <a:r>
                        <a:rPr lang="it-IT" sz="1400">
                          <a:solidFill>
                            <a:schemeClr val="tx1"/>
                          </a:solidFill>
                          <a:latin typeface="Arial Narrow" panose="020B0606020202030204" pitchFamily="34" charset="0"/>
                        </a:rPr>
                        <a:t>Inserito ai </a:t>
                      </a:r>
                      <a:r>
                        <a:rPr lang="it-IT" sz="1400" b="1">
                          <a:solidFill>
                            <a:schemeClr val="tx1"/>
                          </a:solidFill>
                          <a:latin typeface="Arial Narrow" panose="020B0606020202030204" pitchFamily="34" charset="0"/>
                        </a:rPr>
                        <a:t>commi 917-919</a:t>
                      </a:r>
                      <a:endParaRPr lang="it-IT" sz="1400" dirty="0">
                        <a:latin typeface="Arial Narrow" panose="020B0606020202030204" pitchFamily="34" charset="0"/>
                      </a:endParaRPr>
                    </a:p>
                  </a:txBody>
                  <a:tcPr/>
                </a:tc>
                <a:extLst>
                  <a:ext uri="{0D108BD9-81ED-4DB2-BD59-A6C34878D82A}">
                    <a16:rowId xmlns:a16="http://schemas.microsoft.com/office/drawing/2014/main" val="1110105964"/>
                  </a:ext>
                </a:extLst>
              </a:tr>
              <a:tr h="370840">
                <a:tc>
                  <a:txBody>
                    <a:bodyPr/>
                    <a:lstStyle/>
                    <a:p>
                      <a:r>
                        <a:rPr lang="it-IT" sz="1400" dirty="0">
                          <a:latin typeface="Arial Narrow" panose="020B0606020202030204" pitchFamily="34" charset="0"/>
                        </a:rPr>
                        <a:t>Fondo IMU-Tasi (</a:t>
                      </a:r>
                      <a:r>
                        <a:rPr lang="it-IT" sz="1400" b="1" dirty="0">
                          <a:latin typeface="Arial Narrow" panose="020B0606020202030204" pitchFamily="34" charset="0"/>
                        </a:rPr>
                        <a:t>300 mln.</a:t>
                      </a:r>
                      <a:r>
                        <a:rPr lang="it-IT" sz="1400" dirty="0">
                          <a:latin typeface="Arial Narrow" panose="020B0606020202030204" pitchFamily="34" charset="0"/>
                        </a:rPr>
                        <a:t>)</a:t>
                      </a:r>
                    </a:p>
                    <a:p>
                      <a:r>
                        <a:rPr lang="it-IT" sz="1400" dirty="0">
                          <a:latin typeface="Arial Narrow" panose="020B0606020202030204" pitchFamily="34" charset="0"/>
                        </a:rPr>
                        <a:t>190 assegnati con L.Bilancio</a:t>
                      </a:r>
                    </a:p>
                    <a:p>
                      <a:r>
                        <a:rPr lang="it-IT" sz="1400" dirty="0">
                          <a:solidFill>
                            <a:srgbClr val="C00000"/>
                          </a:solidFill>
                          <a:latin typeface="Arial Narrow" panose="020B0606020202030204" pitchFamily="34" charset="0"/>
                        </a:rPr>
                        <a:t>110 con dl Semplificazioni</a:t>
                      </a:r>
                    </a:p>
                    <a:p>
                      <a:endParaRPr lang="it-IT" sz="1400" dirty="0">
                        <a:latin typeface="Arial Narrow" panose="020B0606020202030204" pitchFamily="34" charset="0"/>
                      </a:endParaRPr>
                    </a:p>
                  </a:txBody>
                  <a:tcPr/>
                </a:tc>
                <a:tc>
                  <a:txBody>
                    <a:bodyPr/>
                    <a:lstStyle/>
                    <a:p>
                      <a:pPr algn="just"/>
                      <a:r>
                        <a:rPr lang="it-IT" sz="1400" b="0" i="0" dirty="0">
                          <a:solidFill>
                            <a:schemeClr val="tx1"/>
                          </a:solidFill>
                          <a:latin typeface="Arial Narrow" panose="020B0606020202030204" pitchFamily="34" charset="0"/>
                        </a:rPr>
                        <a:t>Pari a 625 mln. nel 2014, poi via via ridotto fino ai 300 mln. del 2018 (fuori saldo</a:t>
                      </a:r>
                      <a:r>
                        <a:rPr lang="it-IT" sz="1400" b="1" i="0" dirty="0">
                          <a:solidFill>
                            <a:schemeClr val="tx1"/>
                          </a:solidFill>
                          <a:latin typeface="Arial Narrow" panose="020B0606020202030204" pitchFamily="34" charset="0"/>
                        </a:rPr>
                        <a:t>). </a:t>
                      </a:r>
                    </a:p>
                    <a:p>
                      <a:pPr algn="just"/>
                      <a:r>
                        <a:rPr lang="it-IT" sz="1400" b="0" i="0" dirty="0">
                          <a:solidFill>
                            <a:srgbClr val="C00000"/>
                          </a:solidFill>
                          <a:latin typeface="Arial Narrow" panose="020B0606020202030204" pitchFamily="34" charset="0"/>
                        </a:rPr>
                        <a:t>In L.Bilancio </a:t>
                      </a:r>
                      <a:r>
                        <a:rPr lang="it-IT" sz="1400" b="1" i="0" dirty="0">
                          <a:solidFill>
                            <a:srgbClr val="C00000"/>
                          </a:solidFill>
                          <a:latin typeface="Arial Narrow" panose="020B0606020202030204" pitchFamily="34" charset="0"/>
                        </a:rPr>
                        <a:t>190 mln.</a:t>
                      </a:r>
                      <a:r>
                        <a:rPr lang="it-IT" sz="1400" b="1" i="0" baseline="0" dirty="0">
                          <a:solidFill>
                            <a:srgbClr val="C00000"/>
                          </a:solidFill>
                          <a:latin typeface="Arial Narrow" panose="020B0606020202030204" pitchFamily="34" charset="0"/>
                        </a:rPr>
                        <a:t> (co.892)</a:t>
                      </a:r>
                      <a:r>
                        <a:rPr lang="it-IT" sz="1400" b="0" i="0" baseline="0" dirty="0">
                          <a:solidFill>
                            <a:srgbClr val="C00000"/>
                          </a:solidFill>
                          <a:latin typeface="Arial Narrow" panose="020B0606020202030204" pitchFamily="34" charset="0"/>
                        </a:rPr>
                        <a:t>,</a:t>
                      </a:r>
                      <a:r>
                        <a:rPr lang="it-IT" sz="1400" b="1" i="0" baseline="0" dirty="0">
                          <a:solidFill>
                            <a:srgbClr val="C00000"/>
                          </a:solidFill>
                          <a:latin typeface="Arial Narrow" panose="020B0606020202030204" pitchFamily="34" charset="0"/>
                        </a:rPr>
                        <a:t> </a:t>
                      </a:r>
                      <a:r>
                        <a:rPr lang="it-IT" sz="1400" b="0" i="0" baseline="0" dirty="0">
                          <a:solidFill>
                            <a:srgbClr val="C00000"/>
                          </a:solidFill>
                          <a:latin typeface="Arial Narrow" panose="020B0606020202030204" pitchFamily="34" charset="0"/>
                        </a:rPr>
                        <a:t>d</a:t>
                      </a:r>
                      <a:r>
                        <a:rPr lang="it-IT" sz="1400" b="0" i="0" dirty="0">
                          <a:solidFill>
                            <a:srgbClr val="C00000"/>
                          </a:solidFill>
                          <a:latin typeface="Arial Narrow" panose="020B0606020202030204" pitchFamily="34" charset="0"/>
                        </a:rPr>
                        <a:t>ubbi circa la libertà di utilizzo </a:t>
                      </a:r>
                      <a:r>
                        <a:rPr lang="it-IT" sz="1400" b="1" i="0" dirty="0">
                          <a:solidFill>
                            <a:srgbClr val="C00000"/>
                          </a:solidFill>
                          <a:latin typeface="Arial Narrow" panose="020B0606020202030204" pitchFamily="34" charset="0"/>
                        </a:rPr>
                        <a:t>(co. 894-</a:t>
                      </a:r>
                      <a:r>
                        <a:rPr lang="it-IT" sz="1400" b="0" i="0" dirty="0">
                          <a:solidFill>
                            <a:srgbClr val="C00000"/>
                          </a:solidFill>
                          <a:latin typeface="Arial Narrow" panose="020B0606020202030204" pitchFamily="34" charset="0"/>
                        </a:rPr>
                        <a:t>liquidabilità entro l’anno e </a:t>
                      </a:r>
                      <a:r>
                        <a:rPr lang="it-IT" sz="1400" b="1" i="0" dirty="0">
                          <a:solidFill>
                            <a:srgbClr val="C00000"/>
                          </a:solidFill>
                          <a:latin typeface="Arial Narrow" panose="020B0606020202030204" pitchFamily="34" charset="0"/>
                        </a:rPr>
                        <a:t>895-</a:t>
                      </a:r>
                      <a:r>
                        <a:rPr lang="it-IT" sz="1400" b="0" i="0" dirty="0">
                          <a:solidFill>
                            <a:srgbClr val="C00000"/>
                          </a:solidFill>
                          <a:latin typeface="Arial Narrow" panose="020B0606020202030204" pitchFamily="34" charset="0"/>
                        </a:rPr>
                        <a:t>monitoraggio OOPP</a:t>
                      </a:r>
                      <a:r>
                        <a:rPr lang="it-IT" sz="1400" b="1" i="0" dirty="0">
                          <a:solidFill>
                            <a:srgbClr val="C00000"/>
                          </a:solidFill>
                          <a:latin typeface="Arial Narrow" panose="020B0606020202030204" pitchFamily="34" charset="0"/>
                        </a:rPr>
                        <a:t>)</a:t>
                      </a:r>
                    </a:p>
                    <a:p>
                      <a:pPr algn="just"/>
                      <a:r>
                        <a:rPr lang="it-IT" sz="1400" b="1" i="0" dirty="0">
                          <a:solidFill>
                            <a:srgbClr val="C00000"/>
                          </a:solidFill>
                          <a:latin typeface="Arial Narrow" panose="020B0606020202030204" pitchFamily="34" charset="0"/>
                        </a:rPr>
                        <a:t>Dl Semplificazioni: +110  mln. e abolizione co 895</a:t>
                      </a:r>
                      <a:endParaRPr lang="it-IT" sz="1400" dirty="0">
                        <a:solidFill>
                          <a:srgbClr val="C00000"/>
                        </a:solidFill>
                        <a:latin typeface="Arial Narrow" panose="020B0606020202030204" pitchFamily="34" charset="0"/>
                      </a:endParaRPr>
                    </a:p>
                  </a:txBody>
                  <a:tcPr/>
                </a:tc>
                <a:extLst>
                  <a:ext uri="{0D108BD9-81ED-4DB2-BD59-A6C34878D82A}">
                    <a16:rowId xmlns:a16="http://schemas.microsoft.com/office/drawing/2014/main" val="1135239074"/>
                  </a:ext>
                </a:extLst>
              </a:tr>
              <a:tr h="297241">
                <a:tc gridSpan="2">
                  <a:txBody>
                    <a:bodyPr/>
                    <a:lstStyle/>
                    <a:p>
                      <a:r>
                        <a:rPr lang="it-IT" sz="1400" b="1" dirty="0">
                          <a:solidFill>
                            <a:schemeClr val="bg1"/>
                          </a:solidFill>
                          <a:latin typeface="Arial Narrow" panose="020B0606020202030204" pitchFamily="34" charset="0"/>
                        </a:rPr>
                        <a:t>Sostegno economico</a:t>
                      </a:r>
                    </a:p>
                  </a:txBody>
                  <a:tcPr>
                    <a:solidFill>
                      <a:schemeClr val="tx2">
                        <a:lumMod val="40000"/>
                        <a:lumOff val="60000"/>
                      </a:schemeClr>
                    </a:solidFill>
                  </a:tcPr>
                </a:tc>
                <a:tc hMerge="1">
                  <a:txBody>
                    <a:bodyPr/>
                    <a:lstStyle/>
                    <a:p>
                      <a:endParaRPr lang="it-IT"/>
                    </a:p>
                  </a:txBody>
                  <a:tcPr/>
                </a:tc>
                <a:extLst>
                  <a:ext uri="{0D108BD9-81ED-4DB2-BD59-A6C34878D82A}">
                    <a16:rowId xmlns:a16="http://schemas.microsoft.com/office/drawing/2014/main" val="72866276"/>
                  </a:ext>
                </a:extLst>
              </a:tr>
              <a:tr h="295865">
                <a:tc>
                  <a:txBody>
                    <a:bodyPr/>
                    <a:lstStyle/>
                    <a:p>
                      <a:r>
                        <a:rPr lang="it-IT" sz="1400" dirty="0">
                          <a:latin typeface="Arial Narrow" panose="020B0606020202030204" pitchFamily="34" charset="0"/>
                        </a:rPr>
                        <a:t>Personale </a:t>
                      </a:r>
                      <a:r>
                        <a:rPr lang="it-IT" sz="1400" b="1" dirty="0">
                          <a:latin typeface="Arial Narrow" panose="020B0606020202030204" pitchFamily="34" charset="0"/>
                        </a:rPr>
                        <a:t>(180 mln)</a:t>
                      </a:r>
                    </a:p>
                  </a:txBody>
                  <a:tcPr/>
                </a:tc>
                <a:tc>
                  <a:txBody>
                    <a:bodyPr/>
                    <a:lstStyle/>
                    <a:p>
                      <a:r>
                        <a:rPr lang="it-IT" sz="1400" b="1" dirty="0">
                          <a:latin typeface="Arial Narrow" panose="020B0606020202030204" pitchFamily="34" charset="0"/>
                        </a:rPr>
                        <a:t>Nessun sostegno </a:t>
                      </a:r>
                      <a:r>
                        <a:rPr lang="it-IT" sz="1400" dirty="0">
                          <a:latin typeface="Arial Narrow" panose="020B0606020202030204" pitchFamily="34" charset="0"/>
                        </a:rPr>
                        <a:t>previsto (dopo un rinnovo completamente a carico degli EELL)</a:t>
                      </a:r>
                      <a:endParaRPr lang="it-IT" sz="1400" b="1" dirty="0">
                        <a:latin typeface="Arial Narrow" panose="020B0606020202030204" pitchFamily="34" charset="0"/>
                      </a:endParaRPr>
                    </a:p>
                  </a:txBody>
                  <a:tcPr/>
                </a:tc>
                <a:extLst>
                  <a:ext uri="{0D108BD9-81ED-4DB2-BD59-A6C34878D82A}">
                    <a16:rowId xmlns:a16="http://schemas.microsoft.com/office/drawing/2014/main" val="2135090630"/>
                  </a:ext>
                </a:extLst>
              </a:tr>
              <a:tr h="295865">
                <a:tc>
                  <a:txBody>
                    <a:bodyPr/>
                    <a:lstStyle/>
                    <a:p>
                      <a:r>
                        <a:rPr lang="it-IT" sz="1400" dirty="0">
                          <a:latin typeface="Arial Narrow" panose="020B0606020202030204" pitchFamily="34" charset="0"/>
                        </a:rPr>
                        <a:t>FCDE </a:t>
                      </a:r>
                      <a:r>
                        <a:rPr lang="it-IT" sz="1400" b="1" dirty="0">
                          <a:latin typeface="Arial Narrow" panose="020B0606020202030204" pitchFamily="34" charset="0"/>
                        </a:rPr>
                        <a:t>(440 mln.)</a:t>
                      </a:r>
                      <a:r>
                        <a:rPr lang="it-IT" sz="1400" dirty="0">
                          <a:latin typeface="Arial Narrow" panose="020B0606020202030204" pitchFamily="34" charset="0"/>
                        </a:rPr>
                        <a:t> </a:t>
                      </a:r>
                    </a:p>
                  </a:txBody>
                  <a:tcPr/>
                </a:tc>
                <a:tc>
                  <a:txBody>
                    <a:bodyPr/>
                    <a:lstStyle/>
                    <a:p>
                      <a:r>
                        <a:rPr lang="it-IT" sz="1400" i="0">
                          <a:latin typeface="Arial Narrow" panose="020B0606020202030204" pitchFamily="34" charset="0"/>
                        </a:rPr>
                        <a:t>Progressione all’85% per l’anno 2019, </a:t>
                      </a:r>
                      <a:r>
                        <a:rPr lang="it-IT" sz="1400" b="1" i="0">
                          <a:latin typeface="Arial Narrow" panose="020B0606020202030204" pitchFamily="34" charset="0"/>
                        </a:rPr>
                        <a:t>all’80% per chi rispetta i parametri di cui al comma 862</a:t>
                      </a:r>
                      <a:endParaRPr lang="it-IT" sz="1400" dirty="0">
                        <a:latin typeface="Arial Narrow" panose="020B0606020202030204" pitchFamily="34" charset="0"/>
                      </a:endParaRPr>
                    </a:p>
                  </a:txBody>
                  <a:tcPr/>
                </a:tc>
                <a:extLst>
                  <a:ext uri="{0D108BD9-81ED-4DB2-BD59-A6C34878D82A}">
                    <a16:rowId xmlns:a16="http://schemas.microsoft.com/office/drawing/2014/main" val="3731187600"/>
                  </a:ext>
                </a:extLst>
              </a:tr>
              <a:tr h="295865">
                <a:tc>
                  <a:txBody>
                    <a:bodyPr/>
                    <a:lstStyle/>
                    <a:p>
                      <a:r>
                        <a:rPr lang="it-IT" sz="1400" dirty="0">
                          <a:latin typeface="Arial Narrow" panose="020B0606020202030204" pitchFamily="34" charset="0"/>
                        </a:rPr>
                        <a:t>Taglio risorse ex DL 66/2014 </a:t>
                      </a:r>
                      <a:r>
                        <a:rPr lang="it-IT" sz="1400" b="1" dirty="0">
                          <a:latin typeface="Arial Narrow" panose="020B0606020202030204" pitchFamily="34" charset="0"/>
                        </a:rPr>
                        <a:t>(563 mln.)</a:t>
                      </a:r>
                    </a:p>
                  </a:txBody>
                  <a:tcPr/>
                </a:tc>
                <a:tc>
                  <a:txBody>
                    <a:bodyPr/>
                    <a:lstStyle/>
                    <a:p>
                      <a:r>
                        <a:rPr lang="it-IT" sz="1400" b="1" dirty="0">
                          <a:latin typeface="Arial Narrow" panose="020B0606020202030204" pitchFamily="34" charset="0"/>
                        </a:rPr>
                        <a:t>Nessun ristoro del taglio scaduto con il 2018, </a:t>
                      </a:r>
                      <a:r>
                        <a:rPr lang="it-IT" sz="1400" b="1" baseline="0" dirty="0">
                          <a:latin typeface="Arial Narrow" panose="020B0606020202030204" pitchFamily="34" charset="0"/>
                        </a:rPr>
                        <a:t> </a:t>
                      </a:r>
                      <a:r>
                        <a:rPr lang="it-IT" sz="1400" dirty="0">
                          <a:latin typeface="Arial Narrow" panose="020B0606020202030204" pitchFamily="34" charset="0"/>
                        </a:rPr>
                        <a:t>a differenza di Province e Città metropolitane</a:t>
                      </a:r>
                      <a:endParaRPr lang="it-IT" sz="1400" b="1" dirty="0">
                        <a:latin typeface="Arial Narrow" panose="020B0606020202030204" pitchFamily="34" charset="0"/>
                      </a:endParaRPr>
                    </a:p>
                  </a:txBody>
                  <a:tcPr/>
                </a:tc>
                <a:extLst>
                  <a:ext uri="{0D108BD9-81ED-4DB2-BD59-A6C34878D82A}">
                    <a16:rowId xmlns:a16="http://schemas.microsoft.com/office/drawing/2014/main" val="2859005492"/>
                  </a:ext>
                </a:extLst>
              </a:tr>
            </a:tbl>
          </a:graphicData>
        </a:graphic>
      </p:graphicFrame>
      <p:sp>
        <p:nvSpPr>
          <p:cNvPr id="9" name="Segnaposto numero diapositiva 1">
            <a:extLst>
              <a:ext uri="{FF2B5EF4-FFF2-40B4-BE49-F238E27FC236}">
                <a16:creationId xmlns:a16="http://schemas.microsoft.com/office/drawing/2014/main" id="{76263688-402D-4627-B291-D12BF2A87720}"/>
              </a:ext>
            </a:extLst>
          </p:cNvPr>
          <p:cNvSpPr>
            <a:spLocks noGrp="1"/>
          </p:cNvSpPr>
          <p:nvPr>
            <p:ph type="sldNum" sz="quarter" idx="12"/>
          </p:nvPr>
        </p:nvSpPr>
        <p:spPr>
          <a:xfrm>
            <a:off x="6457950" y="6356351"/>
            <a:ext cx="2057400" cy="365125"/>
          </a:xfrm>
          <a:noFill/>
        </p:spPr>
        <p:txBody>
          <a:bodyPr/>
          <a:lstStyle>
            <a:lvl1pPr>
              <a:defRPr sz="2400">
                <a:solidFill>
                  <a:schemeClr val="tx1"/>
                </a:solidFill>
                <a:latin typeface="Arial" pitchFamily="34" charset="0"/>
                <a:ea typeface="ヒラギノ角ゴ Pro W3" charset="-128"/>
              </a:defRPr>
            </a:lvl1pPr>
            <a:lvl2pPr marL="742950" indent="-285750">
              <a:defRPr sz="2400">
                <a:solidFill>
                  <a:schemeClr val="tx1"/>
                </a:solidFill>
                <a:latin typeface="Arial" pitchFamily="34" charset="0"/>
                <a:ea typeface="ヒラギノ角ゴ Pro W3" charset="-128"/>
              </a:defRPr>
            </a:lvl2pPr>
            <a:lvl3pPr marL="1143000" indent="-228600">
              <a:defRPr sz="2400">
                <a:solidFill>
                  <a:schemeClr val="tx1"/>
                </a:solidFill>
                <a:latin typeface="Arial" pitchFamily="34" charset="0"/>
                <a:ea typeface="ヒラギノ角ゴ Pro W3" charset="-128"/>
              </a:defRPr>
            </a:lvl3pPr>
            <a:lvl4pPr marL="1600200" indent="-228600">
              <a:defRPr sz="2400">
                <a:solidFill>
                  <a:schemeClr val="tx1"/>
                </a:solidFill>
                <a:latin typeface="Arial" pitchFamily="34" charset="0"/>
                <a:ea typeface="ヒラギノ角ゴ Pro W3" charset="-128"/>
              </a:defRPr>
            </a:lvl4pPr>
            <a:lvl5pPr marL="2057400" indent="-22860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83927D5F-EF90-4B0D-B496-5FB655BBB54A}" type="slidenum">
              <a:rPr kumimoji="0" lang="it-IT" altLang="it-IT" sz="1200" b="0" i="0" u="none" strike="noStrike" kern="1200" cap="none" spc="0" normalizeH="0" baseline="0" noProof="0">
                <a:ln>
                  <a:noFill/>
                </a:ln>
                <a:solidFill>
                  <a:prstClr val="black"/>
                </a:solidFill>
                <a:effectLst/>
                <a:uLnTx/>
                <a:uFillTx/>
                <a:latin typeface="Arial" pitchFamily="34" charset="0"/>
                <a:ea typeface="ヒラギノ角ゴ Pro W3"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it-IT" altLang="it-IT" sz="1200" b="0" i="0" u="none" strike="noStrike" kern="1200" cap="none" spc="0" normalizeH="0" baseline="0" noProof="0" dirty="0">
              <a:ln>
                <a:noFill/>
              </a:ln>
              <a:solidFill>
                <a:prstClr val="black"/>
              </a:solidFill>
              <a:effectLst/>
              <a:uLnTx/>
              <a:uFillTx/>
              <a:latin typeface="Arial" pitchFamily="34" charset="0"/>
              <a:ea typeface="ヒラギノ角ゴ Pro W3" charset="-128"/>
              <a:cs typeface="+mn-cs"/>
            </a:endParaRPr>
          </a:p>
        </p:txBody>
      </p:sp>
    </p:spTree>
    <p:extLst>
      <p:ext uri="{BB962C8B-B14F-4D97-AF65-F5344CB8AC3E}">
        <p14:creationId xmlns:p14="http://schemas.microsoft.com/office/powerpoint/2010/main" val="33350568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5"/>
          <p:cNvSpPr txBox="1">
            <a:spLocks/>
          </p:cNvSpPr>
          <p:nvPr/>
        </p:nvSpPr>
        <p:spPr bwMode="auto">
          <a:xfrm>
            <a:off x="296667" y="440445"/>
            <a:ext cx="6122002" cy="49244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lIns="91440" tIns="45720" rIns="91440" bIns="45720" rtlCol="0" anchor="ctr">
            <a:noAutofit/>
          </a:bodyPr>
          <a:lstStyle>
            <a:defPPr>
              <a:defRPr lang="it-IT"/>
            </a:defPPr>
            <a:lvl1pPr defTabSz="914400">
              <a:lnSpc>
                <a:spcPct val="90000"/>
              </a:lnSpc>
              <a:spcBef>
                <a:spcPct val="0"/>
              </a:spcBef>
              <a:buNone/>
              <a:defRPr sz="2600" b="1">
                <a:latin typeface="Arial" panose="020B0604020202020204" pitchFamily="34" charset="0"/>
                <a:ea typeface="+mj-ea"/>
                <a:cs typeface="Arial" panose="020B0604020202020204" pitchFamily="34" charset="0"/>
              </a:defRPr>
            </a:lvl1pPr>
            <a:lvl2pPr>
              <a:defRPr sz="2800" b="1">
                <a:solidFill>
                  <a:srgbClr val="005E7D"/>
                </a:solidFill>
                <a:latin typeface="Arial" charset="0"/>
                <a:ea typeface="ヒラギノ角ゴ Pro W3" charset="0"/>
                <a:cs typeface="ヒラギノ角ゴ Pro W3" charset="0"/>
              </a:defRPr>
            </a:lvl2pPr>
            <a:lvl3pPr>
              <a:defRPr sz="2800" b="1">
                <a:solidFill>
                  <a:srgbClr val="005E7D"/>
                </a:solidFill>
                <a:latin typeface="Arial" charset="0"/>
                <a:ea typeface="ヒラギノ角ゴ Pro W3" charset="0"/>
                <a:cs typeface="ヒラギノ角ゴ Pro W3" charset="0"/>
              </a:defRPr>
            </a:lvl3pPr>
            <a:lvl4pPr>
              <a:defRPr sz="2800" b="1">
                <a:solidFill>
                  <a:srgbClr val="005E7D"/>
                </a:solidFill>
                <a:latin typeface="Arial" charset="0"/>
                <a:ea typeface="ヒラギノ角ゴ Pro W3" charset="0"/>
                <a:cs typeface="ヒラギノ角ゴ Pro W3" charset="0"/>
              </a:defRPr>
            </a:lvl4pPr>
            <a:lvl5pPr>
              <a:defRPr sz="2800" b="1">
                <a:solidFill>
                  <a:srgbClr val="005E7D"/>
                </a:solidFill>
                <a:latin typeface="Arial" charset="0"/>
                <a:ea typeface="ヒラギノ角ゴ Pro W3" charset="0"/>
                <a:cs typeface="ヒラギノ角ゴ Pro W3" charset="0"/>
              </a:defRPr>
            </a:lvl5pPr>
            <a:lvl6pPr marL="457200" fontAlgn="base">
              <a:spcBef>
                <a:spcPct val="0"/>
              </a:spcBef>
              <a:spcAft>
                <a:spcPct val="0"/>
              </a:spcAft>
              <a:defRPr sz="2800" b="1">
                <a:solidFill>
                  <a:srgbClr val="005E7D"/>
                </a:solidFill>
                <a:latin typeface="Arial" charset="0"/>
                <a:ea typeface="ヒラギノ角ゴ Pro W3" charset="0"/>
                <a:cs typeface="ヒラギノ角ゴ Pro W3" charset="0"/>
              </a:defRPr>
            </a:lvl6pPr>
            <a:lvl7pPr marL="914400" fontAlgn="base">
              <a:spcBef>
                <a:spcPct val="0"/>
              </a:spcBef>
              <a:spcAft>
                <a:spcPct val="0"/>
              </a:spcAft>
              <a:defRPr sz="2800" b="1">
                <a:solidFill>
                  <a:srgbClr val="005E7D"/>
                </a:solidFill>
                <a:latin typeface="Arial" charset="0"/>
                <a:ea typeface="ヒラギノ角ゴ Pro W3" charset="0"/>
                <a:cs typeface="ヒラギノ角ゴ Pro W3" charset="0"/>
              </a:defRPr>
            </a:lvl7pPr>
            <a:lvl8pPr marL="1371600" fontAlgn="base">
              <a:spcBef>
                <a:spcPct val="0"/>
              </a:spcBef>
              <a:spcAft>
                <a:spcPct val="0"/>
              </a:spcAft>
              <a:defRPr sz="2800" b="1">
                <a:solidFill>
                  <a:srgbClr val="005E7D"/>
                </a:solidFill>
                <a:latin typeface="Arial" charset="0"/>
                <a:ea typeface="ヒラギノ角ゴ Pro W3" charset="0"/>
                <a:cs typeface="ヒラギノ角ゴ Pro W3" charset="0"/>
              </a:defRPr>
            </a:lvl8pPr>
            <a:lvl9pPr marL="1828800" fontAlgn="base">
              <a:spcBef>
                <a:spcPct val="0"/>
              </a:spcBef>
              <a:spcAft>
                <a:spcPct val="0"/>
              </a:spcAft>
              <a:defRPr sz="2800" b="1">
                <a:solidFill>
                  <a:srgbClr val="005E7D"/>
                </a:solidFill>
                <a:latin typeface="Arial" charset="0"/>
                <a:ea typeface="ヒラギノ角ゴ Pro W3" charset="0"/>
                <a:cs typeface="ヒラギノ角ゴ Pro W3" charset="0"/>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it-IT" sz="26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Fondo Imu-Tasi e maggiorazione Tasi</a:t>
            </a:r>
          </a:p>
        </p:txBody>
      </p:sp>
      <p:sp>
        <p:nvSpPr>
          <p:cNvPr id="4" name="Rettangolo 3">
            <a:extLst>
              <a:ext uri="{FF2B5EF4-FFF2-40B4-BE49-F238E27FC236}">
                <a16:creationId xmlns:a16="http://schemas.microsoft.com/office/drawing/2014/main" id="{80E001A5-7711-4519-9786-9CC34A37756B}"/>
              </a:ext>
            </a:extLst>
          </p:cNvPr>
          <p:cNvSpPr/>
          <p:nvPr/>
        </p:nvSpPr>
        <p:spPr>
          <a:xfrm>
            <a:off x="322726" y="952498"/>
            <a:ext cx="8034465" cy="3135730"/>
          </a:xfrm>
          <a:prstGeom prst="rect">
            <a:avLst/>
          </a:prstGeom>
        </p:spPr>
        <p:txBody>
          <a:bodyPr wrap="square">
            <a:spAutoFit/>
          </a:bodyPr>
          <a:lstStyle/>
          <a:p>
            <a:pPr marL="285750" marR="0" lvl="0" indent="-285750" algn="just" defTabSz="457200" rtl="0" eaLnBrk="1" fontAlgn="auto" latinLnBrk="0" hangingPunct="1">
              <a:lnSpc>
                <a:spcPct val="110000"/>
              </a:lnSpc>
              <a:spcBef>
                <a:spcPts val="0"/>
              </a:spcBef>
              <a:spcAft>
                <a:spcPts val="0"/>
              </a:spcAft>
              <a:buClrTx/>
              <a:buSzTx/>
              <a:buFont typeface="Arial" panose="020B0604020202020204" pitchFamily="34" charset="0"/>
              <a:buChar char="•"/>
              <a:tabLst/>
              <a:defRPr/>
            </a:pPr>
            <a:r>
              <a:rPr kumimoji="0" lang="it-IT" sz="18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Mantenimento delle risorse da passaggio IMU-Tasi </a:t>
            </a:r>
          </a:p>
          <a:p>
            <a:pPr marL="627063" marR="0" lvl="1" indent="-265113" algn="just" defTabSz="457200" rtl="0" eaLnBrk="1" fontAlgn="auto" latinLnBrk="0" hangingPunct="1">
              <a:lnSpc>
                <a:spcPct val="110000"/>
              </a:lnSpc>
              <a:spcAft>
                <a:spcPts val="400"/>
              </a:spcAft>
              <a:buClrTx/>
              <a:buSzTx/>
              <a:buFont typeface="Wingdings" panose="05000000000000000000" pitchFamily="2" charset="2"/>
              <a:buChar char="Ø"/>
              <a:tabLst/>
              <a:defRPr/>
            </a:pPr>
            <a:r>
              <a:rPr kumimoji="0" lang="it-IT" sz="18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Maggiorazione Tasi, </a:t>
            </a:r>
            <a:r>
              <a:rPr kumimoji="0" lang="it-IT"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prorogata per l’anno 2019 previa apposita delibera del Consiglio comunale (</a:t>
            </a:r>
            <a:r>
              <a:rPr kumimoji="0" lang="it-IT" sz="18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comma 1133, lett.b</a:t>
            </a:r>
            <a:r>
              <a:rPr kumimoji="0" lang="it-IT"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 Interessa </a:t>
            </a:r>
            <a:r>
              <a:rPr kumimoji="0" lang="it-IT" sz="1800" b="1" i="0" u="none" strike="noStrike" kern="1200" cap="none" spc="0" normalizeH="0" baseline="0" noProof="0" dirty="0">
                <a:ln>
                  <a:noFill/>
                </a:ln>
                <a:effectLst/>
                <a:uLnTx/>
                <a:uFillTx/>
                <a:latin typeface="Arial Narrow" panose="020B0606020202030204" pitchFamily="34" charset="0"/>
                <a:ea typeface="+mn-ea"/>
                <a:cs typeface="+mn-cs"/>
              </a:rPr>
              <a:t>circa 300 Comuni</a:t>
            </a:r>
            <a:r>
              <a:rPr kumimoji="0" lang="it-IT" sz="1800" i="0" u="none" strike="noStrike" kern="1200" cap="none" spc="0" normalizeH="0" baseline="0" noProof="0" dirty="0">
                <a:ln>
                  <a:noFill/>
                </a:ln>
                <a:effectLst/>
                <a:uLnTx/>
                <a:uFillTx/>
                <a:latin typeface="Arial Narrow" panose="020B0606020202030204" pitchFamily="34" charset="0"/>
                <a:ea typeface="+mn-ea"/>
                <a:cs typeface="+mn-cs"/>
              </a:rPr>
              <a:t>, di cui </a:t>
            </a:r>
            <a:r>
              <a:rPr kumimoji="0" lang="it-IT" sz="1800" b="1" i="0" u="none" strike="noStrike" kern="1200" cap="none" spc="0" normalizeH="0" baseline="0" noProof="0" dirty="0">
                <a:ln>
                  <a:noFill/>
                </a:ln>
                <a:effectLst/>
                <a:uLnTx/>
                <a:uFillTx/>
                <a:latin typeface="Arial Narrow" panose="020B0606020202030204" pitchFamily="34" charset="0"/>
                <a:ea typeface="+mn-ea"/>
                <a:cs typeface="+mn-cs"/>
              </a:rPr>
              <a:t>12 in Sicilia</a:t>
            </a:r>
            <a:endParaRPr kumimoji="0" lang="it-IT" sz="18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p>
            <a:pPr marL="627063" marR="0" lvl="1" indent="-265113" algn="just" defTabSz="457200" rtl="0" eaLnBrk="1" fontAlgn="auto" latinLnBrk="0" hangingPunct="1">
              <a:lnSpc>
                <a:spcPct val="110000"/>
              </a:lnSpc>
              <a:spcAft>
                <a:spcPts val="400"/>
              </a:spcAft>
              <a:buClrTx/>
              <a:buSzTx/>
              <a:buFont typeface="Wingdings" panose="05000000000000000000" pitchFamily="2" charset="2"/>
              <a:buChar char="Ø"/>
              <a:tabLst/>
              <a:defRPr/>
            </a:pPr>
            <a:r>
              <a:rPr kumimoji="0" lang="it-IT" sz="18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Fondo Imu-Tasi, </a:t>
            </a:r>
            <a:r>
              <a:rPr kumimoji="0" lang="it-IT"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fissato nel 2014 in 625 mln di euro, poi quantificato in 485 mln dal Mef e progressivamente ridotto a 300 mln di euro fino al 2018. Interessa circa </a:t>
            </a:r>
            <a:r>
              <a:rPr kumimoji="0" lang="it-IT" sz="18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1.800 Comuni </a:t>
            </a:r>
            <a:r>
              <a:rPr kumimoji="0" lang="it-IT"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(di cui </a:t>
            </a:r>
            <a:r>
              <a:rPr lang="it-IT" b="1" dirty="0">
                <a:solidFill>
                  <a:prstClr val="black"/>
                </a:solidFill>
                <a:latin typeface="Arial Narrow" panose="020B0606020202030204" pitchFamily="34" charset="0"/>
              </a:rPr>
              <a:t>129</a:t>
            </a:r>
            <a:r>
              <a:rPr kumimoji="0" lang="it-IT" sz="18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 enti in Sicilia per 31,5 mln.</a:t>
            </a:r>
            <a:r>
              <a:rPr kumimoji="0" lang="it-IT"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 </a:t>
            </a:r>
          </a:p>
          <a:p>
            <a:pPr marL="1084263" lvl="2" indent="-265113" algn="just">
              <a:lnSpc>
                <a:spcPct val="110000"/>
              </a:lnSpc>
              <a:spcAft>
                <a:spcPts val="400"/>
              </a:spcAft>
              <a:buFont typeface="Wingdings" panose="05000000000000000000" pitchFamily="2" charset="2"/>
              <a:buChar char="Ø"/>
              <a:defRPr/>
            </a:pPr>
            <a:r>
              <a:rPr lang="it-IT" sz="1600" b="1" dirty="0">
                <a:solidFill>
                  <a:srgbClr val="C00000"/>
                </a:solidFill>
                <a:latin typeface="Arial Narrow" panose="020B0606020202030204" pitchFamily="34" charset="0"/>
              </a:rPr>
              <a:t>L.Bilancio modificata con il dl Semplificazioni: 190 mln. annui </a:t>
            </a:r>
            <a:r>
              <a:rPr lang="it-IT" sz="1600" dirty="0">
                <a:solidFill>
                  <a:srgbClr val="C00000"/>
                </a:solidFill>
                <a:latin typeface="Arial Narrow" panose="020B0606020202030204" pitchFamily="34" charset="0"/>
              </a:rPr>
              <a:t>(co.892), per manutenzioni liquidabili entro l’anno fino al 2033 e abolizione co. 895 (niente monitoraggio «OOPP»)</a:t>
            </a:r>
          </a:p>
          <a:p>
            <a:pPr marL="1084263" lvl="2" indent="-265113" algn="just">
              <a:lnSpc>
                <a:spcPct val="110000"/>
              </a:lnSpc>
              <a:spcAft>
                <a:spcPts val="400"/>
              </a:spcAft>
              <a:buFont typeface="Wingdings" panose="05000000000000000000" pitchFamily="2" charset="2"/>
              <a:buChar char="Ø"/>
              <a:defRPr/>
            </a:pPr>
            <a:r>
              <a:rPr lang="it-IT" sz="1600" b="1" dirty="0">
                <a:solidFill>
                  <a:srgbClr val="C00000"/>
                </a:solidFill>
                <a:latin typeface="Arial Narrow" panose="020B0606020202030204" pitchFamily="34" charset="0"/>
              </a:rPr>
              <a:t>dl Semplificazioni: </a:t>
            </a:r>
            <a:r>
              <a:rPr lang="it-IT" sz="1600" dirty="0">
                <a:solidFill>
                  <a:srgbClr val="C00000"/>
                </a:solidFill>
                <a:latin typeface="Arial Narrow" panose="020B0606020202030204" pitchFamily="34" charset="0"/>
              </a:rPr>
              <a:t>110  mln. mancanti (rispetto al 2017-18) senza vincoli di destinazione </a:t>
            </a:r>
            <a:endParaRPr kumimoji="0" lang="it-IT" sz="1600" i="0" u="none" strike="noStrike" kern="1200" cap="none" spc="0" normalizeH="0" baseline="0" noProof="0" dirty="0">
              <a:ln>
                <a:noFill/>
              </a:ln>
              <a:solidFill>
                <a:srgbClr val="C00000"/>
              </a:solidFill>
              <a:effectLst/>
              <a:uLnTx/>
              <a:uFillTx/>
              <a:latin typeface="Arial Narrow" panose="020B0606020202030204" pitchFamily="34" charset="0"/>
            </a:endParaRPr>
          </a:p>
        </p:txBody>
      </p:sp>
      <p:sp>
        <p:nvSpPr>
          <p:cNvPr id="9" name="Segnaposto numero diapositiva 1">
            <a:extLst>
              <a:ext uri="{FF2B5EF4-FFF2-40B4-BE49-F238E27FC236}">
                <a16:creationId xmlns:a16="http://schemas.microsoft.com/office/drawing/2014/main" id="{34CA9F64-DC2E-4FA9-B247-9B81F73F9142}"/>
              </a:ext>
            </a:extLst>
          </p:cNvPr>
          <p:cNvSpPr>
            <a:spLocks noGrp="1"/>
          </p:cNvSpPr>
          <p:nvPr>
            <p:ph type="sldNum" sz="quarter" idx="12"/>
          </p:nvPr>
        </p:nvSpPr>
        <p:spPr>
          <a:xfrm>
            <a:off x="6457950" y="6356351"/>
            <a:ext cx="2057400" cy="365125"/>
          </a:xfrm>
          <a:noFill/>
        </p:spPr>
        <p:txBody>
          <a:bodyPr/>
          <a:lstStyle>
            <a:lvl1pPr>
              <a:defRPr sz="2400">
                <a:solidFill>
                  <a:schemeClr val="tx1"/>
                </a:solidFill>
                <a:latin typeface="Arial" pitchFamily="34" charset="0"/>
                <a:ea typeface="ヒラギノ角ゴ Pro W3" charset="-128"/>
              </a:defRPr>
            </a:lvl1pPr>
            <a:lvl2pPr marL="742950" indent="-285750">
              <a:defRPr sz="2400">
                <a:solidFill>
                  <a:schemeClr val="tx1"/>
                </a:solidFill>
                <a:latin typeface="Arial" pitchFamily="34" charset="0"/>
                <a:ea typeface="ヒラギノ角ゴ Pro W3" charset="-128"/>
              </a:defRPr>
            </a:lvl2pPr>
            <a:lvl3pPr marL="1143000" indent="-228600">
              <a:defRPr sz="2400">
                <a:solidFill>
                  <a:schemeClr val="tx1"/>
                </a:solidFill>
                <a:latin typeface="Arial" pitchFamily="34" charset="0"/>
                <a:ea typeface="ヒラギノ角ゴ Pro W3" charset="-128"/>
              </a:defRPr>
            </a:lvl3pPr>
            <a:lvl4pPr marL="1600200" indent="-228600">
              <a:defRPr sz="2400">
                <a:solidFill>
                  <a:schemeClr val="tx1"/>
                </a:solidFill>
                <a:latin typeface="Arial" pitchFamily="34" charset="0"/>
                <a:ea typeface="ヒラギノ角ゴ Pro W3" charset="-128"/>
              </a:defRPr>
            </a:lvl4pPr>
            <a:lvl5pPr marL="2057400" indent="-22860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83927D5F-EF90-4B0D-B496-5FB655BBB54A}" type="slidenum">
              <a:rPr kumimoji="0" lang="it-IT" altLang="it-IT" sz="1200" b="0" i="0" u="none" strike="noStrike" kern="1200" cap="none" spc="0" normalizeH="0" baseline="0" noProof="0">
                <a:ln>
                  <a:noFill/>
                </a:ln>
                <a:solidFill>
                  <a:prstClr val="black"/>
                </a:solidFill>
                <a:effectLst/>
                <a:uLnTx/>
                <a:uFillTx/>
                <a:latin typeface="Arial" pitchFamily="34" charset="0"/>
                <a:ea typeface="ヒラギノ角ゴ Pro W3"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it-IT" altLang="it-IT" sz="1200" b="0" i="0" u="none" strike="noStrike" kern="1200" cap="none" spc="0" normalizeH="0" baseline="0" noProof="0" dirty="0">
              <a:ln>
                <a:noFill/>
              </a:ln>
              <a:solidFill>
                <a:prstClr val="black"/>
              </a:solidFill>
              <a:effectLst/>
              <a:uLnTx/>
              <a:uFillTx/>
              <a:latin typeface="Arial" pitchFamily="34" charset="0"/>
              <a:ea typeface="ヒラギノ角ゴ Pro W3" charset="-128"/>
              <a:cs typeface="+mn-cs"/>
            </a:endParaRPr>
          </a:p>
        </p:txBody>
      </p:sp>
      <p:sp>
        <p:nvSpPr>
          <p:cNvPr id="10" name="Titolo 5">
            <a:extLst>
              <a:ext uri="{FF2B5EF4-FFF2-40B4-BE49-F238E27FC236}">
                <a16:creationId xmlns:a16="http://schemas.microsoft.com/office/drawing/2014/main" id="{2D801F49-8CF0-4154-B821-BF2167227473}"/>
              </a:ext>
            </a:extLst>
          </p:cNvPr>
          <p:cNvSpPr txBox="1">
            <a:spLocks/>
          </p:cNvSpPr>
          <p:nvPr/>
        </p:nvSpPr>
        <p:spPr bwMode="auto">
          <a:xfrm>
            <a:off x="296667" y="4231717"/>
            <a:ext cx="5136576" cy="49244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lIns="91440" tIns="45720" rIns="91440" bIns="45720" rtlCol="0" anchor="ctr">
            <a:noAutofit/>
          </a:bodyPr>
          <a:lstStyle>
            <a:defPPr>
              <a:defRPr lang="it-IT"/>
            </a:defPPr>
            <a:lvl1pPr defTabSz="914400">
              <a:lnSpc>
                <a:spcPct val="90000"/>
              </a:lnSpc>
              <a:spcBef>
                <a:spcPct val="0"/>
              </a:spcBef>
              <a:buNone/>
              <a:defRPr sz="2600" b="1">
                <a:latin typeface="Arial" panose="020B0604020202020204" pitchFamily="34" charset="0"/>
                <a:ea typeface="+mj-ea"/>
                <a:cs typeface="Arial" panose="020B0604020202020204" pitchFamily="34" charset="0"/>
              </a:defRPr>
            </a:lvl1pPr>
            <a:lvl2pPr>
              <a:defRPr sz="2800" b="1">
                <a:solidFill>
                  <a:srgbClr val="005E7D"/>
                </a:solidFill>
                <a:latin typeface="Arial" charset="0"/>
                <a:ea typeface="ヒラギノ角ゴ Pro W3" charset="0"/>
                <a:cs typeface="ヒラギノ角ゴ Pro W3" charset="0"/>
              </a:defRPr>
            </a:lvl2pPr>
            <a:lvl3pPr>
              <a:defRPr sz="2800" b="1">
                <a:solidFill>
                  <a:srgbClr val="005E7D"/>
                </a:solidFill>
                <a:latin typeface="Arial" charset="0"/>
                <a:ea typeface="ヒラギノ角ゴ Pro W3" charset="0"/>
                <a:cs typeface="ヒラギノ角ゴ Pro W3" charset="0"/>
              </a:defRPr>
            </a:lvl3pPr>
            <a:lvl4pPr>
              <a:defRPr sz="2800" b="1">
                <a:solidFill>
                  <a:srgbClr val="005E7D"/>
                </a:solidFill>
                <a:latin typeface="Arial" charset="0"/>
                <a:ea typeface="ヒラギノ角ゴ Pro W3" charset="0"/>
                <a:cs typeface="ヒラギノ角ゴ Pro W3" charset="0"/>
              </a:defRPr>
            </a:lvl4pPr>
            <a:lvl5pPr>
              <a:defRPr sz="2800" b="1">
                <a:solidFill>
                  <a:srgbClr val="005E7D"/>
                </a:solidFill>
                <a:latin typeface="Arial" charset="0"/>
                <a:ea typeface="ヒラギノ角ゴ Pro W3" charset="0"/>
                <a:cs typeface="ヒラギノ角ゴ Pro W3" charset="0"/>
              </a:defRPr>
            </a:lvl5pPr>
            <a:lvl6pPr marL="457200" fontAlgn="base">
              <a:spcBef>
                <a:spcPct val="0"/>
              </a:spcBef>
              <a:spcAft>
                <a:spcPct val="0"/>
              </a:spcAft>
              <a:defRPr sz="2800" b="1">
                <a:solidFill>
                  <a:srgbClr val="005E7D"/>
                </a:solidFill>
                <a:latin typeface="Arial" charset="0"/>
                <a:ea typeface="ヒラギノ角ゴ Pro W3" charset="0"/>
                <a:cs typeface="ヒラギノ角ゴ Pro W3" charset="0"/>
              </a:defRPr>
            </a:lvl6pPr>
            <a:lvl7pPr marL="914400" fontAlgn="base">
              <a:spcBef>
                <a:spcPct val="0"/>
              </a:spcBef>
              <a:spcAft>
                <a:spcPct val="0"/>
              </a:spcAft>
              <a:defRPr sz="2800" b="1">
                <a:solidFill>
                  <a:srgbClr val="005E7D"/>
                </a:solidFill>
                <a:latin typeface="Arial" charset="0"/>
                <a:ea typeface="ヒラギノ角ゴ Pro W3" charset="0"/>
                <a:cs typeface="ヒラギノ角ゴ Pro W3" charset="0"/>
              </a:defRPr>
            </a:lvl7pPr>
            <a:lvl8pPr marL="1371600" fontAlgn="base">
              <a:spcBef>
                <a:spcPct val="0"/>
              </a:spcBef>
              <a:spcAft>
                <a:spcPct val="0"/>
              </a:spcAft>
              <a:defRPr sz="2800" b="1">
                <a:solidFill>
                  <a:srgbClr val="005E7D"/>
                </a:solidFill>
                <a:latin typeface="Arial" charset="0"/>
                <a:ea typeface="ヒラギノ角ゴ Pro W3" charset="0"/>
                <a:cs typeface="ヒラギノ角ゴ Pro W3" charset="0"/>
              </a:defRPr>
            </a:lvl8pPr>
            <a:lvl9pPr marL="1828800" fontAlgn="base">
              <a:spcBef>
                <a:spcPct val="0"/>
              </a:spcBef>
              <a:spcAft>
                <a:spcPct val="0"/>
              </a:spcAft>
              <a:defRPr sz="2800" b="1">
                <a:solidFill>
                  <a:srgbClr val="005E7D"/>
                </a:solidFill>
                <a:latin typeface="Arial" charset="0"/>
                <a:ea typeface="ヒラギノ角ゴ Pro W3" charset="0"/>
                <a:cs typeface="ヒラギノ角ゴ Pro W3" charset="0"/>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it-IT" sz="26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Rinnovo contrattuale 2019-21</a:t>
            </a:r>
          </a:p>
        </p:txBody>
      </p:sp>
      <p:sp>
        <p:nvSpPr>
          <p:cNvPr id="6" name="Rettangolo 5">
            <a:extLst>
              <a:ext uri="{FF2B5EF4-FFF2-40B4-BE49-F238E27FC236}">
                <a16:creationId xmlns:a16="http://schemas.microsoft.com/office/drawing/2014/main" id="{0E055C58-D345-4AB2-90EE-2AE3A9D7FDF7}"/>
              </a:ext>
            </a:extLst>
          </p:cNvPr>
          <p:cNvSpPr/>
          <p:nvPr/>
        </p:nvSpPr>
        <p:spPr>
          <a:xfrm>
            <a:off x="319678" y="4708145"/>
            <a:ext cx="8232651" cy="1363322"/>
          </a:xfrm>
          <a:prstGeom prst="rect">
            <a:avLst/>
          </a:prstGeom>
        </p:spPr>
        <p:txBody>
          <a:bodyPr wrap="square">
            <a:spAutoFit/>
          </a:bodyPr>
          <a:lstStyle/>
          <a:p>
            <a:pPr marL="179388" marR="0" lvl="0" indent="-179388" algn="just" defTabSz="457200" rtl="0" eaLnBrk="1" fontAlgn="auto" latinLnBrk="0" hangingPunct="1">
              <a:lnSpc>
                <a:spcPct val="110000"/>
              </a:lnSpc>
              <a:spcBef>
                <a:spcPts val="600"/>
              </a:spcBef>
              <a:spcAft>
                <a:spcPts val="600"/>
              </a:spcAft>
              <a:buClrTx/>
              <a:buSzTx/>
              <a:buFont typeface="Arial" panose="020B0604020202020204" pitchFamily="34" charset="0"/>
              <a:buChar char="•"/>
              <a:tabLst/>
              <a:defRPr/>
            </a:pPr>
            <a:r>
              <a:rPr kumimoji="0" lang="it-IT"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La normalizzazione dei rinnovi contrattuali ha già comportato un carico sui bilanci dei Comuni pari a oltre 300 mln. di euro per il triennio 2016-2018, senza alcun sostegno</a:t>
            </a:r>
            <a:endParaRPr kumimoji="0" lang="it-IT" sz="18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p>
            <a:pPr marL="179388" marR="0" lvl="0" indent="-179388" algn="just" defTabSz="4572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it-IT"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Il rinnovo contrattuale 2019-2021, per la sola indennità di vacanza contrattuale 2019 , è valutabile in 180 milioni di euro (</a:t>
            </a:r>
            <a:r>
              <a:rPr kumimoji="0" lang="it-IT" sz="18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in </a:t>
            </a:r>
            <a:r>
              <a:rPr lang="it-IT" b="1" dirty="0">
                <a:solidFill>
                  <a:prstClr val="black"/>
                </a:solidFill>
                <a:latin typeface="Arial Narrow" panose="020B0606020202030204" pitchFamily="34" charset="0"/>
              </a:rPr>
              <a:t>Sicilia</a:t>
            </a:r>
            <a:r>
              <a:rPr kumimoji="0" lang="it-IT" sz="18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 circa </a:t>
            </a:r>
            <a:r>
              <a:rPr lang="it-IT" b="1" dirty="0">
                <a:solidFill>
                  <a:prstClr val="black"/>
                </a:solidFill>
                <a:latin typeface="Arial Narrow" panose="020B0606020202030204" pitchFamily="34" charset="0"/>
              </a:rPr>
              <a:t>20,9 </a:t>
            </a:r>
            <a:r>
              <a:rPr kumimoji="0" lang="it-IT" sz="18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mln., 4.1 euro p.c</a:t>
            </a:r>
            <a:r>
              <a:rPr lang="it-IT" b="1" dirty="0">
                <a:solidFill>
                  <a:prstClr val="black"/>
                </a:solidFill>
                <a:latin typeface="Arial Narrow" panose="020B0606020202030204" pitchFamily="34" charset="0"/>
              </a:rPr>
              <a:t>.</a:t>
            </a:r>
            <a:r>
              <a:rPr kumimoji="0" lang="it-IT"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a:t>
            </a:r>
            <a:endParaRPr kumimoji="0" lang="it-IT" sz="16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Tree>
    <p:extLst>
      <p:ext uri="{BB962C8B-B14F-4D97-AF65-F5344CB8AC3E}">
        <p14:creationId xmlns:p14="http://schemas.microsoft.com/office/powerpoint/2010/main" val="34467946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5"/>
          <p:cNvSpPr txBox="1">
            <a:spLocks/>
          </p:cNvSpPr>
          <p:nvPr/>
        </p:nvSpPr>
        <p:spPr bwMode="auto">
          <a:xfrm>
            <a:off x="437944" y="381527"/>
            <a:ext cx="7848872" cy="49244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lIns="91440" tIns="45720" rIns="91440" bIns="45720" rtlCol="0" anchor="ctr">
            <a:noAutofit/>
          </a:bodyPr>
          <a:lstStyle>
            <a:defPPr>
              <a:defRPr lang="it-IT"/>
            </a:defPPr>
            <a:lvl1pPr defTabSz="914400">
              <a:lnSpc>
                <a:spcPct val="90000"/>
              </a:lnSpc>
              <a:spcBef>
                <a:spcPct val="0"/>
              </a:spcBef>
              <a:buNone/>
              <a:defRPr sz="2600" b="1">
                <a:latin typeface="Arial" panose="020B0604020202020204" pitchFamily="34" charset="0"/>
                <a:ea typeface="+mj-ea"/>
                <a:cs typeface="Arial" panose="020B0604020202020204" pitchFamily="34" charset="0"/>
              </a:defRPr>
            </a:lvl1pPr>
            <a:lvl2pPr>
              <a:defRPr sz="2800" b="1">
                <a:solidFill>
                  <a:srgbClr val="005E7D"/>
                </a:solidFill>
                <a:latin typeface="Arial" charset="0"/>
                <a:ea typeface="ヒラギノ角ゴ Pro W3" charset="0"/>
                <a:cs typeface="ヒラギノ角ゴ Pro W3" charset="0"/>
              </a:defRPr>
            </a:lvl2pPr>
            <a:lvl3pPr>
              <a:defRPr sz="2800" b="1">
                <a:solidFill>
                  <a:srgbClr val="005E7D"/>
                </a:solidFill>
                <a:latin typeface="Arial" charset="0"/>
                <a:ea typeface="ヒラギノ角ゴ Pro W3" charset="0"/>
                <a:cs typeface="ヒラギノ角ゴ Pro W3" charset="0"/>
              </a:defRPr>
            </a:lvl3pPr>
            <a:lvl4pPr>
              <a:defRPr sz="2800" b="1">
                <a:solidFill>
                  <a:srgbClr val="005E7D"/>
                </a:solidFill>
                <a:latin typeface="Arial" charset="0"/>
                <a:ea typeface="ヒラギノ角ゴ Pro W3" charset="0"/>
                <a:cs typeface="ヒラギノ角ゴ Pro W3" charset="0"/>
              </a:defRPr>
            </a:lvl4pPr>
            <a:lvl5pPr>
              <a:defRPr sz="2800" b="1">
                <a:solidFill>
                  <a:srgbClr val="005E7D"/>
                </a:solidFill>
                <a:latin typeface="Arial" charset="0"/>
                <a:ea typeface="ヒラギノ角ゴ Pro W3" charset="0"/>
                <a:cs typeface="ヒラギノ角ゴ Pro W3" charset="0"/>
              </a:defRPr>
            </a:lvl5pPr>
            <a:lvl6pPr marL="457200" fontAlgn="base">
              <a:spcBef>
                <a:spcPct val="0"/>
              </a:spcBef>
              <a:spcAft>
                <a:spcPct val="0"/>
              </a:spcAft>
              <a:defRPr sz="2800" b="1">
                <a:solidFill>
                  <a:srgbClr val="005E7D"/>
                </a:solidFill>
                <a:latin typeface="Arial" charset="0"/>
                <a:ea typeface="ヒラギノ角ゴ Pro W3" charset="0"/>
                <a:cs typeface="ヒラギノ角ゴ Pro W3" charset="0"/>
              </a:defRPr>
            </a:lvl6pPr>
            <a:lvl7pPr marL="914400" fontAlgn="base">
              <a:spcBef>
                <a:spcPct val="0"/>
              </a:spcBef>
              <a:spcAft>
                <a:spcPct val="0"/>
              </a:spcAft>
              <a:defRPr sz="2800" b="1">
                <a:solidFill>
                  <a:srgbClr val="005E7D"/>
                </a:solidFill>
                <a:latin typeface="Arial" charset="0"/>
                <a:ea typeface="ヒラギノ角ゴ Pro W3" charset="0"/>
                <a:cs typeface="ヒラギノ角ゴ Pro W3" charset="0"/>
              </a:defRPr>
            </a:lvl7pPr>
            <a:lvl8pPr marL="1371600" fontAlgn="base">
              <a:spcBef>
                <a:spcPct val="0"/>
              </a:spcBef>
              <a:spcAft>
                <a:spcPct val="0"/>
              </a:spcAft>
              <a:defRPr sz="2800" b="1">
                <a:solidFill>
                  <a:srgbClr val="005E7D"/>
                </a:solidFill>
                <a:latin typeface="Arial" charset="0"/>
                <a:ea typeface="ヒラギノ角ゴ Pro W3" charset="0"/>
                <a:cs typeface="ヒラギノ角ゴ Pro W3" charset="0"/>
              </a:defRPr>
            </a:lvl8pPr>
            <a:lvl9pPr marL="1828800" fontAlgn="base">
              <a:spcBef>
                <a:spcPct val="0"/>
              </a:spcBef>
              <a:spcAft>
                <a:spcPct val="0"/>
              </a:spcAft>
              <a:defRPr sz="2800" b="1">
                <a:solidFill>
                  <a:srgbClr val="005E7D"/>
                </a:solidFill>
                <a:latin typeface="Arial" charset="0"/>
                <a:ea typeface="ヒラギノ角ゴ Pro W3" charset="0"/>
                <a:cs typeface="ヒラギノ角ゴ Pro W3" charset="0"/>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it-IT" sz="26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Recupero del taglio alle risorse ex DL 66/2014</a:t>
            </a:r>
          </a:p>
        </p:txBody>
      </p:sp>
      <p:sp>
        <p:nvSpPr>
          <p:cNvPr id="4" name="Rettangolo 3">
            <a:extLst>
              <a:ext uri="{FF2B5EF4-FFF2-40B4-BE49-F238E27FC236}">
                <a16:creationId xmlns:a16="http://schemas.microsoft.com/office/drawing/2014/main" id="{80E001A5-7711-4519-9786-9CC34A37756B}"/>
              </a:ext>
            </a:extLst>
          </p:cNvPr>
          <p:cNvSpPr/>
          <p:nvPr/>
        </p:nvSpPr>
        <p:spPr>
          <a:xfrm>
            <a:off x="185663" y="991784"/>
            <a:ext cx="8455417" cy="3277436"/>
          </a:xfrm>
          <a:prstGeom prst="rect">
            <a:avLst/>
          </a:prstGeom>
        </p:spPr>
        <p:txBody>
          <a:bodyPr wrap="square">
            <a:spAutoFit/>
          </a:bodyPr>
          <a:lstStyle/>
          <a:p>
            <a:pPr marL="285750" marR="0" lvl="1" indent="-285750" algn="just" defTabSz="457200" rtl="0" eaLnBrk="1" fontAlgn="auto" latinLnBrk="0" hangingPunct="1">
              <a:lnSpc>
                <a:spcPct val="110000"/>
              </a:lnSpc>
              <a:spcBef>
                <a:spcPts val="600"/>
              </a:spcBef>
              <a:spcAft>
                <a:spcPts val="0"/>
              </a:spcAft>
              <a:buClrTx/>
              <a:buSzTx/>
              <a:buFont typeface="Arial" panose="020B0604020202020204" pitchFamily="34" charset="0"/>
              <a:buChar char="•"/>
              <a:tabLst/>
              <a:defRPr/>
            </a:pPr>
            <a:r>
              <a:rPr kumimoji="0" lang="it-IT" sz="20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Il taglio di 563 mln. annui ex dl 66/2014 </a:t>
            </a:r>
            <a:r>
              <a:rPr kumimoji="0" lang="it-IT" sz="20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viene a scadere con il 2018. Nonostante la previsione di legge (comma 8 </a:t>
            </a:r>
            <a:r>
              <a:rPr lang="it-IT" sz="2000" dirty="0">
                <a:solidFill>
                  <a:prstClr val="black"/>
                </a:solidFill>
                <a:latin typeface="Arial Narrow" panose="020B0606020202030204" pitchFamily="34" charset="0"/>
              </a:rPr>
              <a:t>articolo </a:t>
            </a:r>
            <a:r>
              <a:rPr kumimoji="0" lang="it-IT" sz="20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47), il ristoro del taglio non è stato finanziato, come invece previsto per le Città metropolitane e le Province </a:t>
            </a:r>
          </a:p>
          <a:p>
            <a:pPr marL="285750" marR="0" lvl="1" indent="-285750" algn="just" defTabSz="457200" rtl="0" eaLnBrk="1" fontAlgn="auto" latinLnBrk="0" hangingPunct="1">
              <a:lnSpc>
                <a:spcPct val="110000"/>
              </a:lnSpc>
              <a:spcBef>
                <a:spcPts val="600"/>
              </a:spcBef>
              <a:spcAft>
                <a:spcPts val="0"/>
              </a:spcAft>
              <a:buClrTx/>
              <a:buSzTx/>
              <a:buFont typeface="Arial" panose="020B0604020202020204" pitchFamily="34" charset="0"/>
              <a:buChar char="•"/>
              <a:tabLst/>
              <a:defRPr/>
            </a:pPr>
            <a:r>
              <a:rPr kumimoji="0" lang="it-IT" sz="20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Il finanziamento in questione avrebbe potuto </a:t>
            </a:r>
            <a:r>
              <a:rPr kumimoji="0" lang="it-IT" sz="20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assicurare un più equilibrato percorso alla perequazione delle risorse, </a:t>
            </a:r>
            <a:r>
              <a:rPr kumimoji="0" lang="it-IT" sz="20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oltre che ristorare i Comuni minori che hanno subito tagli abnormi da “</a:t>
            </a:r>
            <a:r>
              <a:rPr kumimoji="0" lang="it-IT" sz="2000" b="0" i="1"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spending review</a:t>
            </a:r>
            <a:r>
              <a:rPr kumimoji="0" lang="it-IT" sz="20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 anche quella del dl 95/2012 (case di riposo, servizi idrici e altri “fuori scala”)</a:t>
            </a:r>
          </a:p>
          <a:p>
            <a:pPr marL="0" marR="0" lvl="0" indent="0" algn="ctr" defTabSz="457200" rtl="0" eaLnBrk="1" fontAlgn="auto" latinLnBrk="0" hangingPunct="1">
              <a:lnSpc>
                <a:spcPct val="110000"/>
              </a:lnSpc>
              <a:spcBef>
                <a:spcPts val="1200"/>
              </a:spcBef>
              <a:spcAft>
                <a:spcPts val="0"/>
              </a:spcAft>
              <a:buClrTx/>
              <a:buSzTx/>
              <a:buFontTx/>
              <a:buNone/>
              <a:tabLst/>
              <a:defRPr/>
            </a:pPr>
            <a:r>
              <a:rPr kumimoji="0" lang="it-IT" sz="1800" b="1" i="1"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Il ripristino poteva essere anche  graduale ma non completamente ignorato </a:t>
            </a:r>
            <a:br>
              <a:rPr kumimoji="0" lang="it-IT" sz="1800" b="1" i="1"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br>
            <a:r>
              <a:rPr kumimoji="0" lang="it-IT" sz="1800" b="1" i="1"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e, per il 2019, avrebbe attenuato gli effetti di parte corrente delle manovra di bilancio</a:t>
            </a:r>
          </a:p>
        </p:txBody>
      </p:sp>
      <p:sp>
        <p:nvSpPr>
          <p:cNvPr id="8" name="Rettangolo 7">
            <a:extLst>
              <a:ext uri="{FF2B5EF4-FFF2-40B4-BE49-F238E27FC236}">
                <a16:creationId xmlns:a16="http://schemas.microsoft.com/office/drawing/2014/main" id="{F1D085E0-41D1-4FCA-A627-813BEDC34145}"/>
              </a:ext>
            </a:extLst>
          </p:cNvPr>
          <p:cNvSpPr/>
          <p:nvPr/>
        </p:nvSpPr>
        <p:spPr>
          <a:xfrm>
            <a:off x="2285849" y="6057848"/>
            <a:ext cx="2286151" cy="215444"/>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800" b="1" i="1"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Fonte: elaborazioni Ifel su dati Ministero dell’interno</a:t>
            </a:r>
          </a:p>
        </p:txBody>
      </p:sp>
      <p:sp>
        <p:nvSpPr>
          <p:cNvPr id="10" name="Segnaposto numero diapositiva 1">
            <a:extLst>
              <a:ext uri="{FF2B5EF4-FFF2-40B4-BE49-F238E27FC236}">
                <a16:creationId xmlns:a16="http://schemas.microsoft.com/office/drawing/2014/main" id="{D587CEB5-A92A-49BE-9B35-1DCE7088BCF6}"/>
              </a:ext>
            </a:extLst>
          </p:cNvPr>
          <p:cNvSpPr>
            <a:spLocks noGrp="1"/>
          </p:cNvSpPr>
          <p:nvPr>
            <p:ph type="sldNum" sz="quarter" idx="12"/>
          </p:nvPr>
        </p:nvSpPr>
        <p:spPr>
          <a:xfrm>
            <a:off x="6457950" y="6356351"/>
            <a:ext cx="2057400" cy="365125"/>
          </a:xfrm>
          <a:noFill/>
        </p:spPr>
        <p:txBody>
          <a:bodyPr/>
          <a:lstStyle>
            <a:lvl1pPr>
              <a:defRPr sz="2400">
                <a:solidFill>
                  <a:schemeClr val="tx1"/>
                </a:solidFill>
                <a:latin typeface="Arial" pitchFamily="34" charset="0"/>
                <a:ea typeface="ヒラギノ角ゴ Pro W3" charset="-128"/>
              </a:defRPr>
            </a:lvl1pPr>
            <a:lvl2pPr marL="742950" indent="-285750">
              <a:defRPr sz="2400">
                <a:solidFill>
                  <a:schemeClr val="tx1"/>
                </a:solidFill>
                <a:latin typeface="Arial" pitchFamily="34" charset="0"/>
                <a:ea typeface="ヒラギノ角ゴ Pro W3" charset="-128"/>
              </a:defRPr>
            </a:lvl2pPr>
            <a:lvl3pPr marL="1143000" indent="-228600">
              <a:defRPr sz="2400">
                <a:solidFill>
                  <a:schemeClr val="tx1"/>
                </a:solidFill>
                <a:latin typeface="Arial" pitchFamily="34" charset="0"/>
                <a:ea typeface="ヒラギノ角ゴ Pro W3" charset="-128"/>
              </a:defRPr>
            </a:lvl3pPr>
            <a:lvl4pPr marL="1600200" indent="-228600">
              <a:defRPr sz="2400">
                <a:solidFill>
                  <a:schemeClr val="tx1"/>
                </a:solidFill>
                <a:latin typeface="Arial" pitchFamily="34" charset="0"/>
                <a:ea typeface="ヒラギノ角ゴ Pro W3" charset="-128"/>
              </a:defRPr>
            </a:lvl4pPr>
            <a:lvl5pPr marL="2057400" indent="-22860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83927D5F-EF90-4B0D-B496-5FB655BBB54A}" type="slidenum">
              <a:rPr kumimoji="0" lang="it-IT" altLang="it-IT" sz="1200" b="0" i="0" u="none" strike="noStrike" kern="1200" cap="none" spc="0" normalizeH="0" baseline="0" noProof="0">
                <a:ln>
                  <a:noFill/>
                </a:ln>
                <a:solidFill>
                  <a:prstClr val="black"/>
                </a:solidFill>
                <a:effectLst/>
                <a:uLnTx/>
                <a:uFillTx/>
                <a:latin typeface="Arial" pitchFamily="34" charset="0"/>
                <a:ea typeface="ヒラギノ角ゴ Pro W3"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it-IT" altLang="it-IT" sz="1200" b="0" i="0" u="none" strike="noStrike" kern="1200" cap="none" spc="0" normalizeH="0" baseline="0" noProof="0" dirty="0">
              <a:ln>
                <a:noFill/>
              </a:ln>
              <a:solidFill>
                <a:prstClr val="black"/>
              </a:solidFill>
              <a:effectLst/>
              <a:uLnTx/>
              <a:uFillTx/>
              <a:latin typeface="Arial" pitchFamily="34" charset="0"/>
              <a:ea typeface="ヒラギノ角ゴ Pro W3" charset="-128"/>
              <a:cs typeface="+mn-cs"/>
            </a:endParaRPr>
          </a:p>
        </p:txBody>
      </p:sp>
      <p:pic>
        <p:nvPicPr>
          <p:cNvPr id="9" name="Immagine 8">
            <a:extLst>
              <a:ext uri="{FF2B5EF4-FFF2-40B4-BE49-F238E27FC236}">
                <a16:creationId xmlns:a16="http://schemas.microsoft.com/office/drawing/2014/main" id="{B9123380-7233-4165-BA1B-7D263ECA0887}"/>
              </a:ext>
            </a:extLst>
          </p:cNvPr>
          <p:cNvPicPr>
            <a:picLocks noChangeAspect="1"/>
          </p:cNvPicPr>
          <p:nvPr/>
        </p:nvPicPr>
        <p:blipFill>
          <a:blip r:embed="rId2"/>
          <a:stretch>
            <a:fillRect/>
          </a:stretch>
        </p:blipFill>
        <p:spPr>
          <a:xfrm>
            <a:off x="868613" y="4297981"/>
            <a:ext cx="3061275" cy="1759867"/>
          </a:xfrm>
          <a:prstGeom prst="rect">
            <a:avLst/>
          </a:prstGeom>
        </p:spPr>
      </p:pic>
      <p:pic>
        <p:nvPicPr>
          <p:cNvPr id="11" name="Immagine 10">
            <a:extLst>
              <a:ext uri="{FF2B5EF4-FFF2-40B4-BE49-F238E27FC236}">
                <a16:creationId xmlns:a16="http://schemas.microsoft.com/office/drawing/2014/main" id="{45C93C2C-A9FD-433E-852B-5902E0E0B0E9}"/>
              </a:ext>
            </a:extLst>
          </p:cNvPr>
          <p:cNvPicPr>
            <a:picLocks noChangeAspect="1"/>
          </p:cNvPicPr>
          <p:nvPr/>
        </p:nvPicPr>
        <p:blipFill>
          <a:blip r:embed="rId3"/>
          <a:stretch>
            <a:fillRect/>
          </a:stretch>
        </p:blipFill>
        <p:spPr>
          <a:xfrm>
            <a:off x="4710773" y="4294747"/>
            <a:ext cx="3061275" cy="2010000"/>
          </a:xfrm>
          <a:prstGeom prst="rect">
            <a:avLst/>
          </a:prstGeom>
        </p:spPr>
      </p:pic>
    </p:spTree>
    <p:extLst>
      <p:ext uri="{BB962C8B-B14F-4D97-AF65-F5344CB8AC3E}">
        <p14:creationId xmlns:p14="http://schemas.microsoft.com/office/powerpoint/2010/main" val="20335369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22247" y="163108"/>
            <a:ext cx="7886700" cy="590426"/>
          </a:xfrm>
        </p:spPr>
        <p:txBody>
          <a:bodyPr>
            <a:normAutofit/>
          </a:bodyPr>
          <a:lstStyle/>
          <a:p>
            <a:r>
              <a:rPr lang="it-IT" sz="2800" b="1" dirty="0">
                <a:latin typeface="Arial" panose="020B0604020202020204" pitchFamily="34" charset="0"/>
                <a:cs typeface="Arial" panose="020B0604020202020204" pitchFamily="34" charset="0"/>
              </a:rPr>
              <a:t>Fondo di solidarietà comunale 2019</a:t>
            </a:r>
            <a:endParaRPr lang="fr-FR" sz="2800" b="1" dirty="0">
              <a:latin typeface="Arial" panose="020B0604020202020204" pitchFamily="34" charset="0"/>
              <a:cs typeface="Arial" panose="020B0604020202020204" pitchFamily="34" charset="0"/>
            </a:endParaRPr>
          </a:p>
        </p:txBody>
      </p:sp>
      <p:sp>
        <p:nvSpPr>
          <p:cNvPr id="3" name="Segnaposto contenuto 2"/>
          <p:cNvSpPr>
            <a:spLocks noGrp="1"/>
          </p:cNvSpPr>
          <p:nvPr>
            <p:ph idx="1"/>
          </p:nvPr>
        </p:nvSpPr>
        <p:spPr>
          <a:xfrm>
            <a:off x="244549" y="747516"/>
            <a:ext cx="8452884" cy="5495342"/>
          </a:xfrm>
        </p:spPr>
        <p:txBody>
          <a:bodyPr>
            <a:normAutofit fontScale="92500" lnSpcReduction="10000"/>
          </a:bodyPr>
          <a:lstStyle/>
          <a:p>
            <a:pPr algn="just">
              <a:lnSpc>
                <a:spcPct val="110000"/>
              </a:lnSpc>
              <a:spcBef>
                <a:spcPts val="400"/>
              </a:spcBef>
            </a:pPr>
            <a:r>
              <a:rPr lang="it-IT" sz="1800" dirty="0">
                <a:latin typeface="Arial Narrow" panose="020B0606020202030204" pitchFamily="34" charset="0"/>
              </a:rPr>
              <a:t>Il </a:t>
            </a:r>
            <a:r>
              <a:rPr lang="it-IT" sz="1800" b="1" dirty="0">
                <a:latin typeface="Arial Narrow" panose="020B0606020202030204" pitchFamily="34" charset="0"/>
              </a:rPr>
              <a:t>comma 921 </a:t>
            </a:r>
            <a:r>
              <a:rPr lang="it-IT" sz="1800" dirty="0">
                <a:latin typeface="Arial Narrow" panose="020B0606020202030204" pitchFamily="34" charset="0"/>
              </a:rPr>
              <a:t>stabilisce che il Fondo di solidarietà comunale </a:t>
            </a:r>
            <a:r>
              <a:rPr lang="it-IT" sz="1800" b="1" dirty="0">
                <a:latin typeface="Arial Narrow" panose="020B0606020202030204" pitchFamily="34" charset="0"/>
              </a:rPr>
              <a:t>è confermato per l’anno 2019 sulla base degli importi determinati nel 2018</a:t>
            </a:r>
            <a:r>
              <a:rPr lang="it-IT" sz="1800" dirty="0">
                <a:latin typeface="Arial Narrow" panose="020B0606020202030204" pitchFamily="34" charset="0"/>
              </a:rPr>
              <a:t>, con le stesse modalità di erogazione del Ministero dell’interno e di recupero da parte dell’Agenzia delle entrate</a:t>
            </a:r>
          </a:p>
          <a:p>
            <a:pPr algn="just">
              <a:lnSpc>
                <a:spcPct val="110000"/>
              </a:lnSpc>
              <a:spcBef>
                <a:spcPts val="400"/>
              </a:spcBef>
            </a:pPr>
            <a:r>
              <a:rPr lang="it-IT" sz="1800" dirty="0">
                <a:latin typeface="Arial Narrow" panose="020B0606020202030204" pitchFamily="34" charset="0"/>
              </a:rPr>
              <a:t>Si stabilisce quindi una </a:t>
            </a:r>
            <a:r>
              <a:rPr lang="it-IT" sz="1800" b="1" dirty="0">
                <a:latin typeface="Arial Narrow" panose="020B0606020202030204" pitchFamily="34" charset="0"/>
              </a:rPr>
              <a:t>pausa di un anno nell’applicazione della perequazione</a:t>
            </a:r>
            <a:r>
              <a:rPr lang="it-IT" sz="1800" dirty="0">
                <a:latin typeface="Arial Narrow" panose="020B0606020202030204" pitchFamily="34" charset="0"/>
              </a:rPr>
              <a:t>: non si passa dal 45 al 60% nella quota perequata e non si applicano i nuovi coefficienti CF e FS</a:t>
            </a:r>
          </a:p>
          <a:p>
            <a:pPr algn="just">
              <a:lnSpc>
                <a:spcPct val="110000"/>
              </a:lnSpc>
              <a:spcBef>
                <a:spcPts val="600"/>
              </a:spcBef>
            </a:pPr>
            <a:r>
              <a:rPr lang="it-IT" sz="1800" b="1" dirty="0">
                <a:latin typeface="Arial Narrow" panose="020B0606020202030204" pitchFamily="34" charset="0"/>
              </a:rPr>
              <a:t>Rivedere il funzionamento della perequazione</a:t>
            </a:r>
          </a:p>
          <a:p>
            <a:pPr marL="742950" lvl="1" indent="-285750">
              <a:lnSpc>
                <a:spcPct val="110000"/>
              </a:lnSpc>
              <a:spcBef>
                <a:spcPts val="400"/>
              </a:spcBef>
              <a:buClr>
                <a:schemeClr val="tx1"/>
              </a:buClr>
              <a:buFont typeface="Wingdings" panose="05000000000000000000" pitchFamily="2" charset="2"/>
              <a:buChar char="Ø"/>
            </a:pPr>
            <a:r>
              <a:rPr lang="it-IT" sz="1600" b="1" dirty="0">
                <a:latin typeface="Arial Narrow" panose="020B0606020202030204" pitchFamily="34" charset="0"/>
              </a:rPr>
              <a:t>effetti non sufficientemente chiari e condivisi</a:t>
            </a:r>
            <a:r>
              <a:rPr lang="it-IT" sz="1600" dirty="0">
                <a:latin typeface="Arial Narrow" panose="020B0606020202030204" pitchFamily="34" charset="0"/>
              </a:rPr>
              <a:t>, a partire dalle variazioni della capacità fiscale, in larga parte incontrollate, registrate negli scorsi anni</a:t>
            </a:r>
          </a:p>
          <a:p>
            <a:pPr marL="742950" lvl="1" indent="-285750">
              <a:lnSpc>
                <a:spcPct val="110000"/>
              </a:lnSpc>
              <a:spcBef>
                <a:spcPts val="400"/>
              </a:spcBef>
              <a:buClr>
                <a:schemeClr val="tx1"/>
              </a:buClr>
              <a:buFont typeface="Wingdings" panose="05000000000000000000" pitchFamily="2" charset="2"/>
              <a:buChar char="Ø"/>
            </a:pPr>
            <a:r>
              <a:rPr lang="it-IT" sz="1600" b="1" dirty="0">
                <a:latin typeface="Arial Narrow" panose="020B0606020202030204" pitchFamily="34" charset="0"/>
              </a:rPr>
              <a:t>i piccoli Comuni e alcune aree del Paese </a:t>
            </a:r>
            <a:r>
              <a:rPr lang="it-IT" sz="1600" dirty="0">
                <a:latin typeface="Arial Narrow" panose="020B0606020202030204" pitchFamily="34" charset="0"/>
              </a:rPr>
              <a:t>risultano particolarmente penalizzati in un quadro non sufficientemente governato</a:t>
            </a:r>
          </a:p>
          <a:p>
            <a:pPr marL="742950" lvl="1" indent="-285750">
              <a:lnSpc>
                <a:spcPct val="110000"/>
              </a:lnSpc>
              <a:spcBef>
                <a:spcPts val="400"/>
              </a:spcBef>
              <a:buClr>
                <a:schemeClr val="tx1"/>
              </a:buClr>
              <a:buFont typeface="Wingdings" panose="05000000000000000000" pitchFamily="2" charset="2"/>
              <a:buChar char="Ø"/>
            </a:pPr>
            <a:r>
              <a:rPr lang="it-IT" sz="1600" b="1" dirty="0">
                <a:latin typeface="Arial Narrow" panose="020B0606020202030204" pitchFamily="34" charset="0"/>
              </a:rPr>
              <a:t>la perequazione è finanziata interamente dall’IMU dei Comuni</a:t>
            </a:r>
            <a:r>
              <a:rPr lang="it-IT" sz="1600" dirty="0">
                <a:latin typeface="Arial Narrow" panose="020B0606020202030204" pitchFamily="34" charset="0"/>
              </a:rPr>
              <a:t> senza il contributo statale previsto dalla Costituzione e dalla legge 42 del 2009</a:t>
            </a:r>
            <a:r>
              <a:rPr lang="it-IT" sz="1600" b="1" dirty="0">
                <a:latin typeface="Arial Narrow" panose="020B0606020202030204" pitchFamily="34" charset="0"/>
              </a:rPr>
              <a:t>. Nei Comuni con maggiore base imponibile </a:t>
            </a:r>
            <a:r>
              <a:rPr lang="it-IT" sz="1600" dirty="0">
                <a:latin typeface="Arial Narrow" panose="020B0606020202030204" pitchFamily="34" charset="0"/>
              </a:rPr>
              <a:t>una quota molto grande di risorse viene pagata dai contribuenti e non entra nel bilancio comunale.</a:t>
            </a:r>
          </a:p>
          <a:p>
            <a:pPr marL="285750" indent="-285750" algn="just">
              <a:lnSpc>
                <a:spcPct val="110000"/>
              </a:lnSpc>
              <a:spcBef>
                <a:spcPts val="1200"/>
              </a:spcBef>
            </a:pPr>
            <a:r>
              <a:rPr lang="it-IT" sz="1800" dirty="0">
                <a:latin typeface="Arial Narrow" panose="020B0606020202030204" pitchFamily="34" charset="0"/>
              </a:rPr>
              <a:t>È opportuno il rallentamento del processo, anche in attesa della relazione che la Commissione tecnica per i fabbisogni standard sta elaborando in attuazione del comma 883 della legge di bilancio 2018</a:t>
            </a:r>
          </a:p>
          <a:p>
            <a:pPr marL="285750" indent="-285750" algn="just">
              <a:lnSpc>
                <a:spcPct val="110000"/>
              </a:lnSpc>
              <a:spcBef>
                <a:spcPts val="1200"/>
              </a:spcBef>
            </a:pPr>
            <a:r>
              <a:rPr lang="it-IT" sz="1800" dirty="0">
                <a:latin typeface="Arial Narrow" panose="020B0606020202030204" pitchFamily="34" charset="0"/>
              </a:rPr>
              <a:t>È infatti indispensabile </a:t>
            </a:r>
            <a:r>
              <a:rPr lang="it-IT" sz="1800" b="1" dirty="0">
                <a:latin typeface="Arial Narrow" panose="020B0606020202030204" pitchFamily="34" charset="0"/>
              </a:rPr>
              <a:t>riflettere sull’insieme delle misure necessarie </a:t>
            </a:r>
            <a:r>
              <a:rPr lang="it-IT" sz="1800" dirty="0">
                <a:latin typeface="Arial Narrow" panose="020B0606020202030204" pitchFamily="34" charset="0"/>
              </a:rPr>
              <a:t>per riportare l’assetto delle risorse comunali su binari più coerenti con l’ordinamento, evitando di produrre ulteriori effetti non controllati e difficilmente sostenibili sui bilanci comunali</a:t>
            </a:r>
            <a:endParaRPr lang="fr-FR" sz="1800" dirty="0"/>
          </a:p>
        </p:txBody>
      </p:sp>
      <p:sp>
        <p:nvSpPr>
          <p:cNvPr id="8" name="Segnaposto numero diapositiva 1">
            <a:extLst>
              <a:ext uri="{FF2B5EF4-FFF2-40B4-BE49-F238E27FC236}">
                <a16:creationId xmlns:a16="http://schemas.microsoft.com/office/drawing/2014/main" id="{6228807C-4363-4E6D-8A79-195C1E9CCA9E}"/>
              </a:ext>
            </a:extLst>
          </p:cNvPr>
          <p:cNvSpPr>
            <a:spLocks noGrp="1"/>
          </p:cNvSpPr>
          <p:nvPr>
            <p:ph type="sldNum" sz="quarter" idx="12"/>
          </p:nvPr>
        </p:nvSpPr>
        <p:spPr>
          <a:noFill/>
        </p:spPr>
        <p:txBody>
          <a:bodyPr/>
          <a:lstStyle>
            <a:lvl1pPr>
              <a:defRPr sz="2400">
                <a:solidFill>
                  <a:schemeClr val="tx1"/>
                </a:solidFill>
                <a:latin typeface="Arial" pitchFamily="34" charset="0"/>
                <a:ea typeface="ヒラギノ角ゴ Pro W3" charset="-128"/>
              </a:defRPr>
            </a:lvl1pPr>
            <a:lvl2pPr marL="742950" indent="-285750">
              <a:defRPr sz="2400">
                <a:solidFill>
                  <a:schemeClr val="tx1"/>
                </a:solidFill>
                <a:latin typeface="Arial" pitchFamily="34" charset="0"/>
                <a:ea typeface="ヒラギノ角ゴ Pro W3" charset="-128"/>
              </a:defRPr>
            </a:lvl2pPr>
            <a:lvl3pPr marL="1143000" indent="-228600">
              <a:defRPr sz="2400">
                <a:solidFill>
                  <a:schemeClr val="tx1"/>
                </a:solidFill>
                <a:latin typeface="Arial" pitchFamily="34" charset="0"/>
                <a:ea typeface="ヒラギノ角ゴ Pro W3" charset="-128"/>
              </a:defRPr>
            </a:lvl3pPr>
            <a:lvl4pPr marL="1600200" indent="-228600">
              <a:defRPr sz="2400">
                <a:solidFill>
                  <a:schemeClr val="tx1"/>
                </a:solidFill>
                <a:latin typeface="Arial" pitchFamily="34" charset="0"/>
                <a:ea typeface="ヒラギノ角ゴ Pro W3" charset="-128"/>
              </a:defRPr>
            </a:lvl4pPr>
            <a:lvl5pPr marL="2057400" indent="-22860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83927D5F-EF90-4B0D-B496-5FB655BBB54A}" type="slidenum">
              <a:rPr kumimoji="0" lang="it-IT" altLang="it-IT" sz="1200" b="0" i="0" u="none" strike="noStrike" kern="1200" cap="none" spc="0" normalizeH="0" baseline="0" noProof="0">
                <a:ln>
                  <a:noFill/>
                </a:ln>
                <a:solidFill>
                  <a:prstClr val="black"/>
                </a:solidFill>
                <a:effectLst/>
                <a:uLnTx/>
                <a:uFillTx/>
                <a:latin typeface="Arial" pitchFamily="34" charset="0"/>
                <a:ea typeface="ヒラギノ角ゴ Pro W3"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it-IT" altLang="it-IT" sz="1200" b="0" i="0" u="none" strike="noStrike" kern="1200" cap="none" spc="0" normalizeH="0" baseline="0" noProof="0" dirty="0">
              <a:ln>
                <a:noFill/>
              </a:ln>
              <a:solidFill>
                <a:prstClr val="black"/>
              </a:solidFill>
              <a:effectLst/>
              <a:uLnTx/>
              <a:uFillTx/>
              <a:latin typeface="Arial" pitchFamily="34" charset="0"/>
              <a:ea typeface="ヒラギノ角ゴ Pro W3" charset="-128"/>
              <a:cs typeface="+mn-cs"/>
            </a:endParaRPr>
          </a:p>
        </p:txBody>
      </p:sp>
    </p:spTree>
    <p:extLst>
      <p:ext uri="{BB962C8B-B14F-4D97-AF65-F5344CB8AC3E}">
        <p14:creationId xmlns:p14="http://schemas.microsoft.com/office/powerpoint/2010/main" val="5904877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61849" y="212436"/>
            <a:ext cx="7886700" cy="559907"/>
          </a:xfrm>
        </p:spPr>
        <p:txBody>
          <a:bodyPr>
            <a:normAutofit/>
          </a:bodyPr>
          <a:lstStyle/>
          <a:p>
            <a:pPr lvl="0" defTabSz="457200">
              <a:lnSpc>
                <a:spcPct val="100000"/>
              </a:lnSpc>
              <a:spcBef>
                <a:spcPts val="0"/>
              </a:spcBef>
            </a:pPr>
            <a:r>
              <a:rPr lang="it-IT" sz="2600" b="1" dirty="0">
                <a:solidFill>
                  <a:prstClr val="black"/>
                </a:solidFill>
                <a:latin typeface="Arial" panose="020B0604020202020204" pitchFamily="34" charset="0"/>
                <a:ea typeface="+mn-ea"/>
                <a:cs typeface="Arial" panose="020B0604020202020204" pitchFamily="34" charset="0"/>
              </a:rPr>
              <a:t>Gli accantonamenti al FCDE in previsione</a:t>
            </a:r>
            <a:endParaRPr lang="fr-FR" sz="2600" b="1" dirty="0">
              <a:latin typeface="Arial" panose="020B0604020202020204" pitchFamily="34" charset="0"/>
              <a:cs typeface="Arial" panose="020B0604020202020204" pitchFamily="34" charset="0"/>
            </a:endParaRPr>
          </a:p>
        </p:txBody>
      </p:sp>
      <p:sp>
        <p:nvSpPr>
          <p:cNvPr id="3" name="Segnaposto contenuto 2"/>
          <p:cNvSpPr>
            <a:spLocks noGrp="1"/>
          </p:cNvSpPr>
          <p:nvPr>
            <p:ph idx="1"/>
          </p:nvPr>
        </p:nvSpPr>
        <p:spPr>
          <a:xfrm>
            <a:off x="394734" y="794265"/>
            <a:ext cx="8175108" cy="5627800"/>
          </a:xfrm>
        </p:spPr>
        <p:txBody>
          <a:bodyPr>
            <a:normAutofit fontScale="77500" lnSpcReduction="20000"/>
          </a:bodyPr>
          <a:lstStyle/>
          <a:p>
            <a:pPr marL="285750" lvl="1" indent="-285750" algn="just">
              <a:lnSpc>
                <a:spcPct val="120000"/>
              </a:lnSpc>
              <a:spcBef>
                <a:spcPts val="0"/>
              </a:spcBef>
              <a:spcAft>
                <a:spcPts val="600"/>
              </a:spcAft>
              <a:buClr>
                <a:schemeClr val="tx1"/>
              </a:buClr>
            </a:pPr>
            <a:r>
              <a:rPr lang="it-IT" dirty="0">
                <a:latin typeface="Arial Narrow" panose="020B0606020202030204" pitchFamily="34" charset="0"/>
              </a:rPr>
              <a:t>Per il 2019 </a:t>
            </a:r>
            <a:r>
              <a:rPr lang="it-IT" b="1" dirty="0">
                <a:latin typeface="Arial Narrow" panose="020B0606020202030204" pitchFamily="34" charset="0"/>
              </a:rPr>
              <a:t>la percentuale di accantonamento minimo al FCDE rimane confermata all’85</a:t>
            </a:r>
            <a:r>
              <a:rPr lang="it-IT" dirty="0">
                <a:latin typeface="Arial Narrow" panose="020B0606020202030204" pitchFamily="34" charset="0"/>
              </a:rPr>
              <a:t>% con possibilità di riduzione all’80%</a:t>
            </a:r>
          </a:p>
          <a:p>
            <a:pPr marL="285750" lvl="1" indent="-285750" algn="just">
              <a:lnSpc>
                <a:spcPct val="120000"/>
              </a:lnSpc>
              <a:spcBef>
                <a:spcPts val="0"/>
              </a:spcBef>
              <a:spcAft>
                <a:spcPts val="600"/>
              </a:spcAft>
              <a:buClr>
                <a:schemeClr val="tx1"/>
              </a:buClr>
            </a:pPr>
            <a:r>
              <a:rPr lang="it-IT" dirty="0">
                <a:latin typeface="Arial Narrow" panose="020B0606020202030204" pitchFamily="34" charset="0"/>
              </a:rPr>
              <a:t>I </a:t>
            </a:r>
            <a:r>
              <a:rPr lang="it-IT" b="1" dirty="0">
                <a:latin typeface="Arial Narrow" panose="020B0606020202030204" pitchFamily="34" charset="0"/>
              </a:rPr>
              <a:t>commi 1015-1018 </a:t>
            </a:r>
            <a:r>
              <a:rPr lang="it-IT" dirty="0">
                <a:latin typeface="Arial Narrow" panose="020B0606020202030204" pitchFamily="34" charset="0"/>
              </a:rPr>
              <a:t>riservano la </a:t>
            </a:r>
            <a:r>
              <a:rPr lang="it-IT" b="1" dirty="0">
                <a:latin typeface="Arial Narrow" panose="020B0606020202030204" pitchFamily="34" charset="0"/>
              </a:rPr>
              <a:t>possibilità di ridurre tale quota all’80% </a:t>
            </a:r>
            <a:r>
              <a:rPr lang="it-IT" dirty="0">
                <a:latin typeface="Arial Narrow" panose="020B0606020202030204" pitchFamily="34" charset="0"/>
              </a:rPr>
              <a:t>ai soli enti che, al 31 dicembre 2018, rispettano le </a:t>
            </a:r>
            <a:r>
              <a:rPr lang="it-IT" b="1" dirty="0">
                <a:latin typeface="Arial Narrow" panose="020B0606020202030204" pitchFamily="34" charset="0"/>
              </a:rPr>
              <a:t>due</a:t>
            </a:r>
            <a:r>
              <a:rPr lang="it-IT" dirty="0">
                <a:latin typeface="Arial Narrow" panose="020B0606020202030204" pitchFamily="34" charset="0"/>
              </a:rPr>
              <a:t> seguenti </a:t>
            </a:r>
            <a:r>
              <a:rPr lang="it-IT" b="1" dirty="0">
                <a:latin typeface="Arial Narrow" panose="020B0606020202030204" pitchFamily="34" charset="0"/>
              </a:rPr>
              <a:t>condizioni</a:t>
            </a:r>
            <a:r>
              <a:rPr lang="it-IT" dirty="0">
                <a:latin typeface="Arial Narrow" panose="020B0606020202030204" pitchFamily="34" charset="0"/>
              </a:rPr>
              <a:t>:</a:t>
            </a:r>
          </a:p>
          <a:p>
            <a:pPr marL="630238" lvl="1" indent="-342900" algn="just">
              <a:lnSpc>
                <a:spcPct val="120000"/>
              </a:lnSpc>
              <a:spcBef>
                <a:spcPts val="0"/>
              </a:spcBef>
              <a:spcAft>
                <a:spcPts val="600"/>
              </a:spcAft>
              <a:buClr>
                <a:schemeClr val="tx1"/>
              </a:buClr>
              <a:buFont typeface="+mj-lt"/>
              <a:buAutoNum type="arabicPeriod"/>
            </a:pPr>
            <a:r>
              <a:rPr lang="it-IT" sz="1900" b="1" i="1" dirty="0">
                <a:latin typeface="Arial Narrow" panose="020B0606020202030204" pitchFamily="34" charset="0"/>
              </a:rPr>
              <a:t>l’indicatore di tempestività dei pagamenti </a:t>
            </a:r>
            <a:r>
              <a:rPr lang="it-IT" sz="1900" i="1" dirty="0">
                <a:latin typeface="Arial Narrow" panose="020B0606020202030204" pitchFamily="34" charset="0"/>
              </a:rPr>
              <a:t>per il 2018 (ex DPCM 22 settembre 2014) rispetta i termini di pagamento ex d.lgs. 231/2002 (in via generale pagamenti entro 30 giorni, salvo casi specifici) ed è stato pagato almeno il 75% dell’importo delle fatture ricevute e scadute nel 2018</a:t>
            </a:r>
            <a:r>
              <a:rPr lang="it-IT" sz="1900" dirty="0">
                <a:latin typeface="Arial Narrow" panose="020B0606020202030204" pitchFamily="34" charset="0"/>
              </a:rPr>
              <a:t> </a:t>
            </a:r>
          </a:p>
          <a:p>
            <a:pPr marL="630238" lvl="1" indent="-342900" algn="just">
              <a:lnSpc>
                <a:spcPct val="120000"/>
              </a:lnSpc>
              <a:spcBef>
                <a:spcPts val="0"/>
              </a:spcBef>
              <a:spcAft>
                <a:spcPts val="600"/>
              </a:spcAft>
              <a:buClr>
                <a:schemeClr val="tx1"/>
              </a:buClr>
              <a:buFont typeface="+mj-lt"/>
              <a:buAutoNum type="arabicPeriod"/>
            </a:pPr>
            <a:r>
              <a:rPr lang="it-IT" sz="1900" b="1" i="1" dirty="0">
                <a:latin typeface="Arial Narrow" panose="020B0606020202030204" pitchFamily="34" charset="0"/>
              </a:rPr>
              <a:t>il debito commerciale residuo </a:t>
            </a:r>
            <a:r>
              <a:rPr lang="it-IT" sz="1900" i="1" dirty="0">
                <a:latin typeface="Arial Narrow" panose="020B0606020202030204" pitchFamily="34" charset="0"/>
              </a:rPr>
              <a:t>al 31 dicembre 2018 è diminuito del 10% rispetto a quello risultante nel 2017, oppure azzeratosi o costituito dai soli debiti oggetto di contenzioso o contestazione</a:t>
            </a:r>
            <a:endParaRPr lang="it-IT" sz="1600" i="1" dirty="0">
              <a:latin typeface="Arial Narrow" panose="020B0606020202030204" pitchFamily="34" charset="0"/>
            </a:endParaRPr>
          </a:p>
          <a:p>
            <a:pPr marL="265113" lvl="1" algn="just">
              <a:lnSpc>
                <a:spcPct val="120000"/>
              </a:lnSpc>
              <a:spcBef>
                <a:spcPts val="0"/>
              </a:spcBef>
              <a:spcAft>
                <a:spcPts val="600"/>
              </a:spcAft>
              <a:buClr>
                <a:schemeClr val="tx1"/>
              </a:buClr>
            </a:pPr>
            <a:r>
              <a:rPr lang="it-IT" dirty="0">
                <a:latin typeface="Arial Narrow" panose="020B0606020202030204" pitchFamily="34" charset="0"/>
              </a:rPr>
              <a:t>ovvero se </a:t>
            </a:r>
            <a:r>
              <a:rPr lang="it-IT" b="1" dirty="0">
                <a:latin typeface="Arial Narrow" panose="020B0606020202030204" pitchFamily="34" charset="0"/>
              </a:rPr>
              <a:t>al 30 giugno 2019 </a:t>
            </a:r>
            <a:r>
              <a:rPr lang="it-IT" dirty="0">
                <a:latin typeface="Arial Narrow" panose="020B0606020202030204" pitchFamily="34" charset="0"/>
              </a:rPr>
              <a:t>l’ente rispetti le due seguenti condizioni</a:t>
            </a:r>
          </a:p>
          <a:p>
            <a:pPr marL="630238" lvl="1" indent="-342900" algn="just">
              <a:lnSpc>
                <a:spcPct val="120000"/>
              </a:lnSpc>
              <a:spcBef>
                <a:spcPts val="0"/>
              </a:spcBef>
              <a:spcAft>
                <a:spcPts val="600"/>
              </a:spcAft>
              <a:buClr>
                <a:schemeClr val="tx1"/>
              </a:buClr>
              <a:buFont typeface="+mj-lt"/>
              <a:buAutoNum type="arabicPeriod"/>
            </a:pPr>
            <a:r>
              <a:rPr lang="it-IT" sz="1900" i="1" dirty="0">
                <a:latin typeface="Arial Narrow" panose="020B0606020202030204" pitchFamily="34" charset="0"/>
              </a:rPr>
              <a:t>l’indicatore di tempestività dei pagamenti è rispettoso dei termini di legge ed è stato pagato almeno il 75% dell’importo delle fatture ricevute e scadute nel semestre</a:t>
            </a:r>
          </a:p>
          <a:p>
            <a:pPr marL="630238" lvl="1" indent="-342900" algn="just">
              <a:lnSpc>
                <a:spcPct val="120000"/>
              </a:lnSpc>
              <a:spcBef>
                <a:spcPts val="0"/>
              </a:spcBef>
              <a:spcAft>
                <a:spcPts val="600"/>
              </a:spcAft>
              <a:buClr>
                <a:schemeClr val="tx1"/>
              </a:buClr>
              <a:buFont typeface="+mj-lt"/>
              <a:buAutoNum type="arabicPeriod"/>
            </a:pPr>
            <a:r>
              <a:rPr lang="it-IT" sz="1900" i="1" dirty="0">
                <a:latin typeface="Arial Narrow" panose="020B0606020202030204" pitchFamily="34" charset="0"/>
              </a:rPr>
              <a:t>il debito commerciale residuo, rilevato al 30 giugno 2019, è diminuito del 5% rispetto a quello risultante al 31 dicembre 2018, oppure si è azzerato oppure è costituito dai soli debiti oggetto di contenzioso o contestazione</a:t>
            </a:r>
          </a:p>
          <a:p>
            <a:pPr marL="285750" lvl="1" indent="-285750" algn="just">
              <a:lnSpc>
                <a:spcPct val="120000"/>
              </a:lnSpc>
              <a:spcBef>
                <a:spcPts val="0"/>
              </a:spcBef>
              <a:spcAft>
                <a:spcPts val="600"/>
              </a:spcAft>
              <a:buClr>
                <a:schemeClr val="tx1"/>
              </a:buClr>
            </a:pPr>
            <a:r>
              <a:rPr lang="it-IT" dirty="0">
                <a:latin typeface="Arial Narrow" panose="020B0606020202030204" pitchFamily="34" charset="0"/>
              </a:rPr>
              <a:t>Non potranno ridurre la quota di accantonamento FCDE gli enti che non hanno tempestivamente pubblicato sul proprio sito i dati su debito commerciale residuo e tempi di pagamento o non hanno inviato alla PCC, prima dell’avvio del SIOPE+, le comunicazioni relative al pagamento delle fatture</a:t>
            </a:r>
          </a:p>
          <a:p>
            <a:pPr marL="0" indent="0">
              <a:lnSpc>
                <a:spcPct val="120000"/>
              </a:lnSpc>
              <a:spcBef>
                <a:spcPts val="0"/>
              </a:spcBef>
              <a:spcAft>
                <a:spcPts val="600"/>
              </a:spcAft>
              <a:buNone/>
            </a:pPr>
            <a:endParaRPr lang="fr-FR" dirty="0"/>
          </a:p>
        </p:txBody>
      </p:sp>
      <p:sp>
        <p:nvSpPr>
          <p:cNvPr id="11" name="Segnaposto numero diapositiva 1">
            <a:extLst>
              <a:ext uri="{FF2B5EF4-FFF2-40B4-BE49-F238E27FC236}">
                <a16:creationId xmlns:a16="http://schemas.microsoft.com/office/drawing/2014/main" id="{A1CC7D60-6650-43A0-A807-9335FA30E801}"/>
              </a:ext>
            </a:extLst>
          </p:cNvPr>
          <p:cNvSpPr>
            <a:spLocks noGrp="1"/>
          </p:cNvSpPr>
          <p:nvPr>
            <p:ph type="sldNum" sz="quarter" idx="12"/>
          </p:nvPr>
        </p:nvSpPr>
        <p:spPr>
          <a:noFill/>
        </p:spPr>
        <p:txBody>
          <a:bodyPr/>
          <a:lstStyle>
            <a:lvl1pPr>
              <a:defRPr sz="2400">
                <a:solidFill>
                  <a:schemeClr val="tx1"/>
                </a:solidFill>
                <a:latin typeface="Arial" pitchFamily="34" charset="0"/>
                <a:ea typeface="ヒラギノ角ゴ Pro W3" charset="-128"/>
              </a:defRPr>
            </a:lvl1pPr>
            <a:lvl2pPr marL="742950" indent="-285750">
              <a:defRPr sz="2400">
                <a:solidFill>
                  <a:schemeClr val="tx1"/>
                </a:solidFill>
                <a:latin typeface="Arial" pitchFamily="34" charset="0"/>
                <a:ea typeface="ヒラギノ角ゴ Pro W3" charset="-128"/>
              </a:defRPr>
            </a:lvl2pPr>
            <a:lvl3pPr marL="1143000" indent="-228600">
              <a:defRPr sz="2400">
                <a:solidFill>
                  <a:schemeClr val="tx1"/>
                </a:solidFill>
                <a:latin typeface="Arial" pitchFamily="34" charset="0"/>
                <a:ea typeface="ヒラギノ角ゴ Pro W3" charset="-128"/>
              </a:defRPr>
            </a:lvl3pPr>
            <a:lvl4pPr marL="1600200" indent="-228600">
              <a:defRPr sz="2400">
                <a:solidFill>
                  <a:schemeClr val="tx1"/>
                </a:solidFill>
                <a:latin typeface="Arial" pitchFamily="34" charset="0"/>
                <a:ea typeface="ヒラギノ角ゴ Pro W3" charset="-128"/>
              </a:defRPr>
            </a:lvl4pPr>
            <a:lvl5pPr marL="2057400" indent="-22860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83927D5F-EF90-4B0D-B496-5FB655BBB54A}" type="slidenum">
              <a:rPr kumimoji="0" lang="it-IT" altLang="it-IT" sz="1200" b="0" i="0" u="none" strike="noStrike" kern="1200" cap="none" spc="0" normalizeH="0" baseline="0" noProof="0">
                <a:ln>
                  <a:noFill/>
                </a:ln>
                <a:solidFill>
                  <a:prstClr val="black"/>
                </a:solidFill>
                <a:effectLst/>
                <a:uLnTx/>
                <a:uFillTx/>
                <a:latin typeface="Arial" pitchFamily="34" charset="0"/>
                <a:ea typeface="ヒラギノ角ゴ Pro W3"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it-IT" altLang="it-IT" sz="1200" b="0" i="0" u="none" strike="noStrike" kern="1200" cap="none" spc="0" normalizeH="0" baseline="0" noProof="0" dirty="0">
              <a:ln>
                <a:noFill/>
              </a:ln>
              <a:solidFill>
                <a:prstClr val="black"/>
              </a:solidFill>
              <a:effectLst/>
              <a:uLnTx/>
              <a:uFillTx/>
              <a:latin typeface="Arial" pitchFamily="34" charset="0"/>
              <a:ea typeface="ヒラギノ角ゴ Pro W3" charset="-128"/>
              <a:cs typeface="+mn-cs"/>
            </a:endParaRPr>
          </a:p>
        </p:txBody>
      </p:sp>
    </p:spTree>
    <p:extLst>
      <p:ext uri="{BB962C8B-B14F-4D97-AF65-F5344CB8AC3E}">
        <p14:creationId xmlns:p14="http://schemas.microsoft.com/office/powerpoint/2010/main" val="6873791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66178" y="184366"/>
            <a:ext cx="7886700" cy="571808"/>
          </a:xfrm>
        </p:spPr>
        <p:txBody>
          <a:bodyPr>
            <a:noAutofit/>
          </a:bodyPr>
          <a:lstStyle/>
          <a:p>
            <a:pPr lvl="0" defTabSz="457200">
              <a:lnSpc>
                <a:spcPct val="100000"/>
              </a:lnSpc>
              <a:spcBef>
                <a:spcPts val="0"/>
              </a:spcBef>
            </a:pPr>
            <a:r>
              <a:rPr lang="it-IT" sz="2600" b="1" dirty="0">
                <a:solidFill>
                  <a:prstClr val="black"/>
                </a:solidFill>
                <a:latin typeface="Calibri" panose="020F0502020204030204"/>
                <a:ea typeface="+mn-ea"/>
                <a:cs typeface="+mn-cs"/>
              </a:rPr>
              <a:t>Anticipazioni di liquidità per pagamenti debiti pregressi</a:t>
            </a:r>
            <a:endParaRPr lang="fr-FR" sz="2600" b="1" dirty="0"/>
          </a:p>
        </p:txBody>
      </p:sp>
      <p:sp>
        <p:nvSpPr>
          <p:cNvPr id="3" name="Segnaposto contenuto 2"/>
          <p:cNvSpPr>
            <a:spLocks noGrp="1"/>
          </p:cNvSpPr>
          <p:nvPr>
            <p:ph idx="1"/>
          </p:nvPr>
        </p:nvSpPr>
        <p:spPr>
          <a:xfrm>
            <a:off x="382772" y="818704"/>
            <a:ext cx="8132578" cy="5550198"/>
          </a:xfrm>
        </p:spPr>
        <p:txBody>
          <a:bodyPr>
            <a:normAutofit lnSpcReduction="10000"/>
          </a:bodyPr>
          <a:lstStyle/>
          <a:p>
            <a:pPr marL="180975" indent="-180975" algn="just">
              <a:lnSpc>
                <a:spcPct val="100000"/>
              </a:lnSpc>
              <a:spcBef>
                <a:spcPts val="0"/>
              </a:spcBef>
              <a:spcAft>
                <a:spcPts val="1000"/>
              </a:spcAft>
            </a:pPr>
            <a:r>
              <a:rPr lang="it-IT" sz="1800" dirty="0">
                <a:latin typeface="Arial Narrow" panose="020B0606020202030204" pitchFamily="34" charset="0"/>
                <a:ea typeface="Times New Roman" panose="02020603050405020304" pitchFamily="18" charset="0"/>
                <a:cs typeface="Times New Roman" panose="02020603050405020304" pitchFamily="18" charset="0"/>
              </a:rPr>
              <a:t>I </a:t>
            </a:r>
            <a:r>
              <a:rPr lang="it-IT" sz="1800" b="1" dirty="0">
                <a:latin typeface="Arial Narrow" panose="020B0606020202030204" pitchFamily="34" charset="0"/>
                <a:cs typeface="Times New Roman" panose="02020603050405020304" pitchFamily="18" charset="0"/>
              </a:rPr>
              <a:t>commi 849-858</a:t>
            </a:r>
            <a:r>
              <a:rPr lang="it-IT" sz="1800" dirty="0">
                <a:latin typeface="Arial Narrow" panose="020B0606020202030204" pitchFamily="34" charset="0"/>
                <a:cs typeface="Times New Roman" panose="02020603050405020304" pitchFamily="18" charset="0"/>
              </a:rPr>
              <a:t> consentono agli enti territoriali di richiedere </a:t>
            </a:r>
            <a:r>
              <a:rPr lang="it-IT" sz="1800" b="1" dirty="0">
                <a:latin typeface="Arial Narrow" panose="020B0606020202030204" pitchFamily="34" charset="0"/>
                <a:cs typeface="Times New Roman" panose="02020603050405020304" pitchFamily="18" charset="0"/>
              </a:rPr>
              <a:t>anticipazioni di liquidità a breve termine</a:t>
            </a:r>
            <a:r>
              <a:rPr lang="it-IT" sz="1800" dirty="0">
                <a:latin typeface="Arial Narrow" panose="020B0606020202030204" pitchFamily="34" charset="0"/>
                <a:cs typeface="Times New Roman" panose="02020603050405020304" pitchFamily="18" charset="0"/>
              </a:rPr>
              <a:t> – presso banche, </a:t>
            </a:r>
            <a:r>
              <a:rPr lang="it-IT" sz="1800" dirty="0" err="1">
                <a:latin typeface="Arial Narrow" panose="020B0606020202030204" pitchFamily="34" charset="0"/>
                <a:cs typeface="Times New Roman" panose="02020603050405020304" pitchFamily="18" charset="0"/>
              </a:rPr>
              <a:t>Cdp</a:t>
            </a:r>
            <a:r>
              <a:rPr lang="it-IT" sz="1800" dirty="0">
                <a:latin typeface="Arial Narrow" panose="020B0606020202030204" pitchFamily="34" charset="0"/>
                <a:cs typeface="Times New Roman" panose="02020603050405020304" pitchFamily="18" charset="0"/>
              </a:rPr>
              <a:t>, intermediari finanziari, istituzioni finanziarie UE – per </a:t>
            </a:r>
            <a:r>
              <a:rPr lang="it-IT" sz="1800" b="1" dirty="0">
                <a:latin typeface="Arial Narrow" panose="020B0606020202030204" pitchFamily="34" charset="0"/>
                <a:cs typeface="Times New Roman" panose="02020603050405020304" pitchFamily="18" charset="0"/>
              </a:rPr>
              <a:t>accelerare il pagamento dei debiti commerciali. Anticipazione massima: 3/12 dell’entrata corrente</a:t>
            </a:r>
          </a:p>
          <a:p>
            <a:pPr marL="180975" indent="-180975" algn="just">
              <a:lnSpc>
                <a:spcPct val="100000"/>
              </a:lnSpc>
              <a:spcBef>
                <a:spcPts val="0"/>
              </a:spcBef>
              <a:spcAft>
                <a:spcPts val="1000"/>
              </a:spcAft>
            </a:pPr>
            <a:r>
              <a:rPr lang="it-IT" sz="1800" dirty="0">
                <a:latin typeface="Arial Narrow" panose="020B0606020202030204" pitchFamily="34" charset="0"/>
                <a:cs typeface="Times New Roman" panose="02020603050405020304" pitchFamily="18" charset="0"/>
              </a:rPr>
              <a:t>Le anticipazioni di liquidità – per i Comuni entro un massimo pari ai 3/12 delle entrate correnti accertate nel 2017 – </a:t>
            </a:r>
            <a:r>
              <a:rPr lang="it-IT" sz="1800" b="1" dirty="0">
                <a:latin typeface="Arial Narrow" panose="020B0606020202030204" pitchFamily="34" charset="0"/>
                <a:cs typeface="Times New Roman" panose="02020603050405020304" pitchFamily="18" charset="0"/>
              </a:rPr>
              <a:t>non costituiscono indebitamento e possono essere richieste anche nel corso dell’esercizio provvisorio</a:t>
            </a:r>
            <a:r>
              <a:rPr lang="it-IT" sz="1800" dirty="0">
                <a:latin typeface="Arial Narrow" panose="020B0606020202030204" pitchFamily="34" charset="0"/>
                <a:cs typeface="Times New Roman" panose="02020603050405020304" pitchFamily="18" charset="0"/>
              </a:rPr>
              <a:t>. Possono essere finanziati </a:t>
            </a:r>
            <a:r>
              <a:rPr lang="it-IT" sz="1800" b="1" dirty="0">
                <a:latin typeface="Arial Narrow" panose="020B0606020202030204" pitchFamily="34" charset="0"/>
                <a:cs typeface="Times New Roman" panose="02020603050405020304" pitchFamily="18" charset="0"/>
              </a:rPr>
              <a:t>anche i debiti fuori bilancio </a:t>
            </a:r>
            <a:r>
              <a:rPr lang="it-IT" sz="1800" dirty="0">
                <a:latin typeface="Arial Narrow" panose="020B0606020202030204" pitchFamily="34" charset="0"/>
                <a:cs typeface="Times New Roman" panose="02020603050405020304" pitchFamily="18" charset="0"/>
              </a:rPr>
              <a:t>purché riconosciuti con le modalità previste dal TUEL (art. 194)</a:t>
            </a:r>
          </a:p>
          <a:p>
            <a:pPr marL="180975" indent="-180975" algn="just">
              <a:lnSpc>
                <a:spcPct val="100000"/>
              </a:lnSpc>
              <a:spcBef>
                <a:spcPts val="0"/>
              </a:spcBef>
              <a:spcAft>
                <a:spcPts val="1000"/>
              </a:spcAft>
            </a:pPr>
            <a:r>
              <a:rPr lang="it-IT" sz="1800" b="1" dirty="0">
                <a:latin typeface="Arial Narrow" panose="020B0606020202030204" pitchFamily="34" charset="0"/>
                <a:cs typeface="Times New Roman" panose="02020603050405020304" pitchFamily="18" charset="0"/>
              </a:rPr>
              <a:t>La richiesta di anticipazione</a:t>
            </a:r>
            <a:r>
              <a:rPr lang="it-IT" sz="1800" dirty="0">
                <a:latin typeface="Arial Narrow" panose="020B0606020202030204" pitchFamily="34" charset="0"/>
                <a:cs typeface="Times New Roman" panose="02020603050405020304" pitchFamily="18" charset="0"/>
              </a:rPr>
              <a:t> deve essere rivolta agli istituti finanziatori </a:t>
            </a:r>
            <a:r>
              <a:rPr lang="it-IT" sz="1800" b="1" dirty="0">
                <a:latin typeface="Arial Narrow" panose="020B0606020202030204" pitchFamily="34" charset="0"/>
                <a:cs typeface="Times New Roman" panose="02020603050405020304" pitchFamily="18" charset="0"/>
              </a:rPr>
              <a:t>entro il 28 febbraio 2019 mediante apposita dichiarazione</a:t>
            </a:r>
            <a:r>
              <a:rPr lang="it-IT" sz="1800" dirty="0">
                <a:latin typeface="Arial Narrow" panose="020B0606020202030204" pitchFamily="34" charset="0"/>
                <a:cs typeface="Times New Roman" panose="02020603050405020304" pitchFamily="18" charset="0"/>
              </a:rPr>
              <a:t>, redatta in base al modello previsto dalla Piattaforma per la certificazione dei crediti, contenente l’indicazione dei debiti cui sono riferite </a:t>
            </a:r>
          </a:p>
          <a:p>
            <a:pPr marL="180975" indent="-180975" algn="just">
              <a:lnSpc>
                <a:spcPct val="100000"/>
              </a:lnSpc>
              <a:spcBef>
                <a:spcPts val="0"/>
              </a:spcBef>
              <a:spcAft>
                <a:spcPts val="1000"/>
              </a:spcAft>
            </a:pPr>
            <a:r>
              <a:rPr lang="it-IT" sz="1800" dirty="0">
                <a:latin typeface="Arial Narrow" panose="020B0606020202030204" pitchFamily="34" charset="0"/>
                <a:cs typeface="Times New Roman" panose="02020603050405020304" pitchFamily="18" charset="0"/>
              </a:rPr>
              <a:t>Il </a:t>
            </a:r>
            <a:r>
              <a:rPr lang="it-IT" sz="1800" b="1" dirty="0">
                <a:latin typeface="Arial Narrow" panose="020B0606020202030204" pitchFamily="34" charset="0"/>
                <a:cs typeface="Times New Roman" panose="02020603050405020304" pitchFamily="18" charset="0"/>
              </a:rPr>
              <a:t>pagamento dei debiti</a:t>
            </a:r>
            <a:r>
              <a:rPr lang="it-IT" sz="1800" dirty="0">
                <a:latin typeface="Arial Narrow" panose="020B0606020202030204" pitchFamily="34" charset="0"/>
                <a:cs typeface="Times New Roman" panose="02020603050405020304" pitchFamily="18" charset="0"/>
              </a:rPr>
              <a:t> deve avvenire </a:t>
            </a:r>
            <a:r>
              <a:rPr lang="it-IT" sz="1800" b="1" dirty="0">
                <a:latin typeface="Arial Narrow" panose="020B0606020202030204" pitchFamily="34" charset="0"/>
                <a:cs typeface="Times New Roman" panose="02020603050405020304" pitchFamily="18" charset="0"/>
              </a:rPr>
              <a:t>entro 15 giorni</a:t>
            </a:r>
            <a:r>
              <a:rPr lang="it-IT" sz="1800" dirty="0">
                <a:latin typeface="Arial Narrow" panose="020B0606020202030204" pitchFamily="34" charset="0"/>
                <a:cs typeface="Times New Roman" panose="02020603050405020304" pitchFamily="18" charset="0"/>
              </a:rPr>
              <a:t> dalla data di erogazione dell’anticipazione e gli istituti finanziatori potranno richiedere la restituzione delle somme erogate se non utilizzate tempestivamente per il pagamento dei debiti</a:t>
            </a:r>
          </a:p>
          <a:p>
            <a:pPr marL="180975" indent="-180975" algn="just">
              <a:lnSpc>
                <a:spcPct val="100000"/>
              </a:lnSpc>
              <a:spcBef>
                <a:spcPts val="0"/>
              </a:spcBef>
              <a:spcAft>
                <a:spcPts val="1000"/>
              </a:spcAft>
            </a:pPr>
            <a:r>
              <a:rPr lang="it-IT" sz="1800" dirty="0">
                <a:latin typeface="Arial Narrow" panose="020B0606020202030204" pitchFamily="34" charset="0"/>
                <a:cs typeface="Times New Roman" panose="02020603050405020304" pitchFamily="18" charset="0"/>
              </a:rPr>
              <a:t>L’anticipazione dovrà essere </a:t>
            </a:r>
            <a:r>
              <a:rPr lang="it-IT" sz="1800" b="1" dirty="0">
                <a:latin typeface="Arial Narrow" panose="020B0606020202030204" pitchFamily="34" charset="0"/>
                <a:cs typeface="Times New Roman" panose="02020603050405020304" pitchFamily="18" charset="0"/>
              </a:rPr>
              <a:t>restituita non oltre il 15 dicembre 2019 </a:t>
            </a:r>
            <a:r>
              <a:rPr lang="it-IT" sz="1800" b="1" dirty="0">
                <a:solidFill>
                  <a:srgbClr val="C00000"/>
                </a:solidFill>
                <a:latin typeface="Arial Narrow" panose="020B0606020202030204" pitchFamily="34" charset="0"/>
                <a:cs typeface="Times New Roman" panose="02020603050405020304" pitchFamily="18" charset="0"/>
              </a:rPr>
              <a:t>(dl Semplificazioni: 30 dicembre)</a:t>
            </a:r>
            <a:r>
              <a:rPr lang="it-IT" sz="1800" b="1" dirty="0">
                <a:latin typeface="Arial Narrow" panose="020B0606020202030204" pitchFamily="34" charset="0"/>
                <a:cs typeface="Times New Roman" panose="02020603050405020304" pitchFamily="18" charset="0"/>
              </a:rPr>
              <a:t>: </a:t>
            </a:r>
            <a:r>
              <a:rPr lang="it-IT" sz="1800" u="sng" dirty="0">
                <a:latin typeface="Arial Narrow" panose="020B0606020202030204" pitchFamily="34" charset="0"/>
                <a:cs typeface="Times New Roman" panose="02020603050405020304" pitchFamily="18" charset="0"/>
              </a:rPr>
              <a:t>l’ente deve quindi comunque provvedere alle risorse per i pagamenti nell’arco dell’anno e con disponibilità proprie</a:t>
            </a:r>
          </a:p>
          <a:p>
            <a:pPr marL="180975" indent="-180975" algn="just">
              <a:lnSpc>
                <a:spcPct val="100000"/>
              </a:lnSpc>
              <a:spcBef>
                <a:spcPts val="0"/>
              </a:spcBef>
              <a:spcAft>
                <a:spcPts val="1000"/>
              </a:spcAft>
            </a:pPr>
            <a:r>
              <a:rPr lang="it-IT" sz="1800" b="1" dirty="0">
                <a:latin typeface="Arial Narrow" panose="020B0606020202030204" pitchFamily="34" charset="0"/>
                <a:cs typeface="Times New Roman" panose="02020603050405020304" pitchFamily="18" charset="0"/>
              </a:rPr>
              <a:t>A differenza del dl 35/2013</a:t>
            </a:r>
            <a:r>
              <a:rPr lang="it-IT" sz="1800" dirty="0">
                <a:latin typeface="Arial Narrow" panose="020B0606020202030204" pitchFamily="34" charset="0"/>
                <a:cs typeface="Times New Roman" panose="02020603050405020304" pitchFamily="18" charset="0"/>
              </a:rPr>
              <a:t>, l’intervento in questione </a:t>
            </a:r>
            <a:r>
              <a:rPr lang="it-IT" sz="1800" b="1" dirty="0">
                <a:latin typeface="Arial Narrow" panose="020B0606020202030204" pitchFamily="34" charset="0"/>
                <a:cs typeface="Times New Roman" panose="02020603050405020304" pitchFamily="18" charset="0"/>
              </a:rPr>
              <a:t>non assicura una reale dotazione di liquidità aggiuntiva all’ente </a:t>
            </a:r>
            <a:r>
              <a:rPr lang="it-IT" sz="1800" dirty="0">
                <a:latin typeface="Arial Narrow" panose="020B0606020202030204" pitchFamily="34" charset="0"/>
                <a:cs typeface="Times New Roman" panose="02020603050405020304" pitchFamily="18" charset="0"/>
              </a:rPr>
              <a:t>per sostenere il pagamento dei debiti pregressi </a:t>
            </a:r>
          </a:p>
        </p:txBody>
      </p:sp>
      <p:sp>
        <p:nvSpPr>
          <p:cNvPr id="11" name="Segnaposto numero diapositiva 1">
            <a:extLst>
              <a:ext uri="{FF2B5EF4-FFF2-40B4-BE49-F238E27FC236}">
                <a16:creationId xmlns:a16="http://schemas.microsoft.com/office/drawing/2014/main" id="{A1CC7D60-6650-43A0-A807-9335FA30E801}"/>
              </a:ext>
            </a:extLst>
          </p:cNvPr>
          <p:cNvSpPr>
            <a:spLocks noGrp="1"/>
          </p:cNvSpPr>
          <p:nvPr>
            <p:ph type="sldNum" sz="quarter" idx="12"/>
          </p:nvPr>
        </p:nvSpPr>
        <p:spPr>
          <a:noFill/>
        </p:spPr>
        <p:txBody>
          <a:bodyPr/>
          <a:lstStyle>
            <a:lvl1pPr>
              <a:defRPr sz="2400">
                <a:solidFill>
                  <a:schemeClr val="tx1"/>
                </a:solidFill>
                <a:latin typeface="Arial" pitchFamily="34" charset="0"/>
                <a:ea typeface="ヒラギノ角ゴ Pro W3" charset="-128"/>
              </a:defRPr>
            </a:lvl1pPr>
            <a:lvl2pPr marL="742950" indent="-285750">
              <a:defRPr sz="2400">
                <a:solidFill>
                  <a:schemeClr val="tx1"/>
                </a:solidFill>
                <a:latin typeface="Arial" pitchFamily="34" charset="0"/>
                <a:ea typeface="ヒラギノ角ゴ Pro W3" charset="-128"/>
              </a:defRPr>
            </a:lvl2pPr>
            <a:lvl3pPr marL="1143000" indent="-228600">
              <a:defRPr sz="2400">
                <a:solidFill>
                  <a:schemeClr val="tx1"/>
                </a:solidFill>
                <a:latin typeface="Arial" pitchFamily="34" charset="0"/>
                <a:ea typeface="ヒラギノ角ゴ Pro W3" charset="-128"/>
              </a:defRPr>
            </a:lvl3pPr>
            <a:lvl4pPr marL="1600200" indent="-228600">
              <a:defRPr sz="2400">
                <a:solidFill>
                  <a:schemeClr val="tx1"/>
                </a:solidFill>
                <a:latin typeface="Arial" pitchFamily="34" charset="0"/>
                <a:ea typeface="ヒラギノ角ゴ Pro W3" charset="-128"/>
              </a:defRPr>
            </a:lvl4pPr>
            <a:lvl5pPr marL="2057400" indent="-22860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83927D5F-EF90-4B0D-B496-5FB655BBB54A}" type="slidenum">
              <a:rPr kumimoji="0" lang="it-IT" altLang="it-IT" sz="1200" b="0" i="0" u="none" strike="noStrike" kern="1200" cap="none" spc="0" normalizeH="0" baseline="0" noProof="0">
                <a:ln>
                  <a:noFill/>
                </a:ln>
                <a:solidFill>
                  <a:prstClr val="black"/>
                </a:solidFill>
                <a:effectLst/>
                <a:uLnTx/>
                <a:uFillTx/>
                <a:latin typeface="Arial" pitchFamily="34" charset="0"/>
                <a:ea typeface="ヒラギノ角ゴ Pro W3"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it-IT" altLang="it-IT" sz="1200" b="0" i="0" u="none" strike="noStrike" kern="1200" cap="none" spc="0" normalizeH="0" baseline="0" noProof="0" dirty="0">
              <a:ln>
                <a:noFill/>
              </a:ln>
              <a:solidFill>
                <a:prstClr val="black"/>
              </a:solidFill>
              <a:effectLst/>
              <a:uLnTx/>
              <a:uFillTx/>
              <a:latin typeface="Arial" pitchFamily="34" charset="0"/>
              <a:ea typeface="ヒラギノ角ゴ Pro W3" charset="-128"/>
              <a:cs typeface="+mn-cs"/>
            </a:endParaRPr>
          </a:p>
        </p:txBody>
      </p:sp>
    </p:spTree>
    <p:extLst>
      <p:ext uri="{BB962C8B-B14F-4D97-AF65-F5344CB8AC3E}">
        <p14:creationId xmlns:p14="http://schemas.microsoft.com/office/powerpoint/2010/main" val="3119689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69717" y="258797"/>
            <a:ext cx="7886700" cy="538640"/>
          </a:xfrm>
        </p:spPr>
        <p:txBody>
          <a:bodyPr>
            <a:normAutofit/>
          </a:bodyPr>
          <a:lstStyle/>
          <a:p>
            <a:r>
              <a:rPr lang="it-IT" sz="2400" b="1" dirty="0">
                <a:latin typeface="Arial" panose="020B0604020202020204" pitchFamily="34" charset="0"/>
                <a:cs typeface="Arial" panose="020B0604020202020204" pitchFamily="34" charset="0"/>
              </a:rPr>
              <a:t>Le sanzioni per i ritardi «persistenti» nei pagamenti</a:t>
            </a:r>
            <a:endParaRPr lang="fr-FR" sz="2400" b="1" dirty="0">
              <a:latin typeface="Arial" panose="020B0604020202020204" pitchFamily="34" charset="0"/>
              <a:cs typeface="Arial" panose="020B0604020202020204" pitchFamily="34" charset="0"/>
            </a:endParaRPr>
          </a:p>
        </p:txBody>
      </p:sp>
      <p:sp>
        <p:nvSpPr>
          <p:cNvPr id="3" name="Segnaposto contenuto 2"/>
          <p:cNvSpPr>
            <a:spLocks noGrp="1"/>
          </p:cNvSpPr>
          <p:nvPr>
            <p:ph idx="1"/>
          </p:nvPr>
        </p:nvSpPr>
        <p:spPr>
          <a:xfrm>
            <a:off x="382772" y="900553"/>
            <a:ext cx="8132578" cy="5455798"/>
          </a:xfrm>
        </p:spPr>
        <p:txBody>
          <a:bodyPr>
            <a:normAutofit fontScale="62500" lnSpcReduction="20000"/>
          </a:bodyPr>
          <a:lstStyle/>
          <a:p>
            <a:pPr marL="180975" indent="-180975" algn="just">
              <a:lnSpc>
                <a:spcPct val="120000"/>
              </a:lnSpc>
              <a:spcBef>
                <a:spcPts val="0"/>
              </a:spcBef>
              <a:spcAft>
                <a:spcPts val="300"/>
              </a:spcAft>
            </a:pPr>
            <a:r>
              <a:rPr lang="it-IT" u="sng" dirty="0">
                <a:latin typeface="Arial Narrow" panose="020B0606020202030204" pitchFamily="34" charset="0"/>
              </a:rPr>
              <a:t>A partire dal 2020</a:t>
            </a:r>
            <a:r>
              <a:rPr lang="it-IT" dirty="0">
                <a:latin typeface="Arial Narrow" panose="020B0606020202030204" pitchFamily="34" charset="0"/>
              </a:rPr>
              <a:t>, i </a:t>
            </a:r>
            <a:r>
              <a:rPr lang="it-IT" b="1" dirty="0">
                <a:latin typeface="Arial Narrow" panose="020B0606020202030204" pitchFamily="34" charset="0"/>
              </a:rPr>
              <a:t>commi 857-865</a:t>
            </a:r>
            <a:r>
              <a:rPr lang="it-IT" dirty="0">
                <a:latin typeface="Arial Narrow" panose="020B0606020202030204" pitchFamily="34" charset="0"/>
              </a:rPr>
              <a:t> obbligano gli </a:t>
            </a:r>
            <a:r>
              <a:rPr lang="it-IT" b="1" dirty="0">
                <a:latin typeface="Arial Narrow" panose="020B0606020202030204" pitchFamily="34" charset="0"/>
              </a:rPr>
              <a:t>enti non in regola con i pagamenti</a:t>
            </a:r>
            <a:r>
              <a:rPr lang="it-IT" dirty="0">
                <a:latin typeface="Arial Narrow" panose="020B0606020202030204" pitchFamily="34" charset="0"/>
              </a:rPr>
              <a:t> ad ingentissimi accantonamenti al </a:t>
            </a:r>
            <a:r>
              <a:rPr lang="it-IT" b="1" dirty="0">
                <a:latin typeface="Arial Narrow" panose="020B0606020202030204" pitchFamily="34" charset="0"/>
              </a:rPr>
              <a:t>nuovo </a:t>
            </a:r>
            <a:r>
              <a:rPr lang="it-IT" b="1" u="sng" dirty="0">
                <a:latin typeface="Arial Narrow" panose="020B0606020202030204" pitchFamily="34" charset="0"/>
              </a:rPr>
              <a:t>Fondo di garanzia debiti commerciali (FGDC)</a:t>
            </a:r>
          </a:p>
          <a:p>
            <a:pPr marL="180975" indent="-180975" algn="just">
              <a:lnSpc>
                <a:spcPct val="120000"/>
              </a:lnSpc>
              <a:spcBef>
                <a:spcPts val="300"/>
              </a:spcBef>
              <a:spcAft>
                <a:spcPts val="300"/>
              </a:spcAft>
            </a:pPr>
            <a:r>
              <a:rPr lang="it-IT" dirty="0">
                <a:latin typeface="Arial Narrow" panose="020B0606020202030204" pitchFamily="34" charset="0"/>
              </a:rPr>
              <a:t>Il </a:t>
            </a:r>
            <a:r>
              <a:rPr lang="it-IT" b="1" dirty="0">
                <a:latin typeface="Arial Narrow" panose="020B0606020202030204" pitchFamily="34" charset="0"/>
              </a:rPr>
              <a:t>comma 859</a:t>
            </a:r>
            <a:r>
              <a:rPr lang="it-IT" dirty="0">
                <a:latin typeface="Arial Narrow" panose="020B0606020202030204" pitchFamily="34" charset="0"/>
              </a:rPr>
              <a:t> stabilisce che un </a:t>
            </a:r>
            <a:r>
              <a:rPr lang="it-IT" b="1" dirty="0">
                <a:latin typeface="Arial Narrow" panose="020B0606020202030204" pitchFamily="34" charset="0"/>
              </a:rPr>
              <a:t>ente non</a:t>
            </a:r>
            <a:r>
              <a:rPr lang="it-IT" dirty="0">
                <a:latin typeface="Arial Narrow" panose="020B0606020202030204" pitchFamily="34" charset="0"/>
              </a:rPr>
              <a:t> è </a:t>
            </a:r>
            <a:r>
              <a:rPr lang="it-IT" b="1" dirty="0">
                <a:latin typeface="Arial Narrow" panose="020B0606020202030204" pitchFamily="34" charset="0"/>
              </a:rPr>
              <a:t>in regola con i pagamenti</a:t>
            </a:r>
            <a:r>
              <a:rPr lang="it-IT" dirty="0">
                <a:latin typeface="Arial Narrow" panose="020B0606020202030204" pitchFamily="34" charset="0"/>
              </a:rPr>
              <a:t> quando non rispetta le seguenti condizioni:</a:t>
            </a:r>
            <a:endParaRPr lang="it-IT" dirty="0">
              <a:latin typeface="Arial Narrow" panose="020B0606020202030204" pitchFamily="34" charset="0"/>
              <a:cs typeface="Times New Roman" panose="02020603050405020304" pitchFamily="18" charset="0"/>
            </a:endParaRPr>
          </a:p>
          <a:p>
            <a:pPr marL="712788" indent="-285750" algn="just">
              <a:lnSpc>
                <a:spcPct val="120000"/>
              </a:lnSpc>
              <a:spcBef>
                <a:spcPts val="0"/>
              </a:spcBef>
              <a:spcAft>
                <a:spcPts val="300"/>
              </a:spcAft>
              <a:buFont typeface="Wingdings" panose="05000000000000000000" pitchFamily="2" charset="2"/>
              <a:buChar char="Ø"/>
            </a:pPr>
            <a:r>
              <a:rPr lang="it-IT" sz="2400" b="1" i="1" dirty="0">
                <a:latin typeface="Arial Narrow" panose="020B0606020202030204" pitchFamily="34" charset="0"/>
              </a:rPr>
              <a:t>il debito commerciale residuo </a:t>
            </a:r>
            <a:r>
              <a:rPr lang="it-IT" sz="2400" i="1" dirty="0">
                <a:latin typeface="Arial Narrow" panose="020B0606020202030204" pitchFamily="34" charset="0"/>
              </a:rPr>
              <a:t>non si è ridotto almeno del 10% rispetto a quello del secondo esercizio precedente (</a:t>
            </a:r>
            <a:r>
              <a:rPr lang="it-IT" sz="2400" i="1" u="sng" dirty="0">
                <a:latin typeface="Arial Narrow" panose="020B0606020202030204" pitchFamily="34" charset="0"/>
              </a:rPr>
              <a:t>quindi nel 2020 il confronto sarà effettuato rispetto al 2018</a:t>
            </a:r>
            <a:r>
              <a:rPr lang="it-IT" sz="2400" i="1" dirty="0">
                <a:latin typeface="Arial Narrow" panose="020B0606020202030204" pitchFamily="34" charset="0"/>
              </a:rPr>
              <a:t>)</a:t>
            </a:r>
          </a:p>
          <a:p>
            <a:pPr marL="712788" indent="-285750" algn="just">
              <a:lnSpc>
                <a:spcPct val="120000"/>
              </a:lnSpc>
              <a:spcBef>
                <a:spcPts val="0"/>
              </a:spcBef>
              <a:spcAft>
                <a:spcPts val="300"/>
              </a:spcAft>
              <a:buFont typeface="Wingdings" panose="05000000000000000000" pitchFamily="2" charset="2"/>
              <a:buChar char="Ø"/>
            </a:pPr>
            <a:r>
              <a:rPr lang="it-IT" sz="2400" b="1" i="1" dirty="0">
                <a:latin typeface="Arial Narrow" panose="020B0606020202030204" pitchFamily="34" charset="0"/>
              </a:rPr>
              <a:t>il ritardo annuale dei pagamenti</a:t>
            </a:r>
            <a:r>
              <a:rPr lang="it-IT" sz="2400" i="1" dirty="0">
                <a:latin typeface="Arial Narrow" panose="020B0606020202030204" pitchFamily="34" charset="0"/>
              </a:rPr>
              <a:t>, calcolato sulle fatture ricevute e scadute nell’anno precedente, non rispetta i termini dei pagamenti commerciali (art. 4 del d.lgs. 231 /2002)</a:t>
            </a:r>
          </a:p>
          <a:p>
            <a:pPr marL="180975" indent="-180975" algn="just">
              <a:lnSpc>
                <a:spcPct val="120000"/>
              </a:lnSpc>
              <a:spcBef>
                <a:spcPts val="1200"/>
              </a:spcBef>
              <a:spcAft>
                <a:spcPts val="300"/>
              </a:spcAft>
            </a:pPr>
            <a:r>
              <a:rPr lang="it-IT" dirty="0">
                <a:latin typeface="Arial Narrow" panose="020B0606020202030204" pitchFamily="34" charset="0"/>
              </a:rPr>
              <a:t>I tempi di pagamento sono elaborati mediante PCC (comma 861) e l’</a:t>
            </a:r>
            <a:r>
              <a:rPr lang="it-IT" b="1" dirty="0">
                <a:latin typeface="Arial Narrow" panose="020B0606020202030204" pitchFamily="34" charset="0"/>
              </a:rPr>
              <a:t>ente non in regola</a:t>
            </a:r>
            <a:r>
              <a:rPr lang="it-IT" dirty="0">
                <a:latin typeface="Arial Narrow" panose="020B0606020202030204" pitchFamily="34" charset="0"/>
              </a:rPr>
              <a:t>, </a:t>
            </a:r>
            <a:r>
              <a:rPr lang="it-IT" b="1" dirty="0">
                <a:latin typeface="Arial Narrow" panose="020B0606020202030204" pitchFamily="34" charset="0"/>
              </a:rPr>
              <a:t>entro il 31 gennaio di ciascun anno</a:t>
            </a:r>
            <a:r>
              <a:rPr lang="it-IT" dirty="0">
                <a:latin typeface="Arial Narrow" panose="020B0606020202030204" pitchFamily="34" charset="0"/>
              </a:rPr>
              <a:t>, </a:t>
            </a:r>
            <a:r>
              <a:rPr lang="it-IT" b="1" dirty="0">
                <a:latin typeface="Arial Narrow" panose="020B0606020202030204" pitchFamily="34" charset="0"/>
              </a:rPr>
              <a:t>con delibera di giunta </a:t>
            </a:r>
            <a:r>
              <a:rPr lang="it-IT" dirty="0">
                <a:latin typeface="Arial Narrow" panose="020B0606020202030204" pitchFamily="34" charset="0"/>
              </a:rPr>
              <a:t>(eccezione all’art. 175 TUEL) stanzia nel proprio bilancio un </a:t>
            </a:r>
            <a:r>
              <a:rPr lang="it-IT" b="1" dirty="0">
                <a:latin typeface="Arial Narrow" panose="020B0606020202030204" pitchFamily="34" charset="0"/>
              </a:rPr>
              <a:t>accantonamento </a:t>
            </a:r>
            <a:r>
              <a:rPr lang="it-IT" dirty="0">
                <a:latin typeface="Arial Narrow" panose="020B0606020202030204" pitchFamily="34" charset="0"/>
              </a:rPr>
              <a:t>al</a:t>
            </a:r>
            <a:r>
              <a:rPr lang="it-IT" b="1" dirty="0">
                <a:latin typeface="Arial Narrow" panose="020B0606020202030204" pitchFamily="34" charset="0"/>
              </a:rPr>
              <a:t> FGDC</a:t>
            </a:r>
            <a:r>
              <a:rPr lang="it-IT" dirty="0">
                <a:latin typeface="Arial Narrow" panose="020B0606020202030204" pitchFamily="34" charset="0"/>
              </a:rPr>
              <a:t> (</a:t>
            </a:r>
            <a:r>
              <a:rPr lang="it-IT" b="1" dirty="0">
                <a:latin typeface="Arial Narrow" panose="020B0606020202030204" pitchFamily="34" charset="0"/>
              </a:rPr>
              <a:t>comma 862</a:t>
            </a:r>
            <a:r>
              <a:rPr lang="it-IT" dirty="0">
                <a:latin typeface="Arial Narrow" panose="020B0606020202030204" pitchFamily="34" charset="0"/>
              </a:rPr>
              <a:t>) di importo pari</a:t>
            </a:r>
          </a:p>
          <a:p>
            <a:pPr marL="712788" indent="-285750" algn="just">
              <a:lnSpc>
                <a:spcPct val="120000"/>
              </a:lnSpc>
              <a:spcBef>
                <a:spcPts val="300"/>
              </a:spcBef>
              <a:spcAft>
                <a:spcPts val="300"/>
              </a:spcAft>
              <a:buFont typeface="Wingdings" panose="05000000000000000000" pitchFamily="2" charset="2"/>
              <a:buChar char="Ø"/>
            </a:pPr>
            <a:r>
              <a:rPr lang="it-IT" sz="2400" b="1" i="1" dirty="0">
                <a:latin typeface="Arial Narrow" panose="020B0606020202030204" pitchFamily="34" charset="0"/>
              </a:rPr>
              <a:t>al 5% degli stanziamenti per acquisto di beni e servizi nell’esercizio in corso</a:t>
            </a:r>
            <a:r>
              <a:rPr lang="it-IT" sz="2400" i="1" dirty="0">
                <a:latin typeface="Arial Narrow" panose="020B0606020202030204" pitchFamily="34" charset="0"/>
              </a:rPr>
              <a:t>, in caso di mancata riduzione del 10% del debito commerciale residuo, oppure per ritardi superiori a 60 giorni</a:t>
            </a:r>
          </a:p>
          <a:p>
            <a:pPr marL="712788" indent="-285750" algn="just">
              <a:lnSpc>
                <a:spcPct val="120000"/>
              </a:lnSpc>
              <a:spcBef>
                <a:spcPts val="0"/>
              </a:spcBef>
              <a:spcAft>
                <a:spcPts val="300"/>
              </a:spcAft>
              <a:buFont typeface="Wingdings" panose="05000000000000000000" pitchFamily="2" charset="2"/>
              <a:buChar char="Ø"/>
            </a:pPr>
            <a:r>
              <a:rPr lang="it-IT" sz="2400" i="1" dirty="0">
                <a:latin typeface="Arial Narrow" panose="020B0606020202030204" pitchFamily="34" charset="0"/>
              </a:rPr>
              <a:t>al 3% per ritardi compresi tra 31 e 60 giorni</a:t>
            </a:r>
          </a:p>
          <a:p>
            <a:pPr marL="712788" indent="-285750" algn="just">
              <a:lnSpc>
                <a:spcPct val="120000"/>
              </a:lnSpc>
              <a:spcBef>
                <a:spcPts val="0"/>
              </a:spcBef>
              <a:spcAft>
                <a:spcPts val="300"/>
              </a:spcAft>
              <a:buFont typeface="Wingdings" panose="05000000000000000000" pitchFamily="2" charset="2"/>
              <a:buChar char="Ø"/>
            </a:pPr>
            <a:r>
              <a:rPr lang="it-IT" sz="2400" i="1" dirty="0">
                <a:latin typeface="Arial Narrow" panose="020B0606020202030204" pitchFamily="34" charset="0"/>
              </a:rPr>
              <a:t>al 2% per ritardi compresi tra 11 e 30 giorni</a:t>
            </a:r>
          </a:p>
          <a:p>
            <a:pPr marL="712788" indent="-285750" algn="just">
              <a:lnSpc>
                <a:spcPct val="120000"/>
              </a:lnSpc>
              <a:spcBef>
                <a:spcPts val="0"/>
              </a:spcBef>
              <a:spcAft>
                <a:spcPts val="300"/>
              </a:spcAft>
              <a:buFont typeface="Wingdings" panose="05000000000000000000" pitchFamily="2" charset="2"/>
              <a:buChar char="Ø"/>
            </a:pPr>
            <a:r>
              <a:rPr lang="it-IT" sz="2400" i="1" dirty="0">
                <a:latin typeface="Arial Narrow" panose="020B0606020202030204" pitchFamily="34" charset="0"/>
              </a:rPr>
              <a:t>all’1% per ritardi compresi tra 1 e 10 giorni</a:t>
            </a:r>
          </a:p>
          <a:p>
            <a:pPr marL="180975" indent="-180975" algn="just">
              <a:lnSpc>
                <a:spcPct val="120000"/>
              </a:lnSpc>
              <a:spcBef>
                <a:spcPts val="1200"/>
              </a:spcBef>
              <a:spcAft>
                <a:spcPts val="300"/>
              </a:spcAft>
            </a:pPr>
            <a:r>
              <a:rPr lang="it-IT" dirty="0">
                <a:latin typeface="Arial Narrow" panose="020B0606020202030204" pitchFamily="34" charset="0"/>
              </a:rPr>
              <a:t>Nell’anno 2020 le misure di cui al comma 862 sono raddoppiate nei confronti degli enti che non fanno richiesta di anticipazione di liquidità di cui al comma 848</a:t>
            </a:r>
          </a:p>
        </p:txBody>
      </p:sp>
      <p:sp>
        <p:nvSpPr>
          <p:cNvPr id="11" name="Segnaposto numero diapositiva 1">
            <a:extLst>
              <a:ext uri="{FF2B5EF4-FFF2-40B4-BE49-F238E27FC236}">
                <a16:creationId xmlns:a16="http://schemas.microsoft.com/office/drawing/2014/main" id="{A1CC7D60-6650-43A0-A807-9335FA30E801}"/>
              </a:ext>
            </a:extLst>
          </p:cNvPr>
          <p:cNvSpPr>
            <a:spLocks noGrp="1"/>
          </p:cNvSpPr>
          <p:nvPr>
            <p:ph type="sldNum" sz="quarter" idx="12"/>
          </p:nvPr>
        </p:nvSpPr>
        <p:spPr>
          <a:noFill/>
        </p:spPr>
        <p:txBody>
          <a:bodyPr/>
          <a:lstStyle>
            <a:lvl1pPr>
              <a:defRPr sz="2400">
                <a:solidFill>
                  <a:schemeClr val="tx1"/>
                </a:solidFill>
                <a:latin typeface="Arial" pitchFamily="34" charset="0"/>
                <a:ea typeface="ヒラギノ角ゴ Pro W3" charset="-128"/>
              </a:defRPr>
            </a:lvl1pPr>
            <a:lvl2pPr marL="742950" indent="-285750">
              <a:defRPr sz="2400">
                <a:solidFill>
                  <a:schemeClr val="tx1"/>
                </a:solidFill>
                <a:latin typeface="Arial" pitchFamily="34" charset="0"/>
                <a:ea typeface="ヒラギノ角ゴ Pro W3" charset="-128"/>
              </a:defRPr>
            </a:lvl2pPr>
            <a:lvl3pPr marL="1143000" indent="-228600">
              <a:defRPr sz="2400">
                <a:solidFill>
                  <a:schemeClr val="tx1"/>
                </a:solidFill>
                <a:latin typeface="Arial" pitchFamily="34" charset="0"/>
                <a:ea typeface="ヒラギノ角ゴ Pro W3" charset="-128"/>
              </a:defRPr>
            </a:lvl3pPr>
            <a:lvl4pPr marL="1600200" indent="-228600">
              <a:defRPr sz="2400">
                <a:solidFill>
                  <a:schemeClr val="tx1"/>
                </a:solidFill>
                <a:latin typeface="Arial" pitchFamily="34" charset="0"/>
                <a:ea typeface="ヒラギノ角ゴ Pro W3" charset="-128"/>
              </a:defRPr>
            </a:lvl4pPr>
            <a:lvl5pPr marL="2057400" indent="-22860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83927D5F-EF90-4B0D-B496-5FB655BBB54A}" type="slidenum">
              <a:rPr kumimoji="0" lang="it-IT" altLang="it-IT" sz="1200" b="0" i="0" u="none" strike="noStrike" kern="1200" cap="none" spc="0" normalizeH="0" baseline="0" noProof="0">
                <a:ln>
                  <a:noFill/>
                </a:ln>
                <a:solidFill>
                  <a:prstClr val="black"/>
                </a:solidFill>
                <a:effectLst/>
                <a:uLnTx/>
                <a:uFillTx/>
                <a:latin typeface="Arial" pitchFamily="34" charset="0"/>
                <a:ea typeface="ヒラギノ角ゴ Pro W3"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it-IT" altLang="it-IT" sz="1200" b="0" i="0" u="none" strike="noStrike" kern="1200" cap="none" spc="0" normalizeH="0" baseline="0" noProof="0" dirty="0">
              <a:ln>
                <a:noFill/>
              </a:ln>
              <a:solidFill>
                <a:prstClr val="black"/>
              </a:solidFill>
              <a:effectLst/>
              <a:uLnTx/>
              <a:uFillTx/>
              <a:latin typeface="Arial" pitchFamily="34" charset="0"/>
              <a:ea typeface="ヒラギノ角ゴ Pro W3" charset="-128"/>
              <a:cs typeface="+mn-cs"/>
            </a:endParaRPr>
          </a:p>
        </p:txBody>
      </p:sp>
    </p:spTree>
    <p:extLst>
      <p:ext uri="{BB962C8B-B14F-4D97-AF65-F5344CB8AC3E}">
        <p14:creationId xmlns:p14="http://schemas.microsoft.com/office/powerpoint/2010/main" val="9745005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458522" y="333228"/>
            <a:ext cx="7886700" cy="591804"/>
          </a:xfrm>
        </p:spPr>
        <p:txBody>
          <a:bodyPr>
            <a:normAutofit/>
          </a:bodyPr>
          <a:lstStyle/>
          <a:p>
            <a:r>
              <a:rPr lang="it-IT" sz="2400" b="1" dirty="0">
                <a:latin typeface="Arial" panose="020B0604020202020204" pitchFamily="34" charset="0"/>
                <a:cs typeface="Arial" panose="020B0604020202020204" pitchFamily="34" charset="0"/>
              </a:rPr>
              <a:t>Semplificazioni e sanzioni per adempimenti contabili</a:t>
            </a:r>
            <a:endParaRPr lang="fr-FR" sz="2400" b="1" dirty="0">
              <a:latin typeface="Arial" panose="020B0604020202020204" pitchFamily="34" charset="0"/>
              <a:cs typeface="Arial" panose="020B0604020202020204" pitchFamily="34" charset="0"/>
            </a:endParaRPr>
          </a:p>
        </p:txBody>
      </p:sp>
      <p:sp>
        <p:nvSpPr>
          <p:cNvPr id="4" name="Segnaposto contenuto 3"/>
          <p:cNvSpPr>
            <a:spLocks noGrp="1"/>
          </p:cNvSpPr>
          <p:nvPr>
            <p:ph idx="1"/>
          </p:nvPr>
        </p:nvSpPr>
        <p:spPr>
          <a:xfrm>
            <a:off x="501057" y="925032"/>
            <a:ext cx="7886700" cy="5431319"/>
          </a:xfrm>
        </p:spPr>
        <p:txBody>
          <a:bodyPr>
            <a:normAutofit fontScale="62500" lnSpcReduction="20000"/>
          </a:bodyPr>
          <a:lstStyle/>
          <a:p>
            <a:pPr marL="180000" indent="-180000" algn="just">
              <a:lnSpc>
                <a:spcPct val="120000"/>
              </a:lnSpc>
              <a:spcBef>
                <a:spcPts val="900"/>
              </a:spcBef>
            </a:pPr>
            <a:r>
              <a:rPr lang="it-IT" sz="2700" dirty="0">
                <a:latin typeface="Arial Narrow" panose="020B0606020202030204" pitchFamily="34" charset="0"/>
              </a:rPr>
              <a:t>Il </a:t>
            </a:r>
            <a:r>
              <a:rPr lang="it-IT" sz="2700" b="1" dirty="0">
                <a:latin typeface="Arial Narrow" panose="020B0606020202030204" pitchFamily="34" charset="0"/>
              </a:rPr>
              <a:t>comma 902 abroga dal 2019 l’obbligo di inviare al Ministero dell’interno i certificati </a:t>
            </a:r>
            <a:r>
              <a:rPr lang="it-IT" sz="2700" dirty="0">
                <a:latin typeface="Arial Narrow" panose="020B0606020202030204" pitchFamily="34" charset="0"/>
              </a:rPr>
              <a:t>del bilancio di previsione e del conto consuntivo. Il co.903 stabilisce una </a:t>
            </a:r>
            <a:r>
              <a:rPr lang="it-IT" sz="2700" b="1" dirty="0">
                <a:latin typeface="Arial Narrow" panose="020B0606020202030204" pitchFamily="34" charset="0"/>
              </a:rPr>
              <a:t>procedura concertata </a:t>
            </a:r>
            <a:r>
              <a:rPr lang="it-IT" sz="2700" dirty="0">
                <a:latin typeface="Arial Narrow" panose="020B0606020202030204" pitchFamily="34" charset="0"/>
              </a:rPr>
              <a:t>per eventuali ulteriori certificazioni.</a:t>
            </a:r>
          </a:p>
          <a:p>
            <a:pPr marL="180000" indent="-180000" algn="just">
              <a:lnSpc>
                <a:spcPct val="120000"/>
              </a:lnSpc>
              <a:spcBef>
                <a:spcPts val="1200"/>
              </a:spcBef>
            </a:pPr>
            <a:r>
              <a:rPr lang="it-IT" sz="2700" dirty="0">
                <a:latin typeface="Arial Narrow" panose="020B0606020202030204" pitchFamily="34" charset="0"/>
              </a:rPr>
              <a:t>Se gli enti non trasmettono a BDAP, entro </a:t>
            </a:r>
            <a:r>
              <a:rPr lang="it-IT" sz="2700" b="1" dirty="0">
                <a:latin typeface="Arial Narrow" panose="020B0606020202030204" pitchFamily="34" charset="0"/>
              </a:rPr>
              <a:t>30 giorni dal termine previsto per l’approvazione</a:t>
            </a:r>
            <a:r>
              <a:rPr lang="it-IT" sz="2700" dirty="0">
                <a:latin typeface="Arial Narrow" panose="020B0606020202030204" pitchFamily="34" charset="0"/>
              </a:rPr>
              <a:t>, i dati del bilancio di previsione, del rendiconto e del bilancio consolidato, il </a:t>
            </a:r>
            <a:r>
              <a:rPr lang="it-IT" sz="2700" b="1" dirty="0">
                <a:latin typeface="Arial Narrow" panose="020B0606020202030204" pitchFamily="34" charset="0"/>
              </a:rPr>
              <a:t>comma 903</a:t>
            </a:r>
            <a:r>
              <a:rPr lang="it-IT" sz="2700" dirty="0">
                <a:latin typeface="Arial Narrow" panose="020B0606020202030204" pitchFamily="34" charset="0"/>
              </a:rPr>
              <a:t> prevede la sospensione dei pagamenti dovuti dal Ministero dell’interno (compreso FSC)</a:t>
            </a:r>
          </a:p>
          <a:p>
            <a:pPr marL="180000" indent="-180000" algn="just">
              <a:lnSpc>
                <a:spcPct val="120000"/>
              </a:lnSpc>
              <a:spcBef>
                <a:spcPts val="1200"/>
              </a:spcBef>
            </a:pPr>
            <a:r>
              <a:rPr lang="it-IT" sz="2700" dirty="0">
                <a:latin typeface="Arial Narrow" panose="020B0606020202030204" pitchFamily="34" charset="0"/>
              </a:rPr>
              <a:t>Il </a:t>
            </a:r>
            <a:r>
              <a:rPr lang="it-IT" sz="2700" b="1" dirty="0">
                <a:latin typeface="Arial Narrow" panose="020B0606020202030204" pitchFamily="34" charset="0"/>
              </a:rPr>
              <a:t>divieto di assunzione di personale a qualsiasi titolo</a:t>
            </a:r>
            <a:r>
              <a:rPr lang="it-IT" sz="2700" dirty="0">
                <a:latin typeface="Arial Narrow" panose="020B0606020202030204" pitchFamily="34" charset="0"/>
              </a:rPr>
              <a:t> (ex art.9, co.1-quinquies, del dl n. 113/2016) si applica </a:t>
            </a:r>
            <a:r>
              <a:rPr lang="it-IT" sz="2700" b="1" dirty="0">
                <a:latin typeface="Arial Narrow" panose="020B0606020202030204" pitchFamily="34" charset="0"/>
              </a:rPr>
              <a:t>in caso di mancato invio alla BDAP dei documenti contabili entro 30 giorni </a:t>
            </a:r>
            <a:r>
              <a:rPr lang="it-IT" sz="2700" b="1" u="sng" dirty="0">
                <a:latin typeface="Arial Narrow" panose="020B0606020202030204" pitchFamily="34" charset="0"/>
              </a:rPr>
              <a:t>dal termine previsto</a:t>
            </a:r>
            <a:r>
              <a:rPr lang="it-IT" sz="2700" dirty="0">
                <a:latin typeface="Arial Narrow" panose="020B0606020202030204" pitchFamily="34" charset="0"/>
              </a:rPr>
              <a:t> </a:t>
            </a:r>
            <a:r>
              <a:rPr lang="it-IT" sz="2700" b="1" dirty="0">
                <a:latin typeface="Arial Narrow" panose="020B0606020202030204" pitchFamily="34" charset="0"/>
              </a:rPr>
              <a:t>per l’approvazione, non «dall’approvazione»  (comma 904)</a:t>
            </a:r>
          </a:p>
          <a:p>
            <a:pPr marL="180000" indent="-180000" algn="just">
              <a:lnSpc>
                <a:spcPct val="120000"/>
              </a:lnSpc>
              <a:spcBef>
                <a:spcPts val="1200"/>
              </a:spcBef>
            </a:pPr>
            <a:r>
              <a:rPr lang="it-IT" sz="2700" dirty="0">
                <a:latin typeface="Arial Narrow" panose="020B0606020202030204" pitchFamily="34" charset="0"/>
              </a:rPr>
              <a:t>Il </a:t>
            </a:r>
            <a:r>
              <a:rPr lang="it-IT" sz="2700" b="1" dirty="0">
                <a:latin typeface="Arial Narrow" panose="020B0606020202030204" pitchFamily="34" charset="0"/>
              </a:rPr>
              <a:t>comma 905 </a:t>
            </a:r>
            <a:r>
              <a:rPr lang="it-IT" sz="2700" dirty="0">
                <a:latin typeface="Arial Narrow" panose="020B0606020202030204" pitchFamily="34" charset="0"/>
              </a:rPr>
              <a:t>introduce </a:t>
            </a:r>
            <a:r>
              <a:rPr lang="it-IT" sz="2700" b="1" dirty="0">
                <a:latin typeface="Arial Narrow" panose="020B0606020202030204" pitchFamily="34" charset="0"/>
              </a:rPr>
              <a:t>alcune semplificazioni condizionate</a:t>
            </a:r>
            <a:r>
              <a:rPr lang="it-IT" sz="2700" dirty="0">
                <a:latin typeface="Arial Narrow" panose="020B0606020202030204" pitchFamily="34" charset="0"/>
              </a:rPr>
              <a:t> all’approvazione dei bilanci entro i termini </a:t>
            </a:r>
            <a:r>
              <a:rPr lang="it-IT" sz="2700" u="sng" dirty="0">
                <a:latin typeface="Arial Narrow" panose="020B0606020202030204" pitchFamily="34" charset="0"/>
              </a:rPr>
              <a:t>ordinari</a:t>
            </a:r>
            <a:r>
              <a:rPr lang="it-IT" sz="2700" dirty="0">
                <a:latin typeface="Arial Narrow" panose="020B0606020202030204" pitchFamily="34" charset="0"/>
              </a:rPr>
              <a:t> previsti dal TUEL (nel caso della previsione, </a:t>
            </a:r>
            <a:r>
              <a:rPr lang="it-IT" sz="2700" u="sng" dirty="0">
                <a:latin typeface="Arial Narrow" panose="020B0606020202030204" pitchFamily="34" charset="0"/>
              </a:rPr>
              <a:t>il 31 dicembre</a:t>
            </a:r>
            <a:r>
              <a:rPr lang="it-IT" sz="2700" dirty="0">
                <a:latin typeface="Arial Narrow" panose="020B0606020202030204" pitchFamily="34" charset="0"/>
              </a:rPr>
              <a:t>):</a:t>
            </a:r>
          </a:p>
          <a:p>
            <a:pPr marL="735013" indent="-285750" algn="just">
              <a:lnSpc>
                <a:spcPct val="120000"/>
              </a:lnSpc>
              <a:spcBef>
                <a:spcPts val="600"/>
              </a:spcBef>
              <a:buFont typeface="Wingdings" panose="05000000000000000000" pitchFamily="2" charset="2"/>
              <a:buChar char="Ø"/>
            </a:pPr>
            <a:r>
              <a:rPr lang="it-IT" sz="2600" i="1" dirty="0">
                <a:latin typeface="Arial Narrow" panose="020B0606020202030204" pitchFamily="34" charset="0"/>
              </a:rPr>
              <a:t>per i Comuni con oltre 40mila abitanti obbligo di comunicare al Garante le spese pubblicitarie (L.67/1987)</a:t>
            </a:r>
          </a:p>
          <a:p>
            <a:pPr marL="735013" indent="-285750" algn="just">
              <a:lnSpc>
                <a:spcPct val="120000"/>
              </a:lnSpc>
              <a:spcBef>
                <a:spcPts val="300"/>
              </a:spcBef>
              <a:buFont typeface="Wingdings" panose="05000000000000000000" pitchFamily="2" charset="2"/>
              <a:buChar char="Ø"/>
            </a:pPr>
            <a:r>
              <a:rPr lang="it-IT" sz="2600" i="1" dirty="0">
                <a:latin typeface="Arial Narrow" panose="020B0606020202030204" pitchFamily="34" charset="0"/>
              </a:rPr>
              <a:t>piani triennali di razionalizzazione circa l’utilizzo delle dotazioni strumentali (L. 244/2007)</a:t>
            </a:r>
          </a:p>
          <a:p>
            <a:pPr marL="735013" indent="-285750" algn="just">
              <a:lnSpc>
                <a:spcPct val="120000"/>
              </a:lnSpc>
              <a:spcBef>
                <a:spcPts val="300"/>
              </a:spcBef>
              <a:buFont typeface="Wingdings" panose="05000000000000000000" pitchFamily="2" charset="2"/>
              <a:buChar char="Ø"/>
            </a:pPr>
            <a:r>
              <a:rPr lang="it-IT" sz="2600" i="1" dirty="0">
                <a:latin typeface="Arial Narrow" panose="020B0606020202030204" pitchFamily="34" charset="0"/>
              </a:rPr>
              <a:t>spese per missioni non oltre il 50% della spesa effettuata nel 2009 (DL 78/2010)</a:t>
            </a:r>
          </a:p>
          <a:p>
            <a:pPr marL="735013" indent="-285750" algn="just">
              <a:lnSpc>
                <a:spcPct val="120000"/>
              </a:lnSpc>
              <a:spcBef>
                <a:spcPts val="300"/>
              </a:spcBef>
              <a:buFont typeface="Wingdings" panose="05000000000000000000" pitchFamily="2" charset="2"/>
              <a:buChar char="Ø"/>
            </a:pPr>
            <a:r>
              <a:rPr lang="it-IT" sz="2600" i="1" dirty="0">
                <a:latin typeface="Arial Narrow" panose="020B0606020202030204" pitchFamily="34" charset="0"/>
              </a:rPr>
              <a:t>acquisto di immobili solo se indispensabili e indilazionabili (DL 98/2011)</a:t>
            </a:r>
          </a:p>
          <a:p>
            <a:pPr marL="735013" indent="-285750" algn="just">
              <a:lnSpc>
                <a:spcPct val="120000"/>
              </a:lnSpc>
              <a:spcBef>
                <a:spcPts val="300"/>
              </a:spcBef>
              <a:buFont typeface="Wingdings" panose="05000000000000000000" pitchFamily="2" charset="2"/>
              <a:buChar char="Ø"/>
            </a:pPr>
            <a:r>
              <a:rPr lang="it-IT" sz="2600" i="1" dirty="0">
                <a:latin typeface="Arial Narrow" panose="020B0606020202030204" pitchFamily="34" charset="0"/>
              </a:rPr>
              <a:t>spese per autovetture non oltre il 30% della spesa sostenuta nel 2011 (DL 95/2012)</a:t>
            </a:r>
          </a:p>
          <a:p>
            <a:pPr marL="735013" indent="-285750" algn="just">
              <a:lnSpc>
                <a:spcPct val="120000"/>
              </a:lnSpc>
              <a:spcBef>
                <a:spcPts val="300"/>
              </a:spcBef>
              <a:buFont typeface="Wingdings" panose="05000000000000000000" pitchFamily="2" charset="2"/>
              <a:buChar char="Ø"/>
            </a:pPr>
            <a:r>
              <a:rPr lang="it-IT" sz="2600" i="1" dirty="0">
                <a:latin typeface="Arial Narrow" panose="020B0606020202030204" pitchFamily="34" charset="0"/>
              </a:rPr>
              <a:t>obbligo di contenimento delle spese per locazione e manutenzione degli immobili (DL 66/2014)</a:t>
            </a:r>
          </a:p>
        </p:txBody>
      </p:sp>
      <p:sp>
        <p:nvSpPr>
          <p:cNvPr id="11" name="Segnaposto numero diapositiva 1">
            <a:extLst>
              <a:ext uri="{FF2B5EF4-FFF2-40B4-BE49-F238E27FC236}">
                <a16:creationId xmlns:a16="http://schemas.microsoft.com/office/drawing/2014/main" id="{A1CC7D60-6650-43A0-A807-9335FA30E801}"/>
              </a:ext>
            </a:extLst>
          </p:cNvPr>
          <p:cNvSpPr>
            <a:spLocks noGrp="1"/>
          </p:cNvSpPr>
          <p:nvPr>
            <p:ph type="sldNum" sz="quarter" idx="12"/>
          </p:nvPr>
        </p:nvSpPr>
        <p:spPr>
          <a:noFill/>
        </p:spPr>
        <p:txBody>
          <a:bodyPr/>
          <a:lstStyle>
            <a:lvl1pPr>
              <a:defRPr sz="2400">
                <a:solidFill>
                  <a:schemeClr val="tx1"/>
                </a:solidFill>
                <a:latin typeface="Arial" pitchFamily="34" charset="0"/>
                <a:ea typeface="ヒラギノ角ゴ Pro W3" charset="-128"/>
              </a:defRPr>
            </a:lvl1pPr>
            <a:lvl2pPr marL="742950" indent="-285750">
              <a:defRPr sz="2400">
                <a:solidFill>
                  <a:schemeClr val="tx1"/>
                </a:solidFill>
                <a:latin typeface="Arial" pitchFamily="34" charset="0"/>
                <a:ea typeface="ヒラギノ角ゴ Pro W3" charset="-128"/>
              </a:defRPr>
            </a:lvl2pPr>
            <a:lvl3pPr marL="1143000" indent="-228600">
              <a:defRPr sz="2400">
                <a:solidFill>
                  <a:schemeClr val="tx1"/>
                </a:solidFill>
                <a:latin typeface="Arial" pitchFamily="34" charset="0"/>
                <a:ea typeface="ヒラギノ角ゴ Pro W3" charset="-128"/>
              </a:defRPr>
            </a:lvl3pPr>
            <a:lvl4pPr marL="1600200" indent="-228600">
              <a:defRPr sz="2400">
                <a:solidFill>
                  <a:schemeClr val="tx1"/>
                </a:solidFill>
                <a:latin typeface="Arial" pitchFamily="34" charset="0"/>
                <a:ea typeface="ヒラギノ角ゴ Pro W3" charset="-128"/>
              </a:defRPr>
            </a:lvl4pPr>
            <a:lvl5pPr marL="2057400" indent="-22860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83927D5F-EF90-4B0D-B496-5FB655BBB54A}" type="slidenum">
              <a:rPr kumimoji="0" lang="it-IT" altLang="it-IT" sz="1200" b="0" i="0" u="none" strike="noStrike" kern="1200" cap="none" spc="0" normalizeH="0" baseline="0" noProof="0">
                <a:ln>
                  <a:noFill/>
                </a:ln>
                <a:solidFill>
                  <a:prstClr val="black"/>
                </a:solidFill>
                <a:effectLst/>
                <a:uLnTx/>
                <a:uFillTx/>
                <a:latin typeface="Arial" pitchFamily="34" charset="0"/>
                <a:ea typeface="ヒラギノ角ゴ Pro W3"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it-IT" altLang="it-IT" sz="1200" b="0" i="0" u="none" strike="noStrike" kern="1200" cap="none" spc="0" normalizeH="0" baseline="0" noProof="0" dirty="0">
              <a:ln>
                <a:noFill/>
              </a:ln>
              <a:solidFill>
                <a:prstClr val="black"/>
              </a:solidFill>
              <a:effectLst/>
              <a:uLnTx/>
              <a:uFillTx/>
              <a:latin typeface="Arial" pitchFamily="34" charset="0"/>
              <a:ea typeface="ヒラギノ角ゴ Pro W3" charset="-128"/>
              <a:cs typeface="+mn-cs"/>
            </a:endParaRPr>
          </a:p>
        </p:txBody>
      </p:sp>
    </p:spTree>
    <p:extLst>
      <p:ext uri="{BB962C8B-B14F-4D97-AF65-F5344CB8AC3E}">
        <p14:creationId xmlns:p14="http://schemas.microsoft.com/office/powerpoint/2010/main" val="26801217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egnaposto contenuto 6"/>
          <p:cNvSpPr>
            <a:spLocks noGrp="1"/>
          </p:cNvSpPr>
          <p:nvPr>
            <p:ph idx="1"/>
          </p:nvPr>
        </p:nvSpPr>
        <p:spPr>
          <a:xfrm>
            <a:off x="549275" y="1600199"/>
            <a:ext cx="7443258" cy="3796553"/>
          </a:xfrm>
        </p:spPr>
        <p:txBody>
          <a:bodyPr>
            <a:normAutofit fontScale="92500" lnSpcReduction="20000"/>
          </a:bodyPr>
          <a:lstStyle/>
          <a:p>
            <a:pPr marL="571500" indent="-571500">
              <a:lnSpc>
                <a:spcPct val="150000"/>
              </a:lnSpc>
              <a:spcBef>
                <a:spcPts val="600"/>
              </a:spcBef>
              <a:buFont typeface="+mj-lt"/>
              <a:buAutoNum type="romanUcPeriod"/>
            </a:pPr>
            <a:r>
              <a:rPr lang="it-IT" sz="2600" dirty="0">
                <a:latin typeface="Arial Narrow" panose="020B0606020202030204" pitchFamily="34" charset="0"/>
                <a:cs typeface="Arial"/>
              </a:rPr>
              <a:t>Inquadramento generale</a:t>
            </a:r>
          </a:p>
          <a:p>
            <a:pPr marL="571500" indent="-571500">
              <a:lnSpc>
                <a:spcPct val="150000"/>
              </a:lnSpc>
              <a:spcBef>
                <a:spcPts val="600"/>
              </a:spcBef>
              <a:buFont typeface="+mj-lt"/>
              <a:buAutoNum type="romanUcPeriod"/>
            </a:pPr>
            <a:r>
              <a:rPr lang="it-IT" sz="2600" dirty="0">
                <a:latin typeface="Arial Narrow" panose="020B0606020202030204" pitchFamily="34" charset="0"/>
                <a:cs typeface="Arial"/>
              </a:rPr>
              <a:t>Criticità per gli equilibri di parte corrente</a:t>
            </a:r>
          </a:p>
          <a:p>
            <a:pPr marL="571500" indent="-571500">
              <a:lnSpc>
                <a:spcPct val="150000"/>
              </a:lnSpc>
              <a:spcBef>
                <a:spcPts val="600"/>
              </a:spcBef>
              <a:buFont typeface="+mj-lt"/>
              <a:buAutoNum type="romanUcPeriod"/>
            </a:pPr>
            <a:r>
              <a:rPr lang="it-IT" sz="2600" dirty="0">
                <a:latin typeface="Arial Narrow" panose="020B0606020202030204" pitchFamily="34" charset="0"/>
                <a:cs typeface="Arial"/>
              </a:rPr>
              <a:t>Evoluzione delle regole finanziarie</a:t>
            </a:r>
          </a:p>
          <a:p>
            <a:pPr marL="0" lvl="0" indent="0">
              <a:lnSpc>
                <a:spcPct val="150000"/>
              </a:lnSpc>
              <a:spcBef>
                <a:spcPts val="600"/>
              </a:spcBef>
              <a:buNone/>
            </a:pPr>
            <a:r>
              <a:rPr lang="it-IT" sz="2600" dirty="0">
                <a:latin typeface="Arial Narrow" panose="020B0606020202030204" pitchFamily="34" charset="0"/>
                <a:cs typeface="Arial"/>
              </a:rPr>
              <a:t>A1.   Modifiche Arconet al principio contabile dedicato al FPV</a:t>
            </a:r>
          </a:p>
          <a:p>
            <a:pPr marL="0" indent="0">
              <a:lnSpc>
                <a:spcPct val="150000"/>
              </a:lnSpc>
              <a:spcBef>
                <a:spcPts val="600"/>
              </a:spcBef>
              <a:buNone/>
            </a:pPr>
            <a:r>
              <a:rPr lang="it-IT" sz="2600" dirty="0">
                <a:latin typeface="Arial Narrow" panose="020B0606020202030204" pitchFamily="34" charset="0"/>
                <a:cs typeface="Arial"/>
              </a:rPr>
              <a:t>A2.   Principali indicazioni del ddl Fiscale</a:t>
            </a:r>
          </a:p>
          <a:p>
            <a:pPr marL="627063" indent="-627063">
              <a:lnSpc>
                <a:spcPct val="120000"/>
              </a:lnSpc>
              <a:spcBef>
                <a:spcPts val="600"/>
              </a:spcBef>
              <a:buNone/>
              <a:tabLst>
                <a:tab pos="538163" algn="l"/>
              </a:tabLst>
            </a:pPr>
            <a:r>
              <a:rPr lang="it-IT" sz="2600" dirty="0">
                <a:latin typeface="Arial Narrow" panose="020B0606020202030204" pitchFamily="34" charset="0"/>
                <a:cs typeface="Arial"/>
              </a:rPr>
              <a:t>A3.   Indice delle norme di interesse della Legge di bilancio 2019 e del dl Semplificazioni</a:t>
            </a:r>
          </a:p>
        </p:txBody>
      </p:sp>
      <p:sp>
        <p:nvSpPr>
          <p:cNvPr id="3076" name="Titolo 5"/>
          <p:cNvSpPr>
            <a:spLocks noGrp="1"/>
          </p:cNvSpPr>
          <p:nvPr>
            <p:ph type="title"/>
          </p:nvPr>
        </p:nvSpPr>
        <p:spPr>
          <a:xfrm>
            <a:off x="549275" y="923109"/>
            <a:ext cx="7165975" cy="545328"/>
          </a:xfrm>
        </p:spPr>
        <p:txBody>
          <a:bodyPr>
            <a:noAutofit/>
          </a:bodyPr>
          <a:lstStyle/>
          <a:p>
            <a:r>
              <a:rPr lang="it-IT" sz="3200" b="1" dirty="0">
                <a:latin typeface="Arial"/>
                <a:cs typeface="Arial"/>
              </a:rPr>
              <a:t>Indice</a:t>
            </a:r>
            <a:endParaRPr lang="it-IT" sz="3400" b="1" dirty="0">
              <a:latin typeface="Arial"/>
              <a:cs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291194" y="216265"/>
            <a:ext cx="7886700" cy="481848"/>
          </a:xfrm>
        </p:spPr>
        <p:txBody>
          <a:bodyPr>
            <a:normAutofit fontScale="90000"/>
          </a:bodyPr>
          <a:lstStyle/>
          <a:p>
            <a:r>
              <a:rPr lang="it-IT" sz="3200" b="1" dirty="0">
                <a:latin typeface="Arial" panose="020B0604020202020204" pitchFamily="34" charset="0"/>
                <a:cs typeface="Arial" panose="020B0604020202020204" pitchFamily="34" charset="0"/>
              </a:rPr>
              <a:t>Altre norme di interesse  1/2</a:t>
            </a:r>
            <a:endParaRPr lang="fr-FR" sz="3200" b="1" dirty="0">
              <a:latin typeface="Arial" panose="020B0604020202020204" pitchFamily="34" charset="0"/>
              <a:cs typeface="Arial" panose="020B0604020202020204" pitchFamily="34" charset="0"/>
            </a:endParaRPr>
          </a:p>
        </p:txBody>
      </p:sp>
      <p:sp>
        <p:nvSpPr>
          <p:cNvPr id="4" name="Segnaposto contenuto 3"/>
          <p:cNvSpPr>
            <a:spLocks noGrp="1"/>
          </p:cNvSpPr>
          <p:nvPr>
            <p:ph idx="1"/>
          </p:nvPr>
        </p:nvSpPr>
        <p:spPr>
          <a:xfrm>
            <a:off x="291194" y="1072348"/>
            <a:ext cx="8016949" cy="5320145"/>
          </a:xfrm>
        </p:spPr>
        <p:txBody>
          <a:bodyPr>
            <a:normAutofit fontScale="92500" lnSpcReduction="10000"/>
          </a:bodyPr>
          <a:lstStyle/>
          <a:p>
            <a:pPr marL="285750" indent="-285750" algn="just">
              <a:lnSpc>
                <a:spcPct val="110000"/>
              </a:lnSpc>
              <a:spcBef>
                <a:spcPts val="300"/>
              </a:spcBef>
              <a:spcAft>
                <a:spcPts val="300"/>
              </a:spcAft>
            </a:pPr>
            <a:r>
              <a:rPr lang="it-IT" sz="1800" b="1" dirty="0">
                <a:latin typeface="Arial Narrow" panose="020B0606020202030204" pitchFamily="34" charset="0"/>
              </a:rPr>
              <a:t>Anticipazioni di tesoreria.</a:t>
            </a:r>
            <a:r>
              <a:rPr lang="it-IT" sz="1800" dirty="0">
                <a:latin typeface="Arial Narrow" panose="020B0606020202030204" pitchFamily="34" charset="0"/>
              </a:rPr>
              <a:t> Rispetto al limite ordinario di 3/12 (art. 222 del TUEL), per il 2019 il</a:t>
            </a:r>
            <a:r>
              <a:rPr lang="it-IT" sz="1800" b="1" dirty="0">
                <a:latin typeface="Arial Narrow" panose="020B0606020202030204" pitchFamily="34" charset="0"/>
              </a:rPr>
              <a:t> comma 906</a:t>
            </a:r>
            <a:r>
              <a:rPr lang="it-IT" sz="1800" dirty="0">
                <a:latin typeface="Arial Narrow" panose="020B0606020202030204" pitchFamily="34" charset="0"/>
              </a:rPr>
              <a:t> fissa a </a:t>
            </a:r>
            <a:r>
              <a:rPr lang="it-IT" sz="1800" b="1" dirty="0">
                <a:latin typeface="Arial Narrow" panose="020B0606020202030204" pitchFamily="34" charset="0"/>
              </a:rPr>
              <a:t>4/12</a:t>
            </a:r>
            <a:r>
              <a:rPr lang="it-IT" sz="1800" dirty="0">
                <a:latin typeface="Arial Narrow" panose="020B0606020202030204" pitchFamily="34" charset="0"/>
              </a:rPr>
              <a:t> delle entrate correnti complessive il </a:t>
            </a:r>
            <a:r>
              <a:rPr lang="it-IT" sz="1800" b="1" dirty="0">
                <a:latin typeface="Arial Narrow" panose="020B0606020202030204" pitchFamily="34" charset="0"/>
              </a:rPr>
              <a:t>limite massimo delle anticipazioni di tesoreria</a:t>
            </a:r>
            <a:r>
              <a:rPr lang="it-IT" sz="1800" dirty="0">
                <a:latin typeface="Arial Narrow" panose="020B0606020202030204" pitchFamily="34" charset="0"/>
              </a:rPr>
              <a:t> da parte degli enti locali, </a:t>
            </a:r>
            <a:r>
              <a:rPr lang="it-IT" sz="1800" b="1" dirty="0">
                <a:latin typeface="Arial Narrow" panose="020B0606020202030204" pitchFamily="34" charset="0"/>
              </a:rPr>
              <a:t>riducendolo dai 5/12 degli ultimi anni</a:t>
            </a:r>
          </a:p>
          <a:p>
            <a:pPr marL="285750" indent="-285750" algn="just">
              <a:lnSpc>
                <a:spcPct val="110000"/>
              </a:lnSpc>
              <a:spcBef>
                <a:spcPts val="600"/>
              </a:spcBef>
              <a:spcAft>
                <a:spcPts val="300"/>
              </a:spcAft>
            </a:pPr>
            <a:r>
              <a:rPr lang="it-IT" sz="1800" b="1" dirty="0">
                <a:latin typeface="Arial Narrow" panose="020B0606020202030204" pitchFamily="34" charset="0"/>
              </a:rPr>
              <a:t>Bilancio consolidato facoltativo per i Comuni fino a 5.000 abitanti (co. 831)</a:t>
            </a:r>
            <a:r>
              <a:rPr lang="it-IT" sz="1800" dirty="0">
                <a:latin typeface="Arial Narrow" panose="020B0606020202030204" pitchFamily="34" charset="0"/>
              </a:rPr>
              <a:t>, ma la contabilità economico-patrimoniale rimane invece obbligatoria e senza revisione dei termini</a:t>
            </a:r>
          </a:p>
          <a:p>
            <a:pPr marL="285750" indent="-285750" algn="just">
              <a:lnSpc>
                <a:spcPct val="110000"/>
              </a:lnSpc>
              <a:spcBef>
                <a:spcPts val="600"/>
              </a:spcBef>
              <a:spcAft>
                <a:spcPts val="300"/>
              </a:spcAft>
            </a:pPr>
            <a:r>
              <a:rPr lang="it-IT" sz="1800" b="1" dirty="0">
                <a:latin typeface="Arial Narrow" panose="020B0606020202030204" pitchFamily="34" charset="0"/>
              </a:rPr>
              <a:t>Coefficienti TARI prorogati al 2019 (co. 1093)</a:t>
            </a:r>
            <a:r>
              <a:rPr lang="it-IT" sz="1800" dirty="0">
                <a:latin typeface="Arial Narrow" panose="020B0606020202030204" pitchFamily="34" charset="0"/>
              </a:rPr>
              <a:t>. In attesa di una revisione complessiva del DPR 158/1999, anche nel 2019 i Comuni possono adottare i </a:t>
            </a:r>
            <a:r>
              <a:rPr lang="it-IT" sz="1800" b="1" dirty="0">
                <a:latin typeface="Arial Narrow" panose="020B0606020202030204" pitchFamily="34" charset="0"/>
              </a:rPr>
              <a:t>coefficienti</a:t>
            </a:r>
            <a:r>
              <a:rPr lang="it-IT" sz="1800" dirty="0">
                <a:latin typeface="Arial Narrow" panose="020B0606020202030204" pitchFamily="34" charset="0"/>
              </a:rPr>
              <a:t> di cui alle tabelle 2, 3a, 3b, 4a e 4b dell'allegato 1 dello stesso DPR, in misura </a:t>
            </a:r>
            <a:r>
              <a:rPr lang="it-IT" sz="1800" b="1" dirty="0">
                <a:latin typeface="Arial Narrow" panose="020B0606020202030204" pitchFamily="34" charset="0"/>
              </a:rPr>
              <a:t>inferiore ai minimi o superiori ai massimi</a:t>
            </a:r>
            <a:r>
              <a:rPr lang="it-IT" sz="1800" dirty="0">
                <a:latin typeface="Arial Narrow" panose="020B0606020202030204" pitchFamily="34" charset="0"/>
              </a:rPr>
              <a:t> ivi indicati del </a:t>
            </a:r>
            <a:r>
              <a:rPr lang="it-IT" sz="1800" b="1" dirty="0">
                <a:latin typeface="Arial Narrow" panose="020B0606020202030204" pitchFamily="34" charset="0"/>
              </a:rPr>
              <a:t>50 per cento</a:t>
            </a:r>
          </a:p>
          <a:p>
            <a:pPr marL="285750" indent="-285750" algn="just">
              <a:lnSpc>
                <a:spcPct val="110000"/>
              </a:lnSpc>
              <a:spcBef>
                <a:spcPts val="600"/>
              </a:spcBef>
              <a:spcAft>
                <a:spcPts val="300"/>
              </a:spcAft>
            </a:pPr>
            <a:r>
              <a:rPr lang="it-IT" sz="1800" b="1" dirty="0">
                <a:solidFill>
                  <a:srgbClr val="C00000"/>
                </a:solidFill>
                <a:latin typeface="Arial Narrow" panose="020B0606020202030204" pitchFamily="34" charset="0"/>
              </a:rPr>
              <a:t>Diluizione in 5 anni del disavanzo </a:t>
            </a:r>
            <a:r>
              <a:rPr lang="it-IT" sz="1800" dirty="0">
                <a:solidFill>
                  <a:srgbClr val="C00000"/>
                </a:solidFill>
                <a:latin typeface="Arial Narrow" panose="020B0606020202030204" pitchFamily="34" charset="0"/>
              </a:rPr>
              <a:t>risultante da abbattimento residui attivi per </a:t>
            </a:r>
            <a:r>
              <a:rPr lang="it-IT" sz="1800" b="1" dirty="0">
                <a:solidFill>
                  <a:srgbClr val="C00000"/>
                </a:solidFill>
                <a:latin typeface="Arial Narrow" panose="020B0606020202030204" pitchFamily="34" charset="0"/>
              </a:rPr>
              <a:t>cancellazione carichi a ruolo fino a 1.000 euro </a:t>
            </a:r>
            <a:r>
              <a:rPr lang="it-IT" sz="1800" dirty="0">
                <a:solidFill>
                  <a:srgbClr val="C00000"/>
                </a:solidFill>
                <a:latin typeface="Arial Narrow" panose="020B0606020202030204" pitchFamily="34" charset="0"/>
              </a:rPr>
              <a:t>(cartelle 2000-2010, art. 4 dl 119/2018) – in dl Semplificazioni</a:t>
            </a:r>
          </a:p>
          <a:p>
            <a:pPr marL="285750" indent="-285750" algn="just">
              <a:lnSpc>
                <a:spcPct val="110000"/>
              </a:lnSpc>
              <a:spcBef>
                <a:spcPts val="600"/>
              </a:spcBef>
              <a:spcAft>
                <a:spcPts val="300"/>
              </a:spcAft>
            </a:pPr>
            <a:r>
              <a:rPr lang="it-IT" sz="1800" b="1" dirty="0">
                <a:solidFill>
                  <a:srgbClr val="C00000"/>
                </a:solidFill>
                <a:latin typeface="Arial Narrow" panose="020B0606020202030204" pitchFamily="34" charset="0"/>
              </a:rPr>
              <a:t>Proroga obbligo gestioni associate (al 31 dicembre) </a:t>
            </a:r>
            <a:r>
              <a:rPr lang="it-IT" sz="1800" dirty="0">
                <a:solidFill>
                  <a:srgbClr val="C00000"/>
                </a:solidFill>
                <a:latin typeface="Arial Narrow" panose="020B0606020202030204" pitchFamily="34" charset="0"/>
              </a:rPr>
              <a:t>in attesa superamento dell’obbligo e nuovo regime in corso di discussione presso </a:t>
            </a:r>
            <a:r>
              <a:rPr lang="it-IT" sz="1800" dirty="0" err="1">
                <a:solidFill>
                  <a:srgbClr val="C00000"/>
                </a:solidFill>
                <a:latin typeface="Arial Narrow" panose="020B0606020202030204" pitchFamily="34" charset="0"/>
              </a:rPr>
              <a:t>Min.Interno</a:t>
            </a:r>
            <a:r>
              <a:rPr lang="it-IT" sz="1800" dirty="0">
                <a:solidFill>
                  <a:srgbClr val="C00000"/>
                </a:solidFill>
                <a:latin typeface="Arial Narrow" panose="020B0606020202030204" pitchFamily="34" charset="0"/>
              </a:rPr>
              <a:t> (dl Semplificazioni)</a:t>
            </a:r>
          </a:p>
          <a:p>
            <a:pPr marL="285750" indent="-285750" algn="just">
              <a:lnSpc>
                <a:spcPct val="110000"/>
              </a:lnSpc>
              <a:spcBef>
                <a:spcPts val="600"/>
              </a:spcBef>
              <a:spcAft>
                <a:spcPts val="300"/>
              </a:spcAft>
            </a:pPr>
            <a:r>
              <a:rPr lang="it-IT" sz="1800" b="1" strike="sngStrike" dirty="0">
                <a:solidFill>
                  <a:srgbClr val="C00000"/>
                </a:solidFill>
                <a:latin typeface="Arial Narrow" panose="020B0606020202030204" pitchFamily="34" charset="0"/>
              </a:rPr>
              <a:t>Facoltà enti in dissesto/predissesto di contrarre mutui </a:t>
            </a:r>
            <a:r>
              <a:rPr lang="it-IT" sz="1800" strike="sngStrike" dirty="0">
                <a:solidFill>
                  <a:srgbClr val="C00000"/>
                </a:solidFill>
                <a:latin typeface="Arial Narrow" panose="020B0606020202030204" pitchFamily="34" charset="0"/>
              </a:rPr>
              <a:t>per investimenti finalizzati a partecipazione a progetti cofinanziati (Accordo </a:t>
            </a:r>
            <a:r>
              <a:rPr lang="it-IT" sz="1800" i="1" strike="sngStrike" dirty="0">
                <a:solidFill>
                  <a:srgbClr val="C00000"/>
                </a:solidFill>
                <a:latin typeface="Arial Narrow" panose="020B0606020202030204" pitchFamily="34" charset="0"/>
              </a:rPr>
              <a:t>Bando Periferie</a:t>
            </a:r>
            <a:r>
              <a:rPr lang="it-IT" sz="1800" strike="sngStrike" dirty="0">
                <a:solidFill>
                  <a:srgbClr val="C00000"/>
                </a:solidFill>
                <a:latin typeface="Arial Narrow" panose="020B0606020202030204" pitchFamily="34" charset="0"/>
              </a:rPr>
              <a:t>, in dl Semplificazioni)</a:t>
            </a:r>
          </a:p>
          <a:p>
            <a:pPr marL="285750" indent="-285750" algn="just">
              <a:lnSpc>
                <a:spcPct val="110000"/>
              </a:lnSpc>
              <a:spcBef>
                <a:spcPts val="600"/>
              </a:spcBef>
              <a:spcAft>
                <a:spcPts val="300"/>
              </a:spcAft>
            </a:pPr>
            <a:r>
              <a:rPr lang="it-IT" sz="1800" dirty="0">
                <a:solidFill>
                  <a:srgbClr val="C00000"/>
                </a:solidFill>
                <a:latin typeface="Arial Narrow" panose="020B0606020202030204" pitchFamily="34" charset="0"/>
              </a:rPr>
              <a:t>Stabilizzazione co. 866 L.Bilancio 2018 su</a:t>
            </a:r>
            <a:r>
              <a:rPr lang="it-IT" sz="1800" b="1" dirty="0">
                <a:solidFill>
                  <a:srgbClr val="C00000"/>
                </a:solidFill>
                <a:latin typeface="Arial Narrow" panose="020B0606020202030204" pitchFamily="34" charset="0"/>
              </a:rPr>
              <a:t> facoltà uso proventi alienazioni per estinzione mutui (dl Semplificazioni)</a:t>
            </a:r>
          </a:p>
        </p:txBody>
      </p:sp>
      <p:sp>
        <p:nvSpPr>
          <p:cNvPr id="11" name="Segnaposto numero diapositiva 1">
            <a:extLst>
              <a:ext uri="{FF2B5EF4-FFF2-40B4-BE49-F238E27FC236}">
                <a16:creationId xmlns:a16="http://schemas.microsoft.com/office/drawing/2014/main" id="{A1CC7D60-6650-43A0-A807-9335FA30E801}"/>
              </a:ext>
            </a:extLst>
          </p:cNvPr>
          <p:cNvSpPr>
            <a:spLocks noGrp="1"/>
          </p:cNvSpPr>
          <p:nvPr>
            <p:ph type="sldNum" sz="quarter" idx="12"/>
          </p:nvPr>
        </p:nvSpPr>
        <p:spPr>
          <a:noFill/>
        </p:spPr>
        <p:txBody>
          <a:bodyPr/>
          <a:lstStyle>
            <a:lvl1pPr>
              <a:defRPr sz="2400">
                <a:solidFill>
                  <a:schemeClr val="tx1"/>
                </a:solidFill>
                <a:latin typeface="Arial" pitchFamily="34" charset="0"/>
                <a:ea typeface="ヒラギノ角ゴ Pro W3" charset="-128"/>
              </a:defRPr>
            </a:lvl1pPr>
            <a:lvl2pPr marL="742950" indent="-285750">
              <a:defRPr sz="2400">
                <a:solidFill>
                  <a:schemeClr val="tx1"/>
                </a:solidFill>
                <a:latin typeface="Arial" pitchFamily="34" charset="0"/>
                <a:ea typeface="ヒラギノ角ゴ Pro W3" charset="-128"/>
              </a:defRPr>
            </a:lvl2pPr>
            <a:lvl3pPr marL="1143000" indent="-228600">
              <a:defRPr sz="2400">
                <a:solidFill>
                  <a:schemeClr val="tx1"/>
                </a:solidFill>
                <a:latin typeface="Arial" pitchFamily="34" charset="0"/>
                <a:ea typeface="ヒラギノ角ゴ Pro W3" charset="-128"/>
              </a:defRPr>
            </a:lvl3pPr>
            <a:lvl4pPr marL="1600200" indent="-228600">
              <a:defRPr sz="2400">
                <a:solidFill>
                  <a:schemeClr val="tx1"/>
                </a:solidFill>
                <a:latin typeface="Arial" pitchFamily="34" charset="0"/>
                <a:ea typeface="ヒラギノ角ゴ Pro W3" charset="-128"/>
              </a:defRPr>
            </a:lvl4pPr>
            <a:lvl5pPr marL="2057400" indent="-22860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83927D5F-EF90-4B0D-B496-5FB655BBB54A}" type="slidenum">
              <a:rPr kumimoji="0" lang="it-IT" altLang="it-IT" sz="1200" b="0" i="0" u="none" strike="noStrike" kern="1200" cap="none" spc="0" normalizeH="0" baseline="0" noProof="0">
                <a:ln>
                  <a:noFill/>
                </a:ln>
                <a:solidFill>
                  <a:prstClr val="black"/>
                </a:solidFill>
                <a:effectLst/>
                <a:uLnTx/>
                <a:uFillTx/>
                <a:latin typeface="Arial" pitchFamily="34" charset="0"/>
                <a:ea typeface="ヒラギノ角ゴ Pro W3"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it-IT" altLang="it-IT" sz="1200" b="0" i="0" u="none" strike="noStrike" kern="1200" cap="none" spc="0" normalizeH="0" baseline="0" noProof="0" dirty="0">
              <a:ln>
                <a:noFill/>
              </a:ln>
              <a:solidFill>
                <a:prstClr val="black"/>
              </a:solidFill>
              <a:effectLst/>
              <a:uLnTx/>
              <a:uFillTx/>
              <a:latin typeface="Arial" pitchFamily="34" charset="0"/>
              <a:ea typeface="ヒラギノ角ゴ Pro W3" charset="-128"/>
              <a:cs typeface="+mn-cs"/>
            </a:endParaRPr>
          </a:p>
        </p:txBody>
      </p:sp>
    </p:spTree>
    <p:extLst>
      <p:ext uri="{BB962C8B-B14F-4D97-AF65-F5344CB8AC3E}">
        <p14:creationId xmlns:p14="http://schemas.microsoft.com/office/powerpoint/2010/main" val="11998907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291194" y="216265"/>
            <a:ext cx="7886700" cy="481848"/>
          </a:xfrm>
        </p:spPr>
        <p:txBody>
          <a:bodyPr>
            <a:normAutofit fontScale="90000"/>
          </a:bodyPr>
          <a:lstStyle/>
          <a:p>
            <a:r>
              <a:rPr lang="it-IT" sz="3200" b="1" dirty="0">
                <a:latin typeface="Arial" panose="020B0604020202020204" pitchFamily="34" charset="0"/>
                <a:cs typeface="Arial" panose="020B0604020202020204" pitchFamily="34" charset="0"/>
              </a:rPr>
              <a:t>Altre norme di interesse  2/2</a:t>
            </a:r>
            <a:endParaRPr lang="fr-FR" sz="3200" b="1" dirty="0">
              <a:latin typeface="Arial" panose="020B0604020202020204" pitchFamily="34" charset="0"/>
              <a:cs typeface="Arial" panose="020B0604020202020204" pitchFamily="34" charset="0"/>
            </a:endParaRPr>
          </a:p>
        </p:txBody>
      </p:sp>
      <p:sp>
        <p:nvSpPr>
          <p:cNvPr id="4" name="Segnaposto contenuto 3"/>
          <p:cNvSpPr>
            <a:spLocks noGrp="1"/>
          </p:cNvSpPr>
          <p:nvPr>
            <p:ph idx="1"/>
          </p:nvPr>
        </p:nvSpPr>
        <p:spPr>
          <a:xfrm>
            <a:off x="291194" y="776390"/>
            <a:ext cx="8016949" cy="5830598"/>
          </a:xfrm>
        </p:spPr>
        <p:txBody>
          <a:bodyPr>
            <a:normAutofit fontScale="92500"/>
          </a:bodyPr>
          <a:lstStyle/>
          <a:p>
            <a:pPr marL="285750" indent="-285750" algn="just">
              <a:lnSpc>
                <a:spcPct val="100000"/>
              </a:lnSpc>
              <a:spcBef>
                <a:spcPts val="0"/>
              </a:spcBef>
              <a:spcAft>
                <a:spcPts val="600"/>
              </a:spcAft>
            </a:pPr>
            <a:r>
              <a:rPr lang="it-IT" sz="1600" b="1" dirty="0">
                <a:latin typeface="Arial Narrow" panose="020B0606020202030204" pitchFamily="34" charset="0"/>
              </a:rPr>
              <a:t>Incentivo a favore della gestione delle entrate (co. 1091).</a:t>
            </a:r>
            <a:r>
              <a:rPr lang="it-IT" sz="1600" dirty="0">
                <a:latin typeface="Arial Narrow" panose="020B0606020202030204" pitchFamily="34" charset="0"/>
              </a:rPr>
              <a:t> </a:t>
            </a:r>
            <a:r>
              <a:rPr lang="it-IT" sz="1600" b="1" dirty="0">
                <a:latin typeface="Arial Narrow" panose="020B0606020202030204" pitchFamily="34" charset="0"/>
              </a:rPr>
              <a:t>Facoltà</a:t>
            </a:r>
            <a:r>
              <a:rPr lang="it-IT" sz="1600" dirty="0">
                <a:latin typeface="Arial Narrow" panose="020B0606020202030204" pitchFamily="34" charset="0"/>
              </a:rPr>
              <a:t> di stanziare risorse via regolamento ex art. 52 d.lgs. 446/1997:</a:t>
            </a:r>
          </a:p>
          <a:p>
            <a:pPr lvl="1" algn="just">
              <a:lnSpc>
                <a:spcPct val="100000"/>
              </a:lnSpc>
              <a:spcBef>
                <a:spcPts val="0"/>
              </a:spcBef>
              <a:spcAft>
                <a:spcPts val="600"/>
              </a:spcAft>
              <a:buFont typeface="Wingdings" panose="05000000000000000000" pitchFamily="2" charset="2"/>
              <a:buChar char="Ø"/>
            </a:pPr>
            <a:r>
              <a:rPr lang="it-IT" sz="1400" b="1" dirty="0">
                <a:latin typeface="Arial Narrow" panose="020B0606020202030204" pitchFamily="34" charset="0"/>
              </a:rPr>
              <a:t>fino al 5% del maggior gettito IMU e Tari </a:t>
            </a:r>
            <a:r>
              <a:rPr lang="it-IT" sz="1400" dirty="0">
                <a:latin typeface="Arial Narrow" panose="020B0606020202030204" pitchFamily="34" charset="0"/>
              </a:rPr>
              <a:t>accertato e riscosso nell’anno precedente, attraverso «accertamenti» </a:t>
            </a:r>
          </a:p>
          <a:p>
            <a:pPr marL="457200" lvl="1" indent="0" algn="just">
              <a:lnSpc>
                <a:spcPct val="100000"/>
              </a:lnSpc>
              <a:spcBef>
                <a:spcPts val="0"/>
              </a:spcBef>
              <a:spcAft>
                <a:spcPts val="600"/>
              </a:spcAft>
              <a:buNone/>
            </a:pPr>
            <a:r>
              <a:rPr lang="it-IT" sz="1400" i="1" dirty="0">
                <a:solidFill>
                  <a:srgbClr val="C00000"/>
                </a:solidFill>
                <a:latin typeface="Arial Narrow" panose="020B0606020202030204" pitchFamily="34" charset="0"/>
              </a:rPr>
              <a:t>Non accolta estensione a altri interventi di sollecitazione, anche bonaria / ravvedimento ( non passata in dl Semplificazioni)</a:t>
            </a:r>
          </a:p>
          <a:p>
            <a:pPr lvl="1" algn="just">
              <a:lnSpc>
                <a:spcPct val="100000"/>
              </a:lnSpc>
              <a:spcBef>
                <a:spcPts val="0"/>
              </a:spcBef>
              <a:spcAft>
                <a:spcPts val="600"/>
              </a:spcAft>
              <a:buFont typeface="Wingdings" panose="05000000000000000000" pitchFamily="2" charset="2"/>
              <a:buChar char="Ø"/>
            </a:pPr>
            <a:r>
              <a:rPr lang="it-IT" sz="1400" dirty="0">
                <a:latin typeface="Arial Narrow" panose="020B0606020202030204" pitchFamily="34" charset="0"/>
              </a:rPr>
              <a:t>per il «</a:t>
            </a:r>
            <a:r>
              <a:rPr lang="it-IT" sz="1400" b="1" dirty="0">
                <a:latin typeface="Arial Narrow" panose="020B0606020202030204" pitchFamily="34" charset="0"/>
              </a:rPr>
              <a:t>potenziamento delle risorse strumentali</a:t>
            </a:r>
            <a:r>
              <a:rPr lang="it-IT" sz="1400" dirty="0">
                <a:latin typeface="Arial Narrow" panose="020B0606020202030204" pitchFamily="34" charset="0"/>
              </a:rPr>
              <a:t>» e per il «</a:t>
            </a:r>
            <a:r>
              <a:rPr lang="it-IT" sz="1400" b="1" dirty="0">
                <a:latin typeface="Arial Narrow" panose="020B0606020202030204" pitchFamily="34" charset="0"/>
              </a:rPr>
              <a:t>salario accessorio</a:t>
            </a:r>
            <a:r>
              <a:rPr lang="it-IT" sz="1400" dirty="0">
                <a:latin typeface="Arial Narrow" panose="020B0606020202030204" pitchFamily="34" charset="0"/>
              </a:rPr>
              <a:t>» (in deroga ai limiti ordinari) degli «</a:t>
            </a:r>
            <a:r>
              <a:rPr lang="it-IT" sz="1400" b="1" dirty="0">
                <a:latin typeface="Arial Narrow" panose="020B0606020202030204" pitchFamily="34" charset="0"/>
              </a:rPr>
              <a:t>uffici preposti alla gestione delle entrate</a:t>
            </a:r>
            <a:r>
              <a:rPr lang="it-IT" sz="1400" dirty="0">
                <a:latin typeface="Arial Narrow" panose="020B0606020202030204" pitchFamily="34" charset="0"/>
              </a:rPr>
              <a:t>»</a:t>
            </a:r>
          </a:p>
          <a:p>
            <a:pPr marL="285750" indent="-285750" algn="just">
              <a:lnSpc>
                <a:spcPct val="100000"/>
              </a:lnSpc>
              <a:spcBef>
                <a:spcPts val="0"/>
              </a:spcBef>
              <a:spcAft>
                <a:spcPts val="600"/>
              </a:spcAft>
            </a:pPr>
            <a:r>
              <a:rPr lang="it-IT" sz="1600" b="1" dirty="0">
                <a:latin typeface="Arial Narrow" panose="020B0606020202030204" pitchFamily="34" charset="0"/>
              </a:rPr>
              <a:t>sulla base di condizioni e criteri</a:t>
            </a:r>
            <a:r>
              <a:rPr lang="it-IT" sz="1600" dirty="0">
                <a:latin typeface="Arial Narrow" panose="020B0606020202030204" pitchFamily="34" charset="0"/>
              </a:rPr>
              <a:t>, riguardanti in particolare gli incentivi</a:t>
            </a:r>
          </a:p>
          <a:p>
            <a:pPr marL="742950" lvl="1" indent="-285750">
              <a:lnSpc>
                <a:spcPct val="100000"/>
              </a:lnSpc>
              <a:spcBef>
                <a:spcPts val="0"/>
              </a:spcBef>
              <a:spcAft>
                <a:spcPts val="600"/>
              </a:spcAft>
              <a:buClr>
                <a:schemeClr val="tx1"/>
              </a:buClr>
              <a:buFont typeface="Wingdings" panose="05000000000000000000" pitchFamily="2" charset="2"/>
              <a:buChar char="Ø"/>
            </a:pPr>
            <a:r>
              <a:rPr lang="it-IT" sz="1400" i="1" dirty="0">
                <a:latin typeface="Arial Narrow" panose="020B0606020202030204" pitchFamily="34" charset="0"/>
              </a:rPr>
              <a:t>l’ente deve aver approvato il </a:t>
            </a:r>
            <a:r>
              <a:rPr lang="it-IT" sz="1400" b="1" i="1" dirty="0">
                <a:latin typeface="Arial Narrow" panose="020B0606020202030204" pitchFamily="34" charset="0"/>
              </a:rPr>
              <a:t>bilancio di previsione e il rendiconto entro i «termini stabiliti» dal TUEL </a:t>
            </a:r>
            <a:r>
              <a:rPr lang="it-IT" sz="1400" i="1" dirty="0">
                <a:latin typeface="Arial Narrow" panose="020B0606020202030204" pitchFamily="34" charset="0"/>
              </a:rPr>
              <a:t>(per la previsione </a:t>
            </a:r>
            <a:r>
              <a:rPr lang="it-IT" sz="1400" i="1" u="sng" dirty="0">
                <a:latin typeface="Arial Narrow" panose="020B0606020202030204" pitchFamily="34" charset="0"/>
              </a:rPr>
              <a:t>vale quindi il termine prorogato </a:t>
            </a:r>
            <a:r>
              <a:rPr lang="it-IT" sz="1400" i="1" dirty="0">
                <a:latin typeface="Arial Narrow" panose="020B0606020202030204" pitchFamily="34" charset="0"/>
              </a:rPr>
              <a:t>in base all’art. 151 TUEL)</a:t>
            </a:r>
          </a:p>
          <a:p>
            <a:pPr marL="742950" lvl="1" indent="-285750">
              <a:lnSpc>
                <a:spcPct val="100000"/>
              </a:lnSpc>
              <a:spcBef>
                <a:spcPts val="0"/>
              </a:spcBef>
              <a:spcAft>
                <a:spcPts val="600"/>
              </a:spcAft>
              <a:buClr>
                <a:schemeClr val="tx1"/>
              </a:buClr>
              <a:buFont typeface="Wingdings" panose="05000000000000000000" pitchFamily="2" charset="2"/>
              <a:buChar char="Ø"/>
            </a:pPr>
            <a:r>
              <a:rPr lang="it-IT" sz="1400" i="1" dirty="0">
                <a:latin typeface="Arial Narrow" panose="020B0606020202030204" pitchFamily="34" charset="0"/>
              </a:rPr>
              <a:t>l’incentivazione è attribuita sulla base della contrattazione integrativa «</a:t>
            </a:r>
            <a:r>
              <a:rPr lang="it-IT" sz="1400" b="1" i="1" dirty="0">
                <a:latin typeface="Arial Narrow" panose="020B0606020202030204" pitchFamily="34" charset="0"/>
              </a:rPr>
              <a:t>al personale impiegato nel raggiungimento degli obiettivi del settore entrate</a:t>
            </a:r>
            <a:r>
              <a:rPr lang="it-IT" sz="1400" i="1" dirty="0">
                <a:latin typeface="Arial Narrow" panose="020B0606020202030204" pitchFamily="34" charset="0"/>
              </a:rPr>
              <a:t>», non all’Ufficio tributi</a:t>
            </a:r>
          </a:p>
          <a:p>
            <a:pPr marL="742950" lvl="1" indent="-285750">
              <a:lnSpc>
                <a:spcPct val="100000"/>
              </a:lnSpc>
              <a:spcBef>
                <a:spcPts val="0"/>
              </a:spcBef>
              <a:spcAft>
                <a:spcPts val="600"/>
              </a:spcAft>
              <a:buClr>
                <a:schemeClr val="tx1"/>
              </a:buClr>
              <a:buFont typeface="Wingdings" panose="05000000000000000000" pitchFamily="2" charset="2"/>
              <a:buChar char="Ø"/>
            </a:pPr>
            <a:r>
              <a:rPr lang="it-IT" sz="1400" i="1" dirty="0">
                <a:latin typeface="Arial Narrow" panose="020B0606020202030204" pitchFamily="34" charset="0"/>
              </a:rPr>
              <a:t>l’impiego dello stanziamento avviene «</a:t>
            </a:r>
            <a:r>
              <a:rPr lang="it-IT" sz="1400" b="1" i="1" dirty="0">
                <a:latin typeface="Arial Narrow" panose="020B0606020202030204" pitchFamily="34" charset="0"/>
              </a:rPr>
              <a:t>limitatamente all’anno di riferimento</a:t>
            </a:r>
            <a:r>
              <a:rPr lang="it-IT" sz="1400" i="1" dirty="0">
                <a:latin typeface="Arial Narrow" panose="020B0606020202030204" pitchFamily="34" charset="0"/>
              </a:rPr>
              <a:t>»</a:t>
            </a:r>
          </a:p>
          <a:p>
            <a:pPr marL="742950" lvl="1" indent="-285750">
              <a:lnSpc>
                <a:spcPct val="100000"/>
              </a:lnSpc>
              <a:spcBef>
                <a:spcPts val="0"/>
              </a:spcBef>
              <a:spcAft>
                <a:spcPts val="600"/>
              </a:spcAft>
              <a:buClr>
                <a:schemeClr val="tx1"/>
              </a:buClr>
              <a:buFont typeface="Wingdings" panose="05000000000000000000" pitchFamily="2" charset="2"/>
              <a:buChar char="Ø"/>
            </a:pPr>
            <a:r>
              <a:rPr lang="it-IT" sz="1400" i="1" dirty="0">
                <a:latin typeface="Arial Narrow" panose="020B0606020202030204" pitchFamily="34" charset="0"/>
              </a:rPr>
              <a:t>gli obiettivi possono estendersi alla </a:t>
            </a:r>
            <a:r>
              <a:rPr lang="it-IT" sz="1400" b="1" i="1" dirty="0">
                <a:latin typeface="Arial Narrow" panose="020B0606020202030204" pitchFamily="34" charset="0"/>
              </a:rPr>
              <a:t>partecipazione comunale all’accertamento dei tributi erariali</a:t>
            </a:r>
          </a:p>
          <a:p>
            <a:pPr marL="742950" lvl="1" indent="-285750">
              <a:lnSpc>
                <a:spcPct val="100000"/>
              </a:lnSpc>
              <a:spcBef>
                <a:spcPts val="0"/>
              </a:spcBef>
              <a:spcAft>
                <a:spcPts val="600"/>
              </a:spcAft>
              <a:buClr>
                <a:schemeClr val="tx1"/>
              </a:buClr>
              <a:buFont typeface="Wingdings" panose="05000000000000000000" pitchFamily="2" charset="2"/>
              <a:buChar char="Ø"/>
            </a:pPr>
            <a:r>
              <a:rPr lang="it-IT" sz="1400" i="1" dirty="0">
                <a:latin typeface="Arial Narrow" panose="020B0606020202030204" pitchFamily="34" charset="0"/>
              </a:rPr>
              <a:t>il beneficio attribuito non può superare il 15% del trattamento tabellare annuo lordo individuale</a:t>
            </a:r>
          </a:p>
          <a:p>
            <a:pPr marL="457200" lvl="1" indent="0">
              <a:lnSpc>
                <a:spcPct val="100000"/>
              </a:lnSpc>
              <a:spcBef>
                <a:spcPts val="1000"/>
              </a:spcBef>
              <a:spcAft>
                <a:spcPts val="600"/>
              </a:spcAft>
              <a:buClr>
                <a:schemeClr val="tx1"/>
              </a:buClr>
              <a:buNone/>
            </a:pPr>
            <a:r>
              <a:rPr lang="it-IT" sz="1400" b="1" i="1" dirty="0">
                <a:latin typeface="Arial Narrow" panose="020B0606020202030204" pitchFamily="34" charset="0"/>
              </a:rPr>
              <a:t>Se il servizio di accertamento è affidato in concessione, la norma non si applica </a:t>
            </a:r>
          </a:p>
          <a:p>
            <a:pPr marL="457200" lvl="1" indent="0">
              <a:lnSpc>
                <a:spcPct val="100000"/>
              </a:lnSpc>
              <a:spcBef>
                <a:spcPts val="0"/>
              </a:spcBef>
              <a:spcAft>
                <a:spcPts val="600"/>
              </a:spcAft>
              <a:buClr>
                <a:schemeClr val="tx1"/>
              </a:buClr>
              <a:buNone/>
            </a:pPr>
            <a:r>
              <a:rPr lang="it-IT" sz="1400" i="1" dirty="0">
                <a:solidFill>
                  <a:srgbClr val="C00000"/>
                </a:solidFill>
                <a:latin typeface="Arial Narrow" panose="020B0606020202030204" pitchFamily="34" charset="0"/>
              </a:rPr>
              <a:t>Non accolta in dl Semplificazioni applicabilità «esclusivamente in relazione alle attività di controllo» comunali e ai «programmi di collaborazione con il concessionario» il cui esito sia «misurabile con certezza» </a:t>
            </a:r>
          </a:p>
          <a:p>
            <a:pPr marL="457200" lvl="1" indent="0" algn="ctr">
              <a:lnSpc>
                <a:spcPct val="100000"/>
              </a:lnSpc>
              <a:spcBef>
                <a:spcPts val="0"/>
              </a:spcBef>
              <a:spcAft>
                <a:spcPts val="600"/>
              </a:spcAft>
              <a:buClr>
                <a:schemeClr val="tx1"/>
              </a:buClr>
              <a:buNone/>
            </a:pPr>
            <a:r>
              <a:rPr lang="it-IT" sz="1400" b="1" dirty="0">
                <a:latin typeface="Arial Narrow" panose="020B0606020202030204" pitchFamily="34" charset="0"/>
              </a:rPr>
              <a:t>Il dispositivo è applicabile già nel 2019</a:t>
            </a:r>
          </a:p>
          <a:p>
            <a:pPr marL="59400" lvl="1" indent="0" algn="ctr">
              <a:lnSpc>
                <a:spcPct val="100000"/>
              </a:lnSpc>
              <a:spcBef>
                <a:spcPts val="0"/>
              </a:spcBef>
              <a:spcAft>
                <a:spcPts val="600"/>
              </a:spcAft>
              <a:buClr>
                <a:schemeClr val="tx1"/>
              </a:buClr>
              <a:buNone/>
            </a:pPr>
            <a:r>
              <a:rPr lang="it-IT" sz="1400" b="1" dirty="0">
                <a:latin typeface="Arial Narrow" panose="020B0606020202030204" pitchFamily="34" charset="0"/>
              </a:rPr>
              <a:t>La premialità può essere finalizzata al miglioramento della gestione / recupero delle entrate proprie </a:t>
            </a:r>
            <a:br>
              <a:rPr lang="it-IT" sz="1400" b="1" dirty="0">
                <a:latin typeface="Arial Narrow" panose="020B0606020202030204" pitchFamily="34" charset="0"/>
              </a:rPr>
            </a:br>
            <a:r>
              <a:rPr lang="it-IT" sz="1400" b="1" dirty="0">
                <a:latin typeface="Arial Narrow" panose="020B0606020202030204" pitchFamily="34" charset="0"/>
              </a:rPr>
              <a:t>in generale</a:t>
            </a:r>
            <a:r>
              <a:rPr lang="it-IT" sz="1400" dirty="0">
                <a:latin typeface="Arial Narrow" panose="020B0606020202030204" pitchFamily="34" charset="0"/>
              </a:rPr>
              <a:t> (sui recuperi IMU e Tari dell’anno precedente si calcola la provvista)</a:t>
            </a:r>
          </a:p>
          <a:p>
            <a:pPr marL="59400" lvl="1" indent="0" algn="ctr">
              <a:lnSpc>
                <a:spcPct val="100000"/>
              </a:lnSpc>
              <a:spcBef>
                <a:spcPts val="0"/>
              </a:spcBef>
              <a:spcAft>
                <a:spcPts val="600"/>
              </a:spcAft>
              <a:buClr>
                <a:schemeClr val="tx1"/>
              </a:buClr>
              <a:buNone/>
            </a:pPr>
            <a:r>
              <a:rPr lang="it-IT" sz="1400" b="1" dirty="0">
                <a:latin typeface="Arial Narrow" panose="020B0606020202030204" pitchFamily="34" charset="0"/>
              </a:rPr>
              <a:t>Non ci sono criteri specifici sui contenuti del programmi di potenziamento / incentivazione</a:t>
            </a:r>
            <a:r>
              <a:rPr lang="it-IT" sz="1400" dirty="0">
                <a:latin typeface="Arial Narrow" panose="020B0606020202030204" pitchFamily="34" charset="0"/>
              </a:rPr>
              <a:t>, </a:t>
            </a:r>
            <a:br>
              <a:rPr lang="it-IT" sz="1400" dirty="0">
                <a:latin typeface="Arial Narrow" panose="020B0606020202030204" pitchFamily="34" charset="0"/>
              </a:rPr>
            </a:br>
            <a:r>
              <a:rPr lang="it-IT" sz="1400" dirty="0">
                <a:latin typeface="Arial Narrow" panose="020B0606020202030204" pitchFamily="34" charset="0"/>
              </a:rPr>
              <a:t>che rispondono ai criteri generali adottati dall’ente / richiesti dalla legge</a:t>
            </a:r>
            <a:endParaRPr lang="it-IT" sz="1400" b="1" i="1" dirty="0">
              <a:latin typeface="Arial Narrow" panose="020B0606020202030204" pitchFamily="34" charset="0"/>
            </a:endParaRPr>
          </a:p>
        </p:txBody>
      </p:sp>
      <p:sp>
        <p:nvSpPr>
          <p:cNvPr id="11" name="Segnaposto numero diapositiva 1">
            <a:extLst>
              <a:ext uri="{FF2B5EF4-FFF2-40B4-BE49-F238E27FC236}">
                <a16:creationId xmlns:a16="http://schemas.microsoft.com/office/drawing/2014/main" id="{A1CC7D60-6650-43A0-A807-9335FA30E801}"/>
              </a:ext>
            </a:extLst>
          </p:cNvPr>
          <p:cNvSpPr>
            <a:spLocks noGrp="1"/>
          </p:cNvSpPr>
          <p:nvPr>
            <p:ph type="sldNum" sz="quarter" idx="12"/>
          </p:nvPr>
        </p:nvSpPr>
        <p:spPr>
          <a:noFill/>
        </p:spPr>
        <p:txBody>
          <a:bodyPr/>
          <a:lstStyle>
            <a:lvl1pPr>
              <a:defRPr sz="2400">
                <a:solidFill>
                  <a:schemeClr val="tx1"/>
                </a:solidFill>
                <a:latin typeface="Arial" pitchFamily="34" charset="0"/>
                <a:ea typeface="ヒラギノ角ゴ Pro W3" charset="-128"/>
              </a:defRPr>
            </a:lvl1pPr>
            <a:lvl2pPr marL="742950" indent="-285750">
              <a:defRPr sz="2400">
                <a:solidFill>
                  <a:schemeClr val="tx1"/>
                </a:solidFill>
                <a:latin typeface="Arial" pitchFamily="34" charset="0"/>
                <a:ea typeface="ヒラギノ角ゴ Pro W3" charset="-128"/>
              </a:defRPr>
            </a:lvl2pPr>
            <a:lvl3pPr marL="1143000" indent="-228600">
              <a:defRPr sz="2400">
                <a:solidFill>
                  <a:schemeClr val="tx1"/>
                </a:solidFill>
                <a:latin typeface="Arial" pitchFamily="34" charset="0"/>
                <a:ea typeface="ヒラギノ角ゴ Pro W3" charset="-128"/>
              </a:defRPr>
            </a:lvl3pPr>
            <a:lvl4pPr marL="1600200" indent="-228600">
              <a:defRPr sz="2400">
                <a:solidFill>
                  <a:schemeClr val="tx1"/>
                </a:solidFill>
                <a:latin typeface="Arial" pitchFamily="34" charset="0"/>
                <a:ea typeface="ヒラギノ角ゴ Pro W3" charset="-128"/>
              </a:defRPr>
            </a:lvl4pPr>
            <a:lvl5pPr marL="2057400" indent="-22860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83927D5F-EF90-4B0D-B496-5FB655BBB54A}" type="slidenum">
              <a:rPr kumimoji="0" lang="it-IT" altLang="it-IT" sz="1200" b="0" i="0" u="none" strike="noStrike" kern="1200" cap="none" spc="0" normalizeH="0" baseline="0" noProof="0">
                <a:ln>
                  <a:noFill/>
                </a:ln>
                <a:solidFill>
                  <a:prstClr val="black"/>
                </a:solidFill>
                <a:effectLst/>
                <a:uLnTx/>
                <a:uFillTx/>
                <a:latin typeface="Arial" pitchFamily="34" charset="0"/>
                <a:ea typeface="ヒラギノ角ゴ Pro W3"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it-IT" altLang="it-IT" sz="1200" b="0" i="0" u="none" strike="noStrike" kern="1200" cap="none" spc="0" normalizeH="0" baseline="0" noProof="0" dirty="0">
              <a:ln>
                <a:noFill/>
              </a:ln>
              <a:solidFill>
                <a:prstClr val="black"/>
              </a:solidFill>
              <a:effectLst/>
              <a:uLnTx/>
              <a:uFillTx/>
              <a:latin typeface="Arial" pitchFamily="34" charset="0"/>
              <a:ea typeface="ヒラギノ角ゴ Pro W3" charset="-128"/>
              <a:cs typeface="+mn-cs"/>
            </a:endParaRPr>
          </a:p>
        </p:txBody>
      </p:sp>
    </p:spTree>
    <p:extLst>
      <p:ext uri="{BB962C8B-B14F-4D97-AF65-F5344CB8AC3E}">
        <p14:creationId xmlns:p14="http://schemas.microsoft.com/office/powerpoint/2010/main" val="24355862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5"/>
          <p:cNvSpPr txBox="1">
            <a:spLocks/>
          </p:cNvSpPr>
          <p:nvPr/>
        </p:nvSpPr>
        <p:spPr bwMode="auto">
          <a:xfrm>
            <a:off x="3076575" y="892176"/>
            <a:ext cx="5343525" cy="5242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lnSpcReduction="10000"/>
          </a:bodyPr>
          <a:lstStyle>
            <a:lvl1pPr algn="l" defTabSz="457200" rtl="0" eaLnBrk="1" fontAlgn="base" hangingPunct="1">
              <a:spcBef>
                <a:spcPct val="0"/>
              </a:spcBef>
              <a:spcAft>
                <a:spcPct val="0"/>
              </a:spcAft>
              <a:defRPr sz="3000" b="0" i="0" kern="1200">
                <a:solidFill>
                  <a:schemeClr val="tx1"/>
                </a:solidFill>
                <a:latin typeface="DIN-Black"/>
                <a:ea typeface="Arial Black" pitchFamily="34" charset="0"/>
                <a:cs typeface="DIN-Black"/>
              </a:defRPr>
            </a:lvl1pPr>
            <a:lvl2pPr algn="l" defTabSz="457200" rtl="0" eaLnBrk="1" fontAlgn="base" hangingPunct="1">
              <a:spcBef>
                <a:spcPct val="0"/>
              </a:spcBef>
              <a:spcAft>
                <a:spcPct val="0"/>
              </a:spcAft>
              <a:defRPr sz="3000">
                <a:solidFill>
                  <a:srgbClr val="004B6B"/>
                </a:solidFill>
                <a:latin typeface="Arial Black" pitchFamily="34" charset="0"/>
                <a:ea typeface="Arial Black" pitchFamily="34" charset="0"/>
                <a:cs typeface="Arial Black" pitchFamily="34" charset="0"/>
              </a:defRPr>
            </a:lvl2pPr>
            <a:lvl3pPr algn="l" defTabSz="457200" rtl="0" eaLnBrk="1" fontAlgn="base" hangingPunct="1">
              <a:spcBef>
                <a:spcPct val="0"/>
              </a:spcBef>
              <a:spcAft>
                <a:spcPct val="0"/>
              </a:spcAft>
              <a:defRPr sz="3000">
                <a:solidFill>
                  <a:srgbClr val="004B6B"/>
                </a:solidFill>
                <a:latin typeface="Arial Black" pitchFamily="34" charset="0"/>
                <a:ea typeface="Arial Black" pitchFamily="34" charset="0"/>
                <a:cs typeface="Arial Black" pitchFamily="34" charset="0"/>
              </a:defRPr>
            </a:lvl3pPr>
            <a:lvl4pPr algn="l" defTabSz="457200" rtl="0" eaLnBrk="1" fontAlgn="base" hangingPunct="1">
              <a:spcBef>
                <a:spcPct val="0"/>
              </a:spcBef>
              <a:spcAft>
                <a:spcPct val="0"/>
              </a:spcAft>
              <a:defRPr sz="3000">
                <a:solidFill>
                  <a:srgbClr val="004B6B"/>
                </a:solidFill>
                <a:latin typeface="Arial Black" pitchFamily="34" charset="0"/>
                <a:ea typeface="Arial Black" pitchFamily="34" charset="0"/>
                <a:cs typeface="Arial Black" pitchFamily="34" charset="0"/>
              </a:defRPr>
            </a:lvl4pPr>
            <a:lvl5pPr algn="l" defTabSz="457200" rtl="0" eaLnBrk="1" fontAlgn="base" hangingPunct="1">
              <a:spcBef>
                <a:spcPct val="0"/>
              </a:spcBef>
              <a:spcAft>
                <a:spcPct val="0"/>
              </a:spcAft>
              <a:defRPr sz="3000">
                <a:solidFill>
                  <a:srgbClr val="004B6B"/>
                </a:solidFill>
                <a:latin typeface="Arial Black" pitchFamily="34" charset="0"/>
                <a:ea typeface="Arial Black" pitchFamily="34" charset="0"/>
                <a:cs typeface="Arial Black" pitchFamily="34" charset="0"/>
              </a:defRPr>
            </a:lvl5pPr>
            <a:lvl6pPr marL="457200" algn="l" defTabSz="457200" rtl="0" eaLnBrk="1" fontAlgn="base" hangingPunct="1">
              <a:spcBef>
                <a:spcPct val="0"/>
              </a:spcBef>
              <a:spcAft>
                <a:spcPct val="0"/>
              </a:spcAft>
              <a:defRPr sz="3000">
                <a:solidFill>
                  <a:srgbClr val="004B6B"/>
                </a:solidFill>
                <a:latin typeface="Arial Black" pitchFamily="34" charset="0"/>
                <a:ea typeface="Arial Black" pitchFamily="34" charset="0"/>
                <a:cs typeface="Arial Black" pitchFamily="34" charset="0"/>
              </a:defRPr>
            </a:lvl6pPr>
            <a:lvl7pPr marL="914400" algn="l" defTabSz="457200" rtl="0" eaLnBrk="1" fontAlgn="base" hangingPunct="1">
              <a:spcBef>
                <a:spcPct val="0"/>
              </a:spcBef>
              <a:spcAft>
                <a:spcPct val="0"/>
              </a:spcAft>
              <a:defRPr sz="3000">
                <a:solidFill>
                  <a:srgbClr val="004B6B"/>
                </a:solidFill>
                <a:latin typeface="Arial Black" pitchFamily="34" charset="0"/>
                <a:ea typeface="Arial Black" pitchFamily="34" charset="0"/>
                <a:cs typeface="Arial Black" pitchFamily="34" charset="0"/>
              </a:defRPr>
            </a:lvl7pPr>
            <a:lvl8pPr marL="1371600" algn="l" defTabSz="457200" rtl="0" eaLnBrk="1" fontAlgn="base" hangingPunct="1">
              <a:spcBef>
                <a:spcPct val="0"/>
              </a:spcBef>
              <a:spcAft>
                <a:spcPct val="0"/>
              </a:spcAft>
              <a:defRPr sz="3000">
                <a:solidFill>
                  <a:srgbClr val="004B6B"/>
                </a:solidFill>
                <a:latin typeface="Arial Black" pitchFamily="34" charset="0"/>
                <a:ea typeface="Arial Black" pitchFamily="34" charset="0"/>
                <a:cs typeface="Arial Black" pitchFamily="34" charset="0"/>
              </a:defRPr>
            </a:lvl8pPr>
            <a:lvl9pPr marL="1828800" algn="l" defTabSz="457200" rtl="0" eaLnBrk="1" fontAlgn="base" hangingPunct="1">
              <a:spcBef>
                <a:spcPct val="0"/>
              </a:spcBef>
              <a:spcAft>
                <a:spcPct val="0"/>
              </a:spcAft>
              <a:defRPr sz="3000">
                <a:solidFill>
                  <a:srgbClr val="004B6B"/>
                </a:solidFill>
                <a:latin typeface="Arial Black" pitchFamily="34" charset="0"/>
                <a:ea typeface="Arial Black" pitchFamily="34" charset="0"/>
                <a:cs typeface="Arial Black" pitchFamily="34" charset="0"/>
              </a:defRPr>
            </a:lvl9pPr>
          </a:lstStyle>
          <a:p>
            <a:r>
              <a:rPr lang="it-IT" b="1" dirty="0">
                <a:latin typeface="Arial"/>
                <a:cs typeface="Arial"/>
              </a:rPr>
              <a:t>Evoluzione delle </a:t>
            </a:r>
          </a:p>
          <a:p>
            <a:r>
              <a:rPr lang="it-IT" b="1" dirty="0">
                <a:latin typeface="Arial"/>
                <a:cs typeface="Arial"/>
              </a:rPr>
              <a:t>regole finanziarie</a:t>
            </a:r>
          </a:p>
          <a:p>
            <a:endParaRPr lang="it-IT" b="1" dirty="0">
              <a:latin typeface="Arial"/>
              <a:cs typeface="Arial"/>
            </a:endParaRPr>
          </a:p>
          <a:p>
            <a:pPr marL="457200" indent="-457200">
              <a:spcAft>
                <a:spcPts val="600"/>
              </a:spcAft>
              <a:buFont typeface="Arial" panose="020B0604020202020204" pitchFamily="34" charset="0"/>
              <a:buChar char="•"/>
            </a:pPr>
            <a:r>
              <a:rPr lang="it-IT" sz="1800" i="1" dirty="0">
                <a:latin typeface="Arial"/>
                <a:cs typeface="Arial"/>
              </a:rPr>
              <a:t>Il lungo addio alle regole finanziarie aggiuntive (patto, saldo…)</a:t>
            </a:r>
          </a:p>
          <a:p>
            <a:pPr marL="457200" indent="-457200">
              <a:spcAft>
                <a:spcPts val="600"/>
              </a:spcAft>
              <a:buFont typeface="Arial" panose="020B0604020202020204" pitchFamily="34" charset="0"/>
              <a:buChar char="•"/>
            </a:pPr>
            <a:r>
              <a:rPr lang="it-IT" sz="1800" i="1" dirty="0">
                <a:latin typeface="Arial"/>
                <a:cs typeface="Arial"/>
              </a:rPr>
              <a:t>Lo «sblocco degli avanzi» e i suoi effetti</a:t>
            </a:r>
          </a:p>
          <a:p>
            <a:pPr marL="914400" lvl="1" indent="-457200">
              <a:spcAft>
                <a:spcPts val="600"/>
              </a:spcAft>
              <a:buFont typeface="Wingdings" panose="05000000000000000000" pitchFamily="2" charset="2"/>
              <a:buChar char="Ø"/>
            </a:pPr>
            <a:r>
              <a:rPr lang="it-IT" sz="1600" i="1" dirty="0">
                <a:latin typeface="Arial"/>
                <a:cs typeface="Arial"/>
              </a:rPr>
              <a:t>libero utilizzo di risorse proprie</a:t>
            </a:r>
          </a:p>
          <a:p>
            <a:pPr marL="914400" lvl="1" indent="-457200">
              <a:spcAft>
                <a:spcPts val="600"/>
              </a:spcAft>
              <a:buFont typeface="Wingdings" panose="05000000000000000000" pitchFamily="2" charset="2"/>
              <a:buChar char="Ø"/>
            </a:pPr>
            <a:r>
              <a:rPr lang="it-IT" sz="1600" i="1" dirty="0">
                <a:latin typeface="Arial"/>
                <a:cs typeface="Arial"/>
              </a:rPr>
              <a:t>semplificazione </a:t>
            </a:r>
          </a:p>
          <a:p>
            <a:pPr marL="914400" lvl="1" indent="-457200">
              <a:spcAft>
                <a:spcPts val="600"/>
              </a:spcAft>
              <a:buFont typeface="Wingdings" panose="05000000000000000000" pitchFamily="2" charset="2"/>
              <a:buChar char="Ø"/>
            </a:pPr>
            <a:r>
              <a:rPr lang="it-IT" sz="1600" i="1" dirty="0">
                <a:latin typeface="Arial"/>
                <a:cs typeface="Arial"/>
              </a:rPr>
              <a:t>quote di parte corrente</a:t>
            </a:r>
          </a:p>
          <a:p>
            <a:pPr marL="914400" lvl="1" indent="-457200">
              <a:spcAft>
                <a:spcPts val="600"/>
              </a:spcAft>
              <a:buFont typeface="Wingdings" panose="05000000000000000000" pitchFamily="2" charset="2"/>
              <a:buChar char="Ø"/>
            </a:pPr>
            <a:r>
              <a:rPr lang="it-IT" sz="1600" i="1" dirty="0">
                <a:latin typeface="Arial"/>
                <a:cs typeface="Arial"/>
              </a:rPr>
              <a:t>FPV disponibile in tutte le sue componenti</a:t>
            </a:r>
          </a:p>
          <a:p>
            <a:pPr marL="457200" indent="-457200">
              <a:spcAft>
                <a:spcPts val="600"/>
              </a:spcAft>
              <a:buFont typeface="Arial" panose="020B0604020202020204" pitchFamily="34" charset="0"/>
              <a:buChar char="•"/>
            </a:pPr>
            <a:r>
              <a:rPr lang="it-IT" sz="1800" i="1" dirty="0">
                <a:latin typeface="Arial"/>
                <a:cs typeface="Arial"/>
              </a:rPr>
              <a:t>La dimensione del «surplus» disponibile in Italia e in Sicilia</a:t>
            </a:r>
          </a:p>
          <a:p>
            <a:pPr marL="457200" indent="-457200">
              <a:spcAft>
                <a:spcPts val="600"/>
              </a:spcAft>
              <a:buFont typeface="Arial" panose="020B0604020202020204" pitchFamily="34" charset="0"/>
              <a:buChar char="•"/>
            </a:pPr>
            <a:r>
              <a:rPr lang="it-IT" sz="1800" i="1" dirty="0">
                <a:latin typeface="Arial"/>
                <a:cs typeface="Arial"/>
              </a:rPr>
              <a:t>I vincoli in caso di disavanzo </a:t>
            </a:r>
          </a:p>
          <a:p>
            <a:pPr marL="457200" indent="-457200">
              <a:spcAft>
                <a:spcPts val="600"/>
              </a:spcAft>
              <a:buFont typeface="Arial" panose="020B0604020202020204" pitchFamily="34" charset="0"/>
              <a:buChar char="•"/>
            </a:pPr>
            <a:r>
              <a:rPr lang="it-IT" sz="1800" i="1" dirty="0">
                <a:latin typeface="Arial"/>
                <a:cs typeface="Arial"/>
              </a:rPr>
              <a:t>Nuove strutture e contributi agli investimenti nella legge di bilancio</a:t>
            </a:r>
          </a:p>
          <a:p>
            <a:endParaRPr lang="it-IT" b="1" dirty="0">
              <a:latin typeface="Arial"/>
              <a:cs typeface="Arial"/>
            </a:endParaRPr>
          </a:p>
        </p:txBody>
      </p:sp>
      <p:pic>
        <p:nvPicPr>
          <p:cNvPr id="4" name="Immagine 3">
            <a:extLst>
              <a:ext uri="{FF2B5EF4-FFF2-40B4-BE49-F238E27FC236}">
                <a16:creationId xmlns:a16="http://schemas.microsoft.com/office/drawing/2014/main" id="{DEA7A0FC-08C7-4CC4-B68A-205620D0B8C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04000" y="5778296"/>
            <a:ext cx="2340000" cy="1079704"/>
          </a:xfrm>
          <a:prstGeom prst="rect">
            <a:avLst/>
          </a:prstGeom>
        </p:spPr>
      </p:pic>
    </p:spTree>
    <p:extLst>
      <p:ext uri="{BB962C8B-B14F-4D97-AF65-F5344CB8AC3E}">
        <p14:creationId xmlns:p14="http://schemas.microsoft.com/office/powerpoint/2010/main" val="10180083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5"/>
          <p:cNvSpPr txBox="1">
            <a:spLocks/>
          </p:cNvSpPr>
          <p:nvPr/>
        </p:nvSpPr>
        <p:spPr bwMode="auto">
          <a:xfrm>
            <a:off x="254118" y="399815"/>
            <a:ext cx="7848872" cy="49244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lIns="91440" tIns="45720" rIns="91440" bIns="45720" rtlCol="0" anchor="ctr">
            <a:noAutofit/>
          </a:bodyPr>
          <a:lstStyle>
            <a:defPPr>
              <a:defRPr lang="it-IT"/>
            </a:defPPr>
            <a:lvl1pPr defTabSz="914400">
              <a:lnSpc>
                <a:spcPct val="90000"/>
              </a:lnSpc>
              <a:spcBef>
                <a:spcPct val="0"/>
              </a:spcBef>
              <a:buNone/>
              <a:defRPr sz="2600" b="1">
                <a:latin typeface="Arial" panose="020B0604020202020204" pitchFamily="34" charset="0"/>
                <a:ea typeface="+mj-ea"/>
                <a:cs typeface="Arial" panose="020B0604020202020204" pitchFamily="34" charset="0"/>
              </a:defRPr>
            </a:lvl1pPr>
            <a:lvl2pPr>
              <a:defRPr sz="2800" b="1">
                <a:solidFill>
                  <a:srgbClr val="005E7D"/>
                </a:solidFill>
                <a:latin typeface="Arial" charset="0"/>
                <a:ea typeface="ヒラギノ角ゴ Pro W3" charset="0"/>
                <a:cs typeface="ヒラギノ角ゴ Pro W3" charset="0"/>
              </a:defRPr>
            </a:lvl2pPr>
            <a:lvl3pPr>
              <a:defRPr sz="2800" b="1">
                <a:solidFill>
                  <a:srgbClr val="005E7D"/>
                </a:solidFill>
                <a:latin typeface="Arial" charset="0"/>
                <a:ea typeface="ヒラギノ角ゴ Pro W3" charset="0"/>
                <a:cs typeface="ヒラギノ角ゴ Pro W3" charset="0"/>
              </a:defRPr>
            </a:lvl3pPr>
            <a:lvl4pPr>
              <a:defRPr sz="2800" b="1">
                <a:solidFill>
                  <a:srgbClr val="005E7D"/>
                </a:solidFill>
                <a:latin typeface="Arial" charset="0"/>
                <a:ea typeface="ヒラギノ角ゴ Pro W3" charset="0"/>
                <a:cs typeface="ヒラギノ角ゴ Pro W3" charset="0"/>
              </a:defRPr>
            </a:lvl4pPr>
            <a:lvl5pPr>
              <a:defRPr sz="2800" b="1">
                <a:solidFill>
                  <a:srgbClr val="005E7D"/>
                </a:solidFill>
                <a:latin typeface="Arial" charset="0"/>
                <a:ea typeface="ヒラギノ角ゴ Pro W3" charset="0"/>
                <a:cs typeface="ヒラギノ角ゴ Pro W3" charset="0"/>
              </a:defRPr>
            </a:lvl5pPr>
            <a:lvl6pPr marL="457200" fontAlgn="base">
              <a:spcBef>
                <a:spcPct val="0"/>
              </a:spcBef>
              <a:spcAft>
                <a:spcPct val="0"/>
              </a:spcAft>
              <a:defRPr sz="2800" b="1">
                <a:solidFill>
                  <a:srgbClr val="005E7D"/>
                </a:solidFill>
                <a:latin typeface="Arial" charset="0"/>
                <a:ea typeface="ヒラギノ角ゴ Pro W3" charset="0"/>
                <a:cs typeface="ヒラギノ角ゴ Pro W3" charset="0"/>
              </a:defRPr>
            </a:lvl6pPr>
            <a:lvl7pPr marL="914400" fontAlgn="base">
              <a:spcBef>
                <a:spcPct val="0"/>
              </a:spcBef>
              <a:spcAft>
                <a:spcPct val="0"/>
              </a:spcAft>
              <a:defRPr sz="2800" b="1">
                <a:solidFill>
                  <a:srgbClr val="005E7D"/>
                </a:solidFill>
                <a:latin typeface="Arial" charset="0"/>
                <a:ea typeface="ヒラギノ角ゴ Pro W3" charset="0"/>
                <a:cs typeface="ヒラギノ角ゴ Pro W3" charset="0"/>
              </a:defRPr>
            </a:lvl7pPr>
            <a:lvl8pPr marL="1371600" fontAlgn="base">
              <a:spcBef>
                <a:spcPct val="0"/>
              </a:spcBef>
              <a:spcAft>
                <a:spcPct val="0"/>
              </a:spcAft>
              <a:defRPr sz="2800" b="1">
                <a:solidFill>
                  <a:srgbClr val="005E7D"/>
                </a:solidFill>
                <a:latin typeface="Arial" charset="0"/>
                <a:ea typeface="ヒラギノ角ゴ Pro W3" charset="0"/>
                <a:cs typeface="ヒラギノ角ゴ Pro W3" charset="0"/>
              </a:defRPr>
            </a:lvl8pPr>
            <a:lvl9pPr marL="1828800" fontAlgn="base">
              <a:spcBef>
                <a:spcPct val="0"/>
              </a:spcBef>
              <a:spcAft>
                <a:spcPct val="0"/>
              </a:spcAft>
              <a:defRPr sz="2800" b="1">
                <a:solidFill>
                  <a:srgbClr val="005E7D"/>
                </a:solidFill>
                <a:latin typeface="Arial" charset="0"/>
                <a:ea typeface="ヒラギノ角ゴ Pro W3" charset="0"/>
                <a:cs typeface="ヒラギノ角ゴ Pro W3" charset="0"/>
              </a:defRPr>
            </a:lvl9pPr>
          </a:lstStyle>
          <a:p>
            <a:r>
              <a:rPr lang="it-IT" dirty="0"/>
              <a:t>L’approdo agli equilibri ex DLgs 118/2011 (1)</a:t>
            </a:r>
          </a:p>
        </p:txBody>
      </p:sp>
      <p:sp>
        <p:nvSpPr>
          <p:cNvPr id="4" name="Rettangolo 3">
            <a:extLst>
              <a:ext uri="{FF2B5EF4-FFF2-40B4-BE49-F238E27FC236}">
                <a16:creationId xmlns:a16="http://schemas.microsoft.com/office/drawing/2014/main" id="{3067ECEC-2FDB-4B53-A5BE-3B5DF67F5E69}"/>
              </a:ext>
            </a:extLst>
          </p:cNvPr>
          <p:cNvSpPr/>
          <p:nvPr/>
        </p:nvSpPr>
        <p:spPr>
          <a:xfrm>
            <a:off x="278945" y="1141781"/>
            <a:ext cx="7848872" cy="5313955"/>
          </a:xfrm>
          <a:prstGeom prst="rect">
            <a:avLst/>
          </a:prstGeom>
        </p:spPr>
        <p:txBody>
          <a:bodyPr wrap="square">
            <a:spAutoFit/>
          </a:bodyPr>
          <a:lstStyle/>
          <a:p>
            <a:pPr algn="just">
              <a:lnSpc>
                <a:spcPct val="120000"/>
              </a:lnSpc>
              <a:spcBef>
                <a:spcPts val="0"/>
              </a:spcBef>
              <a:spcAft>
                <a:spcPts val="600"/>
              </a:spcAft>
              <a:buClr>
                <a:schemeClr val="tx2"/>
              </a:buClr>
            </a:pPr>
            <a:r>
              <a:rPr lang="it-IT" sz="2200" dirty="0">
                <a:latin typeface="Arial Narrow" panose="020B0606020202030204" pitchFamily="34" charset="0"/>
              </a:rPr>
              <a:t>Dopo una lunga stagione di vincoli finanziari più o meno stringenti, ma comunque distorsivi, a partire dal 2019 per gli enti locali il vincolo di finanza pubblica coincide con il rispetto dei principi introdotti dall’armonizzazione contabile (D.Lgs 118/2011)</a:t>
            </a:r>
          </a:p>
          <a:p>
            <a:pPr marL="360000" indent="-360000" algn="just">
              <a:lnSpc>
                <a:spcPct val="120000"/>
              </a:lnSpc>
              <a:spcBef>
                <a:spcPts val="300"/>
              </a:spcBef>
              <a:spcAft>
                <a:spcPts val="600"/>
              </a:spcAft>
              <a:buClr>
                <a:schemeClr val="tx1"/>
              </a:buClr>
              <a:buFont typeface="Wingdings" panose="05000000000000000000" pitchFamily="2" charset="2"/>
              <a:buChar char="Ø"/>
            </a:pPr>
            <a:r>
              <a:rPr lang="it-IT" sz="2000" b="1" dirty="0">
                <a:latin typeface="Arial Narrow" panose="020B0606020202030204" pitchFamily="34" charset="0"/>
              </a:rPr>
              <a:t>Nel 2016</a:t>
            </a:r>
            <a:r>
              <a:rPr lang="it-IT" sz="2000" dirty="0">
                <a:latin typeface="Arial Narrow" panose="020B0606020202030204" pitchFamily="34" charset="0"/>
              </a:rPr>
              <a:t> il passaggio dal Patto di stabilità interno al Saldo finale di competenza ha decretato l’abbandono della «competenza mista» e ha </a:t>
            </a:r>
            <a:r>
              <a:rPr lang="it-IT" sz="2000" b="1" dirty="0">
                <a:latin typeface="Arial Narrow" panose="020B0606020202030204" pitchFamily="34" charset="0"/>
              </a:rPr>
              <a:t>azzerato l’obiettivo programmatico</a:t>
            </a:r>
            <a:r>
              <a:rPr lang="it-IT" sz="2000" dirty="0">
                <a:latin typeface="Arial Narrow" panose="020B0606020202030204" pitchFamily="34" charset="0"/>
              </a:rPr>
              <a:t> che imponeva avanzi annuali per il singolo ente</a:t>
            </a:r>
          </a:p>
          <a:p>
            <a:pPr marL="360000" indent="-360000" algn="just">
              <a:lnSpc>
                <a:spcPct val="120000"/>
              </a:lnSpc>
              <a:buClr>
                <a:schemeClr val="tx1"/>
              </a:buClr>
              <a:buFont typeface="Wingdings" panose="05000000000000000000" pitchFamily="2" charset="2"/>
              <a:buChar char="Ø"/>
            </a:pPr>
            <a:r>
              <a:rPr lang="it-IT" sz="2000" b="1" dirty="0">
                <a:latin typeface="Arial Narrow" panose="020B0606020202030204" pitchFamily="34" charset="0"/>
              </a:rPr>
              <a:t>Dal 2019</a:t>
            </a:r>
            <a:r>
              <a:rPr lang="it-IT" sz="2000" dirty="0">
                <a:latin typeface="Arial Narrow" panose="020B0606020202030204" pitchFamily="34" charset="0"/>
              </a:rPr>
              <a:t> il superamento del Saldo finale di competenza e l’approdo agli «equilibri ordinari» disciplinati dal D.Lgs 118/2011 autorizzano l’</a:t>
            </a:r>
            <a:r>
              <a:rPr lang="it-IT" sz="2000" b="1" dirty="0">
                <a:latin typeface="Arial Narrow" panose="020B0606020202030204" pitchFamily="34" charset="0"/>
              </a:rPr>
              <a:t>utilizzo</a:t>
            </a:r>
            <a:r>
              <a:rPr lang="it-IT" sz="2000" dirty="0">
                <a:latin typeface="Arial Narrow" panose="020B0606020202030204" pitchFamily="34" charset="0"/>
              </a:rPr>
              <a:t> sia degli </a:t>
            </a:r>
            <a:r>
              <a:rPr lang="it-IT" sz="2000" b="1" dirty="0">
                <a:latin typeface="Arial Narrow" panose="020B0606020202030204" pitchFamily="34" charset="0"/>
              </a:rPr>
              <a:t>avanzi effettivamente disponibili </a:t>
            </a:r>
            <a:r>
              <a:rPr lang="it-IT" sz="2000" dirty="0">
                <a:latin typeface="Arial Narrow" panose="020B0606020202030204" pitchFamily="34" charset="0"/>
              </a:rPr>
              <a:t>sia del </a:t>
            </a:r>
            <a:r>
              <a:rPr lang="it-IT" sz="2000" b="1" dirty="0">
                <a:latin typeface="Arial Narrow" panose="020B0606020202030204" pitchFamily="34" charset="0"/>
              </a:rPr>
              <a:t>debito nei soli limiti stabiliti dal TUEL </a:t>
            </a:r>
            <a:r>
              <a:rPr lang="it-IT" sz="2000" dirty="0">
                <a:latin typeface="Arial Narrow" panose="020B0606020202030204" pitchFamily="34" charset="0"/>
              </a:rPr>
              <a:t>(art. 204, oneri per interessi fino al 10% delle entrate correnti), oltre al </a:t>
            </a:r>
            <a:r>
              <a:rPr lang="it-IT" sz="2000" b="1" dirty="0">
                <a:latin typeface="Arial Narrow" panose="020B0606020202030204" pitchFamily="34" charset="0"/>
              </a:rPr>
              <a:t>Fondo Pluriennale Vincolato (FPV) già appostato nei bilanci</a:t>
            </a:r>
            <a:endParaRPr lang="it-IT" sz="2000" dirty="0">
              <a:latin typeface="Arial Narrow" panose="020B0606020202030204" pitchFamily="34" charset="0"/>
            </a:endParaRPr>
          </a:p>
        </p:txBody>
      </p:sp>
      <p:sp>
        <p:nvSpPr>
          <p:cNvPr id="8" name="Segnaposto numero diapositiva 1">
            <a:extLst>
              <a:ext uri="{FF2B5EF4-FFF2-40B4-BE49-F238E27FC236}">
                <a16:creationId xmlns:a16="http://schemas.microsoft.com/office/drawing/2014/main" id="{EE213C5C-3D92-4D38-8F75-32B3C82A83A3}"/>
              </a:ext>
            </a:extLst>
          </p:cNvPr>
          <p:cNvSpPr>
            <a:spLocks noGrp="1"/>
          </p:cNvSpPr>
          <p:nvPr>
            <p:ph type="sldNum" sz="quarter" idx="12"/>
          </p:nvPr>
        </p:nvSpPr>
        <p:spPr>
          <a:xfrm>
            <a:off x="6457950" y="6356351"/>
            <a:ext cx="2057400" cy="365125"/>
          </a:xfrm>
          <a:noFill/>
        </p:spPr>
        <p:txBody>
          <a:bodyPr/>
          <a:lstStyle>
            <a:lvl1pPr>
              <a:defRPr sz="2400">
                <a:solidFill>
                  <a:schemeClr val="tx1"/>
                </a:solidFill>
                <a:latin typeface="Arial" pitchFamily="34" charset="0"/>
                <a:ea typeface="ヒラギノ角ゴ Pro W3" charset="-128"/>
              </a:defRPr>
            </a:lvl1pPr>
            <a:lvl2pPr marL="742950" indent="-285750">
              <a:defRPr sz="2400">
                <a:solidFill>
                  <a:schemeClr val="tx1"/>
                </a:solidFill>
                <a:latin typeface="Arial" pitchFamily="34" charset="0"/>
                <a:ea typeface="ヒラギノ角ゴ Pro W3" charset="-128"/>
              </a:defRPr>
            </a:lvl2pPr>
            <a:lvl3pPr marL="1143000" indent="-228600">
              <a:defRPr sz="2400">
                <a:solidFill>
                  <a:schemeClr val="tx1"/>
                </a:solidFill>
                <a:latin typeface="Arial" pitchFamily="34" charset="0"/>
                <a:ea typeface="ヒラギノ角ゴ Pro W3" charset="-128"/>
              </a:defRPr>
            </a:lvl3pPr>
            <a:lvl4pPr marL="1600200" indent="-228600">
              <a:defRPr sz="2400">
                <a:solidFill>
                  <a:schemeClr val="tx1"/>
                </a:solidFill>
                <a:latin typeface="Arial" pitchFamily="34" charset="0"/>
                <a:ea typeface="ヒラギノ角ゴ Pro W3" charset="-128"/>
              </a:defRPr>
            </a:lvl4pPr>
            <a:lvl5pPr marL="2057400" indent="-22860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fld id="{83927D5F-EF90-4B0D-B496-5FB655BBB54A}" type="slidenum">
              <a:rPr lang="it-IT" altLang="it-IT" sz="1200"/>
              <a:pPr/>
              <a:t>23</a:t>
            </a:fld>
            <a:endParaRPr lang="it-IT" altLang="it-IT" sz="1200" dirty="0"/>
          </a:p>
        </p:txBody>
      </p:sp>
    </p:spTree>
    <p:extLst>
      <p:ext uri="{BB962C8B-B14F-4D97-AF65-F5344CB8AC3E}">
        <p14:creationId xmlns:p14="http://schemas.microsoft.com/office/powerpoint/2010/main" val="42436856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5"/>
          <p:cNvSpPr txBox="1">
            <a:spLocks/>
          </p:cNvSpPr>
          <p:nvPr/>
        </p:nvSpPr>
        <p:spPr bwMode="auto">
          <a:xfrm>
            <a:off x="242415" y="354095"/>
            <a:ext cx="7237377" cy="49244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lIns="91440" tIns="45720" rIns="91440" bIns="45720" rtlCol="0" anchor="ctr">
            <a:noAutofit/>
          </a:bodyPr>
          <a:lstStyle>
            <a:defPPr>
              <a:defRPr lang="it-IT"/>
            </a:defPPr>
            <a:lvl1pPr defTabSz="914400">
              <a:lnSpc>
                <a:spcPct val="90000"/>
              </a:lnSpc>
              <a:spcBef>
                <a:spcPct val="0"/>
              </a:spcBef>
              <a:buNone/>
              <a:defRPr sz="2600" b="1">
                <a:latin typeface="Arial" panose="020B0604020202020204" pitchFamily="34" charset="0"/>
                <a:ea typeface="+mj-ea"/>
                <a:cs typeface="Arial" panose="020B0604020202020204" pitchFamily="34" charset="0"/>
              </a:defRPr>
            </a:lvl1pPr>
            <a:lvl2pPr>
              <a:defRPr sz="2800" b="1">
                <a:solidFill>
                  <a:srgbClr val="005E7D"/>
                </a:solidFill>
                <a:latin typeface="Arial" charset="0"/>
                <a:ea typeface="ヒラギノ角ゴ Pro W3" charset="0"/>
                <a:cs typeface="ヒラギノ角ゴ Pro W3" charset="0"/>
              </a:defRPr>
            </a:lvl2pPr>
            <a:lvl3pPr>
              <a:defRPr sz="2800" b="1">
                <a:solidFill>
                  <a:srgbClr val="005E7D"/>
                </a:solidFill>
                <a:latin typeface="Arial" charset="0"/>
                <a:ea typeface="ヒラギノ角ゴ Pro W3" charset="0"/>
                <a:cs typeface="ヒラギノ角ゴ Pro W3" charset="0"/>
              </a:defRPr>
            </a:lvl3pPr>
            <a:lvl4pPr>
              <a:defRPr sz="2800" b="1">
                <a:solidFill>
                  <a:srgbClr val="005E7D"/>
                </a:solidFill>
                <a:latin typeface="Arial" charset="0"/>
                <a:ea typeface="ヒラギノ角ゴ Pro W3" charset="0"/>
                <a:cs typeface="ヒラギノ角ゴ Pro W3" charset="0"/>
              </a:defRPr>
            </a:lvl4pPr>
            <a:lvl5pPr>
              <a:defRPr sz="2800" b="1">
                <a:solidFill>
                  <a:srgbClr val="005E7D"/>
                </a:solidFill>
                <a:latin typeface="Arial" charset="0"/>
                <a:ea typeface="ヒラギノ角ゴ Pro W3" charset="0"/>
                <a:cs typeface="ヒラギノ角ゴ Pro W3" charset="0"/>
              </a:defRPr>
            </a:lvl5pPr>
            <a:lvl6pPr marL="457200" fontAlgn="base">
              <a:spcBef>
                <a:spcPct val="0"/>
              </a:spcBef>
              <a:spcAft>
                <a:spcPct val="0"/>
              </a:spcAft>
              <a:defRPr sz="2800" b="1">
                <a:solidFill>
                  <a:srgbClr val="005E7D"/>
                </a:solidFill>
                <a:latin typeface="Arial" charset="0"/>
                <a:ea typeface="ヒラギノ角ゴ Pro W3" charset="0"/>
                <a:cs typeface="ヒラギノ角ゴ Pro W3" charset="0"/>
              </a:defRPr>
            </a:lvl6pPr>
            <a:lvl7pPr marL="914400" fontAlgn="base">
              <a:spcBef>
                <a:spcPct val="0"/>
              </a:spcBef>
              <a:spcAft>
                <a:spcPct val="0"/>
              </a:spcAft>
              <a:defRPr sz="2800" b="1">
                <a:solidFill>
                  <a:srgbClr val="005E7D"/>
                </a:solidFill>
                <a:latin typeface="Arial" charset="0"/>
                <a:ea typeface="ヒラギノ角ゴ Pro W3" charset="0"/>
                <a:cs typeface="ヒラギノ角ゴ Pro W3" charset="0"/>
              </a:defRPr>
            </a:lvl7pPr>
            <a:lvl8pPr marL="1371600" fontAlgn="base">
              <a:spcBef>
                <a:spcPct val="0"/>
              </a:spcBef>
              <a:spcAft>
                <a:spcPct val="0"/>
              </a:spcAft>
              <a:defRPr sz="2800" b="1">
                <a:solidFill>
                  <a:srgbClr val="005E7D"/>
                </a:solidFill>
                <a:latin typeface="Arial" charset="0"/>
                <a:ea typeface="ヒラギノ角ゴ Pro W3" charset="0"/>
                <a:cs typeface="ヒラギノ角ゴ Pro W3" charset="0"/>
              </a:defRPr>
            </a:lvl8pPr>
            <a:lvl9pPr marL="1828800" fontAlgn="base">
              <a:spcBef>
                <a:spcPct val="0"/>
              </a:spcBef>
              <a:spcAft>
                <a:spcPct val="0"/>
              </a:spcAft>
              <a:defRPr sz="2800" b="1">
                <a:solidFill>
                  <a:srgbClr val="005E7D"/>
                </a:solidFill>
                <a:latin typeface="Arial" charset="0"/>
                <a:ea typeface="ヒラギノ角ゴ Pro W3" charset="0"/>
                <a:cs typeface="ヒラギノ角ゴ Pro W3" charset="0"/>
              </a:defRPr>
            </a:lvl9pPr>
          </a:lstStyle>
          <a:p>
            <a:r>
              <a:rPr lang="it-IT" dirty="0"/>
              <a:t>L’approdo agli equilibri ex DLgs 118/2011 (2)</a:t>
            </a:r>
          </a:p>
        </p:txBody>
      </p:sp>
      <p:sp>
        <p:nvSpPr>
          <p:cNvPr id="4" name="Rettangolo 3">
            <a:extLst>
              <a:ext uri="{FF2B5EF4-FFF2-40B4-BE49-F238E27FC236}">
                <a16:creationId xmlns:a16="http://schemas.microsoft.com/office/drawing/2014/main" id="{3067ECEC-2FDB-4B53-A5BE-3B5DF67F5E69}"/>
              </a:ext>
            </a:extLst>
          </p:cNvPr>
          <p:cNvSpPr/>
          <p:nvPr/>
        </p:nvSpPr>
        <p:spPr>
          <a:xfrm>
            <a:off x="284186" y="1057157"/>
            <a:ext cx="8247166" cy="4981877"/>
          </a:xfrm>
          <a:prstGeom prst="rect">
            <a:avLst/>
          </a:prstGeom>
        </p:spPr>
        <p:txBody>
          <a:bodyPr wrap="square">
            <a:spAutoFit/>
          </a:bodyPr>
          <a:lstStyle/>
          <a:p>
            <a:pPr algn="just">
              <a:spcBef>
                <a:spcPts val="600"/>
              </a:spcBef>
              <a:spcAft>
                <a:spcPts val="600"/>
              </a:spcAft>
              <a:buClr>
                <a:schemeClr val="tx2"/>
              </a:buClr>
            </a:pPr>
            <a:r>
              <a:rPr lang="it-IT" sz="2000" dirty="0">
                <a:latin typeface="Arial Narrow" panose="020B0606020202030204" pitchFamily="34" charset="0"/>
              </a:rPr>
              <a:t>In sintesi, a partire dal 2019 (commi 819-823)</a:t>
            </a:r>
          </a:p>
          <a:p>
            <a:pPr marL="360000" indent="-360000" algn="just">
              <a:lnSpc>
                <a:spcPct val="110000"/>
              </a:lnSpc>
              <a:spcBef>
                <a:spcPts val="900"/>
              </a:spcBef>
              <a:spcAft>
                <a:spcPts val="0"/>
              </a:spcAft>
              <a:buClr>
                <a:schemeClr val="tx1"/>
              </a:buClr>
              <a:buFont typeface="Wingdings" panose="05000000000000000000" pitchFamily="2" charset="2"/>
              <a:buChar char="Ø"/>
            </a:pPr>
            <a:r>
              <a:rPr lang="it-IT" sz="2000" dirty="0">
                <a:latin typeface="Arial Narrow" panose="020B0606020202030204" pitchFamily="34" charset="0"/>
              </a:rPr>
              <a:t>niente più verifiche in sede di previsione circa il rispetto del saldo di finanza pubblica</a:t>
            </a:r>
          </a:p>
          <a:p>
            <a:pPr marL="360000" indent="-360000" algn="just">
              <a:lnSpc>
                <a:spcPct val="110000"/>
              </a:lnSpc>
              <a:spcBef>
                <a:spcPts val="600"/>
              </a:spcBef>
              <a:spcAft>
                <a:spcPts val="0"/>
              </a:spcAft>
              <a:buClr>
                <a:schemeClr val="tx1"/>
              </a:buClr>
              <a:buFont typeface="Wingdings" panose="05000000000000000000" pitchFamily="2" charset="2"/>
              <a:buChar char="Ø"/>
            </a:pPr>
            <a:r>
              <a:rPr lang="it-IT" sz="2000" dirty="0">
                <a:latin typeface="Arial Narrow" panose="020B0606020202030204" pitchFamily="34" charset="0"/>
              </a:rPr>
              <a:t>niente più oneri da monitoraggio connessi al rispetto del saldo di finanza pubblica</a:t>
            </a:r>
          </a:p>
          <a:p>
            <a:pPr marL="360000" indent="-360000" algn="just">
              <a:lnSpc>
                <a:spcPct val="110000"/>
              </a:lnSpc>
              <a:spcBef>
                <a:spcPts val="600"/>
              </a:spcBef>
              <a:spcAft>
                <a:spcPts val="0"/>
              </a:spcAft>
              <a:buClr>
                <a:schemeClr val="tx1"/>
              </a:buClr>
              <a:buFont typeface="Wingdings" panose="05000000000000000000" pitchFamily="2" charset="2"/>
              <a:buChar char="Ø"/>
            </a:pPr>
            <a:r>
              <a:rPr lang="it-IT" sz="2000" dirty="0">
                <a:latin typeface="Arial Narrow" panose="020B0606020202030204" pitchFamily="34" charset="0"/>
              </a:rPr>
              <a:t>viene meno, già per il 2018, il sistema premiale/sanzionatorio previgente</a:t>
            </a:r>
          </a:p>
          <a:p>
            <a:pPr marL="360000" indent="-360000" algn="just">
              <a:lnSpc>
                <a:spcPct val="110000"/>
              </a:lnSpc>
              <a:spcBef>
                <a:spcPts val="600"/>
              </a:spcBef>
              <a:spcAft>
                <a:spcPts val="0"/>
              </a:spcAft>
              <a:buClr>
                <a:schemeClr val="tx1"/>
              </a:buClr>
              <a:buFont typeface="Wingdings" panose="05000000000000000000" pitchFamily="2" charset="2"/>
              <a:buChar char="Ø"/>
            </a:pPr>
            <a:r>
              <a:rPr lang="it-IT" sz="2000" dirty="0">
                <a:latin typeface="Arial Narrow" panose="020B0606020202030204" pitchFamily="34" charset="0"/>
              </a:rPr>
              <a:t>sono aboliti i Patti nazionali e le intese regionali e non si procede quindi a nessuna restituzione o acquisizione di spazi finanziari scambiati negli anni precedenti</a:t>
            </a:r>
          </a:p>
          <a:p>
            <a:pPr marL="360000" indent="-360000" algn="just">
              <a:lnSpc>
                <a:spcPct val="110000"/>
              </a:lnSpc>
              <a:spcBef>
                <a:spcPts val="600"/>
              </a:spcBef>
              <a:spcAft>
                <a:spcPts val="0"/>
              </a:spcAft>
              <a:buClr>
                <a:schemeClr val="tx1"/>
              </a:buClr>
              <a:buFont typeface="Wingdings" panose="05000000000000000000" pitchFamily="2" charset="2"/>
              <a:buChar char="Ø"/>
            </a:pPr>
            <a:r>
              <a:rPr lang="it-IT" sz="2000" dirty="0">
                <a:latin typeface="Arial Narrow" panose="020B0606020202030204" pitchFamily="34" charset="0"/>
              </a:rPr>
              <a:t>viene meno la verifica dell’utilizzo effettivo degli spazi finanziari già acquisiti</a:t>
            </a:r>
          </a:p>
          <a:p>
            <a:pPr algn="just">
              <a:lnSpc>
                <a:spcPct val="110000"/>
              </a:lnSpc>
              <a:spcBef>
                <a:spcPts val="2400"/>
              </a:spcBef>
              <a:spcAft>
                <a:spcPts val="0"/>
              </a:spcAft>
              <a:buClr>
                <a:schemeClr val="tx2"/>
              </a:buClr>
            </a:pPr>
            <a:r>
              <a:rPr lang="it-IT" sz="2000" dirty="0">
                <a:latin typeface="Arial Narrow" panose="020B0606020202030204" pitchFamily="34" charset="0"/>
              </a:rPr>
              <a:t>In definitiva, quindi:</a:t>
            </a:r>
          </a:p>
          <a:p>
            <a:pPr algn="just">
              <a:lnSpc>
                <a:spcPct val="110000"/>
              </a:lnSpc>
              <a:spcBef>
                <a:spcPts val="600"/>
              </a:spcBef>
              <a:spcAft>
                <a:spcPts val="0"/>
              </a:spcAft>
              <a:buClr>
                <a:schemeClr val="tx2"/>
              </a:buClr>
            </a:pPr>
            <a:r>
              <a:rPr lang="it-IT" sz="2000" dirty="0">
                <a:latin typeface="Arial Narrow" panose="020B0606020202030204" pitchFamily="34" charset="0"/>
              </a:rPr>
              <a:t>in base al comma 821, l’ente è considerato </a:t>
            </a:r>
            <a:r>
              <a:rPr lang="it-IT" sz="2000" b="1" dirty="0">
                <a:latin typeface="Arial Narrow" panose="020B0606020202030204" pitchFamily="34" charset="0"/>
              </a:rPr>
              <a:t>«</a:t>
            </a:r>
            <a:r>
              <a:rPr lang="it-IT" sz="2000" b="1" i="1" dirty="0">
                <a:latin typeface="Arial Narrow" panose="020B0606020202030204" pitchFamily="34" charset="0"/>
              </a:rPr>
              <a:t>in equilibrio in presenza di un risultato di competenza dell’esercizio non negativo»</a:t>
            </a:r>
            <a:r>
              <a:rPr lang="it-IT" sz="2000" i="1" dirty="0">
                <a:latin typeface="Arial Narrow" panose="020B0606020202030204" pitchFamily="34" charset="0"/>
              </a:rPr>
              <a:t>,</a:t>
            </a:r>
            <a:r>
              <a:rPr lang="it-IT" sz="2000" b="1" i="1" dirty="0">
                <a:latin typeface="Arial Narrow" panose="020B0606020202030204" pitchFamily="34" charset="0"/>
              </a:rPr>
              <a:t> </a:t>
            </a:r>
            <a:r>
              <a:rPr lang="it-IT" sz="2000" i="1" dirty="0">
                <a:latin typeface="Arial Narrow" panose="020B0606020202030204" pitchFamily="34" charset="0"/>
              </a:rPr>
              <a:t>desunto</a:t>
            </a:r>
            <a:r>
              <a:rPr lang="it-IT" sz="2000" b="1" i="1" dirty="0">
                <a:latin typeface="Arial Narrow" panose="020B0606020202030204" pitchFamily="34" charset="0"/>
              </a:rPr>
              <a:t> «dal prospetto della verifica degli equilibri allegato al rendiconto» </a:t>
            </a:r>
            <a:r>
              <a:rPr lang="it-IT" sz="2000" i="1" dirty="0">
                <a:latin typeface="Arial Narrow" panose="020B0606020202030204" pitchFamily="34" charset="0"/>
              </a:rPr>
              <a:t>ex </a:t>
            </a:r>
            <a:r>
              <a:rPr lang="it-IT" sz="2000" dirty="0">
                <a:latin typeface="Arial Narrow" panose="020B0606020202030204" pitchFamily="34" charset="0"/>
              </a:rPr>
              <a:t>d.lgs. 118/2011</a:t>
            </a:r>
            <a:endParaRPr lang="it-IT" sz="2000" i="1" dirty="0">
              <a:solidFill>
                <a:srgbClr val="FF0000"/>
              </a:solidFill>
              <a:latin typeface="Arial Narrow" panose="020B0606020202030204" pitchFamily="34" charset="0"/>
            </a:endParaRPr>
          </a:p>
        </p:txBody>
      </p:sp>
      <p:sp>
        <p:nvSpPr>
          <p:cNvPr id="8" name="Segnaposto numero diapositiva 1">
            <a:extLst>
              <a:ext uri="{FF2B5EF4-FFF2-40B4-BE49-F238E27FC236}">
                <a16:creationId xmlns:a16="http://schemas.microsoft.com/office/drawing/2014/main" id="{FA480A61-6575-44CB-ABFF-87ECEE0C84F4}"/>
              </a:ext>
            </a:extLst>
          </p:cNvPr>
          <p:cNvSpPr>
            <a:spLocks noGrp="1"/>
          </p:cNvSpPr>
          <p:nvPr>
            <p:ph type="sldNum" sz="quarter" idx="12"/>
          </p:nvPr>
        </p:nvSpPr>
        <p:spPr>
          <a:xfrm>
            <a:off x="6457950" y="6356351"/>
            <a:ext cx="2057400" cy="365125"/>
          </a:xfrm>
          <a:noFill/>
        </p:spPr>
        <p:txBody>
          <a:bodyPr/>
          <a:lstStyle>
            <a:lvl1pPr>
              <a:defRPr sz="2400">
                <a:solidFill>
                  <a:schemeClr val="tx1"/>
                </a:solidFill>
                <a:latin typeface="Arial" pitchFamily="34" charset="0"/>
                <a:ea typeface="ヒラギノ角ゴ Pro W3" charset="-128"/>
              </a:defRPr>
            </a:lvl1pPr>
            <a:lvl2pPr marL="742950" indent="-285750">
              <a:defRPr sz="2400">
                <a:solidFill>
                  <a:schemeClr val="tx1"/>
                </a:solidFill>
                <a:latin typeface="Arial" pitchFamily="34" charset="0"/>
                <a:ea typeface="ヒラギノ角ゴ Pro W3" charset="-128"/>
              </a:defRPr>
            </a:lvl2pPr>
            <a:lvl3pPr marL="1143000" indent="-228600">
              <a:defRPr sz="2400">
                <a:solidFill>
                  <a:schemeClr val="tx1"/>
                </a:solidFill>
                <a:latin typeface="Arial" pitchFamily="34" charset="0"/>
                <a:ea typeface="ヒラギノ角ゴ Pro W3" charset="-128"/>
              </a:defRPr>
            </a:lvl3pPr>
            <a:lvl4pPr marL="1600200" indent="-228600">
              <a:defRPr sz="2400">
                <a:solidFill>
                  <a:schemeClr val="tx1"/>
                </a:solidFill>
                <a:latin typeface="Arial" pitchFamily="34" charset="0"/>
                <a:ea typeface="ヒラギノ角ゴ Pro W3" charset="-128"/>
              </a:defRPr>
            </a:lvl4pPr>
            <a:lvl5pPr marL="2057400" indent="-22860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fld id="{83927D5F-EF90-4B0D-B496-5FB655BBB54A}" type="slidenum">
              <a:rPr lang="it-IT" altLang="it-IT" sz="1200"/>
              <a:pPr/>
              <a:t>24</a:t>
            </a:fld>
            <a:endParaRPr lang="it-IT" altLang="it-IT" sz="1200" dirty="0"/>
          </a:p>
        </p:txBody>
      </p:sp>
    </p:spTree>
    <p:extLst>
      <p:ext uri="{BB962C8B-B14F-4D97-AF65-F5344CB8AC3E}">
        <p14:creationId xmlns:p14="http://schemas.microsoft.com/office/powerpoint/2010/main" val="27677886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5"/>
          <p:cNvSpPr txBox="1">
            <a:spLocks/>
          </p:cNvSpPr>
          <p:nvPr/>
        </p:nvSpPr>
        <p:spPr bwMode="auto">
          <a:xfrm>
            <a:off x="206443" y="253511"/>
            <a:ext cx="7544961" cy="91809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lIns="91440" tIns="45720" rIns="91440" bIns="45720" rtlCol="0" anchor="ctr">
            <a:noAutofit/>
          </a:bodyPr>
          <a:lstStyle>
            <a:defPPr>
              <a:defRPr lang="it-IT"/>
            </a:defPPr>
            <a:lvl1pPr defTabSz="914400">
              <a:lnSpc>
                <a:spcPct val="90000"/>
              </a:lnSpc>
              <a:spcBef>
                <a:spcPct val="0"/>
              </a:spcBef>
              <a:buNone/>
              <a:defRPr sz="2600" b="1">
                <a:latin typeface="Arial" panose="020B0604020202020204" pitchFamily="34" charset="0"/>
                <a:ea typeface="+mj-ea"/>
                <a:cs typeface="Arial" panose="020B0604020202020204" pitchFamily="34" charset="0"/>
              </a:defRPr>
            </a:lvl1pPr>
            <a:lvl2pPr>
              <a:defRPr sz="2800" b="1">
                <a:solidFill>
                  <a:srgbClr val="005E7D"/>
                </a:solidFill>
                <a:latin typeface="Arial" charset="0"/>
                <a:ea typeface="ヒラギノ角ゴ Pro W3" charset="0"/>
                <a:cs typeface="ヒラギノ角ゴ Pro W3" charset="0"/>
              </a:defRPr>
            </a:lvl2pPr>
            <a:lvl3pPr>
              <a:defRPr sz="2800" b="1">
                <a:solidFill>
                  <a:srgbClr val="005E7D"/>
                </a:solidFill>
                <a:latin typeface="Arial" charset="0"/>
                <a:ea typeface="ヒラギノ角ゴ Pro W3" charset="0"/>
                <a:cs typeface="ヒラギノ角ゴ Pro W3" charset="0"/>
              </a:defRPr>
            </a:lvl3pPr>
            <a:lvl4pPr>
              <a:defRPr sz="2800" b="1">
                <a:solidFill>
                  <a:srgbClr val="005E7D"/>
                </a:solidFill>
                <a:latin typeface="Arial" charset="0"/>
                <a:ea typeface="ヒラギノ角ゴ Pro W3" charset="0"/>
                <a:cs typeface="ヒラギノ角ゴ Pro W3" charset="0"/>
              </a:defRPr>
            </a:lvl4pPr>
            <a:lvl5pPr>
              <a:defRPr sz="2800" b="1">
                <a:solidFill>
                  <a:srgbClr val="005E7D"/>
                </a:solidFill>
                <a:latin typeface="Arial" charset="0"/>
                <a:ea typeface="ヒラギノ角ゴ Pro W3" charset="0"/>
                <a:cs typeface="ヒラギノ角ゴ Pro W3" charset="0"/>
              </a:defRPr>
            </a:lvl5pPr>
            <a:lvl6pPr marL="457200" fontAlgn="base">
              <a:spcBef>
                <a:spcPct val="0"/>
              </a:spcBef>
              <a:spcAft>
                <a:spcPct val="0"/>
              </a:spcAft>
              <a:defRPr sz="2800" b="1">
                <a:solidFill>
                  <a:srgbClr val="005E7D"/>
                </a:solidFill>
                <a:latin typeface="Arial" charset="0"/>
                <a:ea typeface="ヒラギノ角ゴ Pro W3" charset="0"/>
                <a:cs typeface="ヒラギノ角ゴ Pro W3" charset="0"/>
              </a:defRPr>
            </a:lvl6pPr>
            <a:lvl7pPr marL="914400" fontAlgn="base">
              <a:spcBef>
                <a:spcPct val="0"/>
              </a:spcBef>
              <a:spcAft>
                <a:spcPct val="0"/>
              </a:spcAft>
              <a:defRPr sz="2800" b="1">
                <a:solidFill>
                  <a:srgbClr val="005E7D"/>
                </a:solidFill>
                <a:latin typeface="Arial" charset="0"/>
                <a:ea typeface="ヒラギノ角ゴ Pro W3" charset="0"/>
                <a:cs typeface="ヒラギノ角ゴ Pro W3" charset="0"/>
              </a:defRPr>
            </a:lvl7pPr>
            <a:lvl8pPr marL="1371600" fontAlgn="base">
              <a:spcBef>
                <a:spcPct val="0"/>
              </a:spcBef>
              <a:spcAft>
                <a:spcPct val="0"/>
              </a:spcAft>
              <a:defRPr sz="2800" b="1">
                <a:solidFill>
                  <a:srgbClr val="005E7D"/>
                </a:solidFill>
                <a:latin typeface="Arial" charset="0"/>
                <a:ea typeface="ヒラギノ角ゴ Pro W3" charset="0"/>
                <a:cs typeface="ヒラギノ角ゴ Pro W3" charset="0"/>
              </a:defRPr>
            </a:lvl8pPr>
            <a:lvl9pPr marL="1828800" fontAlgn="base">
              <a:spcBef>
                <a:spcPct val="0"/>
              </a:spcBef>
              <a:spcAft>
                <a:spcPct val="0"/>
              </a:spcAft>
              <a:defRPr sz="2800" b="1">
                <a:solidFill>
                  <a:srgbClr val="005E7D"/>
                </a:solidFill>
                <a:latin typeface="Arial" charset="0"/>
                <a:ea typeface="ヒラギノ角ゴ Pro W3" charset="0"/>
                <a:cs typeface="ヒラギノ角ゴ Pro W3" charset="0"/>
              </a:defRPr>
            </a:lvl9pPr>
          </a:lstStyle>
          <a:p>
            <a:r>
              <a:rPr lang="it-IT" dirty="0"/>
              <a:t>Sblocco degli avanzi di amministrazione:</a:t>
            </a:r>
          </a:p>
          <a:p>
            <a:r>
              <a:rPr lang="it-IT" dirty="0"/>
              <a:t>i vantaggi di parte corrente</a:t>
            </a:r>
          </a:p>
        </p:txBody>
      </p:sp>
      <p:sp>
        <p:nvSpPr>
          <p:cNvPr id="4" name="Rettangolo 3">
            <a:extLst>
              <a:ext uri="{FF2B5EF4-FFF2-40B4-BE49-F238E27FC236}">
                <a16:creationId xmlns:a16="http://schemas.microsoft.com/office/drawing/2014/main" id="{DC082BC6-BC49-4733-8F2A-23603CFB961A}"/>
              </a:ext>
            </a:extLst>
          </p:cNvPr>
          <p:cNvSpPr/>
          <p:nvPr/>
        </p:nvSpPr>
        <p:spPr>
          <a:xfrm>
            <a:off x="210717" y="1311184"/>
            <a:ext cx="8494371" cy="3923062"/>
          </a:xfrm>
          <a:prstGeom prst="rect">
            <a:avLst/>
          </a:prstGeom>
        </p:spPr>
        <p:txBody>
          <a:bodyPr wrap="square">
            <a:spAutoFit/>
          </a:bodyPr>
          <a:lstStyle/>
          <a:p>
            <a:pPr algn="just">
              <a:lnSpc>
                <a:spcPct val="108000"/>
              </a:lnSpc>
              <a:spcBef>
                <a:spcPts val="0"/>
              </a:spcBef>
              <a:spcAft>
                <a:spcPts val="0"/>
              </a:spcAft>
              <a:buClr>
                <a:schemeClr val="tx2"/>
              </a:buClr>
            </a:pPr>
            <a:r>
              <a:rPr lang="it-IT" sz="2000" dirty="0">
                <a:latin typeface="Arial Narrow" panose="020B0606020202030204" pitchFamily="34" charset="0"/>
              </a:rPr>
              <a:t>Lo sblocco degli avanzi garantirà un </a:t>
            </a:r>
            <a:r>
              <a:rPr lang="it-IT" sz="2000" b="1" dirty="0">
                <a:latin typeface="Arial Narrow" panose="020B0606020202030204" pitchFamily="34" charset="0"/>
              </a:rPr>
              <a:t>giusto vantaggio per l’ente anche sul versante della parte corrente</a:t>
            </a:r>
            <a:r>
              <a:rPr lang="it-IT" sz="2000" dirty="0">
                <a:latin typeface="Arial Narrow" panose="020B0606020202030204" pitchFamily="34" charset="0"/>
              </a:rPr>
              <a:t>, in particolare:</a:t>
            </a:r>
            <a:endParaRPr lang="it-IT" sz="2000" dirty="0">
              <a:solidFill>
                <a:srgbClr val="C00000"/>
              </a:solidFill>
              <a:latin typeface="Arial Narrow" panose="020B0606020202030204" pitchFamily="34" charset="0"/>
            </a:endParaRPr>
          </a:p>
          <a:p>
            <a:pPr marL="285750" indent="-285750" algn="just">
              <a:lnSpc>
                <a:spcPct val="108000"/>
              </a:lnSpc>
              <a:spcBef>
                <a:spcPts val="600"/>
              </a:spcBef>
              <a:spcAft>
                <a:spcPts val="300"/>
              </a:spcAft>
              <a:buFont typeface="Wingdings" panose="05000000000000000000" pitchFamily="2" charset="2"/>
              <a:buChar char="Ø"/>
            </a:pPr>
            <a:r>
              <a:rPr lang="it-IT" sz="2000" dirty="0">
                <a:latin typeface="Arial Narrow" panose="020B0606020202030204" pitchFamily="34" charset="0"/>
              </a:rPr>
              <a:t>prima occorreva trovare </a:t>
            </a:r>
            <a:r>
              <a:rPr lang="it-IT" sz="2000" b="1" dirty="0">
                <a:latin typeface="Arial Narrow" panose="020B0606020202030204" pitchFamily="34" charset="0"/>
              </a:rPr>
              <a:t>ulteriore copertura per le spese afferenti alle quote già accantonate</a:t>
            </a:r>
            <a:r>
              <a:rPr lang="it-IT" sz="2000" dirty="0">
                <a:latin typeface="Arial Narrow" panose="020B0606020202030204" pitchFamily="34" charset="0"/>
              </a:rPr>
              <a:t> in bilancio per obblighi di legge o per ragioni dettate dalla prudenza contabile (Fondi contenziosi, rischi, …), </a:t>
            </a:r>
            <a:r>
              <a:rPr lang="it-IT" sz="2000" b="1" dirty="0">
                <a:latin typeface="Arial Narrow" panose="020B0606020202030204" pitchFamily="34" charset="0"/>
              </a:rPr>
              <a:t>dal 2019 viene meno questo grave ed ingiustificato onere posto in capo al singolo ente</a:t>
            </a:r>
          </a:p>
          <a:p>
            <a:pPr marL="285750" indent="-285750" algn="just">
              <a:lnSpc>
                <a:spcPct val="108000"/>
              </a:lnSpc>
              <a:spcBef>
                <a:spcPts val="300"/>
              </a:spcBef>
              <a:spcAft>
                <a:spcPts val="300"/>
              </a:spcAft>
              <a:buFont typeface="Wingdings" panose="05000000000000000000" pitchFamily="2" charset="2"/>
              <a:buChar char="Ø"/>
            </a:pPr>
            <a:r>
              <a:rPr lang="it-IT" sz="2000" dirty="0">
                <a:latin typeface="Arial Narrow" panose="020B0606020202030204" pitchFamily="34" charset="0"/>
              </a:rPr>
              <a:t>sarà ora possibile realizzare </a:t>
            </a:r>
            <a:r>
              <a:rPr lang="it-IT" sz="2000" b="1" dirty="0">
                <a:latin typeface="Arial Narrow" panose="020B0606020202030204" pitchFamily="34" charset="0"/>
              </a:rPr>
              <a:t>progetti di spesa corrente finanziati da contributi</a:t>
            </a:r>
            <a:r>
              <a:rPr lang="it-IT" sz="2000" dirty="0">
                <a:latin typeface="Arial Narrow" panose="020B0606020202030204" pitchFamily="34" charset="0"/>
              </a:rPr>
              <a:t> (</a:t>
            </a:r>
            <a:r>
              <a:rPr lang="it-IT" sz="2000" i="1" dirty="0">
                <a:latin typeface="Arial Narrow" panose="020B0606020202030204" pitchFamily="34" charset="0"/>
              </a:rPr>
              <a:t>in primis </a:t>
            </a:r>
            <a:r>
              <a:rPr lang="it-IT" sz="2000" dirty="0">
                <a:latin typeface="Arial Narrow" panose="020B0606020202030204" pitchFamily="34" charset="0"/>
              </a:rPr>
              <a:t>regionali) </a:t>
            </a:r>
            <a:r>
              <a:rPr lang="it-IT" sz="2000" b="1" dirty="0">
                <a:latin typeface="Arial Narrow" panose="020B0606020202030204" pitchFamily="34" charset="0"/>
              </a:rPr>
              <a:t>confluiti in avanzo vincolato</a:t>
            </a:r>
          </a:p>
          <a:p>
            <a:pPr marL="285750" indent="-285750" algn="just">
              <a:lnSpc>
                <a:spcPct val="108000"/>
              </a:lnSpc>
              <a:spcBef>
                <a:spcPts val="300"/>
              </a:spcBef>
              <a:spcAft>
                <a:spcPts val="300"/>
              </a:spcAft>
              <a:buFont typeface="Wingdings" panose="05000000000000000000" pitchFamily="2" charset="2"/>
              <a:buChar char="Ø"/>
            </a:pPr>
            <a:r>
              <a:rPr lang="it-IT" sz="2000" dirty="0">
                <a:latin typeface="Arial Narrow" panose="020B0606020202030204" pitchFamily="34" charset="0"/>
              </a:rPr>
              <a:t>la </a:t>
            </a:r>
            <a:r>
              <a:rPr lang="it-IT" sz="2000" b="1" dirty="0">
                <a:latin typeface="Arial Narrow" panose="020B0606020202030204" pitchFamily="34" charset="0"/>
              </a:rPr>
              <a:t>quota di avanzo disponibile</a:t>
            </a:r>
            <a:r>
              <a:rPr lang="it-IT" sz="2000" dirty="0">
                <a:latin typeface="Arial Narrow" panose="020B0606020202030204" pitchFamily="34" charset="0"/>
              </a:rPr>
              <a:t> costituirà invece una sorta di </a:t>
            </a:r>
            <a:r>
              <a:rPr lang="it-IT" sz="2000" b="1" dirty="0">
                <a:latin typeface="Arial Narrow" panose="020B0606020202030204" pitchFamily="34" charset="0"/>
              </a:rPr>
              <a:t>entrata </a:t>
            </a:r>
            <a:r>
              <a:rPr lang="it-IT" sz="2000" b="1" i="1" dirty="0">
                <a:latin typeface="Arial Narrow" panose="020B0606020202030204" pitchFamily="34" charset="0"/>
              </a:rPr>
              <a:t>una tantum </a:t>
            </a:r>
            <a:r>
              <a:rPr lang="it-IT" sz="2000" dirty="0">
                <a:latin typeface="Arial Narrow" panose="020B0606020202030204" pitchFamily="34" charset="0"/>
              </a:rPr>
              <a:t>per finanziare anche </a:t>
            </a:r>
            <a:r>
              <a:rPr lang="it-IT" sz="2000" b="1" dirty="0">
                <a:latin typeface="Arial Narrow" panose="020B0606020202030204" pitchFamily="34" charset="0"/>
              </a:rPr>
              <a:t>spese correnti «a carattere non permanente»</a:t>
            </a:r>
            <a:r>
              <a:rPr lang="it-IT" sz="2000" dirty="0">
                <a:latin typeface="Arial Narrow" panose="020B0606020202030204" pitchFamily="34" charset="0"/>
              </a:rPr>
              <a:t>, nei limiti dell’articolo 187 del TUEL </a:t>
            </a:r>
          </a:p>
        </p:txBody>
      </p:sp>
      <p:sp>
        <p:nvSpPr>
          <p:cNvPr id="6" name="CasellaDiTesto 5">
            <a:extLst>
              <a:ext uri="{FF2B5EF4-FFF2-40B4-BE49-F238E27FC236}">
                <a16:creationId xmlns:a16="http://schemas.microsoft.com/office/drawing/2014/main" id="{AC452791-A172-458F-9D5A-9D451A7D13F4}"/>
              </a:ext>
            </a:extLst>
          </p:cNvPr>
          <p:cNvSpPr txBox="1"/>
          <p:nvPr/>
        </p:nvSpPr>
        <p:spPr>
          <a:xfrm>
            <a:off x="415399" y="5337620"/>
            <a:ext cx="8280546" cy="667106"/>
          </a:xfrm>
          <a:prstGeom prst="rect">
            <a:avLst/>
          </a:prstGeom>
          <a:noFill/>
        </p:spPr>
        <p:txBody>
          <a:bodyPr wrap="square">
            <a:spAutoFit/>
          </a:bodyPr>
          <a:lstStyle/>
          <a:p>
            <a:pPr algn="ctr">
              <a:lnSpc>
                <a:spcPct val="108000"/>
              </a:lnSpc>
              <a:spcBef>
                <a:spcPts val="0"/>
              </a:spcBef>
              <a:spcAft>
                <a:spcPts val="600"/>
              </a:spcAft>
              <a:buClr>
                <a:schemeClr val="tx2"/>
              </a:buClr>
            </a:pPr>
            <a:r>
              <a:rPr lang="it-IT" b="1" i="1" dirty="0">
                <a:latin typeface="Arial Narrow" panose="020B0606020202030204" pitchFamily="34" charset="0"/>
              </a:rPr>
              <a:t>Questo passaggio della manovra restituisce ai Comuni un potenziale di spesa compreso tra i 2 e i 3 miliardi di euro, compatibilmente con le disponibilità di cassa del singolo ente</a:t>
            </a:r>
          </a:p>
        </p:txBody>
      </p:sp>
      <p:sp>
        <p:nvSpPr>
          <p:cNvPr id="9" name="Segnaposto numero diapositiva 1">
            <a:extLst>
              <a:ext uri="{FF2B5EF4-FFF2-40B4-BE49-F238E27FC236}">
                <a16:creationId xmlns:a16="http://schemas.microsoft.com/office/drawing/2014/main" id="{A2BEC2A8-643E-4A62-89EB-9FC3173BDCA4}"/>
              </a:ext>
            </a:extLst>
          </p:cNvPr>
          <p:cNvSpPr>
            <a:spLocks noGrp="1"/>
          </p:cNvSpPr>
          <p:nvPr>
            <p:ph type="sldNum" sz="quarter" idx="12"/>
          </p:nvPr>
        </p:nvSpPr>
        <p:spPr>
          <a:xfrm>
            <a:off x="6457950" y="6356351"/>
            <a:ext cx="2057400" cy="365125"/>
          </a:xfrm>
          <a:noFill/>
        </p:spPr>
        <p:txBody>
          <a:bodyPr/>
          <a:lstStyle>
            <a:lvl1pPr>
              <a:defRPr sz="2400">
                <a:solidFill>
                  <a:schemeClr val="tx1"/>
                </a:solidFill>
                <a:latin typeface="Arial" pitchFamily="34" charset="0"/>
                <a:ea typeface="ヒラギノ角ゴ Pro W3" charset="-128"/>
              </a:defRPr>
            </a:lvl1pPr>
            <a:lvl2pPr marL="742950" indent="-285750">
              <a:defRPr sz="2400">
                <a:solidFill>
                  <a:schemeClr val="tx1"/>
                </a:solidFill>
                <a:latin typeface="Arial" pitchFamily="34" charset="0"/>
                <a:ea typeface="ヒラギノ角ゴ Pro W3" charset="-128"/>
              </a:defRPr>
            </a:lvl2pPr>
            <a:lvl3pPr marL="1143000" indent="-228600">
              <a:defRPr sz="2400">
                <a:solidFill>
                  <a:schemeClr val="tx1"/>
                </a:solidFill>
                <a:latin typeface="Arial" pitchFamily="34" charset="0"/>
                <a:ea typeface="ヒラギノ角ゴ Pro W3" charset="-128"/>
              </a:defRPr>
            </a:lvl3pPr>
            <a:lvl4pPr marL="1600200" indent="-228600">
              <a:defRPr sz="2400">
                <a:solidFill>
                  <a:schemeClr val="tx1"/>
                </a:solidFill>
                <a:latin typeface="Arial" pitchFamily="34" charset="0"/>
                <a:ea typeface="ヒラギノ角ゴ Pro W3" charset="-128"/>
              </a:defRPr>
            </a:lvl4pPr>
            <a:lvl5pPr marL="2057400" indent="-22860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fld id="{83927D5F-EF90-4B0D-B496-5FB655BBB54A}" type="slidenum">
              <a:rPr lang="it-IT" altLang="it-IT" sz="1200"/>
              <a:pPr/>
              <a:t>25</a:t>
            </a:fld>
            <a:endParaRPr lang="it-IT" altLang="it-IT" sz="1200" dirty="0"/>
          </a:p>
        </p:txBody>
      </p:sp>
    </p:spTree>
    <p:extLst>
      <p:ext uri="{BB962C8B-B14F-4D97-AF65-F5344CB8AC3E}">
        <p14:creationId xmlns:p14="http://schemas.microsoft.com/office/powerpoint/2010/main" val="32577080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5"/>
          <p:cNvSpPr txBox="1">
            <a:spLocks/>
          </p:cNvSpPr>
          <p:nvPr/>
        </p:nvSpPr>
        <p:spPr bwMode="auto">
          <a:xfrm>
            <a:off x="192025" y="291588"/>
            <a:ext cx="7995175" cy="91809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lIns="91440" tIns="45720" rIns="91440" bIns="45720" rtlCol="0" anchor="ctr">
            <a:noAutofit/>
          </a:bodyPr>
          <a:lstStyle>
            <a:defPPr>
              <a:defRPr lang="it-IT"/>
            </a:defPPr>
            <a:lvl1pPr defTabSz="914400">
              <a:lnSpc>
                <a:spcPct val="90000"/>
              </a:lnSpc>
              <a:spcBef>
                <a:spcPct val="0"/>
              </a:spcBef>
              <a:buNone/>
              <a:defRPr sz="2600" b="1">
                <a:latin typeface="Arial" panose="020B0604020202020204" pitchFamily="34" charset="0"/>
                <a:ea typeface="+mj-ea"/>
                <a:cs typeface="Arial" panose="020B0604020202020204" pitchFamily="34" charset="0"/>
              </a:defRPr>
            </a:lvl1pPr>
            <a:lvl2pPr>
              <a:defRPr sz="2800" b="1">
                <a:solidFill>
                  <a:srgbClr val="005E7D"/>
                </a:solidFill>
                <a:latin typeface="Arial" charset="0"/>
                <a:ea typeface="ヒラギノ角ゴ Pro W3" charset="0"/>
                <a:cs typeface="ヒラギノ角ゴ Pro W3" charset="0"/>
              </a:defRPr>
            </a:lvl2pPr>
            <a:lvl3pPr>
              <a:defRPr sz="2800" b="1">
                <a:solidFill>
                  <a:srgbClr val="005E7D"/>
                </a:solidFill>
                <a:latin typeface="Arial" charset="0"/>
                <a:ea typeface="ヒラギノ角ゴ Pro W3" charset="0"/>
                <a:cs typeface="ヒラギノ角ゴ Pro W3" charset="0"/>
              </a:defRPr>
            </a:lvl3pPr>
            <a:lvl4pPr>
              <a:defRPr sz="2800" b="1">
                <a:solidFill>
                  <a:srgbClr val="005E7D"/>
                </a:solidFill>
                <a:latin typeface="Arial" charset="0"/>
                <a:ea typeface="ヒラギノ角ゴ Pro W3" charset="0"/>
                <a:cs typeface="ヒラギノ角ゴ Pro W3" charset="0"/>
              </a:defRPr>
            </a:lvl4pPr>
            <a:lvl5pPr>
              <a:defRPr sz="2800" b="1">
                <a:solidFill>
                  <a:srgbClr val="005E7D"/>
                </a:solidFill>
                <a:latin typeface="Arial" charset="0"/>
                <a:ea typeface="ヒラギノ角ゴ Pro W3" charset="0"/>
                <a:cs typeface="ヒラギノ角ゴ Pro W3" charset="0"/>
              </a:defRPr>
            </a:lvl5pPr>
            <a:lvl6pPr marL="457200" fontAlgn="base">
              <a:spcBef>
                <a:spcPct val="0"/>
              </a:spcBef>
              <a:spcAft>
                <a:spcPct val="0"/>
              </a:spcAft>
              <a:defRPr sz="2800" b="1">
                <a:solidFill>
                  <a:srgbClr val="005E7D"/>
                </a:solidFill>
                <a:latin typeface="Arial" charset="0"/>
                <a:ea typeface="ヒラギノ角ゴ Pro W3" charset="0"/>
                <a:cs typeface="ヒラギノ角ゴ Pro W3" charset="0"/>
              </a:defRPr>
            </a:lvl6pPr>
            <a:lvl7pPr marL="914400" fontAlgn="base">
              <a:spcBef>
                <a:spcPct val="0"/>
              </a:spcBef>
              <a:spcAft>
                <a:spcPct val="0"/>
              </a:spcAft>
              <a:defRPr sz="2800" b="1">
                <a:solidFill>
                  <a:srgbClr val="005E7D"/>
                </a:solidFill>
                <a:latin typeface="Arial" charset="0"/>
                <a:ea typeface="ヒラギノ角ゴ Pro W3" charset="0"/>
                <a:cs typeface="ヒラギノ角ゴ Pro W3" charset="0"/>
              </a:defRPr>
            </a:lvl7pPr>
            <a:lvl8pPr marL="1371600" fontAlgn="base">
              <a:spcBef>
                <a:spcPct val="0"/>
              </a:spcBef>
              <a:spcAft>
                <a:spcPct val="0"/>
              </a:spcAft>
              <a:defRPr sz="2800" b="1">
                <a:solidFill>
                  <a:srgbClr val="005E7D"/>
                </a:solidFill>
                <a:latin typeface="Arial" charset="0"/>
                <a:ea typeface="ヒラギノ角ゴ Pro W3" charset="0"/>
                <a:cs typeface="ヒラギノ角ゴ Pro W3" charset="0"/>
              </a:defRPr>
            </a:lvl8pPr>
            <a:lvl9pPr marL="1828800" fontAlgn="base">
              <a:spcBef>
                <a:spcPct val="0"/>
              </a:spcBef>
              <a:spcAft>
                <a:spcPct val="0"/>
              </a:spcAft>
              <a:defRPr sz="2800" b="1">
                <a:solidFill>
                  <a:srgbClr val="005E7D"/>
                </a:solidFill>
                <a:latin typeface="Arial" charset="0"/>
                <a:ea typeface="ヒラギノ角ゴ Pro W3" charset="0"/>
                <a:cs typeface="ヒラギノ角ゴ Pro W3" charset="0"/>
              </a:defRPr>
            </a:lvl9pPr>
          </a:lstStyle>
          <a:p>
            <a:r>
              <a:rPr lang="it-IT" dirty="0"/>
              <a:t>Nessun limite all’utilizzo del FPV,</a:t>
            </a:r>
          </a:p>
          <a:p>
            <a:r>
              <a:rPr lang="it-IT" dirty="0"/>
              <a:t>comprese le risorse acquisite tramite debito</a:t>
            </a:r>
          </a:p>
        </p:txBody>
      </p:sp>
      <p:sp>
        <p:nvSpPr>
          <p:cNvPr id="4" name="Rettangolo 3">
            <a:extLst>
              <a:ext uri="{FF2B5EF4-FFF2-40B4-BE49-F238E27FC236}">
                <a16:creationId xmlns:a16="http://schemas.microsoft.com/office/drawing/2014/main" id="{F412B7D1-1CCF-4CCF-B070-2BF9559E35A1}"/>
              </a:ext>
            </a:extLst>
          </p:cNvPr>
          <p:cNvSpPr/>
          <p:nvPr/>
        </p:nvSpPr>
        <p:spPr>
          <a:xfrm>
            <a:off x="210313" y="1372889"/>
            <a:ext cx="8449055" cy="4794774"/>
          </a:xfrm>
          <a:prstGeom prst="rect">
            <a:avLst/>
          </a:prstGeom>
        </p:spPr>
        <p:txBody>
          <a:bodyPr wrap="square">
            <a:spAutoFit/>
          </a:bodyPr>
          <a:lstStyle/>
          <a:p>
            <a:pPr algn="just">
              <a:lnSpc>
                <a:spcPct val="110000"/>
              </a:lnSpc>
              <a:spcAft>
                <a:spcPts val="600"/>
              </a:spcAft>
              <a:buClr>
                <a:schemeClr val="tx2"/>
              </a:buClr>
            </a:pPr>
            <a:r>
              <a:rPr lang="it-IT" dirty="0">
                <a:latin typeface="Arial Narrow" panose="020B0606020202030204" pitchFamily="34" charset="0"/>
              </a:rPr>
              <a:t>L’analisi dei bilanci comunali 2017 evidenzia la presenza di un </a:t>
            </a:r>
            <a:r>
              <a:rPr lang="it-IT" b="1" dirty="0">
                <a:latin typeface="Arial Narrow" panose="020B0606020202030204" pitchFamily="34" charset="0"/>
              </a:rPr>
              <a:t>significativo ammontare di FPV in conto capitale</a:t>
            </a:r>
            <a:r>
              <a:rPr lang="it-IT" dirty="0">
                <a:latin typeface="Arial Narrow" panose="020B0606020202030204" pitchFamily="34" charset="0"/>
              </a:rPr>
              <a:t> (comprese le risorse da debito): </a:t>
            </a:r>
            <a:r>
              <a:rPr lang="it-IT" b="1" dirty="0">
                <a:latin typeface="Arial Narrow" panose="020B0606020202030204" pitchFamily="34" charset="0"/>
              </a:rPr>
              <a:t>circa 9 miliardi di euro a livello nazionale</a:t>
            </a:r>
          </a:p>
          <a:p>
            <a:pPr marL="285750" indent="-285750" algn="just">
              <a:lnSpc>
                <a:spcPct val="110000"/>
              </a:lnSpc>
              <a:spcAft>
                <a:spcPts val="600"/>
              </a:spcAft>
              <a:buClr>
                <a:schemeClr val="tx1"/>
              </a:buClr>
              <a:buFont typeface="Wingdings" panose="05000000000000000000" pitchFamily="2" charset="2"/>
              <a:buChar char="Ø"/>
            </a:pPr>
            <a:r>
              <a:rPr lang="it-IT" dirty="0">
                <a:latin typeface="Arial Narrow" panose="020B0606020202030204" pitchFamily="34" charset="0"/>
              </a:rPr>
              <a:t>Tale risultato è certamente anche conseguenza della </a:t>
            </a:r>
            <a:r>
              <a:rPr lang="it-IT" b="1" dirty="0">
                <a:latin typeface="Arial Narrow" panose="020B0606020202030204" pitchFamily="34" charset="0"/>
              </a:rPr>
              <a:t>corsa alla costituzione di FPV avviata nell’autunno 2015</a:t>
            </a:r>
            <a:r>
              <a:rPr lang="it-IT" dirty="0">
                <a:latin typeface="Arial Narrow" panose="020B0606020202030204" pitchFamily="34" charset="0"/>
              </a:rPr>
              <a:t>, quando alla vigilia del passaggio al saldo di competenza il vigente regime di competenza mista ha favorito l’</a:t>
            </a:r>
            <a:r>
              <a:rPr lang="it-IT" b="1" dirty="0">
                <a:latin typeface="Arial Narrow" panose="020B0606020202030204" pitchFamily="34" charset="0"/>
              </a:rPr>
              <a:t>applicazione delle eccezioni alla costituzione del FPV (punto 5.4 del principio applicato della contabilità finanziaria)</a:t>
            </a:r>
          </a:p>
          <a:p>
            <a:pPr marL="285750" indent="-285750" algn="just">
              <a:lnSpc>
                <a:spcPct val="110000"/>
              </a:lnSpc>
              <a:spcAft>
                <a:spcPts val="600"/>
              </a:spcAft>
              <a:buClr>
                <a:schemeClr val="tx1"/>
              </a:buClr>
              <a:buFont typeface="Wingdings" panose="05000000000000000000" pitchFamily="2" charset="2"/>
              <a:buChar char="Ø"/>
            </a:pPr>
            <a:r>
              <a:rPr lang="it-IT" dirty="0">
                <a:latin typeface="Arial Narrow" panose="020B0606020202030204" pitchFamily="34" charset="0"/>
              </a:rPr>
              <a:t>Superato il saldo finale di competenza, </a:t>
            </a:r>
            <a:r>
              <a:rPr lang="it-IT" b="1" dirty="0">
                <a:latin typeface="Arial Narrow" panose="020B0606020202030204" pitchFamily="34" charset="0"/>
              </a:rPr>
              <a:t>le eccezioni per il mantenimento delle risorse nel FPV assumeranno invece una valenza strettamente contabile</a:t>
            </a:r>
            <a:r>
              <a:rPr lang="it-IT" dirty="0">
                <a:latin typeface="Arial Narrow" panose="020B0606020202030204" pitchFamily="34" charset="0"/>
              </a:rPr>
              <a:t>, non più una «strategia» utile per garantirsi copertura ai fini del rispetto dei vincoli di finanza pubblica</a:t>
            </a:r>
          </a:p>
          <a:p>
            <a:pPr marL="285750" indent="-285750" algn="just">
              <a:lnSpc>
                <a:spcPct val="110000"/>
              </a:lnSpc>
              <a:spcAft>
                <a:spcPts val="600"/>
              </a:spcAft>
              <a:buClr>
                <a:schemeClr val="tx1"/>
              </a:buClr>
              <a:buFont typeface="Wingdings" panose="05000000000000000000" pitchFamily="2" charset="2"/>
              <a:buChar char="Ø"/>
            </a:pPr>
            <a:r>
              <a:rPr lang="it-IT" dirty="0">
                <a:latin typeface="Arial Narrow" panose="020B0606020202030204" pitchFamily="34" charset="0"/>
              </a:rPr>
              <a:t>L’opzione tra </a:t>
            </a:r>
            <a:r>
              <a:rPr lang="it-IT" i="1" dirty="0">
                <a:latin typeface="Arial Narrow" panose="020B0606020202030204" pitchFamily="34" charset="0"/>
              </a:rPr>
              <a:t>eccezione pro FPV </a:t>
            </a:r>
            <a:r>
              <a:rPr lang="it-IT" dirty="0">
                <a:latin typeface="Arial Narrow" panose="020B0606020202030204" pitchFamily="34" charset="0"/>
              </a:rPr>
              <a:t>e </a:t>
            </a:r>
            <a:r>
              <a:rPr lang="it-IT" i="1" dirty="0">
                <a:latin typeface="Arial Narrow" panose="020B0606020202030204" pitchFamily="34" charset="0"/>
              </a:rPr>
              <a:t>confluenza in avanzo</a:t>
            </a:r>
            <a:r>
              <a:rPr lang="it-IT" dirty="0">
                <a:latin typeface="Arial Narrow" panose="020B0606020202030204" pitchFamily="34" charset="0"/>
              </a:rPr>
              <a:t> delle risorse dovrà essere effettuata</a:t>
            </a:r>
            <a:r>
              <a:rPr lang="it-IT" b="1" dirty="0">
                <a:latin typeface="Arial Narrow" panose="020B0606020202030204" pitchFamily="34" charset="0"/>
              </a:rPr>
              <a:t> esclusivamente in relazione alla data di affidamento dei lavori (prima o dopo il 30 aprile)</a:t>
            </a:r>
          </a:p>
          <a:p>
            <a:pPr algn="just">
              <a:lnSpc>
                <a:spcPct val="110000"/>
              </a:lnSpc>
              <a:spcBef>
                <a:spcPts val="1200"/>
              </a:spcBef>
              <a:spcAft>
                <a:spcPts val="600"/>
              </a:spcAft>
              <a:buClr>
                <a:schemeClr val="tx2"/>
              </a:buClr>
            </a:pPr>
            <a:r>
              <a:rPr lang="it-IT" b="1" i="1" dirty="0">
                <a:latin typeface="Arial Narrow" panose="020B0606020202030204" pitchFamily="34" charset="0"/>
              </a:rPr>
              <a:t>Sarà quindi opportuno rivedere la quantificazione del FPV determinato dalle eccezioni stabilite nel principio contabile, anche alla luce dei commi 909-911, che porteranno al recepimento della modifica del 5.4, ancor più «espansiva» licenziata da Arconet </a:t>
            </a:r>
          </a:p>
        </p:txBody>
      </p:sp>
      <p:sp>
        <p:nvSpPr>
          <p:cNvPr id="8" name="Segnaposto numero diapositiva 1">
            <a:extLst>
              <a:ext uri="{FF2B5EF4-FFF2-40B4-BE49-F238E27FC236}">
                <a16:creationId xmlns:a16="http://schemas.microsoft.com/office/drawing/2014/main" id="{ECA690CE-63DE-4BFE-BA9B-1160D3FBDD78}"/>
              </a:ext>
            </a:extLst>
          </p:cNvPr>
          <p:cNvSpPr>
            <a:spLocks noGrp="1"/>
          </p:cNvSpPr>
          <p:nvPr>
            <p:ph type="sldNum" sz="quarter" idx="12"/>
          </p:nvPr>
        </p:nvSpPr>
        <p:spPr>
          <a:xfrm>
            <a:off x="6457950" y="6356351"/>
            <a:ext cx="2057400" cy="365125"/>
          </a:xfrm>
          <a:noFill/>
        </p:spPr>
        <p:txBody>
          <a:bodyPr/>
          <a:lstStyle>
            <a:lvl1pPr>
              <a:defRPr sz="2400">
                <a:solidFill>
                  <a:schemeClr val="tx1"/>
                </a:solidFill>
                <a:latin typeface="Arial" pitchFamily="34" charset="0"/>
                <a:ea typeface="ヒラギノ角ゴ Pro W3" charset="-128"/>
              </a:defRPr>
            </a:lvl1pPr>
            <a:lvl2pPr marL="742950" indent="-285750">
              <a:defRPr sz="2400">
                <a:solidFill>
                  <a:schemeClr val="tx1"/>
                </a:solidFill>
                <a:latin typeface="Arial" pitchFamily="34" charset="0"/>
                <a:ea typeface="ヒラギノ角ゴ Pro W3" charset="-128"/>
              </a:defRPr>
            </a:lvl2pPr>
            <a:lvl3pPr marL="1143000" indent="-228600">
              <a:defRPr sz="2400">
                <a:solidFill>
                  <a:schemeClr val="tx1"/>
                </a:solidFill>
                <a:latin typeface="Arial" pitchFamily="34" charset="0"/>
                <a:ea typeface="ヒラギノ角ゴ Pro W3" charset="-128"/>
              </a:defRPr>
            </a:lvl3pPr>
            <a:lvl4pPr marL="1600200" indent="-228600">
              <a:defRPr sz="2400">
                <a:solidFill>
                  <a:schemeClr val="tx1"/>
                </a:solidFill>
                <a:latin typeface="Arial" pitchFamily="34" charset="0"/>
                <a:ea typeface="ヒラギノ角ゴ Pro W3" charset="-128"/>
              </a:defRPr>
            </a:lvl4pPr>
            <a:lvl5pPr marL="2057400" indent="-22860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fld id="{83927D5F-EF90-4B0D-B496-5FB655BBB54A}" type="slidenum">
              <a:rPr lang="it-IT" altLang="it-IT" sz="1200"/>
              <a:pPr/>
              <a:t>26</a:t>
            </a:fld>
            <a:endParaRPr lang="it-IT" altLang="it-IT" sz="1200" dirty="0"/>
          </a:p>
        </p:txBody>
      </p:sp>
    </p:spTree>
    <p:extLst>
      <p:ext uri="{BB962C8B-B14F-4D97-AF65-F5344CB8AC3E}">
        <p14:creationId xmlns:p14="http://schemas.microsoft.com/office/powerpoint/2010/main" val="22773657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7B7C035A-7B61-4CD1-A24B-F281FE1AFE62}"/>
              </a:ext>
            </a:extLst>
          </p:cNvPr>
          <p:cNvPicPr>
            <a:picLocks noChangeAspect="1"/>
          </p:cNvPicPr>
          <p:nvPr/>
        </p:nvPicPr>
        <p:blipFill>
          <a:blip r:embed="rId2"/>
          <a:stretch>
            <a:fillRect/>
          </a:stretch>
        </p:blipFill>
        <p:spPr>
          <a:xfrm>
            <a:off x="5641313" y="823110"/>
            <a:ext cx="2755631" cy="3292125"/>
          </a:xfrm>
          <a:prstGeom prst="rect">
            <a:avLst/>
          </a:prstGeom>
        </p:spPr>
      </p:pic>
      <p:sp>
        <p:nvSpPr>
          <p:cNvPr id="22531" name="Titolo 1">
            <a:extLst>
              <a:ext uri="{FF2B5EF4-FFF2-40B4-BE49-F238E27FC236}">
                <a16:creationId xmlns:a16="http://schemas.microsoft.com/office/drawing/2014/main" id="{C40222D1-1CA8-470B-B029-952CDEB1CACD}"/>
              </a:ext>
            </a:extLst>
          </p:cNvPr>
          <p:cNvSpPr>
            <a:spLocks noGrp="1"/>
          </p:cNvSpPr>
          <p:nvPr>
            <p:ph type="title" idx="4294967295"/>
          </p:nvPr>
        </p:nvSpPr>
        <p:spPr>
          <a:xfrm>
            <a:off x="143581" y="315423"/>
            <a:ext cx="7398458" cy="481875"/>
          </a:xfrm>
        </p:spPr>
        <p:txBody>
          <a:bodyPr>
            <a:normAutofit fontScale="90000"/>
          </a:bodyPr>
          <a:lstStyle/>
          <a:p>
            <a:pPr>
              <a:lnSpc>
                <a:spcPts val="3100"/>
              </a:lnSpc>
              <a:defRPr/>
            </a:pPr>
            <a:r>
              <a:rPr lang="it-IT" altLang="it-IT" sz="2600" b="1" dirty="0">
                <a:latin typeface="Arial" panose="020B0604020202020204" pitchFamily="34" charset="0"/>
                <a:cs typeface="Arial" panose="020B0604020202020204" pitchFamily="34" charset="0"/>
              </a:rPr>
              <a:t>Nuovo scenario per rilanciare gli investimenti</a:t>
            </a:r>
            <a:endParaRPr lang="it-IT" altLang="it-IT" sz="2600" kern="1200" dirty="0">
              <a:latin typeface="Arial" pitchFamily="34" charset="0"/>
            </a:endParaRPr>
          </a:p>
        </p:txBody>
      </p:sp>
      <p:sp>
        <p:nvSpPr>
          <p:cNvPr id="12" name="CasellaDiTesto 6">
            <a:extLst>
              <a:ext uri="{FF2B5EF4-FFF2-40B4-BE49-F238E27FC236}">
                <a16:creationId xmlns:a16="http://schemas.microsoft.com/office/drawing/2014/main" id="{E98C05E2-F53A-43F7-A04D-FF8D9DC98B8D}"/>
              </a:ext>
            </a:extLst>
          </p:cNvPr>
          <p:cNvSpPr txBox="1">
            <a:spLocks noChangeArrowheads="1"/>
          </p:cNvSpPr>
          <p:nvPr/>
        </p:nvSpPr>
        <p:spPr bwMode="auto">
          <a:xfrm>
            <a:off x="193533" y="942474"/>
            <a:ext cx="4649221" cy="2659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ヒラギノ角ゴ Pro W3" charset="-128"/>
              </a:defRPr>
            </a:lvl1pPr>
            <a:lvl2pPr marL="742950" indent="-285750">
              <a:defRPr sz="2400">
                <a:solidFill>
                  <a:schemeClr val="tx1"/>
                </a:solidFill>
                <a:latin typeface="Arial" panose="020B0604020202020204" pitchFamily="34" charset="0"/>
                <a:ea typeface="ヒラギノ角ゴ Pro W3" charset="-128"/>
              </a:defRPr>
            </a:lvl2pPr>
            <a:lvl3pPr marL="1143000" indent="-228600">
              <a:defRPr sz="2400">
                <a:solidFill>
                  <a:schemeClr val="tx1"/>
                </a:solidFill>
                <a:latin typeface="Arial" panose="020B0604020202020204" pitchFamily="34" charset="0"/>
                <a:ea typeface="ヒラギノ角ゴ Pro W3" charset="-128"/>
              </a:defRPr>
            </a:lvl3pPr>
            <a:lvl4pPr marL="1600200" indent="-228600">
              <a:defRPr sz="2400">
                <a:solidFill>
                  <a:schemeClr val="tx1"/>
                </a:solidFill>
                <a:latin typeface="Arial" panose="020B0604020202020204" pitchFamily="34" charset="0"/>
                <a:ea typeface="ヒラギノ角ゴ Pro W3" charset="-128"/>
              </a:defRPr>
            </a:lvl4pPr>
            <a:lvl5pPr marL="2057400" indent="-228600">
              <a:defRPr sz="2400">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marL="180000" indent="-180000" algn="just">
              <a:lnSpc>
                <a:spcPct val="110000"/>
              </a:lnSpc>
              <a:spcBef>
                <a:spcPts val="600"/>
              </a:spcBef>
              <a:buFont typeface="Arial" panose="020B0604020202020204" pitchFamily="34" charset="0"/>
              <a:buChar char="•"/>
            </a:pPr>
            <a:r>
              <a:rPr lang="it-IT" altLang="it-IT" sz="1800" dirty="0">
                <a:latin typeface="Arial Narrow" panose="020B0606020202030204" pitchFamily="34" charset="0"/>
              </a:rPr>
              <a:t>Lo </a:t>
            </a:r>
            <a:r>
              <a:rPr lang="it-IT" altLang="it-IT" sz="1800" b="1" dirty="0">
                <a:latin typeface="Arial Narrow" panose="020B0606020202030204" pitchFamily="34" charset="0"/>
              </a:rPr>
              <a:t>sblocco degli avanzi</a:t>
            </a:r>
            <a:r>
              <a:rPr lang="it-IT" altLang="it-IT" sz="1800" dirty="0">
                <a:latin typeface="Arial Narrow" panose="020B0606020202030204" pitchFamily="34" charset="0"/>
              </a:rPr>
              <a:t> accumulati negli anni del Patto di stabilità – confluiti anche in </a:t>
            </a:r>
            <a:r>
              <a:rPr lang="it-IT" altLang="it-IT" sz="1800" b="1" dirty="0">
                <a:latin typeface="Arial Narrow" panose="020B0606020202030204" pitchFamily="34" charset="0"/>
              </a:rPr>
              <a:t>FPV</a:t>
            </a:r>
            <a:r>
              <a:rPr lang="it-IT" altLang="it-IT" sz="1800" dirty="0">
                <a:latin typeface="Arial Narrow" panose="020B0606020202030204" pitchFamily="34" charset="0"/>
              </a:rPr>
              <a:t> – e la </a:t>
            </a:r>
            <a:r>
              <a:rPr lang="it-IT" altLang="it-IT" sz="1800" b="1" dirty="0">
                <a:latin typeface="Arial Narrow" panose="020B0606020202030204" pitchFamily="34" charset="0"/>
              </a:rPr>
              <a:t>ripresa dei contributi statali</a:t>
            </a:r>
            <a:r>
              <a:rPr lang="it-IT" altLang="it-IT" sz="1800" dirty="0">
                <a:latin typeface="Arial Narrow" panose="020B0606020202030204" pitchFamily="34" charset="0"/>
              </a:rPr>
              <a:t> per gli investimenti locali delineano </a:t>
            </a:r>
            <a:r>
              <a:rPr lang="it-IT" altLang="it-IT" sz="1800" b="1" dirty="0">
                <a:latin typeface="Arial Narrow" panose="020B0606020202030204" pitchFamily="34" charset="0"/>
              </a:rPr>
              <a:t>nuovi e positivi scenari</a:t>
            </a:r>
          </a:p>
          <a:p>
            <a:pPr marL="180000" indent="-180000" algn="just">
              <a:lnSpc>
                <a:spcPct val="110000"/>
              </a:lnSpc>
              <a:spcBef>
                <a:spcPts val="600"/>
              </a:spcBef>
              <a:buFont typeface="Arial" panose="020B0604020202020204" pitchFamily="34" charset="0"/>
              <a:buChar char="•"/>
            </a:pPr>
            <a:r>
              <a:rPr lang="it-IT" altLang="it-IT" sz="1800" dirty="0">
                <a:latin typeface="Arial Narrow" panose="020B0606020202030204" pitchFamily="34" charset="0"/>
              </a:rPr>
              <a:t>IFEL stima per i Comuni un </a:t>
            </a:r>
            <a:r>
              <a:rPr lang="it-IT" altLang="it-IT" sz="1800" b="1" i="1" dirty="0">
                <a:latin typeface="Arial Narrow" panose="020B0606020202030204" pitchFamily="34" charset="0"/>
              </a:rPr>
              <a:t>surplus</a:t>
            </a:r>
            <a:r>
              <a:rPr lang="it-IT" altLang="it-IT" sz="1800" b="1" dirty="0">
                <a:latin typeface="Arial Narrow" panose="020B0606020202030204" pitchFamily="34" charset="0"/>
              </a:rPr>
              <a:t> della capacità di spesa</a:t>
            </a:r>
            <a:r>
              <a:rPr lang="it-IT" altLang="it-IT" sz="1800" dirty="0">
                <a:latin typeface="Arial Narrow" panose="020B0606020202030204" pitchFamily="34" charset="0"/>
              </a:rPr>
              <a:t> per investimenti pari a </a:t>
            </a:r>
            <a:r>
              <a:rPr lang="it-IT" altLang="it-IT" sz="1800" b="1" dirty="0">
                <a:latin typeface="Arial Narrow" panose="020B0606020202030204" pitchFamily="34" charset="0"/>
              </a:rPr>
              <a:t>13 miliardi di euro</a:t>
            </a:r>
            <a:r>
              <a:rPr lang="it-IT" altLang="it-IT" sz="1800" dirty="0">
                <a:latin typeface="Arial Narrow" panose="020B0606020202030204" pitchFamily="34" charset="0"/>
              </a:rPr>
              <a:t>, ovviamente esigibile in un arco di tempo pluriennale</a:t>
            </a:r>
          </a:p>
        </p:txBody>
      </p:sp>
      <p:grpSp>
        <p:nvGrpSpPr>
          <p:cNvPr id="5" name="Gruppo 4">
            <a:extLst>
              <a:ext uri="{FF2B5EF4-FFF2-40B4-BE49-F238E27FC236}">
                <a16:creationId xmlns:a16="http://schemas.microsoft.com/office/drawing/2014/main" id="{BB1A662C-C03A-4644-97A8-F9EDE7D6927C}"/>
              </a:ext>
            </a:extLst>
          </p:cNvPr>
          <p:cNvGrpSpPr/>
          <p:nvPr/>
        </p:nvGrpSpPr>
        <p:grpSpPr>
          <a:xfrm>
            <a:off x="186156" y="3474248"/>
            <a:ext cx="6690132" cy="2634324"/>
            <a:chOff x="18040" y="3606626"/>
            <a:chExt cx="6840000" cy="2634324"/>
          </a:xfrm>
        </p:grpSpPr>
        <p:sp>
          <p:nvSpPr>
            <p:cNvPr id="8" name="Rettangolo 7">
              <a:extLst>
                <a:ext uri="{FF2B5EF4-FFF2-40B4-BE49-F238E27FC236}">
                  <a16:creationId xmlns:a16="http://schemas.microsoft.com/office/drawing/2014/main" id="{40840C1E-4ED6-4F0A-983A-3B4E5F59009A}"/>
                </a:ext>
              </a:extLst>
            </p:cNvPr>
            <p:cNvSpPr/>
            <p:nvPr/>
          </p:nvSpPr>
          <p:spPr>
            <a:xfrm>
              <a:off x="629465" y="3606626"/>
              <a:ext cx="5641848" cy="440570"/>
            </a:xfrm>
            <a:prstGeom prst="rect">
              <a:avLst/>
            </a:prstGeom>
          </p:spPr>
          <p:txBody>
            <a:bodyPr wrap="square">
              <a:spAutoFit/>
            </a:bodyPr>
            <a:lstStyle/>
            <a:p>
              <a:pPr algn="ctr">
                <a:lnSpc>
                  <a:spcPct val="107000"/>
                </a:lnSpc>
              </a:pPr>
              <a:r>
                <a:rPr lang="it-IT" sz="1400" b="1" i="1" dirty="0">
                  <a:latin typeface="Arial Narrow" panose="020B0606020202030204" pitchFamily="34" charset="0"/>
                </a:rPr>
                <a:t>Surplus della capacità di spesa per investimenti  comunali </a:t>
              </a:r>
            </a:p>
            <a:p>
              <a:pPr algn="ctr">
                <a:lnSpc>
                  <a:spcPct val="107000"/>
                </a:lnSpc>
              </a:pPr>
              <a:r>
                <a:rPr lang="it-IT" sz="1400" b="1" i="1" dirty="0">
                  <a:latin typeface="Arial Narrow" panose="020B0606020202030204" pitchFamily="34" charset="0"/>
                </a:rPr>
                <a:t>Distribuzione per area di appartenenza</a:t>
              </a:r>
            </a:p>
          </p:txBody>
        </p:sp>
        <p:sp>
          <p:nvSpPr>
            <p:cNvPr id="10" name="Rettangolo 9">
              <a:extLst>
                <a:ext uri="{FF2B5EF4-FFF2-40B4-BE49-F238E27FC236}">
                  <a16:creationId xmlns:a16="http://schemas.microsoft.com/office/drawing/2014/main" id="{6644C19E-19A8-4E55-AFFB-99AA76B1F3AC}"/>
                </a:ext>
              </a:extLst>
            </p:cNvPr>
            <p:cNvSpPr/>
            <p:nvPr/>
          </p:nvSpPr>
          <p:spPr>
            <a:xfrm>
              <a:off x="1353763" y="4125136"/>
              <a:ext cx="841208" cy="274691"/>
            </a:xfrm>
            <a:prstGeom prst="rect">
              <a:avLst/>
            </a:prstGeom>
          </p:spPr>
          <p:txBody>
            <a:bodyPr wrap="square">
              <a:spAutoFit/>
            </a:bodyPr>
            <a:lstStyle/>
            <a:p>
              <a:pPr algn="ctr">
                <a:lnSpc>
                  <a:spcPct val="107000"/>
                </a:lnSpc>
              </a:pPr>
              <a:r>
                <a:rPr lang="it-IT" sz="1200" b="1" i="1" dirty="0">
                  <a:latin typeface="Arial Narrow" panose="020B0606020202030204" pitchFamily="34" charset="0"/>
                </a:rPr>
                <a:t>Valori %</a:t>
              </a:r>
            </a:p>
          </p:txBody>
        </p:sp>
        <p:sp>
          <p:nvSpPr>
            <p:cNvPr id="11" name="Rettangolo 10">
              <a:extLst>
                <a:ext uri="{FF2B5EF4-FFF2-40B4-BE49-F238E27FC236}">
                  <a16:creationId xmlns:a16="http://schemas.microsoft.com/office/drawing/2014/main" id="{BF07935A-ED0D-48DF-91B3-C85DD6EF4E10}"/>
                </a:ext>
              </a:extLst>
            </p:cNvPr>
            <p:cNvSpPr/>
            <p:nvPr/>
          </p:nvSpPr>
          <p:spPr>
            <a:xfrm>
              <a:off x="4562856" y="4124540"/>
              <a:ext cx="1271015" cy="274691"/>
            </a:xfrm>
            <a:prstGeom prst="rect">
              <a:avLst/>
            </a:prstGeom>
          </p:spPr>
          <p:txBody>
            <a:bodyPr wrap="square">
              <a:spAutoFit/>
            </a:bodyPr>
            <a:lstStyle/>
            <a:p>
              <a:pPr algn="ctr">
                <a:lnSpc>
                  <a:spcPct val="107000"/>
                </a:lnSpc>
              </a:pPr>
              <a:r>
                <a:rPr lang="it-IT" sz="1200" b="1" i="1" dirty="0">
                  <a:latin typeface="Arial Narrow" panose="020B0606020202030204" pitchFamily="34" charset="0"/>
                </a:rPr>
                <a:t>Valori pro capite</a:t>
              </a:r>
            </a:p>
          </p:txBody>
        </p:sp>
        <p:pic>
          <p:nvPicPr>
            <p:cNvPr id="3" name="Immagine 2">
              <a:extLst>
                <a:ext uri="{FF2B5EF4-FFF2-40B4-BE49-F238E27FC236}">
                  <a16:creationId xmlns:a16="http://schemas.microsoft.com/office/drawing/2014/main" id="{829FE761-3AAF-4BFF-B21E-323BB13DC867}"/>
                </a:ext>
              </a:extLst>
            </p:cNvPr>
            <p:cNvPicPr>
              <a:picLocks noChangeAspect="1"/>
            </p:cNvPicPr>
            <p:nvPr/>
          </p:nvPicPr>
          <p:blipFill>
            <a:blip r:embed="rId3"/>
            <a:stretch>
              <a:fillRect/>
            </a:stretch>
          </p:blipFill>
          <p:spPr>
            <a:xfrm>
              <a:off x="18040" y="4371503"/>
              <a:ext cx="6840000" cy="1869447"/>
            </a:xfrm>
            <a:prstGeom prst="rect">
              <a:avLst/>
            </a:prstGeom>
          </p:spPr>
        </p:pic>
      </p:grpSp>
      <p:sp>
        <p:nvSpPr>
          <p:cNvPr id="9" name="Rettangolo 8">
            <a:extLst>
              <a:ext uri="{FF2B5EF4-FFF2-40B4-BE49-F238E27FC236}">
                <a16:creationId xmlns:a16="http://schemas.microsoft.com/office/drawing/2014/main" id="{209FEB83-9D4D-4020-B1A3-5D76CF33D273}"/>
              </a:ext>
            </a:extLst>
          </p:cNvPr>
          <p:cNvSpPr/>
          <p:nvPr/>
        </p:nvSpPr>
        <p:spPr>
          <a:xfrm>
            <a:off x="6618495" y="5042488"/>
            <a:ext cx="1847088" cy="646331"/>
          </a:xfrm>
          <a:prstGeom prst="rect">
            <a:avLst/>
          </a:prstGeom>
        </p:spPr>
        <p:txBody>
          <a:bodyPr wrap="square">
            <a:spAutoFit/>
          </a:bodyPr>
          <a:lstStyle/>
          <a:p>
            <a:r>
              <a:rPr lang="it-IT" sz="900" b="1" i="1" dirty="0">
                <a:latin typeface="Arial Narrow" panose="020B0606020202030204" pitchFamily="34" charset="0"/>
              </a:rPr>
              <a:t>Fonte: elaborazioni Ifel su dati Ministero dell’interno, Presidenza del Consiglio dei Ministri, MEF e MIUR</a:t>
            </a:r>
          </a:p>
          <a:p>
            <a:r>
              <a:rPr lang="it-IT" sz="900" b="1" i="1" dirty="0">
                <a:latin typeface="Arial Narrow" panose="020B0606020202030204" pitchFamily="34" charset="0"/>
              </a:rPr>
              <a:t>Dati di bilancio 2016</a:t>
            </a:r>
          </a:p>
        </p:txBody>
      </p:sp>
      <p:sp>
        <p:nvSpPr>
          <p:cNvPr id="6" name="Ovale 5">
            <a:extLst>
              <a:ext uri="{FF2B5EF4-FFF2-40B4-BE49-F238E27FC236}">
                <a16:creationId xmlns:a16="http://schemas.microsoft.com/office/drawing/2014/main" id="{4424DE07-E717-42DA-A2AB-3F6750617673}"/>
              </a:ext>
            </a:extLst>
          </p:cNvPr>
          <p:cNvSpPr/>
          <p:nvPr/>
        </p:nvSpPr>
        <p:spPr>
          <a:xfrm>
            <a:off x="7012569" y="1143642"/>
            <a:ext cx="418011" cy="197480"/>
          </a:xfrm>
          <a:prstGeom prst="ellipse">
            <a:avLst/>
          </a:prstGeom>
          <a:noFill/>
          <a:ln w="31750">
            <a:solidFill>
              <a:srgbClr val="C0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4" name="Ovale 13">
            <a:extLst>
              <a:ext uri="{FF2B5EF4-FFF2-40B4-BE49-F238E27FC236}">
                <a16:creationId xmlns:a16="http://schemas.microsoft.com/office/drawing/2014/main" id="{960A1161-571D-43D7-8E09-04247AA37E4B}"/>
              </a:ext>
            </a:extLst>
          </p:cNvPr>
          <p:cNvSpPr/>
          <p:nvPr/>
        </p:nvSpPr>
        <p:spPr>
          <a:xfrm>
            <a:off x="7750666" y="1143642"/>
            <a:ext cx="418011" cy="197480"/>
          </a:xfrm>
          <a:prstGeom prst="ellipse">
            <a:avLst/>
          </a:prstGeom>
          <a:noFill/>
          <a:ln w="31750">
            <a:solidFill>
              <a:srgbClr val="C0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5" name="CasellaDiTesto 14">
            <a:extLst>
              <a:ext uri="{FF2B5EF4-FFF2-40B4-BE49-F238E27FC236}">
                <a16:creationId xmlns:a16="http://schemas.microsoft.com/office/drawing/2014/main" id="{F8EC6CBC-AC08-4817-BF29-6BAC6EC291E7}"/>
              </a:ext>
            </a:extLst>
          </p:cNvPr>
          <p:cNvSpPr txBox="1"/>
          <p:nvPr/>
        </p:nvSpPr>
        <p:spPr>
          <a:xfrm>
            <a:off x="1792224" y="6005822"/>
            <a:ext cx="3502152" cy="440698"/>
          </a:xfrm>
          <a:prstGeom prst="rect">
            <a:avLst/>
          </a:prstGeom>
          <a:solidFill>
            <a:schemeClr val="bg1"/>
          </a:solidFill>
        </p:spPr>
        <p:txBody>
          <a:bodyPr wrap="square" rtlCol="0">
            <a:spAutoFit/>
          </a:bodyPr>
          <a:lstStyle/>
          <a:p>
            <a:endParaRPr lang="it-IT" dirty="0"/>
          </a:p>
        </p:txBody>
      </p:sp>
      <p:cxnSp>
        <p:nvCxnSpPr>
          <p:cNvPr id="4" name="Connettore 2 3">
            <a:extLst>
              <a:ext uri="{FF2B5EF4-FFF2-40B4-BE49-F238E27FC236}">
                <a16:creationId xmlns:a16="http://schemas.microsoft.com/office/drawing/2014/main" id="{F0E7DF40-297E-438A-B1BD-1CAEA0AF16B7}"/>
              </a:ext>
            </a:extLst>
          </p:cNvPr>
          <p:cNvCxnSpPr>
            <a:cxnSpLocks/>
          </p:cNvCxnSpPr>
          <p:nvPr/>
        </p:nvCxnSpPr>
        <p:spPr>
          <a:xfrm>
            <a:off x="7252388" y="3812094"/>
            <a:ext cx="574748" cy="0"/>
          </a:xfrm>
          <a:prstGeom prst="straightConnector1">
            <a:avLst/>
          </a:prstGeom>
          <a:ln w="31750">
            <a:solidFill>
              <a:srgbClr val="C00000"/>
            </a:solidFill>
            <a:prstDash val="sysDash"/>
            <a:tailEnd type="triangle"/>
          </a:ln>
        </p:spPr>
        <p:style>
          <a:lnRef idx="2">
            <a:schemeClr val="accent1"/>
          </a:lnRef>
          <a:fillRef idx="0">
            <a:schemeClr val="accent1"/>
          </a:fillRef>
          <a:effectRef idx="1">
            <a:schemeClr val="accent1"/>
          </a:effectRef>
          <a:fontRef idx="minor">
            <a:schemeClr val="tx1"/>
          </a:fontRef>
        </p:style>
      </p:cxnSp>
      <p:sp>
        <p:nvSpPr>
          <p:cNvPr id="20" name="Ovale 19">
            <a:extLst>
              <a:ext uri="{FF2B5EF4-FFF2-40B4-BE49-F238E27FC236}">
                <a16:creationId xmlns:a16="http://schemas.microsoft.com/office/drawing/2014/main" id="{F0D37B06-EA7E-4EF2-A23D-7F8DE8B045D9}"/>
              </a:ext>
            </a:extLst>
          </p:cNvPr>
          <p:cNvSpPr/>
          <p:nvPr/>
        </p:nvSpPr>
        <p:spPr>
          <a:xfrm>
            <a:off x="7873165" y="3681289"/>
            <a:ext cx="418011" cy="261610"/>
          </a:xfrm>
          <a:prstGeom prst="ellipse">
            <a:avLst/>
          </a:prstGeom>
          <a:noFill/>
          <a:ln w="31750">
            <a:solidFill>
              <a:srgbClr val="C0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1" name="Segnaposto numero diapositiva 1">
            <a:extLst>
              <a:ext uri="{FF2B5EF4-FFF2-40B4-BE49-F238E27FC236}">
                <a16:creationId xmlns:a16="http://schemas.microsoft.com/office/drawing/2014/main" id="{D98FC688-FDAA-464E-9007-F06364E42DB9}"/>
              </a:ext>
            </a:extLst>
          </p:cNvPr>
          <p:cNvSpPr>
            <a:spLocks noGrp="1"/>
          </p:cNvSpPr>
          <p:nvPr>
            <p:ph type="sldNum" sz="quarter" idx="12"/>
          </p:nvPr>
        </p:nvSpPr>
        <p:spPr>
          <a:xfrm>
            <a:off x="6457950" y="6356351"/>
            <a:ext cx="2057400" cy="365125"/>
          </a:xfrm>
          <a:noFill/>
        </p:spPr>
        <p:txBody>
          <a:bodyPr/>
          <a:lstStyle>
            <a:lvl1pPr>
              <a:defRPr sz="2400">
                <a:solidFill>
                  <a:schemeClr val="tx1"/>
                </a:solidFill>
                <a:latin typeface="Arial" pitchFamily="34" charset="0"/>
                <a:ea typeface="ヒラギノ角ゴ Pro W3" charset="-128"/>
              </a:defRPr>
            </a:lvl1pPr>
            <a:lvl2pPr marL="742950" indent="-285750">
              <a:defRPr sz="2400">
                <a:solidFill>
                  <a:schemeClr val="tx1"/>
                </a:solidFill>
                <a:latin typeface="Arial" pitchFamily="34" charset="0"/>
                <a:ea typeface="ヒラギノ角ゴ Pro W3" charset="-128"/>
              </a:defRPr>
            </a:lvl2pPr>
            <a:lvl3pPr marL="1143000" indent="-228600">
              <a:defRPr sz="2400">
                <a:solidFill>
                  <a:schemeClr val="tx1"/>
                </a:solidFill>
                <a:latin typeface="Arial" pitchFamily="34" charset="0"/>
                <a:ea typeface="ヒラギノ角ゴ Pro W3" charset="-128"/>
              </a:defRPr>
            </a:lvl3pPr>
            <a:lvl4pPr marL="1600200" indent="-228600">
              <a:defRPr sz="2400">
                <a:solidFill>
                  <a:schemeClr val="tx1"/>
                </a:solidFill>
                <a:latin typeface="Arial" pitchFamily="34" charset="0"/>
                <a:ea typeface="ヒラギノ角ゴ Pro W3" charset="-128"/>
              </a:defRPr>
            </a:lvl4pPr>
            <a:lvl5pPr marL="2057400" indent="-22860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fld id="{83927D5F-EF90-4B0D-B496-5FB655BBB54A}" type="slidenum">
              <a:rPr lang="it-IT" altLang="it-IT" sz="1200"/>
              <a:pPr/>
              <a:t>27</a:t>
            </a:fld>
            <a:endParaRPr lang="it-IT" altLang="it-IT" sz="1200" dirty="0"/>
          </a:p>
        </p:txBody>
      </p:sp>
      <p:sp>
        <p:nvSpPr>
          <p:cNvPr id="7" name="CasellaDiTesto 6">
            <a:extLst>
              <a:ext uri="{FF2B5EF4-FFF2-40B4-BE49-F238E27FC236}">
                <a16:creationId xmlns:a16="http://schemas.microsoft.com/office/drawing/2014/main" id="{31D61ADB-624A-440D-9B54-39A416BF6D08}"/>
              </a:ext>
            </a:extLst>
          </p:cNvPr>
          <p:cNvSpPr txBox="1"/>
          <p:nvPr/>
        </p:nvSpPr>
        <p:spPr>
          <a:xfrm>
            <a:off x="7873630" y="3681289"/>
            <a:ext cx="440793" cy="261610"/>
          </a:xfrm>
          <a:prstGeom prst="rect">
            <a:avLst/>
          </a:prstGeom>
          <a:noFill/>
        </p:spPr>
        <p:txBody>
          <a:bodyPr wrap="square" rtlCol="0">
            <a:spAutoFit/>
          </a:bodyPr>
          <a:lstStyle/>
          <a:p>
            <a:r>
              <a:rPr lang="it-IT" sz="1100" dirty="0">
                <a:solidFill>
                  <a:schemeClr val="tx1">
                    <a:lumMod val="75000"/>
                    <a:lumOff val="25000"/>
                  </a:schemeClr>
                </a:solidFill>
              </a:rPr>
              <a:t>122</a:t>
            </a:r>
            <a:endParaRPr lang="it-IT" sz="1200" dirty="0">
              <a:solidFill>
                <a:schemeClr val="tx1">
                  <a:lumMod val="75000"/>
                  <a:lumOff val="25000"/>
                </a:schemeClr>
              </a:solidFill>
            </a:endParaRPr>
          </a:p>
        </p:txBody>
      </p:sp>
    </p:spTree>
    <p:extLst>
      <p:ext uri="{BB962C8B-B14F-4D97-AF65-F5344CB8AC3E}">
        <p14:creationId xmlns:p14="http://schemas.microsoft.com/office/powerpoint/2010/main" val="17209995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D15BDD3B-60BE-4845-8AA4-B68A733FA979}"/>
              </a:ext>
            </a:extLst>
          </p:cNvPr>
          <p:cNvPicPr>
            <a:picLocks noChangeAspect="1"/>
          </p:cNvPicPr>
          <p:nvPr/>
        </p:nvPicPr>
        <p:blipFill>
          <a:blip r:embed="rId2"/>
          <a:stretch>
            <a:fillRect/>
          </a:stretch>
        </p:blipFill>
        <p:spPr>
          <a:xfrm>
            <a:off x="394441" y="3429000"/>
            <a:ext cx="7920000" cy="2140701"/>
          </a:xfrm>
          <a:prstGeom prst="rect">
            <a:avLst/>
          </a:prstGeom>
        </p:spPr>
      </p:pic>
      <p:sp>
        <p:nvSpPr>
          <p:cNvPr id="14" name="CasellaDiTesto 6">
            <a:extLst>
              <a:ext uri="{FF2B5EF4-FFF2-40B4-BE49-F238E27FC236}">
                <a16:creationId xmlns:a16="http://schemas.microsoft.com/office/drawing/2014/main" id="{1F98FFE2-7309-4437-B189-3017C162E4ED}"/>
              </a:ext>
            </a:extLst>
          </p:cNvPr>
          <p:cNvSpPr txBox="1">
            <a:spLocks noChangeArrowheads="1"/>
          </p:cNvSpPr>
          <p:nvPr/>
        </p:nvSpPr>
        <p:spPr bwMode="auto">
          <a:xfrm>
            <a:off x="193533" y="876758"/>
            <a:ext cx="8321817" cy="5947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ヒラギノ角ゴ Pro W3" charset="-128"/>
              </a:defRPr>
            </a:lvl1pPr>
            <a:lvl2pPr marL="742950" indent="-285750">
              <a:defRPr sz="2400">
                <a:solidFill>
                  <a:schemeClr val="tx1"/>
                </a:solidFill>
                <a:latin typeface="Arial" panose="020B0604020202020204" pitchFamily="34" charset="0"/>
                <a:ea typeface="ヒラギノ角ゴ Pro W3" charset="-128"/>
              </a:defRPr>
            </a:lvl2pPr>
            <a:lvl3pPr marL="1143000" indent="-228600">
              <a:defRPr sz="2400">
                <a:solidFill>
                  <a:schemeClr val="tx1"/>
                </a:solidFill>
                <a:latin typeface="Arial" panose="020B0604020202020204" pitchFamily="34" charset="0"/>
                <a:ea typeface="ヒラギノ角ゴ Pro W3" charset="-128"/>
              </a:defRPr>
            </a:lvl3pPr>
            <a:lvl4pPr marL="1600200" indent="-228600">
              <a:defRPr sz="2400">
                <a:solidFill>
                  <a:schemeClr val="tx1"/>
                </a:solidFill>
                <a:latin typeface="Arial" panose="020B0604020202020204" pitchFamily="34" charset="0"/>
                <a:ea typeface="ヒラギノ角ゴ Pro W3" charset="-128"/>
              </a:defRPr>
            </a:lvl4pPr>
            <a:lvl5pPr marL="2057400" indent="-228600">
              <a:defRPr sz="2400">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marL="180000" indent="-180000" algn="just">
              <a:lnSpc>
                <a:spcPct val="110000"/>
              </a:lnSpc>
              <a:spcBef>
                <a:spcPts val="600"/>
              </a:spcBef>
              <a:buFont typeface="Arial" panose="020B0604020202020204" pitchFamily="34" charset="0"/>
              <a:buChar char="•"/>
            </a:pPr>
            <a:r>
              <a:rPr lang="it-IT" altLang="it-IT" sz="1800" dirty="0">
                <a:latin typeface="Arial Narrow" panose="020B0606020202030204" pitchFamily="34" charset="0"/>
              </a:rPr>
              <a:t>La composizione del </a:t>
            </a:r>
            <a:r>
              <a:rPr lang="it-IT" altLang="it-IT" sz="1800" i="1" dirty="0">
                <a:latin typeface="Arial Narrow" panose="020B0606020202030204" pitchFamily="34" charset="0"/>
              </a:rPr>
              <a:t>surplus</a:t>
            </a:r>
            <a:r>
              <a:rPr lang="it-IT" altLang="it-IT" sz="1800" dirty="0">
                <a:latin typeface="Arial Narrow" panose="020B0606020202030204" pitchFamily="34" charset="0"/>
              </a:rPr>
              <a:t> per fonte di finanziamento mostra la </a:t>
            </a:r>
            <a:r>
              <a:rPr lang="it-IT" altLang="it-IT" sz="1800" b="1" dirty="0">
                <a:latin typeface="Arial Narrow" panose="020B0606020202030204" pitchFamily="34" charset="0"/>
              </a:rPr>
              <a:t>prevalenza nel Nord </a:t>
            </a:r>
            <a:r>
              <a:rPr lang="it-IT" altLang="it-IT" sz="1800" dirty="0">
                <a:latin typeface="Arial Narrow" panose="020B0606020202030204" pitchFamily="34" charset="0"/>
              </a:rPr>
              <a:t>delle quote afferenti sia al </a:t>
            </a:r>
            <a:r>
              <a:rPr lang="it-IT" altLang="it-IT" sz="1800" b="1" dirty="0">
                <a:latin typeface="Arial Narrow" panose="020B0606020202030204" pitchFamily="34" charset="0"/>
              </a:rPr>
              <a:t>FPV</a:t>
            </a:r>
            <a:r>
              <a:rPr lang="it-IT" altLang="it-IT" sz="1800" dirty="0">
                <a:latin typeface="Arial Narrow" panose="020B0606020202030204" pitchFamily="34" charset="0"/>
              </a:rPr>
              <a:t> (48%) sia agli </a:t>
            </a:r>
            <a:r>
              <a:rPr lang="it-IT" altLang="it-IT" sz="1800" b="1" dirty="0">
                <a:latin typeface="Arial Narrow" panose="020B0606020202030204" pitchFamily="34" charset="0"/>
              </a:rPr>
              <a:t>avanzi applicabili</a:t>
            </a:r>
            <a:r>
              <a:rPr lang="it-IT" altLang="it-IT" sz="1800" dirty="0">
                <a:latin typeface="Arial Narrow" panose="020B0606020202030204" pitchFamily="34" charset="0"/>
              </a:rPr>
              <a:t> (62%, pienamente in linea con la distribuzione degli spazi finanziari tramite Patto nazionale verticale)</a:t>
            </a:r>
          </a:p>
          <a:p>
            <a:pPr marL="180000" indent="-180000" algn="just">
              <a:lnSpc>
                <a:spcPct val="110000"/>
              </a:lnSpc>
              <a:spcBef>
                <a:spcPts val="1200"/>
              </a:spcBef>
              <a:buFont typeface="Arial" panose="020B0604020202020204" pitchFamily="34" charset="0"/>
              <a:buChar char="•"/>
            </a:pPr>
            <a:r>
              <a:rPr lang="it-IT" altLang="it-IT" sz="1800" dirty="0">
                <a:latin typeface="Arial Narrow" panose="020B0606020202030204" pitchFamily="34" charset="0"/>
              </a:rPr>
              <a:t>Al contrario, le </a:t>
            </a:r>
            <a:r>
              <a:rPr lang="it-IT" altLang="it-IT" sz="1800" b="1" dirty="0">
                <a:latin typeface="Arial Narrow" panose="020B0606020202030204" pitchFamily="34" charset="0"/>
              </a:rPr>
              <a:t>risorse recentemente assegnate dallo Stato</a:t>
            </a:r>
            <a:r>
              <a:rPr lang="it-IT" altLang="it-IT" sz="1800" dirty="0">
                <a:latin typeface="Arial Narrow" panose="020B0606020202030204" pitchFamily="34" charset="0"/>
              </a:rPr>
              <a:t> finanziano in misura più accentuata le altre aree del Paese, in particolare il Mezzogiorno, svolgendo quindi una </a:t>
            </a:r>
            <a:r>
              <a:rPr lang="it-IT" altLang="it-IT" sz="1800" b="1" dirty="0">
                <a:latin typeface="Arial Narrow" panose="020B0606020202030204" pitchFamily="34" charset="0"/>
              </a:rPr>
              <a:t>positiva funzione di parziale riequilibrio territoriale</a:t>
            </a:r>
          </a:p>
          <a:p>
            <a:pPr marL="180000" indent="-180000" algn="just">
              <a:lnSpc>
                <a:spcPct val="110000"/>
              </a:lnSpc>
              <a:spcBef>
                <a:spcPts val="1200"/>
              </a:spcBef>
              <a:buFont typeface="Arial" panose="020B0604020202020204" pitchFamily="34" charset="0"/>
              <a:buChar char="•"/>
            </a:pPr>
            <a:endParaRPr lang="it-IT" altLang="it-IT" sz="1800" b="1" dirty="0">
              <a:latin typeface="Arial Narrow" panose="020B0606020202030204" pitchFamily="34" charset="0"/>
            </a:endParaRPr>
          </a:p>
          <a:p>
            <a:pPr marL="180000" indent="-180000" algn="just">
              <a:lnSpc>
                <a:spcPct val="110000"/>
              </a:lnSpc>
              <a:spcBef>
                <a:spcPts val="1200"/>
              </a:spcBef>
              <a:buFont typeface="Arial" panose="020B0604020202020204" pitchFamily="34" charset="0"/>
              <a:buChar char="•"/>
            </a:pPr>
            <a:endParaRPr lang="it-IT" altLang="it-IT" sz="1800" b="1" dirty="0">
              <a:latin typeface="Arial Narrow" panose="020B0606020202030204" pitchFamily="34" charset="0"/>
            </a:endParaRPr>
          </a:p>
          <a:p>
            <a:pPr marL="180000" indent="-180000" algn="just">
              <a:lnSpc>
                <a:spcPct val="110000"/>
              </a:lnSpc>
              <a:spcBef>
                <a:spcPts val="1200"/>
              </a:spcBef>
              <a:buFont typeface="Arial" panose="020B0604020202020204" pitchFamily="34" charset="0"/>
              <a:buChar char="•"/>
            </a:pPr>
            <a:endParaRPr lang="it-IT" altLang="it-IT" sz="1800" b="1" dirty="0">
              <a:latin typeface="Arial Narrow" panose="020B0606020202030204" pitchFamily="34" charset="0"/>
            </a:endParaRPr>
          </a:p>
          <a:p>
            <a:pPr marL="180000" indent="-180000" algn="just">
              <a:lnSpc>
                <a:spcPct val="110000"/>
              </a:lnSpc>
              <a:spcBef>
                <a:spcPts val="1200"/>
              </a:spcBef>
              <a:buFont typeface="Arial" panose="020B0604020202020204" pitchFamily="34" charset="0"/>
              <a:buChar char="•"/>
            </a:pPr>
            <a:endParaRPr lang="it-IT" altLang="it-IT" sz="1800" b="1" dirty="0">
              <a:latin typeface="Arial Narrow" panose="020B0606020202030204" pitchFamily="34" charset="0"/>
            </a:endParaRPr>
          </a:p>
          <a:p>
            <a:pPr marL="180000" indent="-180000" algn="just">
              <a:lnSpc>
                <a:spcPct val="110000"/>
              </a:lnSpc>
              <a:spcBef>
                <a:spcPts val="1200"/>
              </a:spcBef>
              <a:buFont typeface="Arial" panose="020B0604020202020204" pitchFamily="34" charset="0"/>
              <a:buChar char="•"/>
            </a:pPr>
            <a:endParaRPr lang="it-IT" altLang="it-IT" sz="1800" b="1" dirty="0">
              <a:latin typeface="Arial Narrow" panose="020B0606020202030204" pitchFamily="34" charset="0"/>
            </a:endParaRPr>
          </a:p>
          <a:p>
            <a:pPr marL="180000" indent="-180000" algn="just">
              <a:lnSpc>
                <a:spcPct val="110000"/>
              </a:lnSpc>
              <a:spcBef>
                <a:spcPts val="1200"/>
              </a:spcBef>
              <a:buFont typeface="Arial" panose="020B0604020202020204" pitchFamily="34" charset="0"/>
              <a:buChar char="•"/>
            </a:pPr>
            <a:endParaRPr lang="it-IT" altLang="it-IT" sz="1800" b="1" dirty="0">
              <a:latin typeface="Arial Narrow" panose="020B0606020202030204" pitchFamily="34" charset="0"/>
            </a:endParaRPr>
          </a:p>
          <a:p>
            <a:pPr marL="180000" indent="-180000" algn="just">
              <a:lnSpc>
                <a:spcPct val="110000"/>
              </a:lnSpc>
              <a:spcBef>
                <a:spcPts val="900"/>
              </a:spcBef>
              <a:buFont typeface="Arial" panose="020B0604020202020204" pitchFamily="34" charset="0"/>
              <a:buChar char="•"/>
            </a:pPr>
            <a:r>
              <a:rPr lang="it-IT" altLang="it-IT" sz="1800" b="1" dirty="0">
                <a:latin typeface="Arial Narrow" panose="020B0606020202030204" pitchFamily="34" charset="0"/>
              </a:rPr>
              <a:t>In Sicilia </a:t>
            </a:r>
            <a:r>
              <a:rPr lang="it-IT" altLang="it-IT" sz="1800" dirty="0">
                <a:latin typeface="Arial Narrow" panose="020B0606020202030204" pitchFamily="34" charset="0"/>
              </a:rPr>
              <a:t>il </a:t>
            </a:r>
            <a:r>
              <a:rPr lang="it-IT" altLang="it-IT" sz="1800" b="1" i="1" dirty="0">
                <a:latin typeface="Arial Narrow" panose="020B0606020202030204" pitchFamily="34" charset="0"/>
              </a:rPr>
              <a:t>surplus</a:t>
            </a:r>
            <a:r>
              <a:rPr lang="it-IT" altLang="it-IT" sz="1800" dirty="0">
                <a:latin typeface="Arial Narrow" panose="020B0606020202030204" pitchFamily="34" charset="0"/>
              </a:rPr>
              <a:t> stimato si attesta complessivamente sui </a:t>
            </a:r>
            <a:r>
              <a:rPr lang="it-IT" altLang="it-IT" sz="1800" b="1" dirty="0">
                <a:latin typeface="Arial Narrow" panose="020B0606020202030204" pitchFamily="34" charset="0"/>
              </a:rPr>
              <a:t>617 milioni di euro</a:t>
            </a:r>
            <a:r>
              <a:rPr lang="it-IT" altLang="it-IT" sz="1800" dirty="0">
                <a:latin typeface="Arial Narrow" panose="020B0606020202030204" pitchFamily="34" charset="0"/>
              </a:rPr>
              <a:t>, per un </a:t>
            </a:r>
            <a:r>
              <a:rPr lang="it-IT" altLang="it-IT" sz="1800" b="1" dirty="0">
                <a:latin typeface="Arial Narrow" panose="020B0606020202030204" pitchFamily="34" charset="0"/>
              </a:rPr>
              <a:t>valore pro capite complessivo pari a 122 euro</a:t>
            </a:r>
          </a:p>
          <a:p>
            <a:pPr marL="180000" indent="-180000" algn="just">
              <a:lnSpc>
                <a:spcPct val="110000"/>
              </a:lnSpc>
              <a:spcBef>
                <a:spcPts val="1200"/>
              </a:spcBef>
              <a:buFont typeface="Arial" panose="020B0604020202020204" pitchFamily="34" charset="0"/>
              <a:buChar char="•"/>
            </a:pPr>
            <a:endParaRPr lang="it-IT" altLang="it-IT" sz="1800" b="1" dirty="0">
              <a:latin typeface="Arial Narrow" panose="020B0606020202030204" pitchFamily="34" charset="0"/>
            </a:endParaRPr>
          </a:p>
        </p:txBody>
      </p:sp>
      <p:sp>
        <p:nvSpPr>
          <p:cNvPr id="22531" name="Titolo 1">
            <a:extLst>
              <a:ext uri="{FF2B5EF4-FFF2-40B4-BE49-F238E27FC236}">
                <a16:creationId xmlns:a16="http://schemas.microsoft.com/office/drawing/2014/main" id="{C40222D1-1CA8-470B-B029-952CDEB1CACD}"/>
              </a:ext>
            </a:extLst>
          </p:cNvPr>
          <p:cNvSpPr>
            <a:spLocks noGrp="1"/>
          </p:cNvSpPr>
          <p:nvPr>
            <p:ph type="title" idx="4294967295"/>
          </p:nvPr>
        </p:nvSpPr>
        <p:spPr>
          <a:xfrm>
            <a:off x="143581" y="315423"/>
            <a:ext cx="7398458" cy="481875"/>
          </a:xfrm>
        </p:spPr>
        <p:txBody>
          <a:bodyPr>
            <a:normAutofit/>
          </a:bodyPr>
          <a:lstStyle/>
          <a:p>
            <a:pPr>
              <a:defRPr/>
            </a:pPr>
            <a:r>
              <a:rPr lang="it-IT" altLang="it-IT" sz="2600" b="1" dirty="0">
                <a:latin typeface="Arial" panose="020B0604020202020204" pitchFamily="34" charset="0"/>
                <a:cs typeface="Arial" panose="020B0604020202020204" pitchFamily="34" charset="0"/>
              </a:rPr>
              <a:t>Il surplus per fonte di finanziamento</a:t>
            </a:r>
          </a:p>
        </p:txBody>
      </p:sp>
      <p:sp>
        <p:nvSpPr>
          <p:cNvPr id="8" name="Rettangolo 7">
            <a:extLst>
              <a:ext uri="{FF2B5EF4-FFF2-40B4-BE49-F238E27FC236}">
                <a16:creationId xmlns:a16="http://schemas.microsoft.com/office/drawing/2014/main" id="{55FFCD58-077F-40C8-BCBB-777262965680}"/>
              </a:ext>
            </a:extLst>
          </p:cNvPr>
          <p:cNvSpPr/>
          <p:nvPr/>
        </p:nvSpPr>
        <p:spPr>
          <a:xfrm>
            <a:off x="955151" y="3689142"/>
            <a:ext cx="970137" cy="246221"/>
          </a:xfrm>
          <a:prstGeom prst="rect">
            <a:avLst/>
          </a:prstGeom>
        </p:spPr>
        <p:txBody>
          <a:bodyPr wrap="none">
            <a:spAutoFit/>
          </a:bodyPr>
          <a:lstStyle/>
          <a:p>
            <a:r>
              <a:rPr lang="it-IT" sz="1000" b="1" i="1" dirty="0">
                <a:latin typeface="Arial Narrow" panose="020B0606020202030204" pitchFamily="34" charset="0"/>
              </a:rPr>
              <a:t>Distribuzione %</a:t>
            </a:r>
            <a:endParaRPr lang="it-IT" sz="900" dirty="0"/>
          </a:p>
        </p:txBody>
      </p:sp>
      <p:sp>
        <p:nvSpPr>
          <p:cNvPr id="11" name="Rettangolo 10">
            <a:extLst>
              <a:ext uri="{FF2B5EF4-FFF2-40B4-BE49-F238E27FC236}">
                <a16:creationId xmlns:a16="http://schemas.microsoft.com/office/drawing/2014/main" id="{E142EF9D-33F1-49AA-972E-F634CAB52999}"/>
              </a:ext>
            </a:extLst>
          </p:cNvPr>
          <p:cNvSpPr/>
          <p:nvPr/>
        </p:nvSpPr>
        <p:spPr>
          <a:xfrm>
            <a:off x="4826728" y="3698352"/>
            <a:ext cx="1005403" cy="246221"/>
          </a:xfrm>
          <a:prstGeom prst="rect">
            <a:avLst/>
          </a:prstGeom>
        </p:spPr>
        <p:txBody>
          <a:bodyPr wrap="none">
            <a:spAutoFit/>
          </a:bodyPr>
          <a:lstStyle/>
          <a:p>
            <a:r>
              <a:rPr lang="it-IT" sz="1000" b="1" i="1" dirty="0">
                <a:latin typeface="Arial Narrow" panose="020B0606020202030204" pitchFamily="34" charset="0"/>
              </a:rPr>
              <a:t>Valori pro capite</a:t>
            </a:r>
            <a:endParaRPr lang="it-IT" sz="900" dirty="0"/>
          </a:p>
        </p:txBody>
      </p:sp>
      <p:sp>
        <p:nvSpPr>
          <p:cNvPr id="12" name="Segnaposto numero diapositiva 1">
            <a:extLst>
              <a:ext uri="{FF2B5EF4-FFF2-40B4-BE49-F238E27FC236}">
                <a16:creationId xmlns:a16="http://schemas.microsoft.com/office/drawing/2014/main" id="{44C7F441-D8E8-4750-8B7B-AB9917F29DAA}"/>
              </a:ext>
            </a:extLst>
          </p:cNvPr>
          <p:cNvSpPr>
            <a:spLocks noGrp="1"/>
          </p:cNvSpPr>
          <p:nvPr>
            <p:ph type="sldNum" sz="quarter" idx="12"/>
          </p:nvPr>
        </p:nvSpPr>
        <p:spPr>
          <a:xfrm>
            <a:off x="6457950" y="6356351"/>
            <a:ext cx="2057400" cy="365125"/>
          </a:xfrm>
          <a:noFill/>
        </p:spPr>
        <p:txBody>
          <a:bodyPr/>
          <a:lstStyle>
            <a:lvl1pPr>
              <a:defRPr sz="2400">
                <a:solidFill>
                  <a:schemeClr val="tx1"/>
                </a:solidFill>
                <a:latin typeface="Arial" pitchFamily="34" charset="0"/>
                <a:ea typeface="ヒラギノ角ゴ Pro W3" charset="-128"/>
              </a:defRPr>
            </a:lvl1pPr>
            <a:lvl2pPr marL="742950" indent="-285750">
              <a:defRPr sz="2400">
                <a:solidFill>
                  <a:schemeClr val="tx1"/>
                </a:solidFill>
                <a:latin typeface="Arial" pitchFamily="34" charset="0"/>
                <a:ea typeface="ヒラギノ角ゴ Pro W3" charset="-128"/>
              </a:defRPr>
            </a:lvl2pPr>
            <a:lvl3pPr marL="1143000" indent="-228600">
              <a:defRPr sz="2400">
                <a:solidFill>
                  <a:schemeClr val="tx1"/>
                </a:solidFill>
                <a:latin typeface="Arial" pitchFamily="34" charset="0"/>
                <a:ea typeface="ヒラギノ角ゴ Pro W3" charset="-128"/>
              </a:defRPr>
            </a:lvl3pPr>
            <a:lvl4pPr marL="1600200" indent="-228600">
              <a:defRPr sz="2400">
                <a:solidFill>
                  <a:schemeClr val="tx1"/>
                </a:solidFill>
                <a:latin typeface="Arial" pitchFamily="34" charset="0"/>
                <a:ea typeface="ヒラギノ角ゴ Pro W3" charset="-128"/>
              </a:defRPr>
            </a:lvl4pPr>
            <a:lvl5pPr marL="2057400" indent="-22860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fld id="{83927D5F-EF90-4B0D-B496-5FB655BBB54A}" type="slidenum">
              <a:rPr lang="it-IT" altLang="it-IT" sz="1200"/>
              <a:pPr/>
              <a:t>28</a:t>
            </a:fld>
            <a:endParaRPr lang="it-IT" altLang="it-IT" sz="1200" dirty="0"/>
          </a:p>
        </p:txBody>
      </p:sp>
      <p:sp>
        <p:nvSpPr>
          <p:cNvPr id="9" name="Rettangolo 8">
            <a:extLst>
              <a:ext uri="{FF2B5EF4-FFF2-40B4-BE49-F238E27FC236}">
                <a16:creationId xmlns:a16="http://schemas.microsoft.com/office/drawing/2014/main" id="{9DF85844-8210-4B8F-9E93-578DC9451088}"/>
              </a:ext>
            </a:extLst>
          </p:cNvPr>
          <p:cNvSpPr/>
          <p:nvPr/>
        </p:nvSpPr>
        <p:spPr>
          <a:xfrm>
            <a:off x="2362301" y="5504536"/>
            <a:ext cx="4317173" cy="215444"/>
          </a:xfrm>
          <a:prstGeom prst="rect">
            <a:avLst/>
          </a:prstGeom>
        </p:spPr>
        <p:txBody>
          <a:bodyPr wrap="square">
            <a:spAutoFit/>
          </a:bodyPr>
          <a:lstStyle/>
          <a:p>
            <a:r>
              <a:rPr lang="it-IT" sz="800" b="1" i="1" dirty="0">
                <a:latin typeface="Arial Narrow" panose="020B0606020202030204" pitchFamily="34" charset="0"/>
              </a:rPr>
              <a:t>Fonte: elaborazioni Ifel su dati Ministero dell’interno, Presidenza del Consiglio dei Ministri, MEF e MIUR</a:t>
            </a:r>
          </a:p>
        </p:txBody>
      </p:sp>
      <p:sp>
        <p:nvSpPr>
          <p:cNvPr id="7" name="Rettangolo 6">
            <a:extLst>
              <a:ext uri="{FF2B5EF4-FFF2-40B4-BE49-F238E27FC236}">
                <a16:creationId xmlns:a16="http://schemas.microsoft.com/office/drawing/2014/main" id="{90D23410-0CB7-487F-B58E-125FA9677209}"/>
              </a:ext>
            </a:extLst>
          </p:cNvPr>
          <p:cNvSpPr/>
          <p:nvPr/>
        </p:nvSpPr>
        <p:spPr>
          <a:xfrm>
            <a:off x="1860160" y="2976755"/>
            <a:ext cx="5276088" cy="457048"/>
          </a:xfrm>
          <a:prstGeom prst="rect">
            <a:avLst/>
          </a:prstGeom>
        </p:spPr>
        <p:txBody>
          <a:bodyPr wrap="square">
            <a:spAutoFit/>
          </a:bodyPr>
          <a:lstStyle/>
          <a:p>
            <a:pPr algn="ctr">
              <a:lnSpc>
                <a:spcPct val="107000"/>
              </a:lnSpc>
            </a:pPr>
            <a:r>
              <a:rPr lang="it-IT" sz="1100" b="1" i="1" dirty="0">
                <a:latin typeface="Arial Narrow" panose="020B0606020202030204" pitchFamily="34" charset="0"/>
              </a:rPr>
              <a:t>Surplus per fonte di finanziamento, in quote percentuali ed euro pro capite </a:t>
            </a:r>
            <a:br>
              <a:rPr lang="it-IT" sz="1100" b="1" i="1" dirty="0">
                <a:latin typeface="Arial Narrow" panose="020B0606020202030204" pitchFamily="34" charset="0"/>
              </a:rPr>
            </a:br>
            <a:r>
              <a:rPr lang="it-IT" sz="1100" b="1" i="1" dirty="0">
                <a:latin typeface="Arial Narrow" panose="020B0606020202030204" pitchFamily="34" charset="0"/>
              </a:rPr>
              <a:t>(RSO e ISOLE in un confronto con la Sicilia) </a:t>
            </a:r>
          </a:p>
        </p:txBody>
      </p:sp>
    </p:spTree>
    <p:extLst>
      <p:ext uri="{BB962C8B-B14F-4D97-AF65-F5344CB8AC3E}">
        <p14:creationId xmlns:p14="http://schemas.microsoft.com/office/powerpoint/2010/main" val="2646726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itolo 1">
            <a:extLst>
              <a:ext uri="{FF2B5EF4-FFF2-40B4-BE49-F238E27FC236}">
                <a16:creationId xmlns:a16="http://schemas.microsoft.com/office/drawing/2014/main" id="{C40222D1-1CA8-470B-B029-952CDEB1CACD}"/>
              </a:ext>
            </a:extLst>
          </p:cNvPr>
          <p:cNvSpPr>
            <a:spLocks noGrp="1"/>
          </p:cNvSpPr>
          <p:nvPr>
            <p:ph type="title" idx="4294967295"/>
          </p:nvPr>
        </p:nvSpPr>
        <p:spPr>
          <a:xfrm>
            <a:off x="357007" y="366856"/>
            <a:ext cx="8144901" cy="481875"/>
          </a:xfrm>
        </p:spPr>
        <p:txBody>
          <a:bodyPr vert="horz" lIns="91440" tIns="45720" rIns="91440" bIns="45720" rtlCol="0" anchor="ctr">
            <a:noAutofit/>
          </a:bodyPr>
          <a:lstStyle/>
          <a:p>
            <a:r>
              <a:rPr lang="it-IT" altLang="it-IT" sz="2600" b="1" dirty="0">
                <a:latin typeface="Arial" panose="020B0604020202020204" pitchFamily="34" charset="0"/>
                <a:cs typeface="Arial" panose="020B0604020202020204" pitchFamily="34" charset="0"/>
              </a:rPr>
              <a:t>Analisi del surplus per aree e fasce demografiche</a:t>
            </a:r>
          </a:p>
        </p:txBody>
      </p:sp>
      <p:pic>
        <p:nvPicPr>
          <p:cNvPr id="6" name="Immagine 5">
            <a:extLst>
              <a:ext uri="{FF2B5EF4-FFF2-40B4-BE49-F238E27FC236}">
                <a16:creationId xmlns:a16="http://schemas.microsoft.com/office/drawing/2014/main" id="{D9B3C471-0F4C-4C27-8786-527BE61CF555}"/>
              </a:ext>
            </a:extLst>
          </p:cNvPr>
          <p:cNvPicPr>
            <a:picLocks noChangeAspect="1"/>
          </p:cNvPicPr>
          <p:nvPr/>
        </p:nvPicPr>
        <p:blipFill rotWithShape="1">
          <a:blip r:embed="rId2"/>
          <a:srcRect l="-1" r="1017"/>
          <a:stretch/>
        </p:blipFill>
        <p:spPr>
          <a:xfrm>
            <a:off x="1043505" y="1167189"/>
            <a:ext cx="6840000" cy="3405240"/>
          </a:xfrm>
          <a:prstGeom prst="rect">
            <a:avLst/>
          </a:prstGeom>
        </p:spPr>
      </p:pic>
      <p:sp>
        <p:nvSpPr>
          <p:cNvPr id="5" name="Rettangolo 4">
            <a:extLst>
              <a:ext uri="{FF2B5EF4-FFF2-40B4-BE49-F238E27FC236}">
                <a16:creationId xmlns:a16="http://schemas.microsoft.com/office/drawing/2014/main" id="{1BB391E4-76FE-4FA4-A87A-EFB09827816D}"/>
              </a:ext>
            </a:extLst>
          </p:cNvPr>
          <p:cNvSpPr/>
          <p:nvPr/>
        </p:nvSpPr>
        <p:spPr>
          <a:xfrm>
            <a:off x="2528318" y="892380"/>
            <a:ext cx="3348624" cy="449418"/>
          </a:xfrm>
          <a:prstGeom prst="rect">
            <a:avLst/>
          </a:prstGeom>
        </p:spPr>
        <p:txBody>
          <a:bodyPr wrap="square">
            <a:spAutoFit/>
          </a:bodyPr>
          <a:lstStyle/>
          <a:p>
            <a:pPr algn="ctr">
              <a:lnSpc>
                <a:spcPct val="107000"/>
              </a:lnSpc>
            </a:pPr>
            <a:r>
              <a:rPr lang="it-IT" sz="1100" b="1" i="1" dirty="0">
                <a:latin typeface="Arial Narrow" panose="020B0606020202030204" pitchFamily="34" charset="0"/>
              </a:rPr>
              <a:t>Distribuzione per quartili del surplus</a:t>
            </a:r>
          </a:p>
          <a:p>
            <a:pPr algn="ctr">
              <a:lnSpc>
                <a:spcPct val="107000"/>
              </a:lnSpc>
            </a:pPr>
            <a:r>
              <a:rPr lang="it-IT" sz="1050" b="1" i="1" dirty="0">
                <a:latin typeface="Arial Narrow" panose="020B0606020202030204" pitchFamily="34" charset="0"/>
              </a:rPr>
              <a:t>Valori pro capite per area territoriale</a:t>
            </a:r>
          </a:p>
        </p:txBody>
      </p:sp>
      <p:sp>
        <p:nvSpPr>
          <p:cNvPr id="3" name="CasellaDiTesto 2">
            <a:extLst>
              <a:ext uri="{FF2B5EF4-FFF2-40B4-BE49-F238E27FC236}">
                <a16:creationId xmlns:a16="http://schemas.microsoft.com/office/drawing/2014/main" id="{D44A3556-98E5-407E-B469-9F9B43E5623B}"/>
              </a:ext>
            </a:extLst>
          </p:cNvPr>
          <p:cNvSpPr txBox="1"/>
          <p:nvPr/>
        </p:nvSpPr>
        <p:spPr>
          <a:xfrm>
            <a:off x="736636" y="4470811"/>
            <a:ext cx="7670727" cy="1785104"/>
          </a:xfrm>
          <a:prstGeom prst="rect">
            <a:avLst/>
          </a:prstGeom>
          <a:noFill/>
        </p:spPr>
        <p:txBody>
          <a:bodyPr wrap="square" rtlCol="0">
            <a:spAutoFit/>
          </a:bodyPr>
          <a:lstStyle/>
          <a:p>
            <a:pPr>
              <a:spcAft>
                <a:spcPts val="400"/>
              </a:spcAft>
            </a:pPr>
            <a:r>
              <a:rPr lang="it-IT" sz="2000" dirty="0">
                <a:latin typeface="Arial Narrow" panose="020B0606020202030204" pitchFamily="34" charset="0"/>
              </a:rPr>
              <a:t>L’analisi per strati (aree e fasce di popolazione) mostra:</a:t>
            </a:r>
          </a:p>
          <a:p>
            <a:pPr marL="285750" indent="-285750">
              <a:spcAft>
                <a:spcPts val="400"/>
              </a:spcAft>
              <a:buClr>
                <a:schemeClr val="tx1"/>
              </a:buClr>
              <a:buFont typeface="Wingdings" panose="05000000000000000000" pitchFamily="2" charset="2"/>
              <a:buChar char="Ø"/>
            </a:pPr>
            <a:r>
              <a:rPr lang="it-IT" sz="2000" dirty="0">
                <a:latin typeface="Arial Narrow" panose="020B0606020202030204" pitchFamily="34" charset="0"/>
              </a:rPr>
              <a:t>la presenza di autonoma capacità di investimento quasi ovunque</a:t>
            </a:r>
          </a:p>
          <a:p>
            <a:pPr marL="285750" indent="-285750">
              <a:spcAft>
                <a:spcPts val="400"/>
              </a:spcAft>
              <a:buClr>
                <a:schemeClr val="tx1"/>
              </a:buClr>
              <a:buFont typeface="Wingdings" panose="05000000000000000000" pitchFamily="2" charset="2"/>
              <a:buChar char="Ø"/>
            </a:pPr>
            <a:r>
              <a:rPr lang="it-IT" sz="2000" dirty="0">
                <a:latin typeface="Arial Narrow" panose="020B0606020202030204" pitchFamily="34" charset="0"/>
              </a:rPr>
              <a:t>la presenza di debolezze anche in aree complessivamente «forti»</a:t>
            </a:r>
          </a:p>
          <a:p>
            <a:pPr marL="285750" indent="-285750">
              <a:spcAft>
                <a:spcPts val="400"/>
              </a:spcAft>
              <a:buClr>
                <a:schemeClr val="tx1"/>
              </a:buClr>
              <a:buFont typeface="Wingdings" panose="05000000000000000000" pitchFamily="2" charset="2"/>
              <a:buChar char="Ø"/>
            </a:pPr>
            <a:r>
              <a:rPr lang="it-IT" sz="2000" dirty="0">
                <a:latin typeface="Arial Narrow" panose="020B0606020202030204" pitchFamily="34" charset="0"/>
              </a:rPr>
              <a:t>l’esigenza di una articolata capacità di impulso agli investimenti, attraverso regole semplificate e contributi ben calibrati</a:t>
            </a:r>
          </a:p>
        </p:txBody>
      </p:sp>
      <p:sp>
        <p:nvSpPr>
          <p:cNvPr id="2" name="Rettangolo 1">
            <a:extLst>
              <a:ext uri="{FF2B5EF4-FFF2-40B4-BE49-F238E27FC236}">
                <a16:creationId xmlns:a16="http://schemas.microsoft.com/office/drawing/2014/main" id="{8214F910-70E6-4265-8816-31FD788FD5AE}"/>
              </a:ext>
            </a:extLst>
          </p:cNvPr>
          <p:cNvSpPr/>
          <p:nvPr/>
        </p:nvSpPr>
        <p:spPr>
          <a:xfrm>
            <a:off x="7726750" y="3082446"/>
            <a:ext cx="1042273" cy="246221"/>
          </a:xfrm>
          <a:prstGeom prst="rect">
            <a:avLst/>
          </a:prstGeom>
        </p:spPr>
        <p:txBody>
          <a:bodyPr wrap="none">
            <a:spAutoFit/>
          </a:bodyPr>
          <a:lstStyle/>
          <a:p>
            <a:r>
              <a:rPr lang="it-IT" altLang="it-IT" sz="1000" b="1" dirty="0">
                <a:solidFill>
                  <a:srgbClr val="C00000"/>
                </a:solidFill>
                <a:latin typeface="Arial Narrow" panose="020B0606020202030204" pitchFamily="34" charset="0"/>
              </a:rPr>
              <a:t>Mediana 144 €/ab</a:t>
            </a:r>
            <a:endParaRPr lang="it-IT" sz="1000" b="1" dirty="0">
              <a:solidFill>
                <a:srgbClr val="C00000"/>
              </a:solidFill>
            </a:endParaRPr>
          </a:p>
        </p:txBody>
      </p:sp>
      <p:sp>
        <p:nvSpPr>
          <p:cNvPr id="9" name="Segnaposto numero diapositiva 1">
            <a:extLst>
              <a:ext uri="{FF2B5EF4-FFF2-40B4-BE49-F238E27FC236}">
                <a16:creationId xmlns:a16="http://schemas.microsoft.com/office/drawing/2014/main" id="{2CABD10E-8F96-4771-A6BD-36ACE3BF2BD7}"/>
              </a:ext>
            </a:extLst>
          </p:cNvPr>
          <p:cNvSpPr>
            <a:spLocks noGrp="1"/>
          </p:cNvSpPr>
          <p:nvPr>
            <p:ph type="sldNum" sz="quarter" idx="12"/>
          </p:nvPr>
        </p:nvSpPr>
        <p:spPr>
          <a:xfrm>
            <a:off x="6457950" y="6356351"/>
            <a:ext cx="2057400" cy="365125"/>
          </a:xfrm>
          <a:noFill/>
        </p:spPr>
        <p:txBody>
          <a:bodyPr/>
          <a:lstStyle>
            <a:lvl1pPr>
              <a:defRPr sz="2400">
                <a:solidFill>
                  <a:schemeClr val="tx1"/>
                </a:solidFill>
                <a:latin typeface="Arial" pitchFamily="34" charset="0"/>
                <a:ea typeface="ヒラギノ角ゴ Pro W3" charset="-128"/>
              </a:defRPr>
            </a:lvl1pPr>
            <a:lvl2pPr marL="742950" indent="-285750">
              <a:defRPr sz="2400">
                <a:solidFill>
                  <a:schemeClr val="tx1"/>
                </a:solidFill>
                <a:latin typeface="Arial" pitchFamily="34" charset="0"/>
                <a:ea typeface="ヒラギノ角ゴ Pro W3" charset="-128"/>
              </a:defRPr>
            </a:lvl2pPr>
            <a:lvl3pPr marL="1143000" indent="-228600">
              <a:defRPr sz="2400">
                <a:solidFill>
                  <a:schemeClr val="tx1"/>
                </a:solidFill>
                <a:latin typeface="Arial" pitchFamily="34" charset="0"/>
                <a:ea typeface="ヒラギノ角ゴ Pro W3" charset="-128"/>
              </a:defRPr>
            </a:lvl3pPr>
            <a:lvl4pPr marL="1600200" indent="-228600">
              <a:defRPr sz="2400">
                <a:solidFill>
                  <a:schemeClr val="tx1"/>
                </a:solidFill>
                <a:latin typeface="Arial" pitchFamily="34" charset="0"/>
                <a:ea typeface="ヒラギノ角ゴ Pro W3" charset="-128"/>
              </a:defRPr>
            </a:lvl4pPr>
            <a:lvl5pPr marL="2057400" indent="-22860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fld id="{83927D5F-EF90-4B0D-B496-5FB655BBB54A}" type="slidenum">
              <a:rPr lang="it-IT" altLang="it-IT" sz="1200"/>
              <a:pPr/>
              <a:t>29</a:t>
            </a:fld>
            <a:endParaRPr lang="it-IT" altLang="it-IT" sz="1200" dirty="0"/>
          </a:p>
        </p:txBody>
      </p:sp>
    </p:spTree>
    <p:extLst>
      <p:ext uri="{BB962C8B-B14F-4D97-AF65-F5344CB8AC3E}">
        <p14:creationId xmlns:p14="http://schemas.microsoft.com/office/powerpoint/2010/main" val="3042534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5"/>
          <p:cNvSpPr txBox="1">
            <a:spLocks/>
          </p:cNvSpPr>
          <p:nvPr/>
        </p:nvSpPr>
        <p:spPr bwMode="auto">
          <a:xfrm>
            <a:off x="3076575" y="892176"/>
            <a:ext cx="5343525" cy="4200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457200" rtl="0" eaLnBrk="1" fontAlgn="base" hangingPunct="1">
              <a:spcBef>
                <a:spcPct val="0"/>
              </a:spcBef>
              <a:spcAft>
                <a:spcPct val="0"/>
              </a:spcAft>
              <a:defRPr sz="3000" b="0" i="0" kern="1200">
                <a:solidFill>
                  <a:schemeClr val="tx1"/>
                </a:solidFill>
                <a:latin typeface="DIN-Black"/>
                <a:ea typeface="Arial Black" pitchFamily="34" charset="0"/>
                <a:cs typeface="DIN-Black"/>
              </a:defRPr>
            </a:lvl1pPr>
            <a:lvl2pPr algn="l" defTabSz="457200" rtl="0" eaLnBrk="1" fontAlgn="base" hangingPunct="1">
              <a:spcBef>
                <a:spcPct val="0"/>
              </a:spcBef>
              <a:spcAft>
                <a:spcPct val="0"/>
              </a:spcAft>
              <a:defRPr sz="3000">
                <a:solidFill>
                  <a:srgbClr val="004B6B"/>
                </a:solidFill>
                <a:latin typeface="Arial Black" pitchFamily="34" charset="0"/>
                <a:ea typeface="Arial Black" pitchFamily="34" charset="0"/>
                <a:cs typeface="Arial Black" pitchFamily="34" charset="0"/>
              </a:defRPr>
            </a:lvl2pPr>
            <a:lvl3pPr algn="l" defTabSz="457200" rtl="0" eaLnBrk="1" fontAlgn="base" hangingPunct="1">
              <a:spcBef>
                <a:spcPct val="0"/>
              </a:spcBef>
              <a:spcAft>
                <a:spcPct val="0"/>
              </a:spcAft>
              <a:defRPr sz="3000">
                <a:solidFill>
                  <a:srgbClr val="004B6B"/>
                </a:solidFill>
                <a:latin typeface="Arial Black" pitchFamily="34" charset="0"/>
                <a:ea typeface="Arial Black" pitchFamily="34" charset="0"/>
                <a:cs typeface="Arial Black" pitchFamily="34" charset="0"/>
              </a:defRPr>
            </a:lvl3pPr>
            <a:lvl4pPr algn="l" defTabSz="457200" rtl="0" eaLnBrk="1" fontAlgn="base" hangingPunct="1">
              <a:spcBef>
                <a:spcPct val="0"/>
              </a:spcBef>
              <a:spcAft>
                <a:spcPct val="0"/>
              </a:spcAft>
              <a:defRPr sz="3000">
                <a:solidFill>
                  <a:srgbClr val="004B6B"/>
                </a:solidFill>
                <a:latin typeface="Arial Black" pitchFamily="34" charset="0"/>
                <a:ea typeface="Arial Black" pitchFamily="34" charset="0"/>
                <a:cs typeface="Arial Black" pitchFamily="34" charset="0"/>
              </a:defRPr>
            </a:lvl4pPr>
            <a:lvl5pPr algn="l" defTabSz="457200" rtl="0" eaLnBrk="1" fontAlgn="base" hangingPunct="1">
              <a:spcBef>
                <a:spcPct val="0"/>
              </a:spcBef>
              <a:spcAft>
                <a:spcPct val="0"/>
              </a:spcAft>
              <a:defRPr sz="3000">
                <a:solidFill>
                  <a:srgbClr val="004B6B"/>
                </a:solidFill>
                <a:latin typeface="Arial Black" pitchFamily="34" charset="0"/>
                <a:ea typeface="Arial Black" pitchFamily="34" charset="0"/>
                <a:cs typeface="Arial Black" pitchFamily="34" charset="0"/>
              </a:defRPr>
            </a:lvl5pPr>
            <a:lvl6pPr marL="457200" algn="l" defTabSz="457200" rtl="0" eaLnBrk="1" fontAlgn="base" hangingPunct="1">
              <a:spcBef>
                <a:spcPct val="0"/>
              </a:spcBef>
              <a:spcAft>
                <a:spcPct val="0"/>
              </a:spcAft>
              <a:defRPr sz="3000">
                <a:solidFill>
                  <a:srgbClr val="004B6B"/>
                </a:solidFill>
                <a:latin typeface="Arial Black" pitchFamily="34" charset="0"/>
                <a:ea typeface="Arial Black" pitchFamily="34" charset="0"/>
                <a:cs typeface="Arial Black" pitchFamily="34" charset="0"/>
              </a:defRPr>
            </a:lvl6pPr>
            <a:lvl7pPr marL="914400" algn="l" defTabSz="457200" rtl="0" eaLnBrk="1" fontAlgn="base" hangingPunct="1">
              <a:spcBef>
                <a:spcPct val="0"/>
              </a:spcBef>
              <a:spcAft>
                <a:spcPct val="0"/>
              </a:spcAft>
              <a:defRPr sz="3000">
                <a:solidFill>
                  <a:srgbClr val="004B6B"/>
                </a:solidFill>
                <a:latin typeface="Arial Black" pitchFamily="34" charset="0"/>
                <a:ea typeface="Arial Black" pitchFamily="34" charset="0"/>
                <a:cs typeface="Arial Black" pitchFamily="34" charset="0"/>
              </a:defRPr>
            </a:lvl7pPr>
            <a:lvl8pPr marL="1371600" algn="l" defTabSz="457200" rtl="0" eaLnBrk="1" fontAlgn="base" hangingPunct="1">
              <a:spcBef>
                <a:spcPct val="0"/>
              </a:spcBef>
              <a:spcAft>
                <a:spcPct val="0"/>
              </a:spcAft>
              <a:defRPr sz="3000">
                <a:solidFill>
                  <a:srgbClr val="004B6B"/>
                </a:solidFill>
                <a:latin typeface="Arial Black" pitchFamily="34" charset="0"/>
                <a:ea typeface="Arial Black" pitchFamily="34" charset="0"/>
                <a:cs typeface="Arial Black" pitchFamily="34" charset="0"/>
              </a:defRPr>
            </a:lvl8pPr>
            <a:lvl9pPr marL="1828800" algn="l" defTabSz="457200" rtl="0" eaLnBrk="1" fontAlgn="base" hangingPunct="1">
              <a:spcBef>
                <a:spcPct val="0"/>
              </a:spcBef>
              <a:spcAft>
                <a:spcPct val="0"/>
              </a:spcAft>
              <a:defRPr sz="3000">
                <a:solidFill>
                  <a:srgbClr val="004B6B"/>
                </a:solidFill>
                <a:latin typeface="Arial Black" pitchFamily="34" charset="0"/>
                <a:ea typeface="Arial Black" pitchFamily="34" charset="0"/>
                <a:cs typeface="Arial Black" pitchFamily="34" charset="0"/>
              </a:defRPr>
            </a:lvl9pPr>
          </a:lstStyle>
          <a:p>
            <a:r>
              <a:rPr lang="it-IT" b="1" dirty="0">
                <a:latin typeface="Arial"/>
                <a:cs typeface="Arial"/>
              </a:rPr>
              <a:t>Inquadramento generale</a:t>
            </a:r>
          </a:p>
          <a:p>
            <a:endParaRPr lang="it-IT" b="1" dirty="0">
              <a:latin typeface="Arial"/>
              <a:cs typeface="Arial"/>
            </a:endParaRPr>
          </a:p>
          <a:p>
            <a:pPr marL="285750" indent="-285750">
              <a:spcAft>
                <a:spcPts val="1200"/>
              </a:spcAft>
              <a:buFont typeface="Arial" panose="020B0604020202020204" pitchFamily="34" charset="0"/>
              <a:buChar char="•"/>
            </a:pPr>
            <a:r>
              <a:rPr lang="it-IT" sz="1800" i="1" dirty="0">
                <a:latin typeface="Arial"/>
                <a:cs typeface="Arial"/>
              </a:rPr>
              <a:t>Il segno della manovra 2019</a:t>
            </a:r>
          </a:p>
          <a:p>
            <a:pPr marL="285750" indent="-285750">
              <a:spcAft>
                <a:spcPts val="1200"/>
              </a:spcAft>
              <a:buFont typeface="Arial" panose="020B0604020202020204" pitchFamily="34" charset="0"/>
              <a:buChar char="•"/>
            </a:pPr>
            <a:r>
              <a:rPr lang="it-IT" sz="1800" i="1" dirty="0">
                <a:latin typeface="Arial"/>
                <a:cs typeface="Arial"/>
              </a:rPr>
              <a:t>Investimenti, tagli e spese dei Comuni</a:t>
            </a:r>
          </a:p>
          <a:p>
            <a:pPr marL="742950" lvl="1" indent="-285750">
              <a:spcAft>
                <a:spcPts val="1200"/>
              </a:spcAft>
              <a:buFont typeface="Wingdings" panose="05000000000000000000" pitchFamily="2" charset="2"/>
              <a:buChar char="Ø"/>
            </a:pPr>
            <a:r>
              <a:rPr lang="it-IT" sz="1600" i="1" dirty="0">
                <a:latin typeface="Arial"/>
                <a:cs typeface="Arial"/>
              </a:rPr>
              <a:t>in Italia …</a:t>
            </a:r>
          </a:p>
          <a:p>
            <a:pPr marL="742950" lvl="1" indent="-285750">
              <a:spcAft>
                <a:spcPts val="1200"/>
              </a:spcAft>
              <a:buFont typeface="Wingdings" panose="05000000000000000000" pitchFamily="2" charset="2"/>
              <a:buChar char="Ø"/>
            </a:pPr>
            <a:r>
              <a:rPr lang="it-IT" sz="1600" i="1" dirty="0">
                <a:latin typeface="Arial"/>
                <a:cs typeface="Arial"/>
              </a:rPr>
              <a:t>… e in Sicilia</a:t>
            </a:r>
          </a:p>
          <a:p>
            <a:endParaRPr lang="it-IT" b="1" dirty="0">
              <a:latin typeface="Arial"/>
              <a:cs typeface="Arial"/>
            </a:endParaRPr>
          </a:p>
        </p:txBody>
      </p:sp>
      <p:pic>
        <p:nvPicPr>
          <p:cNvPr id="4" name="Immagine 3">
            <a:extLst>
              <a:ext uri="{FF2B5EF4-FFF2-40B4-BE49-F238E27FC236}">
                <a16:creationId xmlns:a16="http://schemas.microsoft.com/office/drawing/2014/main" id="{3C4A3830-7A02-46FA-B6C1-90926EBC26C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04000" y="5778296"/>
            <a:ext cx="2340000" cy="1079704"/>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06E553FE-AD0F-44C1-89B5-F2FB4B4C0C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144" y="1280072"/>
            <a:ext cx="5400000" cy="3933475"/>
          </a:xfrm>
          <a:prstGeom prst="rect">
            <a:avLst/>
          </a:prstGeom>
        </p:spPr>
      </p:pic>
      <p:sp>
        <p:nvSpPr>
          <p:cNvPr id="22531" name="Titolo 1">
            <a:extLst>
              <a:ext uri="{FF2B5EF4-FFF2-40B4-BE49-F238E27FC236}">
                <a16:creationId xmlns:a16="http://schemas.microsoft.com/office/drawing/2014/main" id="{C40222D1-1CA8-470B-B029-952CDEB1CACD}"/>
              </a:ext>
            </a:extLst>
          </p:cNvPr>
          <p:cNvSpPr>
            <a:spLocks noGrp="1"/>
          </p:cNvSpPr>
          <p:nvPr>
            <p:ph type="title" idx="4294967295"/>
          </p:nvPr>
        </p:nvSpPr>
        <p:spPr>
          <a:xfrm>
            <a:off x="293210" y="339424"/>
            <a:ext cx="6952322" cy="481875"/>
          </a:xfrm>
        </p:spPr>
        <p:txBody>
          <a:bodyPr>
            <a:normAutofit/>
          </a:bodyPr>
          <a:lstStyle/>
          <a:p>
            <a:pPr>
              <a:defRPr/>
            </a:pPr>
            <a:r>
              <a:rPr lang="it-IT" altLang="it-IT" sz="2400" b="1" dirty="0">
                <a:latin typeface="Arial" panose="020B0604020202020204" pitchFamily="34" charset="0"/>
                <a:cs typeface="Arial" panose="020B0604020202020204" pitchFamily="34" charset="0"/>
              </a:rPr>
              <a:t>Analisi del surplus nei Comuni della Sicilia</a:t>
            </a:r>
          </a:p>
        </p:txBody>
      </p:sp>
      <p:sp>
        <p:nvSpPr>
          <p:cNvPr id="5" name="Rettangolo 4">
            <a:extLst>
              <a:ext uri="{FF2B5EF4-FFF2-40B4-BE49-F238E27FC236}">
                <a16:creationId xmlns:a16="http://schemas.microsoft.com/office/drawing/2014/main" id="{1BB391E4-76FE-4FA4-A87A-EFB09827816D}"/>
              </a:ext>
            </a:extLst>
          </p:cNvPr>
          <p:cNvSpPr/>
          <p:nvPr/>
        </p:nvSpPr>
        <p:spPr>
          <a:xfrm>
            <a:off x="2946340" y="962052"/>
            <a:ext cx="3348624" cy="449418"/>
          </a:xfrm>
          <a:prstGeom prst="rect">
            <a:avLst/>
          </a:prstGeom>
        </p:spPr>
        <p:txBody>
          <a:bodyPr wrap="square">
            <a:spAutoFit/>
          </a:bodyPr>
          <a:lstStyle/>
          <a:p>
            <a:pPr algn="ctr">
              <a:lnSpc>
                <a:spcPct val="107000"/>
              </a:lnSpc>
            </a:pPr>
            <a:r>
              <a:rPr lang="it-IT" sz="1100" b="1" i="1" dirty="0">
                <a:latin typeface="Arial Narrow" panose="020B0606020202030204" pitchFamily="34" charset="0"/>
              </a:rPr>
              <a:t>Distribuzione per quartili del surplus in Sicilia</a:t>
            </a:r>
          </a:p>
          <a:p>
            <a:pPr algn="ctr">
              <a:lnSpc>
                <a:spcPct val="107000"/>
              </a:lnSpc>
            </a:pPr>
            <a:r>
              <a:rPr lang="it-IT" sz="1050" b="1" i="1" dirty="0">
                <a:latin typeface="Arial Narrow" panose="020B0606020202030204" pitchFamily="34" charset="0"/>
              </a:rPr>
              <a:t>Valori pro capite per classe demografica</a:t>
            </a:r>
          </a:p>
        </p:txBody>
      </p:sp>
      <p:sp>
        <p:nvSpPr>
          <p:cNvPr id="8" name="CasellaDiTesto 7">
            <a:extLst>
              <a:ext uri="{FF2B5EF4-FFF2-40B4-BE49-F238E27FC236}">
                <a16:creationId xmlns:a16="http://schemas.microsoft.com/office/drawing/2014/main" id="{16E7C4EC-8AF3-4353-B02F-0118782DD596}"/>
              </a:ext>
            </a:extLst>
          </p:cNvPr>
          <p:cNvSpPr txBox="1"/>
          <p:nvPr/>
        </p:nvSpPr>
        <p:spPr>
          <a:xfrm>
            <a:off x="1792224" y="6005822"/>
            <a:ext cx="3502152" cy="440698"/>
          </a:xfrm>
          <a:prstGeom prst="rect">
            <a:avLst/>
          </a:prstGeom>
          <a:solidFill>
            <a:schemeClr val="bg1"/>
          </a:solidFill>
        </p:spPr>
        <p:txBody>
          <a:bodyPr wrap="square" rtlCol="0">
            <a:spAutoFit/>
          </a:bodyPr>
          <a:lstStyle/>
          <a:p>
            <a:endParaRPr lang="it-IT" dirty="0"/>
          </a:p>
        </p:txBody>
      </p:sp>
      <p:sp>
        <p:nvSpPr>
          <p:cNvPr id="11" name="Segnaposto numero diapositiva 1">
            <a:extLst>
              <a:ext uri="{FF2B5EF4-FFF2-40B4-BE49-F238E27FC236}">
                <a16:creationId xmlns:a16="http://schemas.microsoft.com/office/drawing/2014/main" id="{0EB0FF31-24B3-403B-8DB2-BFFD8229AE06}"/>
              </a:ext>
            </a:extLst>
          </p:cNvPr>
          <p:cNvSpPr>
            <a:spLocks noGrp="1"/>
          </p:cNvSpPr>
          <p:nvPr>
            <p:ph type="sldNum" sz="quarter" idx="12"/>
          </p:nvPr>
        </p:nvSpPr>
        <p:spPr>
          <a:xfrm>
            <a:off x="6457950" y="6356351"/>
            <a:ext cx="2057400" cy="365125"/>
          </a:xfrm>
          <a:noFill/>
        </p:spPr>
        <p:txBody>
          <a:bodyPr/>
          <a:lstStyle>
            <a:lvl1pPr>
              <a:defRPr sz="2400">
                <a:solidFill>
                  <a:schemeClr val="tx1"/>
                </a:solidFill>
                <a:latin typeface="Arial" pitchFamily="34" charset="0"/>
                <a:ea typeface="ヒラギノ角ゴ Pro W3" charset="-128"/>
              </a:defRPr>
            </a:lvl1pPr>
            <a:lvl2pPr marL="742950" indent="-285750">
              <a:defRPr sz="2400">
                <a:solidFill>
                  <a:schemeClr val="tx1"/>
                </a:solidFill>
                <a:latin typeface="Arial" pitchFamily="34" charset="0"/>
                <a:ea typeface="ヒラギノ角ゴ Pro W3" charset="-128"/>
              </a:defRPr>
            </a:lvl2pPr>
            <a:lvl3pPr marL="1143000" indent="-228600">
              <a:defRPr sz="2400">
                <a:solidFill>
                  <a:schemeClr val="tx1"/>
                </a:solidFill>
                <a:latin typeface="Arial" pitchFamily="34" charset="0"/>
                <a:ea typeface="ヒラギノ角ゴ Pro W3" charset="-128"/>
              </a:defRPr>
            </a:lvl3pPr>
            <a:lvl4pPr marL="1600200" indent="-228600">
              <a:defRPr sz="2400">
                <a:solidFill>
                  <a:schemeClr val="tx1"/>
                </a:solidFill>
                <a:latin typeface="Arial" pitchFamily="34" charset="0"/>
                <a:ea typeface="ヒラギノ角ゴ Pro W3" charset="-128"/>
              </a:defRPr>
            </a:lvl4pPr>
            <a:lvl5pPr marL="2057400" indent="-22860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fld id="{83927D5F-EF90-4B0D-B496-5FB655BBB54A}" type="slidenum">
              <a:rPr lang="it-IT" altLang="it-IT" sz="1200"/>
              <a:pPr/>
              <a:t>30</a:t>
            </a:fld>
            <a:endParaRPr lang="it-IT" altLang="it-IT" sz="1200" dirty="0"/>
          </a:p>
        </p:txBody>
      </p:sp>
      <p:sp>
        <p:nvSpPr>
          <p:cNvPr id="2" name="Rettangolo 1">
            <a:extLst>
              <a:ext uri="{FF2B5EF4-FFF2-40B4-BE49-F238E27FC236}">
                <a16:creationId xmlns:a16="http://schemas.microsoft.com/office/drawing/2014/main" id="{8214F910-70E6-4265-8816-31FD788FD5AE}"/>
              </a:ext>
            </a:extLst>
          </p:cNvPr>
          <p:cNvSpPr/>
          <p:nvPr/>
        </p:nvSpPr>
        <p:spPr>
          <a:xfrm>
            <a:off x="6763140" y="3556674"/>
            <a:ext cx="1042273" cy="246221"/>
          </a:xfrm>
          <a:prstGeom prst="rect">
            <a:avLst/>
          </a:prstGeom>
        </p:spPr>
        <p:txBody>
          <a:bodyPr wrap="none">
            <a:spAutoFit/>
          </a:bodyPr>
          <a:lstStyle/>
          <a:p>
            <a:r>
              <a:rPr lang="it-IT" altLang="it-IT" sz="1000" b="1" dirty="0">
                <a:solidFill>
                  <a:srgbClr val="C00000"/>
                </a:solidFill>
                <a:latin typeface="Arial Narrow" panose="020B0606020202030204" pitchFamily="34" charset="0"/>
              </a:rPr>
              <a:t>Mediana 124 €/ab</a:t>
            </a:r>
            <a:endParaRPr lang="it-IT" sz="1000" b="1" dirty="0">
              <a:solidFill>
                <a:srgbClr val="C00000"/>
              </a:solidFill>
            </a:endParaRPr>
          </a:p>
        </p:txBody>
      </p:sp>
      <p:sp>
        <p:nvSpPr>
          <p:cNvPr id="14" name="CasellaDiTesto 13">
            <a:extLst>
              <a:ext uri="{FF2B5EF4-FFF2-40B4-BE49-F238E27FC236}">
                <a16:creationId xmlns:a16="http://schemas.microsoft.com/office/drawing/2014/main" id="{FE5E3FB0-F83D-461C-8221-23178DC8EB96}"/>
              </a:ext>
            </a:extLst>
          </p:cNvPr>
          <p:cNvSpPr txBox="1"/>
          <p:nvPr/>
        </p:nvSpPr>
        <p:spPr>
          <a:xfrm>
            <a:off x="429767" y="5188820"/>
            <a:ext cx="8280279" cy="1058688"/>
          </a:xfrm>
          <a:prstGeom prst="rect">
            <a:avLst/>
          </a:prstGeom>
          <a:noFill/>
        </p:spPr>
        <p:txBody>
          <a:bodyPr wrap="square" rtlCol="0">
            <a:spAutoFit/>
          </a:bodyPr>
          <a:lstStyle/>
          <a:p>
            <a:pPr>
              <a:lnSpc>
                <a:spcPct val="110000"/>
              </a:lnSpc>
            </a:pPr>
            <a:r>
              <a:rPr lang="it-IT" dirty="0">
                <a:latin typeface="Arial Narrow" panose="020B0606020202030204" pitchFamily="34" charset="0"/>
              </a:rPr>
              <a:t>In Sicilia l’analisi per classi demografiche evidenzia</a:t>
            </a:r>
          </a:p>
          <a:p>
            <a:pPr marL="285750" indent="-285750">
              <a:lnSpc>
                <a:spcPct val="110000"/>
              </a:lnSpc>
              <a:spcBef>
                <a:spcPts val="600"/>
              </a:spcBef>
              <a:buClr>
                <a:schemeClr val="tx1"/>
              </a:buClr>
              <a:buFont typeface="Wingdings" panose="05000000000000000000" pitchFamily="2" charset="2"/>
              <a:buChar char="Ø"/>
            </a:pPr>
            <a:r>
              <a:rPr lang="it-IT" dirty="0">
                <a:latin typeface="Arial Narrow" panose="020B0606020202030204" pitchFamily="34" charset="0"/>
              </a:rPr>
              <a:t>la presenza di una maggiore capacità autonoma di investimento nei Comuni fino a 10mila ab., è positivo anche il dato delle città medie ma non quello dei Comuni di maggiori dimensioni</a:t>
            </a:r>
          </a:p>
        </p:txBody>
      </p:sp>
    </p:spTree>
    <p:extLst>
      <p:ext uri="{BB962C8B-B14F-4D97-AF65-F5344CB8AC3E}">
        <p14:creationId xmlns:p14="http://schemas.microsoft.com/office/powerpoint/2010/main" val="2998005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5"/>
          <p:cNvSpPr txBox="1">
            <a:spLocks/>
          </p:cNvSpPr>
          <p:nvPr/>
        </p:nvSpPr>
        <p:spPr bwMode="auto">
          <a:xfrm>
            <a:off x="378400" y="312798"/>
            <a:ext cx="5437178" cy="49244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lIns="91440" tIns="45720" rIns="91440" bIns="45720" rtlCol="0" anchor="ctr">
            <a:noAutofit/>
          </a:bodyPr>
          <a:lstStyle>
            <a:defPPr>
              <a:defRPr lang="it-IT"/>
            </a:defPPr>
            <a:lvl1pPr defTabSz="914400">
              <a:lnSpc>
                <a:spcPct val="90000"/>
              </a:lnSpc>
              <a:spcBef>
                <a:spcPct val="0"/>
              </a:spcBef>
              <a:buNone/>
              <a:defRPr sz="2600" b="1">
                <a:latin typeface="Arial" panose="020B0604020202020204" pitchFamily="34" charset="0"/>
                <a:ea typeface="+mj-ea"/>
                <a:cs typeface="Arial" panose="020B0604020202020204" pitchFamily="34" charset="0"/>
              </a:defRPr>
            </a:lvl1pPr>
            <a:lvl2pPr>
              <a:defRPr sz="2800" b="1">
                <a:solidFill>
                  <a:srgbClr val="005E7D"/>
                </a:solidFill>
                <a:latin typeface="Arial" charset="0"/>
                <a:ea typeface="ヒラギノ角ゴ Pro W3" charset="0"/>
                <a:cs typeface="ヒラギノ角ゴ Pro W3" charset="0"/>
              </a:defRPr>
            </a:lvl2pPr>
            <a:lvl3pPr>
              <a:defRPr sz="2800" b="1">
                <a:solidFill>
                  <a:srgbClr val="005E7D"/>
                </a:solidFill>
                <a:latin typeface="Arial" charset="0"/>
                <a:ea typeface="ヒラギノ角ゴ Pro W3" charset="0"/>
                <a:cs typeface="ヒラギノ角ゴ Pro W3" charset="0"/>
              </a:defRPr>
            </a:lvl3pPr>
            <a:lvl4pPr>
              <a:defRPr sz="2800" b="1">
                <a:solidFill>
                  <a:srgbClr val="005E7D"/>
                </a:solidFill>
                <a:latin typeface="Arial" charset="0"/>
                <a:ea typeface="ヒラギノ角ゴ Pro W3" charset="0"/>
                <a:cs typeface="ヒラギノ角ゴ Pro W3" charset="0"/>
              </a:defRPr>
            </a:lvl4pPr>
            <a:lvl5pPr>
              <a:defRPr sz="2800" b="1">
                <a:solidFill>
                  <a:srgbClr val="005E7D"/>
                </a:solidFill>
                <a:latin typeface="Arial" charset="0"/>
                <a:ea typeface="ヒラギノ角ゴ Pro W3" charset="0"/>
                <a:cs typeface="ヒラギノ角ゴ Pro W3" charset="0"/>
              </a:defRPr>
            </a:lvl5pPr>
            <a:lvl6pPr marL="457200" fontAlgn="base">
              <a:spcBef>
                <a:spcPct val="0"/>
              </a:spcBef>
              <a:spcAft>
                <a:spcPct val="0"/>
              </a:spcAft>
              <a:defRPr sz="2800" b="1">
                <a:solidFill>
                  <a:srgbClr val="005E7D"/>
                </a:solidFill>
                <a:latin typeface="Arial" charset="0"/>
                <a:ea typeface="ヒラギノ角ゴ Pro W3" charset="0"/>
                <a:cs typeface="ヒラギノ角ゴ Pro W3" charset="0"/>
              </a:defRPr>
            </a:lvl6pPr>
            <a:lvl7pPr marL="914400" fontAlgn="base">
              <a:spcBef>
                <a:spcPct val="0"/>
              </a:spcBef>
              <a:spcAft>
                <a:spcPct val="0"/>
              </a:spcAft>
              <a:defRPr sz="2800" b="1">
                <a:solidFill>
                  <a:srgbClr val="005E7D"/>
                </a:solidFill>
                <a:latin typeface="Arial" charset="0"/>
                <a:ea typeface="ヒラギノ角ゴ Pro W3" charset="0"/>
                <a:cs typeface="ヒラギノ角ゴ Pro W3" charset="0"/>
              </a:defRPr>
            </a:lvl7pPr>
            <a:lvl8pPr marL="1371600" fontAlgn="base">
              <a:spcBef>
                <a:spcPct val="0"/>
              </a:spcBef>
              <a:spcAft>
                <a:spcPct val="0"/>
              </a:spcAft>
              <a:defRPr sz="2800" b="1">
                <a:solidFill>
                  <a:srgbClr val="005E7D"/>
                </a:solidFill>
                <a:latin typeface="Arial" charset="0"/>
                <a:ea typeface="ヒラギノ角ゴ Pro W3" charset="0"/>
                <a:cs typeface="ヒラギノ角ゴ Pro W3" charset="0"/>
              </a:defRPr>
            </a:lvl8pPr>
            <a:lvl9pPr marL="1828800" fontAlgn="base">
              <a:spcBef>
                <a:spcPct val="0"/>
              </a:spcBef>
              <a:spcAft>
                <a:spcPct val="0"/>
              </a:spcAft>
              <a:defRPr sz="2800" b="1">
                <a:solidFill>
                  <a:srgbClr val="005E7D"/>
                </a:solidFill>
                <a:latin typeface="Arial" charset="0"/>
                <a:ea typeface="ヒラギノ角ゴ Pro W3" charset="0"/>
                <a:cs typeface="ヒラギノ角ゴ Pro W3" charset="0"/>
              </a:defRPr>
            </a:lvl9pPr>
          </a:lstStyle>
          <a:p>
            <a:r>
              <a:rPr lang="it-IT" dirty="0"/>
              <a:t>I vincoli per gli enti in disavanzo</a:t>
            </a:r>
          </a:p>
        </p:txBody>
      </p:sp>
      <p:sp>
        <p:nvSpPr>
          <p:cNvPr id="4" name="Rettangolo 3">
            <a:extLst>
              <a:ext uri="{FF2B5EF4-FFF2-40B4-BE49-F238E27FC236}">
                <a16:creationId xmlns:a16="http://schemas.microsoft.com/office/drawing/2014/main" id="{C311A952-154B-4011-A02E-EAFA95ACE541}"/>
              </a:ext>
            </a:extLst>
          </p:cNvPr>
          <p:cNvSpPr/>
          <p:nvPr/>
        </p:nvSpPr>
        <p:spPr>
          <a:xfrm>
            <a:off x="404037" y="845185"/>
            <a:ext cx="8070112" cy="5463034"/>
          </a:xfrm>
          <a:prstGeom prst="rect">
            <a:avLst/>
          </a:prstGeom>
        </p:spPr>
        <p:txBody>
          <a:bodyPr wrap="square">
            <a:spAutoFit/>
          </a:bodyPr>
          <a:lstStyle/>
          <a:p>
            <a:pPr algn="just">
              <a:spcAft>
                <a:spcPts val="600"/>
              </a:spcAft>
            </a:pPr>
            <a:r>
              <a:rPr lang="it-IT"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Per gli enti in disavanzo (</a:t>
            </a:r>
            <a:r>
              <a:rPr lang="it-IT" b="1"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commi 897-899</a:t>
            </a:r>
            <a:r>
              <a:rPr lang="it-IT"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 </a:t>
            </a:r>
            <a:r>
              <a:rPr lang="it-IT" u="sng"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valore negativo del risultato di amministrazione al netto della quota minima obbligatoria accantonata in FCDE e FAL</a:t>
            </a:r>
            <a:r>
              <a:rPr lang="it-IT"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 la quota di avanzo applicabile è pari all’avanzo annuo registrato (economie di spese / aumento delle entrate)</a:t>
            </a:r>
            <a:endParaRPr lang="it-IT" sz="2000" dirty="0">
              <a:solidFill>
                <a:srgbClr val="000000"/>
              </a:solidFill>
              <a:latin typeface="Bookman Old Style" panose="02050604050505020204" pitchFamily="18" charset="0"/>
              <a:ea typeface="Times New Roman" panose="02020603050405020304" pitchFamily="18" charset="0"/>
              <a:cs typeface="Times New Roman" panose="02020603050405020304" pitchFamily="18" charset="0"/>
            </a:endParaRPr>
          </a:p>
          <a:p>
            <a:pPr>
              <a:spcAft>
                <a:spcPts val="600"/>
              </a:spcAft>
            </a:pPr>
            <a:r>
              <a:rPr lang="it-IT"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Occorre tuttavia ricordare che:</a:t>
            </a:r>
          </a:p>
          <a:p>
            <a:pPr marL="360000" indent="-360000" algn="just">
              <a:spcAft>
                <a:spcPts val="600"/>
              </a:spcAft>
              <a:buFont typeface="Wingdings" panose="05000000000000000000" pitchFamily="2" charset="2"/>
              <a:buChar char="Ø"/>
            </a:pPr>
            <a:r>
              <a:rPr lang="it-IT" b="1" dirty="0">
                <a:latin typeface="Arial Narrow" panose="020B0606020202030204" pitchFamily="34" charset="0"/>
              </a:rPr>
              <a:t>molti</a:t>
            </a:r>
            <a:r>
              <a:rPr lang="it-IT" dirty="0">
                <a:latin typeface="Arial Narrow" panose="020B0606020202030204" pitchFamily="34" charset="0"/>
              </a:rPr>
              <a:t> degli </a:t>
            </a:r>
            <a:r>
              <a:rPr lang="it-IT" b="1" dirty="0">
                <a:latin typeface="Arial Narrow" panose="020B0606020202030204" pitchFamily="34" charset="0"/>
              </a:rPr>
              <a:t>enti</a:t>
            </a:r>
            <a:r>
              <a:rPr lang="it-IT" dirty="0">
                <a:latin typeface="Arial Narrow" panose="020B0606020202030204" pitchFamily="34" charset="0"/>
              </a:rPr>
              <a:t> che oggi risultano in disavanzo derivano tale condizione dall’emersione di un </a:t>
            </a:r>
            <a:r>
              <a:rPr lang="it-IT" b="1" dirty="0">
                <a:latin typeface="Arial Narrow" panose="020B0606020202030204" pitchFamily="34" charset="0"/>
              </a:rPr>
              <a:t>“disavanzo tecnico” per effetto dell’operazione di riaccertamento straordinario dei residui</a:t>
            </a:r>
            <a:r>
              <a:rPr lang="it-IT" dirty="0">
                <a:latin typeface="Arial Narrow" panose="020B0606020202030204" pitchFamily="34" charset="0"/>
              </a:rPr>
              <a:t> richiesto dalla riforma della contabilità</a:t>
            </a:r>
          </a:p>
          <a:p>
            <a:pPr marL="360000" indent="-360000" algn="just">
              <a:spcAft>
                <a:spcPts val="600"/>
              </a:spcAft>
              <a:buFont typeface="Wingdings" panose="05000000000000000000" pitchFamily="2" charset="2"/>
              <a:buChar char="Ø"/>
            </a:pPr>
            <a:r>
              <a:rPr lang="it-IT" dirty="0">
                <a:latin typeface="Arial Narrow" panose="020B0606020202030204" pitchFamily="34" charset="0"/>
              </a:rPr>
              <a:t>per garantire un percorso sostenibile di rientro </a:t>
            </a:r>
            <a:r>
              <a:rPr lang="it-IT" b="1" dirty="0">
                <a:latin typeface="Arial Narrow" panose="020B0606020202030204" pitchFamily="34" charset="0"/>
              </a:rPr>
              <a:t>il decreto legge n. 78 del 2015</a:t>
            </a:r>
            <a:r>
              <a:rPr lang="it-IT" dirty="0">
                <a:latin typeface="Arial Narrow" panose="020B0606020202030204" pitchFamily="34" charset="0"/>
              </a:rPr>
              <a:t>, norma approvata dal Parlamento e condivisa dal Mef, </a:t>
            </a:r>
            <a:r>
              <a:rPr lang="it-IT" b="1" dirty="0">
                <a:latin typeface="Arial Narrow" panose="020B0606020202030204" pitchFamily="34" charset="0"/>
              </a:rPr>
              <a:t>ha permesso il ripiano trentennale di questo disavanzo</a:t>
            </a:r>
          </a:p>
          <a:p>
            <a:pPr marL="360000" indent="-360000" algn="just">
              <a:spcAft>
                <a:spcPts val="600"/>
              </a:spcAft>
              <a:buFont typeface="Wingdings" panose="05000000000000000000" pitchFamily="2" charset="2"/>
              <a:buChar char="Ø"/>
            </a:pPr>
            <a:r>
              <a:rPr lang="it-IT" b="1" dirty="0">
                <a:latin typeface="Arial Narrow" panose="020B0606020202030204" pitchFamily="34" charset="0"/>
              </a:rPr>
              <a:t>annullare le finalità perseguite dalla norma richiamata significherebbe compromettere il percorso di risanamento graduale messo in atto dagli enti interessati</a:t>
            </a:r>
            <a:r>
              <a:rPr lang="it-IT" dirty="0">
                <a:latin typeface="Arial Narrow" panose="020B0606020202030204" pitchFamily="34" charset="0"/>
              </a:rPr>
              <a:t>, nonché disconoscere il contributo alla finanza pubblica comunque garantito per tale via dagli enti stessi in ragione della minore capacità di spesa disponibile</a:t>
            </a:r>
          </a:p>
          <a:p>
            <a:pPr marL="360000" indent="-360000" algn="just">
              <a:spcAft>
                <a:spcPts val="600"/>
              </a:spcAft>
              <a:buFont typeface="Wingdings" panose="05000000000000000000" pitchFamily="2" charset="2"/>
              <a:buChar char="Ø"/>
            </a:pPr>
            <a:r>
              <a:rPr lang="it-IT" dirty="0">
                <a:latin typeface="Arial Narrow" panose="020B0606020202030204" pitchFamily="34" charset="0"/>
              </a:rPr>
              <a:t>occorreva allargare le maglie, </a:t>
            </a:r>
            <a:r>
              <a:rPr lang="it-IT" b="1" dirty="0">
                <a:latin typeface="Arial Narrow" panose="020B0606020202030204" pitchFamily="34" charset="0"/>
              </a:rPr>
              <a:t>almeno per gli avanzi vincolati lo sblocco doveva essere pieno e generalizzato fin dal 2019</a:t>
            </a:r>
            <a:r>
              <a:rPr lang="it-IT" dirty="0">
                <a:latin typeface="Arial Narrow" panose="020B0606020202030204" pitchFamily="34" charset="0"/>
              </a:rPr>
              <a:t>, anche alla luce del fatto che il comparto comunale, nel suo insieme, fornisce da diversi anni ingenti contributi al risanamento dei conti pubblici</a:t>
            </a:r>
          </a:p>
        </p:txBody>
      </p:sp>
      <p:sp>
        <p:nvSpPr>
          <p:cNvPr id="8" name="Segnaposto numero diapositiva 1">
            <a:extLst>
              <a:ext uri="{FF2B5EF4-FFF2-40B4-BE49-F238E27FC236}">
                <a16:creationId xmlns:a16="http://schemas.microsoft.com/office/drawing/2014/main" id="{9A6CDE5D-820F-4B55-BBC3-F2313881FBFA}"/>
              </a:ext>
            </a:extLst>
          </p:cNvPr>
          <p:cNvSpPr>
            <a:spLocks noGrp="1"/>
          </p:cNvSpPr>
          <p:nvPr>
            <p:ph type="sldNum" sz="quarter" idx="12"/>
          </p:nvPr>
        </p:nvSpPr>
        <p:spPr>
          <a:xfrm>
            <a:off x="6457950" y="6356351"/>
            <a:ext cx="2057400" cy="365125"/>
          </a:xfrm>
          <a:noFill/>
        </p:spPr>
        <p:txBody>
          <a:bodyPr/>
          <a:lstStyle>
            <a:lvl1pPr>
              <a:defRPr sz="2400">
                <a:solidFill>
                  <a:schemeClr val="tx1"/>
                </a:solidFill>
                <a:latin typeface="Arial" pitchFamily="34" charset="0"/>
                <a:ea typeface="ヒラギノ角ゴ Pro W3" charset="-128"/>
              </a:defRPr>
            </a:lvl1pPr>
            <a:lvl2pPr marL="742950" indent="-285750">
              <a:defRPr sz="2400">
                <a:solidFill>
                  <a:schemeClr val="tx1"/>
                </a:solidFill>
                <a:latin typeface="Arial" pitchFamily="34" charset="0"/>
                <a:ea typeface="ヒラギノ角ゴ Pro W3" charset="-128"/>
              </a:defRPr>
            </a:lvl2pPr>
            <a:lvl3pPr marL="1143000" indent="-228600">
              <a:defRPr sz="2400">
                <a:solidFill>
                  <a:schemeClr val="tx1"/>
                </a:solidFill>
                <a:latin typeface="Arial" pitchFamily="34" charset="0"/>
                <a:ea typeface="ヒラギノ角ゴ Pro W3" charset="-128"/>
              </a:defRPr>
            </a:lvl3pPr>
            <a:lvl4pPr marL="1600200" indent="-228600">
              <a:defRPr sz="2400">
                <a:solidFill>
                  <a:schemeClr val="tx1"/>
                </a:solidFill>
                <a:latin typeface="Arial" pitchFamily="34" charset="0"/>
                <a:ea typeface="ヒラギノ角ゴ Pro W3" charset="-128"/>
              </a:defRPr>
            </a:lvl4pPr>
            <a:lvl5pPr marL="2057400" indent="-22860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fld id="{83927D5F-EF90-4B0D-B496-5FB655BBB54A}" type="slidenum">
              <a:rPr lang="it-IT" altLang="it-IT" sz="1200"/>
              <a:pPr/>
              <a:t>31</a:t>
            </a:fld>
            <a:endParaRPr lang="it-IT" altLang="it-IT" sz="1200" dirty="0"/>
          </a:p>
        </p:txBody>
      </p:sp>
    </p:spTree>
    <p:extLst>
      <p:ext uri="{BB962C8B-B14F-4D97-AF65-F5344CB8AC3E}">
        <p14:creationId xmlns:p14="http://schemas.microsoft.com/office/powerpoint/2010/main" val="9122189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5"/>
          <p:cNvSpPr txBox="1">
            <a:spLocks/>
          </p:cNvSpPr>
          <p:nvPr/>
        </p:nvSpPr>
        <p:spPr bwMode="auto">
          <a:xfrm>
            <a:off x="246531" y="491256"/>
            <a:ext cx="7821665" cy="5805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it-IT"/>
            </a:defPPr>
            <a:lvl1pPr eaLnBrk="1" hangingPunct="1">
              <a:defRPr sz="2600" b="1" i="1">
                <a:solidFill>
                  <a:srgbClr val="005E7D"/>
                </a:solidFill>
                <a:ea typeface="+mj-ea"/>
                <a:cs typeface="+mj-cs"/>
              </a:defRPr>
            </a:lvl1pPr>
            <a:lvl2pPr>
              <a:defRPr sz="2800" b="1">
                <a:solidFill>
                  <a:srgbClr val="005E7D"/>
                </a:solidFill>
                <a:latin typeface="Arial" charset="0"/>
                <a:ea typeface="ヒラギノ角ゴ Pro W3" charset="0"/>
                <a:cs typeface="ヒラギノ角ゴ Pro W3" charset="0"/>
              </a:defRPr>
            </a:lvl2pPr>
            <a:lvl3pPr>
              <a:defRPr sz="2800" b="1">
                <a:solidFill>
                  <a:srgbClr val="005E7D"/>
                </a:solidFill>
                <a:latin typeface="Arial" charset="0"/>
                <a:ea typeface="ヒラギノ角ゴ Pro W3" charset="0"/>
                <a:cs typeface="ヒラギノ角ゴ Pro W3" charset="0"/>
              </a:defRPr>
            </a:lvl3pPr>
            <a:lvl4pPr>
              <a:defRPr sz="2800" b="1">
                <a:solidFill>
                  <a:srgbClr val="005E7D"/>
                </a:solidFill>
                <a:latin typeface="Arial" charset="0"/>
                <a:ea typeface="ヒラギノ角ゴ Pro W3" charset="0"/>
                <a:cs typeface="ヒラギノ角ゴ Pro W3" charset="0"/>
              </a:defRPr>
            </a:lvl4pPr>
            <a:lvl5pPr>
              <a:defRPr sz="2800" b="1">
                <a:solidFill>
                  <a:srgbClr val="005E7D"/>
                </a:solidFill>
                <a:latin typeface="Arial" charset="0"/>
                <a:ea typeface="ヒラギノ角ゴ Pro W3" charset="0"/>
                <a:cs typeface="ヒラギノ角ゴ Pro W3" charset="0"/>
              </a:defRPr>
            </a:lvl5pPr>
            <a:lvl6pPr marL="457200" fontAlgn="base">
              <a:spcBef>
                <a:spcPct val="0"/>
              </a:spcBef>
              <a:spcAft>
                <a:spcPct val="0"/>
              </a:spcAft>
              <a:defRPr sz="2800" b="1">
                <a:solidFill>
                  <a:srgbClr val="005E7D"/>
                </a:solidFill>
                <a:latin typeface="Arial" charset="0"/>
                <a:ea typeface="ヒラギノ角ゴ Pro W3" charset="0"/>
                <a:cs typeface="ヒラギノ角ゴ Pro W3" charset="0"/>
              </a:defRPr>
            </a:lvl6pPr>
            <a:lvl7pPr marL="914400" fontAlgn="base">
              <a:spcBef>
                <a:spcPct val="0"/>
              </a:spcBef>
              <a:spcAft>
                <a:spcPct val="0"/>
              </a:spcAft>
              <a:defRPr sz="2800" b="1">
                <a:solidFill>
                  <a:srgbClr val="005E7D"/>
                </a:solidFill>
                <a:latin typeface="Arial" charset="0"/>
                <a:ea typeface="ヒラギノ角ゴ Pro W3" charset="0"/>
                <a:cs typeface="ヒラギノ角ゴ Pro W3" charset="0"/>
              </a:defRPr>
            </a:lvl7pPr>
            <a:lvl8pPr marL="1371600" fontAlgn="base">
              <a:spcBef>
                <a:spcPct val="0"/>
              </a:spcBef>
              <a:spcAft>
                <a:spcPct val="0"/>
              </a:spcAft>
              <a:defRPr sz="2800" b="1">
                <a:solidFill>
                  <a:srgbClr val="005E7D"/>
                </a:solidFill>
                <a:latin typeface="Arial" charset="0"/>
                <a:ea typeface="ヒラギノ角ゴ Pro W3" charset="0"/>
                <a:cs typeface="ヒラギノ角ゴ Pro W3" charset="0"/>
              </a:defRPr>
            </a:lvl8pPr>
            <a:lvl9pPr marL="1828800" fontAlgn="base">
              <a:spcBef>
                <a:spcPct val="0"/>
              </a:spcBef>
              <a:spcAft>
                <a:spcPct val="0"/>
              </a:spcAft>
              <a:defRPr sz="2800" b="1">
                <a:solidFill>
                  <a:srgbClr val="005E7D"/>
                </a:solidFill>
                <a:latin typeface="Arial" charset="0"/>
                <a:ea typeface="ヒラギノ角ゴ Pro W3" charset="0"/>
                <a:cs typeface="ヒラギノ角ゴ Pro W3" charset="0"/>
              </a:defRPr>
            </a:lvl9pPr>
          </a:lstStyle>
          <a:p>
            <a:r>
              <a:rPr lang="it-IT" i="0" dirty="0">
                <a:solidFill>
                  <a:schemeClr val="tx1"/>
                </a:solidFill>
                <a:latin typeface="Arial" pitchFamily="34" charset="0"/>
                <a:cs typeface="Arial"/>
              </a:rPr>
              <a:t>La contribuzione erariale rimane necessaria</a:t>
            </a:r>
          </a:p>
        </p:txBody>
      </p:sp>
      <p:sp>
        <p:nvSpPr>
          <p:cNvPr id="10" name="Rettangolo 9">
            <a:extLst>
              <a:ext uri="{FF2B5EF4-FFF2-40B4-BE49-F238E27FC236}">
                <a16:creationId xmlns:a16="http://schemas.microsoft.com/office/drawing/2014/main" id="{BE32B5FE-760C-4950-A9B9-F9FA739351E9}"/>
              </a:ext>
            </a:extLst>
          </p:cNvPr>
          <p:cNvSpPr/>
          <p:nvPr/>
        </p:nvSpPr>
        <p:spPr>
          <a:xfrm>
            <a:off x="1971413" y="2389509"/>
            <a:ext cx="5410899" cy="461665"/>
          </a:xfrm>
          <a:prstGeom prst="rect">
            <a:avLst/>
          </a:prstGeom>
        </p:spPr>
        <p:txBody>
          <a:bodyPr wrap="square">
            <a:spAutoFit/>
          </a:bodyPr>
          <a:lstStyle/>
          <a:p>
            <a:pPr algn="ctr"/>
            <a:r>
              <a:rPr lang="it-IT" sz="1200" b="1" i="1" dirty="0">
                <a:latin typeface="Arial Narrow" panose="020B0606020202030204" pitchFamily="34" charset="0"/>
              </a:rPr>
              <a:t>Comuni in disavanzo o con avanzo applicabile non superiore all’8% delle entrate finali</a:t>
            </a:r>
          </a:p>
          <a:p>
            <a:pPr algn="ctr"/>
            <a:r>
              <a:rPr lang="it-IT" sz="1200" b="1" i="1" dirty="0">
                <a:latin typeface="Arial Narrow" panose="020B0606020202030204" pitchFamily="34" charset="0"/>
              </a:rPr>
              <a:t>Valori assoluti e percentuali, anno 2017</a:t>
            </a:r>
          </a:p>
        </p:txBody>
      </p:sp>
      <p:sp>
        <p:nvSpPr>
          <p:cNvPr id="11" name="CasellaDiTesto 10">
            <a:extLst>
              <a:ext uri="{FF2B5EF4-FFF2-40B4-BE49-F238E27FC236}">
                <a16:creationId xmlns:a16="http://schemas.microsoft.com/office/drawing/2014/main" id="{3B7DA565-C42E-420B-9B82-3ED4F1554D51}"/>
              </a:ext>
            </a:extLst>
          </p:cNvPr>
          <p:cNvSpPr txBox="1"/>
          <p:nvPr/>
        </p:nvSpPr>
        <p:spPr>
          <a:xfrm>
            <a:off x="1895912" y="3171039"/>
            <a:ext cx="595618" cy="276999"/>
          </a:xfrm>
          <a:prstGeom prst="rect">
            <a:avLst/>
          </a:prstGeom>
          <a:noFill/>
        </p:spPr>
        <p:txBody>
          <a:bodyPr wrap="square" rtlCol="0">
            <a:spAutoFit/>
          </a:bodyPr>
          <a:lstStyle/>
          <a:p>
            <a:pPr algn="ctr"/>
            <a:r>
              <a:rPr lang="it-IT" sz="1200" b="1" dirty="0">
                <a:latin typeface="Arial Narrow" panose="020B0606020202030204" pitchFamily="34" charset="0"/>
              </a:rPr>
              <a:t>ITALIA</a:t>
            </a:r>
          </a:p>
        </p:txBody>
      </p:sp>
      <p:pic>
        <p:nvPicPr>
          <p:cNvPr id="3" name="Immagine 2">
            <a:extLst>
              <a:ext uri="{FF2B5EF4-FFF2-40B4-BE49-F238E27FC236}">
                <a16:creationId xmlns:a16="http://schemas.microsoft.com/office/drawing/2014/main" id="{26609A02-6F97-4C9C-A199-F5E278067544}"/>
              </a:ext>
            </a:extLst>
          </p:cNvPr>
          <p:cNvPicPr>
            <a:picLocks noChangeAspect="1"/>
          </p:cNvPicPr>
          <p:nvPr/>
        </p:nvPicPr>
        <p:blipFill>
          <a:blip r:embed="rId2"/>
          <a:stretch>
            <a:fillRect/>
          </a:stretch>
        </p:blipFill>
        <p:spPr>
          <a:xfrm>
            <a:off x="487768" y="2913834"/>
            <a:ext cx="4007146" cy="1970244"/>
          </a:xfrm>
          <a:prstGeom prst="rect">
            <a:avLst/>
          </a:prstGeom>
        </p:spPr>
      </p:pic>
      <p:sp>
        <p:nvSpPr>
          <p:cNvPr id="14" name="Rettangolo 13">
            <a:extLst>
              <a:ext uri="{FF2B5EF4-FFF2-40B4-BE49-F238E27FC236}">
                <a16:creationId xmlns:a16="http://schemas.microsoft.com/office/drawing/2014/main" id="{5E476AC9-491D-4C1F-BB72-63793459B2CB}"/>
              </a:ext>
            </a:extLst>
          </p:cNvPr>
          <p:cNvSpPr/>
          <p:nvPr/>
        </p:nvSpPr>
        <p:spPr>
          <a:xfrm>
            <a:off x="273963" y="1208148"/>
            <a:ext cx="8379978" cy="1181414"/>
          </a:xfrm>
          <a:prstGeom prst="rect">
            <a:avLst/>
          </a:prstGeom>
        </p:spPr>
        <p:txBody>
          <a:bodyPr wrap="square">
            <a:spAutoFit/>
          </a:bodyPr>
          <a:lstStyle/>
          <a:p>
            <a:pPr marL="180000" indent="-180000" algn="just">
              <a:buFont typeface="Arial" panose="020B0604020202020204" pitchFamily="34" charset="0"/>
              <a:buChar char="•"/>
            </a:pPr>
            <a:r>
              <a:rPr lang="it-IT" sz="16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Il </a:t>
            </a:r>
            <a:r>
              <a:rPr lang="it-IT" sz="1600" b="1"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9% dei Comuni presenta una condizione di disavanzo</a:t>
            </a:r>
            <a:r>
              <a:rPr lang="it-IT" sz="16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 (668 su un totale di circa 7.500 analizzati), molto concentrati nel Centro e nel Sud (tra il 17% e il 20% dei rispettivi totali)</a:t>
            </a:r>
          </a:p>
          <a:p>
            <a:pPr marL="180000" indent="-180000" algn="just">
              <a:lnSpc>
                <a:spcPct val="110000"/>
              </a:lnSpc>
              <a:spcBef>
                <a:spcPts val="600"/>
              </a:spcBef>
              <a:buFont typeface="Arial" panose="020B0604020202020204" pitchFamily="34" charset="0"/>
              <a:buChar char="•"/>
            </a:pPr>
            <a:r>
              <a:rPr lang="it-IT" sz="1600" b="1" dirty="0">
                <a:solidFill>
                  <a:srgbClr val="000000"/>
                </a:solidFill>
                <a:latin typeface="Arial Narrow" panose="020B0606020202030204" pitchFamily="34" charset="0"/>
                <a:cs typeface="Times New Roman" panose="02020603050405020304" pitchFamily="18" charset="0"/>
              </a:rPr>
              <a:t>Un altro 16% di enti</a:t>
            </a:r>
            <a:r>
              <a:rPr lang="it-IT" sz="1600" dirty="0">
                <a:solidFill>
                  <a:srgbClr val="000000"/>
                </a:solidFill>
                <a:latin typeface="Arial Narrow" panose="020B0606020202030204" pitchFamily="34" charset="0"/>
                <a:cs typeface="Times New Roman" panose="02020603050405020304" pitchFamily="18" charset="0"/>
              </a:rPr>
              <a:t> (circa 1.200) presenta invece </a:t>
            </a:r>
            <a:r>
              <a:rPr lang="it-IT" sz="1600" b="1" dirty="0">
                <a:solidFill>
                  <a:srgbClr val="000000"/>
                </a:solidFill>
                <a:latin typeface="Arial Narrow" panose="020B0606020202030204" pitchFamily="34" charset="0"/>
                <a:cs typeface="Times New Roman" panose="02020603050405020304" pitchFamily="18" charset="0"/>
              </a:rPr>
              <a:t>“avanzi deboli” </a:t>
            </a:r>
            <a:r>
              <a:rPr lang="it-IT" sz="1600" dirty="0">
                <a:solidFill>
                  <a:srgbClr val="000000"/>
                </a:solidFill>
                <a:latin typeface="Arial Narrow" panose="020B0606020202030204" pitchFamily="34" charset="0"/>
                <a:cs typeface="Times New Roman" panose="02020603050405020304" pitchFamily="18" charset="0"/>
              </a:rPr>
              <a:t>(fino all’8% delle entrate finali) e si distribuisce in misura più diffusa sul territorio (investendo anche il Nord)</a:t>
            </a:r>
          </a:p>
        </p:txBody>
      </p:sp>
      <p:sp>
        <p:nvSpPr>
          <p:cNvPr id="16" name="CasellaDiTesto 15">
            <a:extLst>
              <a:ext uri="{FF2B5EF4-FFF2-40B4-BE49-F238E27FC236}">
                <a16:creationId xmlns:a16="http://schemas.microsoft.com/office/drawing/2014/main" id="{68767D33-8473-490C-82A4-4BC9A7210847}"/>
              </a:ext>
            </a:extLst>
          </p:cNvPr>
          <p:cNvSpPr txBox="1"/>
          <p:nvPr/>
        </p:nvSpPr>
        <p:spPr>
          <a:xfrm>
            <a:off x="1792224" y="6024110"/>
            <a:ext cx="3502152" cy="440698"/>
          </a:xfrm>
          <a:prstGeom prst="rect">
            <a:avLst/>
          </a:prstGeom>
          <a:solidFill>
            <a:schemeClr val="bg1"/>
          </a:solidFill>
        </p:spPr>
        <p:txBody>
          <a:bodyPr wrap="square" rtlCol="0">
            <a:spAutoFit/>
          </a:bodyPr>
          <a:lstStyle/>
          <a:p>
            <a:endParaRPr lang="it-IT" dirty="0"/>
          </a:p>
        </p:txBody>
      </p:sp>
      <p:sp>
        <p:nvSpPr>
          <p:cNvPr id="19" name="Rettangolo 18">
            <a:extLst>
              <a:ext uri="{FF2B5EF4-FFF2-40B4-BE49-F238E27FC236}">
                <a16:creationId xmlns:a16="http://schemas.microsoft.com/office/drawing/2014/main" id="{88D8DDD8-F9FD-4C21-BD05-BDF55A3933EB}"/>
              </a:ext>
            </a:extLst>
          </p:cNvPr>
          <p:cNvSpPr/>
          <p:nvPr/>
        </p:nvSpPr>
        <p:spPr>
          <a:xfrm>
            <a:off x="4604642" y="2968691"/>
            <a:ext cx="4049299" cy="1936107"/>
          </a:xfrm>
          <a:prstGeom prst="rect">
            <a:avLst/>
          </a:prstGeom>
        </p:spPr>
        <p:txBody>
          <a:bodyPr wrap="square">
            <a:spAutoFit/>
          </a:bodyPr>
          <a:lstStyle/>
          <a:p>
            <a:pPr algn="just" defTabSz="914400">
              <a:lnSpc>
                <a:spcPct val="114000"/>
              </a:lnSpc>
              <a:spcBef>
                <a:spcPts val="0"/>
              </a:spcBef>
              <a:spcAft>
                <a:spcPts val="0"/>
              </a:spcAft>
              <a:buClr>
                <a:srgbClr val="005E7D"/>
              </a:buClr>
              <a:defRPr/>
            </a:pPr>
            <a:r>
              <a:rPr lang="it-IT" sz="1600" b="1" dirty="0">
                <a:latin typeface="Arial Narrow" panose="020B0606020202030204" pitchFamily="34" charset="0"/>
              </a:rPr>
              <a:t>In Sicilia su 187 enti osservati:</a:t>
            </a:r>
          </a:p>
          <a:p>
            <a:pPr marL="360000" indent="-285750" algn="just" defTabSz="914400">
              <a:lnSpc>
                <a:spcPct val="110000"/>
              </a:lnSpc>
              <a:spcBef>
                <a:spcPts val="600"/>
              </a:spcBef>
              <a:spcAft>
                <a:spcPts val="0"/>
              </a:spcAft>
              <a:buClr>
                <a:schemeClr val="tx1"/>
              </a:buClr>
              <a:buFont typeface="Wingdings" panose="05000000000000000000" pitchFamily="2" charset="2"/>
              <a:buChar char="Ø"/>
              <a:defRPr/>
            </a:pPr>
            <a:r>
              <a:rPr lang="it-IT" sz="1600" dirty="0">
                <a:latin typeface="Arial Narrow" panose="020B0606020202030204" pitchFamily="34" charset="0"/>
              </a:rPr>
              <a:t>44 Comuni (24%) risultano in disavanzo</a:t>
            </a:r>
            <a:endParaRPr lang="it-IT" sz="1600" b="1" dirty="0">
              <a:latin typeface="Arial Narrow" panose="020B0606020202030204" pitchFamily="34" charset="0"/>
            </a:endParaRPr>
          </a:p>
          <a:p>
            <a:pPr marL="360000" indent="-285750" algn="just" defTabSz="914400">
              <a:lnSpc>
                <a:spcPct val="110000"/>
              </a:lnSpc>
              <a:spcBef>
                <a:spcPts val="600"/>
              </a:spcBef>
              <a:spcAft>
                <a:spcPts val="0"/>
              </a:spcAft>
              <a:buClr>
                <a:schemeClr val="tx1"/>
              </a:buClr>
              <a:buFont typeface="Wingdings" panose="05000000000000000000" pitchFamily="2" charset="2"/>
              <a:buChar char="Ø"/>
              <a:defRPr/>
            </a:pPr>
            <a:r>
              <a:rPr lang="it-IT" sz="1600" dirty="0">
                <a:latin typeface="Arial Narrow" panose="020B0606020202030204" pitchFamily="34" charset="0"/>
              </a:rPr>
              <a:t>altri 53 Comuni (28%) presentano un avanzo applicabile inferiore all’8% delle entrate finali</a:t>
            </a:r>
          </a:p>
          <a:p>
            <a:pPr marL="360000" indent="-285750" algn="just" defTabSz="914400">
              <a:lnSpc>
                <a:spcPct val="110000"/>
              </a:lnSpc>
              <a:spcBef>
                <a:spcPts val="600"/>
              </a:spcBef>
              <a:spcAft>
                <a:spcPts val="0"/>
              </a:spcAft>
              <a:buClr>
                <a:schemeClr val="tx1"/>
              </a:buClr>
              <a:buFont typeface="Wingdings" panose="05000000000000000000" pitchFamily="2" charset="2"/>
              <a:buChar char="Ø"/>
              <a:defRPr/>
            </a:pPr>
            <a:r>
              <a:rPr lang="it-IT" sz="1600" dirty="0">
                <a:latin typeface="Arial Narrow" panose="020B0606020202030204" pitchFamily="34" charset="0"/>
              </a:rPr>
              <a:t>nel complesso, il 52% degli enti non dispone di avanzi per un robusto rilancio degli investimenti</a:t>
            </a:r>
          </a:p>
        </p:txBody>
      </p:sp>
      <p:sp>
        <p:nvSpPr>
          <p:cNvPr id="17" name="Rettangolo 16">
            <a:extLst>
              <a:ext uri="{FF2B5EF4-FFF2-40B4-BE49-F238E27FC236}">
                <a16:creationId xmlns:a16="http://schemas.microsoft.com/office/drawing/2014/main" id="{2385082E-30FA-4886-9E3C-E32249338BCE}"/>
              </a:ext>
            </a:extLst>
          </p:cNvPr>
          <p:cNvSpPr/>
          <p:nvPr/>
        </p:nvSpPr>
        <p:spPr>
          <a:xfrm>
            <a:off x="301304" y="5061393"/>
            <a:ext cx="8449503" cy="1245982"/>
          </a:xfrm>
          <a:prstGeom prst="rect">
            <a:avLst/>
          </a:prstGeom>
        </p:spPr>
        <p:txBody>
          <a:bodyPr wrap="square">
            <a:spAutoFit/>
          </a:bodyPr>
          <a:lstStyle/>
          <a:p>
            <a:pPr marL="180000" indent="-180000" algn="just">
              <a:lnSpc>
                <a:spcPct val="120000"/>
              </a:lnSpc>
              <a:spcBef>
                <a:spcPts val="600"/>
              </a:spcBef>
              <a:buFont typeface="Arial" panose="020B0604020202020204" pitchFamily="34" charset="0"/>
              <a:buChar char="•"/>
            </a:pPr>
            <a:r>
              <a:rPr lang="it-IT" sz="1600" dirty="0">
                <a:latin typeface="Arial Narrow" panose="020B0606020202030204" pitchFamily="34" charset="0"/>
                <a:cs typeface="Times New Roman" panose="02020603050405020304" pitchFamily="18" charset="0"/>
              </a:rPr>
              <a:t>Da qui la richiesta dell’ANCI affinché lo </a:t>
            </a:r>
            <a:r>
              <a:rPr lang="it-IT" sz="1600" b="1" dirty="0">
                <a:latin typeface="Arial Narrow" panose="020B0606020202030204" pitchFamily="34" charset="0"/>
                <a:cs typeface="Times New Roman" panose="02020603050405020304" pitchFamily="18" charset="0"/>
              </a:rPr>
              <a:t>sblocco degli avanzi vincolati fosse generalizzato</a:t>
            </a:r>
            <a:r>
              <a:rPr lang="it-IT" sz="1600" dirty="0">
                <a:latin typeface="Arial Narrow" panose="020B0606020202030204" pitchFamily="34" charset="0"/>
                <a:cs typeface="Times New Roman" panose="02020603050405020304" pitchFamily="18" charset="0"/>
              </a:rPr>
              <a:t> fin dal 2019 e che </a:t>
            </a:r>
            <a:r>
              <a:rPr lang="it-IT" sz="1600" b="1" dirty="0">
                <a:latin typeface="Arial Narrow" panose="020B0606020202030204" pitchFamily="34" charset="0"/>
                <a:cs typeface="Times New Roman" panose="02020603050405020304" pitchFamily="18" charset="0"/>
              </a:rPr>
              <a:t>lo stanziamento di 4,2 mld. (commi 833 e 835) a favore delle Regioni </a:t>
            </a:r>
            <a:r>
              <a:rPr lang="it-IT" sz="1600" dirty="0">
                <a:latin typeface="Arial Narrow" panose="020B0606020202030204" pitchFamily="34" charset="0"/>
                <a:cs typeface="Times New Roman" panose="02020603050405020304" pitchFamily="18" charset="0"/>
              </a:rPr>
              <a:t>per gli investimenti territoriali costituisse un canale aggiuntivo per </a:t>
            </a:r>
            <a:r>
              <a:rPr lang="it-IT" sz="1600" b="1" dirty="0">
                <a:latin typeface="Arial Narrow" panose="020B0606020202030204" pitchFamily="34" charset="0"/>
                <a:cs typeface="Times New Roman" panose="02020603050405020304" pitchFamily="18" charset="0"/>
              </a:rPr>
              <a:t>finanziare «prioritariamente» i Comuni con minori dotazioni finanziarie di ciascuna regione</a:t>
            </a:r>
            <a:r>
              <a:rPr lang="it-IT" sz="1600" dirty="0">
                <a:latin typeface="Arial Narrow" panose="020B0606020202030204" pitchFamily="34" charset="0"/>
                <a:cs typeface="Times New Roman" panose="02020603050405020304" pitchFamily="18" charset="0"/>
              </a:rPr>
              <a:t>, assegnando risorse dalla graduatoria del contributo ex co. 853 (L.Bil 2018)</a:t>
            </a:r>
          </a:p>
        </p:txBody>
      </p:sp>
      <p:sp>
        <p:nvSpPr>
          <p:cNvPr id="12" name="Segnaposto numero diapositiva 1">
            <a:extLst>
              <a:ext uri="{FF2B5EF4-FFF2-40B4-BE49-F238E27FC236}">
                <a16:creationId xmlns:a16="http://schemas.microsoft.com/office/drawing/2014/main" id="{FB84968D-4378-4653-A463-47373E44BE7A}"/>
              </a:ext>
            </a:extLst>
          </p:cNvPr>
          <p:cNvSpPr>
            <a:spLocks noGrp="1"/>
          </p:cNvSpPr>
          <p:nvPr>
            <p:ph type="sldNum" sz="quarter" idx="12"/>
          </p:nvPr>
        </p:nvSpPr>
        <p:spPr>
          <a:xfrm>
            <a:off x="6457950" y="6356351"/>
            <a:ext cx="2057400" cy="365125"/>
          </a:xfrm>
          <a:noFill/>
        </p:spPr>
        <p:txBody>
          <a:bodyPr/>
          <a:lstStyle>
            <a:lvl1pPr>
              <a:defRPr sz="2400">
                <a:solidFill>
                  <a:schemeClr val="tx1"/>
                </a:solidFill>
                <a:latin typeface="Arial" pitchFamily="34" charset="0"/>
                <a:ea typeface="ヒラギノ角ゴ Pro W3" charset="-128"/>
              </a:defRPr>
            </a:lvl1pPr>
            <a:lvl2pPr marL="742950" indent="-285750">
              <a:defRPr sz="2400">
                <a:solidFill>
                  <a:schemeClr val="tx1"/>
                </a:solidFill>
                <a:latin typeface="Arial" pitchFamily="34" charset="0"/>
                <a:ea typeface="ヒラギノ角ゴ Pro W3" charset="-128"/>
              </a:defRPr>
            </a:lvl2pPr>
            <a:lvl3pPr marL="1143000" indent="-228600">
              <a:defRPr sz="2400">
                <a:solidFill>
                  <a:schemeClr val="tx1"/>
                </a:solidFill>
                <a:latin typeface="Arial" pitchFamily="34" charset="0"/>
                <a:ea typeface="ヒラギノ角ゴ Pro W3" charset="-128"/>
              </a:defRPr>
            </a:lvl3pPr>
            <a:lvl4pPr marL="1600200" indent="-228600">
              <a:defRPr sz="2400">
                <a:solidFill>
                  <a:schemeClr val="tx1"/>
                </a:solidFill>
                <a:latin typeface="Arial" pitchFamily="34" charset="0"/>
                <a:ea typeface="ヒラギノ角ゴ Pro W3" charset="-128"/>
              </a:defRPr>
            </a:lvl4pPr>
            <a:lvl5pPr marL="2057400" indent="-22860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fld id="{83927D5F-EF90-4B0D-B496-5FB655BBB54A}" type="slidenum">
              <a:rPr lang="it-IT" altLang="it-IT" sz="1200"/>
              <a:pPr/>
              <a:t>32</a:t>
            </a:fld>
            <a:endParaRPr lang="it-IT" altLang="it-IT" sz="1200" dirty="0"/>
          </a:p>
        </p:txBody>
      </p:sp>
    </p:spTree>
    <p:extLst>
      <p:ext uri="{BB962C8B-B14F-4D97-AF65-F5344CB8AC3E}">
        <p14:creationId xmlns:p14="http://schemas.microsoft.com/office/powerpoint/2010/main" val="29780253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5"/>
          <p:cNvSpPr txBox="1">
            <a:spLocks/>
          </p:cNvSpPr>
          <p:nvPr/>
        </p:nvSpPr>
        <p:spPr bwMode="auto">
          <a:xfrm>
            <a:off x="180709" y="280944"/>
            <a:ext cx="8338176" cy="665354"/>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lIns="91440" tIns="45720" rIns="91440" bIns="45720" rtlCol="0" anchor="ctr">
            <a:noAutofit/>
          </a:bodyPr>
          <a:lstStyle>
            <a:defPPr>
              <a:defRPr lang="it-IT"/>
            </a:defPPr>
            <a:lvl1pPr defTabSz="914400">
              <a:lnSpc>
                <a:spcPct val="90000"/>
              </a:lnSpc>
              <a:spcBef>
                <a:spcPct val="0"/>
              </a:spcBef>
              <a:buNone/>
              <a:defRPr sz="2600" b="1">
                <a:latin typeface="Arial" panose="020B0604020202020204" pitchFamily="34" charset="0"/>
                <a:ea typeface="+mj-ea"/>
                <a:cs typeface="Arial" panose="020B0604020202020204" pitchFamily="34" charset="0"/>
              </a:defRPr>
            </a:lvl1pPr>
            <a:lvl2pPr>
              <a:defRPr sz="2800" b="1">
                <a:solidFill>
                  <a:srgbClr val="005E7D"/>
                </a:solidFill>
                <a:latin typeface="Arial" charset="0"/>
                <a:ea typeface="ヒラギノ角ゴ Pro W3" charset="0"/>
                <a:cs typeface="ヒラギノ角ゴ Pro W3" charset="0"/>
              </a:defRPr>
            </a:lvl2pPr>
            <a:lvl3pPr>
              <a:defRPr sz="2800" b="1">
                <a:solidFill>
                  <a:srgbClr val="005E7D"/>
                </a:solidFill>
                <a:latin typeface="Arial" charset="0"/>
                <a:ea typeface="ヒラギノ角ゴ Pro W3" charset="0"/>
                <a:cs typeface="ヒラギノ角ゴ Pro W3" charset="0"/>
              </a:defRPr>
            </a:lvl3pPr>
            <a:lvl4pPr>
              <a:defRPr sz="2800" b="1">
                <a:solidFill>
                  <a:srgbClr val="005E7D"/>
                </a:solidFill>
                <a:latin typeface="Arial" charset="0"/>
                <a:ea typeface="ヒラギノ角ゴ Pro W3" charset="0"/>
                <a:cs typeface="ヒラギノ角ゴ Pro W3" charset="0"/>
              </a:defRPr>
            </a:lvl4pPr>
            <a:lvl5pPr>
              <a:defRPr sz="2800" b="1">
                <a:solidFill>
                  <a:srgbClr val="005E7D"/>
                </a:solidFill>
                <a:latin typeface="Arial" charset="0"/>
                <a:ea typeface="ヒラギノ角ゴ Pro W3" charset="0"/>
                <a:cs typeface="ヒラギノ角ゴ Pro W3" charset="0"/>
              </a:defRPr>
            </a:lvl5pPr>
            <a:lvl6pPr marL="457200" fontAlgn="base">
              <a:spcBef>
                <a:spcPct val="0"/>
              </a:spcBef>
              <a:spcAft>
                <a:spcPct val="0"/>
              </a:spcAft>
              <a:defRPr sz="2800" b="1">
                <a:solidFill>
                  <a:srgbClr val="005E7D"/>
                </a:solidFill>
                <a:latin typeface="Arial" charset="0"/>
                <a:ea typeface="ヒラギノ角ゴ Pro W3" charset="0"/>
                <a:cs typeface="ヒラギノ角ゴ Pro W3" charset="0"/>
              </a:defRPr>
            </a:lvl6pPr>
            <a:lvl7pPr marL="914400" fontAlgn="base">
              <a:spcBef>
                <a:spcPct val="0"/>
              </a:spcBef>
              <a:spcAft>
                <a:spcPct val="0"/>
              </a:spcAft>
              <a:defRPr sz="2800" b="1">
                <a:solidFill>
                  <a:srgbClr val="005E7D"/>
                </a:solidFill>
                <a:latin typeface="Arial" charset="0"/>
                <a:ea typeface="ヒラギノ角ゴ Pro W3" charset="0"/>
                <a:cs typeface="ヒラギノ角ゴ Pro W3" charset="0"/>
              </a:defRPr>
            </a:lvl7pPr>
            <a:lvl8pPr marL="1371600" fontAlgn="base">
              <a:spcBef>
                <a:spcPct val="0"/>
              </a:spcBef>
              <a:spcAft>
                <a:spcPct val="0"/>
              </a:spcAft>
              <a:defRPr sz="2800" b="1">
                <a:solidFill>
                  <a:srgbClr val="005E7D"/>
                </a:solidFill>
                <a:latin typeface="Arial" charset="0"/>
                <a:ea typeface="ヒラギノ角ゴ Pro W3" charset="0"/>
                <a:cs typeface="ヒラギノ角ゴ Pro W3" charset="0"/>
              </a:defRPr>
            </a:lvl8pPr>
            <a:lvl9pPr marL="1828800" fontAlgn="base">
              <a:spcBef>
                <a:spcPct val="0"/>
              </a:spcBef>
              <a:spcAft>
                <a:spcPct val="0"/>
              </a:spcAft>
              <a:defRPr sz="2800" b="1">
                <a:solidFill>
                  <a:srgbClr val="005E7D"/>
                </a:solidFill>
                <a:latin typeface="Arial" charset="0"/>
                <a:ea typeface="ヒラギノ角ゴ Pro W3" charset="0"/>
                <a:cs typeface="ヒラギノ角ゴ Pro W3" charset="0"/>
              </a:defRPr>
            </a:lvl9pPr>
          </a:lstStyle>
          <a:p>
            <a:r>
              <a:rPr lang="it-IT" dirty="0"/>
              <a:t>Misure «procedurali» per gli investimenti locali</a:t>
            </a:r>
          </a:p>
        </p:txBody>
      </p:sp>
      <p:sp>
        <p:nvSpPr>
          <p:cNvPr id="2" name="CasellaDiTesto 1">
            <a:extLst>
              <a:ext uri="{FF2B5EF4-FFF2-40B4-BE49-F238E27FC236}">
                <a16:creationId xmlns:a16="http://schemas.microsoft.com/office/drawing/2014/main" id="{5068AEA6-0D3A-493C-8C1E-6B348CFD71A2}"/>
              </a:ext>
            </a:extLst>
          </p:cNvPr>
          <p:cNvSpPr txBox="1"/>
          <p:nvPr/>
        </p:nvSpPr>
        <p:spPr>
          <a:xfrm>
            <a:off x="201803" y="974217"/>
            <a:ext cx="8338176" cy="5256760"/>
          </a:xfrm>
          <a:prstGeom prst="rect">
            <a:avLst/>
          </a:prstGeom>
          <a:noFill/>
        </p:spPr>
        <p:txBody>
          <a:bodyPr wrap="square" rtlCol="0">
            <a:spAutoFit/>
          </a:bodyPr>
          <a:lstStyle/>
          <a:p>
            <a:pPr algn="just">
              <a:lnSpc>
                <a:spcPct val="110000"/>
              </a:lnSpc>
              <a:spcBef>
                <a:spcPts val="0"/>
              </a:spcBef>
              <a:spcAft>
                <a:spcPts val="1200"/>
              </a:spcAft>
            </a:pPr>
            <a:r>
              <a:rPr lang="it-IT" dirty="0">
                <a:latin typeface="Arial Narrow" panose="020B0606020202030204" pitchFamily="34" charset="0"/>
              </a:rPr>
              <a:t>La legge di Bilancio 2019 mostra una certa attenzione in materia di modifiche procedurali funzionali al rilancio degli investimenti locali</a:t>
            </a:r>
          </a:p>
          <a:p>
            <a:pPr algn="just">
              <a:lnSpc>
                <a:spcPct val="110000"/>
              </a:lnSpc>
              <a:spcBef>
                <a:spcPts val="1200"/>
              </a:spcBef>
            </a:pPr>
            <a:r>
              <a:rPr lang="it-IT" b="1" dirty="0">
                <a:latin typeface="Arial Narrow" panose="020B0606020202030204" pitchFamily="34" charset="0"/>
              </a:rPr>
              <a:t>NUOVE STRUTTURE DI SUPPORTO TECNICO</a:t>
            </a:r>
          </a:p>
          <a:p>
            <a:pPr marL="539750" indent="-274638" algn="just">
              <a:lnSpc>
                <a:spcPct val="110000"/>
              </a:lnSpc>
              <a:spcBef>
                <a:spcPts val="0"/>
              </a:spcBef>
              <a:spcAft>
                <a:spcPts val="600"/>
              </a:spcAft>
              <a:buFont typeface="Wingdings" panose="05000000000000000000" pitchFamily="2" charset="2"/>
              <a:buChar char="Ø"/>
            </a:pPr>
            <a:r>
              <a:rPr lang="it-IT" dirty="0">
                <a:latin typeface="Arial Narrow" panose="020B0606020202030204" pitchFamily="34" charset="0"/>
              </a:rPr>
              <a:t>i commi 162-170 istituiscono presso la Presidenza del Consiglio una «Struttura» per il supporto alla progettazione delle amministrazione centrali e degli enti territoriali</a:t>
            </a:r>
          </a:p>
          <a:p>
            <a:pPr marL="539750" indent="-274638" algn="just">
              <a:lnSpc>
                <a:spcPct val="110000"/>
              </a:lnSpc>
              <a:spcBef>
                <a:spcPts val="0"/>
              </a:spcBef>
              <a:spcAft>
                <a:spcPts val="1200"/>
              </a:spcAft>
              <a:buFont typeface="Wingdings" panose="05000000000000000000" pitchFamily="2" charset="2"/>
              <a:buChar char="Ø"/>
            </a:pPr>
            <a:r>
              <a:rPr lang="it-IT" dirty="0">
                <a:latin typeface="Arial Narrow" panose="020B0606020202030204" pitchFamily="34" charset="0"/>
              </a:rPr>
              <a:t>i commi 179-183 istituiscono e disciplinano InvestItalia, quale struttura di missione a supporto dello sviluppo degli investimenti pubblici e privati, con la collaborazione tecnica della Fondazione Patrimonio Comune dell’ANCI in materia di investimenti locali</a:t>
            </a:r>
          </a:p>
          <a:p>
            <a:pPr algn="just">
              <a:lnSpc>
                <a:spcPct val="110000"/>
              </a:lnSpc>
              <a:spcBef>
                <a:spcPts val="1200"/>
              </a:spcBef>
              <a:spcAft>
                <a:spcPts val="600"/>
              </a:spcAft>
            </a:pPr>
            <a:r>
              <a:rPr lang="it-IT" b="1" dirty="0">
                <a:latin typeface="Arial Narrow" panose="020B0606020202030204" pitchFamily="34" charset="0"/>
              </a:rPr>
              <a:t>MODIFICA DEGLI IMPORTI PER AFFIDAMENTI SOTTO SOGLIA</a:t>
            </a:r>
          </a:p>
          <a:p>
            <a:pPr marL="539750" indent="-274638" algn="just">
              <a:lnSpc>
                <a:spcPct val="110000"/>
              </a:lnSpc>
              <a:spcAft>
                <a:spcPts val="600"/>
              </a:spcAft>
              <a:buFont typeface="Wingdings" panose="05000000000000000000" pitchFamily="2" charset="2"/>
              <a:buChar char="Ø"/>
            </a:pPr>
            <a:r>
              <a:rPr lang="it-IT" dirty="0">
                <a:latin typeface="Arial Narrow" panose="020B0606020202030204" pitchFamily="34" charset="0"/>
              </a:rPr>
              <a:t>nelle more della revisione del codice dei contratti, fino al 31 dicembre 2019 </a:t>
            </a:r>
          </a:p>
          <a:p>
            <a:pPr marL="539750" indent="-274638" algn="just">
              <a:lnSpc>
                <a:spcPct val="110000"/>
              </a:lnSpc>
              <a:spcAft>
                <a:spcPts val="600"/>
              </a:spcAft>
              <a:buFont typeface="Wingdings" panose="05000000000000000000" pitchFamily="2" charset="2"/>
              <a:buChar char="Ø"/>
            </a:pPr>
            <a:r>
              <a:rPr lang="it-IT" b="1" dirty="0">
                <a:latin typeface="Arial Narrow" panose="020B0606020202030204" pitchFamily="34" charset="0"/>
              </a:rPr>
              <a:t>per importi tra 40mila e 150mila </a:t>
            </a:r>
            <a:r>
              <a:rPr lang="it-IT" dirty="0">
                <a:latin typeface="Arial Narrow" panose="020B0606020202030204" pitchFamily="34" charset="0"/>
              </a:rPr>
              <a:t>euro si può procedere con affidamento diretto previa consultazione, se esistenti, di tre operatori economici </a:t>
            </a:r>
          </a:p>
          <a:p>
            <a:pPr marL="539750" indent="-274638" algn="just">
              <a:lnSpc>
                <a:spcPct val="110000"/>
              </a:lnSpc>
              <a:spcAft>
                <a:spcPts val="600"/>
              </a:spcAft>
              <a:buFont typeface="Wingdings" panose="05000000000000000000" pitchFamily="2" charset="2"/>
              <a:buChar char="Ø"/>
            </a:pPr>
            <a:r>
              <a:rPr lang="it-IT" b="1" dirty="0">
                <a:latin typeface="Arial Narrow" panose="020B0606020202030204" pitchFamily="34" charset="0"/>
              </a:rPr>
              <a:t>per importi tra 150mila e 350mila </a:t>
            </a:r>
            <a:r>
              <a:rPr lang="it-IT" dirty="0">
                <a:latin typeface="Arial Narrow" panose="020B0606020202030204" pitchFamily="34" charset="0"/>
              </a:rPr>
              <a:t>euro si può operare con procedura negoziata previa consultazione, sempre ove esistenti, di almeno 10 operatori economici</a:t>
            </a:r>
          </a:p>
        </p:txBody>
      </p:sp>
      <p:sp>
        <p:nvSpPr>
          <p:cNvPr id="8" name="Segnaposto numero diapositiva 1">
            <a:extLst>
              <a:ext uri="{FF2B5EF4-FFF2-40B4-BE49-F238E27FC236}">
                <a16:creationId xmlns:a16="http://schemas.microsoft.com/office/drawing/2014/main" id="{6761A16A-909D-4904-9426-D79224DCD0D8}"/>
              </a:ext>
            </a:extLst>
          </p:cNvPr>
          <p:cNvSpPr>
            <a:spLocks noGrp="1"/>
          </p:cNvSpPr>
          <p:nvPr>
            <p:ph type="sldNum" sz="quarter" idx="12"/>
          </p:nvPr>
        </p:nvSpPr>
        <p:spPr>
          <a:xfrm>
            <a:off x="6457950" y="6356351"/>
            <a:ext cx="2057400" cy="365125"/>
          </a:xfrm>
          <a:noFill/>
        </p:spPr>
        <p:txBody>
          <a:bodyPr/>
          <a:lstStyle>
            <a:lvl1pPr>
              <a:defRPr sz="2400">
                <a:solidFill>
                  <a:schemeClr val="tx1"/>
                </a:solidFill>
                <a:latin typeface="Arial" pitchFamily="34" charset="0"/>
                <a:ea typeface="ヒラギノ角ゴ Pro W3" charset="-128"/>
              </a:defRPr>
            </a:lvl1pPr>
            <a:lvl2pPr marL="742950" indent="-285750">
              <a:defRPr sz="2400">
                <a:solidFill>
                  <a:schemeClr val="tx1"/>
                </a:solidFill>
                <a:latin typeface="Arial" pitchFamily="34" charset="0"/>
                <a:ea typeface="ヒラギノ角ゴ Pro W3" charset="-128"/>
              </a:defRPr>
            </a:lvl2pPr>
            <a:lvl3pPr marL="1143000" indent="-228600">
              <a:defRPr sz="2400">
                <a:solidFill>
                  <a:schemeClr val="tx1"/>
                </a:solidFill>
                <a:latin typeface="Arial" pitchFamily="34" charset="0"/>
                <a:ea typeface="ヒラギノ角ゴ Pro W3" charset="-128"/>
              </a:defRPr>
            </a:lvl3pPr>
            <a:lvl4pPr marL="1600200" indent="-228600">
              <a:defRPr sz="2400">
                <a:solidFill>
                  <a:schemeClr val="tx1"/>
                </a:solidFill>
                <a:latin typeface="Arial" pitchFamily="34" charset="0"/>
                <a:ea typeface="ヒラギノ角ゴ Pro W3" charset="-128"/>
              </a:defRPr>
            </a:lvl4pPr>
            <a:lvl5pPr marL="2057400" indent="-22860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fld id="{83927D5F-EF90-4B0D-B496-5FB655BBB54A}" type="slidenum">
              <a:rPr lang="it-IT" altLang="it-IT" sz="1200"/>
              <a:pPr/>
              <a:t>33</a:t>
            </a:fld>
            <a:endParaRPr lang="it-IT" altLang="it-IT" sz="1200" dirty="0"/>
          </a:p>
        </p:txBody>
      </p:sp>
    </p:spTree>
    <p:extLst>
      <p:ext uri="{BB962C8B-B14F-4D97-AF65-F5344CB8AC3E}">
        <p14:creationId xmlns:p14="http://schemas.microsoft.com/office/powerpoint/2010/main" val="42189603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5"/>
          <p:cNvSpPr txBox="1">
            <a:spLocks/>
          </p:cNvSpPr>
          <p:nvPr/>
        </p:nvSpPr>
        <p:spPr bwMode="auto">
          <a:xfrm>
            <a:off x="204121" y="220876"/>
            <a:ext cx="8268819" cy="58054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lIns="91440" tIns="45720" rIns="91440" bIns="45720" rtlCol="0" anchor="ctr">
            <a:noAutofit/>
          </a:bodyPr>
          <a:lstStyle>
            <a:defPPr>
              <a:defRPr lang="it-IT"/>
            </a:defPPr>
            <a:lvl1pPr defTabSz="914400">
              <a:lnSpc>
                <a:spcPct val="90000"/>
              </a:lnSpc>
              <a:spcBef>
                <a:spcPct val="0"/>
              </a:spcBef>
              <a:buNone/>
              <a:defRPr sz="2600" b="1">
                <a:latin typeface="Arial" panose="020B0604020202020204" pitchFamily="34" charset="0"/>
                <a:ea typeface="+mj-ea"/>
                <a:cs typeface="Arial" panose="020B0604020202020204" pitchFamily="34" charset="0"/>
              </a:defRPr>
            </a:lvl1pPr>
            <a:lvl2pPr>
              <a:defRPr sz="2800" b="1">
                <a:solidFill>
                  <a:srgbClr val="005E7D"/>
                </a:solidFill>
                <a:latin typeface="Arial" charset="0"/>
                <a:ea typeface="ヒラギノ角ゴ Pro W3" charset="0"/>
                <a:cs typeface="ヒラギノ角ゴ Pro W3" charset="0"/>
              </a:defRPr>
            </a:lvl2pPr>
            <a:lvl3pPr>
              <a:defRPr sz="2800" b="1">
                <a:solidFill>
                  <a:srgbClr val="005E7D"/>
                </a:solidFill>
                <a:latin typeface="Arial" charset="0"/>
                <a:ea typeface="ヒラギノ角ゴ Pro W3" charset="0"/>
                <a:cs typeface="ヒラギノ角ゴ Pro W3" charset="0"/>
              </a:defRPr>
            </a:lvl3pPr>
            <a:lvl4pPr>
              <a:defRPr sz="2800" b="1">
                <a:solidFill>
                  <a:srgbClr val="005E7D"/>
                </a:solidFill>
                <a:latin typeface="Arial" charset="0"/>
                <a:ea typeface="ヒラギノ角ゴ Pro W3" charset="0"/>
                <a:cs typeface="ヒラギノ角ゴ Pro W3" charset="0"/>
              </a:defRPr>
            </a:lvl4pPr>
            <a:lvl5pPr>
              <a:defRPr sz="2800" b="1">
                <a:solidFill>
                  <a:srgbClr val="005E7D"/>
                </a:solidFill>
                <a:latin typeface="Arial" charset="0"/>
                <a:ea typeface="ヒラギノ角ゴ Pro W3" charset="0"/>
                <a:cs typeface="ヒラギノ角ゴ Pro W3" charset="0"/>
              </a:defRPr>
            </a:lvl5pPr>
            <a:lvl6pPr marL="457200" fontAlgn="base">
              <a:spcBef>
                <a:spcPct val="0"/>
              </a:spcBef>
              <a:spcAft>
                <a:spcPct val="0"/>
              </a:spcAft>
              <a:defRPr sz="2800" b="1">
                <a:solidFill>
                  <a:srgbClr val="005E7D"/>
                </a:solidFill>
                <a:latin typeface="Arial" charset="0"/>
                <a:ea typeface="ヒラギノ角ゴ Pro W3" charset="0"/>
                <a:cs typeface="ヒラギノ角ゴ Pro W3" charset="0"/>
              </a:defRPr>
            </a:lvl6pPr>
            <a:lvl7pPr marL="914400" fontAlgn="base">
              <a:spcBef>
                <a:spcPct val="0"/>
              </a:spcBef>
              <a:spcAft>
                <a:spcPct val="0"/>
              </a:spcAft>
              <a:defRPr sz="2800" b="1">
                <a:solidFill>
                  <a:srgbClr val="005E7D"/>
                </a:solidFill>
                <a:latin typeface="Arial" charset="0"/>
                <a:ea typeface="ヒラギノ角ゴ Pro W3" charset="0"/>
                <a:cs typeface="ヒラギノ角ゴ Pro W3" charset="0"/>
              </a:defRPr>
            </a:lvl7pPr>
            <a:lvl8pPr marL="1371600" fontAlgn="base">
              <a:spcBef>
                <a:spcPct val="0"/>
              </a:spcBef>
              <a:spcAft>
                <a:spcPct val="0"/>
              </a:spcAft>
              <a:defRPr sz="2800" b="1">
                <a:solidFill>
                  <a:srgbClr val="005E7D"/>
                </a:solidFill>
                <a:latin typeface="Arial" charset="0"/>
                <a:ea typeface="ヒラギノ角ゴ Pro W3" charset="0"/>
                <a:cs typeface="ヒラギノ角ゴ Pro W3" charset="0"/>
              </a:defRPr>
            </a:lvl8pPr>
            <a:lvl9pPr marL="1828800" fontAlgn="base">
              <a:spcBef>
                <a:spcPct val="0"/>
              </a:spcBef>
              <a:spcAft>
                <a:spcPct val="0"/>
              </a:spcAft>
              <a:defRPr sz="2800" b="1">
                <a:solidFill>
                  <a:srgbClr val="005E7D"/>
                </a:solidFill>
                <a:latin typeface="Arial" charset="0"/>
                <a:ea typeface="ヒラギノ角ゴ Pro W3" charset="0"/>
                <a:cs typeface="ヒラギノ角ゴ Pro W3" charset="0"/>
              </a:defRPr>
            </a:lvl9pPr>
          </a:lstStyle>
          <a:p>
            <a:r>
              <a:rPr lang="it-IT" dirty="0"/>
              <a:t>Riepilogo contributi erariali per investimenti locali</a:t>
            </a:r>
          </a:p>
        </p:txBody>
      </p:sp>
      <p:sp>
        <p:nvSpPr>
          <p:cNvPr id="14" name="Rettangolo 13">
            <a:extLst>
              <a:ext uri="{FF2B5EF4-FFF2-40B4-BE49-F238E27FC236}">
                <a16:creationId xmlns:a16="http://schemas.microsoft.com/office/drawing/2014/main" id="{5E476AC9-491D-4C1F-BB72-63793459B2CB}"/>
              </a:ext>
            </a:extLst>
          </p:cNvPr>
          <p:cNvSpPr/>
          <p:nvPr/>
        </p:nvSpPr>
        <p:spPr>
          <a:xfrm>
            <a:off x="246095" y="856906"/>
            <a:ext cx="8586573" cy="5524589"/>
          </a:xfrm>
          <a:prstGeom prst="rect">
            <a:avLst/>
          </a:prstGeom>
        </p:spPr>
        <p:txBody>
          <a:bodyPr wrap="square">
            <a:spAutoFit/>
          </a:bodyPr>
          <a:lstStyle/>
          <a:p>
            <a:pPr algn="just"/>
            <a:r>
              <a:rPr lang="it-IT" b="1"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Per l’anno 2019</a:t>
            </a:r>
          </a:p>
          <a:p>
            <a:pPr marL="180000" indent="-180000" algn="just">
              <a:spcBef>
                <a:spcPts val="600"/>
              </a:spcBef>
              <a:spcAft>
                <a:spcPts val="600"/>
              </a:spcAft>
              <a:buFont typeface="Arial" panose="020B0604020202020204" pitchFamily="34" charset="0"/>
              <a:buChar char="•"/>
            </a:pPr>
            <a:r>
              <a:rPr lang="it-IT"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comma </a:t>
            </a:r>
            <a:r>
              <a:rPr lang="it-IT" b="1" i="1"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853 legge di bilancio 2018</a:t>
            </a:r>
            <a:r>
              <a:rPr lang="it-IT"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 300 mln., assegnazioni in uscita (400 mln. per il 2020)</a:t>
            </a:r>
          </a:p>
          <a:p>
            <a:pPr marL="180000" indent="-180000" algn="just">
              <a:spcAft>
                <a:spcPts val="600"/>
              </a:spcAft>
              <a:buFont typeface="Arial" panose="020B0604020202020204" pitchFamily="34" charset="0"/>
              <a:buChar char="•"/>
            </a:pPr>
            <a:r>
              <a:rPr lang="it-IT"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altre programmazioni pregresse sono in corso di assegnazione (fondi progettazione e settoriali) e assegnazioni regionali (eventuali, da commi 832-843)</a:t>
            </a:r>
          </a:p>
          <a:p>
            <a:pPr marL="180000" indent="-180000" algn="just">
              <a:buFont typeface="Arial" panose="020B0604020202020204" pitchFamily="34" charset="0"/>
              <a:buChar char="•"/>
            </a:pPr>
            <a:r>
              <a:rPr lang="it-IT" dirty="0">
                <a:latin typeface="Arial Narrow" panose="020B0606020202030204" pitchFamily="34" charset="0"/>
                <a:ea typeface="Times New Roman" panose="02020603050405020304" pitchFamily="18" charset="0"/>
                <a:cs typeface="Times New Roman" panose="02020603050405020304" pitchFamily="18" charset="0"/>
              </a:rPr>
              <a:t>commi </a:t>
            </a:r>
            <a:r>
              <a:rPr lang="it-IT" b="1" i="1" dirty="0">
                <a:latin typeface="Arial Narrow" panose="020B0606020202030204" pitchFamily="34" charset="0"/>
                <a:ea typeface="Times New Roman" panose="02020603050405020304" pitchFamily="18" charset="0"/>
                <a:cs typeface="Times New Roman" panose="02020603050405020304" pitchFamily="18" charset="0"/>
              </a:rPr>
              <a:t>107-114</a:t>
            </a:r>
            <a:r>
              <a:rPr lang="it-IT" dirty="0">
                <a:latin typeface="Arial Narrow" panose="020B0606020202030204" pitchFamily="34" charset="0"/>
                <a:ea typeface="Times New Roman" panose="02020603050405020304" pitchFamily="18" charset="0"/>
                <a:cs typeface="Times New Roman" panose="02020603050405020304" pitchFamily="18" charset="0"/>
              </a:rPr>
              <a:t>: 400 mln. per </a:t>
            </a:r>
            <a:r>
              <a:rPr lang="it-IT" dirty="0">
                <a:latin typeface="Arial Narrow" panose="020B0606020202030204" pitchFamily="34" charset="0"/>
                <a:cs typeface="Times New Roman" panose="02020603050405020304" pitchFamily="18" charset="0"/>
              </a:rPr>
              <a:t>messa in sicurezza di scuole e patrimonio comunale</a:t>
            </a:r>
          </a:p>
          <a:p>
            <a:pPr marL="630238" indent="-273050" algn="just">
              <a:spcBef>
                <a:spcPts val="300"/>
              </a:spcBef>
              <a:spcAft>
                <a:spcPts val="600"/>
              </a:spcAft>
              <a:buFont typeface="Wingdings" panose="05000000000000000000" pitchFamily="2" charset="2"/>
              <a:buChar char="Ø"/>
              <a:tabLst>
                <a:tab pos="804863" algn="l"/>
              </a:tabLst>
            </a:pPr>
            <a:r>
              <a:rPr lang="it-IT" sz="1600" i="1" dirty="0">
                <a:latin typeface="Arial Narrow" panose="020B0606020202030204" pitchFamily="34" charset="0"/>
                <a:cs typeface="Times New Roman" panose="02020603050405020304" pitchFamily="18" charset="0"/>
              </a:rPr>
              <a:t>la misura riguarda tutti i Comuni fino a 20mila abitanti, per importi di piccolo taglio prestabiliti per fascia demografica, </a:t>
            </a:r>
            <a:r>
              <a:rPr lang="it-IT" sz="1600" b="1" i="1" dirty="0">
                <a:latin typeface="Arial Narrow" panose="020B0606020202030204" pitchFamily="34" charset="0"/>
                <a:cs typeface="Times New Roman" panose="02020603050405020304" pitchFamily="18" charset="0"/>
              </a:rPr>
              <a:t>riferibili ad interventi aggiuntivi rispetto a quanto previsto nella prima annualità del piano triennale delle opere pubbliche, </a:t>
            </a:r>
            <a:r>
              <a:rPr lang="it-IT" sz="1600" i="1" dirty="0">
                <a:latin typeface="Arial Narrow" panose="020B0606020202030204" pitchFamily="34" charset="0"/>
                <a:cs typeface="Times New Roman" panose="02020603050405020304" pitchFamily="18" charset="0"/>
              </a:rPr>
              <a:t>che devono essere </a:t>
            </a:r>
            <a:r>
              <a:rPr lang="it-IT" sz="1600" b="1" i="1" u="sng" dirty="0">
                <a:latin typeface="Arial Narrow" panose="020B0606020202030204" pitchFamily="34" charset="0"/>
                <a:cs typeface="Times New Roman" panose="02020603050405020304" pitchFamily="18" charset="0"/>
              </a:rPr>
              <a:t>avviati</a:t>
            </a:r>
            <a:r>
              <a:rPr lang="it-IT" sz="1600" b="1" i="1" dirty="0">
                <a:latin typeface="Arial Narrow" panose="020B0606020202030204" pitchFamily="34" charset="0"/>
                <a:cs typeface="Times New Roman" panose="02020603050405020304" pitchFamily="18" charset="0"/>
              </a:rPr>
              <a:t> entro il 15 maggio</a:t>
            </a:r>
          </a:p>
          <a:p>
            <a:pPr marL="180000" indent="-180000" algn="just">
              <a:buFont typeface="Arial" panose="020B0604020202020204" pitchFamily="34" charset="0"/>
              <a:buChar char="•"/>
            </a:pPr>
            <a:r>
              <a:rPr lang="it-IT" dirty="0">
                <a:latin typeface="Arial Narrow" panose="020B0606020202030204" pitchFamily="34" charset="0"/>
                <a:ea typeface="Times New Roman" panose="02020603050405020304" pitchFamily="18" charset="0"/>
                <a:cs typeface="Times New Roman" panose="02020603050405020304" pitchFamily="18" charset="0"/>
              </a:rPr>
              <a:t>commi </a:t>
            </a:r>
            <a:r>
              <a:rPr lang="it-IT" b="1" i="1" dirty="0">
                <a:latin typeface="Arial Narrow" panose="020B0606020202030204" pitchFamily="34" charset="0"/>
                <a:ea typeface="Times New Roman" panose="02020603050405020304" pitchFamily="18" charset="0"/>
                <a:cs typeface="Times New Roman" panose="02020603050405020304" pitchFamily="18" charset="0"/>
              </a:rPr>
              <a:t>171-175</a:t>
            </a:r>
            <a:r>
              <a:rPr lang="it-IT" dirty="0">
                <a:latin typeface="Arial Narrow" panose="020B0606020202030204" pitchFamily="34" charset="0"/>
                <a:ea typeface="Times New Roman" panose="02020603050405020304" pitchFamily="18" charset="0"/>
                <a:cs typeface="Times New Roman" panose="02020603050405020304" pitchFamily="18" charset="0"/>
              </a:rPr>
              <a:t>: modifiche al Fondo rotativo gestito da Cassa Depositi e prestiti per la progettualità</a:t>
            </a:r>
          </a:p>
          <a:p>
            <a:pPr marL="630238" indent="-273050" algn="just">
              <a:spcBef>
                <a:spcPts val="300"/>
              </a:spcBef>
              <a:spcAft>
                <a:spcPts val="600"/>
              </a:spcAft>
              <a:buFont typeface="Wingdings" panose="05000000000000000000" pitchFamily="2" charset="2"/>
              <a:buChar char="Ø"/>
              <a:tabLst>
                <a:tab pos="804863" algn="l"/>
              </a:tabLst>
            </a:pPr>
            <a:r>
              <a:rPr lang="it-IT" sz="1600" i="1" dirty="0">
                <a:latin typeface="Arial Narrow" panose="020B0606020202030204" pitchFamily="34" charset="0"/>
                <a:cs typeface="Times New Roman" panose="02020603050405020304" pitchFamily="18" charset="0"/>
              </a:rPr>
              <a:t>nuove modalità di accesso ed utilizzo dello strumento, istituito nel 1995 ma fin qui con scarsa efficacia; complementarietà del Fondo con analoghi fondi di supporto</a:t>
            </a:r>
          </a:p>
          <a:p>
            <a:pPr algn="just">
              <a:spcBef>
                <a:spcPts val="300"/>
              </a:spcBef>
            </a:pPr>
            <a:r>
              <a:rPr lang="it-IT" b="1" dirty="0">
                <a:solidFill>
                  <a:srgbClr val="000000"/>
                </a:solidFill>
                <a:latin typeface="Arial Narrow" panose="020B0606020202030204" pitchFamily="34" charset="0"/>
                <a:cs typeface="Times New Roman" panose="02020603050405020304" pitchFamily="18" charset="0"/>
              </a:rPr>
              <a:t>Dal 2021</a:t>
            </a:r>
            <a:r>
              <a:rPr lang="it-IT" dirty="0">
                <a:solidFill>
                  <a:srgbClr val="000000"/>
                </a:solidFill>
                <a:latin typeface="Arial Narrow" panose="020B0606020202030204" pitchFamily="34" charset="0"/>
                <a:cs typeface="Times New Roman" panose="02020603050405020304" pitchFamily="18" charset="0"/>
              </a:rPr>
              <a:t> due distinti programmi di contribuzione, entrambi </a:t>
            </a:r>
            <a:r>
              <a:rPr lang="it-IT" b="1" dirty="0">
                <a:solidFill>
                  <a:srgbClr val="000000"/>
                </a:solidFill>
                <a:latin typeface="Arial Narrow" panose="020B0606020202030204" pitchFamily="34" charset="0"/>
                <a:cs typeface="Times New Roman" panose="02020603050405020304" pitchFamily="18" charset="0"/>
              </a:rPr>
              <a:t>per la messa in sicurezza di edifici e territorio</a:t>
            </a:r>
            <a:r>
              <a:rPr lang="it-IT" dirty="0">
                <a:solidFill>
                  <a:srgbClr val="000000"/>
                </a:solidFill>
                <a:latin typeface="Arial Narrow" panose="020B0606020202030204" pitchFamily="34" charset="0"/>
                <a:cs typeface="Times New Roman" panose="02020603050405020304" pitchFamily="18" charset="0"/>
              </a:rPr>
              <a:t>, che assegneranno </a:t>
            </a:r>
            <a:r>
              <a:rPr lang="it-IT" b="1" dirty="0">
                <a:solidFill>
                  <a:srgbClr val="000000"/>
                </a:solidFill>
                <a:latin typeface="Arial Narrow" panose="020B0606020202030204" pitchFamily="34" charset="0"/>
                <a:cs typeface="Times New Roman" panose="02020603050405020304" pitchFamily="18" charset="0"/>
              </a:rPr>
              <a:t>ai Comuni risorse per 7,1 miliardi di euro fino al 2033</a:t>
            </a:r>
          </a:p>
          <a:p>
            <a:pPr marL="180000" indent="-180000" algn="just">
              <a:spcBef>
                <a:spcPts val="600"/>
              </a:spcBef>
              <a:spcAft>
                <a:spcPts val="600"/>
              </a:spcAft>
              <a:buFont typeface="Arial" panose="020B0604020202020204" pitchFamily="34" charset="0"/>
              <a:buChar char="•"/>
            </a:pPr>
            <a:r>
              <a:rPr lang="it-IT" dirty="0">
                <a:latin typeface="Arial Narrow" panose="020B0606020202030204" pitchFamily="34" charset="0"/>
                <a:cs typeface="Times New Roman" panose="02020603050405020304" pitchFamily="18" charset="0"/>
              </a:rPr>
              <a:t>commi 134-138: almeno 2,2 mld. tramite le Regioni (</a:t>
            </a:r>
            <a:r>
              <a:rPr lang="it-IT" b="1" dirty="0">
                <a:latin typeface="Arial Narrow" panose="020B0606020202030204" pitchFamily="34" charset="0"/>
                <a:cs typeface="Times New Roman" panose="02020603050405020304" pitchFamily="18" charset="0"/>
              </a:rPr>
              <a:t>135  mln. annui nei primi anni</a:t>
            </a:r>
            <a:r>
              <a:rPr lang="it-IT" dirty="0">
                <a:latin typeface="Arial Narrow" panose="020B0606020202030204" pitchFamily="34" charset="0"/>
                <a:cs typeface="Times New Roman" panose="02020603050405020304" pitchFamily="18" charset="0"/>
              </a:rPr>
              <a:t>)</a:t>
            </a:r>
          </a:p>
          <a:p>
            <a:pPr marL="180000" indent="-180000" algn="just">
              <a:buFont typeface="Arial" panose="020B0604020202020204" pitchFamily="34" charset="0"/>
              <a:buChar char="•"/>
            </a:pPr>
            <a:r>
              <a:rPr lang="it-IT" dirty="0">
                <a:latin typeface="Arial Narrow" panose="020B0606020202030204" pitchFamily="34" charset="0"/>
                <a:cs typeface="Times New Roman" panose="02020603050405020304" pitchFamily="18" charset="0"/>
              </a:rPr>
              <a:t>commi 139-148: 4,9 mld. tramite il Ministero dell’interno (</a:t>
            </a:r>
            <a:r>
              <a:rPr lang="it-IT" b="1" dirty="0">
                <a:latin typeface="Arial Narrow" panose="020B0606020202030204" pitchFamily="34" charset="0"/>
                <a:cs typeface="Times New Roman" panose="02020603050405020304" pitchFamily="18" charset="0"/>
              </a:rPr>
              <a:t>250 mln. annui nei primi anni</a:t>
            </a:r>
            <a:r>
              <a:rPr lang="it-IT" dirty="0">
                <a:latin typeface="Arial Narrow" panose="020B0606020202030204" pitchFamily="34" charset="0"/>
                <a:cs typeface="Times New Roman" panose="02020603050405020304" pitchFamily="18" charset="0"/>
              </a:rPr>
              <a:t>)</a:t>
            </a:r>
          </a:p>
          <a:p>
            <a:pPr marL="630238" indent="-273050" algn="just">
              <a:spcBef>
                <a:spcPts val="300"/>
              </a:spcBef>
              <a:buFont typeface="Wingdings" panose="05000000000000000000" pitchFamily="2" charset="2"/>
              <a:buChar char="Ø"/>
              <a:tabLst>
                <a:tab pos="804863" algn="l"/>
              </a:tabLst>
            </a:pPr>
            <a:r>
              <a:rPr lang="it-IT" sz="1600" i="1" dirty="0">
                <a:latin typeface="Arial Narrow" panose="020B0606020202030204" pitchFamily="34" charset="0"/>
                <a:cs typeface="Times New Roman" panose="02020603050405020304" pitchFamily="18" charset="0"/>
              </a:rPr>
              <a:t>diversamente  dal co. 853 sono previste </a:t>
            </a:r>
            <a:r>
              <a:rPr lang="it-IT" sz="1600" b="1" i="1" dirty="0">
                <a:latin typeface="Arial Narrow" panose="020B0606020202030204" pitchFamily="34" charset="0"/>
                <a:cs typeface="Times New Roman" panose="02020603050405020304" pitchFamily="18" charset="0"/>
              </a:rPr>
              <a:t>soglie di attribuzione per classe demografica</a:t>
            </a:r>
            <a:r>
              <a:rPr lang="it-IT" sz="1600" i="1" dirty="0">
                <a:latin typeface="Arial Narrow" panose="020B0606020202030204" pitchFamily="34" charset="0"/>
                <a:cs typeface="Times New Roman" panose="02020603050405020304" pitchFamily="18" charset="0"/>
              </a:rPr>
              <a:t>, la priorità viene sempre data ai Comuni con minore disponibilità di avanzi, ma </a:t>
            </a:r>
            <a:r>
              <a:rPr lang="it-IT" sz="1600" b="1" i="1" dirty="0">
                <a:latin typeface="Arial Narrow" panose="020B0606020202030204" pitchFamily="34" charset="0"/>
                <a:cs typeface="Times New Roman" panose="02020603050405020304" pitchFamily="18" charset="0"/>
              </a:rPr>
              <a:t>la quota destinabile agli enti in disavanzo viene limitata al 50% del plafond disponibile</a:t>
            </a:r>
          </a:p>
        </p:txBody>
      </p:sp>
      <p:sp>
        <p:nvSpPr>
          <p:cNvPr id="6" name="Segnaposto numero diapositiva 1">
            <a:extLst>
              <a:ext uri="{FF2B5EF4-FFF2-40B4-BE49-F238E27FC236}">
                <a16:creationId xmlns:a16="http://schemas.microsoft.com/office/drawing/2014/main" id="{C92DD2A0-35C6-49F3-B692-A8E9FA9C451C}"/>
              </a:ext>
            </a:extLst>
          </p:cNvPr>
          <p:cNvSpPr>
            <a:spLocks noGrp="1"/>
          </p:cNvSpPr>
          <p:nvPr>
            <p:ph type="sldNum" sz="quarter" idx="12"/>
          </p:nvPr>
        </p:nvSpPr>
        <p:spPr>
          <a:xfrm>
            <a:off x="6457950" y="6356351"/>
            <a:ext cx="2057400" cy="365125"/>
          </a:xfrm>
          <a:noFill/>
        </p:spPr>
        <p:txBody>
          <a:bodyPr/>
          <a:lstStyle>
            <a:lvl1pPr>
              <a:defRPr sz="2400">
                <a:solidFill>
                  <a:schemeClr val="tx1"/>
                </a:solidFill>
                <a:latin typeface="Arial" pitchFamily="34" charset="0"/>
                <a:ea typeface="ヒラギノ角ゴ Pro W3" charset="-128"/>
              </a:defRPr>
            </a:lvl1pPr>
            <a:lvl2pPr marL="742950" indent="-285750">
              <a:defRPr sz="2400">
                <a:solidFill>
                  <a:schemeClr val="tx1"/>
                </a:solidFill>
                <a:latin typeface="Arial" pitchFamily="34" charset="0"/>
                <a:ea typeface="ヒラギノ角ゴ Pro W3" charset="-128"/>
              </a:defRPr>
            </a:lvl2pPr>
            <a:lvl3pPr marL="1143000" indent="-228600">
              <a:defRPr sz="2400">
                <a:solidFill>
                  <a:schemeClr val="tx1"/>
                </a:solidFill>
                <a:latin typeface="Arial" pitchFamily="34" charset="0"/>
                <a:ea typeface="ヒラギノ角ゴ Pro W3" charset="-128"/>
              </a:defRPr>
            </a:lvl3pPr>
            <a:lvl4pPr marL="1600200" indent="-228600">
              <a:defRPr sz="2400">
                <a:solidFill>
                  <a:schemeClr val="tx1"/>
                </a:solidFill>
                <a:latin typeface="Arial" pitchFamily="34" charset="0"/>
                <a:ea typeface="ヒラギノ角ゴ Pro W3" charset="-128"/>
              </a:defRPr>
            </a:lvl4pPr>
            <a:lvl5pPr marL="2057400" indent="-22860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fld id="{83927D5F-EF90-4B0D-B496-5FB655BBB54A}" type="slidenum">
              <a:rPr lang="it-IT" altLang="it-IT" sz="1200"/>
              <a:pPr/>
              <a:t>34</a:t>
            </a:fld>
            <a:endParaRPr lang="it-IT" altLang="it-IT" sz="1200" dirty="0"/>
          </a:p>
        </p:txBody>
      </p:sp>
    </p:spTree>
    <p:extLst>
      <p:ext uri="{BB962C8B-B14F-4D97-AF65-F5344CB8AC3E}">
        <p14:creationId xmlns:p14="http://schemas.microsoft.com/office/powerpoint/2010/main" val="25049319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5"/>
          <p:cNvSpPr txBox="1">
            <a:spLocks/>
          </p:cNvSpPr>
          <p:nvPr/>
        </p:nvSpPr>
        <p:spPr bwMode="auto">
          <a:xfrm>
            <a:off x="220451" y="202108"/>
            <a:ext cx="8268819" cy="58054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lIns="91440" tIns="45720" rIns="91440" bIns="45720" rtlCol="0" anchor="ctr">
            <a:noAutofit/>
          </a:bodyPr>
          <a:lstStyle>
            <a:defPPr>
              <a:defRPr lang="it-IT"/>
            </a:defPPr>
            <a:lvl1pPr defTabSz="914400">
              <a:lnSpc>
                <a:spcPct val="90000"/>
              </a:lnSpc>
              <a:spcBef>
                <a:spcPct val="0"/>
              </a:spcBef>
              <a:buNone/>
              <a:defRPr sz="2600" b="1">
                <a:latin typeface="Arial" panose="020B0604020202020204" pitchFamily="34" charset="0"/>
                <a:ea typeface="+mj-ea"/>
                <a:cs typeface="Arial" panose="020B0604020202020204" pitchFamily="34" charset="0"/>
              </a:defRPr>
            </a:lvl1pPr>
            <a:lvl2pPr>
              <a:defRPr sz="2800" b="1">
                <a:solidFill>
                  <a:srgbClr val="005E7D"/>
                </a:solidFill>
                <a:latin typeface="Arial" charset="0"/>
                <a:ea typeface="ヒラギノ角ゴ Pro W3" charset="0"/>
                <a:cs typeface="ヒラギノ角ゴ Pro W3" charset="0"/>
              </a:defRPr>
            </a:lvl2pPr>
            <a:lvl3pPr>
              <a:defRPr sz="2800" b="1">
                <a:solidFill>
                  <a:srgbClr val="005E7D"/>
                </a:solidFill>
                <a:latin typeface="Arial" charset="0"/>
                <a:ea typeface="ヒラギノ角ゴ Pro W3" charset="0"/>
                <a:cs typeface="ヒラギノ角ゴ Pro W3" charset="0"/>
              </a:defRPr>
            </a:lvl3pPr>
            <a:lvl4pPr>
              <a:defRPr sz="2800" b="1">
                <a:solidFill>
                  <a:srgbClr val="005E7D"/>
                </a:solidFill>
                <a:latin typeface="Arial" charset="0"/>
                <a:ea typeface="ヒラギノ角ゴ Pro W3" charset="0"/>
                <a:cs typeface="ヒラギノ角ゴ Pro W3" charset="0"/>
              </a:defRPr>
            </a:lvl4pPr>
            <a:lvl5pPr>
              <a:defRPr sz="2800" b="1">
                <a:solidFill>
                  <a:srgbClr val="005E7D"/>
                </a:solidFill>
                <a:latin typeface="Arial" charset="0"/>
                <a:ea typeface="ヒラギノ角ゴ Pro W3" charset="0"/>
                <a:cs typeface="ヒラギノ角ゴ Pro W3" charset="0"/>
              </a:defRPr>
            </a:lvl5pPr>
            <a:lvl6pPr marL="457200" fontAlgn="base">
              <a:spcBef>
                <a:spcPct val="0"/>
              </a:spcBef>
              <a:spcAft>
                <a:spcPct val="0"/>
              </a:spcAft>
              <a:defRPr sz="2800" b="1">
                <a:solidFill>
                  <a:srgbClr val="005E7D"/>
                </a:solidFill>
                <a:latin typeface="Arial" charset="0"/>
                <a:ea typeface="ヒラギノ角ゴ Pro W3" charset="0"/>
                <a:cs typeface="ヒラギノ角ゴ Pro W3" charset="0"/>
              </a:defRPr>
            </a:lvl6pPr>
            <a:lvl7pPr marL="914400" fontAlgn="base">
              <a:spcBef>
                <a:spcPct val="0"/>
              </a:spcBef>
              <a:spcAft>
                <a:spcPct val="0"/>
              </a:spcAft>
              <a:defRPr sz="2800" b="1">
                <a:solidFill>
                  <a:srgbClr val="005E7D"/>
                </a:solidFill>
                <a:latin typeface="Arial" charset="0"/>
                <a:ea typeface="ヒラギノ角ゴ Pro W3" charset="0"/>
                <a:cs typeface="ヒラギノ角ゴ Pro W3" charset="0"/>
              </a:defRPr>
            </a:lvl7pPr>
            <a:lvl8pPr marL="1371600" fontAlgn="base">
              <a:spcBef>
                <a:spcPct val="0"/>
              </a:spcBef>
              <a:spcAft>
                <a:spcPct val="0"/>
              </a:spcAft>
              <a:defRPr sz="2800" b="1">
                <a:solidFill>
                  <a:srgbClr val="005E7D"/>
                </a:solidFill>
                <a:latin typeface="Arial" charset="0"/>
                <a:ea typeface="ヒラギノ角ゴ Pro W3" charset="0"/>
                <a:cs typeface="ヒラギノ角ゴ Pro W3" charset="0"/>
              </a:defRPr>
            </a:lvl8pPr>
            <a:lvl9pPr marL="1828800" fontAlgn="base">
              <a:spcBef>
                <a:spcPct val="0"/>
              </a:spcBef>
              <a:spcAft>
                <a:spcPct val="0"/>
              </a:spcAft>
              <a:defRPr sz="2800" b="1">
                <a:solidFill>
                  <a:srgbClr val="005E7D"/>
                </a:solidFill>
                <a:latin typeface="Arial" charset="0"/>
                <a:ea typeface="ヒラギノ角ゴ Pro W3" charset="0"/>
                <a:cs typeface="ヒラギノ角ゴ Pro W3" charset="0"/>
              </a:defRPr>
            </a:lvl9pPr>
          </a:lstStyle>
          <a:p>
            <a:r>
              <a:rPr lang="it-IT" dirty="0"/>
              <a:t>Il contributo «400 milioni» (co. 107-114) </a:t>
            </a:r>
          </a:p>
        </p:txBody>
      </p:sp>
      <p:sp>
        <p:nvSpPr>
          <p:cNvPr id="6" name="Segnaposto numero diapositiva 1">
            <a:extLst>
              <a:ext uri="{FF2B5EF4-FFF2-40B4-BE49-F238E27FC236}">
                <a16:creationId xmlns:a16="http://schemas.microsoft.com/office/drawing/2014/main" id="{C92DD2A0-35C6-49F3-B692-A8E9FA9C451C}"/>
              </a:ext>
            </a:extLst>
          </p:cNvPr>
          <p:cNvSpPr>
            <a:spLocks noGrp="1"/>
          </p:cNvSpPr>
          <p:nvPr>
            <p:ph type="sldNum" sz="quarter" idx="12"/>
          </p:nvPr>
        </p:nvSpPr>
        <p:spPr>
          <a:xfrm>
            <a:off x="6457950" y="6356351"/>
            <a:ext cx="2057400" cy="365125"/>
          </a:xfrm>
          <a:noFill/>
        </p:spPr>
        <p:txBody>
          <a:bodyPr/>
          <a:lstStyle>
            <a:lvl1pPr>
              <a:defRPr sz="2400">
                <a:solidFill>
                  <a:schemeClr val="tx1"/>
                </a:solidFill>
                <a:latin typeface="Arial" pitchFamily="34" charset="0"/>
                <a:ea typeface="ヒラギノ角ゴ Pro W3" charset="-128"/>
              </a:defRPr>
            </a:lvl1pPr>
            <a:lvl2pPr marL="742950" indent="-285750">
              <a:defRPr sz="2400">
                <a:solidFill>
                  <a:schemeClr val="tx1"/>
                </a:solidFill>
                <a:latin typeface="Arial" pitchFamily="34" charset="0"/>
                <a:ea typeface="ヒラギノ角ゴ Pro W3" charset="-128"/>
              </a:defRPr>
            </a:lvl2pPr>
            <a:lvl3pPr marL="1143000" indent="-228600">
              <a:defRPr sz="2400">
                <a:solidFill>
                  <a:schemeClr val="tx1"/>
                </a:solidFill>
                <a:latin typeface="Arial" pitchFamily="34" charset="0"/>
                <a:ea typeface="ヒラギノ角ゴ Pro W3" charset="-128"/>
              </a:defRPr>
            </a:lvl3pPr>
            <a:lvl4pPr marL="1600200" indent="-228600">
              <a:defRPr sz="2400">
                <a:solidFill>
                  <a:schemeClr val="tx1"/>
                </a:solidFill>
                <a:latin typeface="Arial" pitchFamily="34" charset="0"/>
                <a:ea typeface="ヒラギノ角ゴ Pro W3" charset="-128"/>
              </a:defRPr>
            </a:lvl4pPr>
            <a:lvl5pPr marL="2057400" indent="-22860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fld id="{83927D5F-EF90-4B0D-B496-5FB655BBB54A}" type="slidenum">
              <a:rPr lang="it-IT" altLang="it-IT" sz="1200"/>
              <a:pPr/>
              <a:t>35</a:t>
            </a:fld>
            <a:endParaRPr lang="it-IT" altLang="it-IT" sz="1200" dirty="0"/>
          </a:p>
        </p:txBody>
      </p:sp>
      <p:sp>
        <p:nvSpPr>
          <p:cNvPr id="5" name="Rettangolo 4">
            <a:extLst>
              <a:ext uri="{FF2B5EF4-FFF2-40B4-BE49-F238E27FC236}">
                <a16:creationId xmlns:a16="http://schemas.microsoft.com/office/drawing/2014/main" id="{5E476AC9-491D-4C1F-BB72-63793459B2CB}"/>
              </a:ext>
            </a:extLst>
          </p:cNvPr>
          <p:cNvSpPr/>
          <p:nvPr/>
        </p:nvSpPr>
        <p:spPr>
          <a:xfrm>
            <a:off x="237385" y="878590"/>
            <a:ext cx="8362330" cy="5477761"/>
          </a:xfrm>
          <a:prstGeom prst="rect">
            <a:avLst/>
          </a:prstGeom>
        </p:spPr>
        <p:txBody>
          <a:bodyPr wrap="square">
            <a:normAutofit fontScale="92500"/>
          </a:bodyPr>
          <a:lstStyle/>
          <a:p>
            <a:pPr algn="just">
              <a:lnSpc>
                <a:spcPct val="110000"/>
              </a:lnSpc>
              <a:spcAft>
                <a:spcPts val="600"/>
              </a:spcAft>
            </a:pPr>
            <a:r>
              <a:rPr lang="it-IT" sz="1600" dirty="0">
                <a:latin typeface="Arial Narrow" panose="020B0606020202030204" pitchFamily="34" charset="0"/>
              </a:rPr>
              <a:t>Il Ministero dell’Interno assegna entro il 10 gennaio 2019 (Decreto del Capo del </a:t>
            </a:r>
            <a:r>
              <a:rPr lang="it-IT" sz="1600" dirty="0" err="1">
                <a:latin typeface="Arial Narrow" panose="020B0606020202030204" pitchFamily="34" charset="0"/>
              </a:rPr>
              <a:t>Dip</a:t>
            </a:r>
            <a:r>
              <a:rPr lang="it-IT" sz="1600" dirty="0">
                <a:latin typeface="Arial Narrow" panose="020B0606020202030204" pitchFamily="34" charset="0"/>
              </a:rPr>
              <a:t> AAIITT del Ministero dell'interno del 10 gennaio 2019, GU n. 11 del 14/1/2019). </a:t>
            </a:r>
            <a:r>
              <a:rPr lang="it-IT" sz="1600" b="1" dirty="0">
                <a:latin typeface="Arial Narrow" panose="020B0606020202030204" pitchFamily="34" charset="0"/>
              </a:rPr>
              <a:t>Non c’è nessun «bando» o richiesta</a:t>
            </a:r>
            <a:endParaRPr lang="fr-FR" sz="1600" b="1" dirty="0">
              <a:latin typeface="Arial Narrow" panose="020B0606020202030204" pitchFamily="34" charset="0"/>
            </a:endParaRPr>
          </a:p>
          <a:p>
            <a:pPr algn="just">
              <a:lnSpc>
                <a:spcPct val="110000"/>
              </a:lnSpc>
              <a:spcAft>
                <a:spcPts val="600"/>
              </a:spcAft>
            </a:pPr>
            <a:r>
              <a:rPr lang="it-IT" sz="1600" dirty="0">
                <a:latin typeface="Arial Narrow" panose="020B0606020202030204" pitchFamily="34" charset="0"/>
              </a:rPr>
              <a:t>L’</a:t>
            </a:r>
            <a:r>
              <a:rPr lang="it-IT" sz="1600" b="1" dirty="0">
                <a:latin typeface="Arial Narrow" panose="020B0606020202030204" pitchFamily="34" charset="0"/>
              </a:rPr>
              <a:t>assegnazione</a:t>
            </a:r>
            <a:r>
              <a:rPr lang="it-IT" sz="1600" dirty="0">
                <a:latin typeface="Arial Narrow" panose="020B0606020202030204" pitchFamily="34" charset="0"/>
              </a:rPr>
              <a:t> riguarda </a:t>
            </a:r>
            <a:r>
              <a:rPr lang="it-IT" sz="1600" b="1" dirty="0">
                <a:latin typeface="Arial Narrow" panose="020B0606020202030204" pitchFamily="34" charset="0"/>
              </a:rPr>
              <a:t>tutti i Comuni fino a 20mila</a:t>
            </a:r>
            <a:r>
              <a:rPr lang="it-IT" sz="1600" dirty="0">
                <a:latin typeface="Arial Narrow" panose="020B0606020202030204" pitchFamily="34" charset="0"/>
              </a:rPr>
              <a:t> abitanti, sulla base delle seguenti misure predeterminate:  </a:t>
            </a:r>
          </a:p>
          <a:p>
            <a:pPr algn="just">
              <a:lnSpc>
                <a:spcPct val="110000"/>
              </a:lnSpc>
              <a:spcAft>
                <a:spcPts val="600"/>
              </a:spcAft>
            </a:pPr>
            <a:r>
              <a:rPr lang="it-IT" sz="1600" dirty="0">
                <a:latin typeface="Arial Narrow" panose="020B0606020202030204" pitchFamily="34" charset="0"/>
              </a:rPr>
              <a:t>fino a 2mila abitanti, 40.000 euro; 		tra 2mila e 5mila abitanti, 50.000 euro;  	</a:t>
            </a:r>
          </a:p>
          <a:p>
            <a:pPr algn="just">
              <a:lnSpc>
                <a:spcPct val="110000"/>
              </a:lnSpc>
              <a:spcAft>
                <a:spcPts val="600"/>
              </a:spcAft>
            </a:pPr>
            <a:r>
              <a:rPr lang="it-IT" sz="1600" dirty="0">
                <a:latin typeface="Arial Narrow" panose="020B0606020202030204" pitchFamily="34" charset="0"/>
              </a:rPr>
              <a:t>tra 5.000 e 10.000 abitanti, 70.000 euro; 	tra 10.000 e 20.000 abitanti, 100.000 euro.</a:t>
            </a:r>
            <a:endParaRPr lang="fr-FR" sz="1600" dirty="0">
              <a:latin typeface="Arial Narrow" panose="020B0606020202030204" pitchFamily="34" charset="0"/>
            </a:endParaRPr>
          </a:p>
          <a:p>
            <a:pPr algn="just">
              <a:lnSpc>
                <a:spcPct val="110000"/>
              </a:lnSpc>
              <a:spcBef>
                <a:spcPts val="600"/>
              </a:spcBef>
              <a:spcAft>
                <a:spcPts val="600"/>
              </a:spcAft>
            </a:pPr>
            <a:r>
              <a:rPr lang="it-IT" sz="1600" dirty="0">
                <a:latin typeface="Arial Narrow" panose="020B0606020202030204" pitchFamily="34" charset="0"/>
              </a:rPr>
              <a:t>L’</a:t>
            </a:r>
            <a:r>
              <a:rPr lang="it-IT" sz="1600" b="1" dirty="0">
                <a:latin typeface="Arial Narrow" panose="020B0606020202030204" pitchFamily="34" charset="0"/>
              </a:rPr>
              <a:t>erogazione </a:t>
            </a:r>
            <a:r>
              <a:rPr lang="it-IT" sz="1600" dirty="0">
                <a:latin typeface="Arial Narrow" panose="020B0606020202030204" pitchFamily="34" charset="0"/>
              </a:rPr>
              <a:t>è prevista in due tranche: il 50% alla verifica dell’avvio dei lavori tramite monitoraggio BDAP-MOP, il restante 50% a seguito di «</a:t>
            </a:r>
            <a:r>
              <a:rPr lang="it-IT" sz="1600" i="1" dirty="0">
                <a:latin typeface="Arial Narrow" panose="020B0606020202030204" pitchFamily="34" charset="0"/>
              </a:rPr>
              <a:t>trasmissione al Ministero dell'interno</a:t>
            </a:r>
            <a:r>
              <a:rPr lang="it-IT" sz="1600" dirty="0">
                <a:latin typeface="Arial Narrow" panose="020B0606020202030204" pitchFamily="34" charset="0"/>
              </a:rPr>
              <a:t>» del certificato di collaudo o di regolare esecuzione</a:t>
            </a:r>
            <a:endParaRPr lang="fr-FR" sz="1600" dirty="0">
              <a:latin typeface="Arial Narrow" panose="020B0606020202030204" pitchFamily="34" charset="0"/>
            </a:endParaRPr>
          </a:p>
          <a:p>
            <a:pPr algn="just">
              <a:lnSpc>
                <a:spcPct val="110000"/>
              </a:lnSpc>
              <a:spcBef>
                <a:spcPts val="600"/>
              </a:spcBef>
              <a:spcAft>
                <a:spcPts val="600"/>
              </a:spcAft>
            </a:pPr>
            <a:r>
              <a:rPr lang="it-IT" sz="1600" dirty="0">
                <a:latin typeface="Arial Narrow" panose="020B0606020202030204" pitchFamily="34" charset="0"/>
              </a:rPr>
              <a:t>Il Comune è tenuto ad </a:t>
            </a:r>
            <a:r>
              <a:rPr lang="it-IT" sz="1600" b="1" u="sng" dirty="0">
                <a:latin typeface="Arial Narrow" panose="020B0606020202030204" pitchFamily="34" charset="0"/>
              </a:rPr>
              <a:t>avviare i lavori</a:t>
            </a:r>
            <a:r>
              <a:rPr lang="it-IT" sz="1600" b="1" dirty="0">
                <a:latin typeface="Arial Narrow" panose="020B0606020202030204" pitchFamily="34" charset="0"/>
              </a:rPr>
              <a:t> entro il 15 maggio 2019</a:t>
            </a:r>
            <a:r>
              <a:rPr lang="it-IT" sz="1600" dirty="0">
                <a:latin typeface="Arial Narrow" panose="020B0606020202030204" pitchFamily="34" charset="0"/>
              </a:rPr>
              <a:t> e deve rispettare gli obblighi di comunicazione pubblica del contributo e delle opere ad esso correlate, nei confronti del Consiglio comunale e nella sezione “Amministrazione trasparente” del proprio sito istituzionale</a:t>
            </a:r>
            <a:endParaRPr lang="fr-FR" sz="1600" dirty="0">
              <a:latin typeface="Arial Narrow" panose="020B0606020202030204" pitchFamily="34" charset="0"/>
            </a:endParaRPr>
          </a:p>
          <a:p>
            <a:pPr algn="just">
              <a:lnSpc>
                <a:spcPct val="110000"/>
              </a:lnSpc>
              <a:spcBef>
                <a:spcPts val="600"/>
              </a:spcBef>
              <a:spcAft>
                <a:spcPts val="600"/>
              </a:spcAft>
            </a:pPr>
            <a:r>
              <a:rPr lang="it-IT" sz="1600" dirty="0">
                <a:latin typeface="Arial Narrow" panose="020B0606020202030204" pitchFamily="34" charset="0"/>
              </a:rPr>
              <a:t>I Comuni beneficiari potranno affidare i lavori su base </a:t>
            </a:r>
            <a:r>
              <a:rPr lang="it-IT" sz="1600" b="1" dirty="0">
                <a:latin typeface="Arial Narrow" panose="020B0606020202030204" pitchFamily="34" charset="0"/>
              </a:rPr>
              <a:t>deroga introdotta proprio per l’anno 2019 (comma 912)</a:t>
            </a:r>
            <a:r>
              <a:rPr lang="it-IT" sz="1600" dirty="0">
                <a:latin typeface="Arial Narrow" panose="020B0606020202030204" pitchFamily="34" charset="0"/>
              </a:rPr>
              <a:t>: </a:t>
            </a:r>
            <a:endParaRPr lang="fr-FR" sz="1600" dirty="0">
              <a:latin typeface="Arial Narrow" panose="020B0606020202030204" pitchFamily="34" charset="0"/>
            </a:endParaRPr>
          </a:p>
          <a:p>
            <a:pPr marL="342900" lvl="0" indent="-342900" algn="just">
              <a:lnSpc>
                <a:spcPct val="110000"/>
              </a:lnSpc>
              <a:spcAft>
                <a:spcPts val="600"/>
              </a:spcAft>
              <a:buFont typeface="+mj-lt"/>
              <a:buAutoNum type="arabicPeriod"/>
            </a:pPr>
            <a:r>
              <a:rPr lang="it-IT" sz="1600" dirty="0">
                <a:latin typeface="Arial Narrow" panose="020B0606020202030204" pitchFamily="34" charset="0"/>
              </a:rPr>
              <a:t>per importi fino a 40mila euro con affidamento diretto, anche senza previa consultazione di due o più operatori</a:t>
            </a:r>
            <a:endParaRPr lang="fr-FR" sz="1600" dirty="0">
              <a:latin typeface="Arial Narrow" panose="020B0606020202030204" pitchFamily="34" charset="0"/>
            </a:endParaRPr>
          </a:p>
          <a:p>
            <a:pPr marL="342900" lvl="0" indent="-342900" algn="just">
              <a:lnSpc>
                <a:spcPct val="110000"/>
              </a:lnSpc>
              <a:spcAft>
                <a:spcPts val="600"/>
              </a:spcAft>
              <a:buFont typeface="+mj-lt"/>
              <a:buAutoNum type="arabicPeriod"/>
            </a:pPr>
            <a:r>
              <a:rPr lang="it-IT" sz="1600" dirty="0">
                <a:latin typeface="Arial Narrow" panose="020B0606020202030204" pitchFamily="34" charset="0"/>
              </a:rPr>
              <a:t>per importi da 40 mila e fino a 150 mila euro tramite affidamento diretto previa consultazione, se esistenti, di tre operatori</a:t>
            </a:r>
            <a:endParaRPr lang="fr-FR" sz="1600" dirty="0">
              <a:latin typeface="Arial Narrow" panose="020B0606020202030204" pitchFamily="34" charset="0"/>
            </a:endParaRPr>
          </a:p>
          <a:p>
            <a:pPr marL="342900" indent="-342900" algn="just">
              <a:lnSpc>
                <a:spcPct val="110000"/>
              </a:lnSpc>
              <a:spcAft>
                <a:spcPts val="600"/>
              </a:spcAft>
              <a:buFont typeface="+mj-lt"/>
              <a:buAutoNum type="arabicPeriod"/>
            </a:pPr>
            <a:r>
              <a:rPr lang="it-IT" sz="1600" dirty="0">
                <a:latin typeface="Arial Narrow" panose="020B0606020202030204" pitchFamily="34" charset="0"/>
              </a:rPr>
              <a:t>per importi da 150 mila euro e inferiori a 350 mila euro, mediante procedura negoziata, previa consultazione, ove esistenti, di almeno 10 operatori</a:t>
            </a:r>
            <a:endParaRPr lang="fr-FR" sz="1600" dirty="0">
              <a:latin typeface="Arial Narrow" panose="020B0606020202030204" pitchFamily="34" charset="0"/>
            </a:endParaRPr>
          </a:p>
          <a:p>
            <a:pPr algn="just">
              <a:lnSpc>
                <a:spcPct val="110000"/>
              </a:lnSpc>
              <a:spcAft>
                <a:spcPts val="600"/>
              </a:spcAft>
            </a:pPr>
            <a:r>
              <a:rPr lang="it-IT" sz="1600" b="1" dirty="0">
                <a:latin typeface="Arial Narrow" panose="020B0606020202030204" pitchFamily="34" charset="0"/>
              </a:rPr>
              <a:t>Non sussiste l’obbligo di aggregazione. </a:t>
            </a:r>
            <a:r>
              <a:rPr lang="it-IT" sz="1600" dirty="0">
                <a:latin typeface="Arial Narrow" panose="020B0606020202030204" pitchFamily="34" charset="0"/>
              </a:rPr>
              <a:t>Pertanto  i Comuni possono realizzare i lavori in amministrazione diretta</a:t>
            </a:r>
          </a:p>
          <a:p>
            <a:pPr algn="just">
              <a:lnSpc>
                <a:spcPct val="110000"/>
              </a:lnSpc>
              <a:spcAft>
                <a:spcPts val="600"/>
              </a:spcAft>
            </a:pPr>
            <a:endParaRPr lang="fr-FR" sz="1600" dirty="0">
              <a:latin typeface="Arial Narrow" panose="020B0606020202030204" pitchFamily="34" charset="0"/>
            </a:endParaRPr>
          </a:p>
        </p:txBody>
      </p:sp>
    </p:spTree>
    <p:extLst>
      <p:ext uri="{BB962C8B-B14F-4D97-AF65-F5344CB8AC3E}">
        <p14:creationId xmlns:p14="http://schemas.microsoft.com/office/powerpoint/2010/main" val="13325680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5"/>
          <p:cNvSpPr txBox="1">
            <a:spLocks/>
          </p:cNvSpPr>
          <p:nvPr/>
        </p:nvSpPr>
        <p:spPr bwMode="auto">
          <a:xfrm>
            <a:off x="2717800" y="892177"/>
            <a:ext cx="5702300" cy="3679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457200" rtl="0" eaLnBrk="1" fontAlgn="base" hangingPunct="1">
              <a:spcBef>
                <a:spcPct val="0"/>
              </a:spcBef>
              <a:spcAft>
                <a:spcPct val="0"/>
              </a:spcAft>
              <a:defRPr sz="3000" b="0" i="0" kern="1200">
                <a:solidFill>
                  <a:schemeClr val="tx1"/>
                </a:solidFill>
                <a:latin typeface="DIN-Black"/>
                <a:ea typeface="Arial Black" pitchFamily="34" charset="0"/>
                <a:cs typeface="DIN-Black"/>
              </a:defRPr>
            </a:lvl1pPr>
            <a:lvl2pPr algn="l" defTabSz="457200" rtl="0" eaLnBrk="1" fontAlgn="base" hangingPunct="1">
              <a:spcBef>
                <a:spcPct val="0"/>
              </a:spcBef>
              <a:spcAft>
                <a:spcPct val="0"/>
              </a:spcAft>
              <a:defRPr sz="3000">
                <a:solidFill>
                  <a:srgbClr val="004B6B"/>
                </a:solidFill>
                <a:latin typeface="Arial Black" pitchFamily="34" charset="0"/>
                <a:ea typeface="Arial Black" pitchFamily="34" charset="0"/>
                <a:cs typeface="Arial Black" pitchFamily="34" charset="0"/>
              </a:defRPr>
            </a:lvl2pPr>
            <a:lvl3pPr algn="l" defTabSz="457200" rtl="0" eaLnBrk="1" fontAlgn="base" hangingPunct="1">
              <a:spcBef>
                <a:spcPct val="0"/>
              </a:spcBef>
              <a:spcAft>
                <a:spcPct val="0"/>
              </a:spcAft>
              <a:defRPr sz="3000">
                <a:solidFill>
                  <a:srgbClr val="004B6B"/>
                </a:solidFill>
                <a:latin typeface="Arial Black" pitchFamily="34" charset="0"/>
                <a:ea typeface="Arial Black" pitchFamily="34" charset="0"/>
                <a:cs typeface="Arial Black" pitchFamily="34" charset="0"/>
              </a:defRPr>
            </a:lvl3pPr>
            <a:lvl4pPr algn="l" defTabSz="457200" rtl="0" eaLnBrk="1" fontAlgn="base" hangingPunct="1">
              <a:spcBef>
                <a:spcPct val="0"/>
              </a:spcBef>
              <a:spcAft>
                <a:spcPct val="0"/>
              </a:spcAft>
              <a:defRPr sz="3000">
                <a:solidFill>
                  <a:srgbClr val="004B6B"/>
                </a:solidFill>
                <a:latin typeface="Arial Black" pitchFamily="34" charset="0"/>
                <a:ea typeface="Arial Black" pitchFamily="34" charset="0"/>
                <a:cs typeface="Arial Black" pitchFamily="34" charset="0"/>
              </a:defRPr>
            </a:lvl4pPr>
            <a:lvl5pPr algn="l" defTabSz="457200" rtl="0" eaLnBrk="1" fontAlgn="base" hangingPunct="1">
              <a:spcBef>
                <a:spcPct val="0"/>
              </a:spcBef>
              <a:spcAft>
                <a:spcPct val="0"/>
              </a:spcAft>
              <a:defRPr sz="3000">
                <a:solidFill>
                  <a:srgbClr val="004B6B"/>
                </a:solidFill>
                <a:latin typeface="Arial Black" pitchFamily="34" charset="0"/>
                <a:ea typeface="Arial Black" pitchFamily="34" charset="0"/>
                <a:cs typeface="Arial Black" pitchFamily="34" charset="0"/>
              </a:defRPr>
            </a:lvl5pPr>
            <a:lvl6pPr marL="457200" algn="l" defTabSz="457200" rtl="0" eaLnBrk="1" fontAlgn="base" hangingPunct="1">
              <a:spcBef>
                <a:spcPct val="0"/>
              </a:spcBef>
              <a:spcAft>
                <a:spcPct val="0"/>
              </a:spcAft>
              <a:defRPr sz="3000">
                <a:solidFill>
                  <a:srgbClr val="004B6B"/>
                </a:solidFill>
                <a:latin typeface="Arial Black" pitchFamily="34" charset="0"/>
                <a:ea typeface="Arial Black" pitchFamily="34" charset="0"/>
                <a:cs typeface="Arial Black" pitchFamily="34" charset="0"/>
              </a:defRPr>
            </a:lvl6pPr>
            <a:lvl7pPr marL="914400" algn="l" defTabSz="457200" rtl="0" eaLnBrk="1" fontAlgn="base" hangingPunct="1">
              <a:spcBef>
                <a:spcPct val="0"/>
              </a:spcBef>
              <a:spcAft>
                <a:spcPct val="0"/>
              </a:spcAft>
              <a:defRPr sz="3000">
                <a:solidFill>
                  <a:srgbClr val="004B6B"/>
                </a:solidFill>
                <a:latin typeface="Arial Black" pitchFamily="34" charset="0"/>
                <a:ea typeface="Arial Black" pitchFamily="34" charset="0"/>
                <a:cs typeface="Arial Black" pitchFamily="34" charset="0"/>
              </a:defRPr>
            </a:lvl7pPr>
            <a:lvl8pPr marL="1371600" algn="l" defTabSz="457200" rtl="0" eaLnBrk="1" fontAlgn="base" hangingPunct="1">
              <a:spcBef>
                <a:spcPct val="0"/>
              </a:spcBef>
              <a:spcAft>
                <a:spcPct val="0"/>
              </a:spcAft>
              <a:defRPr sz="3000">
                <a:solidFill>
                  <a:srgbClr val="004B6B"/>
                </a:solidFill>
                <a:latin typeface="Arial Black" pitchFamily="34" charset="0"/>
                <a:ea typeface="Arial Black" pitchFamily="34" charset="0"/>
                <a:cs typeface="Arial Black" pitchFamily="34" charset="0"/>
              </a:defRPr>
            </a:lvl8pPr>
            <a:lvl9pPr marL="1828800" algn="l" defTabSz="457200" rtl="0" eaLnBrk="1" fontAlgn="base" hangingPunct="1">
              <a:spcBef>
                <a:spcPct val="0"/>
              </a:spcBef>
              <a:spcAft>
                <a:spcPct val="0"/>
              </a:spcAft>
              <a:defRPr sz="3000">
                <a:solidFill>
                  <a:srgbClr val="004B6B"/>
                </a:solidFill>
                <a:latin typeface="Arial Black" pitchFamily="34" charset="0"/>
                <a:ea typeface="Arial Black" pitchFamily="34" charset="0"/>
                <a:cs typeface="Arial Black" pitchFamily="34" charset="0"/>
              </a:defRPr>
            </a:lvl9pPr>
          </a:lstStyle>
          <a:p>
            <a:pPr lvl="0"/>
            <a:r>
              <a:rPr lang="it-IT" b="1" dirty="0">
                <a:latin typeface="Arial"/>
                <a:cs typeface="Arial"/>
              </a:rPr>
              <a:t>A1. Modifiche Arconet al principio contabile sul FPV</a:t>
            </a:r>
          </a:p>
          <a:p>
            <a:pPr lvl="0"/>
            <a:r>
              <a:rPr lang="it-IT" sz="2400" b="1" i="1" dirty="0">
                <a:latin typeface="Arial"/>
                <a:cs typeface="Arial"/>
              </a:rPr>
              <a:t>(DM in corso di emanazione)</a:t>
            </a:r>
            <a:endParaRPr lang="it-IT" b="1" i="1" dirty="0">
              <a:latin typeface="Arial"/>
              <a:cs typeface="Arial"/>
            </a:endParaRPr>
          </a:p>
          <a:p>
            <a:pPr lvl="0"/>
            <a:endParaRPr lang="it-IT" b="1" dirty="0">
              <a:latin typeface="Arial"/>
              <a:cs typeface="Arial"/>
            </a:endParaRPr>
          </a:p>
          <a:p>
            <a:pPr marL="285750" lvl="0" indent="-285750">
              <a:spcBef>
                <a:spcPts val="0"/>
              </a:spcBef>
              <a:spcAft>
                <a:spcPts val="1200"/>
              </a:spcAft>
              <a:buFont typeface="Arial" panose="020B0604020202020204" pitchFamily="34" charset="0"/>
              <a:buChar char="•"/>
            </a:pPr>
            <a:r>
              <a:rPr lang="it-IT" sz="1800" i="1" dirty="0">
                <a:latin typeface="Arial"/>
                <a:cs typeface="Arial"/>
              </a:rPr>
              <a:t>Contabilizzazione delle spese di progetto</a:t>
            </a:r>
          </a:p>
          <a:p>
            <a:pPr marL="285750" indent="-285750">
              <a:spcBef>
                <a:spcPts val="0"/>
              </a:spcBef>
              <a:spcAft>
                <a:spcPts val="1200"/>
              </a:spcAft>
              <a:buFont typeface="Arial" panose="020B0604020202020204" pitchFamily="34" charset="0"/>
              <a:buChar char="•"/>
            </a:pPr>
            <a:r>
              <a:rPr lang="it-IT" sz="1800" i="1" dirty="0">
                <a:latin typeface="Arial"/>
                <a:cs typeface="Arial"/>
              </a:rPr>
              <a:t>Contabilizzazione degli investimenti</a:t>
            </a:r>
          </a:p>
          <a:p>
            <a:pPr marL="285750" indent="-285750">
              <a:spcBef>
                <a:spcPts val="0"/>
              </a:spcBef>
              <a:spcAft>
                <a:spcPts val="1200"/>
              </a:spcAft>
              <a:buFont typeface="Arial" panose="020B0604020202020204" pitchFamily="34" charset="0"/>
              <a:buChar char="•"/>
            </a:pPr>
            <a:r>
              <a:rPr lang="it-IT" sz="1800" i="1" dirty="0">
                <a:latin typeface="Arial"/>
                <a:cs typeface="Arial"/>
              </a:rPr>
              <a:t>Integrazioni alla disciplina del FPV</a:t>
            </a:r>
          </a:p>
          <a:p>
            <a:pPr marL="285750" lvl="0" indent="-285750">
              <a:buFont typeface="Arial" panose="020B0604020202020204" pitchFamily="34" charset="0"/>
              <a:buChar char="•"/>
            </a:pPr>
            <a:endParaRPr lang="it-IT" sz="1800" i="1" dirty="0">
              <a:latin typeface="Arial"/>
              <a:cs typeface="Arial"/>
            </a:endParaRPr>
          </a:p>
          <a:p>
            <a:pPr lvl="0"/>
            <a:endParaRPr lang="it-IT" b="1" dirty="0">
              <a:latin typeface="Arial"/>
              <a:cs typeface="Arial"/>
            </a:endParaRPr>
          </a:p>
          <a:p>
            <a:pPr lvl="0"/>
            <a:endParaRPr lang="it-IT" b="1" dirty="0">
              <a:latin typeface="Arial"/>
              <a:cs typeface="Arial"/>
            </a:endParaRPr>
          </a:p>
          <a:p>
            <a:endParaRPr lang="it-IT" b="1" dirty="0">
              <a:latin typeface="Arial"/>
              <a:cs typeface="Arial"/>
            </a:endParaRPr>
          </a:p>
        </p:txBody>
      </p:sp>
      <p:sp>
        <p:nvSpPr>
          <p:cNvPr id="2" name="CasellaDiTesto 1">
            <a:extLst>
              <a:ext uri="{FF2B5EF4-FFF2-40B4-BE49-F238E27FC236}">
                <a16:creationId xmlns:a16="http://schemas.microsoft.com/office/drawing/2014/main" id="{09ED4AF6-199B-4A68-A4A7-54D13171D596}"/>
              </a:ext>
            </a:extLst>
          </p:cNvPr>
          <p:cNvSpPr txBox="1"/>
          <p:nvPr/>
        </p:nvSpPr>
        <p:spPr>
          <a:xfrm>
            <a:off x="723900" y="4572001"/>
            <a:ext cx="7899400" cy="923330"/>
          </a:xfrm>
          <a:prstGeom prst="rect">
            <a:avLst/>
          </a:prstGeom>
          <a:noFill/>
        </p:spPr>
        <p:txBody>
          <a:bodyPr wrap="square" rtlCol="0">
            <a:spAutoFit/>
          </a:bodyPr>
          <a:lstStyle/>
          <a:p>
            <a:r>
              <a:rPr lang="it-IT" b="1" i="1" dirty="0">
                <a:latin typeface="Arial"/>
                <a:cs typeface="Arial"/>
              </a:rPr>
              <a:t>ATTESA FAQ ARCONET per sancire l’applicabilità delle nuove regole alla chiusura dell’esercizio 2018 (riaccertamento pre-rendiconto 2018)</a:t>
            </a:r>
          </a:p>
          <a:p>
            <a:endParaRPr lang="it-IT" dirty="0"/>
          </a:p>
        </p:txBody>
      </p:sp>
      <p:pic>
        <p:nvPicPr>
          <p:cNvPr id="7" name="Immagine 6">
            <a:extLst>
              <a:ext uri="{FF2B5EF4-FFF2-40B4-BE49-F238E27FC236}">
                <a16:creationId xmlns:a16="http://schemas.microsoft.com/office/drawing/2014/main" id="{2DD0E6AE-154D-4D85-A4CF-0CB84665F88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04000" y="5778296"/>
            <a:ext cx="2340000" cy="1079704"/>
          </a:xfrm>
          <a:prstGeom prst="rect">
            <a:avLst/>
          </a:prstGeom>
        </p:spPr>
      </p:pic>
    </p:spTree>
    <p:extLst>
      <p:ext uri="{BB962C8B-B14F-4D97-AF65-F5344CB8AC3E}">
        <p14:creationId xmlns:p14="http://schemas.microsoft.com/office/powerpoint/2010/main" val="18036234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57736" y="321353"/>
            <a:ext cx="7889844" cy="912023"/>
          </a:xfrm>
        </p:spPr>
        <p:txBody>
          <a:bodyPr>
            <a:noAutofit/>
          </a:bodyPr>
          <a:lstStyle/>
          <a:p>
            <a:pPr algn="just">
              <a:lnSpc>
                <a:spcPct val="100000"/>
              </a:lnSpc>
              <a:spcBef>
                <a:spcPts val="0"/>
              </a:spcBef>
            </a:pPr>
            <a:r>
              <a:rPr lang="it-IT" sz="2600" b="1" dirty="0">
                <a:latin typeface="Arial" panose="020B0604020202020204" pitchFamily="34" charset="0"/>
                <a:cs typeface="Arial" panose="020B0604020202020204" pitchFamily="34" charset="0"/>
              </a:rPr>
              <a:t>La registrazione contabile del livello minimo di progettazione</a:t>
            </a:r>
          </a:p>
        </p:txBody>
      </p:sp>
      <p:sp>
        <p:nvSpPr>
          <p:cNvPr id="3" name="Segnaposto contenuto 2"/>
          <p:cNvSpPr>
            <a:spLocks noGrp="1"/>
          </p:cNvSpPr>
          <p:nvPr>
            <p:ph idx="1"/>
          </p:nvPr>
        </p:nvSpPr>
        <p:spPr>
          <a:xfrm>
            <a:off x="372140" y="1333454"/>
            <a:ext cx="8259795" cy="4950391"/>
          </a:xfrm>
        </p:spPr>
        <p:txBody>
          <a:bodyPr>
            <a:normAutofit fontScale="92500"/>
          </a:bodyPr>
          <a:lstStyle/>
          <a:p>
            <a:pPr algn="just">
              <a:lnSpc>
                <a:spcPct val="114000"/>
              </a:lnSpc>
              <a:spcBef>
                <a:spcPts val="0"/>
              </a:spcBef>
              <a:spcAft>
                <a:spcPts val="600"/>
              </a:spcAft>
            </a:pPr>
            <a:r>
              <a:rPr lang="it-IT" dirty="0">
                <a:latin typeface="Arial Narrow" panose="020B0606020202030204" pitchFamily="34" charset="0"/>
              </a:rPr>
              <a:t>La Commissione Arconet ha rilasciato alcune importanti modifiche al principio applicato della contabilità finanziaria (All. 4/2 del d.lgs. n.118/2011), con riferimento a:</a:t>
            </a:r>
          </a:p>
          <a:p>
            <a:pPr lvl="1" algn="just">
              <a:lnSpc>
                <a:spcPct val="114000"/>
              </a:lnSpc>
              <a:spcBef>
                <a:spcPts val="0"/>
              </a:spcBef>
              <a:spcAft>
                <a:spcPts val="600"/>
              </a:spcAft>
              <a:buFont typeface="Wingdings" panose="05000000000000000000" pitchFamily="2" charset="2"/>
              <a:buChar char="Ø"/>
            </a:pPr>
            <a:r>
              <a:rPr lang="it-IT" dirty="0">
                <a:latin typeface="Arial Narrow" panose="020B0606020202030204" pitchFamily="34" charset="0"/>
              </a:rPr>
              <a:t> contabilizzazione delle opere pubbliche e delle spese per progettazione</a:t>
            </a:r>
          </a:p>
          <a:p>
            <a:pPr lvl="1" algn="just">
              <a:lnSpc>
                <a:spcPct val="114000"/>
              </a:lnSpc>
              <a:spcBef>
                <a:spcPts val="0"/>
              </a:spcBef>
              <a:spcAft>
                <a:spcPts val="600"/>
              </a:spcAft>
              <a:buFont typeface="Wingdings" panose="05000000000000000000" pitchFamily="2" charset="2"/>
              <a:buChar char="Ø"/>
            </a:pPr>
            <a:r>
              <a:rPr lang="it-IT" dirty="0">
                <a:latin typeface="Arial Narrow" panose="020B0606020202030204" pitchFamily="34" charset="0"/>
              </a:rPr>
              <a:t> integrazioni alla disciplina del FPV</a:t>
            </a:r>
          </a:p>
          <a:p>
            <a:pPr algn="just">
              <a:lnSpc>
                <a:spcPct val="114000"/>
              </a:lnSpc>
              <a:spcBef>
                <a:spcPts val="1200"/>
              </a:spcBef>
              <a:spcAft>
                <a:spcPts val="600"/>
              </a:spcAft>
            </a:pPr>
            <a:r>
              <a:rPr lang="it-IT" dirty="0">
                <a:latin typeface="Arial Narrow" panose="020B0606020202030204" pitchFamily="34" charset="0"/>
              </a:rPr>
              <a:t>Le modifiche servono ad assicurare coerenza tra il principio applicato e il nuovo codice degli appalti e facilitano la contabilizzazione delle diverse fasi degli investimenti</a:t>
            </a:r>
          </a:p>
          <a:p>
            <a:pPr marL="0" indent="0" algn="ctr">
              <a:lnSpc>
                <a:spcPct val="114000"/>
              </a:lnSpc>
              <a:spcBef>
                <a:spcPts val="1200"/>
              </a:spcBef>
              <a:buNone/>
            </a:pPr>
            <a:r>
              <a:rPr lang="it-IT" sz="2400" b="1" dirty="0">
                <a:latin typeface="Arial Narrow" panose="020B0606020202030204" pitchFamily="34" charset="0"/>
              </a:rPr>
              <a:t>L’entrata in vigore delle modifiche di seguito riportate è demandata ad </a:t>
            </a:r>
            <a:br>
              <a:rPr lang="it-IT" sz="2400" b="1" dirty="0">
                <a:latin typeface="Arial Narrow" panose="020B0606020202030204" pitchFamily="34" charset="0"/>
              </a:rPr>
            </a:br>
            <a:r>
              <a:rPr lang="it-IT" sz="2400" b="1" dirty="0">
                <a:latin typeface="Arial Narrow" panose="020B0606020202030204" pitchFamily="34" charset="0"/>
              </a:rPr>
              <a:t>un DM interministeriale che dovrebbe essere adottato entro febbraio 2019</a:t>
            </a:r>
          </a:p>
        </p:txBody>
      </p:sp>
      <p:sp>
        <p:nvSpPr>
          <p:cNvPr id="5" name="Segnaposto numero diapositiva 1">
            <a:extLst>
              <a:ext uri="{FF2B5EF4-FFF2-40B4-BE49-F238E27FC236}">
                <a16:creationId xmlns:a16="http://schemas.microsoft.com/office/drawing/2014/main" id="{D29C8969-1944-430F-A8FB-12CA49888FBD}"/>
              </a:ext>
            </a:extLst>
          </p:cNvPr>
          <p:cNvSpPr>
            <a:spLocks noGrp="1"/>
          </p:cNvSpPr>
          <p:nvPr>
            <p:ph type="sldNum" sz="quarter" idx="12"/>
          </p:nvPr>
        </p:nvSpPr>
        <p:spPr>
          <a:xfrm>
            <a:off x="6457950" y="6356351"/>
            <a:ext cx="2057400" cy="365125"/>
          </a:xfrm>
          <a:noFill/>
        </p:spPr>
        <p:txBody>
          <a:bodyPr/>
          <a:lstStyle>
            <a:lvl1pPr>
              <a:defRPr sz="2400">
                <a:solidFill>
                  <a:schemeClr val="tx1"/>
                </a:solidFill>
                <a:latin typeface="Arial" pitchFamily="34" charset="0"/>
                <a:ea typeface="ヒラギノ角ゴ Pro W3" charset="-128"/>
              </a:defRPr>
            </a:lvl1pPr>
            <a:lvl2pPr marL="742950" indent="-285750">
              <a:defRPr sz="2400">
                <a:solidFill>
                  <a:schemeClr val="tx1"/>
                </a:solidFill>
                <a:latin typeface="Arial" pitchFamily="34" charset="0"/>
                <a:ea typeface="ヒラギノ角ゴ Pro W3" charset="-128"/>
              </a:defRPr>
            </a:lvl2pPr>
            <a:lvl3pPr marL="1143000" indent="-228600">
              <a:defRPr sz="2400">
                <a:solidFill>
                  <a:schemeClr val="tx1"/>
                </a:solidFill>
                <a:latin typeface="Arial" pitchFamily="34" charset="0"/>
                <a:ea typeface="ヒラギノ角ゴ Pro W3" charset="-128"/>
              </a:defRPr>
            </a:lvl3pPr>
            <a:lvl4pPr marL="1600200" indent="-228600">
              <a:defRPr sz="2400">
                <a:solidFill>
                  <a:schemeClr val="tx1"/>
                </a:solidFill>
                <a:latin typeface="Arial" pitchFamily="34" charset="0"/>
                <a:ea typeface="ヒラギノ角ゴ Pro W3" charset="-128"/>
              </a:defRPr>
            </a:lvl4pPr>
            <a:lvl5pPr marL="2057400" indent="-22860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fld id="{83927D5F-EF90-4B0D-B496-5FB655BBB54A}" type="slidenum">
              <a:rPr lang="it-IT" altLang="it-IT" sz="1200"/>
              <a:pPr/>
              <a:t>37</a:t>
            </a:fld>
            <a:endParaRPr lang="it-IT" altLang="it-IT" sz="1200" dirty="0"/>
          </a:p>
        </p:txBody>
      </p:sp>
    </p:spTree>
    <p:extLst>
      <p:ext uri="{BB962C8B-B14F-4D97-AF65-F5344CB8AC3E}">
        <p14:creationId xmlns:p14="http://schemas.microsoft.com/office/powerpoint/2010/main" val="12434874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77595" y="215024"/>
            <a:ext cx="8016582" cy="816331"/>
          </a:xfrm>
        </p:spPr>
        <p:txBody>
          <a:bodyPr>
            <a:noAutofit/>
          </a:bodyPr>
          <a:lstStyle/>
          <a:p>
            <a:pPr>
              <a:lnSpc>
                <a:spcPct val="100000"/>
              </a:lnSpc>
              <a:spcBef>
                <a:spcPts val="0"/>
              </a:spcBef>
            </a:pPr>
            <a:r>
              <a:rPr lang="it-IT" sz="2400" b="1" dirty="0">
                <a:latin typeface="Arial" panose="020B0604020202020204" pitchFamily="34" charset="0"/>
                <a:cs typeface="Arial" panose="020B0604020202020204" pitchFamily="34" charset="0"/>
              </a:rPr>
              <a:t>La registrazione contabile </a:t>
            </a:r>
            <a:br>
              <a:rPr lang="it-IT" sz="2400" b="1" dirty="0">
                <a:latin typeface="Arial" panose="020B0604020202020204" pitchFamily="34" charset="0"/>
                <a:cs typeface="Arial" panose="020B0604020202020204" pitchFamily="34" charset="0"/>
              </a:rPr>
            </a:br>
            <a:r>
              <a:rPr lang="it-IT" sz="2400" b="1" dirty="0">
                <a:latin typeface="Arial" panose="020B0604020202020204" pitchFamily="34" charset="0"/>
                <a:cs typeface="Arial" panose="020B0604020202020204" pitchFamily="34" charset="0"/>
              </a:rPr>
              <a:t>del livello minimo di progettazione</a:t>
            </a:r>
          </a:p>
        </p:txBody>
      </p:sp>
      <p:sp>
        <p:nvSpPr>
          <p:cNvPr id="3" name="Segnaposto contenuto 2"/>
          <p:cNvSpPr>
            <a:spLocks noGrp="1"/>
          </p:cNvSpPr>
          <p:nvPr>
            <p:ph idx="1"/>
          </p:nvPr>
        </p:nvSpPr>
        <p:spPr>
          <a:xfrm>
            <a:off x="293672" y="1056997"/>
            <a:ext cx="8169845" cy="5296594"/>
          </a:xfrm>
        </p:spPr>
        <p:txBody>
          <a:bodyPr>
            <a:noAutofit/>
          </a:bodyPr>
          <a:lstStyle/>
          <a:p>
            <a:pPr algn="just">
              <a:lnSpc>
                <a:spcPct val="100000"/>
              </a:lnSpc>
              <a:spcBef>
                <a:spcPts val="400"/>
              </a:spcBef>
            </a:pPr>
            <a:r>
              <a:rPr lang="it-IT" sz="1800" dirty="0">
                <a:latin typeface="Arial Narrow" panose="020B0606020202030204" pitchFamily="34" charset="0"/>
              </a:rPr>
              <a:t>Il livello minimo di progettazione è registrato nel bilancio di previsione </a:t>
            </a:r>
            <a:r>
              <a:rPr lang="it-IT" sz="1800" b="1" dirty="0">
                <a:latin typeface="Arial Narrow" panose="020B0606020202030204" pitchFamily="34" charset="0"/>
              </a:rPr>
              <a:t>prima dello stanziamento riguardante l’opera </a:t>
            </a:r>
            <a:r>
              <a:rPr lang="it-IT" sz="1800" dirty="0">
                <a:latin typeface="Arial Narrow" panose="020B0606020202030204" pitchFamily="34" charset="0"/>
              </a:rPr>
              <a:t>cui la progettazione si riferisce. Per essere contabilizzato tra gli investimenti  (voce U.2.02.03.05.001) l’opera cui si riferisce deve essere </a:t>
            </a:r>
            <a:r>
              <a:rPr lang="it-IT" sz="1800" b="1" dirty="0">
                <a:latin typeface="Arial Narrow" panose="020B0606020202030204" pitchFamily="34" charset="0"/>
              </a:rPr>
              <a:t>prevista nel DUP e deve essere indicata la fonte di finanziamento</a:t>
            </a:r>
            <a:endParaRPr lang="it-IT" sz="1800" dirty="0">
              <a:latin typeface="Arial Narrow" panose="020B0606020202030204" pitchFamily="34" charset="0"/>
            </a:endParaRPr>
          </a:p>
          <a:p>
            <a:pPr algn="just">
              <a:lnSpc>
                <a:spcPct val="100000"/>
              </a:lnSpc>
              <a:spcBef>
                <a:spcPts val="400"/>
              </a:spcBef>
            </a:pPr>
            <a:r>
              <a:rPr lang="it-IT" sz="1800" dirty="0">
                <a:latin typeface="Arial Narrow" panose="020B0606020202030204" pitchFamily="34" charset="0"/>
              </a:rPr>
              <a:t>Le opere il cui importo stimato sia </a:t>
            </a:r>
            <a:r>
              <a:rPr lang="it-IT" sz="1800" b="1" dirty="0">
                <a:latin typeface="Arial Narrow" panose="020B0606020202030204" pitchFamily="34" charset="0"/>
              </a:rPr>
              <a:t>pari o superiore a 100mila euro devono essere inserite nel programma triennale dei lavori pubblici e nell’elenco annuale </a:t>
            </a:r>
            <a:r>
              <a:rPr lang="it-IT" sz="1800" dirty="0">
                <a:latin typeface="Arial Narrow" panose="020B0606020202030204" pitchFamily="34" charset="0"/>
              </a:rPr>
              <a:t>previa approvazione di un livello minimo di progettazione comprendente, a seconda dei casi, il documento di fattibilità delle alternative progettuali, il progetto di fattibilità tecnica ed economica, il progetto definitivo, esecutivo o una soluzione progettuale che contenga tutti gli elementi previsti per i livelli omessi</a:t>
            </a:r>
          </a:p>
          <a:p>
            <a:pPr algn="just">
              <a:lnSpc>
                <a:spcPct val="100000"/>
              </a:lnSpc>
              <a:spcBef>
                <a:spcPts val="400"/>
              </a:spcBef>
            </a:pPr>
            <a:r>
              <a:rPr lang="it-IT" sz="1800" dirty="0">
                <a:latin typeface="Arial Narrow" panose="020B0606020202030204" pitchFamily="34" charset="0"/>
              </a:rPr>
              <a:t>Nel caso di </a:t>
            </a:r>
            <a:r>
              <a:rPr lang="it-IT" sz="1800" b="1" dirty="0">
                <a:latin typeface="Arial Narrow" panose="020B0606020202030204" pitchFamily="34" charset="0"/>
              </a:rPr>
              <a:t>progettazione «interna</a:t>
            </a:r>
            <a:r>
              <a:rPr lang="it-IT" sz="1800" dirty="0">
                <a:latin typeface="Arial Narrow" panose="020B0606020202030204" pitchFamily="34" charset="0"/>
              </a:rPr>
              <a:t>» le relative spese sono contabilizzate secondo la natura economica al Titolo I (personale) o al Titolo II della spesa (attrezzature e macchinari). Tali</a:t>
            </a:r>
            <a:r>
              <a:rPr lang="it-IT" sz="1800" b="1" dirty="0">
                <a:latin typeface="Arial Narrow" panose="020B0606020202030204" pitchFamily="34" charset="0"/>
              </a:rPr>
              <a:t> spese non vanno inserite nel Q.E. dell’opera </a:t>
            </a:r>
            <a:r>
              <a:rPr lang="it-IT" sz="1800" dirty="0">
                <a:latin typeface="Arial Narrow" panose="020B0606020202030204" pitchFamily="34" charset="0"/>
              </a:rPr>
              <a:t>e </a:t>
            </a:r>
            <a:r>
              <a:rPr lang="it-IT" sz="1800" b="1" dirty="0">
                <a:latin typeface="Arial Narrow" panose="020B0606020202030204" pitchFamily="34" charset="0"/>
              </a:rPr>
              <a:t>non si effettuano registrazioni in contabilità finanziaria</a:t>
            </a:r>
            <a:r>
              <a:rPr lang="it-IT" sz="1800" dirty="0">
                <a:latin typeface="Arial Narrow" panose="020B0606020202030204" pitchFamily="34" charset="0"/>
              </a:rPr>
              <a:t>. La capitalizzazione di tali spese è effettuata con scritture della contabilità economica</a:t>
            </a:r>
          </a:p>
          <a:p>
            <a:pPr algn="just">
              <a:lnSpc>
                <a:spcPct val="100000"/>
              </a:lnSpc>
              <a:spcBef>
                <a:spcPts val="400"/>
              </a:spcBef>
            </a:pPr>
            <a:r>
              <a:rPr lang="it-IT" sz="1800" dirty="0">
                <a:latin typeface="Arial Narrow" panose="020B0606020202030204" pitchFamily="34" charset="0"/>
              </a:rPr>
              <a:t>Se la </a:t>
            </a:r>
            <a:r>
              <a:rPr lang="it-IT" sz="1800" b="1" dirty="0">
                <a:latin typeface="Arial Narrow" panose="020B0606020202030204" pitchFamily="34" charset="0"/>
              </a:rPr>
              <a:t>progettazione è assistita da un contributo</a:t>
            </a:r>
            <a:r>
              <a:rPr lang="it-IT" sz="1800" dirty="0">
                <a:latin typeface="Arial Narrow" panose="020B0606020202030204" pitchFamily="34" charset="0"/>
              </a:rPr>
              <a:t> per l’opera concesso nell’anno successivo, la relativa quota deve essere indicata come libera</a:t>
            </a:r>
            <a:r>
              <a:rPr lang="it-IT" sz="1800" b="1" dirty="0">
                <a:latin typeface="Arial Narrow" panose="020B0606020202030204" pitchFamily="34" charset="0"/>
              </a:rPr>
              <a:t> </a:t>
            </a:r>
            <a:r>
              <a:rPr lang="it-IT" sz="1800" dirty="0">
                <a:latin typeface="Arial Narrow" panose="020B0606020202030204" pitchFamily="34" charset="0"/>
              </a:rPr>
              <a:t>e destinabile alla parte corrente del bilancio</a:t>
            </a:r>
          </a:p>
        </p:txBody>
      </p:sp>
      <p:sp>
        <p:nvSpPr>
          <p:cNvPr id="5" name="Segnaposto numero diapositiva 1">
            <a:extLst>
              <a:ext uri="{FF2B5EF4-FFF2-40B4-BE49-F238E27FC236}">
                <a16:creationId xmlns:a16="http://schemas.microsoft.com/office/drawing/2014/main" id="{D29C8969-1944-430F-A8FB-12CA49888FBD}"/>
              </a:ext>
            </a:extLst>
          </p:cNvPr>
          <p:cNvSpPr>
            <a:spLocks noGrp="1"/>
          </p:cNvSpPr>
          <p:nvPr>
            <p:ph type="sldNum" sz="quarter" idx="12"/>
          </p:nvPr>
        </p:nvSpPr>
        <p:spPr>
          <a:xfrm>
            <a:off x="6457950" y="6356351"/>
            <a:ext cx="2057400" cy="365125"/>
          </a:xfrm>
          <a:noFill/>
        </p:spPr>
        <p:txBody>
          <a:bodyPr/>
          <a:lstStyle>
            <a:lvl1pPr>
              <a:defRPr sz="2400">
                <a:solidFill>
                  <a:schemeClr val="tx1"/>
                </a:solidFill>
                <a:latin typeface="Arial" pitchFamily="34" charset="0"/>
                <a:ea typeface="ヒラギノ角ゴ Pro W3" charset="-128"/>
              </a:defRPr>
            </a:lvl1pPr>
            <a:lvl2pPr marL="742950" indent="-285750">
              <a:defRPr sz="2400">
                <a:solidFill>
                  <a:schemeClr val="tx1"/>
                </a:solidFill>
                <a:latin typeface="Arial" pitchFamily="34" charset="0"/>
                <a:ea typeface="ヒラギノ角ゴ Pro W3" charset="-128"/>
              </a:defRPr>
            </a:lvl2pPr>
            <a:lvl3pPr marL="1143000" indent="-228600">
              <a:defRPr sz="2400">
                <a:solidFill>
                  <a:schemeClr val="tx1"/>
                </a:solidFill>
                <a:latin typeface="Arial" pitchFamily="34" charset="0"/>
                <a:ea typeface="ヒラギノ角ゴ Pro W3" charset="-128"/>
              </a:defRPr>
            </a:lvl3pPr>
            <a:lvl4pPr marL="1600200" indent="-228600">
              <a:defRPr sz="2400">
                <a:solidFill>
                  <a:schemeClr val="tx1"/>
                </a:solidFill>
                <a:latin typeface="Arial" pitchFamily="34" charset="0"/>
                <a:ea typeface="ヒラギノ角ゴ Pro W3" charset="-128"/>
              </a:defRPr>
            </a:lvl4pPr>
            <a:lvl5pPr marL="2057400" indent="-22860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fld id="{83927D5F-EF90-4B0D-B496-5FB655BBB54A}" type="slidenum">
              <a:rPr lang="it-IT" altLang="it-IT" sz="1200"/>
              <a:pPr/>
              <a:t>38</a:t>
            </a:fld>
            <a:endParaRPr lang="it-IT" altLang="it-IT" sz="1200" dirty="0"/>
          </a:p>
        </p:txBody>
      </p:sp>
    </p:spTree>
    <p:extLst>
      <p:ext uri="{BB962C8B-B14F-4D97-AF65-F5344CB8AC3E}">
        <p14:creationId xmlns:p14="http://schemas.microsoft.com/office/powerpoint/2010/main" val="24023994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34527" y="345507"/>
            <a:ext cx="8105140" cy="792175"/>
          </a:xfrm>
        </p:spPr>
        <p:txBody>
          <a:bodyPr>
            <a:noAutofit/>
          </a:bodyPr>
          <a:lstStyle/>
          <a:p>
            <a:pPr algn="just">
              <a:lnSpc>
                <a:spcPct val="100000"/>
              </a:lnSpc>
              <a:spcBef>
                <a:spcPts val="0"/>
              </a:spcBef>
            </a:pPr>
            <a:r>
              <a:rPr lang="it-IT" sz="2400" b="1" dirty="0">
                <a:latin typeface="Arial" panose="020B0604020202020204" pitchFamily="34" charset="0"/>
                <a:cs typeface="Arial" panose="020B0604020202020204" pitchFamily="34" charset="0"/>
              </a:rPr>
              <a:t>Formazione FPV per le spese del livello minimo di progettazione</a:t>
            </a:r>
          </a:p>
        </p:txBody>
      </p:sp>
      <p:sp>
        <p:nvSpPr>
          <p:cNvPr id="3" name="Segnaposto contenuto 2"/>
          <p:cNvSpPr>
            <a:spLocks noGrp="1"/>
          </p:cNvSpPr>
          <p:nvPr>
            <p:ph idx="1"/>
          </p:nvPr>
        </p:nvSpPr>
        <p:spPr>
          <a:xfrm>
            <a:off x="245999" y="1320722"/>
            <a:ext cx="8174988" cy="5031222"/>
          </a:xfrm>
        </p:spPr>
        <p:txBody>
          <a:bodyPr>
            <a:normAutofit fontScale="92500"/>
          </a:bodyPr>
          <a:lstStyle/>
          <a:p>
            <a:pPr algn="just">
              <a:lnSpc>
                <a:spcPct val="110000"/>
              </a:lnSpc>
              <a:spcBef>
                <a:spcPts val="0"/>
              </a:spcBef>
              <a:spcAft>
                <a:spcPts val="400"/>
              </a:spcAft>
            </a:pPr>
            <a:r>
              <a:rPr lang="it-IT" sz="2000" dirty="0">
                <a:latin typeface="Arial Narrow" panose="020B0606020202030204" pitchFamily="34" charset="0"/>
              </a:rPr>
              <a:t>Anche le risorse destinate al </a:t>
            </a:r>
            <a:r>
              <a:rPr lang="it-IT" sz="2000" b="1" dirty="0">
                <a:latin typeface="Arial Narrow" panose="020B0606020202030204" pitchFamily="34" charset="0"/>
              </a:rPr>
              <a:t>finanziamento delle spese concernenti il livello minimo di progettazione esterna </a:t>
            </a:r>
            <a:r>
              <a:rPr lang="it-IT" sz="2000" b="1" u="sng" dirty="0">
                <a:latin typeface="Arial Narrow" panose="020B0606020202030204" pitchFamily="34" charset="0"/>
              </a:rPr>
              <a:t>superiori a 40mila € </a:t>
            </a:r>
            <a:r>
              <a:rPr lang="it-IT" sz="2000" b="1" dirty="0">
                <a:latin typeface="Arial Narrow" panose="020B0606020202030204" pitchFamily="34" charset="0"/>
              </a:rPr>
              <a:t>possono essere accantonate nel FPV </a:t>
            </a:r>
          </a:p>
          <a:p>
            <a:pPr algn="just">
              <a:lnSpc>
                <a:spcPct val="110000"/>
              </a:lnSpc>
              <a:spcBef>
                <a:spcPts val="0"/>
              </a:spcBef>
              <a:spcAft>
                <a:spcPts val="400"/>
              </a:spcAft>
            </a:pPr>
            <a:r>
              <a:rPr lang="it-IT" sz="2000" dirty="0">
                <a:latin typeface="Arial Narrow" panose="020B0606020202030204" pitchFamily="34" charset="0"/>
              </a:rPr>
              <a:t>Alla fine dell’esercizio le risorse non ancora impegnate </a:t>
            </a:r>
            <a:r>
              <a:rPr lang="it-IT" sz="2000" b="1" dirty="0">
                <a:latin typeface="Arial Narrow" panose="020B0606020202030204" pitchFamily="34" charset="0"/>
              </a:rPr>
              <a:t>possono essere conservate nel FPV </a:t>
            </a:r>
            <a:r>
              <a:rPr lang="it-IT" sz="2000" dirty="0">
                <a:latin typeface="Arial Narrow" panose="020B0606020202030204" pitchFamily="34" charset="0"/>
              </a:rPr>
              <a:t>se sono state formalmente attivate le relative procedure di affidamento, ossia:</a:t>
            </a:r>
          </a:p>
          <a:p>
            <a:pPr lvl="1" algn="just">
              <a:lnSpc>
                <a:spcPct val="110000"/>
              </a:lnSpc>
              <a:spcBef>
                <a:spcPts val="0"/>
              </a:spcBef>
              <a:spcAft>
                <a:spcPts val="400"/>
              </a:spcAft>
              <a:buFont typeface="+mj-lt"/>
              <a:buAutoNum type="alphaLcParenR"/>
            </a:pPr>
            <a:r>
              <a:rPr lang="it-IT" sz="1800" dirty="0">
                <a:latin typeface="Arial Narrow" panose="020B0606020202030204" pitchFamily="34" charset="0"/>
              </a:rPr>
              <a:t>la </a:t>
            </a:r>
            <a:r>
              <a:rPr lang="it-IT" sz="1800" b="1" dirty="0">
                <a:latin typeface="Arial Narrow" panose="020B0606020202030204" pitchFamily="34" charset="0"/>
              </a:rPr>
              <a:t>pubblicazione del bando </a:t>
            </a:r>
            <a:r>
              <a:rPr lang="it-IT" sz="1800" dirty="0">
                <a:latin typeface="Arial Narrow" panose="020B0606020202030204" pitchFamily="34" charset="0"/>
              </a:rPr>
              <a:t>di gara o avviso di indizione di gara</a:t>
            </a:r>
          </a:p>
          <a:p>
            <a:pPr lvl="1" algn="just">
              <a:lnSpc>
                <a:spcPct val="110000"/>
              </a:lnSpc>
              <a:spcBef>
                <a:spcPts val="0"/>
              </a:spcBef>
              <a:spcAft>
                <a:spcPts val="400"/>
              </a:spcAft>
              <a:buFont typeface="+mj-lt"/>
              <a:buAutoNum type="alphaLcParenR"/>
            </a:pPr>
            <a:r>
              <a:rPr lang="it-IT" sz="1800" dirty="0">
                <a:latin typeface="Arial Narrow" panose="020B0606020202030204" pitchFamily="34" charset="0"/>
              </a:rPr>
              <a:t>la pubblicazione </a:t>
            </a:r>
            <a:r>
              <a:rPr lang="it-IT" sz="1800" b="1" dirty="0">
                <a:latin typeface="Arial Narrow" panose="020B0606020202030204" pitchFamily="34" charset="0"/>
              </a:rPr>
              <a:t>di un avviso di preinformazione </a:t>
            </a:r>
            <a:r>
              <a:rPr lang="it-IT" sz="1800" dirty="0">
                <a:latin typeface="Arial Narrow" panose="020B0606020202030204" pitchFamily="34" charset="0"/>
              </a:rPr>
              <a:t>cui ha fatto seguito </a:t>
            </a:r>
            <a:r>
              <a:rPr lang="it-IT" sz="1800" b="1" dirty="0">
                <a:latin typeface="Arial Narrow" panose="020B0606020202030204" pitchFamily="34" charset="0"/>
              </a:rPr>
              <a:t>la trasmissione dell’invito a confermare interesse</a:t>
            </a:r>
            <a:endParaRPr lang="it-IT" sz="1800" dirty="0">
              <a:latin typeface="Arial Narrow" panose="020B0606020202030204" pitchFamily="34" charset="0"/>
            </a:endParaRPr>
          </a:p>
          <a:p>
            <a:pPr lvl="1" algn="just">
              <a:lnSpc>
                <a:spcPct val="110000"/>
              </a:lnSpc>
              <a:spcBef>
                <a:spcPts val="0"/>
              </a:spcBef>
              <a:spcAft>
                <a:spcPts val="400"/>
              </a:spcAft>
              <a:buFont typeface="+mj-lt"/>
              <a:buAutoNum type="alphaLcParenR"/>
            </a:pPr>
            <a:r>
              <a:rPr lang="it-IT" sz="1800" dirty="0">
                <a:latin typeface="Arial Narrow" panose="020B0606020202030204" pitchFamily="34" charset="0"/>
              </a:rPr>
              <a:t>la </a:t>
            </a:r>
            <a:r>
              <a:rPr lang="it-IT" sz="1800" b="1" dirty="0">
                <a:latin typeface="Arial Narrow" panose="020B0606020202030204" pitchFamily="34" charset="0"/>
              </a:rPr>
              <a:t>trasmissione agli operatori economici selezionati dell’invito a presentare le offerte oggetto della negoziazione</a:t>
            </a:r>
            <a:r>
              <a:rPr lang="it-IT" sz="1800" dirty="0">
                <a:latin typeface="Arial Narrow" panose="020B0606020202030204" pitchFamily="34" charset="0"/>
              </a:rPr>
              <a:t>, contenente gli elementi essenziali della prestazione richiesta, nel caso di procedura negoziata senza pubblicazione di un bando di gara</a:t>
            </a:r>
          </a:p>
          <a:p>
            <a:pPr algn="just">
              <a:lnSpc>
                <a:spcPct val="110000"/>
              </a:lnSpc>
              <a:spcBef>
                <a:spcPts val="0"/>
              </a:spcBef>
              <a:spcAft>
                <a:spcPts val="400"/>
              </a:spcAft>
            </a:pPr>
            <a:r>
              <a:rPr lang="it-IT" sz="2000" b="1" dirty="0">
                <a:latin typeface="Arial Narrow" panose="020B0606020202030204" pitchFamily="34" charset="0"/>
              </a:rPr>
              <a:t>In assenza di aggiudicazione definitiva</a:t>
            </a:r>
            <a:r>
              <a:rPr lang="it-IT" sz="2000" dirty="0">
                <a:latin typeface="Arial Narrow" panose="020B0606020202030204" pitchFamily="34" charset="0"/>
              </a:rPr>
              <a:t>, entro l’esercizio successivo, le risorse accertate ma non ancora impegnate confluiscono nell’avanzo di amministrazione disponibile, destinato o vincolato in relazione alla fonte di finanziamento per la riprogrammazione dell’intervento in c/capitale ed il fondo pluriennale deve essere ridotto di pari importo</a:t>
            </a:r>
          </a:p>
        </p:txBody>
      </p:sp>
      <p:sp>
        <p:nvSpPr>
          <p:cNvPr id="5" name="Segnaposto numero diapositiva 1">
            <a:extLst>
              <a:ext uri="{FF2B5EF4-FFF2-40B4-BE49-F238E27FC236}">
                <a16:creationId xmlns:a16="http://schemas.microsoft.com/office/drawing/2014/main" id="{3C004BFF-7FEF-4BC2-9DB3-F9E1D735DB18}"/>
              </a:ext>
            </a:extLst>
          </p:cNvPr>
          <p:cNvSpPr>
            <a:spLocks noGrp="1"/>
          </p:cNvSpPr>
          <p:nvPr>
            <p:ph type="sldNum" sz="quarter" idx="12"/>
          </p:nvPr>
        </p:nvSpPr>
        <p:spPr>
          <a:xfrm>
            <a:off x="6457950" y="6356351"/>
            <a:ext cx="2057400" cy="365125"/>
          </a:xfrm>
          <a:noFill/>
        </p:spPr>
        <p:txBody>
          <a:bodyPr/>
          <a:lstStyle>
            <a:lvl1pPr>
              <a:defRPr sz="2400">
                <a:solidFill>
                  <a:schemeClr val="tx1"/>
                </a:solidFill>
                <a:latin typeface="Arial" pitchFamily="34" charset="0"/>
                <a:ea typeface="ヒラギノ角ゴ Pro W3" charset="-128"/>
              </a:defRPr>
            </a:lvl1pPr>
            <a:lvl2pPr marL="742950" indent="-285750">
              <a:defRPr sz="2400">
                <a:solidFill>
                  <a:schemeClr val="tx1"/>
                </a:solidFill>
                <a:latin typeface="Arial" pitchFamily="34" charset="0"/>
                <a:ea typeface="ヒラギノ角ゴ Pro W3" charset="-128"/>
              </a:defRPr>
            </a:lvl2pPr>
            <a:lvl3pPr marL="1143000" indent="-228600">
              <a:defRPr sz="2400">
                <a:solidFill>
                  <a:schemeClr val="tx1"/>
                </a:solidFill>
                <a:latin typeface="Arial" pitchFamily="34" charset="0"/>
                <a:ea typeface="ヒラギノ角ゴ Pro W3" charset="-128"/>
              </a:defRPr>
            </a:lvl3pPr>
            <a:lvl4pPr marL="1600200" indent="-228600">
              <a:defRPr sz="2400">
                <a:solidFill>
                  <a:schemeClr val="tx1"/>
                </a:solidFill>
                <a:latin typeface="Arial" pitchFamily="34" charset="0"/>
                <a:ea typeface="ヒラギノ角ゴ Pro W3" charset="-128"/>
              </a:defRPr>
            </a:lvl4pPr>
            <a:lvl5pPr marL="2057400" indent="-22860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fld id="{83927D5F-EF90-4B0D-B496-5FB655BBB54A}" type="slidenum">
              <a:rPr lang="it-IT" altLang="it-IT" sz="1200"/>
              <a:pPr/>
              <a:t>39</a:t>
            </a:fld>
            <a:endParaRPr lang="it-IT" altLang="it-IT" sz="1200" dirty="0"/>
          </a:p>
        </p:txBody>
      </p:sp>
    </p:spTree>
    <p:extLst>
      <p:ext uri="{BB962C8B-B14F-4D97-AF65-F5344CB8AC3E}">
        <p14:creationId xmlns:p14="http://schemas.microsoft.com/office/powerpoint/2010/main" val="40838000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a:xfrm>
            <a:off x="337406" y="307587"/>
            <a:ext cx="7286162" cy="620712"/>
          </a:xfrm>
        </p:spPr>
        <p:txBody>
          <a:bodyPr>
            <a:noAutofit/>
          </a:bodyPr>
          <a:lstStyle/>
          <a:p>
            <a:r>
              <a:rPr lang="it-IT" sz="2600" b="1">
                <a:latin typeface="Arial" panose="020B0604020202020204" pitchFamily="34" charset="0"/>
                <a:cs typeface="Arial" panose="020B0604020202020204" pitchFamily="34" charset="0"/>
              </a:rPr>
              <a:t>Principali indicazioni dalla manovra 2019</a:t>
            </a:r>
            <a:endParaRPr lang="it-IT" sz="2600" b="1" dirty="0">
              <a:latin typeface="Arial" panose="020B0604020202020204" pitchFamily="34" charset="0"/>
              <a:cs typeface="Arial" panose="020B0604020202020204" pitchFamily="34" charset="0"/>
            </a:endParaRPr>
          </a:p>
        </p:txBody>
      </p:sp>
      <p:sp>
        <p:nvSpPr>
          <p:cNvPr id="17411" name="Segnaposto numero diapositiva 1"/>
          <p:cNvSpPr>
            <a:spLocks noGrp="1"/>
          </p:cNvSpPr>
          <p:nvPr>
            <p:ph type="sldNum" sz="quarter" idx="12"/>
          </p:nvPr>
        </p:nvSpPr>
        <p:spPr>
          <a:xfrm>
            <a:off x="6457950" y="6356351"/>
            <a:ext cx="2057400" cy="365125"/>
          </a:xfrm>
          <a:noFill/>
        </p:spPr>
        <p:txBody>
          <a:bodyPr/>
          <a:lstStyle>
            <a:lvl1pPr>
              <a:defRPr sz="2400">
                <a:solidFill>
                  <a:schemeClr val="tx1"/>
                </a:solidFill>
                <a:latin typeface="Arial" pitchFamily="34" charset="0"/>
                <a:ea typeface="ヒラギノ角ゴ Pro W3" charset="-128"/>
              </a:defRPr>
            </a:lvl1pPr>
            <a:lvl2pPr marL="742950" indent="-285750">
              <a:defRPr sz="2400">
                <a:solidFill>
                  <a:schemeClr val="tx1"/>
                </a:solidFill>
                <a:latin typeface="Arial" pitchFamily="34" charset="0"/>
                <a:ea typeface="ヒラギノ角ゴ Pro W3" charset="-128"/>
              </a:defRPr>
            </a:lvl2pPr>
            <a:lvl3pPr marL="1143000" indent="-228600">
              <a:defRPr sz="2400">
                <a:solidFill>
                  <a:schemeClr val="tx1"/>
                </a:solidFill>
                <a:latin typeface="Arial" pitchFamily="34" charset="0"/>
                <a:ea typeface="ヒラギノ角ゴ Pro W3" charset="-128"/>
              </a:defRPr>
            </a:lvl3pPr>
            <a:lvl4pPr marL="1600200" indent="-228600">
              <a:defRPr sz="2400">
                <a:solidFill>
                  <a:schemeClr val="tx1"/>
                </a:solidFill>
                <a:latin typeface="Arial" pitchFamily="34" charset="0"/>
                <a:ea typeface="ヒラギノ角ゴ Pro W3" charset="-128"/>
              </a:defRPr>
            </a:lvl4pPr>
            <a:lvl5pPr marL="2057400" indent="-22860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fld id="{83927D5F-EF90-4B0D-B496-5FB655BBB54A}" type="slidenum">
              <a:rPr lang="it-IT" altLang="it-IT" sz="1200" smtClean="0"/>
              <a:pPr/>
              <a:t>4</a:t>
            </a:fld>
            <a:endParaRPr lang="it-IT" altLang="it-IT" sz="1200"/>
          </a:p>
        </p:txBody>
      </p:sp>
      <p:sp>
        <p:nvSpPr>
          <p:cNvPr id="18" name="Text Box 14"/>
          <p:cNvSpPr txBox="1">
            <a:spLocks noChangeArrowheads="1"/>
          </p:cNvSpPr>
          <p:nvPr/>
        </p:nvSpPr>
        <p:spPr bwMode="auto">
          <a:xfrm>
            <a:off x="372265" y="877346"/>
            <a:ext cx="8250740" cy="56469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ormAutofit fontScale="92500" lnSpcReduction="10000"/>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9pPr>
          </a:lstStyle>
          <a:p>
            <a:pPr marL="342900" indent="-342900" algn="just">
              <a:lnSpc>
                <a:spcPct val="110000"/>
              </a:lnSpc>
              <a:spcBef>
                <a:spcPts val="1200"/>
              </a:spcBef>
              <a:buFontTx/>
              <a:buAutoNum type="arabicPeriod"/>
            </a:pPr>
            <a:r>
              <a:rPr lang="it-IT" altLang="it-IT" b="1" i="1" dirty="0">
                <a:solidFill>
                  <a:schemeClr val="tx1"/>
                </a:solidFill>
                <a:latin typeface="Arial Narrow" panose="020B0606020202030204" pitchFamily="34" charset="0"/>
              </a:rPr>
              <a:t>ABBANDONO DEFINITIVO DEI VINCOLI FINANZIARI AGGIUNTIVI (PATTO, SALDO, …)</a:t>
            </a:r>
          </a:p>
          <a:p>
            <a:pPr marL="800100" lvl="1" indent="-342900" algn="just">
              <a:lnSpc>
                <a:spcPct val="110000"/>
              </a:lnSpc>
              <a:spcBef>
                <a:spcPts val="0"/>
              </a:spcBef>
              <a:buClr>
                <a:schemeClr val="tx1"/>
              </a:buClr>
              <a:buFont typeface="Wingdings" panose="05000000000000000000" pitchFamily="2" charset="2"/>
              <a:buChar char="Ø"/>
            </a:pPr>
            <a:r>
              <a:rPr lang="it-IT" altLang="it-IT" i="1" dirty="0">
                <a:latin typeface="Arial Narrow" panose="020B0606020202030204" pitchFamily="34" charset="0"/>
              </a:rPr>
              <a:t>Sblocco degli avanzi e delle risorse da debito </a:t>
            </a:r>
          </a:p>
          <a:p>
            <a:pPr marL="800100" lvl="1" indent="-342900" algn="just">
              <a:lnSpc>
                <a:spcPct val="110000"/>
              </a:lnSpc>
              <a:spcBef>
                <a:spcPts val="0"/>
              </a:spcBef>
              <a:buClr>
                <a:schemeClr val="tx1"/>
              </a:buClr>
              <a:buFont typeface="Wingdings" panose="05000000000000000000" pitchFamily="2" charset="2"/>
              <a:buChar char="Ø"/>
            </a:pPr>
            <a:r>
              <a:rPr lang="it-IT" altLang="it-IT" i="1" dirty="0">
                <a:latin typeface="Arial Narrow" panose="020B0606020202030204" pitchFamily="34" charset="0"/>
              </a:rPr>
              <a:t>Approdo definitivo agli equilibri «ordinari» di bilancio</a:t>
            </a:r>
          </a:p>
          <a:p>
            <a:pPr marL="342900" indent="-342900" algn="just">
              <a:lnSpc>
                <a:spcPct val="110000"/>
              </a:lnSpc>
              <a:spcBef>
                <a:spcPts val="1200"/>
              </a:spcBef>
              <a:buFontTx/>
              <a:buAutoNum type="arabicPeriod"/>
            </a:pPr>
            <a:r>
              <a:rPr lang="it-IT" altLang="it-IT" b="1" i="1" dirty="0">
                <a:solidFill>
                  <a:schemeClr val="tx1"/>
                </a:solidFill>
                <a:latin typeface="Arial Narrow" panose="020B0606020202030204" pitchFamily="34" charset="0"/>
              </a:rPr>
              <a:t>SBLOCCO DELLA LEVA FISCALE </a:t>
            </a:r>
          </a:p>
          <a:p>
            <a:pPr marL="342900" indent="-342900" algn="just">
              <a:lnSpc>
                <a:spcPct val="110000"/>
              </a:lnSpc>
              <a:spcBef>
                <a:spcPts val="1200"/>
              </a:spcBef>
              <a:buFontTx/>
              <a:buAutoNum type="arabicPeriod"/>
            </a:pPr>
            <a:r>
              <a:rPr lang="it-IT" altLang="it-IT" b="1" i="1" dirty="0">
                <a:solidFill>
                  <a:schemeClr val="tx1"/>
                </a:solidFill>
                <a:latin typeface="Arial Narrow" panose="020B0606020202030204" pitchFamily="34" charset="0"/>
              </a:rPr>
              <a:t>MANCATE ASSEGNAZIONI DI PARTE CORRENTE</a:t>
            </a:r>
          </a:p>
          <a:p>
            <a:pPr marL="800100" lvl="1" indent="-342900" algn="just">
              <a:lnSpc>
                <a:spcPct val="110000"/>
              </a:lnSpc>
              <a:buClr>
                <a:schemeClr val="tx1"/>
              </a:buClr>
              <a:buFont typeface="Wingdings" panose="05000000000000000000" pitchFamily="2" charset="2"/>
              <a:buChar char="Ø"/>
            </a:pPr>
            <a:r>
              <a:rPr lang="it-IT" altLang="it-IT" i="1" dirty="0">
                <a:latin typeface="Arial Narrow" panose="020B0606020202030204" pitchFamily="34" charset="0"/>
              </a:rPr>
              <a:t>Fondo IMU-Tasi reintegrato, niente ripristino taglio dl 66/2014</a:t>
            </a:r>
          </a:p>
          <a:p>
            <a:pPr marL="800100" lvl="1" indent="-342900" algn="just">
              <a:lnSpc>
                <a:spcPct val="110000"/>
              </a:lnSpc>
              <a:buClr>
                <a:schemeClr val="tx1"/>
              </a:buClr>
              <a:buFont typeface="Wingdings" panose="05000000000000000000" pitchFamily="2" charset="2"/>
              <a:buChar char="Ø"/>
            </a:pPr>
            <a:r>
              <a:rPr lang="it-IT" altLang="it-IT" i="1" dirty="0">
                <a:latin typeface="Arial Narrow" panose="020B0606020202030204" pitchFamily="34" charset="0"/>
              </a:rPr>
              <a:t>Nessun allentamento sostanziale del FCDE</a:t>
            </a:r>
            <a:endParaRPr lang="it-IT" altLang="it-IT" b="1" i="1" dirty="0">
              <a:solidFill>
                <a:schemeClr val="tx1"/>
              </a:solidFill>
              <a:latin typeface="Arial Narrow" panose="020B0606020202030204" pitchFamily="34" charset="0"/>
            </a:endParaRPr>
          </a:p>
          <a:p>
            <a:pPr marL="0" lvl="1">
              <a:spcBef>
                <a:spcPts val="1800"/>
              </a:spcBef>
              <a:spcAft>
                <a:spcPts val="400"/>
              </a:spcAft>
              <a:buClr>
                <a:srgbClr val="004B6B"/>
              </a:buClr>
            </a:pPr>
            <a:r>
              <a:rPr lang="it-IT" altLang="it-IT" b="1" dirty="0">
                <a:latin typeface="Arial Narrow" panose="020B0606020202030204" pitchFamily="34" charset="0"/>
                <a:cs typeface="Arial" charset="0"/>
              </a:rPr>
              <a:t>In sintesi, la manovra 2019 comporta:</a:t>
            </a:r>
          </a:p>
          <a:p>
            <a:pPr marL="180000" lvl="1" indent="-180000" algn="just">
              <a:lnSpc>
                <a:spcPct val="110000"/>
              </a:lnSpc>
              <a:spcBef>
                <a:spcPts val="0"/>
              </a:spcBef>
              <a:spcAft>
                <a:spcPts val="300"/>
              </a:spcAft>
              <a:buFont typeface="Arial" panose="020B0604020202020204" pitchFamily="34" charset="0"/>
              <a:buChar char="•"/>
            </a:pPr>
            <a:r>
              <a:rPr lang="it-IT" altLang="it-IT" dirty="0">
                <a:latin typeface="Arial Narrow" panose="020B0606020202030204" pitchFamily="34" charset="0"/>
              </a:rPr>
              <a:t>u</a:t>
            </a:r>
            <a:r>
              <a:rPr lang="it-IT" altLang="it-IT" dirty="0">
                <a:latin typeface="Arial Narrow" panose="020B0606020202030204" pitchFamily="34" charset="0"/>
                <a:cs typeface="Arial" charset="0"/>
              </a:rPr>
              <a:t>n</a:t>
            </a:r>
            <a:r>
              <a:rPr lang="it-IT" altLang="it-IT" i="1" dirty="0">
                <a:latin typeface="Arial Narrow" panose="020B0606020202030204" pitchFamily="34" charset="0"/>
                <a:cs typeface="Arial" charset="0"/>
              </a:rPr>
              <a:t> </a:t>
            </a:r>
            <a:r>
              <a:rPr lang="it-IT" altLang="it-IT" b="1" i="1" dirty="0">
                <a:latin typeface="Arial Narrow" panose="020B0606020202030204" pitchFamily="34" charset="0"/>
                <a:cs typeface="Arial" charset="0"/>
              </a:rPr>
              <a:t>recupero di autonomia nella gestione finanziaria</a:t>
            </a:r>
            <a:r>
              <a:rPr lang="it-IT" altLang="it-IT" i="1" dirty="0">
                <a:latin typeface="Arial Narrow" panose="020B0606020202030204" pitchFamily="34" charset="0"/>
                <a:cs typeface="Arial" charset="0"/>
              </a:rPr>
              <a:t> </a:t>
            </a:r>
            <a:r>
              <a:rPr lang="it-IT" altLang="it-IT" dirty="0">
                <a:latin typeface="Arial Narrow" panose="020B0606020202030204" pitchFamily="34" charset="0"/>
                <a:cs typeface="Arial" charset="0"/>
              </a:rPr>
              <a:t>con ulteriore </a:t>
            </a:r>
            <a:r>
              <a:rPr lang="it-IT" altLang="it-IT" b="1" i="1" dirty="0">
                <a:latin typeface="Arial Narrow" panose="020B0606020202030204" pitchFamily="34" charset="0"/>
                <a:cs typeface="Arial" charset="0"/>
              </a:rPr>
              <a:t>impulso agli investimenti locali</a:t>
            </a:r>
            <a:r>
              <a:rPr lang="it-IT" altLang="it-IT" dirty="0">
                <a:latin typeface="Arial Narrow" panose="020B0606020202030204" pitchFamily="34" charset="0"/>
                <a:cs typeface="Arial" charset="0"/>
              </a:rPr>
              <a:t>, che nel 2017 segnano purtroppo il minimo storico</a:t>
            </a:r>
          </a:p>
          <a:p>
            <a:pPr marL="180000" lvl="1" indent="-180000" algn="just">
              <a:lnSpc>
                <a:spcPct val="110000"/>
              </a:lnSpc>
              <a:spcBef>
                <a:spcPts val="0"/>
              </a:spcBef>
              <a:spcAft>
                <a:spcPts val="300"/>
              </a:spcAft>
              <a:buFont typeface="Arial" panose="020B0604020202020204" pitchFamily="34" charset="0"/>
              <a:buChar char="•"/>
            </a:pPr>
            <a:r>
              <a:rPr lang="it-IT" altLang="it-IT" dirty="0">
                <a:latin typeface="Arial Narrow" panose="020B0606020202030204" pitchFamily="34" charset="0"/>
                <a:cs typeface="Arial" charset="0"/>
              </a:rPr>
              <a:t>lo</a:t>
            </a:r>
            <a:r>
              <a:rPr lang="it-IT" altLang="it-IT" i="1" dirty="0">
                <a:latin typeface="Arial Narrow" panose="020B0606020202030204" pitchFamily="34" charset="0"/>
                <a:cs typeface="Arial" charset="0"/>
              </a:rPr>
              <a:t> </a:t>
            </a:r>
            <a:r>
              <a:rPr lang="it-IT" altLang="it-IT" b="1" i="1" dirty="0">
                <a:latin typeface="Arial Narrow" panose="020B0606020202030204" pitchFamily="34" charset="0"/>
                <a:cs typeface="Arial" charset="0"/>
              </a:rPr>
              <a:t>sblocco della leva fiscale, un atto dovuto</a:t>
            </a:r>
            <a:r>
              <a:rPr lang="it-IT" altLang="it-IT" i="1" dirty="0">
                <a:latin typeface="Arial Narrow" panose="020B0606020202030204" pitchFamily="34" charset="0"/>
                <a:cs typeface="Arial" charset="0"/>
              </a:rPr>
              <a:t> </a:t>
            </a:r>
            <a:r>
              <a:rPr lang="it-IT" altLang="it-IT" dirty="0">
                <a:latin typeface="Arial Narrow" panose="020B0606020202030204" pitchFamily="34" charset="0"/>
                <a:cs typeface="Arial" charset="0"/>
              </a:rPr>
              <a:t>dopo ben 3 anni, in assenza però di un riordino complessivo in materia di fiscalità comunale, riscossione, catasto…</a:t>
            </a:r>
          </a:p>
          <a:p>
            <a:pPr marL="180000" lvl="1" indent="-180000" algn="just">
              <a:lnSpc>
                <a:spcPct val="110000"/>
              </a:lnSpc>
              <a:spcBef>
                <a:spcPts val="0"/>
              </a:spcBef>
              <a:spcAft>
                <a:spcPts val="300"/>
              </a:spcAft>
              <a:buFont typeface="Arial" panose="020B0604020202020204" pitchFamily="34" charset="0"/>
              <a:buChar char="•"/>
            </a:pPr>
            <a:r>
              <a:rPr lang="it-IT" altLang="it-IT" b="1" i="1" dirty="0">
                <a:latin typeface="Arial Narrow" panose="020B0606020202030204" pitchFamily="34" charset="0"/>
                <a:cs typeface="Arial" charset="0"/>
              </a:rPr>
              <a:t>gravi lacune sui ristori attesi</a:t>
            </a:r>
            <a:r>
              <a:rPr lang="it-IT" altLang="it-IT" b="1" i="1" dirty="0">
                <a:latin typeface="Arial Narrow" panose="020B0606020202030204" pitchFamily="34" charset="0"/>
              </a:rPr>
              <a:t>, </a:t>
            </a:r>
            <a:r>
              <a:rPr lang="it-IT" altLang="it-IT" dirty="0">
                <a:latin typeface="Arial Narrow" panose="020B0606020202030204" pitchFamily="34" charset="0"/>
              </a:rPr>
              <a:t>in particolare il reintegro del taglio ex decreto legge 66/2014.  </a:t>
            </a:r>
            <a:r>
              <a:rPr lang="it-IT" altLang="it-IT" dirty="0">
                <a:solidFill>
                  <a:srgbClr val="C00000"/>
                </a:solidFill>
                <a:latin typeface="Arial Narrow" panose="020B0606020202030204" pitchFamily="34" charset="0"/>
                <a:cs typeface="Arial" charset="0"/>
              </a:rPr>
              <a:t>Fondo IMU-Tasi sostanzialmente recuperato con il dl Semplificazioni</a:t>
            </a:r>
          </a:p>
          <a:p>
            <a:pPr marL="180000" lvl="1" indent="-180000" algn="just">
              <a:lnSpc>
                <a:spcPct val="110000"/>
              </a:lnSpc>
              <a:spcBef>
                <a:spcPts val="0"/>
              </a:spcBef>
              <a:spcAft>
                <a:spcPts val="300"/>
              </a:spcAft>
              <a:buFont typeface="Arial" panose="020B0604020202020204" pitchFamily="34" charset="0"/>
              <a:buChar char="•"/>
            </a:pPr>
            <a:r>
              <a:rPr lang="it-IT" altLang="it-IT" b="1" dirty="0">
                <a:latin typeface="Arial Narrow" panose="020B0606020202030204" pitchFamily="34" charset="0"/>
              </a:rPr>
              <a:t>piccolo passo </a:t>
            </a:r>
            <a:r>
              <a:rPr lang="it-IT" altLang="it-IT" dirty="0">
                <a:latin typeface="Arial Narrow" panose="020B0606020202030204" pitchFamily="34" charset="0"/>
              </a:rPr>
              <a:t>in materia di </a:t>
            </a:r>
            <a:r>
              <a:rPr lang="it-IT" altLang="it-IT" b="1" i="1" dirty="0">
                <a:latin typeface="Arial Narrow" panose="020B0606020202030204" pitchFamily="34" charset="0"/>
              </a:rPr>
              <a:t>«ristrutturazione» del debito</a:t>
            </a:r>
            <a:r>
              <a:rPr lang="it-IT" altLang="it-IT" b="1" dirty="0">
                <a:latin typeface="Arial Narrow" panose="020B0606020202030204" pitchFamily="34" charset="0"/>
              </a:rPr>
              <a:t>, </a:t>
            </a:r>
            <a:r>
              <a:rPr lang="it-IT" altLang="it-IT" dirty="0">
                <a:latin typeface="Arial Narrow" panose="020B0606020202030204" pitchFamily="34" charset="0"/>
              </a:rPr>
              <a:t>limitato ai mutui </a:t>
            </a:r>
            <a:r>
              <a:rPr lang="it-IT" altLang="it-IT" dirty="0" err="1">
                <a:latin typeface="Arial Narrow" panose="020B0606020202030204" pitchFamily="34" charset="0"/>
              </a:rPr>
              <a:t>Mef</a:t>
            </a:r>
            <a:r>
              <a:rPr lang="it-IT" altLang="it-IT" dirty="0">
                <a:latin typeface="Arial Narrow" panose="020B0606020202030204" pitchFamily="34" charset="0"/>
              </a:rPr>
              <a:t> (2,2 mld.) e </a:t>
            </a:r>
            <a:r>
              <a:rPr lang="it-IT" altLang="it-IT" dirty="0">
                <a:solidFill>
                  <a:srgbClr val="C00000"/>
                </a:solidFill>
                <a:latin typeface="Arial Narrow" panose="020B0606020202030204" pitchFamily="34" charset="0"/>
              </a:rPr>
              <a:t>costituzione di un tavolo tecnico-politico per soluzioni di sistema (dl Semplificazioni)</a:t>
            </a:r>
          </a:p>
          <a:p>
            <a:pPr marL="180000" lvl="1" indent="-180000" algn="just">
              <a:lnSpc>
                <a:spcPct val="110000"/>
              </a:lnSpc>
              <a:spcBef>
                <a:spcPts val="0"/>
              </a:spcBef>
              <a:spcAft>
                <a:spcPts val="300"/>
              </a:spcAft>
              <a:buFont typeface="Arial" panose="020B0604020202020204" pitchFamily="34" charset="0"/>
              <a:buChar char="•"/>
            </a:pPr>
            <a:r>
              <a:rPr lang="it-IT" altLang="it-IT" dirty="0">
                <a:latin typeface="Arial Narrow" panose="020B0606020202030204" pitchFamily="34" charset="0"/>
              </a:rPr>
              <a:t>piccolo passo nelle </a:t>
            </a:r>
            <a:r>
              <a:rPr lang="it-IT" altLang="it-IT" b="1" dirty="0">
                <a:latin typeface="Arial Narrow" panose="020B0606020202030204" pitchFamily="34" charset="0"/>
              </a:rPr>
              <a:t>semplificazioni </a:t>
            </a:r>
            <a:r>
              <a:rPr lang="it-IT" altLang="it-IT" dirty="0">
                <a:latin typeface="Arial Narrow" panose="020B0606020202030204" pitchFamily="34" charset="0"/>
              </a:rPr>
              <a:t>(consolidato facoltativo per piccoli Comuni, esclusione di alcuni vessatori limiti sulle spese)</a:t>
            </a:r>
            <a:endParaRPr lang="it-IT" altLang="it-IT" b="1" i="1" dirty="0">
              <a:solidFill>
                <a:schemeClr val="tx1"/>
              </a:solidFill>
              <a:latin typeface="Arial Narrow" panose="020B0606020202030204" pitchFamily="34" charset="0"/>
            </a:endParaRPr>
          </a:p>
        </p:txBody>
      </p:sp>
    </p:spTree>
    <p:extLst>
      <p:ext uri="{BB962C8B-B14F-4D97-AF65-F5344CB8AC3E}">
        <p14:creationId xmlns:p14="http://schemas.microsoft.com/office/powerpoint/2010/main" val="17725590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61505" y="1342884"/>
            <a:ext cx="8016949" cy="4823995"/>
          </a:xfrm>
        </p:spPr>
        <p:txBody>
          <a:bodyPr>
            <a:normAutofit fontScale="92500" lnSpcReduction="20000"/>
          </a:bodyPr>
          <a:lstStyle/>
          <a:p>
            <a:pPr algn="just">
              <a:lnSpc>
                <a:spcPct val="120000"/>
              </a:lnSpc>
              <a:spcBef>
                <a:spcPts val="0"/>
              </a:spcBef>
              <a:spcAft>
                <a:spcPts val="1200"/>
              </a:spcAft>
            </a:pPr>
            <a:r>
              <a:rPr lang="it-IT" sz="2400" dirty="0">
                <a:latin typeface="Arial Narrow" panose="020B0606020202030204" pitchFamily="34" charset="0"/>
              </a:rPr>
              <a:t>La spesa concernente gli </a:t>
            </a:r>
            <a:r>
              <a:rPr lang="it-IT" sz="2400" b="1" dirty="0">
                <a:latin typeface="Arial Narrow" panose="020B0606020202030204" pitchFamily="34" charset="0"/>
              </a:rPr>
              <a:t>interventi di valore stimato inferiore a 100mila </a:t>
            </a:r>
            <a:r>
              <a:rPr lang="it-IT" sz="2400" dirty="0">
                <a:latin typeface="Arial Narrow" panose="020B0606020202030204" pitchFamily="34" charset="0"/>
              </a:rPr>
              <a:t>euro è stanziata in bilancio senza dover attendere l’inserimento degli interventi nel programma triennale dei lavori pubblici</a:t>
            </a:r>
          </a:p>
          <a:p>
            <a:pPr algn="just">
              <a:lnSpc>
                <a:spcPct val="120000"/>
              </a:lnSpc>
              <a:spcBef>
                <a:spcPts val="0"/>
              </a:spcBef>
              <a:spcAft>
                <a:spcPts val="1200"/>
              </a:spcAft>
            </a:pPr>
            <a:r>
              <a:rPr lang="it-IT" sz="2400" dirty="0">
                <a:latin typeface="Arial Narrow" panose="020B0606020202030204" pitchFamily="34" charset="0"/>
              </a:rPr>
              <a:t>In questi casi, </a:t>
            </a:r>
            <a:r>
              <a:rPr lang="it-IT" sz="2400" b="1" dirty="0">
                <a:latin typeface="Arial Narrow" panose="020B0606020202030204" pitchFamily="34" charset="0"/>
              </a:rPr>
              <a:t>la spesa di progettazione </a:t>
            </a:r>
            <a:r>
              <a:rPr lang="it-IT" sz="2400" dirty="0">
                <a:latin typeface="Arial Narrow" panose="020B0606020202030204" pitchFamily="34" charset="0"/>
              </a:rPr>
              <a:t>è registrata nel titolo II del bilancio, con imputazione agli stanziamenti riguardanti l’opera complessiva, nel caso sia di progettazione interna (incentivi) sia di progettazione esterna, in attuazione dell’articolo 113 comma 1 del Codice degli appalti</a:t>
            </a:r>
          </a:p>
          <a:p>
            <a:pPr algn="just">
              <a:lnSpc>
                <a:spcPct val="120000"/>
              </a:lnSpc>
              <a:spcBef>
                <a:spcPts val="0"/>
              </a:spcBef>
              <a:spcAft>
                <a:spcPts val="1200"/>
              </a:spcAft>
            </a:pPr>
            <a:r>
              <a:rPr lang="it-IT" sz="2400" b="1" dirty="0">
                <a:latin typeface="Arial Narrow" panose="020B0606020202030204" pitchFamily="34" charset="0"/>
              </a:rPr>
              <a:t>In ogni caso, gli stipendi del personale</a:t>
            </a:r>
            <a:r>
              <a:rPr lang="it-IT" sz="2400" dirty="0">
                <a:latin typeface="Arial Narrow" panose="020B0606020202030204" pitchFamily="34" charset="0"/>
              </a:rPr>
              <a:t> dell’ente incaricato della progettazione sono classificati tra le spese di personale (spesa corrente). La capitalizzazione di tali spese è effettuata attraverso le scritture della contabilità economico patrimoniale e non richiede alcuna rilevazione in contabilità finanziaria</a:t>
            </a:r>
          </a:p>
        </p:txBody>
      </p:sp>
      <p:sp>
        <p:nvSpPr>
          <p:cNvPr id="5" name="Titolo 1"/>
          <p:cNvSpPr>
            <a:spLocks noGrp="1"/>
          </p:cNvSpPr>
          <p:nvPr>
            <p:ph type="title"/>
          </p:nvPr>
        </p:nvSpPr>
        <p:spPr>
          <a:xfrm>
            <a:off x="361508" y="423126"/>
            <a:ext cx="8070111" cy="683298"/>
          </a:xfrm>
        </p:spPr>
        <p:txBody>
          <a:bodyPr>
            <a:normAutofit fontScale="90000"/>
          </a:bodyPr>
          <a:lstStyle/>
          <a:p>
            <a:pPr algn="just">
              <a:lnSpc>
                <a:spcPct val="100000"/>
              </a:lnSpc>
              <a:spcBef>
                <a:spcPts val="0"/>
              </a:spcBef>
            </a:pPr>
            <a:r>
              <a:rPr lang="it-IT" sz="2800" b="1" dirty="0">
                <a:latin typeface="Arial" panose="020B0604020202020204" pitchFamily="34" charset="0"/>
                <a:cs typeface="Arial" panose="020B0604020202020204" pitchFamily="34" charset="0"/>
              </a:rPr>
              <a:t>La registrazione contabile della progettazione riguardante lavori di valore inferiore a 100mila euro</a:t>
            </a:r>
          </a:p>
        </p:txBody>
      </p:sp>
      <p:sp>
        <p:nvSpPr>
          <p:cNvPr id="7" name="Segnaposto numero diapositiva 1">
            <a:extLst>
              <a:ext uri="{FF2B5EF4-FFF2-40B4-BE49-F238E27FC236}">
                <a16:creationId xmlns:a16="http://schemas.microsoft.com/office/drawing/2014/main" id="{1AEA460C-158D-47D7-A9D8-768702D71359}"/>
              </a:ext>
            </a:extLst>
          </p:cNvPr>
          <p:cNvSpPr>
            <a:spLocks noGrp="1"/>
          </p:cNvSpPr>
          <p:nvPr>
            <p:ph type="sldNum" sz="quarter" idx="12"/>
          </p:nvPr>
        </p:nvSpPr>
        <p:spPr>
          <a:xfrm>
            <a:off x="6457950" y="6356351"/>
            <a:ext cx="2057400" cy="365125"/>
          </a:xfrm>
          <a:noFill/>
        </p:spPr>
        <p:txBody>
          <a:bodyPr/>
          <a:lstStyle>
            <a:lvl1pPr>
              <a:defRPr sz="2400">
                <a:solidFill>
                  <a:schemeClr val="tx1"/>
                </a:solidFill>
                <a:latin typeface="Arial" pitchFamily="34" charset="0"/>
                <a:ea typeface="ヒラギノ角ゴ Pro W3" charset="-128"/>
              </a:defRPr>
            </a:lvl1pPr>
            <a:lvl2pPr marL="742950" indent="-285750">
              <a:defRPr sz="2400">
                <a:solidFill>
                  <a:schemeClr val="tx1"/>
                </a:solidFill>
                <a:latin typeface="Arial" pitchFamily="34" charset="0"/>
                <a:ea typeface="ヒラギノ角ゴ Pro W3" charset="-128"/>
              </a:defRPr>
            </a:lvl2pPr>
            <a:lvl3pPr marL="1143000" indent="-228600">
              <a:defRPr sz="2400">
                <a:solidFill>
                  <a:schemeClr val="tx1"/>
                </a:solidFill>
                <a:latin typeface="Arial" pitchFamily="34" charset="0"/>
                <a:ea typeface="ヒラギノ角ゴ Pro W3" charset="-128"/>
              </a:defRPr>
            </a:lvl3pPr>
            <a:lvl4pPr marL="1600200" indent="-228600">
              <a:defRPr sz="2400">
                <a:solidFill>
                  <a:schemeClr val="tx1"/>
                </a:solidFill>
                <a:latin typeface="Arial" pitchFamily="34" charset="0"/>
                <a:ea typeface="ヒラギノ角ゴ Pro W3" charset="-128"/>
              </a:defRPr>
            </a:lvl4pPr>
            <a:lvl5pPr marL="2057400" indent="-22860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fld id="{83927D5F-EF90-4B0D-B496-5FB655BBB54A}" type="slidenum">
              <a:rPr lang="it-IT" altLang="it-IT" sz="1200"/>
              <a:pPr/>
              <a:t>40</a:t>
            </a:fld>
            <a:endParaRPr lang="it-IT" altLang="it-IT" sz="1200" dirty="0"/>
          </a:p>
        </p:txBody>
      </p:sp>
    </p:spTree>
    <p:extLst>
      <p:ext uri="{BB962C8B-B14F-4D97-AF65-F5344CB8AC3E}">
        <p14:creationId xmlns:p14="http://schemas.microsoft.com/office/powerpoint/2010/main" val="22710688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20810" y="480495"/>
            <a:ext cx="8147304" cy="683288"/>
          </a:xfrm>
        </p:spPr>
        <p:txBody>
          <a:bodyPr>
            <a:noAutofit/>
          </a:bodyPr>
          <a:lstStyle/>
          <a:p>
            <a:pPr marL="0" lvl="2" indent="0" algn="just">
              <a:spcBef>
                <a:spcPts val="0"/>
              </a:spcBef>
              <a:buNone/>
            </a:pPr>
            <a:r>
              <a:rPr lang="it-IT" sz="2500" b="1" dirty="0">
                <a:latin typeface="Arial" panose="020B0604020202020204" pitchFamily="34" charset="0"/>
                <a:cs typeface="Arial" panose="020B0604020202020204" pitchFamily="34" charset="0"/>
              </a:rPr>
              <a:t>Registrazione contabile degli interventi inseriti nel programma triennale e nell’elenco annuale </a:t>
            </a:r>
          </a:p>
        </p:txBody>
      </p:sp>
      <p:sp>
        <p:nvSpPr>
          <p:cNvPr id="3" name="Segnaposto contenuto 2"/>
          <p:cNvSpPr>
            <a:spLocks noGrp="1"/>
          </p:cNvSpPr>
          <p:nvPr>
            <p:ph idx="1"/>
          </p:nvPr>
        </p:nvSpPr>
        <p:spPr>
          <a:xfrm>
            <a:off x="237744" y="1303838"/>
            <a:ext cx="8147304" cy="4935438"/>
          </a:xfrm>
        </p:spPr>
        <p:txBody>
          <a:bodyPr>
            <a:normAutofit fontScale="92500" lnSpcReduction="10000"/>
          </a:bodyPr>
          <a:lstStyle/>
          <a:p>
            <a:pPr algn="just">
              <a:lnSpc>
                <a:spcPct val="110000"/>
              </a:lnSpc>
              <a:spcAft>
                <a:spcPts val="600"/>
              </a:spcAft>
            </a:pPr>
            <a:r>
              <a:rPr lang="it-IT" sz="2000" dirty="0">
                <a:latin typeface="Arial Narrow" panose="020B0606020202030204" pitchFamily="34" charset="0"/>
              </a:rPr>
              <a:t>L’inserimento di un intervento nel programma triennale dei lavori pubblici consente l’iscrizione nel bilancio di previsione degli stanziamenti riguardanti l’ammontare complessivo della spesa da realizzare, nel rispetto del principio della competenza finanziaria potenziata</a:t>
            </a:r>
          </a:p>
          <a:p>
            <a:pPr algn="just">
              <a:lnSpc>
                <a:spcPct val="110000"/>
              </a:lnSpc>
              <a:spcAft>
                <a:spcPts val="600"/>
              </a:spcAft>
            </a:pPr>
            <a:r>
              <a:rPr lang="it-IT" sz="2000" dirty="0">
                <a:latin typeface="Arial Narrow" panose="020B0606020202030204" pitchFamily="34" charset="0"/>
              </a:rPr>
              <a:t>Se la copertura di tali spese è costituita da entrate esigibili nel medesimo esercizio in cui sono esigibili le spese correlate, nel bilancio di previsione gli stanziamenti di entrata e di spesa sono iscritti distintamente con imputazione ai singoli esercizi di esigibilità</a:t>
            </a:r>
          </a:p>
          <a:p>
            <a:pPr algn="just">
              <a:lnSpc>
                <a:spcPct val="110000"/>
              </a:lnSpc>
              <a:spcAft>
                <a:spcPts val="1200"/>
              </a:spcAft>
            </a:pPr>
            <a:r>
              <a:rPr lang="it-IT" sz="2000" dirty="0">
                <a:latin typeface="Arial Narrow" panose="020B0606020202030204" pitchFamily="34" charset="0"/>
              </a:rPr>
              <a:t>Se la copertura di tali spese è costituita da entrate esigibili anticipatamente rispetto all’esigibilità delle spese correlate, nel bilancio di previsione è iscritto il FPV </a:t>
            </a:r>
          </a:p>
          <a:p>
            <a:pPr algn="just">
              <a:lnSpc>
                <a:spcPct val="110000"/>
              </a:lnSpc>
              <a:spcAft>
                <a:spcPts val="1200"/>
              </a:spcAft>
            </a:pPr>
            <a:r>
              <a:rPr lang="it-IT" sz="2000" dirty="0">
                <a:latin typeface="Arial Narrow" panose="020B0606020202030204" pitchFamily="34" charset="0"/>
              </a:rPr>
              <a:t>Gli stanziamenti sono interamente prenotati a seguito dell’avvio del procedimento di spesa e sono via via impegnati a seguito della stipula dei contratti concernenti le fasi di progettazione successive al minimo o della realizzazione dell’intervento. Gli impegni sono imputati contabilmente nel rispetto del principio della competenza finanziaria potenziata</a:t>
            </a:r>
          </a:p>
        </p:txBody>
      </p:sp>
      <p:sp>
        <p:nvSpPr>
          <p:cNvPr id="5" name="Segnaposto numero diapositiva 1">
            <a:extLst>
              <a:ext uri="{FF2B5EF4-FFF2-40B4-BE49-F238E27FC236}">
                <a16:creationId xmlns:a16="http://schemas.microsoft.com/office/drawing/2014/main" id="{79FE510B-154E-493F-9C2A-8A20355B0444}"/>
              </a:ext>
            </a:extLst>
          </p:cNvPr>
          <p:cNvSpPr>
            <a:spLocks noGrp="1"/>
          </p:cNvSpPr>
          <p:nvPr>
            <p:ph type="sldNum" sz="quarter" idx="12"/>
          </p:nvPr>
        </p:nvSpPr>
        <p:spPr>
          <a:xfrm>
            <a:off x="6457950" y="6356351"/>
            <a:ext cx="2057400" cy="365125"/>
          </a:xfrm>
          <a:noFill/>
        </p:spPr>
        <p:txBody>
          <a:bodyPr/>
          <a:lstStyle>
            <a:lvl1pPr>
              <a:defRPr sz="2400">
                <a:solidFill>
                  <a:schemeClr val="tx1"/>
                </a:solidFill>
                <a:latin typeface="Arial" pitchFamily="34" charset="0"/>
                <a:ea typeface="ヒラギノ角ゴ Pro W3" charset="-128"/>
              </a:defRPr>
            </a:lvl1pPr>
            <a:lvl2pPr marL="742950" indent="-285750">
              <a:defRPr sz="2400">
                <a:solidFill>
                  <a:schemeClr val="tx1"/>
                </a:solidFill>
                <a:latin typeface="Arial" pitchFamily="34" charset="0"/>
                <a:ea typeface="ヒラギノ角ゴ Pro W3" charset="-128"/>
              </a:defRPr>
            </a:lvl2pPr>
            <a:lvl3pPr marL="1143000" indent="-228600">
              <a:defRPr sz="2400">
                <a:solidFill>
                  <a:schemeClr val="tx1"/>
                </a:solidFill>
                <a:latin typeface="Arial" pitchFamily="34" charset="0"/>
                <a:ea typeface="ヒラギノ角ゴ Pro W3" charset="-128"/>
              </a:defRPr>
            </a:lvl3pPr>
            <a:lvl4pPr marL="1600200" indent="-228600">
              <a:defRPr sz="2400">
                <a:solidFill>
                  <a:schemeClr val="tx1"/>
                </a:solidFill>
                <a:latin typeface="Arial" pitchFamily="34" charset="0"/>
                <a:ea typeface="ヒラギノ角ゴ Pro W3" charset="-128"/>
              </a:defRPr>
            </a:lvl4pPr>
            <a:lvl5pPr marL="2057400" indent="-22860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fld id="{83927D5F-EF90-4B0D-B496-5FB655BBB54A}" type="slidenum">
              <a:rPr lang="it-IT" altLang="it-IT" sz="1200"/>
              <a:pPr/>
              <a:t>41</a:t>
            </a:fld>
            <a:endParaRPr lang="it-IT" altLang="it-IT" sz="1200" dirty="0"/>
          </a:p>
        </p:txBody>
      </p:sp>
    </p:spTree>
    <p:extLst>
      <p:ext uri="{BB962C8B-B14F-4D97-AF65-F5344CB8AC3E}">
        <p14:creationId xmlns:p14="http://schemas.microsoft.com/office/powerpoint/2010/main" val="30115685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40665" y="365174"/>
            <a:ext cx="8285318" cy="703195"/>
          </a:xfrm>
        </p:spPr>
        <p:txBody>
          <a:bodyPr>
            <a:noAutofit/>
          </a:bodyPr>
          <a:lstStyle/>
          <a:p>
            <a:pPr marL="0" lvl="2" indent="0" algn="just">
              <a:spcBef>
                <a:spcPts val="0"/>
              </a:spcBef>
              <a:buNone/>
            </a:pPr>
            <a:r>
              <a:rPr lang="it-IT" sz="2600" b="1" dirty="0">
                <a:latin typeface="Arial" panose="020B0604020202020204" pitchFamily="34" charset="0"/>
                <a:cs typeface="Arial" panose="020B0604020202020204" pitchFamily="34" charset="0"/>
              </a:rPr>
              <a:t>Registrazione contabile dei livelli di progettazione successivi al minimo (1)</a:t>
            </a:r>
            <a:endParaRPr lang="it-IT" sz="2600" dirty="0">
              <a:latin typeface="Arial" panose="020B0604020202020204" pitchFamily="34" charset="0"/>
              <a:cs typeface="Arial" panose="020B0604020202020204" pitchFamily="34" charset="0"/>
            </a:endParaRPr>
          </a:p>
        </p:txBody>
      </p:sp>
      <p:sp>
        <p:nvSpPr>
          <p:cNvPr id="3" name="Segnaposto contenuto 2"/>
          <p:cNvSpPr>
            <a:spLocks noGrp="1"/>
          </p:cNvSpPr>
          <p:nvPr>
            <p:ph idx="1"/>
          </p:nvPr>
        </p:nvSpPr>
        <p:spPr>
          <a:xfrm>
            <a:off x="258526" y="1213699"/>
            <a:ext cx="8173093" cy="4931920"/>
          </a:xfrm>
        </p:spPr>
        <p:txBody>
          <a:bodyPr>
            <a:noAutofit/>
          </a:bodyPr>
          <a:lstStyle/>
          <a:p>
            <a:pPr marL="0" indent="0" algn="just">
              <a:lnSpc>
                <a:spcPct val="110000"/>
              </a:lnSpc>
              <a:spcBef>
                <a:spcPts val="600"/>
              </a:spcBef>
              <a:buNone/>
            </a:pPr>
            <a:r>
              <a:rPr lang="it-IT" sz="1800" dirty="0">
                <a:latin typeface="Arial Narrow" panose="020B0606020202030204" pitchFamily="34" charset="0"/>
              </a:rPr>
              <a:t>I principi contabili riguardanti gli interventi inseriti nel programma triennale dei lavori pubblici si applicano anche alle ipotesi di ricorso a una centrale di committenza con le seguenti precisazioni:</a:t>
            </a:r>
          </a:p>
          <a:p>
            <a:pPr algn="just">
              <a:lnSpc>
                <a:spcPct val="110000"/>
              </a:lnSpc>
              <a:spcBef>
                <a:spcPts val="600"/>
              </a:spcBef>
              <a:buFont typeface="+mj-lt"/>
              <a:buAutoNum type="alphaLcParenR"/>
            </a:pPr>
            <a:r>
              <a:rPr lang="it-IT" sz="1800" dirty="0">
                <a:latin typeface="Arial Narrow" panose="020B0606020202030204" pitchFamily="34" charset="0"/>
              </a:rPr>
              <a:t>la firma della convenzione o dell’accordo riguardante il ricorso ad una centrale di committenza per  l’aggiudicazione di </a:t>
            </a:r>
            <a:r>
              <a:rPr lang="it-IT" sz="1800" b="1" dirty="0">
                <a:latin typeface="Arial Narrow" panose="020B0606020202030204" pitchFamily="34" charset="0"/>
              </a:rPr>
              <a:t>appalti determinano la formazione di obbligazioni giuridiche tra le parti,</a:t>
            </a:r>
            <a:r>
              <a:rPr lang="it-IT" sz="1800" dirty="0">
                <a:latin typeface="Arial Narrow" panose="020B0606020202030204" pitchFamily="34" charset="0"/>
              </a:rPr>
              <a:t> a seguito delle quali l’ente destinatario dell’opera </a:t>
            </a:r>
            <a:r>
              <a:rPr lang="it-IT" sz="1800" b="1" dirty="0">
                <a:latin typeface="Arial Narrow" panose="020B0606020202030204" pitchFamily="34" charset="0"/>
              </a:rPr>
              <a:t>registra gli impegni di spesa concernenti il compenso a favore della centrale di committenza</a:t>
            </a:r>
            <a:r>
              <a:rPr lang="it-IT" sz="1800" dirty="0">
                <a:latin typeface="Arial Narrow" panose="020B0606020202030204" pitchFamily="34" charset="0"/>
              </a:rPr>
              <a:t> e gli eventuali rimborsi previsti contrattualmente </a:t>
            </a:r>
            <a:r>
              <a:rPr lang="it-IT" sz="1800" b="1" dirty="0">
                <a:latin typeface="Arial Narrow" panose="020B0606020202030204" pitchFamily="34" charset="0"/>
              </a:rPr>
              <a:t>e prenota le spese riguardanti la realizzazione dell’opera</a:t>
            </a:r>
          </a:p>
          <a:p>
            <a:pPr algn="just">
              <a:lnSpc>
                <a:spcPct val="110000"/>
              </a:lnSpc>
              <a:spcBef>
                <a:spcPts val="600"/>
              </a:spcBef>
              <a:buFont typeface="+mj-lt"/>
              <a:buAutoNum type="alphaLcParenR"/>
            </a:pPr>
            <a:r>
              <a:rPr lang="it-IT" sz="1800" dirty="0">
                <a:latin typeface="Arial Narrow" panose="020B0606020202030204" pitchFamily="34" charset="0"/>
              </a:rPr>
              <a:t>a seguito della </a:t>
            </a:r>
            <a:r>
              <a:rPr lang="it-IT" sz="1800" b="1" dirty="0">
                <a:latin typeface="Arial Narrow" panose="020B0606020202030204" pitchFamily="34" charset="0"/>
              </a:rPr>
              <a:t>formale attivazione delle procedure di affidamento dell’opera da parte della centrale di committenza</a:t>
            </a:r>
            <a:r>
              <a:rPr lang="it-IT" sz="1800" dirty="0">
                <a:latin typeface="Arial Narrow" panose="020B0606020202030204" pitchFamily="34" charset="0"/>
              </a:rPr>
              <a:t>, nei casi previsti dai principi contabili, </a:t>
            </a:r>
            <a:r>
              <a:rPr lang="it-IT" sz="1800" b="1" dirty="0">
                <a:latin typeface="Arial Narrow" panose="020B0606020202030204" pitchFamily="34" charset="0"/>
              </a:rPr>
              <a:t>l’ente destinatario dell’opera può </a:t>
            </a:r>
            <a:r>
              <a:rPr lang="it-IT" sz="1800" b="1" u="sng" dirty="0">
                <a:latin typeface="Arial Narrow" panose="020B0606020202030204" pitchFamily="34" charset="0"/>
              </a:rPr>
              <a:t>conservare</a:t>
            </a:r>
            <a:r>
              <a:rPr lang="it-IT" sz="1800" b="1" dirty="0">
                <a:latin typeface="Arial Narrow" panose="020B0606020202030204" pitchFamily="34" charset="0"/>
              </a:rPr>
              <a:t> il fondo pluriennale vincolato stanziato in bilancio</a:t>
            </a:r>
          </a:p>
          <a:p>
            <a:pPr algn="just">
              <a:lnSpc>
                <a:spcPct val="110000"/>
              </a:lnSpc>
              <a:spcBef>
                <a:spcPts val="600"/>
              </a:spcBef>
              <a:buFont typeface="+mj-lt"/>
              <a:buAutoNum type="alphaLcParenR"/>
            </a:pPr>
            <a:r>
              <a:rPr lang="it-IT" sz="1800" dirty="0">
                <a:latin typeface="Arial Narrow" panose="020B0606020202030204" pitchFamily="34" charset="0"/>
              </a:rPr>
              <a:t>a seguito della </a:t>
            </a:r>
            <a:r>
              <a:rPr lang="it-IT" sz="1800" b="1" dirty="0">
                <a:latin typeface="Arial Narrow" panose="020B0606020202030204" pitchFamily="34" charset="0"/>
              </a:rPr>
              <a:t>stipula del contratto di appalto </a:t>
            </a:r>
            <a:r>
              <a:rPr lang="it-IT" sz="1800" dirty="0">
                <a:latin typeface="Arial Narrow" panose="020B0606020202030204" pitchFamily="34" charset="0"/>
              </a:rPr>
              <a:t>da parte della centrale di committenza per conto dell’ente destinatario della stessa, </a:t>
            </a:r>
            <a:r>
              <a:rPr lang="it-IT" sz="1800" b="1" dirty="0">
                <a:latin typeface="Arial Narrow" panose="020B0606020202030204" pitchFamily="34" charset="0"/>
              </a:rPr>
              <a:t>sono registrati gli impegni riguardanti le relative spese, imputati contabilmente nel rispetto del principio della competenza finanziaria</a:t>
            </a:r>
            <a:endParaRPr lang="it-IT" sz="1600" dirty="0">
              <a:latin typeface="Arial Narrow" panose="020B0606020202030204" pitchFamily="34" charset="0"/>
            </a:endParaRPr>
          </a:p>
          <a:p>
            <a:pPr marL="0" indent="0" algn="just">
              <a:lnSpc>
                <a:spcPct val="110000"/>
              </a:lnSpc>
              <a:spcBef>
                <a:spcPts val="600"/>
              </a:spcBef>
              <a:buNone/>
            </a:pPr>
            <a:endParaRPr lang="it-IT" sz="1600" dirty="0">
              <a:latin typeface="Arial Narrow" panose="020B0606020202030204" pitchFamily="34" charset="0"/>
            </a:endParaRPr>
          </a:p>
        </p:txBody>
      </p:sp>
      <p:sp>
        <p:nvSpPr>
          <p:cNvPr id="5" name="Segnaposto numero diapositiva 1">
            <a:extLst>
              <a:ext uri="{FF2B5EF4-FFF2-40B4-BE49-F238E27FC236}">
                <a16:creationId xmlns:a16="http://schemas.microsoft.com/office/drawing/2014/main" id="{F9D0E449-AF47-4E53-A530-CE9583E14091}"/>
              </a:ext>
            </a:extLst>
          </p:cNvPr>
          <p:cNvSpPr>
            <a:spLocks noGrp="1"/>
          </p:cNvSpPr>
          <p:nvPr>
            <p:ph type="sldNum" sz="quarter" idx="12"/>
          </p:nvPr>
        </p:nvSpPr>
        <p:spPr>
          <a:xfrm>
            <a:off x="6457950" y="6356351"/>
            <a:ext cx="2057400" cy="365125"/>
          </a:xfrm>
          <a:noFill/>
        </p:spPr>
        <p:txBody>
          <a:bodyPr/>
          <a:lstStyle>
            <a:lvl1pPr>
              <a:defRPr sz="2400">
                <a:solidFill>
                  <a:schemeClr val="tx1"/>
                </a:solidFill>
                <a:latin typeface="Arial" pitchFamily="34" charset="0"/>
                <a:ea typeface="ヒラギノ角ゴ Pro W3" charset="-128"/>
              </a:defRPr>
            </a:lvl1pPr>
            <a:lvl2pPr marL="742950" indent="-285750">
              <a:defRPr sz="2400">
                <a:solidFill>
                  <a:schemeClr val="tx1"/>
                </a:solidFill>
                <a:latin typeface="Arial" pitchFamily="34" charset="0"/>
                <a:ea typeface="ヒラギノ角ゴ Pro W3" charset="-128"/>
              </a:defRPr>
            </a:lvl2pPr>
            <a:lvl3pPr marL="1143000" indent="-228600">
              <a:defRPr sz="2400">
                <a:solidFill>
                  <a:schemeClr val="tx1"/>
                </a:solidFill>
                <a:latin typeface="Arial" pitchFamily="34" charset="0"/>
                <a:ea typeface="ヒラギノ角ゴ Pro W3" charset="-128"/>
              </a:defRPr>
            </a:lvl3pPr>
            <a:lvl4pPr marL="1600200" indent="-228600">
              <a:defRPr sz="2400">
                <a:solidFill>
                  <a:schemeClr val="tx1"/>
                </a:solidFill>
                <a:latin typeface="Arial" pitchFamily="34" charset="0"/>
                <a:ea typeface="ヒラギノ角ゴ Pro W3" charset="-128"/>
              </a:defRPr>
            </a:lvl4pPr>
            <a:lvl5pPr marL="2057400" indent="-22860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fld id="{83927D5F-EF90-4B0D-B496-5FB655BBB54A}" type="slidenum">
              <a:rPr lang="it-IT" altLang="it-IT" sz="1200"/>
              <a:pPr/>
              <a:t>42</a:t>
            </a:fld>
            <a:endParaRPr lang="it-IT" altLang="it-IT" sz="1200" dirty="0"/>
          </a:p>
        </p:txBody>
      </p:sp>
    </p:spTree>
    <p:extLst>
      <p:ext uri="{BB962C8B-B14F-4D97-AF65-F5344CB8AC3E}">
        <p14:creationId xmlns:p14="http://schemas.microsoft.com/office/powerpoint/2010/main" val="42791497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94624" y="1385853"/>
            <a:ext cx="7898984" cy="4632175"/>
          </a:xfrm>
        </p:spPr>
        <p:txBody>
          <a:bodyPr>
            <a:normAutofit lnSpcReduction="10000"/>
          </a:bodyPr>
          <a:lstStyle/>
          <a:p>
            <a:pPr algn="just">
              <a:lnSpc>
                <a:spcPct val="110000"/>
              </a:lnSpc>
              <a:spcBef>
                <a:spcPts val="600"/>
              </a:spcBef>
            </a:pPr>
            <a:r>
              <a:rPr lang="it-IT" sz="2400" b="1" dirty="0">
                <a:latin typeface="Arial Narrow" panose="020B0606020202030204" pitchFamily="34" charset="0"/>
              </a:rPr>
              <a:t>La spesa di progettazione </a:t>
            </a:r>
            <a:r>
              <a:rPr lang="it-IT" sz="2400" dirty="0">
                <a:latin typeface="Arial Narrow" panose="020B0606020202030204" pitchFamily="34" charset="0"/>
              </a:rPr>
              <a:t>riguardante i livelli successivi a quello minimo richiesto per l’inserimento di un intervento nel programma triennale dei lavori pubblici è registrata al titolo II della spesa, con imputazione agli stanziamenti riguardanti l’opera complessiva, nel caso sia di progettazione interna (incentivi) sia di progettazione esterna, in attuazione dell’articolo 113 comma 1 del Codice degli appalti</a:t>
            </a:r>
          </a:p>
          <a:p>
            <a:pPr algn="just">
              <a:lnSpc>
                <a:spcPct val="110000"/>
              </a:lnSpc>
              <a:spcBef>
                <a:spcPts val="600"/>
              </a:spcBef>
            </a:pPr>
            <a:r>
              <a:rPr lang="it-IT" sz="2400" dirty="0">
                <a:latin typeface="Arial Narrow" panose="020B0606020202030204" pitchFamily="34" charset="0"/>
              </a:rPr>
              <a:t>In ogni caso, </a:t>
            </a:r>
            <a:r>
              <a:rPr lang="it-IT" sz="2400" b="1" dirty="0">
                <a:latin typeface="Arial Narrow" panose="020B0606020202030204" pitchFamily="34" charset="0"/>
              </a:rPr>
              <a:t>gli stipendi del personale interno </a:t>
            </a:r>
            <a:r>
              <a:rPr lang="it-IT" sz="2400" dirty="0">
                <a:latin typeface="Arial Narrow" panose="020B0606020202030204" pitchFamily="34" charset="0"/>
              </a:rPr>
              <a:t>incaricato della progettazione sono classificati tra le spese di personale (</a:t>
            </a:r>
            <a:r>
              <a:rPr lang="it-IT" sz="2400" b="1" dirty="0">
                <a:latin typeface="Arial Narrow" panose="020B0606020202030204" pitchFamily="34" charset="0"/>
              </a:rPr>
              <a:t>spesa corrente</a:t>
            </a:r>
            <a:r>
              <a:rPr lang="it-IT" sz="2400" dirty="0">
                <a:latin typeface="Arial Narrow" panose="020B0606020202030204" pitchFamily="34" charset="0"/>
              </a:rPr>
              <a:t>). La capitalizzazione di tali spese è effettuata attraverso le scritture della contabilità economica e non c’è alcuna rilevazione in contabilità finanziaria</a:t>
            </a:r>
          </a:p>
          <a:p>
            <a:pPr algn="just">
              <a:lnSpc>
                <a:spcPct val="110000"/>
              </a:lnSpc>
              <a:spcBef>
                <a:spcPts val="600"/>
              </a:spcBef>
            </a:pPr>
            <a:endParaRPr lang="it-IT" sz="2000" dirty="0">
              <a:latin typeface="Arial Narrow" panose="020B0606020202030204" pitchFamily="34" charset="0"/>
            </a:endParaRPr>
          </a:p>
        </p:txBody>
      </p:sp>
      <p:sp>
        <p:nvSpPr>
          <p:cNvPr id="5" name="Titolo 1"/>
          <p:cNvSpPr>
            <a:spLocks noGrp="1"/>
          </p:cNvSpPr>
          <p:nvPr>
            <p:ph type="title"/>
          </p:nvPr>
        </p:nvSpPr>
        <p:spPr>
          <a:xfrm>
            <a:off x="320040" y="392378"/>
            <a:ext cx="8083296" cy="882157"/>
          </a:xfrm>
        </p:spPr>
        <p:txBody>
          <a:bodyPr>
            <a:noAutofit/>
          </a:bodyPr>
          <a:lstStyle/>
          <a:p>
            <a:pPr marL="0" lvl="2" indent="0" algn="just">
              <a:spcBef>
                <a:spcPts val="0"/>
              </a:spcBef>
              <a:buNone/>
            </a:pPr>
            <a:r>
              <a:rPr lang="it-IT" sz="2600" b="1" dirty="0">
                <a:latin typeface="Arial" panose="020B0604020202020204" pitchFamily="34" charset="0"/>
                <a:cs typeface="Arial" panose="020B0604020202020204" pitchFamily="34" charset="0"/>
              </a:rPr>
              <a:t>Registrazione contabile dei livelli di progettazione successivi al minimo (2)</a:t>
            </a:r>
          </a:p>
        </p:txBody>
      </p:sp>
      <p:sp>
        <p:nvSpPr>
          <p:cNvPr id="7" name="Segnaposto numero diapositiva 1">
            <a:extLst>
              <a:ext uri="{FF2B5EF4-FFF2-40B4-BE49-F238E27FC236}">
                <a16:creationId xmlns:a16="http://schemas.microsoft.com/office/drawing/2014/main" id="{2C4AB075-4131-41B4-816B-6234A57ED70F}"/>
              </a:ext>
            </a:extLst>
          </p:cNvPr>
          <p:cNvSpPr>
            <a:spLocks noGrp="1"/>
          </p:cNvSpPr>
          <p:nvPr>
            <p:ph type="sldNum" sz="quarter" idx="12"/>
          </p:nvPr>
        </p:nvSpPr>
        <p:spPr>
          <a:xfrm>
            <a:off x="6457950" y="6356351"/>
            <a:ext cx="2057400" cy="365125"/>
          </a:xfrm>
          <a:noFill/>
        </p:spPr>
        <p:txBody>
          <a:bodyPr/>
          <a:lstStyle>
            <a:lvl1pPr>
              <a:defRPr sz="2400">
                <a:solidFill>
                  <a:schemeClr val="tx1"/>
                </a:solidFill>
                <a:latin typeface="Arial" pitchFamily="34" charset="0"/>
                <a:ea typeface="ヒラギノ角ゴ Pro W3" charset="-128"/>
              </a:defRPr>
            </a:lvl1pPr>
            <a:lvl2pPr marL="742950" indent="-285750">
              <a:defRPr sz="2400">
                <a:solidFill>
                  <a:schemeClr val="tx1"/>
                </a:solidFill>
                <a:latin typeface="Arial" pitchFamily="34" charset="0"/>
                <a:ea typeface="ヒラギノ角ゴ Pro W3" charset="-128"/>
              </a:defRPr>
            </a:lvl2pPr>
            <a:lvl3pPr marL="1143000" indent="-228600">
              <a:defRPr sz="2400">
                <a:solidFill>
                  <a:schemeClr val="tx1"/>
                </a:solidFill>
                <a:latin typeface="Arial" pitchFamily="34" charset="0"/>
                <a:ea typeface="ヒラギノ角ゴ Pro W3" charset="-128"/>
              </a:defRPr>
            </a:lvl3pPr>
            <a:lvl4pPr marL="1600200" indent="-228600">
              <a:defRPr sz="2400">
                <a:solidFill>
                  <a:schemeClr val="tx1"/>
                </a:solidFill>
                <a:latin typeface="Arial" pitchFamily="34" charset="0"/>
                <a:ea typeface="ヒラギノ角ゴ Pro W3" charset="-128"/>
              </a:defRPr>
            </a:lvl4pPr>
            <a:lvl5pPr marL="2057400" indent="-22860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fld id="{83927D5F-EF90-4B0D-B496-5FB655BBB54A}" type="slidenum">
              <a:rPr lang="it-IT" altLang="it-IT" sz="1200"/>
              <a:pPr/>
              <a:t>43</a:t>
            </a:fld>
            <a:endParaRPr lang="it-IT" altLang="it-IT" sz="1200" dirty="0"/>
          </a:p>
        </p:txBody>
      </p:sp>
    </p:spTree>
    <p:extLst>
      <p:ext uri="{BB962C8B-B14F-4D97-AF65-F5344CB8AC3E}">
        <p14:creationId xmlns:p14="http://schemas.microsoft.com/office/powerpoint/2010/main" val="17859485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87079" y="1210097"/>
            <a:ext cx="8070113" cy="5084377"/>
          </a:xfrm>
        </p:spPr>
        <p:txBody>
          <a:bodyPr>
            <a:noAutofit/>
          </a:bodyPr>
          <a:lstStyle/>
          <a:p>
            <a:pPr marL="0" indent="0" algn="just">
              <a:lnSpc>
                <a:spcPct val="110000"/>
              </a:lnSpc>
              <a:spcBef>
                <a:spcPts val="600"/>
              </a:spcBef>
              <a:buNone/>
            </a:pPr>
            <a:r>
              <a:rPr lang="it-IT" sz="1800" dirty="0">
                <a:latin typeface="Arial Narrow" panose="020B0606020202030204" pitchFamily="34" charset="0"/>
              </a:rPr>
              <a:t>Alla fine dell’esercizio, le risorse accantonate nel FPV per il finanziamento di spese non ancora impegnate per lavori sono </a:t>
            </a:r>
            <a:r>
              <a:rPr lang="it-IT" sz="1800" b="1" dirty="0">
                <a:latin typeface="Arial Narrow" panose="020B0606020202030204" pitchFamily="34" charset="0"/>
              </a:rPr>
              <a:t>interamente conservate nel FPV se sono verificate le seguenti prime due condizioni  (a e b) e</a:t>
            </a:r>
            <a:r>
              <a:rPr lang="it-IT" sz="1800" dirty="0">
                <a:latin typeface="Arial Narrow" panose="020B0606020202030204" pitchFamily="34" charset="0"/>
              </a:rPr>
              <a:t> </a:t>
            </a:r>
            <a:r>
              <a:rPr lang="it-IT" sz="1800" b="1" dirty="0">
                <a:latin typeface="Arial Narrow" panose="020B0606020202030204" pitchFamily="34" charset="0"/>
              </a:rPr>
              <a:t>una</a:t>
            </a:r>
            <a:r>
              <a:rPr lang="it-IT" sz="1800" dirty="0">
                <a:latin typeface="Arial Narrow" panose="020B0606020202030204" pitchFamily="34" charset="0"/>
              </a:rPr>
              <a:t> </a:t>
            </a:r>
            <a:r>
              <a:rPr lang="it-IT" sz="1800" b="1" dirty="0">
                <a:latin typeface="Arial Narrow" panose="020B0606020202030204" pitchFamily="34" charset="0"/>
              </a:rPr>
              <a:t>delle successive (c, d, e)</a:t>
            </a:r>
            <a:r>
              <a:rPr lang="it-IT" sz="1800" dirty="0">
                <a:latin typeface="Arial Narrow" panose="020B0606020202030204" pitchFamily="34" charset="0"/>
              </a:rPr>
              <a:t>:   </a:t>
            </a:r>
          </a:p>
          <a:p>
            <a:pPr marL="342900" indent="-342900" algn="just">
              <a:lnSpc>
                <a:spcPct val="110000"/>
              </a:lnSpc>
              <a:spcBef>
                <a:spcPts val="600"/>
              </a:spcBef>
              <a:buFont typeface="+mj-lt"/>
              <a:buAutoNum type="alphaLcPeriod"/>
            </a:pPr>
            <a:r>
              <a:rPr lang="it-IT" sz="1800" dirty="0">
                <a:latin typeface="Arial Narrow" panose="020B0606020202030204" pitchFamily="34" charset="0"/>
              </a:rPr>
              <a:t>sono state interamente accertate le entrate che costituiscono la copertura dell’intera spesa di investimento</a:t>
            </a:r>
          </a:p>
          <a:p>
            <a:pPr marL="342900" indent="-342900" algn="just">
              <a:lnSpc>
                <a:spcPct val="110000"/>
              </a:lnSpc>
              <a:spcBef>
                <a:spcPts val="600"/>
              </a:spcBef>
              <a:buFont typeface="+mj-lt"/>
              <a:buAutoNum type="alphaLcPeriod"/>
            </a:pPr>
            <a:r>
              <a:rPr lang="it-IT" sz="1800" dirty="0">
                <a:latin typeface="Arial Narrow" panose="020B0606020202030204" pitchFamily="34" charset="0"/>
              </a:rPr>
              <a:t>l’intervento cui il FPV si riferisce risulti inserito nell’ultimo programma triennale dei lavori pubblici</a:t>
            </a:r>
          </a:p>
          <a:p>
            <a:pPr marL="342900" indent="-342900" algn="just">
              <a:lnSpc>
                <a:spcPct val="110000"/>
              </a:lnSpc>
              <a:spcBef>
                <a:spcPts val="600"/>
              </a:spcBef>
              <a:buFont typeface="+mj-lt"/>
              <a:buAutoNum type="alphaLcPeriod"/>
            </a:pPr>
            <a:endParaRPr lang="it-IT" sz="100" dirty="0">
              <a:latin typeface="Arial Narrow" panose="020B0606020202030204" pitchFamily="34" charset="0"/>
            </a:endParaRPr>
          </a:p>
          <a:p>
            <a:pPr marL="342900" indent="-342900" algn="just">
              <a:lnSpc>
                <a:spcPct val="110000"/>
              </a:lnSpc>
              <a:spcBef>
                <a:spcPts val="0"/>
              </a:spcBef>
              <a:buFont typeface="+mj-lt"/>
              <a:buAutoNum type="alphaLcPeriod" startAt="3"/>
            </a:pPr>
            <a:r>
              <a:rPr lang="it-IT" sz="1800" dirty="0">
                <a:latin typeface="Arial Narrow" panose="020B0606020202030204" pitchFamily="34" charset="0"/>
              </a:rPr>
              <a:t>le spese previste nel quadro economico di un intervento inserito nel programma triennale sono state impegnate, anche parzialmente, sulla base di obbligazioni giuridicamente perfezionate, imputate secondo esigibilità per:</a:t>
            </a:r>
          </a:p>
          <a:p>
            <a:pPr marL="402431" indent="-108000" algn="just">
              <a:lnSpc>
                <a:spcPct val="100000"/>
              </a:lnSpc>
              <a:spcBef>
                <a:spcPts val="0"/>
              </a:spcBef>
            </a:pPr>
            <a:r>
              <a:rPr lang="it-IT" sz="1600" i="1" dirty="0">
                <a:latin typeface="Arial Narrow" panose="020B0606020202030204" pitchFamily="34" charset="0"/>
              </a:rPr>
              <a:t>l’acquisizione di terreni</a:t>
            </a:r>
          </a:p>
          <a:p>
            <a:pPr marL="402431" indent="-108000" algn="just">
              <a:lnSpc>
                <a:spcPct val="100000"/>
              </a:lnSpc>
              <a:spcBef>
                <a:spcPts val="0"/>
              </a:spcBef>
            </a:pPr>
            <a:r>
              <a:rPr lang="it-IT" sz="1600" i="1" dirty="0">
                <a:latin typeface="Arial Narrow" panose="020B0606020202030204" pitchFamily="34" charset="0"/>
              </a:rPr>
              <a:t>espropri e occupazioni di urgenza</a:t>
            </a:r>
          </a:p>
          <a:p>
            <a:pPr marL="402431" indent="-108000" algn="just">
              <a:lnSpc>
                <a:spcPct val="100000"/>
              </a:lnSpc>
              <a:spcBef>
                <a:spcPts val="0"/>
              </a:spcBef>
            </a:pPr>
            <a:r>
              <a:rPr lang="it-IT" sz="1600" i="1" dirty="0">
                <a:latin typeface="Arial Narrow" panose="020B0606020202030204" pitchFamily="34" charset="0"/>
              </a:rPr>
              <a:t>per la bonifica aree</a:t>
            </a:r>
          </a:p>
          <a:p>
            <a:pPr marL="402431" indent="-108000" algn="just">
              <a:lnSpc>
                <a:spcPct val="100000"/>
              </a:lnSpc>
              <a:spcBef>
                <a:spcPts val="0"/>
              </a:spcBef>
            </a:pPr>
            <a:r>
              <a:rPr lang="it-IT" sz="1600" i="1" dirty="0">
                <a:latin typeface="Arial Narrow" panose="020B0606020202030204" pitchFamily="34" charset="0"/>
              </a:rPr>
              <a:t>per l’abbattimento delle  strutture preesistenti</a:t>
            </a:r>
          </a:p>
          <a:p>
            <a:pPr marL="402431" indent="-108000" algn="just">
              <a:lnSpc>
                <a:spcPct val="100000"/>
              </a:lnSpc>
              <a:spcBef>
                <a:spcPts val="0"/>
              </a:spcBef>
            </a:pPr>
            <a:r>
              <a:rPr lang="it-IT" sz="1600" i="1" dirty="0">
                <a:latin typeface="Arial Narrow" panose="020B0606020202030204" pitchFamily="34" charset="0"/>
              </a:rPr>
              <a:t>per la viabilità riguardante l'accesso al cantiere</a:t>
            </a:r>
          </a:p>
          <a:p>
            <a:pPr marL="402431" indent="-108000" algn="just">
              <a:lnSpc>
                <a:spcPct val="100000"/>
              </a:lnSpc>
              <a:spcBef>
                <a:spcPts val="0"/>
              </a:spcBef>
            </a:pPr>
            <a:r>
              <a:rPr lang="it-IT" sz="1600" i="1" dirty="0">
                <a:latin typeface="Arial Narrow" panose="020B0606020202030204" pitchFamily="34" charset="0"/>
              </a:rPr>
              <a:t>per l’allacciamento ai pubblici servizi</a:t>
            </a:r>
          </a:p>
          <a:p>
            <a:pPr marL="402431" indent="-108000" algn="just">
              <a:lnSpc>
                <a:spcPct val="100000"/>
              </a:lnSpc>
              <a:spcBef>
                <a:spcPts val="0"/>
              </a:spcBef>
            </a:pPr>
            <a:r>
              <a:rPr lang="it-IT" sz="1600" i="1" dirty="0">
                <a:latin typeface="Arial Narrow" panose="020B0606020202030204" pitchFamily="34" charset="0"/>
              </a:rPr>
              <a:t>per analoghe spese indispensabili necessarie per l’esecuzione dell’intervento</a:t>
            </a:r>
          </a:p>
        </p:txBody>
      </p:sp>
      <p:sp>
        <p:nvSpPr>
          <p:cNvPr id="5" name="Titolo 1"/>
          <p:cNvSpPr>
            <a:spLocks noGrp="1"/>
          </p:cNvSpPr>
          <p:nvPr>
            <p:ph type="title"/>
          </p:nvPr>
        </p:nvSpPr>
        <p:spPr>
          <a:xfrm>
            <a:off x="244549" y="340820"/>
            <a:ext cx="8341665" cy="820467"/>
          </a:xfrm>
        </p:spPr>
        <p:txBody>
          <a:bodyPr>
            <a:noAutofit/>
          </a:bodyPr>
          <a:lstStyle/>
          <a:p>
            <a:pPr marL="0" lvl="2" indent="0" algn="l">
              <a:spcBef>
                <a:spcPts val="0"/>
              </a:spcBef>
              <a:buNone/>
            </a:pPr>
            <a:r>
              <a:rPr lang="it-IT" sz="2600" b="1" dirty="0">
                <a:latin typeface="Arial" panose="020B0604020202020204" pitchFamily="34" charset="0"/>
                <a:cs typeface="Arial" panose="020B0604020202020204" pitchFamily="34" charset="0"/>
              </a:rPr>
              <a:t>Formazione del FPV per le spese inserite nell’elenco annuale per importi oltre 40mila euro (1)</a:t>
            </a:r>
          </a:p>
        </p:txBody>
      </p:sp>
      <p:sp>
        <p:nvSpPr>
          <p:cNvPr id="7" name="Segnaposto numero diapositiva 1">
            <a:extLst>
              <a:ext uri="{FF2B5EF4-FFF2-40B4-BE49-F238E27FC236}">
                <a16:creationId xmlns:a16="http://schemas.microsoft.com/office/drawing/2014/main" id="{834692D1-F366-4B91-BBB3-1A872B0DE67D}"/>
              </a:ext>
            </a:extLst>
          </p:cNvPr>
          <p:cNvSpPr>
            <a:spLocks noGrp="1"/>
          </p:cNvSpPr>
          <p:nvPr>
            <p:ph type="sldNum" sz="quarter" idx="12"/>
          </p:nvPr>
        </p:nvSpPr>
        <p:spPr>
          <a:xfrm>
            <a:off x="6457950" y="6356351"/>
            <a:ext cx="2057400" cy="365125"/>
          </a:xfrm>
          <a:noFill/>
        </p:spPr>
        <p:txBody>
          <a:bodyPr/>
          <a:lstStyle>
            <a:lvl1pPr>
              <a:defRPr sz="2400">
                <a:solidFill>
                  <a:schemeClr val="tx1"/>
                </a:solidFill>
                <a:latin typeface="Arial" pitchFamily="34" charset="0"/>
                <a:ea typeface="ヒラギノ角ゴ Pro W3" charset="-128"/>
              </a:defRPr>
            </a:lvl1pPr>
            <a:lvl2pPr marL="742950" indent="-285750">
              <a:defRPr sz="2400">
                <a:solidFill>
                  <a:schemeClr val="tx1"/>
                </a:solidFill>
                <a:latin typeface="Arial" pitchFamily="34" charset="0"/>
                <a:ea typeface="ヒラギノ角ゴ Pro W3" charset="-128"/>
              </a:defRPr>
            </a:lvl2pPr>
            <a:lvl3pPr marL="1143000" indent="-228600">
              <a:defRPr sz="2400">
                <a:solidFill>
                  <a:schemeClr val="tx1"/>
                </a:solidFill>
                <a:latin typeface="Arial" pitchFamily="34" charset="0"/>
                <a:ea typeface="ヒラギノ角ゴ Pro W3" charset="-128"/>
              </a:defRPr>
            </a:lvl3pPr>
            <a:lvl4pPr marL="1600200" indent="-228600">
              <a:defRPr sz="2400">
                <a:solidFill>
                  <a:schemeClr val="tx1"/>
                </a:solidFill>
                <a:latin typeface="Arial" pitchFamily="34" charset="0"/>
                <a:ea typeface="ヒラギノ角ゴ Pro W3" charset="-128"/>
              </a:defRPr>
            </a:lvl4pPr>
            <a:lvl5pPr marL="2057400" indent="-22860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fld id="{83927D5F-EF90-4B0D-B496-5FB655BBB54A}" type="slidenum">
              <a:rPr lang="it-IT" altLang="it-IT" sz="1200"/>
              <a:pPr/>
              <a:t>44</a:t>
            </a:fld>
            <a:endParaRPr lang="it-IT" altLang="it-IT" sz="1200" dirty="0"/>
          </a:p>
        </p:txBody>
      </p:sp>
      <p:cxnSp>
        <p:nvCxnSpPr>
          <p:cNvPr id="4" name="Connettore 1 3"/>
          <p:cNvCxnSpPr/>
          <p:nvPr/>
        </p:nvCxnSpPr>
        <p:spPr>
          <a:xfrm flipV="1">
            <a:off x="382773" y="3519374"/>
            <a:ext cx="7974419" cy="31898"/>
          </a:xfrm>
          <a:prstGeom prst="line">
            <a:avLst/>
          </a:prstGeom>
          <a:ln>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74454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73279" y="1248398"/>
            <a:ext cx="8243403" cy="4950382"/>
          </a:xfrm>
        </p:spPr>
        <p:txBody>
          <a:bodyPr>
            <a:normAutofit/>
          </a:bodyPr>
          <a:lstStyle/>
          <a:p>
            <a:pPr algn="just">
              <a:lnSpc>
                <a:spcPct val="110000"/>
              </a:lnSpc>
              <a:spcBef>
                <a:spcPts val="600"/>
              </a:spcBef>
              <a:spcAft>
                <a:spcPts val="600"/>
              </a:spcAft>
              <a:buFont typeface="+mj-lt"/>
              <a:buAutoNum type="alphaLcPeriod" startAt="4"/>
            </a:pPr>
            <a:r>
              <a:rPr lang="it-IT" sz="1800" dirty="0">
                <a:solidFill>
                  <a:prstClr val="black"/>
                </a:solidFill>
                <a:latin typeface="Arial Narrow" panose="020B0606020202030204" pitchFamily="34" charset="0"/>
              </a:rPr>
              <a:t>in assenza di impegni di cui alla lettera c), </a:t>
            </a:r>
            <a:r>
              <a:rPr lang="it-IT" sz="1800" b="1" dirty="0">
                <a:solidFill>
                  <a:prstClr val="black"/>
                </a:solidFill>
                <a:latin typeface="Arial Narrow" panose="020B0606020202030204" pitchFamily="34" charset="0"/>
              </a:rPr>
              <a:t>sono state formalmente attivate le procedure di affidamento dei livelli di progettazione successivi al minimo</a:t>
            </a:r>
            <a:r>
              <a:rPr lang="it-IT" sz="1800" dirty="0">
                <a:solidFill>
                  <a:prstClr val="black"/>
                </a:solidFill>
                <a:latin typeface="Arial Narrow" panose="020B0606020202030204" pitchFamily="34" charset="0"/>
              </a:rPr>
              <a:t>. In assenza di aggiudicazione definitiva, entro l’esercizio successivo, le risorse accertate ma non ancora impegnate confluiscono nel risultato di amministrazione</a:t>
            </a:r>
          </a:p>
          <a:p>
            <a:pPr algn="just">
              <a:lnSpc>
                <a:spcPct val="110000"/>
              </a:lnSpc>
              <a:spcBef>
                <a:spcPts val="600"/>
              </a:spcBef>
              <a:spcAft>
                <a:spcPts val="600"/>
              </a:spcAft>
              <a:buFont typeface="+mj-lt"/>
              <a:buAutoNum type="alphaLcPeriod" startAt="4"/>
            </a:pPr>
            <a:r>
              <a:rPr lang="it-IT" sz="1800" dirty="0">
                <a:solidFill>
                  <a:prstClr val="black"/>
                </a:solidFill>
                <a:latin typeface="Arial Narrow" panose="020B0606020202030204" pitchFamily="34" charset="0"/>
              </a:rPr>
              <a:t>entro</a:t>
            </a:r>
            <a:r>
              <a:rPr lang="it-IT" sz="1800" b="1" dirty="0">
                <a:solidFill>
                  <a:prstClr val="black"/>
                </a:solidFill>
                <a:latin typeface="Arial Narrow" panose="020B0606020202030204" pitchFamily="34" charset="0"/>
              </a:rPr>
              <a:t> </a:t>
            </a:r>
            <a:r>
              <a:rPr lang="it-IT" sz="1800" dirty="0">
                <a:solidFill>
                  <a:prstClr val="black"/>
                </a:solidFill>
                <a:latin typeface="Arial Narrow" panose="020B0606020202030204" pitchFamily="34" charset="0"/>
              </a:rPr>
              <a:t>l’</a:t>
            </a:r>
            <a:r>
              <a:rPr lang="it-IT" sz="1800" b="1" dirty="0">
                <a:solidFill>
                  <a:prstClr val="black"/>
                </a:solidFill>
                <a:latin typeface="Arial Narrow" panose="020B0606020202030204" pitchFamily="34" charset="0"/>
              </a:rPr>
              <a:t>esercizio successivo alla validazione del progetto </a:t>
            </a:r>
            <a:r>
              <a:rPr lang="it-IT" sz="1800" dirty="0">
                <a:solidFill>
                  <a:prstClr val="black"/>
                </a:solidFill>
                <a:latin typeface="Arial Narrow" panose="020B0606020202030204" pitchFamily="34" charset="0"/>
              </a:rPr>
              <a:t>destinato ad essere posto a base della gara per l’esecuzione dell’intervento, </a:t>
            </a:r>
            <a:r>
              <a:rPr lang="it-IT" sz="1800" b="1" dirty="0">
                <a:solidFill>
                  <a:prstClr val="black"/>
                </a:solidFill>
                <a:latin typeface="Arial Narrow" panose="020B0606020202030204" pitchFamily="34" charset="0"/>
              </a:rPr>
              <a:t>sono state formalmente attivate le procedure di affidamento</a:t>
            </a:r>
            <a:r>
              <a:rPr lang="it-IT" sz="1800" dirty="0">
                <a:solidFill>
                  <a:prstClr val="black"/>
                </a:solidFill>
                <a:latin typeface="Arial Narrow" panose="020B0606020202030204" pitchFamily="34" charset="0"/>
              </a:rPr>
              <a:t>. In assenza di aggiudicazione definitiva delle procedure di cui al periodo precedente entro l’esercizio successivo, le risorse accertate ma non ancora impegnate, cui il fondo pluriennale si riferisce, confluiscono nell’avanzo di amministrazione</a:t>
            </a:r>
          </a:p>
          <a:p>
            <a:pPr marL="0" indent="0" algn="just">
              <a:lnSpc>
                <a:spcPct val="110000"/>
              </a:lnSpc>
              <a:spcBef>
                <a:spcPts val="600"/>
              </a:spcBef>
              <a:spcAft>
                <a:spcPts val="1200"/>
              </a:spcAft>
              <a:buNone/>
            </a:pPr>
            <a:r>
              <a:rPr lang="it-IT" sz="1800" dirty="0">
                <a:latin typeface="Arial Narrow" panose="020B0606020202030204" pitchFamily="34" charset="0"/>
              </a:rPr>
              <a:t>A seguito </a:t>
            </a:r>
            <a:r>
              <a:rPr lang="it-IT" sz="1800" b="1" dirty="0">
                <a:latin typeface="Arial Narrow" panose="020B0606020202030204" pitchFamily="34" charset="0"/>
              </a:rPr>
              <a:t>della stipula del contratto di appalto</a:t>
            </a:r>
            <a:r>
              <a:rPr lang="it-IT" sz="1800" dirty="0">
                <a:latin typeface="Arial Narrow" panose="020B0606020202030204" pitchFamily="34" charset="0"/>
              </a:rPr>
              <a:t> </a:t>
            </a:r>
            <a:r>
              <a:rPr lang="it-IT" sz="1800" b="1" dirty="0">
                <a:latin typeface="Arial Narrow" panose="020B0606020202030204" pitchFamily="34" charset="0"/>
              </a:rPr>
              <a:t>(</a:t>
            </a:r>
            <a:r>
              <a:rPr lang="it-IT" sz="1800" b="1" u="sng" dirty="0">
                <a:latin typeface="Arial Narrow" panose="020B0606020202030204" pitchFamily="34" charset="0"/>
              </a:rPr>
              <a:t>e non più aggiudicazione</a:t>
            </a:r>
            <a:r>
              <a:rPr lang="it-IT" sz="1800" b="1" dirty="0">
                <a:latin typeface="Arial Narrow" panose="020B0606020202030204" pitchFamily="34" charset="0"/>
              </a:rPr>
              <a:t>)</a:t>
            </a:r>
            <a:r>
              <a:rPr lang="it-IT" sz="1800" dirty="0">
                <a:latin typeface="Arial Narrow" panose="020B0606020202030204" pitchFamily="34" charset="0"/>
              </a:rPr>
              <a:t>, le spese contenute nel quadro economico dell'opera prenotate, ancorché non impegnate, continuano ad essere finanziate dal FPV, mentre gli eventuali ribassi di asta costituiscono economie di bilancio e confluiscono nel risultato di amministrazione </a:t>
            </a:r>
            <a:r>
              <a:rPr lang="it-IT" sz="1800" b="1" dirty="0">
                <a:latin typeface="Arial Narrow" panose="020B0606020202030204" pitchFamily="34" charset="0"/>
              </a:rPr>
              <a:t>se entro il secondo esercizio successivo </a:t>
            </a:r>
            <a:r>
              <a:rPr lang="it-IT" sz="1800" dirty="0">
                <a:latin typeface="Arial Narrow" panose="020B0606020202030204" pitchFamily="34" charset="0"/>
              </a:rPr>
              <a:t>alla stipula del contratto non sia intervenuta formale rideterminazione del quadro economico progettuale da parte dell'organo competente</a:t>
            </a:r>
            <a:endParaRPr lang="it-IT" sz="1800" dirty="0">
              <a:solidFill>
                <a:prstClr val="black"/>
              </a:solidFill>
              <a:latin typeface="Arial Narrow" panose="020B0606020202030204" pitchFamily="34" charset="0"/>
            </a:endParaRPr>
          </a:p>
        </p:txBody>
      </p:sp>
      <p:sp>
        <p:nvSpPr>
          <p:cNvPr id="5" name="Segnaposto numero diapositiva 1">
            <a:extLst>
              <a:ext uri="{FF2B5EF4-FFF2-40B4-BE49-F238E27FC236}">
                <a16:creationId xmlns:a16="http://schemas.microsoft.com/office/drawing/2014/main" id="{1DDCDD13-6FD6-4748-A892-3320211DD76D}"/>
              </a:ext>
            </a:extLst>
          </p:cNvPr>
          <p:cNvSpPr>
            <a:spLocks noGrp="1"/>
          </p:cNvSpPr>
          <p:nvPr>
            <p:ph type="sldNum" sz="quarter" idx="12"/>
          </p:nvPr>
        </p:nvSpPr>
        <p:spPr>
          <a:xfrm>
            <a:off x="6457950" y="6356351"/>
            <a:ext cx="2057400" cy="365125"/>
          </a:xfrm>
          <a:noFill/>
        </p:spPr>
        <p:txBody>
          <a:bodyPr/>
          <a:lstStyle>
            <a:lvl1pPr>
              <a:defRPr sz="2400">
                <a:solidFill>
                  <a:schemeClr val="tx1"/>
                </a:solidFill>
                <a:latin typeface="Arial" pitchFamily="34" charset="0"/>
                <a:ea typeface="ヒラギノ角ゴ Pro W3" charset="-128"/>
              </a:defRPr>
            </a:lvl1pPr>
            <a:lvl2pPr marL="742950" indent="-285750">
              <a:defRPr sz="2400">
                <a:solidFill>
                  <a:schemeClr val="tx1"/>
                </a:solidFill>
                <a:latin typeface="Arial" pitchFamily="34" charset="0"/>
                <a:ea typeface="ヒラギノ角ゴ Pro W3" charset="-128"/>
              </a:defRPr>
            </a:lvl2pPr>
            <a:lvl3pPr marL="1143000" indent="-228600">
              <a:defRPr sz="2400">
                <a:solidFill>
                  <a:schemeClr val="tx1"/>
                </a:solidFill>
                <a:latin typeface="Arial" pitchFamily="34" charset="0"/>
                <a:ea typeface="ヒラギノ角ゴ Pro W3" charset="-128"/>
              </a:defRPr>
            </a:lvl3pPr>
            <a:lvl4pPr marL="1600200" indent="-228600">
              <a:defRPr sz="2400">
                <a:solidFill>
                  <a:schemeClr val="tx1"/>
                </a:solidFill>
                <a:latin typeface="Arial" pitchFamily="34" charset="0"/>
                <a:ea typeface="ヒラギノ角ゴ Pro W3" charset="-128"/>
              </a:defRPr>
            </a:lvl4pPr>
            <a:lvl5pPr marL="2057400" indent="-22860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fld id="{83927D5F-EF90-4B0D-B496-5FB655BBB54A}" type="slidenum">
              <a:rPr lang="it-IT" altLang="it-IT" sz="1200"/>
              <a:pPr/>
              <a:t>45</a:t>
            </a:fld>
            <a:endParaRPr lang="it-IT" altLang="it-IT" sz="1200" dirty="0"/>
          </a:p>
        </p:txBody>
      </p:sp>
      <p:sp>
        <p:nvSpPr>
          <p:cNvPr id="8" name="Titolo 1">
            <a:extLst>
              <a:ext uri="{FF2B5EF4-FFF2-40B4-BE49-F238E27FC236}">
                <a16:creationId xmlns:a16="http://schemas.microsoft.com/office/drawing/2014/main" id="{4330A40C-D084-4FDB-B410-4A9C072030D3}"/>
              </a:ext>
            </a:extLst>
          </p:cNvPr>
          <p:cNvSpPr>
            <a:spLocks noGrp="1"/>
          </p:cNvSpPr>
          <p:nvPr>
            <p:ph type="title"/>
          </p:nvPr>
        </p:nvSpPr>
        <p:spPr>
          <a:xfrm>
            <a:off x="252576" y="340820"/>
            <a:ext cx="8429335" cy="820467"/>
          </a:xfrm>
        </p:spPr>
        <p:txBody>
          <a:bodyPr>
            <a:noAutofit/>
          </a:bodyPr>
          <a:lstStyle/>
          <a:p>
            <a:pPr marL="0" lvl="2" indent="0" algn="just">
              <a:spcBef>
                <a:spcPts val="0"/>
              </a:spcBef>
              <a:buNone/>
            </a:pPr>
            <a:r>
              <a:rPr lang="it-IT" sz="2600" b="1" dirty="0">
                <a:latin typeface="Arial" panose="020B0604020202020204" pitchFamily="34" charset="0"/>
                <a:cs typeface="Arial" panose="020B0604020202020204" pitchFamily="34" charset="0"/>
              </a:rPr>
              <a:t>Formazione del FPV per le spese inserite nell’elenco annuale per importi oltre 40mila euro (2)</a:t>
            </a:r>
          </a:p>
        </p:txBody>
      </p:sp>
    </p:spTree>
    <p:extLst>
      <p:ext uri="{BB962C8B-B14F-4D97-AF65-F5344CB8AC3E}">
        <p14:creationId xmlns:p14="http://schemas.microsoft.com/office/powerpoint/2010/main" val="3342406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5"/>
          <p:cNvSpPr txBox="1">
            <a:spLocks/>
          </p:cNvSpPr>
          <p:nvPr/>
        </p:nvSpPr>
        <p:spPr bwMode="auto">
          <a:xfrm>
            <a:off x="3076575" y="892176"/>
            <a:ext cx="5343525" cy="4200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457200" rtl="0" eaLnBrk="1" fontAlgn="base" hangingPunct="1">
              <a:spcBef>
                <a:spcPct val="0"/>
              </a:spcBef>
              <a:spcAft>
                <a:spcPct val="0"/>
              </a:spcAft>
              <a:defRPr sz="3000" b="0" i="0" kern="1200">
                <a:solidFill>
                  <a:schemeClr val="tx1"/>
                </a:solidFill>
                <a:latin typeface="DIN-Black"/>
                <a:ea typeface="Arial Black" pitchFamily="34" charset="0"/>
                <a:cs typeface="DIN-Black"/>
              </a:defRPr>
            </a:lvl1pPr>
            <a:lvl2pPr algn="l" defTabSz="457200" rtl="0" eaLnBrk="1" fontAlgn="base" hangingPunct="1">
              <a:spcBef>
                <a:spcPct val="0"/>
              </a:spcBef>
              <a:spcAft>
                <a:spcPct val="0"/>
              </a:spcAft>
              <a:defRPr sz="3000">
                <a:solidFill>
                  <a:srgbClr val="004B6B"/>
                </a:solidFill>
                <a:latin typeface="Arial Black" pitchFamily="34" charset="0"/>
                <a:ea typeface="Arial Black" pitchFamily="34" charset="0"/>
                <a:cs typeface="Arial Black" pitchFamily="34" charset="0"/>
              </a:defRPr>
            </a:lvl2pPr>
            <a:lvl3pPr algn="l" defTabSz="457200" rtl="0" eaLnBrk="1" fontAlgn="base" hangingPunct="1">
              <a:spcBef>
                <a:spcPct val="0"/>
              </a:spcBef>
              <a:spcAft>
                <a:spcPct val="0"/>
              </a:spcAft>
              <a:defRPr sz="3000">
                <a:solidFill>
                  <a:srgbClr val="004B6B"/>
                </a:solidFill>
                <a:latin typeface="Arial Black" pitchFamily="34" charset="0"/>
                <a:ea typeface="Arial Black" pitchFamily="34" charset="0"/>
                <a:cs typeface="Arial Black" pitchFamily="34" charset="0"/>
              </a:defRPr>
            </a:lvl3pPr>
            <a:lvl4pPr algn="l" defTabSz="457200" rtl="0" eaLnBrk="1" fontAlgn="base" hangingPunct="1">
              <a:spcBef>
                <a:spcPct val="0"/>
              </a:spcBef>
              <a:spcAft>
                <a:spcPct val="0"/>
              </a:spcAft>
              <a:defRPr sz="3000">
                <a:solidFill>
                  <a:srgbClr val="004B6B"/>
                </a:solidFill>
                <a:latin typeface="Arial Black" pitchFamily="34" charset="0"/>
                <a:ea typeface="Arial Black" pitchFamily="34" charset="0"/>
                <a:cs typeface="Arial Black" pitchFamily="34" charset="0"/>
              </a:defRPr>
            </a:lvl4pPr>
            <a:lvl5pPr algn="l" defTabSz="457200" rtl="0" eaLnBrk="1" fontAlgn="base" hangingPunct="1">
              <a:spcBef>
                <a:spcPct val="0"/>
              </a:spcBef>
              <a:spcAft>
                <a:spcPct val="0"/>
              </a:spcAft>
              <a:defRPr sz="3000">
                <a:solidFill>
                  <a:srgbClr val="004B6B"/>
                </a:solidFill>
                <a:latin typeface="Arial Black" pitchFamily="34" charset="0"/>
                <a:ea typeface="Arial Black" pitchFamily="34" charset="0"/>
                <a:cs typeface="Arial Black" pitchFamily="34" charset="0"/>
              </a:defRPr>
            </a:lvl5pPr>
            <a:lvl6pPr marL="457200" algn="l" defTabSz="457200" rtl="0" eaLnBrk="1" fontAlgn="base" hangingPunct="1">
              <a:spcBef>
                <a:spcPct val="0"/>
              </a:spcBef>
              <a:spcAft>
                <a:spcPct val="0"/>
              </a:spcAft>
              <a:defRPr sz="3000">
                <a:solidFill>
                  <a:srgbClr val="004B6B"/>
                </a:solidFill>
                <a:latin typeface="Arial Black" pitchFamily="34" charset="0"/>
                <a:ea typeface="Arial Black" pitchFamily="34" charset="0"/>
                <a:cs typeface="Arial Black" pitchFamily="34" charset="0"/>
              </a:defRPr>
            </a:lvl6pPr>
            <a:lvl7pPr marL="914400" algn="l" defTabSz="457200" rtl="0" eaLnBrk="1" fontAlgn="base" hangingPunct="1">
              <a:spcBef>
                <a:spcPct val="0"/>
              </a:spcBef>
              <a:spcAft>
                <a:spcPct val="0"/>
              </a:spcAft>
              <a:defRPr sz="3000">
                <a:solidFill>
                  <a:srgbClr val="004B6B"/>
                </a:solidFill>
                <a:latin typeface="Arial Black" pitchFamily="34" charset="0"/>
                <a:ea typeface="Arial Black" pitchFamily="34" charset="0"/>
                <a:cs typeface="Arial Black" pitchFamily="34" charset="0"/>
              </a:defRPr>
            </a:lvl7pPr>
            <a:lvl8pPr marL="1371600" algn="l" defTabSz="457200" rtl="0" eaLnBrk="1" fontAlgn="base" hangingPunct="1">
              <a:spcBef>
                <a:spcPct val="0"/>
              </a:spcBef>
              <a:spcAft>
                <a:spcPct val="0"/>
              </a:spcAft>
              <a:defRPr sz="3000">
                <a:solidFill>
                  <a:srgbClr val="004B6B"/>
                </a:solidFill>
                <a:latin typeface="Arial Black" pitchFamily="34" charset="0"/>
                <a:ea typeface="Arial Black" pitchFamily="34" charset="0"/>
                <a:cs typeface="Arial Black" pitchFamily="34" charset="0"/>
              </a:defRPr>
            </a:lvl8pPr>
            <a:lvl9pPr marL="1828800" algn="l" defTabSz="457200" rtl="0" eaLnBrk="1" fontAlgn="base" hangingPunct="1">
              <a:spcBef>
                <a:spcPct val="0"/>
              </a:spcBef>
              <a:spcAft>
                <a:spcPct val="0"/>
              </a:spcAft>
              <a:defRPr sz="3000">
                <a:solidFill>
                  <a:srgbClr val="004B6B"/>
                </a:solidFill>
                <a:latin typeface="Arial Black" pitchFamily="34" charset="0"/>
                <a:ea typeface="Arial Black" pitchFamily="34" charset="0"/>
                <a:cs typeface="Arial Black" pitchFamily="34" charset="0"/>
              </a:defRPr>
            </a:lvl9pPr>
          </a:lstStyle>
          <a:p>
            <a:r>
              <a:rPr lang="it-IT" b="1" dirty="0">
                <a:latin typeface="Arial"/>
                <a:cs typeface="Arial"/>
              </a:rPr>
              <a:t>A2. Principali indicazioni</a:t>
            </a:r>
          </a:p>
          <a:p>
            <a:r>
              <a:rPr lang="it-IT" b="1" dirty="0">
                <a:latin typeface="Arial"/>
                <a:cs typeface="Arial"/>
              </a:rPr>
              <a:t>dal ddl Fiscale (dl 119/2018)</a:t>
            </a:r>
          </a:p>
          <a:p>
            <a:endParaRPr lang="it-IT" b="1" dirty="0">
              <a:latin typeface="Arial"/>
              <a:cs typeface="Arial"/>
            </a:endParaRPr>
          </a:p>
        </p:txBody>
      </p:sp>
      <p:pic>
        <p:nvPicPr>
          <p:cNvPr id="4" name="Immagine 3">
            <a:extLst>
              <a:ext uri="{FF2B5EF4-FFF2-40B4-BE49-F238E27FC236}">
                <a16:creationId xmlns:a16="http://schemas.microsoft.com/office/drawing/2014/main" id="{C8161C7E-34D8-4C94-985A-0E38EBB1C79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04000" y="5778296"/>
            <a:ext cx="2340000" cy="1079704"/>
          </a:xfrm>
          <a:prstGeom prst="rect">
            <a:avLst/>
          </a:prstGeom>
        </p:spPr>
      </p:pic>
    </p:spTree>
    <p:extLst>
      <p:ext uri="{BB962C8B-B14F-4D97-AF65-F5344CB8AC3E}">
        <p14:creationId xmlns:p14="http://schemas.microsoft.com/office/powerpoint/2010/main" val="39413787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8650" y="365127"/>
            <a:ext cx="7886700" cy="963944"/>
          </a:xfrm>
        </p:spPr>
        <p:txBody>
          <a:bodyPr>
            <a:noAutofit/>
          </a:bodyPr>
          <a:lstStyle/>
          <a:p>
            <a:r>
              <a:rPr lang="it-IT" sz="2800" b="1" dirty="0">
                <a:latin typeface="Arial" panose="020B0604020202020204" pitchFamily="34" charset="0"/>
                <a:cs typeface="Arial" panose="020B0604020202020204" pitchFamily="34" charset="0"/>
              </a:rPr>
              <a:t>Le principali disposizioni che impattano sulle entrate locali</a:t>
            </a:r>
            <a:endParaRPr lang="fr-FR" sz="2800" b="1" dirty="0">
              <a:latin typeface="Arial" panose="020B0604020202020204" pitchFamily="34" charset="0"/>
              <a:cs typeface="Arial" panose="020B0604020202020204" pitchFamily="34" charset="0"/>
            </a:endParaRPr>
          </a:p>
        </p:txBody>
      </p:sp>
      <p:sp>
        <p:nvSpPr>
          <p:cNvPr id="3" name="Segnaposto contenuto 2"/>
          <p:cNvSpPr>
            <a:spLocks noGrp="1"/>
          </p:cNvSpPr>
          <p:nvPr>
            <p:ph idx="1"/>
          </p:nvPr>
        </p:nvSpPr>
        <p:spPr>
          <a:xfrm>
            <a:off x="628650" y="1559812"/>
            <a:ext cx="7749806" cy="4351338"/>
          </a:xfrm>
        </p:spPr>
        <p:txBody>
          <a:bodyPr>
            <a:normAutofit fontScale="85000" lnSpcReduction="10000"/>
          </a:bodyPr>
          <a:lstStyle/>
          <a:p>
            <a:pPr algn="just">
              <a:lnSpc>
                <a:spcPct val="114000"/>
              </a:lnSpc>
              <a:spcBef>
                <a:spcPts val="600"/>
              </a:spcBef>
            </a:pPr>
            <a:r>
              <a:rPr lang="it-IT" b="1" dirty="0">
                <a:solidFill>
                  <a:srgbClr val="000000"/>
                </a:solidFill>
                <a:latin typeface="Arial Narrow" panose="020B0606020202030204" pitchFamily="34" charset="0"/>
                <a:cs typeface="Arial" charset="0"/>
              </a:rPr>
              <a:t>Il decreto coinvolge le entrate comunali prevalentemente per effetto degli articoli 3 e 4, che prevedono nello specifico:</a:t>
            </a:r>
          </a:p>
          <a:p>
            <a:pPr marL="342900" indent="-342900" algn="just">
              <a:lnSpc>
                <a:spcPct val="114000"/>
              </a:lnSpc>
              <a:spcBef>
                <a:spcPts val="600"/>
              </a:spcBef>
              <a:buAutoNum type="alphaLcParenR"/>
            </a:pPr>
            <a:r>
              <a:rPr lang="it-IT" dirty="0">
                <a:solidFill>
                  <a:srgbClr val="000000"/>
                </a:solidFill>
                <a:latin typeface="Arial Narrow" panose="020B0606020202030204" pitchFamily="34" charset="0"/>
                <a:cs typeface="Arial" charset="0"/>
              </a:rPr>
              <a:t>La definizione agevolata dei crediti iscritti a ruolo (art. 3)</a:t>
            </a:r>
          </a:p>
          <a:p>
            <a:pPr marL="342900" indent="-342900" algn="just">
              <a:lnSpc>
                <a:spcPct val="114000"/>
              </a:lnSpc>
              <a:spcBef>
                <a:spcPts val="600"/>
              </a:spcBef>
              <a:buAutoNum type="alphaLcParenR"/>
            </a:pPr>
            <a:r>
              <a:rPr lang="it-IT" dirty="0">
                <a:solidFill>
                  <a:srgbClr val="000000"/>
                </a:solidFill>
                <a:latin typeface="Arial Narrow" panose="020B0606020202030204" pitchFamily="34" charset="0"/>
                <a:cs typeface="Arial" charset="0"/>
              </a:rPr>
              <a:t>Lo stralcio e la cancellazione dei singoli carichi residui iscritti a ruolo dal 2000 al 2010, di valore non superiore a 1.000 euro (art.4)</a:t>
            </a:r>
          </a:p>
          <a:p>
            <a:pPr marL="342900" indent="-342900" algn="just">
              <a:lnSpc>
                <a:spcPct val="114000"/>
              </a:lnSpc>
              <a:spcBef>
                <a:spcPts val="600"/>
              </a:spcBef>
              <a:buAutoNum type="alphaLcParenR"/>
            </a:pPr>
            <a:endParaRPr lang="it-IT" dirty="0">
              <a:solidFill>
                <a:srgbClr val="000000"/>
              </a:solidFill>
              <a:latin typeface="Arial Narrow" panose="020B0606020202030204" pitchFamily="34" charset="0"/>
            </a:endParaRPr>
          </a:p>
          <a:p>
            <a:pPr algn="just">
              <a:lnSpc>
                <a:spcPct val="114000"/>
              </a:lnSpc>
              <a:spcBef>
                <a:spcPts val="600"/>
              </a:spcBef>
            </a:pPr>
            <a:r>
              <a:rPr lang="it-IT" dirty="0">
                <a:solidFill>
                  <a:srgbClr val="000000"/>
                </a:solidFill>
                <a:latin typeface="Arial Narrow" panose="020B0606020202030204" pitchFamily="34" charset="0"/>
              </a:rPr>
              <a:t>Inoltre, la definizione agevolata degli avvisi di accertamento (art.2) avrebbe potuto essere utilmente estesa alle entrate degli enti locali</a:t>
            </a:r>
          </a:p>
          <a:p>
            <a:endParaRPr lang="fr-FR" dirty="0"/>
          </a:p>
        </p:txBody>
      </p:sp>
      <p:sp>
        <p:nvSpPr>
          <p:cNvPr id="9" name="Segnaposto numero diapositiva 1">
            <a:extLst>
              <a:ext uri="{FF2B5EF4-FFF2-40B4-BE49-F238E27FC236}">
                <a16:creationId xmlns:a16="http://schemas.microsoft.com/office/drawing/2014/main" id="{3B7DD12D-D05B-4C1C-8781-96931A4DB020}"/>
              </a:ext>
            </a:extLst>
          </p:cNvPr>
          <p:cNvSpPr>
            <a:spLocks noGrp="1"/>
          </p:cNvSpPr>
          <p:nvPr>
            <p:ph type="sldNum" sz="quarter" idx="12"/>
          </p:nvPr>
        </p:nvSpPr>
        <p:spPr>
          <a:noFill/>
        </p:spPr>
        <p:txBody>
          <a:bodyPr/>
          <a:lstStyle>
            <a:lvl1pPr>
              <a:defRPr sz="2400">
                <a:solidFill>
                  <a:schemeClr val="tx1"/>
                </a:solidFill>
                <a:latin typeface="Arial" pitchFamily="34" charset="0"/>
                <a:ea typeface="ヒラギノ角ゴ Pro W3" charset="-128"/>
              </a:defRPr>
            </a:lvl1pPr>
            <a:lvl2pPr marL="742950" indent="-285750">
              <a:defRPr sz="2400">
                <a:solidFill>
                  <a:schemeClr val="tx1"/>
                </a:solidFill>
                <a:latin typeface="Arial" pitchFamily="34" charset="0"/>
                <a:ea typeface="ヒラギノ角ゴ Pro W3" charset="-128"/>
              </a:defRPr>
            </a:lvl2pPr>
            <a:lvl3pPr marL="1143000" indent="-228600">
              <a:defRPr sz="2400">
                <a:solidFill>
                  <a:schemeClr val="tx1"/>
                </a:solidFill>
                <a:latin typeface="Arial" pitchFamily="34" charset="0"/>
                <a:ea typeface="ヒラギノ角ゴ Pro W3" charset="-128"/>
              </a:defRPr>
            </a:lvl3pPr>
            <a:lvl4pPr marL="1600200" indent="-228600">
              <a:defRPr sz="2400">
                <a:solidFill>
                  <a:schemeClr val="tx1"/>
                </a:solidFill>
                <a:latin typeface="Arial" pitchFamily="34" charset="0"/>
                <a:ea typeface="ヒラギノ角ゴ Pro W3" charset="-128"/>
              </a:defRPr>
            </a:lvl4pPr>
            <a:lvl5pPr marL="2057400" indent="-22860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fld id="{83927D5F-EF90-4B0D-B496-5FB655BBB54A}" type="slidenum">
              <a:rPr lang="it-IT" altLang="it-IT" sz="1200"/>
              <a:pPr/>
              <a:t>47</a:t>
            </a:fld>
            <a:endParaRPr lang="it-IT" altLang="it-IT" sz="1200" dirty="0"/>
          </a:p>
        </p:txBody>
      </p:sp>
    </p:spTree>
    <p:extLst>
      <p:ext uri="{BB962C8B-B14F-4D97-AF65-F5344CB8AC3E}">
        <p14:creationId xmlns:p14="http://schemas.microsoft.com/office/powerpoint/2010/main" val="10964769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594782" y="365126"/>
            <a:ext cx="7886700" cy="985209"/>
          </a:xfrm>
        </p:spPr>
        <p:txBody>
          <a:bodyPr vert="horz" lIns="91440" tIns="45720" rIns="91440" bIns="45720" rtlCol="0" anchor="ctr">
            <a:noAutofit/>
          </a:bodyPr>
          <a:lstStyle/>
          <a:p>
            <a:r>
              <a:rPr lang="it-IT" sz="2400" b="1" dirty="0">
                <a:latin typeface="Arial" panose="020B0604020202020204" pitchFamily="34" charset="0"/>
                <a:cs typeface="Arial" panose="020B0604020202020204" pitchFamily="34" charset="0"/>
              </a:rPr>
              <a:t>Definizione agevolata dell’avviso di accertamento (art. 2) e del credito iscritti a ruolo (art. 3) </a:t>
            </a:r>
          </a:p>
        </p:txBody>
      </p:sp>
      <p:sp>
        <p:nvSpPr>
          <p:cNvPr id="4" name="Segnaposto contenuto 3"/>
          <p:cNvSpPr>
            <a:spLocks noGrp="1"/>
          </p:cNvSpPr>
          <p:nvPr>
            <p:ph idx="1"/>
          </p:nvPr>
        </p:nvSpPr>
        <p:spPr>
          <a:xfrm>
            <a:off x="628650" y="1400326"/>
            <a:ext cx="7717908" cy="4979211"/>
          </a:xfrm>
        </p:spPr>
        <p:txBody>
          <a:bodyPr>
            <a:normAutofit lnSpcReduction="10000"/>
          </a:bodyPr>
          <a:lstStyle/>
          <a:p>
            <a:pPr marL="0" indent="0" algn="just">
              <a:lnSpc>
                <a:spcPct val="120000"/>
              </a:lnSpc>
              <a:spcBef>
                <a:spcPts val="600"/>
              </a:spcBef>
              <a:buNone/>
            </a:pPr>
            <a:r>
              <a:rPr lang="it-IT" sz="1800" kern="1200" dirty="0">
                <a:solidFill>
                  <a:srgbClr val="000000"/>
                </a:solidFill>
                <a:latin typeface="Arial Narrow" panose="020B0606020202030204" pitchFamily="34" charset="0"/>
                <a:ea typeface="ヒラギノ角ゴ Pro W3" charset="-128"/>
                <a:cs typeface="Arial" charset="0"/>
              </a:rPr>
              <a:t>L’attuale formulazione dell’art. 2, pur non delimitando espressamente l’intervento agli avvisi di accertamento concernenti tributi erariali, ingenera talune </a:t>
            </a:r>
            <a:r>
              <a:rPr lang="it-IT" sz="1800" b="1" kern="1200" dirty="0">
                <a:solidFill>
                  <a:srgbClr val="000000"/>
                </a:solidFill>
                <a:latin typeface="Arial Narrow" panose="020B0606020202030204" pitchFamily="34" charset="0"/>
                <a:ea typeface="ヒラギノ角ゴ Pro W3" charset="-128"/>
                <a:cs typeface="Arial" charset="0"/>
              </a:rPr>
              <a:t>incertezze</a:t>
            </a:r>
            <a:r>
              <a:rPr lang="it-IT" sz="1800" kern="1200" dirty="0">
                <a:solidFill>
                  <a:srgbClr val="000000"/>
                </a:solidFill>
                <a:latin typeface="Arial Narrow" panose="020B0606020202030204" pitchFamily="34" charset="0"/>
                <a:ea typeface="ヒラギノ角ゴ Pro W3" charset="-128"/>
                <a:cs typeface="Arial" charset="0"/>
              </a:rPr>
              <a:t> relativamente all’estensione della sua applicabilità anche </a:t>
            </a:r>
            <a:r>
              <a:rPr lang="it-IT" sz="1800" b="1" kern="1200" dirty="0">
                <a:solidFill>
                  <a:srgbClr val="000000"/>
                </a:solidFill>
                <a:latin typeface="Arial Narrow" panose="020B0606020202030204" pitchFamily="34" charset="0"/>
                <a:ea typeface="ヒラギノ角ゴ Pro W3" charset="-128"/>
                <a:cs typeface="Arial" charset="0"/>
              </a:rPr>
              <a:t>ai tributi locali</a:t>
            </a:r>
          </a:p>
          <a:p>
            <a:pPr marL="0" indent="0" algn="just">
              <a:spcBef>
                <a:spcPts val="1200"/>
              </a:spcBef>
              <a:buNone/>
            </a:pPr>
            <a:r>
              <a:rPr lang="it-IT" sz="1800" b="1" kern="1200" dirty="0">
                <a:solidFill>
                  <a:srgbClr val="000000"/>
                </a:solidFill>
                <a:latin typeface="Arial Narrow" panose="020B0606020202030204" pitchFamily="34" charset="0"/>
                <a:ea typeface="ヒラギノ角ゴ Pro W3" charset="-128"/>
                <a:cs typeface="Arial" charset="0"/>
              </a:rPr>
              <a:t>La proposta ANCI </a:t>
            </a:r>
            <a:r>
              <a:rPr lang="it-IT" sz="1800" kern="1200" dirty="0">
                <a:solidFill>
                  <a:srgbClr val="000000"/>
                </a:solidFill>
                <a:latin typeface="Arial Narrow" panose="020B0606020202030204" pitchFamily="34" charset="0"/>
                <a:ea typeface="ヒラギノ角ゴ Pro W3" charset="-128"/>
                <a:cs typeface="Arial" charset="0"/>
              </a:rPr>
              <a:t>prevedeva:</a:t>
            </a:r>
          </a:p>
          <a:p>
            <a:pPr algn="just">
              <a:lnSpc>
                <a:spcPct val="110000"/>
              </a:lnSpc>
              <a:spcBef>
                <a:spcPts val="600"/>
              </a:spcBef>
              <a:buFont typeface="Wingdings" panose="05000000000000000000" pitchFamily="2" charset="2"/>
              <a:buChar char="Ø"/>
            </a:pPr>
            <a:r>
              <a:rPr lang="it-IT" sz="1800" b="1" kern="1200" dirty="0">
                <a:solidFill>
                  <a:srgbClr val="000000"/>
                </a:solidFill>
                <a:latin typeface="Arial Narrow" panose="020B0606020202030204" pitchFamily="34" charset="0"/>
                <a:ea typeface="ヒラギノ角ゴ Pro W3" charset="-128"/>
                <a:cs typeface="Arial" charset="0"/>
              </a:rPr>
              <a:t>chiarezza: </a:t>
            </a:r>
            <a:r>
              <a:rPr lang="it-IT" sz="1800" kern="1200" dirty="0">
                <a:solidFill>
                  <a:srgbClr val="000000"/>
                </a:solidFill>
                <a:latin typeface="Arial Narrow" panose="020B0606020202030204" pitchFamily="34" charset="0"/>
                <a:ea typeface="ヒラギノ角ゴ Pro W3" charset="-128"/>
                <a:cs typeface="Arial" charset="0"/>
              </a:rPr>
              <a:t>la definizione agevolata degli avvisi di accertamento deve essere estesa ai tributi locali in</a:t>
            </a:r>
            <a:r>
              <a:rPr lang="it-IT" sz="1800" b="1" kern="1200" dirty="0">
                <a:solidFill>
                  <a:srgbClr val="000000"/>
                </a:solidFill>
                <a:latin typeface="Arial Narrow" panose="020B0606020202030204" pitchFamily="34" charset="0"/>
                <a:ea typeface="ヒラギノ角ゴ Pro W3" charset="-128"/>
                <a:cs typeface="Arial" charset="0"/>
              </a:rPr>
              <a:t> modo esplicito</a:t>
            </a:r>
          </a:p>
          <a:p>
            <a:pPr algn="just">
              <a:lnSpc>
                <a:spcPct val="120000"/>
              </a:lnSpc>
              <a:spcBef>
                <a:spcPts val="600"/>
              </a:spcBef>
              <a:buFont typeface="Wingdings" panose="05000000000000000000" pitchFamily="2" charset="2"/>
              <a:buChar char="Ø"/>
            </a:pPr>
            <a:r>
              <a:rPr lang="it-IT" sz="1800" b="1" kern="1200" dirty="0">
                <a:solidFill>
                  <a:srgbClr val="000000"/>
                </a:solidFill>
                <a:latin typeface="Arial Narrow" panose="020B0606020202030204" pitchFamily="34" charset="0"/>
                <a:ea typeface="ヒラギノ角ゴ Pro W3" charset="-128"/>
                <a:cs typeface="Arial" charset="0"/>
              </a:rPr>
              <a:t>autonomia e facoltatività:</a:t>
            </a:r>
            <a:r>
              <a:rPr lang="it-IT" sz="1800" kern="1200" dirty="0">
                <a:solidFill>
                  <a:srgbClr val="000000"/>
                </a:solidFill>
                <a:latin typeface="Arial Narrow" panose="020B0606020202030204" pitchFamily="34" charset="0"/>
                <a:ea typeface="ヒラギノ角ゴ Pro W3" charset="-128"/>
                <a:cs typeface="Arial" charset="0"/>
              </a:rPr>
              <a:t> è necessario demandare alla potestà comunale la scelta in ordine all’adesione alla definizione agevolata degli avvisi di accertamento</a:t>
            </a:r>
          </a:p>
          <a:p>
            <a:pPr marL="0" indent="0" algn="just">
              <a:lnSpc>
                <a:spcPct val="120000"/>
              </a:lnSpc>
              <a:spcBef>
                <a:spcPts val="1200"/>
              </a:spcBef>
              <a:buNone/>
            </a:pPr>
            <a:r>
              <a:rPr lang="it-IT" sz="1800" b="1" kern="1200" dirty="0">
                <a:solidFill>
                  <a:srgbClr val="000000"/>
                </a:solidFill>
                <a:latin typeface="Arial Narrow" panose="020B0606020202030204" pitchFamily="34" charset="0"/>
                <a:ea typeface="ヒラギノ角ゴ Pro W3" charset="-128"/>
                <a:cs typeface="Arial" charset="0"/>
              </a:rPr>
              <a:t>Tali principi devono valere anche nel caso della definizione agevolata dei crediti iscritti a ruolo (art. 3)</a:t>
            </a:r>
          </a:p>
          <a:p>
            <a:pPr marL="0" indent="0" algn="just">
              <a:lnSpc>
                <a:spcPct val="120000"/>
              </a:lnSpc>
              <a:spcBef>
                <a:spcPts val="1200"/>
              </a:spcBef>
              <a:buNone/>
            </a:pPr>
            <a:r>
              <a:rPr lang="it-IT" sz="1800" kern="1200" dirty="0">
                <a:solidFill>
                  <a:srgbClr val="000000"/>
                </a:solidFill>
                <a:latin typeface="Arial Narrow" panose="020B0606020202030204" pitchFamily="34" charset="0"/>
                <a:ea typeface="ヒラギノ角ゴ Pro W3" charset="-128"/>
                <a:cs typeface="Arial" charset="0"/>
              </a:rPr>
              <a:t>La proposta ANCI puntava ad estendere ai crediti degli enti territoriali attivati tramite </a:t>
            </a:r>
            <a:r>
              <a:rPr lang="it-IT" sz="1800" b="1" kern="1200" dirty="0">
                <a:solidFill>
                  <a:srgbClr val="000000"/>
                </a:solidFill>
                <a:latin typeface="Arial Narrow" panose="020B0606020202030204" pitchFamily="34" charset="0"/>
                <a:ea typeface="ヒラギノ角ゴ Pro W3" charset="-128"/>
                <a:cs typeface="Arial" charset="0"/>
              </a:rPr>
              <a:t>ingiunzione di pagamento </a:t>
            </a:r>
            <a:r>
              <a:rPr lang="it-IT" sz="1800" kern="1200" dirty="0">
                <a:solidFill>
                  <a:srgbClr val="000000"/>
                </a:solidFill>
                <a:latin typeface="Arial Narrow" panose="020B0606020202030204" pitchFamily="34" charset="0"/>
                <a:ea typeface="ヒラギノ角ゴ Pro W3" charset="-128"/>
                <a:cs typeface="Arial" charset="0"/>
              </a:rPr>
              <a:t>la definizione agevolata di cui all’articolo 3 </a:t>
            </a:r>
            <a:r>
              <a:rPr lang="it-IT" sz="1800" b="1" kern="1200" dirty="0">
                <a:solidFill>
                  <a:srgbClr val="000000"/>
                </a:solidFill>
                <a:latin typeface="Arial Narrow" panose="020B0606020202030204" pitchFamily="34" charset="0"/>
                <a:ea typeface="ヒラギノ角ゴ Pro W3" charset="-128"/>
                <a:cs typeface="Arial" charset="0"/>
              </a:rPr>
              <a:t>(chiarezza ed equità)</a:t>
            </a:r>
            <a:r>
              <a:rPr lang="it-IT" sz="1800" kern="1200" dirty="0">
                <a:solidFill>
                  <a:srgbClr val="000000"/>
                </a:solidFill>
                <a:latin typeface="Arial Narrow" panose="020B0606020202030204" pitchFamily="34" charset="0"/>
                <a:ea typeface="ヒラギノ角ゴ Pro W3" charset="-128"/>
                <a:cs typeface="Arial" charset="0"/>
              </a:rPr>
              <a:t>. L’adesione alla definizione agevolata delle ingiunzioni di pagamento doveva ovviamente essere subordinata a deliberazione comunale </a:t>
            </a:r>
            <a:r>
              <a:rPr lang="it-IT" sz="1800" b="1" kern="1200" dirty="0">
                <a:solidFill>
                  <a:srgbClr val="000000"/>
                </a:solidFill>
                <a:latin typeface="Arial Narrow" panose="020B0606020202030204" pitchFamily="34" charset="0"/>
                <a:ea typeface="ヒラギノ角ゴ Pro W3" charset="-128"/>
                <a:cs typeface="Arial" charset="0"/>
              </a:rPr>
              <a:t>(facoltatività)</a:t>
            </a:r>
            <a:endParaRPr lang="it-IT" sz="1800" kern="1200" dirty="0">
              <a:solidFill>
                <a:srgbClr val="000000"/>
              </a:solidFill>
              <a:latin typeface="Arial Narrow" panose="020B0606020202030204" pitchFamily="34" charset="0"/>
              <a:ea typeface="ヒラギノ角ゴ Pro W3" charset="-128"/>
              <a:cs typeface="Arial" charset="0"/>
            </a:endParaRPr>
          </a:p>
        </p:txBody>
      </p:sp>
      <p:sp>
        <p:nvSpPr>
          <p:cNvPr id="2" name="Segnaposto numero diapositiva 1"/>
          <p:cNvSpPr>
            <a:spLocks noGrp="1"/>
          </p:cNvSpPr>
          <p:nvPr>
            <p:ph type="sldNum" sz="quarter" idx="12"/>
          </p:nvPr>
        </p:nvSpPr>
        <p:spPr/>
        <p:txBody>
          <a:bodyPr/>
          <a:lstStyle/>
          <a:p>
            <a:fld id="{C121BA9E-CF39-5A4C-A796-CE277B4E7A22}" type="slidenum">
              <a:rPr lang="it-IT" sz="1200">
                <a:solidFill>
                  <a:schemeClr val="tx1"/>
                </a:solidFill>
                <a:latin typeface="Arial" pitchFamily="34" charset="0"/>
                <a:ea typeface="ヒラギノ角ゴ Pro W3"/>
              </a:rPr>
              <a:pPr/>
              <a:t>48</a:t>
            </a:fld>
            <a:endParaRPr lang="it-IT" sz="1200" dirty="0">
              <a:solidFill>
                <a:schemeClr val="tx1"/>
              </a:solidFill>
              <a:latin typeface="Arial" pitchFamily="34" charset="0"/>
              <a:ea typeface="ヒラギノ角ゴ Pro W3"/>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574220" y="257546"/>
            <a:ext cx="7886700" cy="953311"/>
          </a:xfrm>
        </p:spPr>
        <p:txBody>
          <a:bodyPr vert="horz" lIns="91440" tIns="45720" rIns="91440" bIns="45720" rtlCol="0" anchor="ctr">
            <a:noAutofit/>
          </a:bodyPr>
          <a:lstStyle/>
          <a:p>
            <a:r>
              <a:rPr lang="it-IT" sz="2600" b="1" dirty="0">
                <a:latin typeface="Arial" panose="020B0604020202020204" pitchFamily="34" charset="0"/>
                <a:cs typeface="Arial" panose="020B0604020202020204" pitchFamily="34" charset="0"/>
              </a:rPr>
              <a:t>Lo stralcio dei crediti fino a 1.000 euro (1)</a:t>
            </a:r>
          </a:p>
        </p:txBody>
      </p:sp>
      <p:sp>
        <p:nvSpPr>
          <p:cNvPr id="4" name="Segnaposto contenuto 3"/>
          <p:cNvSpPr>
            <a:spLocks noGrp="1"/>
          </p:cNvSpPr>
          <p:nvPr>
            <p:ph idx="1"/>
          </p:nvPr>
        </p:nvSpPr>
        <p:spPr>
          <a:xfrm>
            <a:off x="628650" y="1191420"/>
            <a:ext cx="7886700" cy="4904784"/>
          </a:xfrm>
        </p:spPr>
        <p:txBody>
          <a:bodyPr>
            <a:noAutofit/>
          </a:bodyPr>
          <a:lstStyle/>
          <a:p>
            <a:pPr marL="0" indent="0" algn="just">
              <a:lnSpc>
                <a:spcPct val="120000"/>
              </a:lnSpc>
              <a:spcBef>
                <a:spcPts val="0"/>
              </a:spcBef>
              <a:buNone/>
            </a:pPr>
            <a:r>
              <a:rPr lang="it-IT" sz="1800" kern="1200" dirty="0">
                <a:solidFill>
                  <a:srgbClr val="000000"/>
                </a:solidFill>
                <a:latin typeface="Arial Narrow" panose="020B0606020202030204" pitchFamily="34" charset="0"/>
                <a:ea typeface="ヒラギノ角ゴ Pro W3" charset="-128"/>
                <a:cs typeface="Arial" charset="0"/>
              </a:rPr>
              <a:t>Si tratta di una disposizione che preoccupa sotto il profilo finanziario e di tenuta degli equilibri di bilancio</a:t>
            </a:r>
            <a:r>
              <a:rPr lang="it-IT" sz="1800" dirty="0">
                <a:solidFill>
                  <a:srgbClr val="000000"/>
                </a:solidFill>
                <a:latin typeface="Arial Narrow" panose="020B0606020202030204" pitchFamily="34" charset="0"/>
                <a:ea typeface="ヒラギノ角ゴ Pro W3" charset="-128"/>
                <a:cs typeface="Arial" charset="0"/>
              </a:rPr>
              <a:t>, infatti c</a:t>
            </a:r>
            <a:r>
              <a:rPr lang="it-IT" sz="1800" kern="1200" dirty="0">
                <a:solidFill>
                  <a:srgbClr val="000000"/>
                </a:solidFill>
                <a:latin typeface="Arial Narrow" panose="020B0606020202030204" pitchFamily="34" charset="0"/>
                <a:ea typeface="ヒラギノ角ゴ Pro W3" charset="-128"/>
                <a:cs typeface="Arial" charset="0"/>
              </a:rPr>
              <a:t>on l’attuale formulazione:</a:t>
            </a:r>
          </a:p>
          <a:p>
            <a:pPr marL="573750" lvl="1" indent="-285750" algn="just">
              <a:lnSpc>
                <a:spcPct val="120000"/>
              </a:lnSpc>
              <a:spcBef>
                <a:spcPts val="600"/>
              </a:spcBef>
              <a:buFont typeface="Wingdings" panose="05000000000000000000" pitchFamily="2" charset="2"/>
              <a:buChar char="Ø"/>
            </a:pPr>
            <a:r>
              <a:rPr lang="it-IT" sz="1800" kern="1200" dirty="0">
                <a:solidFill>
                  <a:srgbClr val="000000"/>
                </a:solidFill>
                <a:latin typeface="Arial Narrow" panose="020B0606020202030204" pitchFamily="34" charset="0"/>
                <a:ea typeface="ヒラギノ角ゴ Pro W3" charset="-128"/>
                <a:cs typeface="Arial" charset="0"/>
              </a:rPr>
              <a:t>il Governo </a:t>
            </a:r>
            <a:r>
              <a:rPr lang="it-IT" sz="1800" b="1" kern="1200" dirty="0">
                <a:solidFill>
                  <a:srgbClr val="000000"/>
                </a:solidFill>
                <a:latin typeface="Arial Narrow" panose="020B0606020202030204" pitchFamily="34" charset="0"/>
                <a:ea typeface="ヒラギノ角ゴ Pro W3" charset="-128"/>
                <a:cs typeface="Arial" charset="0"/>
              </a:rPr>
              <a:t>interviene direttamente e senza compensazione </a:t>
            </a:r>
            <a:r>
              <a:rPr lang="it-IT" sz="1800" kern="1200" dirty="0">
                <a:solidFill>
                  <a:srgbClr val="000000"/>
                </a:solidFill>
                <a:latin typeface="Arial Narrow" panose="020B0606020202030204" pitchFamily="34" charset="0"/>
                <a:ea typeface="ヒラギノ角ゴ Pro W3" charset="-128"/>
                <a:cs typeface="Arial" charset="0"/>
              </a:rPr>
              <a:t>su crediti di spettanza locale e in particolare dei Comuni</a:t>
            </a:r>
          </a:p>
          <a:p>
            <a:pPr marL="573750" lvl="1" indent="-285750" algn="just">
              <a:lnSpc>
                <a:spcPct val="120000"/>
              </a:lnSpc>
              <a:spcBef>
                <a:spcPts val="600"/>
              </a:spcBef>
              <a:buFont typeface="Wingdings" panose="05000000000000000000" pitchFamily="2" charset="2"/>
              <a:buChar char="Ø"/>
            </a:pPr>
            <a:r>
              <a:rPr lang="it-IT" sz="1800" kern="1200" dirty="0">
                <a:solidFill>
                  <a:srgbClr val="000000"/>
                </a:solidFill>
                <a:latin typeface="Arial Narrow" panose="020B0606020202030204" pitchFamily="34" charset="0"/>
                <a:ea typeface="ヒラギノ角ゴ Pro W3" charset="-128"/>
                <a:cs typeface="Arial" charset="0"/>
              </a:rPr>
              <a:t>si stima un complesso di annullamenti </a:t>
            </a:r>
            <a:r>
              <a:rPr lang="it-IT" sz="1800" b="1" kern="1200" dirty="0">
                <a:solidFill>
                  <a:srgbClr val="000000"/>
                </a:solidFill>
                <a:latin typeface="Arial Narrow" panose="020B0606020202030204" pitchFamily="34" charset="0"/>
                <a:ea typeface="ヒラギノ角ゴ Pro W3" charset="-128"/>
                <a:cs typeface="Arial" charset="0"/>
              </a:rPr>
              <a:t>valutabile tra i 3 e i 5 miliardi di euro</a:t>
            </a:r>
            <a:r>
              <a:rPr lang="it-IT" sz="1800" kern="1200" dirty="0">
                <a:solidFill>
                  <a:srgbClr val="000000"/>
                </a:solidFill>
                <a:latin typeface="Arial Narrow" panose="020B0606020202030204" pitchFamily="34" charset="0"/>
                <a:ea typeface="ヒラギノ角ゴ Pro W3" charset="-128"/>
                <a:cs typeface="Arial" charset="0"/>
              </a:rPr>
              <a:t>, sulla base delle iscrizioni a ruolo nel periodo 2000-2010 e dalle percentuali di annullamento/sgravio e pagamento osservate nel tempo</a:t>
            </a:r>
          </a:p>
          <a:p>
            <a:pPr marL="0" indent="0" algn="just">
              <a:lnSpc>
                <a:spcPct val="120000"/>
              </a:lnSpc>
              <a:spcBef>
                <a:spcPts val="1200"/>
              </a:spcBef>
              <a:buNone/>
            </a:pPr>
            <a:r>
              <a:rPr lang="it-IT" sz="1800" kern="1200" dirty="0">
                <a:solidFill>
                  <a:srgbClr val="000000"/>
                </a:solidFill>
                <a:latin typeface="Arial Narrow" panose="020B0606020202030204" pitchFamily="34" charset="0"/>
                <a:ea typeface="ヒラギノ角ゴ Pro W3" charset="-128"/>
                <a:cs typeface="Arial" charset="0"/>
              </a:rPr>
              <a:t>Non tutte le cancellazioni in questione concorrono alla formazione degli equilibri contabili, soprattutto a seguito del riaccertamento straordinario dei residui del 2015 e della formazione del Fondo crediti di dubbia esigibilità (FCDE)</a:t>
            </a:r>
          </a:p>
          <a:p>
            <a:pPr marL="0" indent="0" algn="just">
              <a:lnSpc>
                <a:spcPct val="120000"/>
              </a:lnSpc>
              <a:spcBef>
                <a:spcPts val="1200"/>
              </a:spcBef>
              <a:buNone/>
            </a:pPr>
            <a:r>
              <a:rPr lang="it-IT" sz="1800" kern="1200" dirty="0">
                <a:solidFill>
                  <a:srgbClr val="000000"/>
                </a:solidFill>
                <a:latin typeface="Arial Narrow" panose="020B0606020202030204" pitchFamily="34" charset="0"/>
                <a:ea typeface="ヒラギノ角ゴ Pro W3" charset="-128"/>
                <a:cs typeface="Arial" charset="0"/>
              </a:rPr>
              <a:t>Tuttavia, </a:t>
            </a:r>
            <a:r>
              <a:rPr lang="it-IT" sz="1800" b="1" kern="1200" dirty="0">
                <a:solidFill>
                  <a:srgbClr val="000000"/>
                </a:solidFill>
                <a:latin typeface="Arial Narrow" panose="020B0606020202030204" pitchFamily="34" charset="0"/>
                <a:ea typeface="ヒラギノ角ゴ Pro W3" charset="-128"/>
                <a:cs typeface="Arial" charset="0"/>
              </a:rPr>
              <a:t>una parte non trascurabile di enti ha mantenuto a residuo i carichi iscritti a ruolo</a:t>
            </a:r>
            <a:r>
              <a:rPr lang="it-IT" sz="1800" kern="1200" dirty="0">
                <a:solidFill>
                  <a:srgbClr val="000000"/>
                </a:solidFill>
                <a:latin typeface="Arial Narrow" panose="020B0606020202030204" pitchFamily="34" charset="0"/>
                <a:ea typeface="ヒラギノ角ゴ Pro W3" charset="-128"/>
                <a:cs typeface="Arial" charset="0"/>
              </a:rPr>
              <a:t>, in quanto formalmente “coltivati” dal concessionario fino alla presentazione delle dichiarazioni di inesigibilità</a:t>
            </a:r>
          </a:p>
        </p:txBody>
      </p:sp>
      <p:sp>
        <p:nvSpPr>
          <p:cNvPr id="2" name="Segnaposto numero diapositiva 1"/>
          <p:cNvSpPr>
            <a:spLocks noGrp="1"/>
          </p:cNvSpPr>
          <p:nvPr>
            <p:ph type="sldNum" sz="quarter" idx="12"/>
          </p:nvPr>
        </p:nvSpPr>
        <p:spPr/>
        <p:txBody>
          <a:bodyPr/>
          <a:lstStyle/>
          <a:p>
            <a:fld id="{C121BA9E-CF39-5A4C-A796-CE277B4E7A22}" type="slidenum">
              <a:rPr lang="it-IT" sz="1200">
                <a:solidFill>
                  <a:schemeClr val="tx1"/>
                </a:solidFill>
                <a:latin typeface="Arial" pitchFamily="34" charset="0"/>
                <a:ea typeface="ヒラギノ角ゴ Pro W3"/>
              </a:rPr>
              <a:pPr/>
              <a:t>49</a:t>
            </a:fld>
            <a:endParaRPr lang="it-IT" sz="1200" dirty="0">
              <a:solidFill>
                <a:schemeClr val="tx1"/>
              </a:solidFill>
              <a:latin typeface="Arial" pitchFamily="34" charset="0"/>
              <a:ea typeface="ヒラギノ角ゴ Pro W3"/>
            </a:endParaRPr>
          </a:p>
        </p:txBody>
      </p:sp>
      <p:sp>
        <p:nvSpPr>
          <p:cNvPr id="5" name="Rettangolo 4"/>
          <p:cNvSpPr/>
          <p:nvPr/>
        </p:nvSpPr>
        <p:spPr>
          <a:xfrm>
            <a:off x="735106" y="5939516"/>
            <a:ext cx="7700682" cy="359842"/>
          </a:xfrm>
          <a:prstGeom prst="rect">
            <a:avLst/>
          </a:prstGeom>
        </p:spPr>
        <p:txBody>
          <a:bodyPr wrap="square">
            <a:spAutoFit/>
          </a:bodyPr>
          <a:lstStyle/>
          <a:p>
            <a:pPr marL="288000" indent="0" algn="ctr">
              <a:lnSpc>
                <a:spcPct val="120000"/>
              </a:lnSpc>
              <a:spcBef>
                <a:spcPts val="0"/>
              </a:spcBef>
              <a:spcAft>
                <a:spcPts val="600"/>
              </a:spcAft>
              <a:buNone/>
            </a:pPr>
            <a:r>
              <a:rPr lang="it-IT" sz="1600" b="1" i="1" dirty="0">
                <a:solidFill>
                  <a:srgbClr val="C00000"/>
                </a:solidFill>
                <a:latin typeface="Arial Narrow" panose="020B0606020202030204" pitchFamily="34" charset="0"/>
                <a:ea typeface="ヒラギノ角ゴ Pro W3" charset="-128"/>
                <a:cs typeface="Arial" charset="0"/>
              </a:rPr>
              <a:t>dl Semplificazioni: eventuale disavanzo da stralcio ex art. 4 spalmato in 5 anni</a:t>
            </a:r>
            <a:endParaRPr lang="it-IT" sz="1600" i="1" dirty="0">
              <a:solidFill>
                <a:srgbClr val="C00000"/>
              </a:solidFill>
              <a:latin typeface="Arial Narrow" panose="020B060602020203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7">
            <a:extLst>
              <a:ext uri="{FF2B5EF4-FFF2-40B4-BE49-F238E27FC236}">
                <a16:creationId xmlns:a16="http://schemas.microsoft.com/office/drawing/2014/main" id="{6CADFF6C-7293-4A0C-8CAC-A4840CA1F4D3}"/>
              </a:ext>
            </a:extLst>
          </p:cNvPr>
          <p:cNvSpPr/>
          <p:nvPr/>
        </p:nvSpPr>
        <p:spPr>
          <a:xfrm>
            <a:off x="269187" y="897634"/>
            <a:ext cx="8246163" cy="5569666"/>
          </a:xfrm>
          <a:prstGeom prst="rect">
            <a:avLst/>
          </a:prstGeom>
        </p:spPr>
        <p:txBody>
          <a:bodyPr wrap="square">
            <a:spAutoFit/>
          </a:bodyPr>
          <a:lstStyle/>
          <a:p>
            <a:pPr algn="just" defTabSz="914400">
              <a:lnSpc>
                <a:spcPct val="114000"/>
              </a:lnSpc>
              <a:spcBef>
                <a:spcPts val="600"/>
              </a:spcBef>
              <a:spcAft>
                <a:spcPts val="0"/>
              </a:spcAft>
              <a:buClr>
                <a:srgbClr val="005E7D"/>
              </a:buClr>
              <a:defRPr/>
            </a:pPr>
            <a:r>
              <a:rPr lang="it-IT" b="1" dirty="0">
                <a:latin typeface="Arial Narrow" panose="020B0606020202030204" pitchFamily="34" charset="0"/>
              </a:rPr>
              <a:t>Le attese di rilancio</a:t>
            </a:r>
            <a:r>
              <a:rPr lang="it-IT" dirty="0">
                <a:latin typeface="Arial Narrow" panose="020B0606020202030204" pitchFamily="34" charset="0"/>
              </a:rPr>
              <a:t> degli investimenti locali sono </a:t>
            </a:r>
            <a:r>
              <a:rPr lang="it-IT" b="1" dirty="0">
                <a:latin typeface="Arial Narrow" panose="020B0606020202030204" pitchFamily="34" charset="0"/>
              </a:rPr>
              <a:t>rimaste fin qui in larga parte deluse</a:t>
            </a:r>
            <a:r>
              <a:rPr lang="it-IT" dirty="0">
                <a:latin typeface="Arial Narrow" panose="020B0606020202030204" pitchFamily="34" charset="0"/>
              </a:rPr>
              <a:t>, nel 2017 un ulteriore -12% degli impegni rispetto al 2016</a:t>
            </a:r>
          </a:p>
          <a:p>
            <a:pPr marL="180000" indent="-180000" algn="just" defTabSz="914400">
              <a:lnSpc>
                <a:spcPct val="114000"/>
              </a:lnSpc>
              <a:spcBef>
                <a:spcPts val="600"/>
              </a:spcBef>
              <a:spcAft>
                <a:spcPts val="0"/>
              </a:spcAft>
              <a:buClr>
                <a:srgbClr val="005E7D"/>
              </a:buClr>
              <a:buFont typeface="Arial" panose="020B0604020202020204" pitchFamily="34" charset="0"/>
              <a:buChar char="•"/>
              <a:defRPr/>
            </a:pPr>
            <a:endParaRPr lang="it-IT" sz="1600" dirty="0">
              <a:latin typeface="Arial Narrow" panose="020B0606020202030204" pitchFamily="34" charset="0"/>
            </a:endParaRPr>
          </a:p>
          <a:p>
            <a:pPr marL="180000" indent="-180000" algn="just" defTabSz="914400">
              <a:lnSpc>
                <a:spcPct val="114000"/>
              </a:lnSpc>
              <a:spcBef>
                <a:spcPts val="600"/>
              </a:spcBef>
              <a:spcAft>
                <a:spcPts val="0"/>
              </a:spcAft>
              <a:buClr>
                <a:srgbClr val="005E7D"/>
              </a:buClr>
              <a:buFont typeface="Arial" panose="020B0604020202020204" pitchFamily="34" charset="0"/>
              <a:buChar char="•"/>
              <a:defRPr/>
            </a:pPr>
            <a:endParaRPr lang="it-IT" sz="1600" dirty="0">
              <a:latin typeface="Arial Narrow" panose="020B0606020202030204" pitchFamily="34" charset="0"/>
            </a:endParaRPr>
          </a:p>
          <a:p>
            <a:pPr marL="180000" indent="-180000" algn="just" defTabSz="914400">
              <a:lnSpc>
                <a:spcPct val="114000"/>
              </a:lnSpc>
              <a:spcBef>
                <a:spcPts val="600"/>
              </a:spcBef>
              <a:spcAft>
                <a:spcPts val="0"/>
              </a:spcAft>
              <a:buClr>
                <a:srgbClr val="005E7D"/>
              </a:buClr>
              <a:buFont typeface="Arial" panose="020B0604020202020204" pitchFamily="34" charset="0"/>
              <a:buChar char="•"/>
              <a:defRPr/>
            </a:pPr>
            <a:endParaRPr lang="it-IT" sz="1600" dirty="0">
              <a:latin typeface="Arial Narrow" panose="020B0606020202030204" pitchFamily="34" charset="0"/>
            </a:endParaRPr>
          </a:p>
          <a:p>
            <a:pPr marL="180000" indent="-180000" algn="just" defTabSz="914400">
              <a:lnSpc>
                <a:spcPct val="114000"/>
              </a:lnSpc>
              <a:spcBef>
                <a:spcPts val="600"/>
              </a:spcBef>
              <a:spcAft>
                <a:spcPts val="0"/>
              </a:spcAft>
              <a:buClr>
                <a:srgbClr val="005E7D"/>
              </a:buClr>
              <a:buFont typeface="Arial" panose="020B0604020202020204" pitchFamily="34" charset="0"/>
              <a:buChar char="•"/>
              <a:defRPr/>
            </a:pPr>
            <a:endParaRPr lang="it-IT" sz="1600" dirty="0">
              <a:latin typeface="Arial Narrow" panose="020B0606020202030204" pitchFamily="34" charset="0"/>
            </a:endParaRPr>
          </a:p>
          <a:p>
            <a:pPr algn="just" defTabSz="914400">
              <a:lnSpc>
                <a:spcPct val="114000"/>
              </a:lnSpc>
              <a:spcBef>
                <a:spcPts val="600"/>
              </a:spcBef>
              <a:spcAft>
                <a:spcPts val="0"/>
              </a:spcAft>
              <a:buClr>
                <a:srgbClr val="005E7D"/>
              </a:buClr>
              <a:defRPr/>
            </a:pPr>
            <a:endParaRPr lang="it-IT" sz="1600" dirty="0">
              <a:latin typeface="Arial Narrow" panose="020B0606020202030204" pitchFamily="34" charset="0"/>
            </a:endParaRPr>
          </a:p>
          <a:p>
            <a:pPr marL="180000" indent="-180000" algn="just" defTabSz="914400">
              <a:lnSpc>
                <a:spcPct val="114000"/>
              </a:lnSpc>
              <a:spcBef>
                <a:spcPts val="600"/>
              </a:spcBef>
              <a:spcAft>
                <a:spcPts val="0"/>
              </a:spcAft>
              <a:buClr>
                <a:srgbClr val="005E7D"/>
              </a:buClr>
              <a:buFont typeface="Arial" panose="020B0604020202020204" pitchFamily="34" charset="0"/>
              <a:buChar char="•"/>
              <a:defRPr/>
            </a:pPr>
            <a:endParaRPr lang="it-IT" sz="1600" dirty="0">
              <a:latin typeface="Arial Narrow" panose="020B0606020202030204" pitchFamily="34" charset="0"/>
            </a:endParaRPr>
          </a:p>
          <a:p>
            <a:pPr marL="180000" indent="-180000" algn="just" defTabSz="914400">
              <a:lnSpc>
                <a:spcPct val="114000"/>
              </a:lnSpc>
              <a:spcBef>
                <a:spcPts val="600"/>
              </a:spcBef>
              <a:spcAft>
                <a:spcPts val="0"/>
              </a:spcAft>
              <a:buClr>
                <a:srgbClr val="005E7D"/>
              </a:buClr>
              <a:buFont typeface="Arial" panose="020B0604020202020204" pitchFamily="34" charset="0"/>
              <a:buChar char="•"/>
              <a:defRPr/>
            </a:pPr>
            <a:endParaRPr lang="it-IT" sz="600" dirty="0">
              <a:latin typeface="Arial Narrow" panose="020B0606020202030204" pitchFamily="34" charset="0"/>
            </a:endParaRPr>
          </a:p>
          <a:p>
            <a:pPr marL="285750" indent="-285750" algn="just" defTabSz="914400">
              <a:lnSpc>
                <a:spcPct val="110000"/>
              </a:lnSpc>
              <a:spcBef>
                <a:spcPts val="3000"/>
              </a:spcBef>
              <a:spcAft>
                <a:spcPts val="0"/>
              </a:spcAft>
              <a:buFont typeface="Wingdings" panose="05000000000000000000" pitchFamily="2" charset="2"/>
              <a:buChar char="Ø"/>
              <a:defRPr/>
            </a:pPr>
            <a:r>
              <a:rPr lang="it-IT" dirty="0">
                <a:latin typeface="Arial Narrow" panose="020B0606020202030204" pitchFamily="34" charset="0"/>
              </a:rPr>
              <a:t>Si è rivelato illusorio ipotizzare che il passaggio dal Patto di stabilità interno al Saldo finale di competenza potesse bastare per far ripartire la complessa filiera degli investimenti comunali</a:t>
            </a:r>
          </a:p>
          <a:p>
            <a:pPr marL="285750" indent="-285750" algn="just" defTabSz="914400">
              <a:lnSpc>
                <a:spcPct val="110000"/>
              </a:lnSpc>
              <a:spcBef>
                <a:spcPts val="600"/>
              </a:spcBef>
              <a:spcAft>
                <a:spcPts val="0"/>
              </a:spcAft>
              <a:buFont typeface="Wingdings" panose="05000000000000000000" pitchFamily="2" charset="2"/>
              <a:buChar char="Ø"/>
              <a:defRPr/>
            </a:pPr>
            <a:r>
              <a:rPr lang="it-IT" dirty="0">
                <a:latin typeface="Arial Narrow" panose="020B0606020202030204" pitchFamily="34" charset="0"/>
              </a:rPr>
              <a:t>Il comparto mantiene notevoli potenzialità di investimento e </a:t>
            </a:r>
            <a:r>
              <a:rPr lang="it-IT" b="1" dirty="0">
                <a:latin typeface="Arial Narrow" panose="020B0606020202030204" pitchFamily="34" charset="0"/>
              </a:rPr>
              <a:t>la legge di bilancio</a:t>
            </a:r>
            <a:r>
              <a:rPr lang="it-IT" dirty="0">
                <a:latin typeface="Arial Narrow" panose="020B0606020202030204" pitchFamily="34" charset="0"/>
              </a:rPr>
              <a:t> </a:t>
            </a:r>
            <a:r>
              <a:rPr lang="it-IT" b="1" dirty="0">
                <a:latin typeface="Arial Narrow" panose="020B0606020202030204" pitchFamily="34" charset="0"/>
              </a:rPr>
              <a:t>contiene misure finanziarie e di settore</a:t>
            </a:r>
            <a:r>
              <a:rPr lang="it-IT" dirty="0">
                <a:latin typeface="Arial Narrow" panose="020B0606020202030204" pitchFamily="34" charset="0"/>
              </a:rPr>
              <a:t> che ne agevolano il pieno utilizzo</a:t>
            </a:r>
          </a:p>
          <a:p>
            <a:pPr marL="285750" indent="-285750" algn="just" defTabSz="914400">
              <a:lnSpc>
                <a:spcPct val="110000"/>
              </a:lnSpc>
              <a:spcBef>
                <a:spcPts val="600"/>
              </a:spcBef>
              <a:spcAft>
                <a:spcPts val="0"/>
              </a:spcAft>
              <a:buFont typeface="Wingdings" panose="05000000000000000000" pitchFamily="2" charset="2"/>
              <a:buChar char="Ø"/>
              <a:defRPr/>
            </a:pPr>
            <a:r>
              <a:rPr lang="it-IT" dirty="0">
                <a:latin typeface="Arial Narrow" panose="020B0606020202030204" pitchFamily="34" charset="0"/>
              </a:rPr>
              <a:t>Serve tuttavia un intervento più incisivo per semplificare le gare e le regole delle centrali di committenza</a:t>
            </a:r>
          </a:p>
        </p:txBody>
      </p:sp>
      <p:sp>
        <p:nvSpPr>
          <p:cNvPr id="17409" name="Rectangle 2"/>
          <p:cNvSpPr>
            <a:spLocks noGrp="1" noChangeArrowheads="1"/>
          </p:cNvSpPr>
          <p:nvPr>
            <p:ph type="title"/>
          </p:nvPr>
        </p:nvSpPr>
        <p:spPr>
          <a:xfrm>
            <a:off x="213531" y="304682"/>
            <a:ext cx="7129902" cy="620712"/>
          </a:xfrm>
        </p:spPr>
        <p:txBody>
          <a:bodyPr vert="horz" lIns="91440" tIns="45720" rIns="91440" bIns="45720" rtlCol="0" anchor="ctr">
            <a:noAutofit/>
          </a:bodyPr>
          <a:lstStyle/>
          <a:p>
            <a:r>
              <a:rPr lang="it-IT" sz="2600" b="1" dirty="0">
                <a:latin typeface="Arial" panose="020B0604020202020204" pitchFamily="34" charset="0"/>
                <a:cs typeface="Arial" panose="020B0604020202020204" pitchFamily="34" charset="0"/>
              </a:rPr>
              <a:t>Dinamica degli investimenti comunali (1)</a:t>
            </a:r>
          </a:p>
        </p:txBody>
      </p:sp>
      <p:sp>
        <p:nvSpPr>
          <p:cNvPr id="17411" name="Segnaposto numero diapositiva 1"/>
          <p:cNvSpPr>
            <a:spLocks noGrp="1"/>
          </p:cNvSpPr>
          <p:nvPr>
            <p:ph type="sldNum" sz="quarter" idx="12"/>
          </p:nvPr>
        </p:nvSpPr>
        <p:spPr>
          <a:noFill/>
        </p:spPr>
        <p:txBody>
          <a:bodyPr/>
          <a:lstStyle>
            <a:lvl1pPr>
              <a:defRPr sz="2400">
                <a:solidFill>
                  <a:schemeClr val="tx1"/>
                </a:solidFill>
                <a:latin typeface="Arial" pitchFamily="34" charset="0"/>
                <a:ea typeface="ヒラギノ角ゴ Pro W3" charset="-128"/>
              </a:defRPr>
            </a:lvl1pPr>
            <a:lvl2pPr marL="742950" indent="-285750">
              <a:defRPr sz="2400">
                <a:solidFill>
                  <a:schemeClr val="tx1"/>
                </a:solidFill>
                <a:latin typeface="Arial" pitchFamily="34" charset="0"/>
                <a:ea typeface="ヒラギノ角ゴ Pro W3" charset="-128"/>
              </a:defRPr>
            </a:lvl2pPr>
            <a:lvl3pPr marL="1143000" indent="-228600">
              <a:defRPr sz="2400">
                <a:solidFill>
                  <a:schemeClr val="tx1"/>
                </a:solidFill>
                <a:latin typeface="Arial" pitchFamily="34" charset="0"/>
                <a:ea typeface="ヒラギノ角ゴ Pro W3" charset="-128"/>
              </a:defRPr>
            </a:lvl3pPr>
            <a:lvl4pPr marL="1600200" indent="-228600">
              <a:defRPr sz="2400">
                <a:solidFill>
                  <a:schemeClr val="tx1"/>
                </a:solidFill>
                <a:latin typeface="Arial" pitchFamily="34" charset="0"/>
                <a:ea typeface="ヒラギノ角ゴ Pro W3" charset="-128"/>
              </a:defRPr>
            </a:lvl4pPr>
            <a:lvl5pPr marL="2057400" indent="-22860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fld id="{83927D5F-EF90-4B0D-B496-5FB655BBB54A}" type="slidenum">
              <a:rPr lang="it-IT" altLang="it-IT" sz="1200"/>
              <a:pPr/>
              <a:t>5</a:t>
            </a:fld>
            <a:endParaRPr lang="it-IT" altLang="it-IT" sz="1200" dirty="0"/>
          </a:p>
        </p:txBody>
      </p:sp>
      <p:grpSp>
        <p:nvGrpSpPr>
          <p:cNvPr id="4" name="Gruppo 3">
            <a:extLst>
              <a:ext uri="{FF2B5EF4-FFF2-40B4-BE49-F238E27FC236}">
                <a16:creationId xmlns:a16="http://schemas.microsoft.com/office/drawing/2014/main" id="{F2A2CE46-95B4-457F-8988-0A6B73900759}"/>
              </a:ext>
            </a:extLst>
          </p:cNvPr>
          <p:cNvGrpSpPr>
            <a:grpSpLocks noChangeAspect="1"/>
          </p:cNvGrpSpPr>
          <p:nvPr/>
        </p:nvGrpSpPr>
        <p:grpSpPr>
          <a:xfrm>
            <a:off x="1598481" y="1663772"/>
            <a:ext cx="5940000" cy="2522451"/>
            <a:chOff x="1091198" y="1761229"/>
            <a:chExt cx="7104888" cy="2936010"/>
          </a:xfrm>
        </p:grpSpPr>
        <p:pic>
          <p:nvPicPr>
            <p:cNvPr id="2" name="Immagine 1">
              <a:extLst>
                <a:ext uri="{FF2B5EF4-FFF2-40B4-BE49-F238E27FC236}">
                  <a16:creationId xmlns:a16="http://schemas.microsoft.com/office/drawing/2014/main" id="{916ED3FD-4DF9-43C9-B79A-33DA946FF287}"/>
                </a:ext>
              </a:extLst>
            </p:cNvPr>
            <p:cNvPicPr>
              <a:picLocks noChangeAspect="1"/>
            </p:cNvPicPr>
            <p:nvPr/>
          </p:nvPicPr>
          <p:blipFill>
            <a:blip r:embed="rId3"/>
            <a:stretch>
              <a:fillRect/>
            </a:stretch>
          </p:blipFill>
          <p:spPr>
            <a:xfrm>
              <a:off x="1934554" y="2048397"/>
              <a:ext cx="5040000" cy="2356188"/>
            </a:xfrm>
            <a:prstGeom prst="rect">
              <a:avLst/>
            </a:prstGeom>
          </p:spPr>
        </p:pic>
        <p:sp>
          <p:nvSpPr>
            <p:cNvPr id="3" name="Rettangolo 2"/>
            <p:cNvSpPr/>
            <p:nvPr/>
          </p:nvSpPr>
          <p:spPr>
            <a:xfrm>
              <a:off x="3104070" y="4440726"/>
              <a:ext cx="2584994" cy="256513"/>
            </a:xfrm>
            <a:prstGeom prst="rect">
              <a:avLst/>
            </a:prstGeom>
          </p:spPr>
          <p:txBody>
            <a:bodyPr wrap="none">
              <a:spAutoFit/>
            </a:bodyPr>
            <a:lstStyle/>
            <a:p>
              <a:pPr lvl="0">
                <a:lnSpc>
                  <a:spcPct val="114000"/>
                </a:lnSpc>
              </a:pPr>
              <a:r>
                <a:rPr lang="it-IT" sz="800" b="1" i="1" dirty="0">
                  <a:latin typeface="Arial Narrow" panose="020B0606020202030204" pitchFamily="34" charset="0"/>
                </a:rPr>
                <a:t>Fonte: elaborazioni IFEL su dati Ministero Interno</a:t>
              </a:r>
            </a:p>
          </p:txBody>
        </p:sp>
        <p:sp>
          <p:nvSpPr>
            <p:cNvPr id="10" name="Rettangolo 2">
              <a:extLst>
                <a:ext uri="{FF2B5EF4-FFF2-40B4-BE49-F238E27FC236}">
                  <a16:creationId xmlns:a16="http://schemas.microsoft.com/office/drawing/2014/main" id="{DDB604AC-EA58-45CD-A422-7B1510006E38}"/>
                </a:ext>
              </a:extLst>
            </p:cNvPr>
            <p:cNvSpPr>
              <a:spLocks noChangeArrowheads="1"/>
            </p:cNvSpPr>
            <p:nvPr/>
          </p:nvSpPr>
          <p:spPr bwMode="auto">
            <a:xfrm>
              <a:off x="1091198" y="1761229"/>
              <a:ext cx="7104888" cy="304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ヒラギノ角ゴ Pro W3" charset="-128"/>
                </a:defRPr>
              </a:lvl1pPr>
              <a:lvl2pPr marL="742950" indent="-285750">
                <a:defRPr sz="2400">
                  <a:solidFill>
                    <a:schemeClr val="tx1"/>
                  </a:solidFill>
                  <a:latin typeface="Arial" panose="020B0604020202020204" pitchFamily="34" charset="0"/>
                  <a:ea typeface="ヒラギノ角ゴ Pro W3" charset="-128"/>
                </a:defRPr>
              </a:lvl2pPr>
              <a:lvl3pPr marL="1143000" indent="-228600">
                <a:defRPr sz="2400">
                  <a:solidFill>
                    <a:schemeClr val="tx1"/>
                  </a:solidFill>
                  <a:latin typeface="Arial" panose="020B0604020202020204" pitchFamily="34" charset="0"/>
                  <a:ea typeface="ヒラギノ角ゴ Pro W3" charset="-128"/>
                </a:defRPr>
              </a:lvl3pPr>
              <a:lvl4pPr marL="1600200" indent="-228600">
                <a:defRPr sz="2400">
                  <a:solidFill>
                    <a:schemeClr val="tx1"/>
                  </a:solidFill>
                  <a:latin typeface="Arial" panose="020B0604020202020204" pitchFamily="34" charset="0"/>
                  <a:ea typeface="ヒラギノ角ゴ Pro W3" charset="-128"/>
                </a:defRPr>
              </a:lvl4pPr>
              <a:lvl5pPr marL="2057400" indent="-228600">
                <a:defRPr sz="2400">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algn="ctr">
                <a:spcAft>
                  <a:spcPts val="0"/>
                </a:spcAft>
              </a:pPr>
              <a:r>
                <a:rPr lang="it-IT" altLang="it-IT" sz="1100" b="1" i="1" dirty="0">
                  <a:latin typeface="Arial Narrow" panose="020B0606020202030204" pitchFamily="34" charset="0"/>
                </a:rPr>
                <a:t>La dinamica degli impegni per investimenti fissi lordi nei Comuni. Anni 2010-2017 con indice 2010 = 100</a:t>
              </a:r>
              <a:endParaRPr lang="it-IT" altLang="it-IT" sz="1100" b="1" i="1" dirty="0">
                <a:latin typeface="Arial Narrow" panose="020B0606020202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43240693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595992" y="365127"/>
            <a:ext cx="7886700" cy="734330"/>
          </a:xfrm>
        </p:spPr>
        <p:txBody>
          <a:bodyPr vert="horz" lIns="91440" tIns="45720" rIns="91440" bIns="45720" rtlCol="0" anchor="ctr">
            <a:noAutofit/>
          </a:bodyPr>
          <a:lstStyle/>
          <a:p>
            <a:r>
              <a:rPr lang="it-IT" sz="2600" b="1" dirty="0">
                <a:latin typeface="Arial" panose="020B0604020202020204" pitchFamily="34" charset="0"/>
                <a:cs typeface="Arial" panose="020B0604020202020204" pitchFamily="34" charset="0"/>
              </a:rPr>
              <a:t>Lo stralcio dei crediti fino a 1.000 euro (2)</a:t>
            </a:r>
            <a:br>
              <a:rPr lang="it-IT" sz="2600" b="1" dirty="0">
                <a:latin typeface="Arial" panose="020B0604020202020204" pitchFamily="34" charset="0"/>
                <a:cs typeface="Arial" panose="020B0604020202020204" pitchFamily="34" charset="0"/>
              </a:rPr>
            </a:br>
            <a:r>
              <a:rPr lang="it-IT" sz="2200" b="1" i="1" dirty="0">
                <a:latin typeface="Arial" panose="020B0604020202020204" pitchFamily="34" charset="0"/>
                <a:cs typeface="Arial" panose="020B0604020202020204" pitchFamily="34" charset="0"/>
              </a:rPr>
              <a:t>Le proposte dell’ANCI</a:t>
            </a:r>
          </a:p>
        </p:txBody>
      </p:sp>
      <p:sp>
        <p:nvSpPr>
          <p:cNvPr id="4" name="Segnaposto contenuto 3"/>
          <p:cNvSpPr>
            <a:spLocks noGrp="1"/>
          </p:cNvSpPr>
          <p:nvPr>
            <p:ph idx="1"/>
          </p:nvPr>
        </p:nvSpPr>
        <p:spPr>
          <a:xfrm>
            <a:off x="628650" y="1247661"/>
            <a:ext cx="7886700" cy="5081921"/>
          </a:xfrm>
        </p:spPr>
        <p:txBody>
          <a:bodyPr>
            <a:normAutofit fontScale="92500"/>
          </a:bodyPr>
          <a:lstStyle/>
          <a:p>
            <a:pPr marL="0" indent="0">
              <a:lnSpc>
                <a:spcPct val="110000"/>
              </a:lnSpc>
              <a:spcBef>
                <a:spcPts val="0"/>
              </a:spcBef>
              <a:spcAft>
                <a:spcPts val="600"/>
              </a:spcAft>
              <a:buNone/>
            </a:pPr>
            <a:r>
              <a:rPr lang="it-IT" sz="1800" kern="1200" dirty="0">
                <a:solidFill>
                  <a:srgbClr val="000000"/>
                </a:solidFill>
                <a:latin typeface="Arial Narrow" panose="020B0606020202030204" pitchFamily="34" charset="0"/>
                <a:ea typeface="ヒラギノ角ゴ Pro W3" charset="-128"/>
                <a:cs typeface="Arial" charset="0"/>
              </a:rPr>
              <a:t>L’ANCI ha chiesto al Governo di:</a:t>
            </a:r>
          </a:p>
          <a:p>
            <a:pPr marL="573750" indent="-285750" algn="just">
              <a:lnSpc>
                <a:spcPct val="120000"/>
              </a:lnSpc>
              <a:spcBef>
                <a:spcPts val="0"/>
              </a:spcBef>
              <a:spcAft>
                <a:spcPts val="600"/>
              </a:spcAft>
              <a:buFont typeface="Wingdings" panose="05000000000000000000" pitchFamily="2" charset="2"/>
              <a:buChar char="Ø"/>
            </a:pPr>
            <a:r>
              <a:rPr lang="it-IT" sz="1800" kern="1200" dirty="0">
                <a:solidFill>
                  <a:srgbClr val="000000"/>
                </a:solidFill>
                <a:latin typeface="Arial Narrow" panose="020B0606020202030204" pitchFamily="34" charset="0"/>
                <a:ea typeface="ヒラギノ角ゴ Pro W3" charset="-128"/>
                <a:cs typeface="Arial" charset="0"/>
              </a:rPr>
              <a:t>analizzare senza pregiudizi gli effetti sulle diverse situazioni di un gruppo di comuni sufficientemente rappresentativo</a:t>
            </a:r>
          </a:p>
          <a:p>
            <a:pPr marL="573750" indent="-285750" algn="just">
              <a:lnSpc>
                <a:spcPct val="120000"/>
              </a:lnSpc>
              <a:spcBef>
                <a:spcPts val="0"/>
              </a:spcBef>
              <a:spcAft>
                <a:spcPts val="600"/>
              </a:spcAft>
              <a:buFont typeface="Wingdings" panose="05000000000000000000" pitchFamily="2" charset="2"/>
              <a:buChar char="Ø"/>
            </a:pPr>
            <a:r>
              <a:rPr lang="it-IT" sz="1800" kern="1200" dirty="0">
                <a:solidFill>
                  <a:srgbClr val="000000"/>
                </a:solidFill>
                <a:latin typeface="Arial Narrow" panose="020B0606020202030204" pitchFamily="34" charset="0"/>
                <a:ea typeface="ヒラギノ角ゴ Pro W3" charset="-128"/>
                <a:cs typeface="Arial" charset="0"/>
              </a:rPr>
              <a:t>introdurre la facoltatività dell’abolizione dei ruoli pregressi</a:t>
            </a:r>
          </a:p>
          <a:p>
            <a:pPr marL="573750" indent="-285750" algn="just">
              <a:lnSpc>
                <a:spcPct val="120000"/>
              </a:lnSpc>
              <a:spcBef>
                <a:spcPts val="0"/>
              </a:spcBef>
              <a:spcAft>
                <a:spcPts val="600"/>
              </a:spcAft>
              <a:buFont typeface="Wingdings" panose="05000000000000000000" pitchFamily="2" charset="2"/>
              <a:buChar char="Ø"/>
            </a:pPr>
            <a:r>
              <a:rPr lang="it-IT" sz="1800" kern="1200" dirty="0">
                <a:solidFill>
                  <a:srgbClr val="000000"/>
                </a:solidFill>
                <a:latin typeface="Arial Narrow" panose="020B0606020202030204" pitchFamily="34" charset="0"/>
                <a:ea typeface="ヒラギノ角ゴ Pro W3" charset="-128"/>
                <a:cs typeface="Arial" charset="0"/>
              </a:rPr>
              <a:t>studiare una compensazione, anche attraverso un nuovo </a:t>
            </a:r>
            <a:r>
              <a:rPr lang="it-IT" sz="1800" b="1" kern="1200" dirty="0">
                <a:solidFill>
                  <a:srgbClr val="000000"/>
                </a:solidFill>
                <a:latin typeface="Arial Narrow" panose="020B0606020202030204" pitchFamily="34" charset="0"/>
                <a:ea typeface="ヒラギノ角ゴ Pro W3" charset="-128"/>
                <a:cs typeface="Arial" charset="0"/>
              </a:rPr>
              <a:t>riaccertamento straordinario dei residui</a:t>
            </a:r>
          </a:p>
          <a:p>
            <a:pPr>
              <a:lnSpc>
                <a:spcPct val="110000"/>
              </a:lnSpc>
              <a:spcBef>
                <a:spcPts val="600"/>
              </a:spcBef>
              <a:spcAft>
                <a:spcPts val="600"/>
              </a:spcAft>
              <a:buNone/>
            </a:pPr>
            <a:r>
              <a:rPr lang="it-IT" sz="1800" kern="1200" dirty="0">
                <a:solidFill>
                  <a:srgbClr val="000000"/>
                </a:solidFill>
                <a:latin typeface="Arial Narrow" panose="020B0606020202030204" pitchFamily="34" charset="0"/>
                <a:ea typeface="ヒラギノ角ゴ Pro W3" charset="-128"/>
                <a:cs typeface="Arial" charset="0"/>
              </a:rPr>
              <a:t>La </a:t>
            </a:r>
            <a:r>
              <a:rPr lang="it-IT" sz="1800" b="1" kern="1200" dirty="0">
                <a:solidFill>
                  <a:srgbClr val="000000"/>
                </a:solidFill>
                <a:latin typeface="Arial Narrow" panose="020B0606020202030204" pitchFamily="34" charset="0"/>
                <a:ea typeface="ヒラギノ角ゴ Pro W3" charset="-128"/>
                <a:cs typeface="Arial" charset="0"/>
              </a:rPr>
              <a:t>proposta dell’ANCI </a:t>
            </a:r>
            <a:r>
              <a:rPr lang="it-IT" sz="1800" kern="1200" dirty="0">
                <a:solidFill>
                  <a:srgbClr val="000000"/>
                </a:solidFill>
                <a:latin typeface="Arial Narrow" panose="020B0606020202030204" pitchFamily="34" charset="0"/>
                <a:ea typeface="ヒラギノ角ゴ Pro W3" charset="-128"/>
                <a:cs typeface="Arial" charset="0"/>
              </a:rPr>
              <a:t>consta di due parti:</a:t>
            </a:r>
          </a:p>
          <a:p>
            <a:pPr marL="573750" indent="-285750" algn="just">
              <a:lnSpc>
                <a:spcPct val="120000"/>
              </a:lnSpc>
              <a:spcBef>
                <a:spcPts val="0"/>
              </a:spcBef>
              <a:spcAft>
                <a:spcPts val="600"/>
              </a:spcAft>
              <a:buFont typeface="Wingdings" panose="05000000000000000000" pitchFamily="2" charset="2"/>
              <a:buChar char="Ø"/>
            </a:pPr>
            <a:r>
              <a:rPr lang="it-IT" sz="1800" dirty="0">
                <a:solidFill>
                  <a:srgbClr val="000000"/>
                </a:solidFill>
                <a:latin typeface="Arial Narrow" panose="020B0606020202030204" pitchFamily="34" charset="0"/>
                <a:ea typeface="ヒラギノ角ゴ Pro W3" charset="-128"/>
                <a:cs typeface="Arial" charset="0"/>
              </a:rPr>
              <a:t>lo stralcio e cancellazione dei carichi iscritti a ruolo con valore residuo inferiore a 1.000 euro di competenza degli enti territoriali non opera automaticamente, ma </a:t>
            </a:r>
            <a:r>
              <a:rPr lang="it-IT" sz="1800" b="1" dirty="0">
                <a:solidFill>
                  <a:srgbClr val="000000"/>
                </a:solidFill>
                <a:latin typeface="Arial Narrow" panose="020B0606020202030204" pitchFamily="34" charset="0"/>
                <a:ea typeface="ヒラギノ角ゴ Pro W3" charset="-128"/>
                <a:cs typeface="Arial" charset="0"/>
              </a:rPr>
              <a:t>è resa facoltativa </a:t>
            </a:r>
            <a:r>
              <a:rPr lang="it-IT" sz="1800" dirty="0">
                <a:solidFill>
                  <a:srgbClr val="000000"/>
                </a:solidFill>
                <a:latin typeface="Arial Narrow" panose="020B0606020202030204" pitchFamily="34" charset="0"/>
                <a:ea typeface="ヒラギノ角ゴ Pro W3" charset="-128"/>
                <a:cs typeface="Arial" charset="0"/>
              </a:rPr>
              <a:t>attraverso una decisione di non applicazione adottabile dall’ente impositore</a:t>
            </a:r>
          </a:p>
          <a:p>
            <a:pPr marL="573750" indent="-285750" algn="just">
              <a:lnSpc>
                <a:spcPct val="120000"/>
              </a:lnSpc>
              <a:spcBef>
                <a:spcPts val="0"/>
              </a:spcBef>
              <a:spcAft>
                <a:spcPts val="600"/>
              </a:spcAft>
              <a:buFont typeface="Wingdings" panose="05000000000000000000" pitchFamily="2" charset="2"/>
              <a:buChar char="Ø"/>
            </a:pPr>
            <a:r>
              <a:rPr lang="it-IT" sz="1800" dirty="0">
                <a:solidFill>
                  <a:srgbClr val="000000"/>
                </a:solidFill>
                <a:latin typeface="Arial Narrow" panose="020B0606020202030204" pitchFamily="34" charset="0"/>
                <a:ea typeface="ヒラギノ角ゴ Pro W3" charset="-128"/>
                <a:cs typeface="Arial" charset="0"/>
              </a:rPr>
              <a:t>gli enti territoriali possono estendere lo stesso meccanismo previsto per i carichi minori iscritti a ruolo alle quote analoghe poste in riscossione dall’ente mediante ingiunzione di pagamento</a:t>
            </a:r>
          </a:p>
          <a:p>
            <a:pPr marL="288000" indent="0" algn="ctr">
              <a:lnSpc>
                <a:spcPct val="120000"/>
              </a:lnSpc>
              <a:spcBef>
                <a:spcPts val="0"/>
              </a:spcBef>
              <a:spcAft>
                <a:spcPts val="600"/>
              </a:spcAft>
              <a:buNone/>
            </a:pPr>
            <a:r>
              <a:rPr lang="it-IT" sz="1700" b="1" i="1" dirty="0">
                <a:solidFill>
                  <a:srgbClr val="C00000"/>
                </a:solidFill>
                <a:latin typeface="Arial Narrow" panose="020B0606020202030204" pitchFamily="34" charset="0"/>
                <a:ea typeface="ヒラギノ角ゴ Pro W3" charset="-128"/>
                <a:cs typeface="Arial" charset="0"/>
              </a:rPr>
              <a:t>dl Semplificazioni: eventuale disavanzo da stralcio ex art. 4 spalmato in 5 anni</a:t>
            </a:r>
            <a:endParaRPr lang="it-IT" sz="1700" i="1" dirty="0">
              <a:solidFill>
                <a:srgbClr val="C00000"/>
              </a:solidFill>
              <a:latin typeface="Arial Narrow" panose="020B0606020202030204" pitchFamily="34" charset="0"/>
            </a:endParaRPr>
          </a:p>
          <a:p>
            <a:pPr marL="573750" indent="-285750" algn="just">
              <a:lnSpc>
                <a:spcPct val="120000"/>
              </a:lnSpc>
              <a:spcBef>
                <a:spcPts val="0"/>
              </a:spcBef>
              <a:spcAft>
                <a:spcPts val="600"/>
              </a:spcAft>
              <a:buFont typeface="Wingdings" panose="05000000000000000000" pitchFamily="2" charset="2"/>
              <a:buChar char="Ø"/>
            </a:pPr>
            <a:endParaRPr lang="it-IT" sz="1800" dirty="0">
              <a:solidFill>
                <a:srgbClr val="000000"/>
              </a:solidFill>
              <a:latin typeface="Arial Narrow" panose="020B0606020202030204" pitchFamily="34" charset="0"/>
              <a:ea typeface="ヒラギノ角ゴ Pro W3" charset="-128"/>
              <a:cs typeface="Arial" charset="0"/>
            </a:endParaRPr>
          </a:p>
        </p:txBody>
      </p:sp>
      <p:sp>
        <p:nvSpPr>
          <p:cNvPr id="2" name="Segnaposto numero diapositiva 1"/>
          <p:cNvSpPr>
            <a:spLocks noGrp="1"/>
          </p:cNvSpPr>
          <p:nvPr>
            <p:ph type="sldNum" sz="quarter" idx="12"/>
          </p:nvPr>
        </p:nvSpPr>
        <p:spPr/>
        <p:txBody>
          <a:bodyPr/>
          <a:lstStyle/>
          <a:p>
            <a:fld id="{C121BA9E-CF39-5A4C-A796-CE277B4E7A22}" type="slidenum">
              <a:rPr lang="it-IT" sz="1200">
                <a:solidFill>
                  <a:schemeClr val="tx1"/>
                </a:solidFill>
                <a:latin typeface="Arial" pitchFamily="34" charset="0"/>
                <a:ea typeface="ヒラギノ角ゴ Pro W3"/>
              </a:rPr>
              <a:pPr/>
              <a:t>50</a:t>
            </a:fld>
            <a:endParaRPr lang="it-IT" sz="1200" dirty="0">
              <a:solidFill>
                <a:schemeClr val="tx1"/>
              </a:solidFill>
              <a:latin typeface="Arial" pitchFamily="34" charset="0"/>
              <a:ea typeface="ヒラギノ角ゴ Pro W3"/>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5"/>
          <p:cNvSpPr txBox="1">
            <a:spLocks/>
          </p:cNvSpPr>
          <p:nvPr/>
        </p:nvSpPr>
        <p:spPr bwMode="auto">
          <a:xfrm>
            <a:off x="3076575" y="892176"/>
            <a:ext cx="5343525" cy="4200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457200" rtl="0" eaLnBrk="1" fontAlgn="base" hangingPunct="1">
              <a:spcBef>
                <a:spcPct val="0"/>
              </a:spcBef>
              <a:spcAft>
                <a:spcPct val="0"/>
              </a:spcAft>
              <a:defRPr sz="3000" b="0" i="0" kern="1200">
                <a:solidFill>
                  <a:schemeClr val="tx1"/>
                </a:solidFill>
                <a:latin typeface="DIN-Black"/>
                <a:ea typeface="Arial Black" pitchFamily="34" charset="0"/>
                <a:cs typeface="DIN-Black"/>
              </a:defRPr>
            </a:lvl1pPr>
            <a:lvl2pPr algn="l" defTabSz="457200" rtl="0" eaLnBrk="1" fontAlgn="base" hangingPunct="1">
              <a:spcBef>
                <a:spcPct val="0"/>
              </a:spcBef>
              <a:spcAft>
                <a:spcPct val="0"/>
              </a:spcAft>
              <a:defRPr sz="3000">
                <a:solidFill>
                  <a:srgbClr val="004B6B"/>
                </a:solidFill>
                <a:latin typeface="Arial Black" pitchFamily="34" charset="0"/>
                <a:ea typeface="Arial Black" pitchFamily="34" charset="0"/>
                <a:cs typeface="Arial Black" pitchFamily="34" charset="0"/>
              </a:defRPr>
            </a:lvl2pPr>
            <a:lvl3pPr algn="l" defTabSz="457200" rtl="0" eaLnBrk="1" fontAlgn="base" hangingPunct="1">
              <a:spcBef>
                <a:spcPct val="0"/>
              </a:spcBef>
              <a:spcAft>
                <a:spcPct val="0"/>
              </a:spcAft>
              <a:defRPr sz="3000">
                <a:solidFill>
                  <a:srgbClr val="004B6B"/>
                </a:solidFill>
                <a:latin typeface="Arial Black" pitchFamily="34" charset="0"/>
                <a:ea typeface="Arial Black" pitchFamily="34" charset="0"/>
                <a:cs typeface="Arial Black" pitchFamily="34" charset="0"/>
              </a:defRPr>
            </a:lvl3pPr>
            <a:lvl4pPr algn="l" defTabSz="457200" rtl="0" eaLnBrk="1" fontAlgn="base" hangingPunct="1">
              <a:spcBef>
                <a:spcPct val="0"/>
              </a:spcBef>
              <a:spcAft>
                <a:spcPct val="0"/>
              </a:spcAft>
              <a:defRPr sz="3000">
                <a:solidFill>
                  <a:srgbClr val="004B6B"/>
                </a:solidFill>
                <a:latin typeface="Arial Black" pitchFamily="34" charset="0"/>
                <a:ea typeface="Arial Black" pitchFamily="34" charset="0"/>
                <a:cs typeface="Arial Black" pitchFamily="34" charset="0"/>
              </a:defRPr>
            </a:lvl4pPr>
            <a:lvl5pPr algn="l" defTabSz="457200" rtl="0" eaLnBrk="1" fontAlgn="base" hangingPunct="1">
              <a:spcBef>
                <a:spcPct val="0"/>
              </a:spcBef>
              <a:spcAft>
                <a:spcPct val="0"/>
              </a:spcAft>
              <a:defRPr sz="3000">
                <a:solidFill>
                  <a:srgbClr val="004B6B"/>
                </a:solidFill>
                <a:latin typeface="Arial Black" pitchFamily="34" charset="0"/>
                <a:ea typeface="Arial Black" pitchFamily="34" charset="0"/>
                <a:cs typeface="Arial Black" pitchFamily="34" charset="0"/>
              </a:defRPr>
            </a:lvl5pPr>
            <a:lvl6pPr marL="457200" algn="l" defTabSz="457200" rtl="0" eaLnBrk="1" fontAlgn="base" hangingPunct="1">
              <a:spcBef>
                <a:spcPct val="0"/>
              </a:spcBef>
              <a:spcAft>
                <a:spcPct val="0"/>
              </a:spcAft>
              <a:defRPr sz="3000">
                <a:solidFill>
                  <a:srgbClr val="004B6B"/>
                </a:solidFill>
                <a:latin typeface="Arial Black" pitchFamily="34" charset="0"/>
                <a:ea typeface="Arial Black" pitchFamily="34" charset="0"/>
                <a:cs typeface="Arial Black" pitchFamily="34" charset="0"/>
              </a:defRPr>
            </a:lvl6pPr>
            <a:lvl7pPr marL="914400" algn="l" defTabSz="457200" rtl="0" eaLnBrk="1" fontAlgn="base" hangingPunct="1">
              <a:spcBef>
                <a:spcPct val="0"/>
              </a:spcBef>
              <a:spcAft>
                <a:spcPct val="0"/>
              </a:spcAft>
              <a:defRPr sz="3000">
                <a:solidFill>
                  <a:srgbClr val="004B6B"/>
                </a:solidFill>
                <a:latin typeface="Arial Black" pitchFamily="34" charset="0"/>
                <a:ea typeface="Arial Black" pitchFamily="34" charset="0"/>
                <a:cs typeface="Arial Black" pitchFamily="34" charset="0"/>
              </a:defRPr>
            </a:lvl7pPr>
            <a:lvl8pPr marL="1371600" algn="l" defTabSz="457200" rtl="0" eaLnBrk="1" fontAlgn="base" hangingPunct="1">
              <a:spcBef>
                <a:spcPct val="0"/>
              </a:spcBef>
              <a:spcAft>
                <a:spcPct val="0"/>
              </a:spcAft>
              <a:defRPr sz="3000">
                <a:solidFill>
                  <a:srgbClr val="004B6B"/>
                </a:solidFill>
                <a:latin typeface="Arial Black" pitchFamily="34" charset="0"/>
                <a:ea typeface="Arial Black" pitchFamily="34" charset="0"/>
                <a:cs typeface="Arial Black" pitchFamily="34" charset="0"/>
              </a:defRPr>
            </a:lvl8pPr>
            <a:lvl9pPr marL="1828800" algn="l" defTabSz="457200" rtl="0" eaLnBrk="1" fontAlgn="base" hangingPunct="1">
              <a:spcBef>
                <a:spcPct val="0"/>
              </a:spcBef>
              <a:spcAft>
                <a:spcPct val="0"/>
              </a:spcAft>
              <a:defRPr sz="3000">
                <a:solidFill>
                  <a:srgbClr val="004B6B"/>
                </a:solidFill>
                <a:latin typeface="Arial Black" pitchFamily="34" charset="0"/>
                <a:ea typeface="Arial Black" pitchFamily="34" charset="0"/>
                <a:cs typeface="Arial Black" pitchFamily="34" charset="0"/>
              </a:defRPr>
            </a:lvl9pPr>
          </a:lstStyle>
          <a:p>
            <a:r>
              <a:rPr lang="it-IT" sz="2400" b="1" dirty="0">
                <a:latin typeface="Arial"/>
                <a:cs typeface="Arial"/>
              </a:rPr>
              <a:t>A3. Indice delle norme di interesse della Legge di bilancio 2019 </a:t>
            </a:r>
            <a:br>
              <a:rPr lang="it-IT" sz="2400" b="1" dirty="0">
                <a:latin typeface="Arial"/>
                <a:cs typeface="Arial"/>
              </a:rPr>
            </a:br>
            <a:r>
              <a:rPr lang="it-IT" sz="2400" b="1" dirty="0">
                <a:latin typeface="Arial"/>
                <a:cs typeface="Arial"/>
              </a:rPr>
              <a:t>e del Dl Semplificazioni</a:t>
            </a:r>
          </a:p>
          <a:p>
            <a:endParaRPr lang="it-IT" b="1" dirty="0">
              <a:latin typeface="Arial"/>
              <a:cs typeface="Arial"/>
            </a:endParaRPr>
          </a:p>
        </p:txBody>
      </p:sp>
      <p:pic>
        <p:nvPicPr>
          <p:cNvPr id="4" name="Immagine 3">
            <a:extLst>
              <a:ext uri="{FF2B5EF4-FFF2-40B4-BE49-F238E27FC236}">
                <a16:creationId xmlns:a16="http://schemas.microsoft.com/office/drawing/2014/main" id="{0BD07582-29B0-482B-A30B-8C7282504F6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04000" y="5778296"/>
            <a:ext cx="2340000" cy="1079704"/>
          </a:xfrm>
          <a:prstGeom prst="rect">
            <a:avLst/>
          </a:prstGeom>
        </p:spPr>
      </p:pic>
    </p:spTree>
    <p:extLst>
      <p:ext uri="{BB962C8B-B14F-4D97-AF65-F5344CB8AC3E}">
        <p14:creationId xmlns:p14="http://schemas.microsoft.com/office/powerpoint/2010/main" val="30183794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8650" y="365126"/>
            <a:ext cx="8026252" cy="910781"/>
          </a:xfrm>
        </p:spPr>
        <p:txBody>
          <a:bodyPr>
            <a:noAutofit/>
          </a:bodyPr>
          <a:lstStyle/>
          <a:p>
            <a:r>
              <a:rPr lang="it-IT" sz="2800" b="1" dirty="0">
                <a:latin typeface="Arial" panose="020B0604020202020204" pitchFamily="34" charset="0"/>
                <a:cs typeface="Arial" panose="020B0604020202020204" pitchFamily="34" charset="0"/>
              </a:rPr>
              <a:t>Le norme di interesse della Legge di bilancio 2019 (L. n. 145/2018) con i rispettivi commi - 1</a:t>
            </a:r>
            <a:endParaRPr lang="fr-FR" sz="2800" dirty="0"/>
          </a:p>
        </p:txBody>
      </p:sp>
      <p:sp>
        <p:nvSpPr>
          <p:cNvPr id="3" name="Segnaposto contenuto 2"/>
          <p:cNvSpPr>
            <a:spLocks noGrp="1"/>
          </p:cNvSpPr>
          <p:nvPr>
            <p:ph idx="1"/>
          </p:nvPr>
        </p:nvSpPr>
        <p:spPr>
          <a:xfrm>
            <a:off x="628650" y="1743743"/>
            <a:ext cx="7886700" cy="4709670"/>
          </a:xfrm>
        </p:spPr>
        <p:txBody>
          <a:bodyPr>
            <a:noAutofit/>
          </a:bodyPr>
          <a:lstStyle/>
          <a:p>
            <a:pPr marL="85725" indent="-85725">
              <a:spcBef>
                <a:spcPts val="0"/>
              </a:spcBef>
              <a:tabLst>
                <a:tab pos="7539038" algn="l"/>
              </a:tabLst>
            </a:pPr>
            <a:r>
              <a:rPr lang="it-IT" sz="1300" dirty="0">
                <a:latin typeface="Arial Narrow" panose="020B0606020202030204" pitchFamily="34" charset="0"/>
              </a:rPr>
              <a:t>NORME FONDAMENTALI ACCORDO 29 NOVEMBRE 2018	5</a:t>
            </a:r>
            <a:endParaRPr lang="fr-FR" sz="1300" dirty="0">
              <a:latin typeface="Arial Narrow" panose="020B0606020202030204" pitchFamily="34" charset="0"/>
            </a:endParaRPr>
          </a:p>
          <a:p>
            <a:pPr marL="265113" indent="0">
              <a:spcBef>
                <a:spcPts val="0"/>
              </a:spcBef>
              <a:buNone/>
              <a:tabLst>
                <a:tab pos="7539038" algn="l"/>
              </a:tabLst>
            </a:pPr>
            <a:r>
              <a:rPr lang="it-IT" sz="1300" dirty="0">
                <a:latin typeface="Arial Narrow" panose="020B0606020202030204" pitchFamily="34" charset="0"/>
              </a:rPr>
              <a:t>Imposta pubblicità–Rateizzazione rimborsi e ripristino maggiorazioni (Commi 917 e 919)	5</a:t>
            </a:r>
            <a:endParaRPr lang="fr-FR" sz="1300" dirty="0">
              <a:latin typeface="Arial Narrow" panose="020B0606020202030204" pitchFamily="34" charset="0"/>
            </a:endParaRPr>
          </a:p>
          <a:p>
            <a:pPr marL="265113" indent="0">
              <a:spcBef>
                <a:spcPts val="0"/>
              </a:spcBef>
              <a:buNone/>
              <a:tabLst>
                <a:tab pos="7539038" algn="l"/>
              </a:tabLst>
            </a:pPr>
            <a:r>
              <a:rPr lang="it-IT" sz="1300" dirty="0">
                <a:latin typeface="Arial Narrow" panose="020B0606020202030204" pitchFamily="34" charset="0"/>
              </a:rPr>
              <a:t>Maggiorazione TASI (Comma 1133)	6</a:t>
            </a:r>
            <a:endParaRPr lang="fr-FR" sz="1300" dirty="0">
              <a:latin typeface="Arial Narrow" panose="020B0606020202030204" pitchFamily="34" charset="0"/>
            </a:endParaRPr>
          </a:p>
          <a:p>
            <a:pPr marL="265113" indent="0">
              <a:spcBef>
                <a:spcPts val="0"/>
              </a:spcBef>
              <a:buNone/>
              <a:tabLst>
                <a:tab pos="7539038" algn="l"/>
              </a:tabLst>
            </a:pPr>
            <a:r>
              <a:rPr lang="it-IT" sz="1300" dirty="0">
                <a:latin typeface="Arial Narrow" panose="020B0606020202030204" pitchFamily="34" charset="0"/>
              </a:rPr>
              <a:t>Fondo IMU-Tasi – Ripristino parziale (190 milioni) (Commi da 892 a 895)	6</a:t>
            </a:r>
            <a:endParaRPr lang="fr-FR" sz="1300" dirty="0">
              <a:latin typeface="Arial Narrow" panose="020B0606020202030204" pitchFamily="34" charset="0"/>
            </a:endParaRPr>
          </a:p>
          <a:p>
            <a:pPr marL="265113" indent="0">
              <a:spcBef>
                <a:spcPts val="0"/>
              </a:spcBef>
              <a:buNone/>
              <a:tabLst>
                <a:tab pos="7539038" algn="l"/>
              </a:tabLst>
            </a:pPr>
            <a:r>
              <a:rPr lang="it-IT" sz="1300" dirty="0">
                <a:latin typeface="Arial Narrow" panose="020B0606020202030204" pitchFamily="34" charset="0"/>
              </a:rPr>
              <a:t>Percentuale accantonamento minimo al FCDE (Commi da 1015 a 1018)	7</a:t>
            </a:r>
            <a:endParaRPr lang="fr-FR" sz="1300" dirty="0">
              <a:latin typeface="Arial Narrow" panose="020B0606020202030204" pitchFamily="34" charset="0"/>
            </a:endParaRPr>
          </a:p>
          <a:p>
            <a:pPr marL="265113" indent="0">
              <a:spcBef>
                <a:spcPts val="0"/>
              </a:spcBef>
              <a:buNone/>
              <a:tabLst>
                <a:tab pos="7539038" algn="l"/>
              </a:tabLst>
            </a:pPr>
            <a:r>
              <a:rPr lang="it-IT" sz="1300" dirty="0">
                <a:latin typeface="Arial Narrow" panose="020B0606020202030204" pitchFamily="34" charset="0"/>
              </a:rPr>
              <a:t>Limite massimo anticipazioni di tesoreria a 4/12 (Comma 906)	9</a:t>
            </a:r>
            <a:endParaRPr lang="fr-FR" sz="1300" dirty="0">
              <a:latin typeface="Arial Narrow" panose="020B0606020202030204" pitchFamily="34" charset="0"/>
            </a:endParaRPr>
          </a:p>
          <a:p>
            <a:pPr marL="265113" indent="0">
              <a:spcBef>
                <a:spcPts val="0"/>
              </a:spcBef>
              <a:buNone/>
              <a:tabLst>
                <a:tab pos="7539038" algn="l"/>
              </a:tabLst>
            </a:pPr>
            <a:r>
              <a:rPr lang="it-IT" sz="1300" dirty="0">
                <a:latin typeface="Arial Narrow" panose="020B0606020202030204" pitchFamily="34" charset="0"/>
              </a:rPr>
              <a:t>Fondo di solidarietà comunale (FSC) e percentuali di perequazione (Comma 921)	9</a:t>
            </a:r>
            <a:endParaRPr lang="fr-FR" sz="1300" dirty="0">
              <a:latin typeface="Arial Narrow" panose="020B0606020202030204" pitchFamily="34" charset="0"/>
            </a:endParaRPr>
          </a:p>
          <a:p>
            <a:pPr marL="265113" indent="0">
              <a:spcBef>
                <a:spcPts val="0"/>
              </a:spcBef>
              <a:buNone/>
              <a:tabLst>
                <a:tab pos="7539038" algn="l"/>
              </a:tabLst>
            </a:pPr>
            <a:r>
              <a:rPr lang="it-IT" sz="1300" dirty="0">
                <a:latin typeface="Arial Narrow" panose="020B0606020202030204" pitchFamily="34" charset="0"/>
              </a:rPr>
              <a:t>Bando Periferie: ripristino risorse (Commi da 913 a 916)	10</a:t>
            </a:r>
            <a:endParaRPr lang="fr-FR" sz="1300" dirty="0">
              <a:latin typeface="Arial Narrow" panose="020B0606020202030204" pitchFamily="34" charset="0"/>
            </a:endParaRPr>
          </a:p>
          <a:p>
            <a:pPr marL="85725" indent="-85725">
              <a:spcBef>
                <a:spcPts val="400"/>
              </a:spcBef>
              <a:tabLst>
                <a:tab pos="7539038" algn="l"/>
              </a:tabLst>
            </a:pPr>
            <a:r>
              <a:rPr lang="it-IT" sz="1300" dirty="0">
                <a:latin typeface="Arial Narrow" panose="020B0606020202030204" pitchFamily="34" charset="0"/>
              </a:rPr>
              <a:t>ALTRE NORME SULLA DISCIPLINA DEI TRIBUTI E SULLE ENTRATE CORRENTI COMUNALI	11</a:t>
            </a:r>
            <a:endParaRPr lang="fr-FR" sz="1300" dirty="0">
              <a:latin typeface="Arial Narrow" panose="020B0606020202030204" pitchFamily="34" charset="0"/>
            </a:endParaRPr>
          </a:p>
          <a:p>
            <a:pPr marL="265113" indent="0">
              <a:spcBef>
                <a:spcPts val="0"/>
              </a:spcBef>
              <a:buNone/>
              <a:tabLst>
                <a:tab pos="7539038" algn="l"/>
              </a:tabLst>
            </a:pPr>
            <a:r>
              <a:rPr lang="it-IT" sz="1300" dirty="0">
                <a:latin typeface="Arial Narrow" panose="020B0606020202030204" pitchFamily="34" charset="0"/>
              </a:rPr>
              <a:t>Deducibilità dell'IMU sugli immobili strumentali ai fini dell'IRES e dell'IRPEF (Comma 12)	11</a:t>
            </a:r>
            <a:endParaRPr lang="fr-FR" sz="1300" dirty="0">
              <a:latin typeface="Arial Narrow" panose="020B0606020202030204" pitchFamily="34" charset="0"/>
            </a:endParaRPr>
          </a:p>
          <a:p>
            <a:pPr marL="265113" indent="0">
              <a:spcBef>
                <a:spcPts val="0"/>
              </a:spcBef>
              <a:buNone/>
              <a:tabLst>
                <a:tab pos="7539038" algn="l"/>
              </a:tabLst>
            </a:pPr>
            <a:r>
              <a:rPr lang="it-IT" sz="1300" dirty="0">
                <a:latin typeface="Arial Narrow" panose="020B0606020202030204" pitchFamily="34" charset="0"/>
              </a:rPr>
              <a:t>Incentivi uffici tributi (Comma 1091)	11</a:t>
            </a:r>
            <a:endParaRPr lang="fr-FR" sz="1300" dirty="0">
              <a:latin typeface="Arial Narrow" panose="020B0606020202030204" pitchFamily="34" charset="0"/>
            </a:endParaRPr>
          </a:p>
          <a:p>
            <a:pPr marL="265113" indent="0">
              <a:spcBef>
                <a:spcPts val="0"/>
              </a:spcBef>
              <a:buNone/>
              <a:tabLst>
                <a:tab pos="7539038" algn="l"/>
              </a:tabLst>
            </a:pPr>
            <a:r>
              <a:rPr lang="it-IT" sz="1300" dirty="0">
                <a:latin typeface="Arial Narrow" panose="020B0606020202030204" pitchFamily="34" charset="0"/>
              </a:rPr>
              <a:t>Estensione agevolata comodati ai fini dell’IMU e della Tasi (Comma 1092)	13</a:t>
            </a:r>
            <a:endParaRPr lang="fr-FR" sz="1300" dirty="0">
              <a:latin typeface="Arial Narrow" panose="020B0606020202030204" pitchFamily="34" charset="0"/>
            </a:endParaRPr>
          </a:p>
          <a:p>
            <a:pPr marL="265113" indent="0">
              <a:spcBef>
                <a:spcPts val="0"/>
              </a:spcBef>
              <a:buNone/>
              <a:tabLst>
                <a:tab pos="7539038" algn="l"/>
              </a:tabLst>
            </a:pPr>
            <a:r>
              <a:rPr lang="it-IT" sz="1300" dirty="0">
                <a:latin typeface="Arial Narrow" panose="020B0606020202030204" pitchFamily="34" charset="0"/>
              </a:rPr>
              <a:t>Coefficienti TARI (Comma 1093)	13</a:t>
            </a:r>
            <a:endParaRPr lang="fr-FR" sz="1300" dirty="0">
              <a:latin typeface="Arial Narrow" panose="020B0606020202030204" pitchFamily="34" charset="0"/>
            </a:endParaRPr>
          </a:p>
          <a:p>
            <a:pPr marL="265113" indent="0">
              <a:spcBef>
                <a:spcPts val="0"/>
              </a:spcBef>
              <a:buNone/>
              <a:tabLst>
                <a:tab pos="7539038" algn="l"/>
              </a:tabLst>
            </a:pPr>
            <a:r>
              <a:rPr lang="it-IT" sz="1300" dirty="0">
                <a:latin typeface="Arial Narrow" panose="020B0606020202030204" pitchFamily="34" charset="0"/>
              </a:rPr>
              <a:t>Fondo contenzioso enti locali (Comma 764)	13</a:t>
            </a:r>
          </a:p>
          <a:p>
            <a:pPr marL="85725" indent="-85725">
              <a:spcBef>
                <a:spcPts val="400"/>
              </a:spcBef>
              <a:tabLst>
                <a:tab pos="7539038" algn="l"/>
              </a:tabLst>
            </a:pPr>
            <a:r>
              <a:rPr lang="it-IT" sz="1300" dirty="0">
                <a:latin typeface="Arial Narrow" panose="020B0606020202030204" pitchFamily="34" charset="0"/>
              </a:rPr>
              <a:t>ABOLIZIONI REGOLE FINANZIARIE AGGIUNTIVE, CONTABILITÀ E SEMPLIFICAZIONI	14</a:t>
            </a:r>
            <a:endParaRPr lang="fr-FR" sz="1300" dirty="0">
              <a:latin typeface="Arial Narrow" panose="020B0606020202030204" pitchFamily="34" charset="0"/>
            </a:endParaRPr>
          </a:p>
          <a:p>
            <a:pPr marL="265113" indent="0">
              <a:spcBef>
                <a:spcPts val="0"/>
              </a:spcBef>
              <a:buNone/>
              <a:tabLst>
                <a:tab pos="7539038" algn="l"/>
              </a:tabLst>
            </a:pPr>
            <a:r>
              <a:rPr lang="it-IT" sz="1300" dirty="0">
                <a:latin typeface="Arial Narrow" panose="020B0606020202030204" pitchFamily="34" charset="0"/>
              </a:rPr>
              <a:t>Abolizione del saldo di competenza a decorrere dal 2019 (Commi da 819 a 826)	14</a:t>
            </a:r>
            <a:endParaRPr lang="fr-FR" sz="1300" dirty="0">
              <a:latin typeface="Arial Narrow" panose="020B0606020202030204" pitchFamily="34" charset="0"/>
            </a:endParaRPr>
          </a:p>
          <a:p>
            <a:pPr marL="265113" indent="0">
              <a:spcBef>
                <a:spcPts val="0"/>
              </a:spcBef>
              <a:buNone/>
              <a:tabLst>
                <a:tab pos="7539038" algn="l"/>
              </a:tabLst>
            </a:pPr>
            <a:r>
              <a:rPr lang="it-IT" sz="1300" dirty="0">
                <a:latin typeface="Arial Narrow" panose="020B0606020202030204" pitchFamily="34" charset="0"/>
              </a:rPr>
              <a:t>Disapplicazione sanzioni per mancato rispetto del saldo finale di competenza in caso di elezioni 2018 (Comma 827)	16</a:t>
            </a:r>
            <a:endParaRPr lang="fr-FR" sz="1300" dirty="0">
              <a:latin typeface="Arial Narrow" panose="020B0606020202030204" pitchFamily="34" charset="0"/>
            </a:endParaRPr>
          </a:p>
          <a:p>
            <a:pPr marL="265113" indent="0">
              <a:spcBef>
                <a:spcPts val="0"/>
              </a:spcBef>
              <a:buNone/>
              <a:tabLst>
                <a:tab pos="7539038" algn="l"/>
              </a:tabLst>
            </a:pPr>
            <a:r>
              <a:rPr lang="it-IT" sz="1300" dirty="0">
                <a:latin typeface="Arial Narrow" panose="020B0606020202030204" pitchFamily="34" charset="0"/>
              </a:rPr>
              <a:t>Abrogazione obbligo del bilancio consolidato per i piccoli comuni (Comma 831)	17</a:t>
            </a:r>
            <a:endParaRPr lang="fr-FR" sz="1300" dirty="0">
              <a:latin typeface="Arial Narrow" panose="020B0606020202030204" pitchFamily="34" charset="0"/>
            </a:endParaRPr>
          </a:p>
          <a:p>
            <a:pPr marL="265113" indent="0">
              <a:spcBef>
                <a:spcPts val="0"/>
              </a:spcBef>
              <a:buNone/>
              <a:tabLst>
                <a:tab pos="7539038" algn="l"/>
              </a:tabLst>
            </a:pPr>
            <a:r>
              <a:rPr lang="it-IT" sz="1300" dirty="0">
                <a:latin typeface="Arial Narrow" panose="020B0606020202030204" pitchFamily="34" charset="0"/>
              </a:rPr>
              <a:t>Utilizzo del risultato di amministrazione per gli enti in disavanzo (Commi da 897 a 900)	17</a:t>
            </a:r>
            <a:endParaRPr lang="fr-FR" sz="1300" dirty="0">
              <a:latin typeface="Arial Narrow" panose="020B0606020202030204" pitchFamily="34" charset="0"/>
            </a:endParaRPr>
          </a:p>
          <a:p>
            <a:pPr marL="265113" indent="0">
              <a:spcBef>
                <a:spcPts val="0"/>
              </a:spcBef>
              <a:buNone/>
              <a:tabLst>
                <a:tab pos="7539038" algn="l"/>
              </a:tabLst>
            </a:pPr>
            <a:r>
              <a:rPr lang="it-IT" sz="1300" dirty="0">
                <a:latin typeface="Arial Narrow" panose="020B0606020202030204" pitchFamily="34" charset="0"/>
              </a:rPr>
              <a:t>Semplificazione adempimenti contabili (Commi da 902 a 904) 	19</a:t>
            </a:r>
          </a:p>
          <a:p>
            <a:pPr marL="85725" indent="-85725">
              <a:spcBef>
                <a:spcPts val="400"/>
              </a:spcBef>
              <a:tabLst>
                <a:tab pos="7539038" algn="l"/>
              </a:tabLst>
            </a:pPr>
            <a:r>
              <a:rPr lang="it-IT" sz="1300" dirty="0">
                <a:latin typeface="Arial Narrow" panose="020B0606020202030204" pitchFamily="34" charset="0"/>
              </a:rPr>
              <a:t>NORME SU DISSESTO E PRE-DISSESTO	22</a:t>
            </a:r>
            <a:endParaRPr lang="fr-FR" sz="1300" dirty="0">
              <a:latin typeface="Arial Narrow" panose="020B0606020202030204" pitchFamily="34" charset="0"/>
            </a:endParaRPr>
          </a:p>
          <a:p>
            <a:pPr marL="265113" indent="0">
              <a:spcBef>
                <a:spcPts val="0"/>
              </a:spcBef>
              <a:buNone/>
              <a:tabLst>
                <a:tab pos="7539038" algn="l"/>
              </a:tabLst>
            </a:pPr>
            <a:r>
              <a:rPr lang="it-IT" sz="1300" dirty="0">
                <a:latin typeface="Arial Narrow" panose="020B0606020202030204" pitchFamily="34" charset="0"/>
              </a:rPr>
              <a:t>Disapplicazione di sanzioni per violazioni del patto di stabilità o del saldo di competenza (Commi da 828 a 830)	22</a:t>
            </a:r>
            <a:endParaRPr lang="fr-FR" sz="1300" dirty="0">
              <a:latin typeface="Arial Narrow" panose="020B0606020202030204" pitchFamily="34" charset="0"/>
            </a:endParaRPr>
          </a:p>
          <a:p>
            <a:pPr marL="265113" indent="0">
              <a:spcBef>
                <a:spcPts val="0"/>
              </a:spcBef>
              <a:buNone/>
              <a:tabLst>
                <a:tab pos="7539038" algn="l"/>
              </a:tabLst>
            </a:pPr>
            <a:r>
              <a:rPr lang="it-IT" sz="1300" dirty="0">
                <a:latin typeface="Arial Narrow" panose="020B0606020202030204" pitchFamily="34" charset="0"/>
              </a:rPr>
              <a:t>Anticipazione a favore di enti in dissesto (nel 2° semestre 2016) (Comma 907)	23</a:t>
            </a:r>
            <a:endParaRPr lang="fr-FR" sz="1300" dirty="0">
              <a:latin typeface="Arial Narrow" panose="020B0606020202030204" pitchFamily="34" charset="0"/>
            </a:endParaRPr>
          </a:p>
          <a:p>
            <a:pPr marL="265113" indent="0">
              <a:spcBef>
                <a:spcPts val="0"/>
              </a:spcBef>
              <a:buNone/>
              <a:tabLst>
                <a:tab pos="7539038" algn="l"/>
              </a:tabLst>
            </a:pPr>
            <a:r>
              <a:rPr lang="it-IT" sz="1300" dirty="0">
                <a:latin typeface="Arial Narrow" panose="020B0606020202030204" pitchFamily="34" charset="0"/>
              </a:rPr>
              <a:t>Anticipazione per enti in predissesto (Comma 960)	23</a:t>
            </a:r>
            <a:endParaRPr lang="fr-FR" sz="1300" dirty="0">
              <a:latin typeface="Arial Narrow" panose="020B0606020202030204" pitchFamily="34" charset="0"/>
            </a:endParaRPr>
          </a:p>
        </p:txBody>
      </p:sp>
      <p:sp>
        <p:nvSpPr>
          <p:cNvPr id="4" name="CasellaDiTesto 3"/>
          <p:cNvSpPr txBox="1"/>
          <p:nvPr/>
        </p:nvSpPr>
        <p:spPr>
          <a:xfrm>
            <a:off x="754912" y="1163153"/>
            <a:ext cx="7591646" cy="492443"/>
          </a:xfrm>
          <a:prstGeom prst="rect">
            <a:avLst/>
          </a:prstGeom>
          <a:noFill/>
        </p:spPr>
        <p:txBody>
          <a:bodyPr wrap="square" rtlCol="0">
            <a:spAutoFit/>
          </a:bodyPr>
          <a:lstStyle/>
          <a:p>
            <a:r>
              <a:rPr lang="it-IT" sz="1400" b="1" i="1" dirty="0">
                <a:latin typeface="Arial Narrow" panose="020B0606020202030204" pitchFamily="34" charset="0"/>
              </a:rPr>
              <a:t>Da nota di lettura Anci-IFEL </a:t>
            </a:r>
          </a:p>
          <a:p>
            <a:r>
              <a:rPr lang="it-IT" sz="1200" b="1" i="1" dirty="0">
                <a:latin typeface="Arial Narrow" panose="020B0606020202030204" pitchFamily="34" charset="0"/>
              </a:rPr>
              <a:t>(https://www.fondazioneifel.it/ifelinforma-news/item/9598-legge-di-bilancio-2019-la-nota-di-lettura-anci-ifel)</a:t>
            </a:r>
            <a:endParaRPr lang="fr-FR" sz="1400" b="1" i="1" dirty="0">
              <a:latin typeface="Arial Narrow" panose="020B0606020202030204" pitchFamily="34" charset="0"/>
            </a:endParaRPr>
          </a:p>
        </p:txBody>
      </p:sp>
    </p:spTree>
    <p:extLst>
      <p:ext uri="{BB962C8B-B14F-4D97-AF65-F5344CB8AC3E}">
        <p14:creationId xmlns:p14="http://schemas.microsoft.com/office/powerpoint/2010/main" val="418212194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8650" y="365126"/>
            <a:ext cx="8058150" cy="910781"/>
          </a:xfrm>
        </p:spPr>
        <p:txBody>
          <a:bodyPr>
            <a:noAutofit/>
          </a:bodyPr>
          <a:lstStyle/>
          <a:p>
            <a:r>
              <a:rPr lang="it-IT" sz="2800" b="1" dirty="0">
                <a:latin typeface="Arial" panose="020B0604020202020204" pitchFamily="34" charset="0"/>
                <a:cs typeface="Arial" panose="020B0604020202020204" pitchFamily="34" charset="0"/>
              </a:rPr>
              <a:t>Le norme di interesse della Legge di bilancio 2019 (L. n. 145/2018) con i rispettivi commi - 2</a:t>
            </a:r>
            <a:endParaRPr lang="fr-FR" sz="2800" dirty="0"/>
          </a:p>
        </p:txBody>
      </p:sp>
      <p:sp>
        <p:nvSpPr>
          <p:cNvPr id="3" name="Segnaposto contenuto 2"/>
          <p:cNvSpPr>
            <a:spLocks noGrp="1"/>
          </p:cNvSpPr>
          <p:nvPr>
            <p:ph idx="1"/>
          </p:nvPr>
        </p:nvSpPr>
        <p:spPr>
          <a:xfrm>
            <a:off x="628650" y="1467293"/>
            <a:ext cx="7886700" cy="4709670"/>
          </a:xfrm>
        </p:spPr>
        <p:txBody>
          <a:bodyPr vert="horz" lIns="91440" tIns="45720" rIns="91440" bIns="45720" rtlCol="0">
            <a:normAutofit/>
          </a:bodyPr>
          <a:lstStyle/>
          <a:p>
            <a:pPr marL="85725" indent="-85725">
              <a:spcBef>
                <a:spcPts val="0"/>
              </a:spcBef>
              <a:tabLst>
                <a:tab pos="7539038" algn="l"/>
              </a:tabLst>
            </a:pPr>
            <a:r>
              <a:rPr lang="it-IT" sz="1300" dirty="0">
                <a:latin typeface="Arial Narrow" panose="020B0606020202030204" pitchFamily="34" charset="0"/>
              </a:rPr>
              <a:t>RISORSE E REGOLE PER INVESTIMENTI	24</a:t>
            </a:r>
            <a:endParaRPr lang="fr-FR" sz="1300" dirty="0">
              <a:latin typeface="Arial Narrow" panose="020B0606020202030204" pitchFamily="34" charset="0"/>
            </a:endParaRPr>
          </a:p>
          <a:p>
            <a:pPr marL="180975" indent="0">
              <a:spcBef>
                <a:spcPts val="0"/>
              </a:spcBef>
              <a:buNone/>
              <a:tabLst>
                <a:tab pos="7539038" algn="l"/>
              </a:tabLst>
            </a:pPr>
            <a:r>
              <a:rPr lang="it-IT" sz="1300" dirty="0">
                <a:latin typeface="Arial Narrow" panose="020B0606020202030204" pitchFamily="34" charset="0"/>
              </a:rPr>
              <a:t>Fondo pluriennale vincolato (FPV) per i lavori pubblici (Commi da 909 a 911)	24</a:t>
            </a:r>
            <a:endParaRPr lang="fr-FR" sz="1300" dirty="0">
              <a:latin typeface="Arial Narrow" panose="020B0606020202030204" pitchFamily="34" charset="0"/>
            </a:endParaRPr>
          </a:p>
          <a:p>
            <a:pPr marL="180975" indent="0">
              <a:spcBef>
                <a:spcPts val="0"/>
              </a:spcBef>
              <a:buNone/>
              <a:tabLst>
                <a:tab pos="7539038" algn="l"/>
              </a:tabLst>
            </a:pPr>
            <a:r>
              <a:rPr lang="it-IT" sz="1300" dirty="0">
                <a:latin typeface="Arial Narrow" panose="020B0606020202030204" pitchFamily="34" charset="0"/>
              </a:rPr>
              <a:t>Modifica importi affidamenti sotto soglia (Comma 912)	26</a:t>
            </a:r>
            <a:endParaRPr lang="fr-FR" sz="1300" dirty="0">
              <a:latin typeface="Arial Narrow" panose="020B0606020202030204" pitchFamily="34" charset="0"/>
            </a:endParaRPr>
          </a:p>
          <a:p>
            <a:pPr marL="180975" indent="0">
              <a:spcBef>
                <a:spcPts val="0"/>
              </a:spcBef>
              <a:buNone/>
              <a:tabLst>
                <a:tab pos="7539038" algn="l"/>
              </a:tabLst>
            </a:pPr>
            <a:r>
              <a:rPr lang="it-IT" sz="1300" dirty="0">
                <a:latin typeface="Arial Narrow" panose="020B0606020202030204" pitchFamily="34" charset="0"/>
              </a:rPr>
              <a:t>Fondo investimenti amministrazioni centrali (Commi 95, 96 e 98)	26</a:t>
            </a:r>
            <a:endParaRPr lang="fr-FR" sz="1300" dirty="0">
              <a:latin typeface="Arial Narrow" panose="020B0606020202030204" pitchFamily="34" charset="0"/>
            </a:endParaRPr>
          </a:p>
          <a:p>
            <a:pPr marL="180975" indent="0">
              <a:spcBef>
                <a:spcPts val="0"/>
              </a:spcBef>
              <a:buNone/>
              <a:tabLst>
                <a:tab pos="7539038" algn="l"/>
              </a:tabLst>
            </a:pPr>
            <a:r>
              <a:rPr lang="it-IT" sz="1300" dirty="0">
                <a:latin typeface="Arial Narrow" panose="020B0606020202030204" pitchFamily="34" charset="0"/>
              </a:rPr>
              <a:t>Fondo per gli investimenti degli enti territoriali (Commi 122 e 133)	28</a:t>
            </a:r>
            <a:endParaRPr lang="fr-FR" sz="1300" dirty="0">
              <a:latin typeface="Arial Narrow" panose="020B0606020202030204" pitchFamily="34" charset="0"/>
            </a:endParaRPr>
          </a:p>
          <a:p>
            <a:pPr marL="180975" indent="0">
              <a:spcBef>
                <a:spcPts val="0"/>
              </a:spcBef>
              <a:buNone/>
              <a:tabLst>
                <a:tab pos="7539038" algn="l"/>
              </a:tabLst>
            </a:pPr>
            <a:r>
              <a:rPr lang="it-IT" sz="1300" dirty="0">
                <a:latin typeface="Arial Narrow" panose="020B0606020202030204" pitchFamily="34" charset="0"/>
              </a:rPr>
              <a:t>Fondi regionali e finanziamenti “indiretti” agli enti locali (Commi da 832 a 843)	28</a:t>
            </a:r>
            <a:endParaRPr lang="fr-FR" sz="1300" dirty="0">
              <a:latin typeface="Arial Narrow" panose="020B0606020202030204" pitchFamily="34" charset="0"/>
            </a:endParaRPr>
          </a:p>
          <a:p>
            <a:pPr marL="180975" indent="0">
              <a:spcBef>
                <a:spcPts val="0"/>
              </a:spcBef>
              <a:buNone/>
              <a:tabLst>
                <a:tab pos="7539038" algn="l"/>
              </a:tabLst>
            </a:pPr>
            <a:r>
              <a:rPr lang="it-IT" sz="1300" dirty="0">
                <a:latin typeface="Arial Narrow" panose="020B0606020202030204" pitchFamily="34" charset="0"/>
              </a:rPr>
              <a:t>Contributo 2019 per investimenti di messa in sicurezza di scuole, strade, edifici pubblici (Commi da 107 a 114)	32</a:t>
            </a:r>
            <a:endParaRPr lang="fr-FR" sz="1300" dirty="0">
              <a:latin typeface="Arial Narrow" panose="020B0606020202030204" pitchFamily="34" charset="0"/>
            </a:endParaRPr>
          </a:p>
          <a:p>
            <a:pPr marL="180975" indent="0">
              <a:spcBef>
                <a:spcPts val="0"/>
              </a:spcBef>
              <a:buNone/>
              <a:tabLst>
                <a:tab pos="7539038" algn="l"/>
              </a:tabLst>
            </a:pPr>
            <a:r>
              <a:rPr lang="it-IT" sz="1300" dirty="0">
                <a:latin typeface="Arial Narrow" panose="020B0606020202030204" pitchFamily="34" charset="0"/>
              </a:rPr>
              <a:t>Contributi dal 2021 per investimenti di messa in sicurezza edifici e territorio dei comuni (Commi da 134 a 148)	34</a:t>
            </a:r>
            <a:endParaRPr lang="fr-FR" sz="1300" dirty="0">
              <a:latin typeface="Arial Narrow" panose="020B0606020202030204" pitchFamily="34" charset="0"/>
            </a:endParaRPr>
          </a:p>
          <a:p>
            <a:pPr marL="180975" indent="0">
              <a:spcBef>
                <a:spcPts val="0"/>
              </a:spcBef>
              <a:buNone/>
              <a:tabLst>
                <a:tab pos="7539038" algn="l"/>
              </a:tabLst>
            </a:pPr>
            <a:r>
              <a:rPr lang="it-IT" sz="1300" dirty="0">
                <a:latin typeface="Arial Narrow" panose="020B0606020202030204" pitchFamily="34" charset="0"/>
              </a:rPr>
              <a:t>Fondo mutui finalità sportive (Comma 653)	38</a:t>
            </a:r>
            <a:endParaRPr lang="fr-FR" sz="1300" dirty="0">
              <a:latin typeface="Arial Narrow" panose="020B0606020202030204" pitchFamily="34" charset="0"/>
            </a:endParaRPr>
          </a:p>
          <a:p>
            <a:pPr marL="180975" indent="0">
              <a:spcBef>
                <a:spcPts val="0"/>
              </a:spcBef>
              <a:buNone/>
              <a:tabLst>
                <a:tab pos="7539038" algn="l"/>
              </a:tabLst>
            </a:pPr>
            <a:r>
              <a:rPr lang="it-IT" sz="1300" dirty="0">
                <a:latin typeface="Arial Narrow" panose="020B0606020202030204" pitchFamily="34" charset="0"/>
              </a:rPr>
              <a:t>Fondo bacino del Po per Città metropolitane, Province e ANAS (Comma 891)	39</a:t>
            </a:r>
            <a:endParaRPr lang="fr-FR" sz="1300" dirty="0">
              <a:latin typeface="Arial Narrow" panose="020B0606020202030204" pitchFamily="34" charset="0"/>
            </a:endParaRPr>
          </a:p>
          <a:p>
            <a:pPr marL="180975" indent="0">
              <a:spcBef>
                <a:spcPts val="0"/>
              </a:spcBef>
              <a:buNone/>
              <a:tabLst>
                <a:tab pos="7539038" algn="l"/>
              </a:tabLst>
            </a:pPr>
            <a:r>
              <a:rPr lang="it-IT" sz="1300" dirty="0">
                <a:latin typeface="Arial Narrow" panose="020B0606020202030204" pitchFamily="34" charset="0"/>
              </a:rPr>
              <a:t>Struttura per la progettazione (Commi da 162 a 170)	39</a:t>
            </a:r>
            <a:endParaRPr lang="fr-FR" sz="1300" dirty="0">
              <a:latin typeface="Arial Narrow" panose="020B0606020202030204" pitchFamily="34" charset="0"/>
            </a:endParaRPr>
          </a:p>
          <a:p>
            <a:pPr marL="180975" indent="0">
              <a:spcBef>
                <a:spcPts val="0"/>
              </a:spcBef>
              <a:buNone/>
              <a:tabLst>
                <a:tab pos="7539038" algn="l"/>
              </a:tabLst>
            </a:pPr>
            <a:r>
              <a:rPr lang="it-IT" sz="1300" dirty="0">
                <a:latin typeface="Arial Narrow" panose="020B0606020202030204" pitchFamily="34" charset="0"/>
              </a:rPr>
              <a:t>Modifiche al fondo rotativo CDP per la progettualità (Commi da 171 a 175)	41</a:t>
            </a:r>
            <a:endParaRPr lang="fr-FR" sz="1300" dirty="0">
              <a:latin typeface="Arial Narrow" panose="020B0606020202030204" pitchFamily="34" charset="0"/>
            </a:endParaRPr>
          </a:p>
          <a:p>
            <a:pPr marL="180975" indent="0">
              <a:spcBef>
                <a:spcPts val="0"/>
              </a:spcBef>
              <a:buNone/>
              <a:tabLst>
                <a:tab pos="7539038" algn="l"/>
              </a:tabLst>
            </a:pPr>
            <a:r>
              <a:rPr lang="it-IT" sz="1300" dirty="0" err="1">
                <a:latin typeface="Arial Narrow" panose="020B0606020202030204" pitchFamily="34" charset="0"/>
              </a:rPr>
              <a:t>InvestItalia</a:t>
            </a:r>
            <a:r>
              <a:rPr lang="it-IT" sz="1300" dirty="0">
                <a:latin typeface="Arial Narrow" panose="020B0606020202030204" pitchFamily="34" charset="0"/>
              </a:rPr>
              <a:t> (Commi da 179 a 183 e comma 368)	44</a:t>
            </a:r>
            <a:endParaRPr lang="fr-FR" sz="1300" dirty="0">
              <a:latin typeface="Arial Narrow" panose="020B0606020202030204" pitchFamily="34" charset="0"/>
            </a:endParaRPr>
          </a:p>
          <a:p>
            <a:pPr marL="85725" indent="-85725">
              <a:spcBef>
                <a:spcPts val="600"/>
              </a:spcBef>
              <a:tabLst>
                <a:tab pos="7539038" algn="l"/>
              </a:tabLst>
            </a:pPr>
            <a:r>
              <a:rPr lang="it-IT" sz="1300" dirty="0">
                <a:latin typeface="Arial Narrow" panose="020B0606020202030204" pitchFamily="34" charset="0"/>
              </a:rPr>
              <a:t>ALTRE NORME FINANZIARIE	47</a:t>
            </a:r>
            <a:endParaRPr lang="fr-FR" sz="1300" dirty="0">
              <a:latin typeface="Arial Narrow" panose="020B0606020202030204" pitchFamily="34" charset="0"/>
            </a:endParaRPr>
          </a:p>
          <a:p>
            <a:pPr marL="180975" indent="0">
              <a:spcBef>
                <a:spcPts val="0"/>
              </a:spcBef>
              <a:buNone/>
              <a:tabLst>
                <a:tab pos="7539038" algn="l"/>
              </a:tabLst>
            </a:pPr>
            <a:r>
              <a:rPr lang="it-IT" sz="1300" dirty="0">
                <a:latin typeface="Arial Narrow" panose="020B0606020202030204" pitchFamily="34" charset="0"/>
              </a:rPr>
              <a:t>Rinegoziazione prestiti gestiti da CDP per conto del </a:t>
            </a:r>
            <a:r>
              <a:rPr lang="it-IT" sz="1300" dirty="0" err="1">
                <a:latin typeface="Arial Narrow" panose="020B0606020202030204" pitchFamily="34" charset="0"/>
              </a:rPr>
              <a:t>Mef</a:t>
            </a:r>
            <a:r>
              <a:rPr lang="it-IT" sz="1300" dirty="0">
                <a:latin typeface="Arial Narrow" panose="020B0606020202030204" pitchFamily="34" charset="0"/>
              </a:rPr>
              <a:t> (Commi da 961 a 964)	47</a:t>
            </a:r>
            <a:endParaRPr lang="fr-FR" sz="1300" dirty="0">
              <a:latin typeface="Arial Narrow" panose="020B0606020202030204" pitchFamily="34" charset="0"/>
            </a:endParaRPr>
          </a:p>
          <a:p>
            <a:pPr marL="180975" indent="0">
              <a:spcBef>
                <a:spcPts val="0"/>
              </a:spcBef>
              <a:buNone/>
              <a:tabLst>
                <a:tab pos="7539038" algn="l"/>
              </a:tabLst>
            </a:pPr>
            <a:r>
              <a:rPr lang="it-IT" sz="1300" dirty="0">
                <a:latin typeface="Arial Narrow" panose="020B0606020202030204" pitchFamily="34" charset="0"/>
              </a:rPr>
              <a:t>Anticipazioni liquidità per pagamenti debiti pregressi (Commi da 849 a 857)	48</a:t>
            </a:r>
            <a:endParaRPr lang="fr-FR" sz="1300" dirty="0">
              <a:latin typeface="Arial Narrow" panose="020B0606020202030204" pitchFamily="34" charset="0"/>
            </a:endParaRPr>
          </a:p>
          <a:p>
            <a:pPr marL="180975" indent="0">
              <a:spcBef>
                <a:spcPts val="0"/>
              </a:spcBef>
              <a:buNone/>
              <a:tabLst>
                <a:tab pos="7539038" algn="l"/>
              </a:tabLst>
            </a:pPr>
            <a:r>
              <a:rPr lang="it-IT" sz="1300" dirty="0">
                <a:latin typeface="Arial Narrow" panose="020B0606020202030204" pitchFamily="34" charset="0"/>
              </a:rPr>
              <a:t>Sanzioni per ritardi persistenti nei pagamenti (Commi da 858 a 865)	50</a:t>
            </a:r>
            <a:endParaRPr lang="fr-FR" sz="1300" dirty="0">
              <a:latin typeface="Arial Narrow" panose="020B0606020202030204" pitchFamily="34" charset="0"/>
            </a:endParaRPr>
          </a:p>
          <a:p>
            <a:pPr marL="180975" indent="0">
              <a:spcBef>
                <a:spcPts val="0"/>
              </a:spcBef>
              <a:buNone/>
              <a:tabLst>
                <a:tab pos="7539038" algn="l"/>
              </a:tabLst>
            </a:pPr>
            <a:r>
              <a:rPr lang="it-IT" sz="1300" dirty="0">
                <a:latin typeface="Arial Narrow" panose="020B0606020202030204" pitchFamily="34" charset="0"/>
              </a:rPr>
              <a:t>Amministrazioni pubbliche: facoltà di affidamento diretto del servizio di tesoreria a Poste italiane (Comma 908)	53</a:t>
            </a:r>
            <a:endParaRPr lang="fr-FR" sz="1300" dirty="0">
              <a:latin typeface="Arial Narrow" panose="020B0606020202030204" pitchFamily="34" charset="0"/>
            </a:endParaRPr>
          </a:p>
          <a:p>
            <a:pPr marL="180975" indent="0">
              <a:spcBef>
                <a:spcPts val="0"/>
              </a:spcBef>
              <a:buNone/>
              <a:tabLst>
                <a:tab pos="7539038" algn="l"/>
              </a:tabLst>
            </a:pPr>
            <a:r>
              <a:rPr lang="it-IT" sz="1300" dirty="0">
                <a:latin typeface="Arial Narrow" panose="020B0606020202030204" pitchFamily="34" charset="0"/>
              </a:rPr>
              <a:t>Erogazioni liberali per interventi su edifici e terreni pubblici (Commi da 156 a 161)	53</a:t>
            </a:r>
            <a:endParaRPr lang="fr-FR" sz="1300" dirty="0">
              <a:latin typeface="Arial Narrow" panose="020B0606020202030204" pitchFamily="34" charset="0"/>
            </a:endParaRPr>
          </a:p>
          <a:p>
            <a:pPr marL="180975" indent="0">
              <a:spcBef>
                <a:spcPts val="0"/>
              </a:spcBef>
              <a:buNone/>
              <a:tabLst>
                <a:tab pos="7539038" algn="l"/>
              </a:tabLst>
            </a:pPr>
            <a:r>
              <a:rPr lang="it-IT" sz="1300" dirty="0">
                <a:latin typeface="Arial Narrow" panose="020B0606020202030204" pitchFamily="34" charset="0"/>
              </a:rPr>
              <a:t>Fondo “Sport e periferie”(Comma 640)	55</a:t>
            </a:r>
            <a:endParaRPr lang="fr-FR" sz="1300" dirty="0">
              <a:latin typeface="Arial Narrow" panose="020B0606020202030204" pitchFamily="34" charset="0"/>
            </a:endParaRPr>
          </a:p>
          <a:p>
            <a:pPr marL="180975" indent="0">
              <a:spcBef>
                <a:spcPts val="0"/>
              </a:spcBef>
              <a:buNone/>
              <a:tabLst>
                <a:tab pos="7539038" algn="l"/>
              </a:tabLst>
            </a:pPr>
            <a:r>
              <a:rPr lang="it-IT" sz="1300" dirty="0">
                <a:latin typeface="Arial Narrow" panose="020B0606020202030204" pitchFamily="34" charset="0"/>
              </a:rPr>
              <a:t>Spese per lavori pubblici urgenti degli enti locali (Comma 901)	56</a:t>
            </a:r>
            <a:endParaRPr lang="fr-FR" sz="1300" dirty="0">
              <a:latin typeface="Arial Narrow" panose="020B0606020202030204" pitchFamily="34" charset="0"/>
            </a:endParaRPr>
          </a:p>
          <a:p>
            <a:pPr marL="180975" indent="0">
              <a:spcBef>
                <a:spcPts val="0"/>
              </a:spcBef>
              <a:buNone/>
              <a:tabLst>
                <a:tab pos="7539038" algn="l"/>
              </a:tabLst>
            </a:pPr>
            <a:r>
              <a:rPr lang="it-IT" sz="1300" dirty="0">
                <a:latin typeface="Arial Narrow" panose="020B0606020202030204" pitchFamily="34" charset="0"/>
              </a:rPr>
              <a:t>Fondo aree di confine (Comma 969)	56</a:t>
            </a:r>
            <a:endParaRPr lang="fr-FR" sz="1300" dirty="0">
              <a:latin typeface="Arial Narrow" panose="020B0606020202030204" pitchFamily="34" charset="0"/>
            </a:endParaRPr>
          </a:p>
          <a:p>
            <a:pPr marL="180975" indent="0">
              <a:spcBef>
                <a:spcPts val="0"/>
              </a:spcBef>
              <a:buNone/>
              <a:tabLst>
                <a:tab pos="7539038" algn="l"/>
              </a:tabLst>
            </a:pPr>
            <a:r>
              <a:rPr lang="it-IT" sz="1300" dirty="0">
                <a:latin typeface="Arial Narrow" panose="020B0606020202030204" pitchFamily="34" charset="0"/>
              </a:rPr>
              <a:t>Norme riguardanti singoli enti locali (Commi 96, 612, 613 ,765, da 922 a 935, 1020 e 1129)	56</a:t>
            </a:r>
            <a:endParaRPr lang="fr-FR" sz="1300" dirty="0">
              <a:latin typeface="Arial Narrow" panose="020B0606020202030204" pitchFamily="34" charset="0"/>
            </a:endParaRPr>
          </a:p>
        </p:txBody>
      </p:sp>
    </p:spTree>
    <p:extLst>
      <p:ext uri="{BB962C8B-B14F-4D97-AF65-F5344CB8AC3E}">
        <p14:creationId xmlns:p14="http://schemas.microsoft.com/office/powerpoint/2010/main" val="29812527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8650" y="365126"/>
            <a:ext cx="8058150" cy="910781"/>
          </a:xfrm>
        </p:spPr>
        <p:txBody>
          <a:bodyPr>
            <a:noAutofit/>
          </a:bodyPr>
          <a:lstStyle/>
          <a:p>
            <a:r>
              <a:rPr lang="it-IT" sz="2800" b="1" dirty="0">
                <a:latin typeface="Arial" panose="020B0604020202020204" pitchFamily="34" charset="0"/>
                <a:cs typeface="Arial" panose="020B0604020202020204" pitchFamily="34" charset="0"/>
              </a:rPr>
              <a:t>Le norme di interesse della Legge di bilancio 2019 (L. n. 145/2018) con i rispettivi commi - 3</a:t>
            </a:r>
            <a:endParaRPr lang="fr-FR" sz="2800" dirty="0"/>
          </a:p>
        </p:txBody>
      </p:sp>
      <p:sp>
        <p:nvSpPr>
          <p:cNvPr id="3" name="Segnaposto contenuto 2"/>
          <p:cNvSpPr>
            <a:spLocks noGrp="1"/>
          </p:cNvSpPr>
          <p:nvPr>
            <p:ph idx="1"/>
          </p:nvPr>
        </p:nvSpPr>
        <p:spPr>
          <a:xfrm>
            <a:off x="618017" y="1350329"/>
            <a:ext cx="7886700" cy="5039833"/>
          </a:xfrm>
        </p:spPr>
        <p:txBody>
          <a:bodyPr vert="horz" lIns="91440" tIns="45720" rIns="91440" bIns="45720" rtlCol="0">
            <a:noAutofit/>
          </a:bodyPr>
          <a:lstStyle/>
          <a:p>
            <a:pPr marL="85725" indent="-85725">
              <a:spcBef>
                <a:spcPts val="0"/>
              </a:spcBef>
              <a:tabLst>
                <a:tab pos="7539038" algn="l"/>
              </a:tabLst>
            </a:pPr>
            <a:r>
              <a:rPr lang="it-IT" sz="1300" dirty="0">
                <a:latin typeface="Arial Narrow" panose="020B0606020202030204" pitchFamily="34" charset="0"/>
              </a:rPr>
              <a:t>NORME GENERALI RELATIVE A EVENTI SISMICI	59</a:t>
            </a:r>
            <a:endParaRPr lang="fr-FR" sz="1300" dirty="0">
              <a:latin typeface="Arial Narrow" panose="020B0606020202030204" pitchFamily="34" charset="0"/>
            </a:endParaRPr>
          </a:p>
          <a:p>
            <a:pPr marL="180975" indent="0">
              <a:spcBef>
                <a:spcPts val="0"/>
              </a:spcBef>
              <a:buNone/>
              <a:tabLst>
                <a:tab pos="7539038" algn="l"/>
              </a:tabLst>
            </a:pPr>
            <a:r>
              <a:rPr lang="it-IT" sz="1300" dirty="0">
                <a:latin typeface="Arial Narrow" panose="020B0606020202030204" pitchFamily="34" charset="0"/>
              </a:rPr>
              <a:t>Sisma Centro Italia 2016 (Commi da 988 a 991, da 993 a 995, 997 e 998)	59</a:t>
            </a:r>
            <a:endParaRPr lang="fr-FR" sz="1300" dirty="0">
              <a:latin typeface="Arial Narrow" panose="020B0606020202030204" pitchFamily="34" charset="0"/>
            </a:endParaRPr>
          </a:p>
          <a:p>
            <a:pPr marL="180975" indent="0">
              <a:spcBef>
                <a:spcPts val="0"/>
              </a:spcBef>
              <a:buNone/>
              <a:tabLst>
                <a:tab pos="7539038" algn="l"/>
              </a:tabLst>
            </a:pPr>
            <a:r>
              <a:rPr lang="it-IT" sz="1300" dirty="0">
                <a:latin typeface="Arial Narrow" panose="020B0606020202030204" pitchFamily="34" charset="0"/>
              </a:rPr>
              <a:t>Sisma L’Aquila 2009 (Comma 996)	62</a:t>
            </a:r>
            <a:endParaRPr lang="fr-FR" sz="1300" dirty="0">
              <a:latin typeface="Arial Narrow" panose="020B0606020202030204" pitchFamily="34" charset="0"/>
            </a:endParaRPr>
          </a:p>
          <a:p>
            <a:pPr marL="180975" indent="0">
              <a:spcBef>
                <a:spcPts val="0"/>
              </a:spcBef>
              <a:buNone/>
              <a:tabLst>
                <a:tab pos="7539038" algn="l"/>
              </a:tabLst>
            </a:pPr>
            <a:r>
              <a:rPr lang="it-IT" sz="1300" dirty="0">
                <a:latin typeface="Arial Narrow" panose="020B0606020202030204" pitchFamily="34" charset="0"/>
              </a:rPr>
              <a:t>Sisma 2012 Emilia-Romagna e territori colpiti da eventi atmosferici eccezionali nel 2014 (Co. 985, 987, da 1006 a 1009)	62</a:t>
            </a:r>
            <a:endParaRPr lang="fr-FR" sz="1300" dirty="0">
              <a:latin typeface="Arial Narrow" panose="020B0606020202030204" pitchFamily="34" charset="0"/>
            </a:endParaRPr>
          </a:p>
          <a:p>
            <a:pPr marL="180975" indent="0">
              <a:spcBef>
                <a:spcPts val="0"/>
              </a:spcBef>
              <a:buNone/>
              <a:tabLst>
                <a:tab pos="7539038" algn="l"/>
              </a:tabLst>
            </a:pPr>
            <a:r>
              <a:rPr lang="it-IT" sz="1300" dirty="0">
                <a:latin typeface="Arial Narrow" panose="020B0606020202030204" pitchFamily="34" charset="0"/>
              </a:rPr>
              <a:t>Sisma Marche-Umbria 1997- Recupero di somme eccedenti da contenziosi (Comma 992)	63</a:t>
            </a:r>
            <a:endParaRPr lang="fr-FR" sz="1300" dirty="0">
              <a:latin typeface="Arial Narrow" panose="020B0606020202030204" pitchFamily="34" charset="0"/>
            </a:endParaRPr>
          </a:p>
          <a:p>
            <a:pPr marL="85725" indent="-85725">
              <a:spcBef>
                <a:spcPts val="400"/>
              </a:spcBef>
              <a:tabLst>
                <a:tab pos="7539038" algn="l"/>
              </a:tabLst>
            </a:pPr>
            <a:r>
              <a:rPr lang="it-IT" sz="1300" dirty="0">
                <a:latin typeface="Arial Narrow" panose="020B0606020202030204" pitchFamily="34" charset="0"/>
              </a:rPr>
              <a:t>PERSONALE	64</a:t>
            </a:r>
            <a:endParaRPr lang="fr-FR" sz="1300" dirty="0">
              <a:latin typeface="Arial Narrow" panose="020B0606020202030204" pitchFamily="34" charset="0"/>
            </a:endParaRPr>
          </a:p>
          <a:p>
            <a:pPr marL="180975" indent="0">
              <a:spcBef>
                <a:spcPts val="0"/>
              </a:spcBef>
              <a:buNone/>
              <a:tabLst>
                <a:tab pos="7539038" algn="l"/>
              </a:tabLst>
            </a:pPr>
            <a:r>
              <a:rPr lang="it-IT" sz="1300" dirty="0">
                <a:latin typeface="Arial Narrow" panose="020B0606020202030204" pitchFamily="34" charset="0"/>
              </a:rPr>
              <a:t>Avvalimento (Comma 124)	64</a:t>
            </a:r>
            <a:endParaRPr lang="fr-FR" sz="1300" dirty="0">
              <a:latin typeface="Arial Narrow" panose="020B0606020202030204" pitchFamily="34" charset="0"/>
            </a:endParaRPr>
          </a:p>
          <a:p>
            <a:pPr marL="180975" indent="0">
              <a:spcBef>
                <a:spcPts val="0"/>
              </a:spcBef>
              <a:buNone/>
              <a:tabLst>
                <a:tab pos="7539038" algn="l"/>
              </a:tabLst>
            </a:pPr>
            <a:r>
              <a:rPr lang="it-IT" sz="1300" dirty="0">
                <a:latin typeface="Arial Narrow" panose="020B0606020202030204" pitchFamily="34" charset="0"/>
              </a:rPr>
              <a:t>Procedure semplificate per reclutamento personale (Comma 360)	64</a:t>
            </a:r>
            <a:endParaRPr lang="fr-FR" sz="1300" dirty="0">
              <a:latin typeface="Arial Narrow" panose="020B0606020202030204" pitchFamily="34" charset="0"/>
            </a:endParaRPr>
          </a:p>
          <a:p>
            <a:pPr marL="180975" indent="0">
              <a:spcBef>
                <a:spcPts val="0"/>
              </a:spcBef>
              <a:buNone/>
              <a:tabLst>
                <a:tab pos="7539038" algn="l"/>
              </a:tabLst>
            </a:pPr>
            <a:r>
              <a:rPr lang="it-IT" sz="1300" dirty="0">
                <a:latin typeface="Arial Narrow" panose="020B0606020202030204" pitchFamily="34" charset="0"/>
              </a:rPr>
              <a:t>Graduatorie ( Commi da 361 a 367)	65</a:t>
            </a:r>
            <a:endParaRPr lang="fr-FR" sz="1300" dirty="0">
              <a:latin typeface="Arial Narrow" panose="020B0606020202030204" pitchFamily="34" charset="0"/>
            </a:endParaRPr>
          </a:p>
          <a:p>
            <a:pPr marL="180975" indent="0">
              <a:spcBef>
                <a:spcPts val="0"/>
              </a:spcBef>
              <a:buNone/>
              <a:tabLst>
                <a:tab pos="7539038" algn="l"/>
              </a:tabLst>
            </a:pPr>
            <a:r>
              <a:rPr lang="it-IT" sz="1300" dirty="0">
                <a:latin typeface="Arial Narrow" panose="020B0606020202030204" pitchFamily="34" charset="0"/>
              </a:rPr>
              <a:t>Aumenti da rinnovi contrattuali (Commi da 436 a 440)	66</a:t>
            </a:r>
            <a:endParaRPr lang="fr-FR" sz="1300" dirty="0">
              <a:latin typeface="Arial Narrow" panose="020B0606020202030204" pitchFamily="34" charset="0"/>
            </a:endParaRPr>
          </a:p>
          <a:p>
            <a:pPr marL="180975" indent="0">
              <a:spcBef>
                <a:spcPts val="0"/>
              </a:spcBef>
              <a:buNone/>
              <a:tabLst>
                <a:tab pos="7539038" algn="l"/>
              </a:tabLst>
            </a:pPr>
            <a:r>
              <a:rPr lang="it-IT" sz="1300" dirty="0">
                <a:latin typeface="Arial Narrow" panose="020B0606020202030204" pitchFamily="34" charset="0"/>
              </a:rPr>
              <a:t>Assunzioni LSU (Comma 446)	68</a:t>
            </a:r>
            <a:endParaRPr lang="fr-FR" sz="1300" dirty="0">
              <a:latin typeface="Arial Narrow" panose="020B0606020202030204" pitchFamily="34" charset="0"/>
            </a:endParaRPr>
          </a:p>
          <a:p>
            <a:pPr marL="85725" indent="-85725">
              <a:spcBef>
                <a:spcPts val="400"/>
              </a:spcBef>
              <a:tabLst>
                <a:tab pos="7539038" algn="l"/>
              </a:tabLst>
            </a:pPr>
            <a:r>
              <a:rPr lang="it-IT" sz="1300" dirty="0">
                <a:latin typeface="Arial Narrow" panose="020B0606020202030204" pitchFamily="34" charset="0"/>
              </a:rPr>
              <a:t>ALTRE NORME DI INTERESSE DEI COMUNI	70</a:t>
            </a:r>
            <a:endParaRPr lang="fr-FR" sz="1300" dirty="0">
              <a:latin typeface="Arial Narrow" panose="020B0606020202030204" pitchFamily="34" charset="0"/>
            </a:endParaRPr>
          </a:p>
          <a:p>
            <a:pPr marL="180975" indent="0">
              <a:spcBef>
                <a:spcPts val="0"/>
              </a:spcBef>
              <a:buNone/>
              <a:tabLst>
                <a:tab pos="7539038" algn="l"/>
              </a:tabLst>
            </a:pPr>
            <a:r>
              <a:rPr lang="it-IT" sz="1300" dirty="0" err="1">
                <a:latin typeface="Arial Narrow" panose="020B0606020202030204" pitchFamily="34" charset="0"/>
              </a:rPr>
              <a:t>PRiU</a:t>
            </a:r>
            <a:r>
              <a:rPr lang="it-IT" sz="1300" dirty="0">
                <a:latin typeface="Arial Narrow" panose="020B0606020202030204" pitchFamily="34" charset="0"/>
              </a:rPr>
              <a:t> (Comma 100)	70</a:t>
            </a:r>
            <a:endParaRPr lang="fr-FR" sz="1300" dirty="0">
              <a:latin typeface="Arial Narrow" panose="020B0606020202030204" pitchFamily="34" charset="0"/>
            </a:endParaRPr>
          </a:p>
          <a:p>
            <a:pPr marL="180975" indent="0">
              <a:spcBef>
                <a:spcPts val="0"/>
              </a:spcBef>
              <a:buNone/>
              <a:tabLst>
                <a:tab pos="7539038" algn="l"/>
              </a:tabLst>
            </a:pPr>
            <a:r>
              <a:rPr lang="it-IT" sz="1300" dirty="0" err="1">
                <a:latin typeface="Arial Narrow" panose="020B0606020202030204" pitchFamily="34" charset="0"/>
              </a:rPr>
              <a:t>Micromobilità</a:t>
            </a:r>
            <a:r>
              <a:rPr lang="it-IT" sz="1300" dirty="0">
                <a:latin typeface="Arial Narrow" panose="020B0606020202030204" pitchFamily="34" charset="0"/>
              </a:rPr>
              <a:t> (Comma 102)	71</a:t>
            </a:r>
            <a:endParaRPr lang="fr-FR" sz="1300" dirty="0">
              <a:latin typeface="Arial Narrow" panose="020B0606020202030204" pitchFamily="34" charset="0"/>
            </a:endParaRPr>
          </a:p>
          <a:p>
            <a:pPr marL="180975" indent="0">
              <a:spcBef>
                <a:spcPts val="0"/>
              </a:spcBef>
              <a:buNone/>
              <a:tabLst>
                <a:tab pos="7539038" algn="l"/>
              </a:tabLst>
            </a:pPr>
            <a:r>
              <a:rPr lang="it-IT" sz="1300" dirty="0">
                <a:latin typeface="Arial Narrow" panose="020B0606020202030204" pitchFamily="34" charset="0"/>
              </a:rPr>
              <a:t>Ingresso ZTL per auto elettriche o ibride (Comma 103)	71</a:t>
            </a:r>
            <a:endParaRPr lang="fr-FR" sz="1300" dirty="0">
              <a:latin typeface="Arial Narrow" panose="020B0606020202030204" pitchFamily="34" charset="0"/>
            </a:endParaRPr>
          </a:p>
          <a:p>
            <a:pPr marL="180975" indent="0">
              <a:spcBef>
                <a:spcPts val="0"/>
              </a:spcBef>
              <a:buNone/>
              <a:tabLst>
                <a:tab pos="7539038" algn="l"/>
              </a:tabLst>
            </a:pPr>
            <a:r>
              <a:rPr lang="it-IT" sz="1300" dirty="0">
                <a:latin typeface="Arial Narrow" panose="020B0606020202030204" pitchFamily="34" charset="0"/>
              </a:rPr>
              <a:t>Stanziamento per autostrade ciclabili (Comma 104)	71</a:t>
            </a:r>
            <a:endParaRPr lang="fr-FR" sz="1300" dirty="0">
              <a:latin typeface="Arial Narrow" panose="020B0606020202030204" pitchFamily="34" charset="0"/>
            </a:endParaRPr>
          </a:p>
          <a:p>
            <a:pPr marL="180975" indent="0">
              <a:spcBef>
                <a:spcPts val="0"/>
              </a:spcBef>
              <a:buNone/>
              <a:tabLst>
                <a:tab pos="7539038" algn="l"/>
              </a:tabLst>
            </a:pPr>
            <a:r>
              <a:rPr lang="it-IT" sz="1300" dirty="0">
                <a:latin typeface="Arial Narrow" panose="020B0606020202030204" pitchFamily="34" charset="0"/>
              </a:rPr>
              <a:t>Concessioni demaniali (Comma 675)	72</a:t>
            </a:r>
            <a:endParaRPr lang="fr-FR" sz="1300" dirty="0">
              <a:latin typeface="Arial Narrow" panose="020B0606020202030204" pitchFamily="34" charset="0"/>
            </a:endParaRPr>
          </a:p>
          <a:p>
            <a:pPr marL="180975" indent="0">
              <a:spcBef>
                <a:spcPts val="0"/>
              </a:spcBef>
              <a:buNone/>
              <a:tabLst>
                <a:tab pos="7539038" algn="l"/>
              </a:tabLst>
            </a:pPr>
            <a:r>
              <a:rPr lang="it-IT" sz="1300" dirty="0">
                <a:latin typeface="Arial Narrow" panose="020B0606020202030204" pitchFamily="34" charset="0"/>
              </a:rPr>
              <a:t>Deroga </a:t>
            </a:r>
            <a:r>
              <a:rPr lang="it-IT" sz="1300" dirty="0" err="1">
                <a:latin typeface="Arial Narrow" panose="020B0606020202030204" pitchFamily="34" charset="0"/>
              </a:rPr>
              <a:t>Bolkenstein</a:t>
            </a:r>
            <a:r>
              <a:rPr lang="it-IT" sz="1300" dirty="0">
                <a:latin typeface="Arial Narrow" panose="020B0606020202030204" pitchFamily="34" charset="0"/>
              </a:rPr>
              <a:t> per commercio su aree pubbliche (Comma 686)	72</a:t>
            </a:r>
            <a:endParaRPr lang="fr-FR" sz="1300" dirty="0">
              <a:latin typeface="Arial Narrow" panose="020B0606020202030204" pitchFamily="34" charset="0"/>
            </a:endParaRPr>
          </a:p>
          <a:p>
            <a:pPr marL="180975" indent="0">
              <a:spcBef>
                <a:spcPts val="0"/>
              </a:spcBef>
              <a:buNone/>
              <a:tabLst>
                <a:tab pos="7539038" algn="l"/>
              </a:tabLst>
            </a:pPr>
            <a:r>
              <a:rPr lang="it-IT" sz="1300" dirty="0">
                <a:latin typeface="Arial Narrow" panose="020B0606020202030204" pitchFamily="34" charset="0"/>
              </a:rPr>
              <a:t>Esclusione delle società controllate da società quotate in borsa dell’obbligo dei piani di razionalizzazione (Comma 724)	73</a:t>
            </a:r>
            <a:endParaRPr lang="fr-FR" sz="1300" dirty="0">
              <a:latin typeface="Arial Narrow" panose="020B0606020202030204" pitchFamily="34" charset="0"/>
            </a:endParaRPr>
          </a:p>
          <a:p>
            <a:pPr marL="180975" indent="0">
              <a:spcBef>
                <a:spcPts val="0"/>
              </a:spcBef>
              <a:buNone/>
              <a:tabLst>
                <a:tab pos="7539038" algn="l"/>
              </a:tabLst>
            </a:pPr>
            <a:r>
              <a:rPr lang="it-IT" sz="1300" dirty="0">
                <a:latin typeface="Arial Narrow" panose="020B0606020202030204" pitchFamily="34" charset="0"/>
              </a:rPr>
              <a:t>Impianti alimentati da rinnovabili (Comma 953)	73</a:t>
            </a:r>
            <a:endParaRPr lang="fr-FR" sz="1300" dirty="0">
              <a:latin typeface="Arial Narrow" panose="020B0606020202030204" pitchFamily="34" charset="0"/>
            </a:endParaRPr>
          </a:p>
          <a:p>
            <a:pPr marL="180975" indent="0">
              <a:spcBef>
                <a:spcPts val="0"/>
              </a:spcBef>
              <a:buNone/>
              <a:tabLst>
                <a:tab pos="7539038" algn="l"/>
              </a:tabLst>
            </a:pPr>
            <a:r>
              <a:rPr lang="it-IT" sz="1300" dirty="0">
                <a:latin typeface="Arial Narrow" panose="020B0606020202030204" pitchFamily="34" charset="0"/>
              </a:rPr>
              <a:t>Carta di identità elettronica (Comma 811)	74</a:t>
            </a:r>
            <a:endParaRPr lang="fr-FR" sz="1300" dirty="0">
              <a:latin typeface="Arial Narrow" panose="020B0606020202030204" pitchFamily="34" charset="0"/>
            </a:endParaRPr>
          </a:p>
          <a:p>
            <a:pPr marL="180975" indent="0">
              <a:spcBef>
                <a:spcPts val="0"/>
              </a:spcBef>
              <a:buNone/>
              <a:tabLst>
                <a:tab pos="7539038" algn="l"/>
              </a:tabLst>
            </a:pPr>
            <a:r>
              <a:rPr lang="it-IT" sz="1300" dirty="0">
                <a:latin typeface="Arial Narrow" panose="020B0606020202030204" pitchFamily="34" charset="0"/>
              </a:rPr>
              <a:t>Minori non accompagnati (Comma 769)	74</a:t>
            </a:r>
            <a:endParaRPr lang="fr-FR" sz="1300" dirty="0">
              <a:latin typeface="Arial Narrow" panose="020B0606020202030204" pitchFamily="34" charset="0"/>
            </a:endParaRPr>
          </a:p>
          <a:p>
            <a:pPr marL="180975" indent="0">
              <a:spcBef>
                <a:spcPts val="0"/>
              </a:spcBef>
              <a:buNone/>
              <a:tabLst>
                <a:tab pos="7539038" algn="l"/>
              </a:tabLst>
            </a:pPr>
            <a:r>
              <a:rPr lang="it-IT" sz="1300" dirty="0">
                <a:latin typeface="Arial Narrow" panose="020B0606020202030204" pitchFamily="34" charset="0"/>
              </a:rPr>
              <a:t>Incremento risorse assistenza alunni disabili (Commi 561 e 562)	75</a:t>
            </a:r>
            <a:endParaRPr lang="fr-FR" sz="1300" dirty="0">
              <a:latin typeface="Arial Narrow" panose="020B0606020202030204" pitchFamily="34" charset="0"/>
            </a:endParaRPr>
          </a:p>
          <a:p>
            <a:pPr marL="180975" indent="0">
              <a:spcBef>
                <a:spcPts val="0"/>
              </a:spcBef>
              <a:buNone/>
              <a:tabLst>
                <a:tab pos="7539038" algn="l"/>
              </a:tabLst>
            </a:pPr>
            <a:r>
              <a:rPr lang="it-IT" sz="1300" dirty="0">
                <a:latin typeface="Arial Narrow" panose="020B0606020202030204" pitchFamily="34" charset="0"/>
              </a:rPr>
              <a:t>Incremento del tempo pieno nella scuola primaria (Commi 728 e 729)	75</a:t>
            </a:r>
            <a:endParaRPr lang="fr-FR" sz="1300" dirty="0">
              <a:latin typeface="Arial Narrow" panose="020B0606020202030204" pitchFamily="34" charset="0"/>
            </a:endParaRPr>
          </a:p>
          <a:p>
            <a:pPr marL="180975" indent="0">
              <a:spcBef>
                <a:spcPts val="0"/>
              </a:spcBef>
              <a:buNone/>
              <a:tabLst>
                <a:tab pos="7539038" algn="l"/>
              </a:tabLst>
            </a:pPr>
            <a:r>
              <a:rPr lang="it-IT" sz="1300" dirty="0">
                <a:latin typeface="Arial Narrow" panose="020B0606020202030204" pitchFamily="34" charset="0"/>
              </a:rPr>
              <a:t>Incremento fondo sistema educativo zero sei anni (Comma 741)	75</a:t>
            </a:r>
            <a:endParaRPr lang="fr-FR" sz="1300" dirty="0">
              <a:latin typeface="Arial Narrow" panose="020B0606020202030204" pitchFamily="34" charset="0"/>
            </a:endParaRPr>
          </a:p>
          <a:p>
            <a:pPr marL="180975" indent="0">
              <a:spcBef>
                <a:spcPts val="0"/>
              </a:spcBef>
              <a:buNone/>
              <a:tabLst>
                <a:tab pos="7539038" algn="l"/>
              </a:tabLst>
            </a:pPr>
            <a:r>
              <a:rPr lang="it-IT" sz="1300" dirty="0">
                <a:latin typeface="Arial Narrow" panose="020B0606020202030204" pitchFamily="34" charset="0"/>
              </a:rPr>
              <a:t>Interventi di </a:t>
            </a:r>
            <a:r>
              <a:rPr lang="it-IT" sz="1300" dirty="0" err="1">
                <a:latin typeface="Arial Narrow" panose="020B0606020202030204" pitchFamily="34" charset="0"/>
              </a:rPr>
              <a:t>efficientamento</a:t>
            </a:r>
            <a:r>
              <a:rPr lang="it-IT" sz="1300" dirty="0">
                <a:latin typeface="Arial Narrow" panose="020B0606020202030204" pitchFamily="34" charset="0"/>
              </a:rPr>
              <a:t> energetico – Fondi Kyoto (Commi da 743 a 745)	75</a:t>
            </a:r>
            <a:endParaRPr lang="fr-FR" sz="1300" dirty="0">
              <a:latin typeface="Arial Narrow" panose="020B0606020202030204" pitchFamily="34" charset="0"/>
            </a:endParaRPr>
          </a:p>
          <a:p>
            <a:pPr marL="180975" indent="0">
              <a:spcBef>
                <a:spcPts val="0"/>
              </a:spcBef>
              <a:buNone/>
              <a:tabLst>
                <a:tab pos="7539038" algn="l"/>
              </a:tabLst>
            </a:pPr>
            <a:r>
              <a:rPr lang="it-IT" sz="1300" dirty="0">
                <a:latin typeface="Arial Narrow" panose="020B0606020202030204" pitchFamily="34" charset="0"/>
              </a:rPr>
              <a:t>Differimento termini in materia d’istruzione (Comma 1138)	77</a:t>
            </a:r>
            <a:endParaRPr lang="fr-FR" sz="1300" dirty="0">
              <a:latin typeface="Arial Narrow" panose="020B0606020202030204" pitchFamily="34" charset="0"/>
            </a:endParaRPr>
          </a:p>
        </p:txBody>
      </p:sp>
    </p:spTree>
    <p:extLst>
      <p:ext uri="{BB962C8B-B14F-4D97-AF65-F5344CB8AC3E}">
        <p14:creationId xmlns:p14="http://schemas.microsoft.com/office/powerpoint/2010/main" val="225808915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642123" y="2263258"/>
            <a:ext cx="7817223" cy="2677656"/>
          </a:xfrm>
          <a:prstGeom prst="rect">
            <a:avLst/>
          </a:prstGeom>
        </p:spPr>
        <p:txBody>
          <a:bodyPr wrap="square">
            <a:spAutoFit/>
          </a:bodyPr>
          <a:lstStyle/>
          <a:p>
            <a:pPr>
              <a:tabLst>
                <a:tab pos="7351713" algn="l"/>
              </a:tabLst>
            </a:pPr>
            <a:r>
              <a:rPr lang="it-IT" sz="1400" dirty="0">
                <a:latin typeface="Arial Narrow" panose="020B0606020202030204" pitchFamily="34" charset="0"/>
              </a:rPr>
              <a:t>Art. 5, comma 1, lettere c, c-bis-c-ter - (Modifiche all’art. 80 del Codice dei contratti pubblici in materia di motivi di esclusione)	2</a:t>
            </a:r>
          </a:p>
          <a:p>
            <a:pPr>
              <a:tabLst>
                <a:tab pos="7351713" algn="l"/>
              </a:tabLst>
            </a:pPr>
            <a:r>
              <a:rPr lang="it-IT" sz="1400" dirty="0">
                <a:latin typeface="Arial Narrow" panose="020B0606020202030204" pitchFamily="34" charset="0"/>
              </a:rPr>
              <a:t>Art. 11-bis, comma 1 - (Gestioni Associate)	3</a:t>
            </a:r>
          </a:p>
          <a:p>
            <a:pPr>
              <a:tabLst>
                <a:tab pos="7351713" algn="l"/>
              </a:tabLst>
            </a:pPr>
            <a:r>
              <a:rPr lang="it-IT" sz="1400" dirty="0">
                <a:latin typeface="Arial Narrow" panose="020B0606020202030204" pitchFamily="34" charset="0"/>
              </a:rPr>
              <a:t>Art. 11-bis, comma 2 - (Salario accessorio delle PO)	3</a:t>
            </a:r>
          </a:p>
          <a:p>
            <a:pPr>
              <a:tabLst>
                <a:tab pos="7351713" algn="l"/>
              </a:tabLst>
            </a:pPr>
            <a:r>
              <a:rPr lang="it-IT" sz="1400" dirty="0">
                <a:latin typeface="Arial Narrow" panose="020B0606020202030204" pitchFamily="34" charset="0"/>
              </a:rPr>
              <a:t>Art. 11-bis, comma 3 - (Tavolo tecnico)	4</a:t>
            </a:r>
          </a:p>
          <a:p>
            <a:pPr>
              <a:tabLst>
                <a:tab pos="7351713" algn="l"/>
              </a:tabLst>
            </a:pPr>
            <a:r>
              <a:rPr lang="it-IT" sz="1400" dirty="0">
                <a:latin typeface="Arial Narrow" panose="020B0606020202030204" pitchFamily="34" charset="0"/>
              </a:rPr>
              <a:t>Art. 11-bis, comma 4 - (Alienazioni patrimoniali)	4</a:t>
            </a:r>
          </a:p>
          <a:p>
            <a:pPr>
              <a:tabLst>
                <a:tab pos="7351713" algn="l"/>
              </a:tabLst>
            </a:pPr>
            <a:r>
              <a:rPr lang="it-IT" sz="1400" dirty="0">
                <a:latin typeface="Arial Narrow" panose="020B0606020202030204" pitchFamily="34" charset="0"/>
              </a:rPr>
              <a:t>Art. 11-bis, comma 5 - (Fondo contenziosi calamità naturali)	5</a:t>
            </a:r>
          </a:p>
          <a:p>
            <a:pPr>
              <a:tabLst>
                <a:tab pos="7351713" algn="l"/>
              </a:tabLst>
            </a:pPr>
            <a:r>
              <a:rPr lang="it-IT" sz="1400" dirty="0">
                <a:latin typeface="Arial Narrow" panose="020B0606020202030204" pitchFamily="34" charset="0"/>
              </a:rPr>
              <a:t>Art. 11-bis, comma 6 - (Recupero quinquennale eventuale disavanzo da stralcio cartelle fino a mille euro)	6</a:t>
            </a:r>
          </a:p>
          <a:p>
            <a:pPr>
              <a:tabLst>
                <a:tab pos="7351713" algn="l"/>
              </a:tabLst>
            </a:pPr>
            <a:r>
              <a:rPr lang="it-IT" sz="1400" dirty="0">
                <a:latin typeface="Arial Narrow" panose="020B0606020202030204" pitchFamily="34" charset="0"/>
              </a:rPr>
              <a:t>Art. 11-bis, comma 7 - (Proroga tecnica rimborso anticipazioni di liquidità per pagamento debiti commerciali)	7</a:t>
            </a:r>
          </a:p>
          <a:p>
            <a:pPr>
              <a:tabLst>
                <a:tab pos="7351713" algn="l"/>
              </a:tabLst>
            </a:pPr>
            <a:r>
              <a:rPr lang="it-IT" sz="1400" dirty="0">
                <a:latin typeface="Arial Narrow" panose="020B0606020202030204" pitchFamily="34" charset="0"/>
              </a:rPr>
              <a:t>Art. 11-bis, commi 8 e 16 - (Fondo IMU-TASI)	7</a:t>
            </a:r>
          </a:p>
          <a:p>
            <a:pPr>
              <a:tabLst>
                <a:tab pos="7351713" algn="l"/>
              </a:tabLst>
            </a:pPr>
            <a:r>
              <a:rPr lang="it-IT" sz="1400" dirty="0">
                <a:latin typeface="Arial Narrow" panose="020B0606020202030204" pitchFamily="34" charset="0"/>
              </a:rPr>
              <a:t>Art. 11-bis, comma 17-19 - (Videosorveglianza)	8</a:t>
            </a:r>
          </a:p>
          <a:p>
            <a:pPr>
              <a:tabLst>
                <a:tab pos="7351713" algn="l"/>
              </a:tabLst>
            </a:pPr>
            <a:r>
              <a:rPr lang="it-IT" sz="1400" dirty="0">
                <a:latin typeface="Arial Narrow" panose="020B0606020202030204" pitchFamily="34" charset="0"/>
              </a:rPr>
              <a:t>Appendice - Riferimenti Normativi	9</a:t>
            </a:r>
          </a:p>
        </p:txBody>
      </p:sp>
      <p:sp>
        <p:nvSpPr>
          <p:cNvPr id="5" name="Titolo 1"/>
          <p:cNvSpPr>
            <a:spLocks noGrp="1"/>
          </p:cNvSpPr>
          <p:nvPr>
            <p:ph type="title"/>
          </p:nvPr>
        </p:nvSpPr>
        <p:spPr>
          <a:xfrm>
            <a:off x="628650" y="365126"/>
            <a:ext cx="8058150" cy="910781"/>
          </a:xfrm>
        </p:spPr>
        <p:txBody>
          <a:bodyPr>
            <a:noAutofit/>
          </a:bodyPr>
          <a:lstStyle/>
          <a:p>
            <a:r>
              <a:rPr lang="it-IT" sz="2800" b="1" dirty="0">
                <a:latin typeface="Arial" panose="020B0604020202020204" pitchFamily="34" charset="0"/>
                <a:cs typeface="Arial" panose="020B0604020202020204" pitchFamily="34" charset="0"/>
              </a:rPr>
              <a:t>Le norme di interesse del dl Semplificazioni (dl n. 135/2018)</a:t>
            </a:r>
            <a:endParaRPr lang="fr-FR" sz="2800" dirty="0"/>
          </a:p>
        </p:txBody>
      </p:sp>
      <p:sp>
        <p:nvSpPr>
          <p:cNvPr id="6" name="CasellaDiTesto 5"/>
          <p:cNvSpPr txBox="1"/>
          <p:nvPr/>
        </p:nvSpPr>
        <p:spPr>
          <a:xfrm>
            <a:off x="642123" y="1234871"/>
            <a:ext cx="7591646" cy="492443"/>
          </a:xfrm>
          <a:prstGeom prst="rect">
            <a:avLst/>
          </a:prstGeom>
          <a:noFill/>
        </p:spPr>
        <p:txBody>
          <a:bodyPr wrap="square" rtlCol="0">
            <a:spAutoFit/>
          </a:bodyPr>
          <a:lstStyle/>
          <a:p>
            <a:r>
              <a:rPr lang="it-IT" sz="1400" b="1" i="1" dirty="0">
                <a:latin typeface="Arial Narrow" panose="020B0606020202030204" pitchFamily="34" charset="0"/>
              </a:rPr>
              <a:t>Da nota di lettura Anci-IFEL </a:t>
            </a:r>
          </a:p>
          <a:p>
            <a:r>
              <a:rPr lang="it-IT" sz="1200" b="1" i="1" dirty="0">
                <a:latin typeface="Arial Narrow" panose="020B0606020202030204" pitchFamily="34" charset="0"/>
              </a:rPr>
              <a:t>(https://www.fondazioneifel.it/ifelinforma-news/item/9624-approvato-il-decreto-semplificazioni-la-nota-di-lettura-anci-ifel)</a:t>
            </a:r>
            <a:endParaRPr lang="fr-FR" sz="1400" b="1" i="1" dirty="0">
              <a:latin typeface="Arial Narrow" panose="020B0606020202030204" pitchFamily="34" charset="0"/>
            </a:endParaRPr>
          </a:p>
        </p:txBody>
      </p:sp>
    </p:spTree>
    <p:extLst>
      <p:ext uri="{BB962C8B-B14F-4D97-AF65-F5344CB8AC3E}">
        <p14:creationId xmlns:p14="http://schemas.microsoft.com/office/powerpoint/2010/main" val="330063988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B0E517EF-8B8B-43D9-98E0-83ED39CEAE34}"/>
              </a:ext>
            </a:extLst>
          </p:cNvPr>
          <p:cNvSpPr txBox="1"/>
          <p:nvPr/>
        </p:nvSpPr>
        <p:spPr>
          <a:xfrm>
            <a:off x="623455" y="3456878"/>
            <a:ext cx="4621876" cy="1600438"/>
          </a:xfrm>
          <a:prstGeom prst="rect">
            <a:avLst/>
          </a:prstGeom>
          <a:noFill/>
        </p:spPr>
        <p:txBody>
          <a:bodyPr wrap="square" rtlCol="0">
            <a:spAutoFit/>
          </a:bodyPr>
          <a:lstStyle/>
          <a:p>
            <a:r>
              <a:rPr lang="it-IT" sz="3200" i="1" dirty="0"/>
              <a:t>Grazie per l’attenzione</a:t>
            </a:r>
          </a:p>
          <a:p>
            <a:endParaRPr lang="it-IT" sz="1200" dirty="0"/>
          </a:p>
          <a:p>
            <a:endParaRPr lang="it-IT" dirty="0"/>
          </a:p>
          <a:p>
            <a:r>
              <a:rPr lang="it-IT" dirty="0">
                <a:solidFill>
                  <a:schemeClr val="accent1">
                    <a:lumMod val="75000"/>
                  </a:schemeClr>
                </a:solidFill>
                <a:hlinkClick r:id="rId2">
                  <a:extLst>
                    <a:ext uri="{A12FA001-AC4F-418D-AE19-62706E023703}">
                      <ahyp:hlinkClr xmlns:ahyp="http://schemas.microsoft.com/office/drawing/2018/hyperlinkcolor" val="tx"/>
                    </a:ext>
                  </a:extLst>
                </a:hlinkClick>
              </a:rPr>
              <a:t>info@fondazioneifel.it</a:t>
            </a:r>
            <a:endParaRPr lang="it-IT" dirty="0">
              <a:solidFill>
                <a:schemeClr val="accent1">
                  <a:lumMod val="75000"/>
                </a:schemeClr>
              </a:solidFill>
            </a:endParaRPr>
          </a:p>
          <a:p>
            <a:r>
              <a:rPr lang="it-IT" dirty="0">
                <a:solidFill>
                  <a:schemeClr val="accent1">
                    <a:lumMod val="75000"/>
                  </a:schemeClr>
                </a:solidFill>
                <a:hlinkClick r:id="rId3">
                  <a:extLst>
                    <a:ext uri="{A12FA001-AC4F-418D-AE19-62706E023703}">
                      <ahyp:hlinkClr xmlns:ahyp="http://schemas.microsoft.com/office/drawing/2018/hyperlinkcolor" val="tx"/>
                    </a:ext>
                  </a:extLst>
                </a:hlinkClick>
              </a:rPr>
              <a:t>andrea.ferri@fondazioneifel.it</a:t>
            </a:r>
            <a:r>
              <a:rPr lang="it-IT" dirty="0">
                <a:solidFill>
                  <a:schemeClr val="accent1">
                    <a:lumMod val="75000"/>
                  </a:schemeClr>
                </a:solidFill>
              </a:rPr>
              <a:t> </a:t>
            </a:r>
          </a:p>
        </p:txBody>
      </p:sp>
      <p:pic>
        <p:nvPicPr>
          <p:cNvPr id="4" name="Immagine 3">
            <a:extLst>
              <a:ext uri="{FF2B5EF4-FFF2-40B4-BE49-F238E27FC236}">
                <a16:creationId xmlns:a16="http://schemas.microsoft.com/office/drawing/2014/main" id="{AFA84EFF-BEF2-4B6E-8A24-92D75B9C50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67857" y="3501269"/>
            <a:ext cx="3276143" cy="151165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a:xfrm>
            <a:off x="213531" y="304682"/>
            <a:ext cx="7129902" cy="620712"/>
          </a:xfrm>
        </p:spPr>
        <p:txBody>
          <a:bodyPr vert="horz" lIns="91440" tIns="45720" rIns="91440" bIns="45720" rtlCol="0" anchor="ctr">
            <a:noAutofit/>
          </a:bodyPr>
          <a:lstStyle/>
          <a:p>
            <a:r>
              <a:rPr lang="it-IT" sz="2600" b="1" dirty="0">
                <a:latin typeface="Arial" panose="020B0604020202020204" pitchFamily="34" charset="0"/>
                <a:cs typeface="Arial" panose="020B0604020202020204" pitchFamily="34" charset="0"/>
              </a:rPr>
              <a:t>Dinamica degli investimenti comunali (2)</a:t>
            </a:r>
          </a:p>
        </p:txBody>
      </p:sp>
      <p:sp>
        <p:nvSpPr>
          <p:cNvPr id="17411" name="Segnaposto numero diapositiva 1"/>
          <p:cNvSpPr>
            <a:spLocks noGrp="1"/>
          </p:cNvSpPr>
          <p:nvPr>
            <p:ph type="sldNum" sz="quarter" idx="12"/>
          </p:nvPr>
        </p:nvSpPr>
        <p:spPr>
          <a:noFill/>
        </p:spPr>
        <p:txBody>
          <a:bodyPr/>
          <a:lstStyle>
            <a:lvl1pPr>
              <a:defRPr sz="2400">
                <a:solidFill>
                  <a:schemeClr val="tx1"/>
                </a:solidFill>
                <a:latin typeface="Arial" pitchFamily="34" charset="0"/>
                <a:ea typeface="ヒラギノ角ゴ Pro W3" charset="-128"/>
              </a:defRPr>
            </a:lvl1pPr>
            <a:lvl2pPr marL="742950" indent="-285750">
              <a:defRPr sz="2400">
                <a:solidFill>
                  <a:schemeClr val="tx1"/>
                </a:solidFill>
                <a:latin typeface="Arial" pitchFamily="34" charset="0"/>
                <a:ea typeface="ヒラギノ角ゴ Pro W3" charset="-128"/>
              </a:defRPr>
            </a:lvl2pPr>
            <a:lvl3pPr marL="1143000" indent="-228600">
              <a:defRPr sz="2400">
                <a:solidFill>
                  <a:schemeClr val="tx1"/>
                </a:solidFill>
                <a:latin typeface="Arial" pitchFamily="34" charset="0"/>
                <a:ea typeface="ヒラギノ角ゴ Pro W3" charset="-128"/>
              </a:defRPr>
            </a:lvl3pPr>
            <a:lvl4pPr marL="1600200" indent="-228600">
              <a:defRPr sz="2400">
                <a:solidFill>
                  <a:schemeClr val="tx1"/>
                </a:solidFill>
                <a:latin typeface="Arial" pitchFamily="34" charset="0"/>
                <a:ea typeface="ヒラギノ角ゴ Pro W3" charset="-128"/>
              </a:defRPr>
            </a:lvl4pPr>
            <a:lvl5pPr marL="2057400" indent="-22860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fld id="{83927D5F-EF90-4B0D-B496-5FB655BBB54A}" type="slidenum">
              <a:rPr lang="it-IT" altLang="it-IT" sz="1200"/>
              <a:pPr/>
              <a:t>6</a:t>
            </a:fld>
            <a:endParaRPr lang="it-IT" altLang="it-IT" sz="1200" dirty="0"/>
          </a:p>
        </p:txBody>
      </p:sp>
      <p:sp>
        <p:nvSpPr>
          <p:cNvPr id="3" name="Rettangolo 2">
            <a:extLst>
              <a:ext uri="{FF2B5EF4-FFF2-40B4-BE49-F238E27FC236}">
                <a16:creationId xmlns:a16="http://schemas.microsoft.com/office/drawing/2014/main" id="{5DAB9201-92F5-4F95-9820-9CAFBECF1488}"/>
              </a:ext>
            </a:extLst>
          </p:cNvPr>
          <p:cNvSpPr/>
          <p:nvPr/>
        </p:nvSpPr>
        <p:spPr>
          <a:xfrm>
            <a:off x="3601183" y="5723204"/>
            <a:ext cx="2164080" cy="215444"/>
          </a:xfrm>
          <a:prstGeom prst="rect">
            <a:avLst/>
          </a:prstGeom>
        </p:spPr>
        <p:txBody>
          <a:bodyPr wrap="square">
            <a:spAutoFit/>
          </a:bodyPr>
          <a:lstStyle/>
          <a:p>
            <a:pPr algn="just"/>
            <a:r>
              <a:rPr lang="it-IT" sz="800" b="1" i="1" dirty="0">
                <a:latin typeface="Arial Narrow" panose="020B0606020202030204" pitchFamily="34" charset="0"/>
              </a:rPr>
              <a:t>Fonte: elaborazioni IFEL su dati Ministero Interno</a:t>
            </a:r>
          </a:p>
        </p:txBody>
      </p:sp>
      <p:sp>
        <p:nvSpPr>
          <p:cNvPr id="7" name="Rettangolo 2">
            <a:extLst>
              <a:ext uri="{FF2B5EF4-FFF2-40B4-BE49-F238E27FC236}">
                <a16:creationId xmlns:a16="http://schemas.microsoft.com/office/drawing/2014/main" id="{7754FCDB-C31D-4ED2-8153-9B426997260A}"/>
              </a:ext>
            </a:extLst>
          </p:cNvPr>
          <p:cNvSpPr>
            <a:spLocks noChangeArrowheads="1"/>
          </p:cNvSpPr>
          <p:nvPr/>
        </p:nvSpPr>
        <p:spPr bwMode="auto">
          <a:xfrm>
            <a:off x="1432147" y="2021927"/>
            <a:ext cx="5832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ヒラギノ角ゴ Pro W3" charset="-128"/>
              </a:defRPr>
            </a:lvl1pPr>
            <a:lvl2pPr marL="742950" indent="-285750">
              <a:defRPr sz="2400">
                <a:solidFill>
                  <a:schemeClr val="tx1"/>
                </a:solidFill>
                <a:latin typeface="Arial" panose="020B0604020202020204" pitchFamily="34" charset="0"/>
                <a:ea typeface="ヒラギノ角ゴ Pro W3" charset="-128"/>
              </a:defRPr>
            </a:lvl2pPr>
            <a:lvl3pPr marL="1143000" indent="-228600">
              <a:defRPr sz="2400">
                <a:solidFill>
                  <a:schemeClr val="tx1"/>
                </a:solidFill>
                <a:latin typeface="Arial" panose="020B0604020202020204" pitchFamily="34" charset="0"/>
                <a:ea typeface="ヒラギノ角ゴ Pro W3" charset="-128"/>
              </a:defRPr>
            </a:lvl3pPr>
            <a:lvl4pPr marL="1600200" indent="-228600">
              <a:defRPr sz="2400">
                <a:solidFill>
                  <a:schemeClr val="tx1"/>
                </a:solidFill>
                <a:latin typeface="Arial" panose="020B0604020202020204" pitchFamily="34" charset="0"/>
                <a:ea typeface="ヒラギノ角ゴ Pro W3" charset="-128"/>
              </a:defRPr>
            </a:lvl4pPr>
            <a:lvl5pPr marL="2057400" indent="-228600">
              <a:defRPr sz="2400">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algn="ctr">
              <a:spcAft>
                <a:spcPts val="0"/>
              </a:spcAft>
            </a:pPr>
            <a:r>
              <a:rPr lang="it-IT" altLang="it-IT" sz="1200" b="1" i="1" dirty="0">
                <a:latin typeface="Arial Narrow" panose="020B0606020202030204" pitchFamily="34" charset="0"/>
              </a:rPr>
              <a:t>La dinamica degli investimenti fissi lordi nei Comuni per area territoriale</a:t>
            </a:r>
          </a:p>
          <a:p>
            <a:pPr algn="ctr">
              <a:spcAft>
                <a:spcPts val="0"/>
              </a:spcAft>
            </a:pPr>
            <a:r>
              <a:rPr lang="it-IT" altLang="it-IT" sz="1200" b="1" i="1" dirty="0">
                <a:latin typeface="Arial Narrow" panose="020B0606020202030204" pitchFamily="34" charset="0"/>
              </a:rPr>
              <a:t>Valori in miliardi di euro. Anni 2010-2017</a:t>
            </a:r>
            <a:endParaRPr lang="it-IT" altLang="it-IT" sz="1200" b="1" i="1" dirty="0">
              <a:latin typeface="Arial Narrow" panose="020B0606020202030204" pitchFamily="34" charset="0"/>
              <a:ea typeface="Calibri" panose="020F0502020204030204" pitchFamily="34" charset="0"/>
              <a:cs typeface="Times New Roman" panose="02020603050405020304" pitchFamily="18" charset="0"/>
            </a:endParaRPr>
          </a:p>
        </p:txBody>
      </p:sp>
      <p:sp>
        <p:nvSpPr>
          <p:cNvPr id="5" name="Rettangolo 4">
            <a:extLst>
              <a:ext uri="{FF2B5EF4-FFF2-40B4-BE49-F238E27FC236}">
                <a16:creationId xmlns:a16="http://schemas.microsoft.com/office/drawing/2014/main" id="{73AB9C78-DCC8-43A4-931D-F91E25BA0824}"/>
              </a:ext>
            </a:extLst>
          </p:cNvPr>
          <p:cNvSpPr/>
          <p:nvPr/>
        </p:nvSpPr>
        <p:spPr>
          <a:xfrm>
            <a:off x="257967" y="871643"/>
            <a:ext cx="7684250" cy="1080873"/>
          </a:xfrm>
          <a:prstGeom prst="rect">
            <a:avLst/>
          </a:prstGeom>
        </p:spPr>
        <p:txBody>
          <a:bodyPr wrap="square">
            <a:spAutoFit/>
          </a:bodyPr>
          <a:lstStyle/>
          <a:p>
            <a:pPr algn="just" defTabSz="914400">
              <a:lnSpc>
                <a:spcPct val="114000"/>
              </a:lnSpc>
              <a:spcBef>
                <a:spcPts val="600"/>
              </a:spcBef>
              <a:spcAft>
                <a:spcPts val="0"/>
              </a:spcAft>
              <a:buClr>
                <a:srgbClr val="005E7D"/>
              </a:buClr>
              <a:defRPr/>
            </a:pPr>
            <a:r>
              <a:rPr lang="it-IT" dirty="0">
                <a:latin typeface="Arial Narrow" panose="020B0606020202030204" pitchFamily="34" charset="0"/>
              </a:rPr>
              <a:t>Nel periodo 2010-2017 </a:t>
            </a:r>
            <a:r>
              <a:rPr lang="it-IT" b="1" dirty="0">
                <a:latin typeface="Arial Narrow" panose="020B0606020202030204" pitchFamily="34" charset="0"/>
              </a:rPr>
              <a:t>gli investimenti comunali manifestano </a:t>
            </a:r>
            <a:r>
              <a:rPr lang="it-IT" dirty="0">
                <a:latin typeface="Arial Narrow" panose="020B0606020202030204" pitchFamily="34" charset="0"/>
              </a:rPr>
              <a:t>una pesante contrazione e tale </a:t>
            </a:r>
            <a:r>
              <a:rPr lang="it-IT" b="1" dirty="0">
                <a:latin typeface="Arial Narrow" panose="020B0606020202030204" pitchFamily="34" charset="0"/>
              </a:rPr>
              <a:t>preoccupante dinamica </a:t>
            </a:r>
            <a:r>
              <a:rPr lang="it-IT" dirty="0">
                <a:latin typeface="Arial Narrow" panose="020B0606020202030204" pitchFamily="34" charset="0"/>
              </a:rPr>
              <a:t>investe tutte le aree del Paese:</a:t>
            </a:r>
          </a:p>
          <a:p>
            <a:pPr marL="540000" indent="-285750" algn="just" defTabSz="914400">
              <a:lnSpc>
                <a:spcPct val="110000"/>
              </a:lnSpc>
              <a:spcBef>
                <a:spcPts val="600"/>
              </a:spcBef>
              <a:spcAft>
                <a:spcPts val="0"/>
              </a:spcAft>
              <a:buClr>
                <a:schemeClr val="tx1"/>
              </a:buClr>
              <a:buFont typeface="Wingdings" panose="05000000000000000000" pitchFamily="2" charset="2"/>
              <a:buChar char="Ø"/>
              <a:defRPr/>
            </a:pPr>
            <a:r>
              <a:rPr lang="it-IT" sz="1700" dirty="0">
                <a:latin typeface="Arial Narrow" panose="020B0606020202030204" pitchFamily="34" charset="0"/>
              </a:rPr>
              <a:t>a livello nazionale -37,2% in termini di impegni e -29,2% sul versante dei pagamenti </a:t>
            </a:r>
          </a:p>
        </p:txBody>
      </p:sp>
      <p:sp>
        <p:nvSpPr>
          <p:cNvPr id="9" name="Rettangolo 8">
            <a:extLst>
              <a:ext uri="{FF2B5EF4-FFF2-40B4-BE49-F238E27FC236}">
                <a16:creationId xmlns:a16="http://schemas.microsoft.com/office/drawing/2014/main" id="{EBDBDF90-AA28-4039-AADB-96F4734CCEF6}"/>
              </a:ext>
            </a:extLst>
          </p:cNvPr>
          <p:cNvSpPr/>
          <p:nvPr/>
        </p:nvSpPr>
        <p:spPr>
          <a:xfrm>
            <a:off x="350615" y="5962770"/>
            <a:ext cx="7684250" cy="364715"/>
          </a:xfrm>
          <a:prstGeom prst="rect">
            <a:avLst/>
          </a:prstGeom>
        </p:spPr>
        <p:txBody>
          <a:bodyPr wrap="square">
            <a:spAutoFit/>
          </a:bodyPr>
          <a:lstStyle/>
          <a:p>
            <a:pPr marL="540000" indent="-285750" algn="just" defTabSz="914400">
              <a:lnSpc>
                <a:spcPct val="114000"/>
              </a:lnSpc>
              <a:spcBef>
                <a:spcPts val="600"/>
              </a:spcBef>
              <a:buClr>
                <a:schemeClr val="tx1"/>
              </a:buClr>
              <a:buFont typeface="Wingdings" panose="05000000000000000000" pitchFamily="2" charset="2"/>
              <a:buChar char="Ø"/>
              <a:defRPr/>
            </a:pPr>
            <a:r>
              <a:rPr lang="it-IT" sz="1700" dirty="0">
                <a:latin typeface="Arial Narrow" panose="020B0606020202030204" pitchFamily="34" charset="0"/>
              </a:rPr>
              <a:t>in Sicilia </a:t>
            </a:r>
            <a:r>
              <a:rPr lang="it-IT" sz="1700" b="1" dirty="0">
                <a:latin typeface="Arial Narrow" panose="020B0606020202030204" pitchFamily="34" charset="0"/>
              </a:rPr>
              <a:t>-31,3% in termini di impegni </a:t>
            </a:r>
            <a:r>
              <a:rPr lang="it-IT" sz="1700" dirty="0">
                <a:latin typeface="Arial Narrow" panose="020B0606020202030204" pitchFamily="34" charset="0"/>
              </a:rPr>
              <a:t>e </a:t>
            </a:r>
            <a:r>
              <a:rPr lang="it-IT" sz="1700" b="1" dirty="0">
                <a:latin typeface="Arial Narrow" panose="020B0606020202030204" pitchFamily="34" charset="0"/>
              </a:rPr>
              <a:t>-26,8% sul versante dei pagamenti </a:t>
            </a:r>
          </a:p>
        </p:txBody>
      </p:sp>
      <p:pic>
        <p:nvPicPr>
          <p:cNvPr id="4" name="Immagine 3">
            <a:extLst>
              <a:ext uri="{FF2B5EF4-FFF2-40B4-BE49-F238E27FC236}">
                <a16:creationId xmlns:a16="http://schemas.microsoft.com/office/drawing/2014/main" id="{7F335877-53BF-4B20-8527-158C8B4C8E5E}"/>
              </a:ext>
            </a:extLst>
          </p:cNvPr>
          <p:cNvPicPr>
            <a:picLocks noChangeAspect="1"/>
          </p:cNvPicPr>
          <p:nvPr/>
        </p:nvPicPr>
        <p:blipFill>
          <a:blip r:embed="rId3"/>
          <a:stretch>
            <a:fillRect/>
          </a:stretch>
        </p:blipFill>
        <p:spPr>
          <a:xfrm>
            <a:off x="1528575" y="2520262"/>
            <a:ext cx="6086850" cy="3233867"/>
          </a:xfrm>
          <a:prstGeom prst="rect">
            <a:avLst/>
          </a:prstGeom>
        </p:spPr>
      </p:pic>
    </p:spTree>
    <p:extLst>
      <p:ext uri="{BB962C8B-B14F-4D97-AF65-F5344CB8AC3E}">
        <p14:creationId xmlns:p14="http://schemas.microsoft.com/office/powerpoint/2010/main" val="20920571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4806E0E9-90C8-4CF9-A625-7C43A64CBD23}"/>
              </a:ext>
            </a:extLst>
          </p:cNvPr>
          <p:cNvSpPr>
            <a:spLocks noGrp="1" noChangeArrowheads="1"/>
          </p:cNvSpPr>
          <p:nvPr>
            <p:ph type="title"/>
          </p:nvPr>
        </p:nvSpPr>
        <p:spPr>
          <a:xfrm>
            <a:off x="181963" y="281861"/>
            <a:ext cx="8307056" cy="503659"/>
          </a:xfrm>
        </p:spPr>
        <p:txBody>
          <a:bodyPr>
            <a:noAutofit/>
          </a:bodyPr>
          <a:lstStyle/>
          <a:p>
            <a:r>
              <a:rPr lang="it-IT" sz="2600" b="1" dirty="0">
                <a:latin typeface="Arial" panose="020B0604020202020204" pitchFamily="34" charset="0"/>
                <a:cs typeface="Arial" panose="020B0604020202020204" pitchFamily="34" charset="0"/>
              </a:rPr>
              <a:t>Dinamica degli investimenti comunali in Sicilia</a:t>
            </a:r>
          </a:p>
        </p:txBody>
      </p:sp>
      <p:sp>
        <p:nvSpPr>
          <p:cNvPr id="10" name="Rettangolo 9">
            <a:extLst>
              <a:ext uri="{FF2B5EF4-FFF2-40B4-BE49-F238E27FC236}">
                <a16:creationId xmlns:a16="http://schemas.microsoft.com/office/drawing/2014/main" id="{6CFD9FD5-3BD9-4D4E-A5E6-ED46CF381791}"/>
              </a:ext>
            </a:extLst>
          </p:cNvPr>
          <p:cNvSpPr/>
          <p:nvPr/>
        </p:nvSpPr>
        <p:spPr>
          <a:xfrm>
            <a:off x="5076303" y="3118944"/>
            <a:ext cx="1813766" cy="215444"/>
          </a:xfrm>
          <a:prstGeom prst="rect">
            <a:avLst/>
          </a:prstGeom>
        </p:spPr>
        <p:txBody>
          <a:bodyPr wrap="square">
            <a:spAutoFit/>
          </a:bodyPr>
          <a:lstStyle/>
          <a:p>
            <a:pPr algn="just"/>
            <a:r>
              <a:rPr lang="it-IT" sz="800" b="1" i="1" dirty="0">
                <a:latin typeface="Arial Narrow" panose="020B0606020202030204" pitchFamily="34" charset="0"/>
              </a:rPr>
              <a:t>Fonte: elaborazioni IFEL su dati CCCB </a:t>
            </a:r>
          </a:p>
        </p:txBody>
      </p:sp>
      <p:sp>
        <p:nvSpPr>
          <p:cNvPr id="13" name="Rettangolo 2">
            <a:extLst>
              <a:ext uri="{FF2B5EF4-FFF2-40B4-BE49-F238E27FC236}">
                <a16:creationId xmlns:a16="http://schemas.microsoft.com/office/drawing/2014/main" id="{762C54CE-9FFF-4623-A96D-CEC97945CFCE}"/>
              </a:ext>
            </a:extLst>
          </p:cNvPr>
          <p:cNvSpPr>
            <a:spLocks noChangeArrowheads="1"/>
          </p:cNvSpPr>
          <p:nvPr/>
        </p:nvSpPr>
        <p:spPr bwMode="auto">
          <a:xfrm>
            <a:off x="5370334" y="1110669"/>
            <a:ext cx="253704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ヒラギノ角ゴ Pro W3" charset="-128"/>
              </a:defRPr>
            </a:lvl1pPr>
            <a:lvl2pPr marL="742950" indent="-285750">
              <a:defRPr sz="2400">
                <a:solidFill>
                  <a:schemeClr val="tx1"/>
                </a:solidFill>
                <a:latin typeface="Arial" panose="020B0604020202020204" pitchFamily="34" charset="0"/>
                <a:ea typeface="ヒラギノ角ゴ Pro W3" charset="-128"/>
              </a:defRPr>
            </a:lvl2pPr>
            <a:lvl3pPr marL="1143000" indent="-228600">
              <a:defRPr sz="2400">
                <a:solidFill>
                  <a:schemeClr val="tx1"/>
                </a:solidFill>
                <a:latin typeface="Arial" panose="020B0604020202020204" pitchFamily="34" charset="0"/>
                <a:ea typeface="ヒラギノ角ゴ Pro W3" charset="-128"/>
              </a:defRPr>
            </a:lvl3pPr>
            <a:lvl4pPr marL="1600200" indent="-228600">
              <a:defRPr sz="2400">
                <a:solidFill>
                  <a:schemeClr val="tx1"/>
                </a:solidFill>
                <a:latin typeface="Arial" panose="020B0604020202020204" pitchFamily="34" charset="0"/>
                <a:ea typeface="ヒラギノ角ゴ Pro W3" charset="-128"/>
              </a:defRPr>
            </a:lvl4pPr>
            <a:lvl5pPr marL="2057400" indent="-228600">
              <a:defRPr sz="2400">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a:spcAft>
                <a:spcPts val="0"/>
              </a:spcAft>
            </a:pPr>
            <a:r>
              <a:rPr lang="it-IT" altLang="it-IT" sz="1200" b="1" i="1" dirty="0">
                <a:latin typeface="Arial Narrow" panose="020B0606020202030204" pitchFamily="34" charset="0"/>
                <a:ea typeface="Calibri" panose="020F0502020204030204" pitchFamily="34" charset="0"/>
                <a:cs typeface="Times New Roman" panose="02020603050405020304" pitchFamily="18" charset="0"/>
              </a:rPr>
              <a:t>Il trend regionale – Valori in mln di euro</a:t>
            </a:r>
          </a:p>
        </p:txBody>
      </p:sp>
      <p:sp>
        <p:nvSpPr>
          <p:cNvPr id="14" name="CasellaDiTesto 13">
            <a:extLst>
              <a:ext uri="{FF2B5EF4-FFF2-40B4-BE49-F238E27FC236}">
                <a16:creationId xmlns:a16="http://schemas.microsoft.com/office/drawing/2014/main" id="{D5F00263-A686-4845-99E3-6350F3CE0677}"/>
              </a:ext>
            </a:extLst>
          </p:cNvPr>
          <p:cNvSpPr txBox="1"/>
          <p:nvPr/>
        </p:nvSpPr>
        <p:spPr>
          <a:xfrm>
            <a:off x="1792224" y="6014966"/>
            <a:ext cx="3502152" cy="440698"/>
          </a:xfrm>
          <a:prstGeom prst="rect">
            <a:avLst/>
          </a:prstGeom>
          <a:solidFill>
            <a:schemeClr val="bg1"/>
          </a:solidFill>
        </p:spPr>
        <p:txBody>
          <a:bodyPr wrap="square" rtlCol="0">
            <a:spAutoFit/>
          </a:bodyPr>
          <a:lstStyle/>
          <a:p>
            <a:endParaRPr lang="it-IT" dirty="0"/>
          </a:p>
        </p:txBody>
      </p:sp>
      <p:sp>
        <p:nvSpPr>
          <p:cNvPr id="16" name="Rettangolo 15">
            <a:extLst>
              <a:ext uri="{FF2B5EF4-FFF2-40B4-BE49-F238E27FC236}">
                <a16:creationId xmlns:a16="http://schemas.microsoft.com/office/drawing/2014/main" id="{DDE14B31-47D2-4768-B0DE-CA08757F2AE3}"/>
              </a:ext>
            </a:extLst>
          </p:cNvPr>
          <p:cNvSpPr/>
          <p:nvPr/>
        </p:nvSpPr>
        <p:spPr>
          <a:xfrm>
            <a:off x="216022" y="915074"/>
            <a:ext cx="4583402" cy="2745110"/>
          </a:xfrm>
          <a:prstGeom prst="rect">
            <a:avLst/>
          </a:prstGeom>
        </p:spPr>
        <p:txBody>
          <a:bodyPr wrap="square">
            <a:spAutoFit/>
          </a:bodyPr>
          <a:lstStyle/>
          <a:p>
            <a:pPr algn="just" defTabSz="914400">
              <a:lnSpc>
                <a:spcPct val="114000"/>
              </a:lnSpc>
              <a:spcBef>
                <a:spcPts val="600"/>
              </a:spcBef>
              <a:spcAft>
                <a:spcPts val="0"/>
              </a:spcAft>
              <a:buClr>
                <a:srgbClr val="005E7D"/>
              </a:buClr>
              <a:defRPr/>
            </a:pPr>
            <a:r>
              <a:rPr lang="it-IT" dirty="0">
                <a:latin typeface="Arial Narrow" panose="020B0606020202030204" pitchFamily="34" charset="0"/>
              </a:rPr>
              <a:t>Nel periodo 2010-2017 una drastica contrazione degli investimenti si verifica anche </a:t>
            </a:r>
            <a:r>
              <a:rPr lang="it-IT" b="1" dirty="0">
                <a:latin typeface="Arial Narrow" panose="020B0606020202030204" pitchFamily="34" charset="0"/>
              </a:rPr>
              <a:t>nei Comuni della Sicilia</a:t>
            </a:r>
            <a:r>
              <a:rPr lang="it-IT" dirty="0">
                <a:latin typeface="Arial Narrow" panose="020B0606020202030204" pitchFamily="34" charset="0"/>
              </a:rPr>
              <a:t>:</a:t>
            </a:r>
          </a:p>
          <a:p>
            <a:pPr marL="360000" indent="-285750" algn="just" defTabSz="914400">
              <a:lnSpc>
                <a:spcPct val="114000"/>
              </a:lnSpc>
              <a:spcBef>
                <a:spcPts val="600"/>
              </a:spcBef>
              <a:spcAft>
                <a:spcPts val="0"/>
              </a:spcAft>
              <a:buClr>
                <a:schemeClr val="tx1"/>
              </a:buClr>
              <a:buFont typeface="Wingdings" panose="05000000000000000000" pitchFamily="2" charset="2"/>
              <a:buChar char="Ø"/>
              <a:defRPr/>
            </a:pPr>
            <a:r>
              <a:rPr lang="it-IT" dirty="0">
                <a:latin typeface="Arial Narrow" panose="020B0606020202030204" pitchFamily="34" charset="0"/>
              </a:rPr>
              <a:t>nel complesso </a:t>
            </a:r>
            <a:r>
              <a:rPr lang="it-IT" b="1" dirty="0">
                <a:latin typeface="Arial Narrow" panose="020B0606020202030204" pitchFamily="34" charset="0"/>
              </a:rPr>
              <a:t>-31,3% gli impegni</a:t>
            </a:r>
            <a:r>
              <a:rPr lang="it-IT" dirty="0">
                <a:latin typeface="Arial Narrow" panose="020B0606020202030204" pitchFamily="34" charset="0"/>
              </a:rPr>
              <a:t> e -</a:t>
            </a:r>
            <a:r>
              <a:rPr lang="it-IT" b="1" dirty="0">
                <a:latin typeface="Arial Narrow" panose="020B0606020202030204" pitchFamily="34" charset="0"/>
              </a:rPr>
              <a:t>26,8%</a:t>
            </a:r>
            <a:r>
              <a:rPr lang="it-IT" dirty="0">
                <a:latin typeface="Arial Narrow" panose="020B0606020202030204" pitchFamily="34" charset="0"/>
              </a:rPr>
              <a:t> </a:t>
            </a:r>
            <a:r>
              <a:rPr lang="it-IT" b="1" dirty="0">
                <a:latin typeface="Arial Narrow" panose="020B0606020202030204" pitchFamily="34" charset="0"/>
              </a:rPr>
              <a:t>i pagamenti </a:t>
            </a:r>
          </a:p>
          <a:p>
            <a:pPr marL="360000" indent="-285750" algn="just" defTabSz="914400">
              <a:lnSpc>
                <a:spcPct val="114000"/>
              </a:lnSpc>
              <a:spcBef>
                <a:spcPts val="600"/>
              </a:spcBef>
              <a:spcAft>
                <a:spcPts val="0"/>
              </a:spcAft>
              <a:buClr>
                <a:schemeClr val="tx1"/>
              </a:buClr>
              <a:buFont typeface="Wingdings" panose="05000000000000000000" pitchFamily="2" charset="2"/>
              <a:buChar char="Ø"/>
              <a:defRPr/>
            </a:pPr>
            <a:r>
              <a:rPr lang="it-IT" dirty="0">
                <a:latin typeface="Arial Narrow" panose="020B0606020202030204" pitchFamily="34" charset="0"/>
              </a:rPr>
              <a:t>la </a:t>
            </a:r>
            <a:r>
              <a:rPr lang="it-IT" b="1" dirty="0">
                <a:latin typeface="Arial Narrow" panose="020B0606020202030204" pitchFamily="34" charset="0"/>
              </a:rPr>
              <a:t>flessione</a:t>
            </a:r>
            <a:r>
              <a:rPr lang="it-IT" dirty="0">
                <a:latin typeface="Arial Narrow" panose="020B0606020202030204" pitchFamily="34" charset="0"/>
              </a:rPr>
              <a:t> si registra in </a:t>
            </a:r>
            <a:r>
              <a:rPr lang="it-IT" b="1" dirty="0">
                <a:latin typeface="Arial Narrow" panose="020B0606020202030204" pitchFamily="34" charset="0"/>
              </a:rPr>
              <a:t>ciascuna</a:t>
            </a:r>
            <a:r>
              <a:rPr lang="it-IT" dirty="0">
                <a:latin typeface="Arial Narrow" panose="020B0606020202030204" pitchFamily="34" charset="0"/>
              </a:rPr>
              <a:t> </a:t>
            </a:r>
            <a:r>
              <a:rPr lang="it-IT" b="1" dirty="0">
                <a:latin typeface="Arial Narrow" panose="020B0606020202030204" pitchFamily="34" charset="0"/>
              </a:rPr>
              <a:t>classe demografica </a:t>
            </a:r>
            <a:r>
              <a:rPr lang="it-IT" dirty="0">
                <a:latin typeface="Arial Narrow" panose="020B0606020202030204" pitchFamily="34" charset="0"/>
              </a:rPr>
              <a:t>e si rivela più marcata nei Comuni tra i 5mila e i 20mila abitanti</a:t>
            </a:r>
          </a:p>
        </p:txBody>
      </p:sp>
      <p:sp>
        <p:nvSpPr>
          <p:cNvPr id="11" name="Segnaposto numero diapositiva 1">
            <a:extLst>
              <a:ext uri="{FF2B5EF4-FFF2-40B4-BE49-F238E27FC236}">
                <a16:creationId xmlns:a16="http://schemas.microsoft.com/office/drawing/2014/main" id="{CB41A604-629A-4A1C-B4F7-F08E882F4D1C}"/>
              </a:ext>
            </a:extLst>
          </p:cNvPr>
          <p:cNvSpPr>
            <a:spLocks noGrp="1"/>
          </p:cNvSpPr>
          <p:nvPr>
            <p:ph type="sldNum" sz="quarter" idx="12"/>
          </p:nvPr>
        </p:nvSpPr>
        <p:spPr>
          <a:xfrm>
            <a:off x="6457950" y="6356351"/>
            <a:ext cx="2057400" cy="365125"/>
          </a:xfrm>
          <a:noFill/>
        </p:spPr>
        <p:txBody>
          <a:bodyPr/>
          <a:lstStyle>
            <a:lvl1pPr>
              <a:defRPr sz="2400">
                <a:solidFill>
                  <a:schemeClr val="tx1"/>
                </a:solidFill>
                <a:latin typeface="Arial" pitchFamily="34" charset="0"/>
                <a:ea typeface="ヒラギノ角ゴ Pro W3" charset="-128"/>
              </a:defRPr>
            </a:lvl1pPr>
            <a:lvl2pPr marL="742950" indent="-285750">
              <a:defRPr sz="2400">
                <a:solidFill>
                  <a:schemeClr val="tx1"/>
                </a:solidFill>
                <a:latin typeface="Arial" pitchFamily="34" charset="0"/>
                <a:ea typeface="ヒラギノ角ゴ Pro W3" charset="-128"/>
              </a:defRPr>
            </a:lvl2pPr>
            <a:lvl3pPr marL="1143000" indent="-228600">
              <a:defRPr sz="2400">
                <a:solidFill>
                  <a:schemeClr val="tx1"/>
                </a:solidFill>
                <a:latin typeface="Arial" pitchFamily="34" charset="0"/>
                <a:ea typeface="ヒラギノ角ゴ Pro W3" charset="-128"/>
              </a:defRPr>
            </a:lvl3pPr>
            <a:lvl4pPr marL="1600200" indent="-228600">
              <a:defRPr sz="2400">
                <a:solidFill>
                  <a:schemeClr val="tx1"/>
                </a:solidFill>
                <a:latin typeface="Arial" pitchFamily="34" charset="0"/>
                <a:ea typeface="ヒラギノ角ゴ Pro W3" charset="-128"/>
              </a:defRPr>
            </a:lvl4pPr>
            <a:lvl5pPr marL="2057400" indent="-22860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fld id="{83927D5F-EF90-4B0D-B496-5FB655BBB54A}" type="slidenum">
              <a:rPr lang="it-IT" altLang="it-IT" sz="1200"/>
              <a:pPr/>
              <a:t>7</a:t>
            </a:fld>
            <a:endParaRPr lang="it-IT" altLang="it-IT" sz="1200" dirty="0"/>
          </a:p>
        </p:txBody>
      </p:sp>
      <p:sp>
        <p:nvSpPr>
          <p:cNvPr id="12" name="Rettangolo 2">
            <a:extLst>
              <a:ext uri="{FF2B5EF4-FFF2-40B4-BE49-F238E27FC236}">
                <a16:creationId xmlns:a16="http://schemas.microsoft.com/office/drawing/2014/main" id="{691145FB-E116-4AFD-AA61-D8C13BBE4367}"/>
              </a:ext>
            </a:extLst>
          </p:cNvPr>
          <p:cNvSpPr>
            <a:spLocks noChangeArrowheads="1"/>
          </p:cNvSpPr>
          <p:nvPr/>
        </p:nvSpPr>
        <p:spPr bwMode="auto">
          <a:xfrm>
            <a:off x="2511482" y="3656513"/>
            <a:ext cx="401787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ヒラギノ角ゴ Pro W3" charset="-128"/>
              </a:defRPr>
            </a:lvl1pPr>
            <a:lvl2pPr marL="742950" indent="-285750">
              <a:defRPr sz="2400">
                <a:solidFill>
                  <a:schemeClr val="tx1"/>
                </a:solidFill>
                <a:latin typeface="Arial" panose="020B0604020202020204" pitchFamily="34" charset="0"/>
                <a:ea typeface="ヒラギノ角ゴ Pro W3" charset="-128"/>
              </a:defRPr>
            </a:lvl2pPr>
            <a:lvl3pPr marL="1143000" indent="-228600">
              <a:defRPr sz="2400">
                <a:solidFill>
                  <a:schemeClr val="tx1"/>
                </a:solidFill>
                <a:latin typeface="Arial" panose="020B0604020202020204" pitchFamily="34" charset="0"/>
                <a:ea typeface="ヒラギノ角ゴ Pro W3" charset="-128"/>
              </a:defRPr>
            </a:lvl3pPr>
            <a:lvl4pPr marL="1600200" indent="-228600">
              <a:defRPr sz="2400">
                <a:solidFill>
                  <a:schemeClr val="tx1"/>
                </a:solidFill>
                <a:latin typeface="Arial" panose="020B0604020202020204" pitchFamily="34" charset="0"/>
                <a:ea typeface="ヒラギノ角ゴ Pro W3" charset="-128"/>
              </a:defRPr>
            </a:lvl4pPr>
            <a:lvl5pPr marL="2057400" indent="-228600">
              <a:defRPr sz="2400">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a:spcAft>
                <a:spcPts val="0"/>
              </a:spcAft>
            </a:pPr>
            <a:r>
              <a:rPr lang="it-IT" altLang="it-IT" sz="1200" b="1" i="1" dirty="0">
                <a:latin typeface="Arial Narrow" panose="020B0606020202030204" pitchFamily="34" charset="0"/>
                <a:ea typeface="Calibri" panose="020F0502020204030204" pitchFamily="34" charset="0"/>
                <a:cs typeface="Times New Roman" panose="02020603050405020304" pitchFamily="18" charset="0"/>
              </a:rPr>
              <a:t>Per classi demografiche – Valore indice competenza 2010 = 100</a:t>
            </a:r>
          </a:p>
        </p:txBody>
      </p:sp>
      <p:pic>
        <p:nvPicPr>
          <p:cNvPr id="6" name="Immagine 5">
            <a:extLst>
              <a:ext uri="{FF2B5EF4-FFF2-40B4-BE49-F238E27FC236}">
                <a16:creationId xmlns:a16="http://schemas.microsoft.com/office/drawing/2014/main" id="{DDCC5202-732A-449E-B437-61726B43619D}"/>
              </a:ext>
            </a:extLst>
          </p:cNvPr>
          <p:cNvPicPr>
            <a:picLocks noChangeAspect="1"/>
          </p:cNvPicPr>
          <p:nvPr/>
        </p:nvPicPr>
        <p:blipFill>
          <a:blip r:embed="rId2"/>
          <a:stretch>
            <a:fillRect/>
          </a:stretch>
        </p:blipFill>
        <p:spPr>
          <a:xfrm>
            <a:off x="1703508" y="3961509"/>
            <a:ext cx="5535648" cy="2639797"/>
          </a:xfrm>
          <a:prstGeom prst="rect">
            <a:avLst/>
          </a:prstGeom>
        </p:spPr>
      </p:pic>
      <p:pic>
        <p:nvPicPr>
          <p:cNvPr id="7" name="Immagine 6">
            <a:extLst>
              <a:ext uri="{FF2B5EF4-FFF2-40B4-BE49-F238E27FC236}">
                <a16:creationId xmlns:a16="http://schemas.microsoft.com/office/drawing/2014/main" id="{6BBA789C-28DE-4046-8573-C83145B38318}"/>
              </a:ext>
            </a:extLst>
          </p:cNvPr>
          <p:cNvPicPr>
            <a:picLocks noChangeAspect="1"/>
          </p:cNvPicPr>
          <p:nvPr/>
        </p:nvPicPr>
        <p:blipFill>
          <a:blip r:embed="rId3"/>
          <a:stretch>
            <a:fillRect/>
          </a:stretch>
        </p:blipFill>
        <p:spPr>
          <a:xfrm>
            <a:off x="5148257" y="1417483"/>
            <a:ext cx="2981202" cy="1615580"/>
          </a:xfrm>
          <a:prstGeom prst="rect">
            <a:avLst/>
          </a:prstGeom>
        </p:spPr>
      </p:pic>
    </p:spTree>
    <p:extLst>
      <p:ext uri="{BB962C8B-B14F-4D97-AF65-F5344CB8AC3E}">
        <p14:creationId xmlns:p14="http://schemas.microsoft.com/office/powerpoint/2010/main" val="15670221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6122BAEA-8464-4510-B647-7A44CCDEF863}"/>
              </a:ext>
            </a:extLst>
          </p:cNvPr>
          <p:cNvPicPr>
            <a:picLocks noChangeAspect="1"/>
          </p:cNvPicPr>
          <p:nvPr/>
        </p:nvPicPr>
        <p:blipFill>
          <a:blip r:embed="rId2"/>
          <a:stretch>
            <a:fillRect/>
          </a:stretch>
        </p:blipFill>
        <p:spPr>
          <a:xfrm>
            <a:off x="4700820" y="4603696"/>
            <a:ext cx="3492000" cy="1573031"/>
          </a:xfrm>
          <a:prstGeom prst="rect">
            <a:avLst/>
          </a:prstGeom>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4251" y="1318346"/>
            <a:ext cx="3600000" cy="2305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olo 5"/>
          <p:cNvSpPr txBox="1">
            <a:spLocks/>
          </p:cNvSpPr>
          <p:nvPr/>
        </p:nvSpPr>
        <p:spPr>
          <a:xfrm>
            <a:off x="143355" y="309140"/>
            <a:ext cx="7156736" cy="489878"/>
          </a:xfrm>
          <a:prstGeom prst="rect">
            <a:avLst/>
          </a:prstGeom>
        </p:spPr>
        <p:txBody>
          <a:bodyPr vert="horz" lIns="91440" tIns="45720" rIns="91440" bIns="45720" rtlCol="0" anchor="ctr">
            <a:noAutofit/>
          </a:bodyPr>
          <a:lstStyle>
            <a:defPPr>
              <a:defRPr lang="it-IT"/>
            </a:defPPr>
            <a:lvl1pPr defTabSz="914400">
              <a:lnSpc>
                <a:spcPct val="90000"/>
              </a:lnSpc>
              <a:spcBef>
                <a:spcPct val="0"/>
              </a:spcBef>
              <a:buNone/>
              <a:defRPr sz="2600" b="1">
                <a:latin typeface="Arial" panose="020B0604020202020204" pitchFamily="34" charset="0"/>
                <a:ea typeface="+mj-ea"/>
                <a:cs typeface="Arial" panose="020B0604020202020204" pitchFamily="34" charset="0"/>
              </a:defRPr>
            </a:lvl1pPr>
          </a:lstStyle>
          <a:p>
            <a:r>
              <a:rPr lang="it-IT" dirty="0"/>
              <a:t>Tagli alle risorse e accantonamenti FCDE</a:t>
            </a:r>
          </a:p>
        </p:txBody>
      </p:sp>
      <p:sp>
        <p:nvSpPr>
          <p:cNvPr id="7" name="Rettangolo 6"/>
          <p:cNvSpPr/>
          <p:nvPr/>
        </p:nvSpPr>
        <p:spPr>
          <a:xfrm>
            <a:off x="232530" y="4834071"/>
            <a:ext cx="4317959" cy="1286442"/>
          </a:xfrm>
          <a:prstGeom prst="rect">
            <a:avLst/>
          </a:prstGeom>
        </p:spPr>
        <p:txBody>
          <a:bodyPr wrap="square">
            <a:spAutoFit/>
          </a:bodyPr>
          <a:lstStyle/>
          <a:p>
            <a:pPr algn="just" defTabSz="914400">
              <a:lnSpc>
                <a:spcPct val="110000"/>
              </a:lnSpc>
              <a:spcAft>
                <a:spcPts val="600"/>
              </a:spcAft>
              <a:defRPr/>
            </a:pPr>
            <a:r>
              <a:rPr lang="it-IT" sz="1800" b="1" i="1" dirty="0">
                <a:latin typeface="Arial Narrow" panose="020B0606020202030204" pitchFamily="34" charset="0"/>
              </a:rPr>
              <a:t>La stretta di parte corrente continua</a:t>
            </a:r>
            <a:r>
              <a:rPr lang="it-IT" sz="1800" i="1" dirty="0">
                <a:latin typeface="Arial Narrow" panose="020B0606020202030204" pitchFamily="34" charset="0"/>
                <a:cs typeface="Arial" panose="020B0604020202020204" pitchFamily="34" charset="0"/>
              </a:rPr>
              <a:t> </a:t>
            </a:r>
            <a:r>
              <a:rPr lang="it-IT" sz="1800" b="1" i="1" dirty="0">
                <a:latin typeface="Arial Narrow" panose="020B0606020202030204" pitchFamily="34" charset="0"/>
              </a:rPr>
              <a:t>però con gli accantonamenti al FCDE nel bilancio di previsione</a:t>
            </a:r>
            <a:r>
              <a:rPr lang="it-IT" sz="1800" dirty="0">
                <a:solidFill>
                  <a:prstClr val="black"/>
                </a:solidFill>
                <a:latin typeface="Arial Narrow" panose="020B0606020202030204" pitchFamily="34" charset="0"/>
                <a:cs typeface="Arial" panose="020B0604020202020204" pitchFamily="34" charset="0"/>
              </a:rPr>
              <a:t>, destinati a crescere per diverse centinaia di milioni annui da qui fino al 2021</a:t>
            </a:r>
            <a:endParaRPr lang="it-IT" sz="1800" dirty="0">
              <a:solidFill>
                <a:srgbClr val="C00000"/>
              </a:solidFill>
              <a:latin typeface="Arial Narrow" panose="020B0606020202030204" pitchFamily="34" charset="0"/>
              <a:cs typeface="Arial" panose="020B0604020202020204" pitchFamily="34" charset="0"/>
            </a:endParaRPr>
          </a:p>
        </p:txBody>
      </p:sp>
      <p:sp>
        <p:nvSpPr>
          <p:cNvPr id="10" name="CasellaDiTesto 9"/>
          <p:cNvSpPr txBox="1"/>
          <p:nvPr/>
        </p:nvSpPr>
        <p:spPr>
          <a:xfrm>
            <a:off x="232531" y="1020804"/>
            <a:ext cx="3790830" cy="1328056"/>
          </a:xfrm>
          <a:prstGeom prst="rect">
            <a:avLst/>
          </a:prstGeom>
          <a:noFill/>
        </p:spPr>
        <p:txBody>
          <a:bodyPr wrap="square" rtlCol="0">
            <a:spAutoFit/>
          </a:bodyPr>
          <a:lstStyle/>
          <a:p>
            <a:pPr algn="just">
              <a:lnSpc>
                <a:spcPct val="114000"/>
              </a:lnSpc>
            </a:pPr>
            <a:r>
              <a:rPr lang="it-IT" sz="1800" b="1" i="1" dirty="0">
                <a:latin typeface="Arial Narrow" panose="020B0606020202030204" pitchFamily="34" charset="0"/>
              </a:rPr>
              <a:t>La stagione dei tagli «nominali» è terminata nel 2015</a:t>
            </a:r>
            <a:r>
              <a:rPr lang="it-IT" b="1" i="1" dirty="0">
                <a:latin typeface="Arial Narrow" panose="020B0606020202030204" pitchFamily="34" charset="0"/>
              </a:rPr>
              <a:t> </a:t>
            </a:r>
            <a:r>
              <a:rPr lang="it-IT" i="1" dirty="0">
                <a:latin typeface="Arial Narrow" panose="020B0606020202030204" pitchFamily="34" charset="0"/>
              </a:rPr>
              <a:t>e</a:t>
            </a:r>
            <a:r>
              <a:rPr lang="it-IT" b="1" i="1" dirty="0">
                <a:latin typeface="Arial Narrow" panose="020B0606020202030204" pitchFamily="34" charset="0"/>
              </a:rPr>
              <a:t> </a:t>
            </a:r>
            <a:r>
              <a:rPr lang="it-IT" sz="1800" dirty="0">
                <a:latin typeface="Arial Narrow" panose="020B0606020202030204" pitchFamily="34" charset="0"/>
              </a:rPr>
              <a:t>lascia ai Comuni una pesante eredità in termini di sofferenza finanziaria di parte corrente</a:t>
            </a:r>
          </a:p>
        </p:txBody>
      </p:sp>
      <p:sp>
        <p:nvSpPr>
          <p:cNvPr id="11" name="CasellaDiTesto 10"/>
          <p:cNvSpPr txBox="1"/>
          <p:nvPr/>
        </p:nvSpPr>
        <p:spPr>
          <a:xfrm>
            <a:off x="4700820" y="1077682"/>
            <a:ext cx="3341669" cy="316305"/>
          </a:xfrm>
          <a:prstGeom prst="rect">
            <a:avLst/>
          </a:prstGeom>
          <a:noFill/>
        </p:spPr>
        <p:txBody>
          <a:bodyPr wrap="square" rtlCol="0">
            <a:spAutoFit/>
          </a:bodyPr>
          <a:lstStyle/>
          <a:p>
            <a:pPr algn="ctr" defTabSz="457200">
              <a:lnSpc>
                <a:spcPct val="114000"/>
              </a:lnSpc>
            </a:pPr>
            <a:r>
              <a:rPr lang="it-IT" sz="1400" b="1" i="1" dirty="0">
                <a:latin typeface="Arial Narrow" panose="020B0606020202030204" pitchFamily="34" charset="0"/>
                <a:ea typeface="+mn-ea"/>
                <a:cs typeface="Arial" charset="0"/>
              </a:rPr>
              <a:t>I tagli alle risorse</a:t>
            </a:r>
            <a:r>
              <a:rPr lang="it-IT" sz="1400" b="1" i="1" dirty="0">
                <a:latin typeface="Arial Narrow" panose="020B0606020202030204" pitchFamily="34" charset="0"/>
              </a:rPr>
              <a:t> </a:t>
            </a:r>
            <a:r>
              <a:rPr lang="it-IT" sz="1400" b="1" i="1" dirty="0">
                <a:latin typeface="Arial Narrow" panose="020B0606020202030204" pitchFamily="34" charset="0"/>
                <a:ea typeface="+mn-ea"/>
                <a:cs typeface="Arial" charset="0"/>
              </a:rPr>
              <a:t>(valori in milioni di euro)</a:t>
            </a:r>
          </a:p>
        </p:txBody>
      </p:sp>
      <p:sp>
        <p:nvSpPr>
          <p:cNvPr id="2" name="Ovale 1"/>
          <p:cNvSpPr/>
          <p:nvPr/>
        </p:nvSpPr>
        <p:spPr>
          <a:xfrm flipV="1">
            <a:off x="7482929" y="1389803"/>
            <a:ext cx="559561" cy="277914"/>
          </a:xfrm>
          <a:prstGeom prst="ellipse">
            <a:avLst/>
          </a:prstGeom>
          <a:noFill/>
          <a:ln w="254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9" name="CasellaDiTesto 8"/>
          <p:cNvSpPr txBox="1"/>
          <p:nvPr/>
        </p:nvSpPr>
        <p:spPr>
          <a:xfrm>
            <a:off x="4917789" y="3813103"/>
            <a:ext cx="3037491" cy="246221"/>
          </a:xfrm>
          <a:prstGeom prst="rect">
            <a:avLst/>
          </a:prstGeom>
          <a:noFill/>
        </p:spPr>
        <p:txBody>
          <a:bodyPr wrap="square" rtlCol="0">
            <a:spAutoFit/>
          </a:bodyPr>
          <a:lstStyle/>
          <a:p>
            <a:pPr algn="just"/>
            <a:r>
              <a:rPr lang="it-IT" sz="1000" b="1" i="1" dirty="0">
                <a:latin typeface="Arial Narrow" panose="020B0606020202030204" pitchFamily="34" charset="0"/>
              </a:rPr>
              <a:t>Fonte: elaborazioni IFEL su dati Ministero Interno e MEF</a:t>
            </a:r>
          </a:p>
        </p:txBody>
      </p:sp>
      <p:sp>
        <p:nvSpPr>
          <p:cNvPr id="22" name="Ovale 21">
            <a:extLst>
              <a:ext uri="{FF2B5EF4-FFF2-40B4-BE49-F238E27FC236}">
                <a16:creationId xmlns:a16="http://schemas.microsoft.com/office/drawing/2014/main" id="{76E164AB-9DBA-479A-967F-E4AB69E5D700}"/>
              </a:ext>
            </a:extLst>
          </p:cNvPr>
          <p:cNvSpPr/>
          <p:nvPr/>
        </p:nvSpPr>
        <p:spPr>
          <a:xfrm>
            <a:off x="7482928" y="4675149"/>
            <a:ext cx="559561" cy="273958"/>
          </a:xfrm>
          <a:prstGeom prst="ellipse">
            <a:avLst/>
          </a:prstGeom>
          <a:noFill/>
          <a:ln w="254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4" name="CasellaDiTesto 13">
            <a:extLst>
              <a:ext uri="{FF2B5EF4-FFF2-40B4-BE49-F238E27FC236}">
                <a16:creationId xmlns:a16="http://schemas.microsoft.com/office/drawing/2014/main" id="{658E2F1D-C04F-4ABD-AA87-609C9459E36F}"/>
              </a:ext>
            </a:extLst>
          </p:cNvPr>
          <p:cNvSpPr txBox="1"/>
          <p:nvPr/>
        </p:nvSpPr>
        <p:spPr>
          <a:xfrm>
            <a:off x="4172790" y="4311734"/>
            <a:ext cx="4468290" cy="316305"/>
          </a:xfrm>
          <a:prstGeom prst="rect">
            <a:avLst/>
          </a:prstGeom>
          <a:noFill/>
        </p:spPr>
        <p:txBody>
          <a:bodyPr wrap="square" rtlCol="0">
            <a:spAutoFit/>
          </a:bodyPr>
          <a:lstStyle/>
          <a:p>
            <a:pPr algn="ctr">
              <a:lnSpc>
                <a:spcPct val="114000"/>
              </a:lnSpc>
            </a:pPr>
            <a:r>
              <a:rPr lang="it-IT" sz="1400" b="1" i="1" dirty="0">
                <a:latin typeface="Arial Narrow" panose="020B0606020202030204" pitchFamily="34" charset="0"/>
              </a:rPr>
              <a:t>Gli accantonamenti FCDE in previsione (valori in mln di euro)</a:t>
            </a:r>
          </a:p>
        </p:txBody>
      </p:sp>
      <p:sp>
        <p:nvSpPr>
          <p:cNvPr id="19" name="Segnaposto numero diapositiva 1">
            <a:extLst>
              <a:ext uri="{FF2B5EF4-FFF2-40B4-BE49-F238E27FC236}">
                <a16:creationId xmlns:a16="http://schemas.microsoft.com/office/drawing/2014/main" id="{7BB9E9D0-A440-4883-BD60-6083ABDFEB63}"/>
              </a:ext>
            </a:extLst>
          </p:cNvPr>
          <p:cNvSpPr>
            <a:spLocks noGrp="1"/>
          </p:cNvSpPr>
          <p:nvPr>
            <p:ph type="sldNum" sz="quarter" idx="12"/>
          </p:nvPr>
        </p:nvSpPr>
        <p:spPr>
          <a:xfrm>
            <a:off x="6457950" y="6356351"/>
            <a:ext cx="2057400" cy="365125"/>
          </a:xfrm>
          <a:noFill/>
        </p:spPr>
        <p:txBody>
          <a:bodyPr/>
          <a:lstStyle>
            <a:lvl1pPr>
              <a:defRPr sz="2400">
                <a:solidFill>
                  <a:schemeClr val="tx1"/>
                </a:solidFill>
                <a:latin typeface="Arial" pitchFamily="34" charset="0"/>
                <a:ea typeface="ヒラギノ角ゴ Pro W3" charset="-128"/>
              </a:defRPr>
            </a:lvl1pPr>
            <a:lvl2pPr marL="742950" indent="-285750">
              <a:defRPr sz="2400">
                <a:solidFill>
                  <a:schemeClr val="tx1"/>
                </a:solidFill>
                <a:latin typeface="Arial" pitchFamily="34" charset="0"/>
                <a:ea typeface="ヒラギノ角ゴ Pro W3" charset="-128"/>
              </a:defRPr>
            </a:lvl2pPr>
            <a:lvl3pPr marL="1143000" indent="-228600">
              <a:defRPr sz="2400">
                <a:solidFill>
                  <a:schemeClr val="tx1"/>
                </a:solidFill>
                <a:latin typeface="Arial" pitchFamily="34" charset="0"/>
                <a:ea typeface="ヒラギノ角ゴ Pro W3" charset="-128"/>
              </a:defRPr>
            </a:lvl3pPr>
            <a:lvl4pPr marL="1600200" indent="-228600">
              <a:defRPr sz="2400">
                <a:solidFill>
                  <a:schemeClr val="tx1"/>
                </a:solidFill>
                <a:latin typeface="Arial" pitchFamily="34" charset="0"/>
                <a:ea typeface="ヒラギノ角ゴ Pro W3" charset="-128"/>
              </a:defRPr>
            </a:lvl4pPr>
            <a:lvl5pPr marL="2057400" indent="-22860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fld id="{83927D5F-EF90-4B0D-B496-5FB655BBB54A}" type="slidenum">
              <a:rPr lang="it-IT" altLang="it-IT" sz="1200"/>
              <a:pPr/>
              <a:t>8</a:t>
            </a:fld>
            <a:endParaRPr lang="it-IT" altLang="it-IT" sz="1200" dirty="0"/>
          </a:p>
        </p:txBody>
      </p:sp>
      <p:sp>
        <p:nvSpPr>
          <p:cNvPr id="18" name="Ovale 17">
            <a:extLst>
              <a:ext uri="{FF2B5EF4-FFF2-40B4-BE49-F238E27FC236}">
                <a16:creationId xmlns:a16="http://schemas.microsoft.com/office/drawing/2014/main" id="{C69D4BE7-BCF3-4C88-9621-B585980A2ADD}"/>
              </a:ext>
            </a:extLst>
          </p:cNvPr>
          <p:cNvSpPr/>
          <p:nvPr/>
        </p:nvSpPr>
        <p:spPr>
          <a:xfrm flipV="1">
            <a:off x="3417201" y="3775461"/>
            <a:ext cx="559561" cy="291612"/>
          </a:xfrm>
          <a:prstGeom prst="ellipse">
            <a:avLst/>
          </a:prstGeom>
          <a:noFill/>
          <a:ln w="254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6" name="Rettangolo 5">
            <a:extLst>
              <a:ext uri="{FF2B5EF4-FFF2-40B4-BE49-F238E27FC236}">
                <a16:creationId xmlns:a16="http://schemas.microsoft.com/office/drawing/2014/main" id="{5D43471D-E23D-40CD-B0B5-19E33CFCC926}"/>
              </a:ext>
            </a:extLst>
          </p:cNvPr>
          <p:cNvSpPr/>
          <p:nvPr/>
        </p:nvSpPr>
        <p:spPr>
          <a:xfrm>
            <a:off x="326157" y="2622892"/>
            <a:ext cx="2510991" cy="338554"/>
          </a:xfrm>
          <a:prstGeom prst="rect">
            <a:avLst/>
          </a:prstGeom>
        </p:spPr>
        <p:txBody>
          <a:bodyPr wrap="square">
            <a:spAutoFit/>
          </a:bodyPr>
          <a:lstStyle/>
          <a:p>
            <a:r>
              <a:rPr lang="it-IT" sz="1600" b="1" i="1" dirty="0">
                <a:solidFill>
                  <a:schemeClr val="accent5">
                    <a:lumMod val="50000"/>
                  </a:schemeClr>
                </a:solidFill>
                <a:latin typeface="Arial Narrow" panose="020B0606020202030204" pitchFamily="34" charset="0"/>
              </a:rPr>
              <a:t>Per i Comuni della Sicilia</a:t>
            </a:r>
            <a:endParaRPr lang="it-IT" sz="1600" dirty="0">
              <a:solidFill>
                <a:schemeClr val="accent5">
                  <a:lumMod val="50000"/>
                </a:schemeClr>
              </a:solidFill>
            </a:endParaRPr>
          </a:p>
        </p:txBody>
      </p:sp>
      <p:sp>
        <p:nvSpPr>
          <p:cNvPr id="5" name="CasellaDiTesto 4"/>
          <p:cNvSpPr txBox="1"/>
          <p:nvPr/>
        </p:nvSpPr>
        <p:spPr>
          <a:xfrm>
            <a:off x="1994577" y="4113078"/>
            <a:ext cx="1997788" cy="307777"/>
          </a:xfrm>
          <a:prstGeom prst="rect">
            <a:avLst/>
          </a:prstGeom>
          <a:noFill/>
        </p:spPr>
        <p:txBody>
          <a:bodyPr wrap="square" rtlCol="0">
            <a:spAutoFit/>
          </a:bodyPr>
          <a:lstStyle/>
          <a:p>
            <a:pPr algn="ctr"/>
            <a:r>
              <a:rPr lang="it-IT" sz="1400" b="1" i="1" dirty="0">
                <a:solidFill>
                  <a:schemeClr val="accent2">
                    <a:lumMod val="75000"/>
                  </a:schemeClr>
                </a:solidFill>
                <a:latin typeface="Arial Narrow" panose="020B0606020202030204" pitchFamily="34" charset="0"/>
              </a:rPr>
              <a:t>(la media italiana è il 25%)</a:t>
            </a:r>
            <a:endParaRPr lang="fr-FR" sz="1400" b="1" i="1" dirty="0">
              <a:solidFill>
                <a:schemeClr val="accent2">
                  <a:lumMod val="75000"/>
                </a:schemeClr>
              </a:solidFill>
              <a:latin typeface="Arial Narrow" panose="020B0606020202030204" pitchFamily="34" charset="0"/>
            </a:endParaRPr>
          </a:p>
        </p:txBody>
      </p:sp>
      <p:pic>
        <p:nvPicPr>
          <p:cNvPr id="13" name="Immagine 12">
            <a:extLst>
              <a:ext uri="{FF2B5EF4-FFF2-40B4-BE49-F238E27FC236}">
                <a16:creationId xmlns:a16="http://schemas.microsoft.com/office/drawing/2014/main" id="{296C4568-0211-444E-9AAB-937B048AAA9C}"/>
              </a:ext>
            </a:extLst>
          </p:cNvPr>
          <p:cNvPicPr>
            <a:picLocks noChangeAspect="1"/>
          </p:cNvPicPr>
          <p:nvPr/>
        </p:nvPicPr>
        <p:blipFill>
          <a:blip r:embed="rId4"/>
          <a:stretch>
            <a:fillRect/>
          </a:stretch>
        </p:blipFill>
        <p:spPr>
          <a:xfrm>
            <a:off x="407941" y="2945948"/>
            <a:ext cx="3492000" cy="1160276"/>
          </a:xfrm>
          <a:prstGeom prst="rect">
            <a:avLst/>
          </a:prstGeom>
        </p:spPr>
      </p:pic>
    </p:spTree>
    <p:extLst>
      <p:ext uri="{BB962C8B-B14F-4D97-AF65-F5344CB8AC3E}">
        <p14:creationId xmlns:p14="http://schemas.microsoft.com/office/powerpoint/2010/main" val="40273058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28D09B2B-FAA2-4501-8C38-FC6A4E8677D8}"/>
              </a:ext>
            </a:extLst>
          </p:cNvPr>
          <p:cNvPicPr>
            <a:picLocks noChangeAspect="1"/>
          </p:cNvPicPr>
          <p:nvPr/>
        </p:nvPicPr>
        <p:blipFill>
          <a:blip r:embed="rId3"/>
          <a:stretch>
            <a:fillRect/>
          </a:stretch>
        </p:blipFill>
        <p:spPr>
          <a:xfrm>
            <a:off x="1384017" y="3564123"/>
            <a:ext cx="5940000" cy="2726027"/>
          </a:xfrm>
          <a:prstGeom prst="rect">
            <a:avLst/>
          </a:prstGeom>
        </p:spPr>
      </p:pic>
      <p:sp>
        <p:nvSpPr>
          <p:cNvPr id="17409" name="Rectangle 2"/>
          <p:cNvSpPr>
            <a:spLocks noGrp="1" noChangeArrowheads="1"/>
          </p:cNvSpPr>
          <p:nvPr>
            <p:ph type="title"/>
          </p:nvPr>
        </p:nvSpPr>
        <p:spPr>
          <a:xfrm>
            <a:off x="166222" y="223260"/>
            <a:ext cx="5721012" cy="620712"/>
          </a:xfrm>
        </p:spPr>
        <p:txBody>
          <a:bodyPr vert="horz" lIns="91440" tIns="45720" rIns="91440" bIns="45720" rtlCol="0" anchor="ctr">
            <a:noAutofit/>
          </a:bodyPr>
          <a:lstStyle/>
          <a:p>
            <a:r>
              <a:rPr lang="it-IT" sz="2600" b="1" dirty="0">
                <a:latin typeface="Arial" panose="020B0604020202020204" pitchFamily="34" charset="0"/>
                <a:cs typeface="Arial" panose="020B0604020202020204" pitchFamily="34" charset="0"/>
              </a:rPr>
              <a:t>Dinamica della spesa corrente</a:t>
            </a:r>
          </a:p>
        </p:txBody>
      </p:sp>
      <p:sp>
        <p:nvSpPr>
          <p:cNvPr id="17411" name="Segnaposto numero diapositiva 1"/>
          <p:cNvSpPr>
            <a:spLocks noGrp="1"/>
          </p:cNvSpPr>
          <p:nvPr>
            <p:ph type="sldNum" sz="quarter" idx="12"/>
          </p:nvPr>
        </p:nvSpPr>
        <p:spPr>
          <a:noFill/>
        </p:spPr>
        <p:txBody>
          <a:bodyPr/>
          <a:lstStyle>
            <a:lvl1pPr>
              <a:defRPr sz="2400">
                <a:solidFill>
                  <a:schemeClr val="tx1"/>
                </a:solidFill>
                <a:latin typeface="Arial" pitchFamily="34" charset="0"/>
                <a:ea typeface="ヒラギノ角ゴ Pro W3" charset="-128"/>
              </a:defRPr>
            </a:lvl1pPr>
            <a:lvl2pPr marL="742950" indent="-285750">
              <a:defRPr sz="2400">
                <a:solidFill>
                  <a:schemeClr val="tx1"/>
                </a:solidFill>
                <a:latin typeface="Arial" pitchFamily="34" charset="0"/>
                <a:ea typeface="ヒラギノ角ゴ Pro W3" charset="-128"/>
              </a:defRPr>
            </a:lvl2pPr>
            <a:lvl3pPr marL="1143000" indent="-228600">
              <a:defRPr sz="2400">
                <a:solidFill>
                  <a:schemeClr val="tx1"/>
                </a:solidFill>
                <a:latin typeface="Arial" pitchFamily="34" charset="0"/>
                <a:ea typeface="ヒラギノ角ゴ Pro W3" charset="-128"/>
              </a:defRPr>
            </a:lvl3pPr>
            <a:lvl4pPr marL="1600200" indent="-228600">
              <a:defRPr sz="2400">
                <a:solidFill>
                  <a:schemeClr val="tx1"/>
                </a:solidFill>
                <a:latin typeface="Arial" pitchFamily="34" charset="0"/>
                <a:ea typeface="ヒラギノ角ゴ Pro W3" charset="-128"/>
              </a:defRPr>
            </a:lvl4pPr>
            <a:lvl5pPr marL="2057400" indent="-22860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fld id="{83927D5F-EF90-4B0D-B496-5FB655BBB54A}" type="slidenum">
              <a:rPr lang="it-IT" altLang="it-IT" sz="1200"/>
              <a:pPr/>
              <a:t>9</a:t>
            </a:fld>
            <a:endParaRPr lang="it-IT" altLang="it-IT" sz="1200"/>
          </a:p>
        </p:txBody>
      </p:sp>
      <p:sp>
        <p:nvSpPr>
          <p:cNvPr id="8" name="Rettangolo 7">
            <a:extLst>
              <a:ext uri="{FF2B5EF4-FFF2-40B4-BE49-F238E27FC236}">
                <a16:creationId xmlns:a16="http://schemas.microsoft.com/office/drawing/2014/main" id="{5A9F3F53-73AA-4637-B6D9-A2B22B10CFC5}"/>
              </a:ext>
            </a:extLst>
          </p:cNvPr>
          <p:cNvSpPr/>
          <p:nvPr/>
        </p:nvSpPr>
        <p:spPr>
          <a:xfrm>
            <a:off x="189930" y="791187"/>
            <a:ext cx="8566834" cy="2339102"/>
          </a:xfrm>
          <a:prstGeom prst="rect">
            <a:avLst/>
          </a:prstGeom>
        </p:spPr>
        <p:txBody>
          <a:bodyPr wrap="square">
            <a:spAutoFit/>
          </a:bodyPr>
          <a:lstStyle/>
          <a:p>
            <a:pPr algn="just">
              <a:spcBef>
                <a:spcPts val="0"/>
              </a:spcBef>
              <a:spcAft>
                <a:spcPts val="600"/>
              </a:spcAft>
              <a:buClr>
                <a:schemeClr val="tx2"/>
              </a:buClr>
            </a:pPr>
            <a:r>
              <a:rPr lang="it-IT" sz="1800" dirty="0">
                <a:latin typeface="Arial Narrow" panose="020B0606020202030204" pitchFamily="34" charset="0"/>
              </a:rPr>
              <a:t>Nel periodo 2010-2017 in termini aggregati le spese correnti dei Comuni fanno registrare un aumento dello 0,2%, un tasso di crescita quasi nullo e di gran lunga inferiore alla dinamica inflazionistica (oltre l’8%)</a:t>
            </a:r>
          </a:p>
          <a:p>
            <a:pPr marL="180000" indent="-180000" algn="just">
              <a:spcBef>
                <a:spcPts val="600"/>
              </a:spcBef>
              <a:spcAft>
                <a:spcPts val="600"/>
              </a:spcAft>
              <a:buClr>
                <a:schemeClr val="tx1"/>
              </a:buClr>
              <a:buFont typeface="Arial" panose="020B0604020202020204" pitchFamily="34" charset="0"/>
              <a:buChar char="•"/>
            </a:pPr>
            <a:r>
              <a:rPr lang="it-IT" sz="1800" dirty="0">
                <a:latin typeface="Arial Narrow" panose="020B0606020202030204" pitchFamily="34" charset="0"/>
              </a:rPr>
              <a:t>Scendono i costi sostenuti per lo svolgimento di funzioni e servizi sia </a:t>
            </a:r>
            <a:r>
              <a:rPr lang="it-IT" sz="1800" i="1" dirty="0">
                <a:latin typeface="Arial Narrow" panose="020B0606020202030204" pitchFamily="34" charset="0"/>
              </a:rPr>
              <a:t>back office</a:t>
            </a:r>
            <a:r>
              <a:rPr lang="it-IT" sz="1800" dirty="0">
                <a:latin typeface="Arial Narrow" panose="020B0606020202030204" pitchFamily="34" charset="0"/>
              </a:rPr>
              <a:t> sia </a:t>
            </a:r>
            <a:r>
              <a:rPr lang="it-IT" sz="1800" i="1" dirty="0">
                <a:latin typeface="Arial Narrow" panose="020B0606020202030204" pitchFamily="34" charset="0"/>
              </a:rPr>
              <a:t>front office</a:t>
            </a:r>
            <a:r>
              <a:rPr lang="it-IT" sz="1800" dirty="0">
                <a:latin typeface="Arial Narrow" panose="020B0606020202030204" pitchFamily="34" charset="0"/>
              </a:rPr>
              <a:t>, preoccupa in particolare la difficile tenuta del </a:t>
            </a:r>
            <a:r>
              <a:rPr lang="it-IT" sz="1800" b="1" i="1" dirty="0">
                <a:latin typeface="Arial Narrow" panose="020B0606020202030204" pitchFamily="34" charset="0"/>
              </a:rPr>
              <a:t>welfare</a:t>
            </a:r>
            <a:r>
              <a:rPr lang="it-IT" sz="1800" b="1" dirty="0">
                <a:latin typeface="Arial Narrow" panose="020B0606020202030204" pitchFamily="34" charset="0"/>
              </a:rPr>
              <a:t> locale (circa -9% in 7 anni)</a:t>
            </a:r>
            <a:endParaRPr lang="it-IT" sz="1800" b="1" i="1" dirty="0">
              <a:latin typeface="Arial Narrow" panose="020B0606020202030204" pitchFamily="34" charset="0"/>
            </a:endParaRPr>
          </a:p>
          <a:p>
            <a:pPr marL="180000" indent="-180000" algn="just">
              <a:spcBef>
                <a:spcPts val="600"/>
              </a:spcBef>
              <a:spcAft>
                <a:spcPts val="600"/>
              </a:spcAft>
              <a:buClr>
                <a:schemeClr val="tx1"/>
              </a:buClr>
              <a:buFont typeface="Arial" panose="020B0604020202020204" pitchFamily="34" charset="0"/>
              <a:buChar char="•"/>
            </a:pPr>
            <a:r>
              <a:rPr lang="it-IT" sz="1800" b="1" dirty="0">
                <a:latin typeface="Arial Narrow" panose="020B0606020202030204" pitchFamily="34" charset="0"/>
              </a:rPr>
              <a:t>Senza Rifiuti e TPL</a:t>
            </a:r>
            <a:r>
              <a:rPr lang="it-IT" sz="1800" dirty="0">
                <a:latin typeface="Arial Narrow" panose="020B0606020202030204" pitchFamily="34" charset="0"/>
              </a:rPr>
              <a:t>, settori ad alta rigidità e peraltro non omogeneamente computate in bilancio nel periodo esaminato, </a:t>
            </a:r>
            <a:r>
              <a:rPr lang="it-IT" sz="1800" b="1" dirty="0">
                <a:latin typeface="Arial Narrow" panose="020B0606020202030204" pitchFamily="34" charset="0"/>
              </a:rPr>
              <a:t>le spese correnti dei Comuni si riducono del 7,7%</a:t>
            </a:r>
          </a:p>
        </p:txBody>
      </p:sp>
      <p:sp>
        <p:nvSpPr>
          <p:cNvPr id="12" name="Rettangolo 11">
            <a:extLst>
              <a:ext uri="{FF2B5EF4-FFF2-40B4-BE49-F238E27FC236}">
                <a16:creationId xmlns:a16="http://schemas.microsoft.com/office/drawing/2014/main" id="{2635ACE6-3778-4BEF-B350-A9CD41DD40D5}"/>
              </a:ext>
            </a:extLst>
          </p:cNvPr>
          <p:cNvSpPr/>
          <p:nvPr/>
        </p:nvSpPr>
        <p:spPr>
          <a:xfrm>
            <a:off x="1746904" y="3235068"/>
            <a:ext cx="4905955" cy="423193"/>
          </a:xfrm>
          <a:prstGeom prst="rect">
            <a:avLst/>
          </a:prstGeom>
        </p:spPr>
        <p:txBody>
          <a:bodyPr wrap="square">
            <a:spAutoFit/>
          </a:bodyPr>
          <a:lstStyle/>
          <a:p>
            <a:pPr algn="ctr"/>
            <a:r>
              <a:rPr lang="it-IT" sz="1100" b="1" i="1" dirty="0">
                <a:latin typeface="Arial Narrow" panose="020B0606020202030204" pitchFamily="34" charset="0"/>
              </a:rPr>
              <a:t>DINAMICA 2010-2017 DELLA SPESA CORRENTE DEI COMUNI (RSO + ISOLE)</a:t>
            </a:r>
          </a:p>
          <a:p>
            <a:pPr algn="ctr"/>
            <a:r>
              <a:rPr lang="it-IT" sz="1050" b="1" i="1" dirty="0">
                <a:latin typeface="Arial Narrow" panose="020B0606020202030204" pitchFamily="34" charset="0"/>
              </a:rPr>
              <a:t>Impegni per settori di spesa. Valore indice 2010  = 100</a:t>
            </a:r>
          </a:p>
        </p:txBody>
      </p:sp>
      <p:sp>
        <p:nvSpPr>
          <p:cNvPr id="9" name="Rettangolo 8">
            <a:extLst>
              <a:ext uri="{FF2B5EF4-FFF2-40B4-BE49-F238E27FC236}">
                <a16:creationId xmlns:a16="http://schemas.microsoft.com/office/drawing/2014/main" id="{95C5F434-00D8-4556-9067-5C92DC65D1CA}"/>
              </a:ext>
            </a:extLst>
          </p:cNvPr>
          <p:cNvSpPr/>
          <p:nvPr/>
        </p:nvSpPr>
        <p:spPr>
          <a:xfrm>
            <a:off x="875353" y="6125519"/>
            <a:ext cx="2503713" cy="230832"/>
          </a:xfrm>
          <a:prstGeom prst="rect">
            <a:avLst/>
          </a:prstGeom>
        </p:spPr>
        <p:txBody>
          <a:bodyPr wrap="square">
            <a:spAutoFit/>
          </a:bodyPr>
          <a:lstStyle/>
          <a:p>
            <a:r>
              <a:rPr lang="it-IT" sz="900" b="1" i="1" dirty="0">
                <a:latin typeface="Arial Narrow" panose="020B0606020202030204" pitchFamily="34" charset="0"/>
              </a:rPr>
              <a:t>Fonte: elaborazioni Ifel su dati Ministero dell’interno</a:t>
            </a:r>
          </a:p>
        </p:txBody>
      </p:sp>
    </p:spTree>
    <p:extLst>
      <p:ext uri="{BB962C8B-B14F-4D97-AF65-F5344CB8AC3E}">
        <p14:creationId xmlns:p14="http://schemas.microsoft.com/office/powerpoint/2010/main" val="2977022731"/>
      </p:ext>
    </p:extLst>
  </p:cSld>
  <p:clrMapOvr>
    <a:masterClrMapping/>
  </p:clrMapOvr>
</p:sld>
</file>

<file path=ppt/theme/theme1.xml><?xml version="1.0" encoding="utf-8"?>
<a:theme xmlns:a="http://schemas.openxmlformats.org/drawingml/2006/main" name="Tema di Office">
  <a:themeElements>
    <a:clrScheme name="Equinozi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Tema di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ersonalizza struttur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Personalizza struttur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0</TotalTime>
  <Words>7733</Words>
  <Application>Microsoft Office PowerPoint</Application>
  <PresentationFormat>Presentazione su schermo (4:3)</PresentationFormat>
  <Paragraphs>568</Paragraphs>
  <Slides>56</Slides>
  <Notes>6</Notes>
  <HiddenSlides>0</HiddenSlides>
  <MMClips>0</MMClips>
  <ScaleCrop>false</ScaleCrop>
  <HeadingPairs>
    <vt:vector size="6" baseType="variant">
      <vt:variant>
        <vt:lpstr>Caratteri utilizzati</vt:lpstr>
      </vt:variant>
      <vt:variant>
        <vt:i4>7</vt:i4>
      </vt:variant>
      <vt:variant>
        <vt:lpstr>Tema</vt:lpstr>
      </vt:variant>
      <vt:variant>
        <vt:i4>3</vt:i4>
      </vt:variant>
      <vt:variant>
        <vt:lpstr>Titoli diapositive</vt:lpstr>
      </vt:variant>
      <vt:variant>
        <vt:i4>56</vt:i4>
      </vt:variant>
    </vt:vector>
  </HeadingPairs>
  <TitlesOfParts>
    <vt:vector size="66" baseType="lpstr">
      <vt:lpstr>Arial</vt:lpstr>
      <vt:lpstr>Arial Narrow</vt:lpstr>
      <vt:lpstr>Bookman Old Style</vt:lpstr>
      <vt:lpstr>Calibri</vt:lpstr>
      <vt:lpstr>Calibri Light</vt:lpstr>
      <vt:lpstr>DIN-Black</vt:lpstr>
      <vt:lpstr>Wingdings</vt:lpstr>
      <vt:lpstr>Tema di Office</vt:lpstr>
      <vt:lpstr>Personalizza struttura</vt:lpstr>
      <vt:lpstr>1_Personalizza struttura</vt:lpstr>
      <vt:lpstr>Presentazione standard di PowerPoint</vt:lpstr>
      <vt:lpstr>Indice</vt:lpstr>
      <vt:lpstr>Presentazione standard di PowerPoint</vt:lpstr>
      <vt:lpstr>Principali indicazioni dalla manovra 2019</vt:lpstr>
      <vt:lpstr>Dinamica degli investimenti comunali (1)</vt:lpstr>
      <vt:lpstr>Dinamica degli investimenti comunali (2)</vt:lpstr>
      <vt:lpstr>Dinamica degli investimenti comunali in Sicilia</vt:lpstr>
      <vt:lpstr>Presentazione standard di PowerPoint</vt:lpstr>
      <vt:lpstr>Dinamica della spesa corrente</vt:lpstr>
      <vt:lpstr>Dinamica della spesa corrente in Sicilia</vt:lpstr>
      <vt:lpstr>Presentazione standard di PowerPoint</vt:lpstr>
      <vt:lpstr>Presentazione standard di PowerPoint</vt:lpstr>
      <vt:lpstr>Presentazione standard di PowerPoint</vt:lpstr>
      <vt:lpstr>Presentazione standard di PowerPoint</vt:lpstr>
      <vt:lpstr>Fondo di solidarietà comunale 2019</vt:lpstr>
      <vt:lpstr>Gli accantonamenti al FCDE in previsione</vt:lpstr>
      <vt:lpstr>Anticipazioni di liquidità per pagamenti debiti pregressi</vt:lpstr>
      <vt:lpstr>Le sanzioni per i ritardi «persistenti» nei pagamenti</vt:lpstr>
      <vt:lpstr>Semplificazioni e sanzioni per adempimenti contabili</vt:lpstr>
      <vt:lpstr>Altre norme di interesse  1/2</vt:lpstr>
      <vt:lpstr>Altre norme di interesse  2/2</vt:lpstr>
      <vt:lpstr>Presentazione standard di PowerPoint</vt:lpstr>
      <vt:lpstr>Presentazione standard di PowerPoint</vt:lpstr>
      <vt:lpstr>Presentazione standard di PowerPoint</vt:lpstr>
      <vt:lpstr>Presentazione standard di PowerPoint</vt:lpstr>
      <vt:lpstr>Presentazione standard di PowerPoint</vt:lpstr>
      <vt:lpstr>Nuovo scenario per rilanciare gli investimenti</vt:lpstr>
      <vt:lpstr>Il surplus per fonte di finanziamento</vt:lpstr>
      <vt:lpstr>Analisi del surplus per aree e fasce demografiche</vt:lpstr>
      <vt:lpstr>Analisi del surplus nei Comuni della Sicilia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La registrazione contabile del livello minimo di progettazione</vt:lpstr>
      <vt:lpstr>La registrazione contabile  del livello minimo di progettazione</vt:lpstr>
      <vt:lpstr>Formazione FPV per le spese del livello minimo di progettazione</vt:lpstr>
      <vt:lpstr>La registrazione contabile della progettazione riguardante lavori di valore inferiore a 100mila euro</vt:lpstr>
      <vt:lpstr>Registrazione contabile degli interventi inseriti nel programma triennale e nell’elenco annuale </vt:lpstr>
      <vt:lpstr>Registrazione contabile dei livelli di progettazione successivi al minimo (1)</vt:lpstr>
      <vt:lpstr>Registrazione contabile dei livelli di progettazione successivi al minimo (2)</vt:lpstr>
      <vt:lpstr>Formazione del FPV per le spese inserite nell’elenco annuale per importi oltre 40mila euro (1)</vt:lpstr>
      <vt:lpstr>Formazione del FPV per le spese inserite nell’elenco annuale per importi oltre 40mila euro (2)</vt:lpstr>
      <vt:lpstr>Presentazione standard di PowerPoint</vt:lpstr>
      <vt:lpstr>Le principali disposizioni che impattano sulle entrate locali</vt:lpstr>
      <vt:lpstr>Definizione agevolata dell’avviso di accertamento (art. 2) e del credito iscritti a ruolo (art. 3) </vt:lpstr>
      <vt:lpstr>Lo stralcio dei crediti fino a 1.000 euro (1)</vt:lpstr>
      <vt:lpstr>Lo stralcio dei crediti fino a 1.000 euro (2) Le proposte dell’ANCI</vt:lpstr>
      <vt:lpstr>Presentazione standard di PowerPoint</vt:lpstr>
      <vt:lpstr>Le norme di interesse della Legge di bilancio 2019 (L. n. 145/2018) con i rispettivi commi - 1</vt:lpstr>
      <vt:lpstr>Le norme di interesse della Legge di bilancio 2019 (L. n. 145/2018) con i rispettivi commi - 2</vt:lpstr>
      <vt:lpstr>Le norme di interesse della Legge di bilancio 2019 (L. n. 145/2018) con i rispettivi commi - 3</vt:lpstr>
      <vt:lpstr>Le norme di interesse del dl Semplificazioni (dl n. 135/2018)</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2019-01-15T22:20:07Z</dcterms:created>
  <dcterms:modified xsi:type="dcterms:W3CDTF">2019-02-14T18:07:26Z</dcterms:modified>
</cp:coreProperties>
</file>