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464" r:id="rId3"/>
    <p:sldId id="495" r:id="rId4"/>
    <p:sldId id="496" r:id="rId5"/>
    <p:sldId id="497" r:id="rId6"/>
    <p:sldId id="498" r:id="rId7"/>
    <p:sldId id="499" r:id="rId8"/>
    <p:sldId id="500" r:id="rId9"/>
    <p:sldId id="501" r:id="rId10"/>
    <p:sldId id="461" r:id="rId11"/>
    <p:sldId id="477" r:id="rId12"/>
    <p:sldId id="478" r:id="rId13"/>
    <p:sldId id="479" r:id="rId14"/>
    <p:sldId id="480" r:id="rId15"/>
    <p:sldId id="482" r:id="rId16"/>
    <p:sldId id="488" r:id="rId17"/>
    <p:sldId id="489" r:id="rId18"/>
    <p:sldId id="490" r:id="rId19"/>
    <p:sldId id="502" r:id="rId20"/>
    <p:sldId id="503" r:id="rId21"/>
    <p:sldId id="504" r:id="rId22"/>
    <p:sldId id="491" r:id="rId23"/>
    <p:sldId id="492" r:id="rId24"/>
    <p:sldId id="493" r:id="rId25"/>
    <p:sldId id="494" r:id="rId26"/>
  </p:sldIdLst>
  <p:sldSz cx="9144000" cy="6858000" type="screen4x3"/>
  <p:notesSz cx="6797675" cy="985678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861310"/>
    <a:srgbClr val="FFFFCC"/>
    <a:srgbClr val="FFCCFF"/>
    <a:srgbClr val="FF5050"/>
    <a:srgbClr val="99273A"/>
    <a:srgbClr val="0033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75" autoAdjust="0"/>
  </p:normalViewPr>
  <p:slideViewPr>
    <p:cSldViewPr>
      <p:cViewPr>
        <p:scale>
          <a:sx n="70" d="100"/>
          <a:sy n="70" d="100"/>
        </p:scale>
        <p:origin x="-72" y="-276"/>
      </p:cViewPr>
      <p:guideLst>
        <p:guide orient="horz" pos="2160"/>
        <p:guide pos="2880"/>
      </p:guideLst>
    </p:cSldViewPr>
  </p:slideViewPr>
  <p:outlineViewPr>
    <p:cViewPr>
      <p:scale>
        <a:sx n="33" d="100"/>
        <a:sy n="33" d="100"/>
      </p:scale>
      <p:origin x="48" y="18990"/>
    </p:cViewPr>
  </p:outlineViewPr>
  <p:notesTextViewPr>
    <p:cViewPr>
      <p:scale>
        <a:sx n="100" d="100"/>
        <a:sy n="100" d="100"/>
      </p:scale>
      <p:origin x="0" y="0"/>
    </p:cViewPr>
  </p:notesTextViewPr>
  <p:notesViewPr>
    <p:cSldViewPr>
      <p:cViewPr varScale="1">
        <p:scale>
          <a:sx n="59" d="100"/>
          <a:sy n="59" d="100"/>
        </p:scale>
        <p:origin x="-1710" y="-90"/>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t" anchorCtr="0" compatLnSpc="1">
            <a:prstTxWarp prst="textNoShape">
              <a:avLst/>
            </a:prstTxWarp>
          </a:bodyPr>
          <a:lstStyle>
            <a:lvl1pPr defTabSz="951768">
              <a:defRPr sz="1200"/>
            </a:lvl1pPr>
          </a:lstStyle>
          <a:p>
            <a:endParaRPr lang="it-IT" altLang="it-IT"/>
          </a:p>
        </p:txBody>
      </p:sp>
      <p:sp>
        <p:nvSpPr>
          <p:cNvPr id="45059" name="Rectangle 3"/>
          <p:cNvSpPr>
            <a:spLocks noGrp="1" noChangeArrowheads="1"/>
          </p:cNvSpPr>
          <p:nvPr>
            <p:ph type="dt" sz="quarter" idx="1"/>
          </p:nvPr>
        </p:nvSpPr>
        <p:spPr bwMode="auto">
          <a:xfrm>
            <a:off x="3850294" y="1"/>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t" anchorCtr="0" compatLnSpc="1">
            <a:prstTxWarp prst="textNoShape">
              <a:avLst/>
            </a:prstTxWarp>
          </a:bodyPr>
          <a:lstStyle>
            <a:lvl1pPr algn="r" defTabSz="951768">
              <a:defRPr sz="1200"/>
            </a:lvl1pPr>
          </a:lstStyle>
          <a:p>
            <a:endParaRPr lang="it-IT" altLang="it-IT"/>
          </a:p>
        </p:txBody>
      </p:sp>
      <p:sp>
        <p:nvSpPr>
          <p:cNvPr id="45060" name="Rectangle 4"/>
          <p:cNvSpPr>
            <a:spLocks noGrp="1" noChangeArrowheads="1"/>
          </p:cNvSpPr>
          <p:nvPr>
            <p:ph type="ftr" sz="quarter" idx="2"/>
          </p:nvPr>
        </p:nvSpPr>
        <p:spPr bwMode="auto">
          <a:xfrm>
            <a:off x="0" y="9362957"/>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b" anchorCtr="0" compatLnSpc="1">
            <a:prstTxWarp prst="textNoShape">
              <a:avLst/>
            </a:prstTxWarp>
          </a:bodyPr>
          <a:lstStyle>
            <a:lvl1pPr defTabSz="951768">
              <a:defRPr sz="1200"/>
            </a:lvl1pPr>
          </a:lstStyle>
          <a:p>
            <a:endParaRPr lang="it-IT" altLang="it-IT"/>
          </a:p>
        </p:txBody>
      </p:sp>
      <p:sp>
        <p:nvSpPr>
          <p:cNvPr id="45061" name="Rectangle 5"/>
          <p:cNvSpPr>
            <a:spLocks noGrp="1" noChangeArrowheads="1"/>
          </p:cNvSpPr>
          <p:nvPr>
            <p:ph type="sldNum" sz="quarter" idx="3"/>
          </p:nvPr>
        </p:nvSpPr>
        <p:spPr bwMode="auto">
          <a:xfrm>
            <a:off x="3850294" y="9362957"/>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b" anchorCtr="0" compatLnSpc="1">
            <a:prstTxWarp prst="textNoShape">
              <a:avLst/>
            </a:prstTxWarp>
          </a:bodyPr>
          <a:lstStyle>
            <a:lvl1pPr algn="r" defTabSz="951768">
              <a:defRPr sz="1200"/>
            </a:lvl1pPr>
          </a:lstStyle>
          <a:p>
            <a:fld id="{C825105D-0E6F-4109-8C33-16FDF5C5C4C5}" type="slidenum">
              <a:rPr lang="it-IT" altLang="it-IT"/>
              <a:pPr/>
              <a:t>‹N›</a:t>
            </a:fld>
            <a:endParaRPr lang="it-IT" altLang="it-IT"/>
          </a:p>
        </p:txBody>
      </p:sp>
    </p:spTree>
    <p:extLst>
      <p:ext uri="{BB962C8B-B14F-4D97-AF65-F5344CB8AC3E}">
        <p14:creationId xmlns:p14="http://schemas.microsoft.com/office/powerpoint/2010/main" val="2814769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0" y="1"/>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t" anchorCtr="0" compatLnSpc="1">
            <a:prstTxWarp prst="textNoShape">
              <a:avLst/>
            </a:prstTxWarp>
          </a:bodyPr>
          <a:lstStyle>
            <a:lvl1pPr defTabSz="951768">
              <a:defRPr sz="1200"/>
            </a:lvl1pPr>
          </a:lstStyle>
          <a:p>
            <a:endParaRPr lang="en-US" altLang="it-IT"/>
          </a:p>
        </p:txBody>
      </p:sp>
      <p:sp>
        <p:nvSpPr>
          <p:cNvPr id="3" name="Segnaposto data 2"/>
          <p:cNvSpPr>
            <a:spLocks noGrp="1"/>
          </p:cNvSpPr>
          <p:nvPr>
            <p:ph type="dt" idx="1"/>
          </p:nvPr>
        </p:nvSpPr>
        <p:spPr bwMode="auto">
          <a:xfrm>
            <a:off x="3850294" y="1"/>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t" anchorCtr="0" compatLnSpc="1">
            <a:prstTxWarp prst="textNoShape">
              <a:avLst/>
            </a:prstTxWarp>
          </a:bodyPr>
          <a:lstStyle>
            <a:lvl1pPr algn="r" defTabSz="951768">
              <a:defRPr sz="1200"/>
            </a:lvl1pPr>
          </a:lstStyle>
          <a:p>
            <a:fld id="{5B45A9C3-5E12-43D5-87FE-83B40BB467CB}" type="datetimeFigureOut">
              <a:rPr lang="en-US" altLang="it-IT"/>
              <a:pPr/>
              <a:t>2/14/2019</a:t>
            </a:fld>
            <a:endParaRPr lang="en-US" altLang="it-IT"/>
          </a:p>
        </p:txBody>
      </p:sp>
      <p:sp>
        <p:nvSpPr>
          <p:cNvPr id="4" name="Segnaposto immagine diapositiva 3"/>
          <p:cNvSpPr>
            <a:spLocks noGrp="1" noRot="1" noChangeAspect="1"/>
          </p:cNvSpPr>
          <p:nvPr>
            <p:ph type="sldImg" idx="2"/>
          </p:nvPr>
        </p:nvSpPr>
        <p:spPr>
          <a:xfrm>
            <a:off x="933450" y="738188"/>
            <a:ext cx="4930775" cy="3697287"/>
          </a:xfrm>
          <a:prstGeom prst="rect">
            <a:avLst/>
          </a:prstGeom>
          <a:noFill/>
          <a:ln w="12700">
            <a:solidFill>
              <a:prstClr val="black"/>
            </a:solidFill>
          </a:ln>
        </p:spPr>
        <p:txBody>
          <a:bodyPr vert="horz" lIns="87856" tIns="43928" rIns="87856" bIns="43928" rtlCol="0" anchor="ctr"/>
          <a:lstStyle/>
          <a:p>
            <a:pPr lvl="0"/>
            <a:endParaRPr lang="en-US" noProof="0"/>
          </a:p>
        </p:txBody>
      </p:sp>
      <p:sp>
        <p:nvSpPr>
          <p:cNvPr id="5" name="Segnaposto note 4"/>
          <p:cNvSpPr>
            <a:spLocks noGrp="1"/>
          </p:cNvSpPr>
          <p:nvPr>
            <p:ph type="body" sz="quarter" idx="3"/>
          </p:nvPr>
        </p:nvSpPr>
        <p:spPr bwMode="auto">
          <a:xfrm>
            <a:off x="679464" y="4681477"/>
            <a:ext cx="5438748" cy="4435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t" anchorCtr="0" compatLnSpc="1">
            <a:prstTxWarp prst="textNoShape">
              <a:avLst/>
            </a:prstTxWarp>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US" noProof="0"/>
          </a:p>
        </p:txBody>
      </p:sp>
      <p:sp>
        <p:nvSpPr>
          <p:cNvPr id="6" name="Segnaposto piè di pagina 5"/>
          <p:cNvSpPr>
            <a:spLocks noGrp="1"/>
          </p:cNvSpPr>
          <p:nvPr>
            <p:ph type="ftr" sz="quarter" idx="4"/>
          </p:nvPr>
        </p:nvSpPr>
        <p:spPr bwMode="auto">
          <a:xfrm>
            <a:off x="0" y="9362957"/>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b" anchorCtr="0" compatLnSpc="1">
            <a:prstTxWarp prst="textNoShape">
              <a:avLst/>
            </a:prstTxWarp>
          </a:bodyPr>
          <a:lstStyle>
            <a:lvl1pPr defTabSz="951768">
              <a:defRPr sz="1200"/>
            </a:lvl1pPr>
          </a:lstStyle>
          <a:p>
            <a:endParaRPr lang="en-US" altLang="it-IT"/>
          </a:p>
        </p:txBody>
      </p:sp>
      <p:sp>
        <p:nvSpPr>
          <p:cNvPr id="7" name="Segnaposto numero diapositiva 6"/>
          <p:cNvSpPr>
            <a:spLocks noGrp="1"/>
          </p:cNvSpPr>
          <p:nvPr>
            <p:ph type="sldNum" sz="quarter" idx="5"/>
          </p:nvPr>
        </p:nvSpPr>
        <p:spPr bwMode="auto">
          <a:xfrm>
            <a:off x="3850294" y="9362957"/>
            <a:ext cx="2945862" cy="49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165" tIns="47583" rIns="95165" bIns="47583" numCol="1" anchor="b" anchorCtr="0" compatLnSpc="1">
            <a:prstTxWarp prst="textNoShape">
              <a:avLst/>
            </a:prstTxWarp>
          </a:bodyPr>
          <a:lstStyle>
            <a:lvl1pPr algn="r" defTabSz="951768">
              <a:defRPr sz="1200"/>
            </a:lvl1pPr>
          </a:lstStyle>
          <a:p>
            <a:fld id="{2654019C-0BE8-42B6-B197-40D80E6542B3}" type="slidenum">
              <a:rPr lang="en-US" altLang="it-IT"/>
              <a:pPr/>
              <a:t>‹N›</a:t>
            </a:fld>
            <a:endParaRPr lang="en-US" altLang="it-IT"/>
          </a:p>
        </p:txBody>
      </p:sp>
    </p:spTree>
    <p:extLst>
      <p:ext uri="{BB962C8B-B14F-4D97-AF65-F5344CB8AC3E}">
        <p14:creationId xmlns:p14="http://schemas.microsoft.com/office/powerpoint/2010/main" val="4256756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p:spPr>
        <p:txBody>
          <a:bodyPr/>
          <a:lstStyle/>
          <a:p>
            <a:pPr>
              <a:defRPr/>
            </a:pPr>
            <a:endParaRPr lang="en-US"/>
          </a:p>
        </p:txBody>
      </p:sp>
      <p:sp>
        <p:nvSpPr>
          <p:cNvPr id="52226" name="Rectangle 2"/>
          <p:cNvSpPr>
            <a:spLocks noGrp="1" noChangeArrowheads="1"/>
          </p:cNvSpPr>
          <p:nvPr>
            <p:ph type="ctrTitle"/>
          </p:nvPr>
        </p:nvSpPr>
        <p:spPr>
          <a:xfrm>
            <a:off x="914400" y="1524000"/>
            <a:ext cx="7623175" cy="1752600"/>
          </a:xfrm>
        </p:spPr>
        <p:txBody>
          <a:bodyPr/>
          <a:lstStyle>
            <a:lvl1pPr>
              <a:defRPr sz="5000"/>
            </a:lvl1pPr>
          </a:lstStyle>
          <a:p>
            <a:pPr lvl="0"/>
            <a:r>
              <a:rPr lang="it-IT" altLang="en-US" noProof="0" smtClean="0"/>
              <a:t>Fare clic per modificare lo stile del titolo</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it-IT" altLang="en-US" noProof="0" smtClean="0"/>
              <a:t>Fare clic per modificare lo stile del sottotitolo dello schema</a:t>
            </a:r>
          </a:p>
        </p:txBody>
      </p:sp>
      <p:sp>
        <p:nvSpPr>
          <p:cNvPr id="6" name="Rectangle 4"/>
          <p:cNvSpPr>
            <a:spLocks noGrp="1" noChangeArrowheads="1"/>
          </p:cNvSpPr>
          <p:nvPr>
            <p:ph type="dt" sz="half" idx="10"/>
          </p:nvPr>
        </p:nvSpPr>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p:txBody>
          <a:bodyPr/>
          <a:lstStyle>
            <a:lvl1pPr>
              <a:defRPr/>
            </a:lvl1pPr>
          </a:lstStyle>
          <a:p>
            <a:pPr>
              <a:defRPr/>
            </a:pPr>
            <a:fld id="{713B5CAA-2FA3-444F-9E14-AB387E69B5CF}" type="slidenum">
              <a:rPr lang="it-IT" altLang="en-US"/>
              <a:pPr>
                <a:defRPr/>
              </a:pPr>
              <a:t>‹N›</a:t>
            </a:fld>
            <a:endParaRPr lang="it-IT" altLang="en-US"/>
          </a:p>
        </p:txBody>
      </p:sp>
    </p:spTree>
    <p:extLst>
      <p:ext uri="{BB962C8B-B14F-4D97-AF65-F5344CB8AC3E}">
        <p14:creationId xmlns:p14="http://schemas.microsoft.com/office/powerpoint/2010/main" val="133004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188655A1-4D8D-412D-9D43-69E5563DD8EA}" type="slidenum">
              <a:rPr lang="it-IT" altLang="en-US"/>
              <a:pPr>
                <a:defRPr/>
              </a:pPr>
              <a:t>‹N›</a:t>
            </a:fld>
            <a:endParaRPr lang="it-IT" altLang="en-US"/>
          </a:p>
        </p:txBody>
      </p:sp>
    </p:spTree>
    <p:extLst>
      <p:ext uri="{BB962C8B-B14F-4D97-AF65-F5344CB8AC3E}">
        <p14:creationId xmlns:p14="http://schemas.microsoft.com/office/powerpoint/2010/main" val="262801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D25C09-6802-4921-8526-8B40A67186DF}" type="slidenum">
              <a:rPr lang="it-IT" altLang="en-US"/>
              <a:pPr>
                <a:defRPr/>
              </a:pPr>
              <a:t>‹N›</a:t>
            </a:fld>
            <a:endParaRPr lang="it-IT" altLang="en-US"/>
          </a:p>
        </p:txBody>
      </p:sp>
    </p:spTree>
    <p:extLst>
      <p:ext uri="{BB962C8B-B14F-4D97-AF65-F5344CB8AC3E}">
        <p14:creationId xmlns:p14="http://schemas.microsoft.com/office/powerpoint/2010/main" val="78032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1C6C97-061D-4239-9400-14D080720F82}" type="slidenum">
              <a:rPr lang="it-IT" altLang="en-US"/>
              <a:pPr>
                <a:defRPr/>
              </a:pPr>
              <a:t>‹N›</a:t>
            </a:fld>
            <a:endParaRPr lang="it-IT" altLang="en-US"/>
          </a:p>
        </p:txBody>
      </p:sp>
    </p:spTree>
    <p:extLst>
      <p:ext uri="{BB962C8B-B14F-4D97-AF65-F5344CB8AC3E}">
        <p14:creationId xmlns:p14="http://schemas.microsoft.com/office/powerpoint/2010/main" val="257990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B99D8F-F564-46A1-8A5B-BF0977A954AC}" type="slidenum">
              <a:rPr lang="it-IT" altLang="en-US"/>
              <a:pPr>
                <a:defRPr/>
              </a:pPr>
              <a:t>‹N›</a:t>
            </a:fld>
            <a:endParaRPr lang="it-IT" altLang="en-US"/>
          </a:p>
        </p:txBody>
      </p:sp>
    </p:spTree>
    <p:extLst>
      <p:ext uri="{BB962C8B-B14F-4D97-AF65-F5344CB8AC3E}">
        <p14:creationId xmlns:p14="http://schemas.microsoft.com/office/powerpoint/2010/main" val="20577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AA0135C0-0C78-415B-898E-2B36D47E8B32}" type="slidenum">
              <a:rPr lang="it-IT" altLang="en-US"/>
              <a:pPr>
                <a:defRPr/>
              </a:pPr>
              <a:t>‹N›</a:t>
            </a:fld>
            <a:endParaRPr lang="it-IT" altLang="en-US"/>
          </a:p>
        </p:txBody>
      </p:sp>
    </p:spTree>
    <p:extLst>
      <p:ext uri="{BB962C8B-B14F-4D97-AF65-F5344CB8AC3E}">
        <p14:creationId xmlns:p14="http://schemas.microsoft.com/office/powerpoint/2010/main" val="342897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E9D3C078-3A09-4A79-8C0F-D8B8B99980BF}" type="slidenum">
              <a:rPr lang="it-IT" altLang="en-US"/>
              <a:pPr>
                <a:defRPr/>
              </a:pPr>
              <a:t>‹N›</a:t>
            </a:fld>
            <a:endParaRPr lang="it-IT" altLang="en-US"/>
          </a:p>
        </p:txBody>
      </p:sp>
    </p:spTree>
    <p:extLst>
      <p:ext uri="{BB962C8B-B14F-4D97-AF65-F5344CB8AC3E}">
        <p14:creationId xmlns:p14="http://schemas.microsoft.com/office/powerpoint/2010/main" val="15286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1B4F710-4B46-4846-A13E-DA5041F10E8B}" type="slidenum">
              <a:rPr lang="it-IT" altLang="en-US"/>
              <a:pPr>
                <a:defRPr/>
              </a:pPr>
              <a:t>‹N›</a:t>
            </a:fld>
            <a:endParaRPr lang="it-IT" altLang="en-US"/>
          </a:p>
        </p:txBody>
      </p:sp>
    </p:spTree>
    <p:extLst>
      <p:ext uri="{BB962C8B-B14F-4D97-AF65-F5344CB8AC3E}">
        <p14:creationId xmlns:p14="http://schemas.microsoft.com/office/powerpoint/2010/main" val="406965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01B3E431-81AE-41AF-81A8-39121E8ABF54}" type="slidenum">
              <a:rPr lang="it-IT" altLang="en-US"/>
              <a:pPr>
                <a:defRPr/>
              </a:pPr>
              <a:t>‹N›</a:t>
            </a:fld>
            <a:endParaRPr lang="it-IT" altLang="en-US"/>
          </a:p>
        </p:txBody>
      </p:sp>
    </p:spTree>
    <p:extLst>
      <p:ext uri="{BB962C8B-B14F-4D97-AF65-F5344CB8AC3E}">
        <p14:creationId xmlns:p14="http://schemas.microsoft.com/office/powerpoint/2010/main" val="310527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011E64-86D3-4952-AC43-BB4CEE2F9C07}" type="slidenum">
              <a:rPr lang="it-IT" altLang="en-US"/>
              <a:pPr>
                <a:defRPr/>
              </a:pPr>
              <a:t>‹N›</a:t>
            </a:fld>
            <a:endParaRPr lang="it-IT" altLang="en-US"/>
          </a:p>
        </p:txBody>
      </p:sp>
    </p:spTree>
    <p:extLst>
      <p:ext uri="{BB962C8B-B14F-4D97-AF65-F5344CB8AC3E}">
        <p14:creationId xmlns:p14="http://schemas.microsoft.com/office/powerpoint/2010/main" val="422825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8D4833-948E-4D8C-84A4-49BD8049AF20}" type="slidenum">
              <a:rPr lang="it-IT" altLang="en-US"/>
              <a:pPr>
                <a:defRPr/>
              </a:pPr>
              <a:t>‹N›</a:t>
            </a:fld>
            <a:endParaRPr lang="it-IT" altLang="en-US"/>
          </a:p>
        </p:txBody>
      </p:sp>
    </p:spTree>
    <p:extLst>
      <p:ext uri="{BB962C8B-B14F-4D97-AF65-F5344CB8AC3E}">
        <p14:creationId xmlns:p14="http://schemas.microsoft.com/office/powerpoint/2010/main" val="143771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smtClean="0"/>
              <a:t>Fare clic per modificare lo stile del titolo</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smtClean="0"/>
              <a:t>Fare clic per modificare gli stili del testo dello schema</a:t>
            </a:r>
          </a:p>
          <a:p>
            <a:pPr lvl="1"/>
            <a:r>
              <a:rPr lang="it-IT" altLang="en-US" smtClean="0"/>
              <a:t>Secondo livello</a:t>
            </a:r>
          </a:p>
          <a:p>
            <a:pPr lvl="2"/>
            <a:r>
              <a:rPr lang="it-IT" altLang="en-US" smtClean="0"/>
              <a:t>Terzo livello</a:t>
            </a:r>
          </a:p>
          <a:p>
            <a:pPr lvl="3"/>
            <a:r>
              <a:rPr lang="it-IT" altLang="en-US" smtClean="0"/>
              <a:t>Quarto livello</a:t>
            </a:r>
          </a:p>
          <a:p>
            <a:pPr lvl="4"/>
            <a:r>
              <a:rPr lang="it-IT" altLang="en-US" smtClean="0"/>
              <a:t>Quinto livello</a:t>
            </a:r>
          </a:p>
        </p:txBody>
      </p:sp>
      <p:sp>
        <p:nvSpPr>
          <p:cNvPr id="51204"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it-IT" altLang="en-US"/>
          </a:p>
        </p:txBody>
      </p:sp>
      <p:sp>
        <p:nvSpPr>
          <p:cNvPr id="5120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it-IT" altLang="en-US"/>
          </a:p>
        </p:txBody>
      </p:sp>
      <p:sp>
        <p:nvSpPr>
          <p:cNvPr id="51206"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8DD9DDDD-B6EC-476C-BF6C-04DF46401731}" type="slidenum">
              <a:rPr lang="it-IT" altLang="en-US"/>
              <a:pPr>
                <a:defRPr/>
              </a:pPr>
              <a:t>‹N›</a:t>
            </a:fld>
            <a:endParaRPr lang="it-IT" altLang="en-US"/>
          </a:p>
        </p:txBody>
      </p:sp>
      <p:sp>
        <p:nvSpPr>
          <p:cNvPr id="51207"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p:spPr>
        <p:txBody>
          <a:bodyPr/>
          <a:lstStyle/>
          <a:p>
            <a:pPr>
              <a:defRPr/>
            </a:pPr>
            <a:endParaRPr lang="en-US"/>
          </a:p>
        </p:txBody>
      </p:sp>
      <p:sp>
        <p:nvSpPr>
          <p:cNvPr id="512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71550" y="1989138"/>
            <a:ext cx="7623175" cy="1752600"/>
          </a:xfrm>
        </p:spPr>
        <p:txBody>
          <a:bodyPr/>
          <a:lstStyle/>
          <a:p>
            <a:pPr algn="ctr" eaLnBrk="1" hangingPunct="1"/>
            <a:r>
              <a:rPr lang="it-IT" altLang="it-IT" sz="2800" b="1" dirty="0" smtClean="0"/>
              <a:t/>
            </a:r>
            <a:br>
              <a:rPr lang="it-IT" altLang="it-IT" sz="2800" b="1" dirty="0" smtClean="0"/>
            </a:br>
            <a:r>
              <a:rPr lang="it-IT" sz="2800" b="1" dirty="0" smtClean="0"/>
              <a:t>La legge di bilancio 2019</a:t>
            </a:r>
            <a:br>
              <a:rPr lang="it-IT" sz="2800" b="1" dirty="0" smtClean="0"/>
            </a:br>
            <a:r>
              <a:rPr lang="it-IT" sz="2800" b="1" dirty="0" smtClean="0"/>
              <a:t>Le novità in materia di personale</a:t>
            </a:r>
            <a:r>
              <a:rPr lang="it-IT" altLang="it-IT" sz="3200" b="1" dirty="0" smtClean="0"/>
              <a:t/>
            </a:r>
            <a:br>
              <a:rPr lang="it-IT" altLang="it-IT" sz="3200" b="1" dirty="0" smtClean="0"/>
            </a:br>
            <a:endParaRPr lang="it-IT" altLang="it-IT" sz="3200" b="1" dirty="0" smtClean="0"/>
          </a:p>
        </p:txBody>
      </p:sp>
      <p:sp>
        <p:nvSpPr>
          <p:cNvPr id="15362" name="Rectangle 3"/>
          <p:cNvSpPr>
            <a:spLocks noGrp="1" noChangeArrowheads="1"/>
          </p:cNvSpPr>
          <p:nvPr>
            <p:ph type="subTitle" idx="1"/>
          </p:nvPr>
        </p:nvSpPr>
        <p:spPr>
          <a:xfrm>
            <a:off x="971600" y="4437112"/>
            <a:ext cx="7200800" cy="2016224"/>
          </a:xfrm>
        </p:spPr>
        <p:txBody>
          <a:bodyPr/>
          <a:lstStyle/>
          <a:p>
            <a:pPr algn="ctr" eaLnBrk="1" hangingPunct="1">
              <a:lnSpc>
                <a:spcPct val="90000"/>
              </a:lnSpc>
            </a:pPr>
            <a:r>
              <a:rPr lang="it-IT" altLang="it-IT" sz="2000" b="1" dirty="0" smtClean="0">
                <a:solidFill>
                  <a:schemeClr val="tx2"/>
                </a:solidFill>
                <a:latin typeface="+mj-lt"/>
                <a:ea typeface="+mj-ea"/>
                <a:cs typeface="+mj-cs"/>
              </a:rPr>
              <a:t>15 febbraio 2019</a:t>
            </a:r>
          </a:p>
          <a:p>
            <a:pPr algn="ctr" eaLnBrk="1" hangingPunct="1">
              <a:lnSpc>
                <a:spcPct val="90000"/>
              </a:lnSpc>
            </a:pPr>
            <a:r>
              <a:rPr lang="it-IT" altLang="it-IT" sz="2000" b="1" smtClean="0">
                <a:solidFill>
                  <a:schemeClr val="tx2"/>
                </a:solidFill>
                <a:latin typeface="+mj-lt"/>
                <a:ea typeface="+mj-ea"/>
                <a:cs typeface="+mj-cs"/>
              </a:rPr>
              <a:t>Palermo</a:t>
            </a:r>
            <a:endParaRPr lang="it-IT" altLang="it-IT" sz="2000" b="1" dirty="0" smtClean="0">
              <a:solidFill>
                <a:schemeClr val="tx2"/>
              </a:solidFill>
              <a:latin typeface="+mj-lt"/>
              <a:ea typeface="+mj-ea"/>
              <a:cs typeface="+mj-cs"/>
            </a:endParaRPr>
          </a:p>
          <a:p>
            <a:pPr algn="ctr" eaLnBrk="1" hangingPunct="1">
              <a:lnSpc>
                <a:spcPct val="90000"/>
              </a:lnSpc>
            </a:pPr>
            <a:endParaRPr lang="it-IT" altLang="it-IT" sz="2000" b="1" dirty="0" smtClean="0">
              <a:solidFill>
                <a:schemeClr val="tx2"/>
              </a:solidFill>
              <a:latin typeface="+mj-lt"/>
              <a:ea typeface="+mj-ea"/>
              <a:cs typeface="+mj-cs"/>
            </a:endParaRPr>
          </a:p>
          <a:p>
            <a:pPr algn="ctr" eaLnBrk="1" hangingPunct="1">
              <a:lnSpc>
                <a:spcPct val="90000"/>
              </a:lnSpc>
            </a:pPr>
            <a:r>
              <a:rPr lang="it-IT" altLang="it-IT" sz="2000" b="1" dirty="0" smtClean="0">
                <a:solidFill>
                  <a:schemeClr val="tx2"/>
                </a:solidFill>
                <a:latin typeface="+mj-lt"/>
                <a:ea typeface="+mj-ea"/>
                <a:cs typeface="+mj-cs"/>
              </a:rPr>
              <a:t>Agostino Bultrini – Dipartimento ANCI Politiche per il personale e relazioni sindacali dei Comuni – bultrini@anci.it</a:t>
            </a:r>
            <a:endParaRPr lang="it-IT" altLang="it-IT" sz="2000" b="1" dirty="0" smtClean="0">
              <a:solidFill>
                <a:schemeClr val="tx2"/>
              </a:solidFill>
              <a:latin typeface="+mj-lt"/>
            </a:endParaRPr>
          </a:p>
          <a:p>
            <a:pPr algn="ctr" eaLnBrk="1" hangingPunct="1">
              <a:lnSpc>
                <a:spcPct val="90000"/>
              </a:lnSpc>
            </a:pPr>
            <a:endParaRPr lang="it-IT" altLang="it-IT" b="1" u="sng" dirty="0" smtClean="0">
              <a:solidFill>
                <a:schemeClr val="tx2"/>
              </a:solidFill>
              <a:latin typeface="+mj-lt"/>
              <a:ea typeface="+mj-ea"/>
              <a:cs typeface="+mj-cs"/>
            </a:endParaRPr>
          </a:p>
        </p:txBody>
      </p:sp>
      <p:pic>
        <p:nvPicPr>
          <p:cNvPr id="15363" name="Picture 5" descr="logo anc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638" y="620713"/>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000" b="1" i="1" dirty="0" smtClean="0"/>
              <a:t>1. </a:t>
            </a:r>
            <a:r>
              <a:rPr lang="it-IT" altLang="it-IT" sz="2000" b="1" i="1" dirty="0"/>
              <a:t>Abolizione del saldo di competenza e delle relative sanzioni</a:t>
            </a:r>
            <a:r>
              <a:rPr lang="it-IT" altLang="it-IT" sz="2400" b="1" i="1" dirty="0"/>
              <a:t/>
            </a:r>
            <a:br>
              <a:rPr lang="it-IT" altLang="it-IT" sz="2400" b="1" i="1" dirty="0"/>
            </a:b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493812"/>
          </a:xfrm>
          <a:prstGeom prst="rect">
            <a:avLst/>
          </a:prstGeom>
          <a:noFill/>
        </p:spPr>
        <p:txBody>
          <a:bodyPr wrap="square" rtlCol="0">
            <a:spAutoFit/>
          </a:bodyPr>
          <a:lstStyle/>
          <a:p>
            <a:r>
              <a:rPr lang="it-IT" dirty="0">
                <a:latin typeface="+mj-lt"/>
              </a:rPr>
              <a:t>I </a:t>
            </a:r>
            <a:r>
              <a:rPr lang="it-IT" b="1" dirty="0">
                <a:latin typeface="+mj-lt"/>
              </a:rPr>
              <a:t>commi</a:t>
            </a:r>
            <a:r>
              <a:rPr lang="it-IT" dirty="0">
                <a:latin typeface="+mj-lt"/>
              </a:rPr>
              <a:t> </a:t>
            </a:r>
            <a:r>
              <a:rPr lang="it-IT" b="1" dirty="0">
                <a:latin typeface="+mj-lt"/>
              </a:rPr>
              <a:t>da 819 a 826</a:t>
            </a:r>
            <a:r>
              <a:rPr lang="it-IT" dirty="0">
                <a:latin typeface="+mj-lt"/>
              </a:rPr>
              <a:t> sanciscono il superamento del saldo di competenza in vigore dal 2016 e – più in generale – delle regole finanziarie aggiuntive rispetto alle norme generali sull’equilibrio di bilancio. Di conseguenza dal 2019, il vincolo di finanza pubblica coinciderà con gli equilibri ordinari disciplinati dall’armonizzazione contabile (D.lgs. 118/2011) e dal TUEL, senza l’ulteriore limite fissato dal saldo finale di competenza non negativo. </a:t>
            </a:r>
            <a:endParaRPr lang="it-IT" dirty="0" smtClean="0">
              <a:latin typeface="+mj-lt"/>
            </a:endParaRPr>
          </a:p>
          <a:p>
            <a:endParaRPr lang="it-IT" dirty="0">
              <a:latin typeface="+mj-lt"/>
            </a:endParaRPr>
          </a:p>
          <a:p>
            <a:r>
              <a:rPr lang="it-IT" dirty="0" smtClean="0">
                <a:latin typeface="+mj-lt"/>
              </a:rPr>
              <a:t>Il </a:t>
            </a:r>
            <a:r>
              <a:rPr lang="it-IT" b="1" dirty="0">
                <a:latin typeface="+mj-lt"/>
              </a:rPr>
              <a:t>comma 823</a:t>
            </a:r>
            <a:r>
              <a:rPr lang="it-IT" dirty="0">
                <a:latin typeface="+mj-lt"/>
              </a:rPr>
              <a:t>, in particolare, esplicita la disapplicazione, a decorrere dal 2019, anche delle sanzioni e delle </a:t>
            </a:r>
            <a:r>
              <a:rPr lang="it-IT" dirty="0" err="1">
                <a:latin typeface="+mj-lt"/>
              </a:rPr>
              <a:t>premialità</a:t>
            </a:r>
            <a:r>
              <a:rPr lang="it-IT" dirty="0">
                <a:latin typeface="+mj-lt"/>
              </a:rPr>
              <a:t> previste dalla legge di bilancio 2017 in materia di saldo di </a:t>
            </a:r>
            <a:r>
              <a:rPr lang="it-IT" dirty="0" smtClean="0">
                <a:latin typeface="+mj-lt"/>
              </a:rPr>
              <a:t>competenza. </a:t>
            </a:r>
          </a:p>
          <a:p>
            <a:endParaRPr lang="it-IT" dirty="0">
              <a:latin typeface="+mj-lt"/>
            </a:endParaRPr>
          </a:p>
          <a:p>
            <a:r>
              <a:rPr lang="it-IT" dirty="0" smtClean="0">
                <a:latin typeface="+mj-lt"/>
              </a:rPr>
              <a:t>Resta </a:t>
            </a:r>
            <a:r>
              <a:rPr lang="it-IT" dirty="0">
                <a:latin typeface="+mj-lt"/>
              </a:rPr>
              <a:t>ferma l’applicazione delle sanzioni in caso di mancato conseguimento del saldo non negativo dell’anno 2017 (</a:t>
            </a:r>
            <a:r>
              <a:rPr lang="it-IT" b="1" dirty="0">
                <a:latin typeface="+mj-lt"/>
              </a:rPr>
              <a:t>comma 823</a:t>
            </a:r>
            <a:r>
              <a:rPr lang="it-IT" dirty="0">
                <a:latin typeface="+mj-lt"/>
              </a:rPr>
              <a:t>), salvo per i Comuni che abbiano rinnovato i propri organismi con le elezioni del giugno 2018 (</a:t>
            </a:r>
            <a:r>
              <a:rPr lang="it-IT" b="1" dirty="0">
                <a:latin typeface="+mj-lt"/>
              </a:rPr>
              <a:t>comma 827</a:t>
            </a:r>
            <a:r>
              <a:rPr lang="it-IT" dirty="0">
                <a:latin typeface="+mj-lt"/>
              </a:rPr>
              <a:t>).</a:t>
            </a:r>
          </a:p>
          <a:p>
            <a:pPr>
              <a:lnSpc>
                <a:spcPct val="150000"/>
              </a:lnSpc>
            </a:pPr>
            <a:endParaRPr lang="it-IT" dirty="0">
              <a:latin typeface="+mj-lt"/>
            </a:endParaRPr>
          </a:p>
          <a:p>
            <a:r>
              <a:rPr lang="it-IT" dirty="0">
                <a:latin typeface="+mj-lt"/>
              </a:rPr>
              <a:t>Di seguito le disposizioni disapplicate.</a:t>
            </a:r>
          </a:p>
          <a:p>
            <a:endParaRPr lang="it-IT" dirty="0"/>
          </a:p>
          <a:p>
            <a:endParaRPr lang="it-IT" dirty="0"/>
          </a:p>
        </p:txBody>
      </p:sp>
    </p:spTree>
    <p:extLst>
      <p:ext uri="{BB962C8B-B14F-4D97-AF65-F5344CB8AC3E}">
        <p14:creationId xmlns:p14="http://schemas.microsoft.com/office/powerpoint/2010/main" val="1277774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000" b="1" i="1" dirty="0" smtClean="0"/>
              <a:t>1. </a:t>
            </a:r>
            <a:r>
              <a:rPr lang="it-IT" altLang="it-IT" sz="2000" b="1" i="1" dirty="0"/>
              <a:t>Abolizione del saldo di competenza e delle relative sanzioni</a:t>
            </a:r>
            <a:r>
              <a:rPr lang="it-IT" altLang="it-IT" sz="2400" b="1" i="1" dirty="0"/>
              <a:t/>
            </a:r>
            <a:br>
              <a:rPr lang="it-IT" altLang="it-IT" sz="2400" b="1" i="1" dirty="0"/>
            </a:b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355312"/>
          </a:xfrm>
          <a:prstGeom prst="rect">
            <a:avLst/>
          </a:prstGeom>
          <a:noFill/>
        </p:spPr>
        <p:txBody>
          <a:bodyPr wrap="square" rtlCol="0">
            <a:spAutoFit/>
          </a:bodyPr>
          <a:lstStyle/>
          <a:p>
            <a:r>
              <a:rPr lang="it-IT" b="1" dirty="0" smtClean="0">
                <a:latin typeface="+mj-lt"/>
              </a:rPr>
              <a:t>Sanzioni disapplicate dal 2019 - Comma </a:t>
            </a:r>
            <a:r>
              <a:rPr lang="it-IT" b="1" dirty="0">
                <a:latin typeface="+mj-lt"/>
              </a:rPr>
              <a:t>475 L. n. </a:t>
            </a:r>
            <a:r>
              <a:rPr lang="it-IT" b="1" dirty="0" smtClean="0">
                <a:latin typeface="+mj-lt"/>
              </a:rPr>
              <a:t>232/2016</a:t>
            </a:r>
          </a:p>
          <a:p>
            <a:r>
              <a:rPr lang="it-IT" b="1" dirty="0" smtClean="0">
                <a:latin typeface="+mj-lt"/>
              </a:rPr>
              <a:t> </a:t>
            </a:r>
            <a:endParaRPr lang="it-IT" dirty="0" smtClean="0">
              <a:latin typeface="+mj-lt"/>
            </a:endParaRPr>
          </a:p>
          <a:p>
            <a:r>
              <a:rPr lang="it-IT" dirty="0" smtClean="0">
                <a:latin typeface="+mj-lt"/>
              </a:rPr>
              <a:t>(</a:t>
            </a:r>
            <a:r>
              <a:rPr lang="it-IT" b="1" dirty="0">
                <a:latin typeface="+mj-lt"/>
              </a:rPr>
              <a:t>in caso di mancato conseguimento del saldo obiettivo: e) nell'anno successivo a quello di inadempienza l'ente non può procedere ad assunzioni di personale a qualsiasi titolo, con qualsivoglia tipologia contrattuale</a:t>
            </a:r>
            <a:r>
              <a:rPr lang="it-IT" dirty="0">
                <a:latin typeface="+mj-lt"/>
              </a:rPr>
              <a:t>, compresi i rapporti di collaborazione coordinata e continuativa e di somministrazione, anche con riferimento ai processi di stabilizzazione in atto. È fatto altresì divieto agli enti di stipulare contratti di servizio con soggetti privati che si configurino come elusivi della presente disposizione. </a:t>
            </a:r>
            <a:r>
              <a:rPr lang="it-IT" u="sng" dirty="0">
                <a:latin typeface="+mj-lt"/>
              </a:rPr>
              <a:t>Le regioni, le città metropolitane e i comuni possono comunque procedere ad assunzioni di personale a tempo determinato</a:t>
            </a:r>
            <a:r>
              <a:rPr lang="it-IT" dirty="0">
                <a:latin typeface="+mj-lt"/>
              </a:rPr>
              <a:t>, con contratti di durata massima fino al 31 dicembre del medesimo esercizio, necessari a garantire l'esercizio delle funzioni di protezione civile, di polizia locale, di istruzione pubblica e del settore sociale nel rispetto del limite di spesa di cui al primo periodo del comma 28 dell'articolo 9 del decreto-legge 31 maggio 2010, n. 78, convertito, con modificazioni, dalla legge 30 luglio 2010, n. 122);</a:t>
            </a:r>
          </a:p>
          <a:p>
            <a:endParaRPr lang="it-IT" dirty="0"/>
          </a:p>
          <a:p>
            <a:endParaRPr lang="it-IT" dirty="0"/>
          </a:p>
        </p:txBody>
      </p:sp>
    </p:spTree>
    <p:extLst>
      <p:ext uri="{BB962C8B-B14F-4D97-AF65-F5344CB8AC3E}">
        <p14:creationId xmlns:p14="http://schemas.microsoft.com/office/powerpoint/2010/main" val="1476446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000" b="1" i="1" dirty="0" smtClean="0"/>
              <a:t>1. </a:t>
            </a:r>
            <a:r>
              <a:rPr lang="it-IT" altLang="it-IT" sz="2000" b="1" i="1" dirty="0"/>
              <a:t>Abolizione del saldo di competenza e delle relative sanzioni</a:t>
            </a:r>
            <a:r>
              <a:rPr lang="it-IT" altLang="it-IT" sz="2400" b="1" i="1" dirty="0"/>
              <a:t/>
            </a:r>
            <a:br>
              <a:rPr lang="it-IT" altLang="it-IT" sz="2400" b="1" i="1" dirty="0"/>
            </a:b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4524315"/>
          </a:xfrm>
          <a:prstGeom prst="rect">
            <a:avLst/>
          </a:prstGeom>
          <a:noFill/>
        </p:spPr>
        <p:txBody>
          <a:bodyPr wrap="square" rtlCol="0">
            <a:spAutoFit/>
          </a:bodyPr>
          <a:lstStyle/>
          <a:p>
            <a:r>
              <a:rPr lang="it-IT" b="1" dirty="0" smtClean="0">
                <a:latin typeface="+mj-lt"/>
              </a:rPr>
              <a:t>Sanzioni disapplicate dal 2019 - Comma </a:t>
            </a:r>
            <a:r>
              <a:rPr lang="it-IT" b="1" dirty="0">
                <a:latin typeface="+mj-lt"/>
              </a:rPr>
              <a:t>470 L. n. 232/2016: </a:t>
            </a:r>
          </a:p>
          <a:p>
            <a:endParaRPr lang="it-IT" dirty="0" smtClean="0">
              <a:latin typeface="+mj-lt"/>
            </a:endParaRPr>
          </a:p>
          <a:p>
            <a:r>
              <a:rPr lang="it-IT" dirty="0" smtClean="0">
                <a:latin typeface="+mj-lt"/>
              </a:rPr>
              <a:t>(</a:t>
            </a:r>
            <a:r>
              <a:rPr lang="it-IT" dirty="0">
                <a:latin typeface="+mj-lt"/>
              </a:rPr>
              <a:t>Ai fini della verifica del rispetto dell'obiettivo di saldo, ciascun ente è tenuto a inviare, utilizzando il sistema web, appositamente previsto nel sito «http://pareggiobilancio.mef.gov.it», entro il termine perentorio del 31 marzo dell'anno successivo a quello di riferimento, al MEF-RGS, una certificazione dei risultati conseguiti....</a:t>
            </a:r>
          </a:p>
          <a:p>
            <a:r>
              <a:rPr lang="it-IT" u="sng" dirty="0">
                <a:latin typeface="+mj-lt"/>
              </a:rPr>
              <a:t>La mancata trasmissione della certificazione entro il termine perentorio del 31 marzo costituisce inadempimento all'obbligo del pareggio di bilancio</a:t>
            </a:r>
            <a:r>
              <a:rPr lang="it-IT" dirty="0">
                <a:latin typeface="+mj-lt"/>
              </a:rPr>
              <a:t>. </a:t>
            </a:r>
          </a:p>
          <a:p>
            <a:r>
              <a:rPr lang="it-IT" dirty="0">
                <a:latin typeface="+mj-lt"/>
              </a:rPr>
              <a:t>Nel caso in cui la certificazione, sebbene in ritardo, sia trasmessa entro il successivo 30 aprile e attesti il conseguimento dell'obiettivo di saldo di cui al comma 466, si applicano, nei dodici mesi successivi al ritardato invio, le sole disposizioni di cui al comma 475, lettera e), limitatamente alle assunzioni di personale a tempo indeterminato).</a:t>
            </a:r>
          </a:p>
          <a:p>
            <a:endParaRPr lang="it-IT" dirty="0"/>
          </a:p>
          <a:p>
            <a:endParaRPr lang="it-IT" dirty="0"/>
          </a:p>
        </p:txBody>
      </p:sp>
    </p:spTree>
    <p:extLst>
      <p:ext uri="{BB962C8B-B14F-4D97-AF65-F5344CB8AC3E}">
        <p14:creationId xmlns:p14="http://schemas.microsoft.com/office/powerpoint/2010/main" val="3236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000" b="1" i="1" dirty="0" smtClean="0"/>
              <a:t>1. </a:t>
            </a:r>
            <a:r>
              <a:rPr lang="it-IT" altLang="it-IT" sz="2000" b="1" i="1" dirty="0"/>
              <a:t>Abolizione del saldo di competenza e delle relative sanzioni</a:t>
            </a:r>
            <a:r>
              <a:rPr lang="it-IT" altLang="it-IT" sz="2400" b="1" i="1" dirty="0"/>
              <a:t/>
            </a:r>
            <a:br>
              <a:rPr lang="it-IT" altLang="it-IT" sz="2400" b="1" i="1" dirty="0"/>
            </a:b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2585323"/>
          </a:xfrm>
          <a:prstGeom prst="rect">
            <a:avLst/>
          </a:prstGeom>
          <a:noFill/>
        </p:spPr>
        <p:txBody>
          <a:bodyPr wrap="square" rtlCol="0">
            <a:spAutoFit/>
          </a:bodyPr>
          <a:lstStyle/>
          <a:p>
            <a:r>
              <a:rPr lang="it-IT" b="1" dirty="0" smtClean="0">
                <a:latin typeface="+mj-lt"/>
              </a:rPr>
              <a:t>Sanzioni disapplicate </a:t>
            </a:r>
            <a:r>
              <a:rPr lang="it-IT" b="1" dirty="0">
                <a:latin typeface="+mj-lt"/>
              </a:rPr>
              <a:t>-  </a:t>
            </a:r>
            <a:r>
              <a:rPr lang="it-IT" b="1" dirty="0" smtClean="0">
                <a:latin typeface="+mj-lt"/>
              </a:rPr>
              <a:t>Comma </a:t>
            </a:r>
            <a:r>
              <a:rPr lang="it-IT" b="1" dirty="0">
                <a:latin typeface="+mj-lt"/>
              </a:rPr>
              <a:t>476 L. n. 232/2016: </a:t>
            </a:r>
          </a:p>
          <a:p>
            <a:endParaRPr lang="it-IT" dirty="0" smtClean="0">
              <a:latin typeface="+mj-lt"/>
            </a:endParaRPr>
          </a:p>
          <a:p>
            <a:r>
              <a:rPr lang="it-IT" dirty="0" smtClean="0">
                <a:latin typeface="+mj-lt"/>
              </a:rPr>
              <a:t>(</a:t>
            </a:r>
            <a:r>
              <a:rPr lang="it-IT" dirty="0">
                <a:latin typeface="+mj-lt"/>
              </a:rPr>
              <a:t>nel caso in cui il mancato conseguimento del saldo … risulti inferiore al 3 per cento degli accertamenti delle entrate finali dell'esercizio del mancato conseguimento del saldo, nell'anno successivo a quello dell'inadempienza … la sanzione di cui al comma 475, lettera e), è applicata solo per assunzioni di personale a tempo indeterminato) </a:t>
            </a:r>
          </a:p>
          <a:p>
            <a:endParaRPr lang="it-IT" dirty="0"/>
          </a:p>
          <a:p>
            <a:endParaRPr lang="it-IT" dirty="0"/>
          </a:p>
        </p:txBody>
      </p:sp>
    </p:spTree>
    <p:extLst>
      <p:ext uri="{BB962C8B-B14F-4D97-AF65-F5344CB8AC3E}">
        <p14:creationId xmlns:p14="http://schemas.microsoft.com/office/powerpoint/2010/main" val="3892112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000" b="1" i="1" dirty="0" smtClean="0"/>
              <a:t>1. </a:t>
            </a:r>
            <a:r>
              <a:rPr lang="it-IT" altLang="it-IT" sz="2000" b="1" i="1" dirty="0"/>
              <a:t>Abolizione del saldo di competenza e delle relative sanzioni</a:t>
            </a:r>
            <a:r>
              <a:rPr lang="it-IT" altLang="it-IT" sz="2400" b="1" i="1" dirty="0"/>
              <a:t/>
            </a:r>
            <a:br>
              <a:rPr lang="it-IT" altLang="it-IT" sz="2400" b="1" i="1" dirty="0"/>
            </a:b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355312"/>
          </a:xfrm>
          <a:prstGeom prst="rect">
            <a:avLst/>
          </a:prstGeom>
          <a:noFill/>
        </p:spPr>
        <p:txBody>
          <a:bodyPr wrap="square" rtlCol="0">
            <a:spAutoFit/>
          </a:bodyPr>
          <a:lstStyle/>
          <a:p>
            <a:r>
              <a:rPr lang="it-IT" b="1" dirty="0" smtClean="0">
                <a:latin typeface="+mj-lt"/>
              </a:rPr>
              <a:t>Misure premiali superate </a:t>
            </a:r>
            <a:r>
              <a:rPr lang="it-IT" b="1" dirty="0">
                <a:latin typeface="+mj-lt"/>
              </a:rPr>
              <a:t>-   </a:t>
            </a:r>
            <a:r>
              <a:rPr lang="it-IT" b="1" dirty="0" smtClean="0">
                <a:latin typeface="+mj-lt"/>
              </a:rPr>
              <a:t>Comma </a:t>
            </a:r>
            <a:r>
              <a:rPr lang="it-IT" b="1" dirty="0">
                <a:latin typeface="+mj-lt"/>
              </a:rPr>
              <a:t>479 L. n. 232/2016: </a:t>
            </a:r>
          </a:p>
          <a:p>
            <a:r>
              <a:rPr lang="it-IT" dirty="0">
                <a:latin typeface="+mj-lt"/>
              </a:rPr>
              <a:t>(«… a decorrere dall'anno 2018, con riferimento ai risultati dell'anno precedente e a condizione del rispetto dei termini perentori di certificazione:… </a:t>
            </a:r>
          </a:p>
          <a:p>
            <a:r>
              <a:rPr lang="it-IT" dirty="0">
                <a:latin typeface="+mj-lt"/>
              </a:rPr>
              <a:t>c) per le regioni e le </a:t>
            </a:r>
            <a:r>
              <a:rPr lang="it-IT" b="1" u="sng" dirty="0">
                <a:latin typeface="+mj-lt"/>
              </a:rPr>
              <a:t>città metropolitane </a:t>
            </a:r>
            <a:r>
              <a:rPr lang="it-IT" dirty="0">
                <a:latin typeface="+mj-lt"/>
              </a:rPr>
              <a:t>che rispettano il saldo …, lasciando </a:t>
            </a:r>
            <a:r>
              <a:rPr lang="it-IT" b="1" u="sng" dirty="0">
                <a:latin typeface="+mj-lt"/>
              </a:rPr>
              <a:t>spazi finanziari inutilizzati inferiori all'1 per cento degli accertamenti delle entrate finali </a:t>
            </a:r>
            <a:r>
              <a:rPr lang="it-IT" dirty="0">
                <a:latin typeface="+mj-lt"/>
              </a:rPr>
              <a:t>dell'esercizio nel quale è rispettato il medesimo saldo, nell'anno successivo la spesa per rapporti di lavoro flessibile di cui all'articolo </a:t>
            </a:r>
            <a:r>
              <a:rPr lang="it-IT" b="1" u="sng" dirty="0">
                <a:latin typeface="+mj-lt"/>
              </a:rPr>
              <a:t>9, comma 28, … può essere innalzata del 10% </a:t>
            </a:r>
            <a:r>
              <a:rPr lang="it-IT" dirty="0">
                <a:latin typeface="+mj-lt"/>
              </a:rPr>
              <a:t>della spesa sostenibile ai sensi del predetto comma 28;</a:t>
            </a:r>
          </a:p>
          <a:p>
            <a:r>
              <a:rPr lang="it-IT" dirty="0">
                <a:latin typeface="+mj-lt"/>
              </a:rPr>
              <a:t>d) per i </a:t>
            </a:r>
            <a:r>
              <a:rPr lang="it-IT" b="1" u="sng" dirty="0">
                <a:latin typeface="+mj-lt"/>
              </a:rPr>
              <a:t>comuni</a:t>
            </a:r>
            <a:r>
              <a:rPr lang="it-IT" dirty="0">
                <a:latin typeface="+mj-lt"/>
              </a:rPr>
              <a:t> che rispettano il saldo …, lasciando </a:t>
            </a:r>
            <a:r>
              <a:rPr lang="it-IT" b="1" u="sng" dirty="0">
                <a:latin typeface="+mj-lt"/>
              </a:rPr>
              <a:t>spazi finanziari inutilizzati inferiori all'1 per cento degli accertamenti delle entrate finali </a:t>
            </a:r>
            <a:r>
              <a:rPr lang="it-IT" dirty="0">
                <a:latin typeface="+mj-lt"/>
              </a:rPr>
              <a:t>dell'esercizio nel quale è rispettato il medesimo saldo, nell'anno successivo la </a:t>
            </a:r>
            <a:r>
              <a:rPr lang="it-IT" b="1" u="sng" dirty="0">
                <a:latin typeface="+mj-lt"/>
              </a:rPr>
              <a:t>percentuale di turn-over è innalzata al 75% </a:t>
            </a:r>
            <a:r>
              <a:rPr lang="it-IT" dirty="0">
                <a:latin typeface="+mj-lt"/>
              </a:rPr>
              <a:t>qualora il rapporto dipendenti-popolazione dell'anno precedente sia inferiore al rapporto medio dipendenti-popolazione per classe demografica, come definito triennalmente con il decreto del Ministro dell'interno ….)</a:t>
            </a:r>
          </a:p>
          <a:p>
            <a:endParaRPr lang="it-IT" dirty="0"/>
          </a:p>
          <a:p>
            <a:endParaRPr lang="it-IT" dirty="0"/>
          </a:p>
        </p:txBody>
      </p:sp>
    </p:spTree>
    <p:extLst>
      <p:ext uri="{BB962C8B-B14F-4D97-AF65-F5344CB8AC3E}">
        <p14:creationId xmlns:p14="http://schemas.microsoft.com/office/powerpoint/2010/main" val="2198713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a:t>Semplificazione di adempimenti e sanzioni</a:t>
            </a:r>
            <a:r>
              <a:rPr lang="it-IT" altLang="it-IT" sz="2400" b="1" i="1" dirty="0"/>
              <a:t/>
            </a:r>
            <a:br>
              <a:rPr lang="it-IT" altLang="it-IT" sz="2400" b="1" i="1" dirty="0"/>
            </a:br>
            <a:r>
              <a:rPr lang="it-IT" altLang="it-IT" sz="2400" b="1" i="1" dirty="0" smtClean="0"/>
              <a:t>2. </a:t>
            </a:r>
            <a:r>
              <a:rPr lang="it-IT" altLang="it-IT" sz="2000" b="1" i="1" dirty="0" smtClean="0"/>
              <a:t>Bilancio consolidato e BDAP</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4801314"/>
          </a:xfrm>
          <a:prstGeom prst="rect">
            <a:avLst/>
          </a:prstGeom>
          <a:noFill/>
        </p:spPr>
        <p:txBody>
          <a:bodyPr wrap="square" rtlCol="0">
            <a:spAutoFit/>
          </a:bodyPr>
          <a:lstStyle/>
          <a:p>
            <a:r>
              <a:rPr lang="it-IT" dirty="0">
                <a:latin typeface="+mj-lt"/>
              </a:rPr>
              <a:t>Il </a:t>
            </a:r>
            <a:r>
              <a:rPr lang="it-IT" b="1" dirty="0">
                <a:latin typeface="+mj-lt"/>
              </a:rPr>
              <a:t>comma 831</a:t>
            </a:r>
            <a:r>
              <a:rPr lang="it-IT" dirty="0">
                <a:latin typeface="+mj-lt"/>
              </a:rPr>
              <a:t> </a:t>
            </a:r>
            <a:r>
              <a:rPr lang="it-IT" dirty="0" smtClean="0">
                <a:latin typeface="+mj-lt"/>
              </a:rPr>
              <a:t>dispone il superamento dell’obbligo </a:t>
            </a:r>
            <a:r>
              <a:rPr lang="it-IT" dirty="0">
                <a:latin typeface="+mj-lt"/>
              </a:rPr>
              <a:t>di redazione del bilancio consolidato a carico dei Comuni fino a 5000 abitanti, di conseguenza a questi Comuni non è più applicabile la sanzione relativa alla mancata approvazione del bilancio consolidato contenuta nell’art. 9, comma 1-quinquies, del DL n. 113/2016</a:t>
            </a:r>
            <a:r>
              <a:rPr lang="it-IT" dirty="0" smtClean="0">
                <a:latin typeface="+mj-lt"/>
              </a:rPr>
              <a:t>.</a:t>
            </a:r>
          </a:p>
          <a:p>
            <a:endParaRPr lang="it-IT" dirty="0">
              <a:latin typeface="+mj-lt"/>
            </a:endParaRPr>
          </a:p>
          <a:p>
            <a:r>
              <a:rPr lang="it-IT" dirty="0">
                <a:latin typeface="+mj-lt"/>
              </a:rPr>
              <a:t>Il </a:t>
            </a:r>
            <a:r>
              <a:rPr lang="it-IT" b="1" dirty="0">
                <a:latin typeface="+mj-lt"/>
              </a:rPr>
              <a:t>comma 904 </a:t>
            </a:r>
            <a:r>
              <a:rPr lang="it-IT" dirty="0">
                <a:latin typeface="+mj-lt"/>
              </a:rPr>
              <a:t>precisa che la sanzione di divieto di assunzioni di personale a qualsiasi titolo (ex art.9, co.1-quinquies, del DL n. 113/2016) si applica nel caso del mancato invio dei dati alla BDAP entro trenta giorni dal termine previsto per l’approvazione dei documenti contabili e non “dalla approvazione” dei documenti stessi. Viene pertanto esteso il termine entro il quale l’ente deve adempiere all’invio dei dati in BDAP, nel caso in cui i documenti contabili siano approvati entro il </a:t>
            </a:r>
            <a:r>
              <a:rPr lang="it-IT" dirty="0" smtClean="0">
                <a:latin typeface="+mj-lt"/>
              </a:rPr>
              <a:t>termine.</a:t>
            </a:r>
          </a:p>
          <a:p>
            <a:endParaRPr lang="it-IT" dirty="0" smtClean="0">
              <a:latin typeface="+mj-lt"/>
            </a:endParaRPr>
          </a:p>
          <a:p>
            <a:endParaRPr lang="it-IT" dirty="0">
              <a:latin typeface="+mj-lt"/>
            </a:endParaRPr>
          </a:p>
          <a:p>
            <a:endParaRPr lang="it-IT" dirty="0"/>
          </a:p>
          <a:p>
            <a:endParaRPr lang="it-IT" dirty="0"/>
          </a:p>
        </p:txBody>
      </p:sp>
    </p:spTree>
    <p:extLst>
      <p:ext uri="{BB962C8B-B14F-4D97-AF65-F5344CB8AC3E}">
        <p14:creationId xmlns:p14="http://schemas.microsoft.com/office/powerpoint/2010/main" val="547556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Oneri per il rinnovo del CCNL EELL 2019/2021</a:t>
            </a:r>
            <a:r>
              <a:rPr lang="it-IT" altLang="it-IT" sz="2400" b="1" i="1" dirty="0"/>
              <a:t/>
            </a:r>
            <a:br>
              <a:rPr lang="it-IT" altLang="it-IT" sz="2400" b="1" i="1" dirty="0"/>
            </a:br>
            <a:r>
              <a:rPr lang="it-IT" altLang="it-IT" sz="2000" b="1" i="1" dirty="0" smtClean="0"/>
              <a:t>1. Stanziamento delle risorse</a:t>
            </a:r>
            <a:r>
              <a:rPr lang="it-IT" altLang="it-IT" sz="2000" b="1" i="1" dirty="0"/>
              <a:t>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3693319"/>
          </a:xfrm>
          <a:prstGeom prst="rect">
            <a:avLst/>
          </a:prstGeom>
          <a:noFill/>
        </p:spPr>
        <p:txBody>
          <a:bodyPr wrap="square" rtlCol="0">
            <a:spAutoFit/>
          </a:bodyPr>
          <a:lstStyle/>
          <a:p>
            <a:endParaRPr lang="it-IT" dirty="0" smtClean="0">
              <a:latin typeface="+mj-lt"/>
            </a:endParaRPr>
          </a:p>
          <a:p>
            <a:r>
              <a:rPr lang="it-IT" dirty="0" smtClean="0">
                <a:latin typeface="+mj-lt"/>
              </a:rPr>
              <a:t>Il </a:t>
            </a:r>
            <a:r>
              <a:rPr lang="it-IT" b="1" dirty="0">
                <a:latin typeface="+mj-lt"/>
              </a:rPr>
              <a:t>comma 436 </a:t>
            </a:r>
            <a:r>
              <a:rPr lang="it-IT" dirty="0">
                <a:latin typeface="+mj-lt"/>
              </a:rPr>
              <a:t>della Legge di Bilancio 2019 stanzia le risorse per il prossimo rinnovo contrattuale del personale impiegato nelle amministrazioni centrali (triennio 2019-2021: 1.100 milioni di euro per il 2019, 1.425 milioni di euro per il 2020 e 1.775 milioni di euro a decorrere dal 2021, importi lordi) </a:t>
            </a:r>
            <a:endParaRPr lang="it-IT" dirty="0" smtClean="0">
              <a:latin typeface="+mj-lt"/>
            </a:endParaRPr>
          </a:p>
          <a:p>
            <a:endParaRPr lang="it-IT" dirty="0">
              <a:latin typeface="+mj-lt"/>
            </a:endParaRPr>
          </a:p>
          <a:p>
            <a:endParaRPr lang="it-IT" dirty="0" smtClean="0">
              <a:latin typeface="+mj-lt"/>
            </a:endParaRPr>
          </a:p>
          <a:p>
            <a:r>
              <a:rPr lang="it-IT" dirty="0" smtClean="0">
                <a:latin typeface="+mj-lt"/>
              </a:rPr>
              <a:t>Il </a:t>
            </a:r>
            <a:r>
              <a:rPr lang="it-IT" dirty="0">
                <a:latin typeface="+mj-lt"/>
              </a:rPr>
              <a:t>successivo </a:t>
            </a:r>
            <a:r>
              <a:rPr lang="it-IT" b="1" dirty="0">
                <a:latin typeface="+mj-lt"/>
              </a:rPr>
              <a:t>comma 438 </a:t>
            </a:r>
            <a:r>
              <a:rPr lang="it-IT" dirty="0">
                <a:latin typeface="+mj-lt"/>
              </a:rPr>
              <a:t>richiama, per le amministrazioni diverse dallo stato, tra cui gli Enti locali, le </a:t>
            </a:r>
            <a:r>
              <a:rPr lang="it-IT" b="1" u="sng" dirty="0">
                <a:latin typeface="+mj-lt"/>
              </a:rPr>
              <a:t>previsioni che pongono a carico dei rispettivi bilanci gli oneri per i rinnovi contrattuali del proprio personale </a:t>
            </a:r>
            <a:r>
              <a:rPr lang="it-IT" dirty="0">
                <a:latin typeface="+mj-lt"/>
              </a:rPr>
              <a:t>(in particolare: art. 48, comma 2, del </a:t>
            </a:r>
            <a:r>
              <a:rPr lang="it-IT" dirty="0" err="1">
                <a:latin typeface="+mj-lt"/>
              </a:rPr>
              <a:t>D.Lgs.</a:t>
            </a:r>
            <a:r>
              <a:rPr lang="it-IT" dirty="0">
                <a:latin typeface="+mj-lt"/>
              </a:rPr>
              <a:t> n. 165/2001).</a:t>
            </a:r>
            <a:endParaRPr lang="it-IT" dirty="0" smtClean="0">
              <a:latin typeface="+mj-lt"/>
            </a:endParaRPr>
          </a:p>
          <a:p>
            <a:endParaRPr lang="it-IT" dirty="0">
              <a:latin typeface="+mj-lt"/>
            </a:endParaRPr>
          </a:p>
          <a:p>
            <a:endParaRPr lang="it-IT" dirty="0"/>
          </a:p>
        </p:txBody>
      </p:sp>
    </p:spTree>
    <p:extLst>
      <p:ext uri="{BB962C8B-B14F-4D97-AF65-F5344CB8AC3E}">
        <p14:creationId xmlns:p14="http://schemas.microsoft.com/office/powerpoint/2010/main" val="1358164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Oneri per il rinnovo del CCNL EELL 2019/2021</a:t>
            </a:r>
            <a:r>
              <a:rPr lang="it-IT" altLang="it-IT" sz="2400" b="1" i="1" dirty="0"/>
              <a:t/>
            </a:r>
            <a:br>
              <a:rPr lang="it-IT" altLang="it-IT" sz="2400" b="1" i="1" dirty="0"/>
            </a:br>
            <a:r>
              <a:rPr lang="it-IT" altLang="it-IT" sz="2000" b="1" i="1" dirty="0"/>
              <a:t>2</a:t>
            </a:r>
            <a:r>
              <a:rPr lang="it-IT" altLang="it-IT" sz="2000" b="1" i="1" dirty="0" smtClean="0"/>
              <a:t>. Disciplina transitoria</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355312"/>
          </a:xfrm>
          <a:prstGeom prst="rect">
            <a:avLst/>
          </a:prstGeom>
          <a:noFill/>
        </p:spPr>
        <p:txBody>
          <a:bodyPr wrap="square" rtlCol="0">
            <a:spAutoFit/>
          </a:bodyPr>
          <a:lstStyle/>
          <a:p>
            <a:endParaRPr lang="it-IT" dirty="0" smtClean="0">
              <a:latin typeface="+mj-lt"/>
            </a:endParaRPr>
          </a:p>
          <a:p>
            <a:r>
              <a:rPr lang="it-IT" dirty="0">
                <a:latin typeface="+mj-lt"/>
              </a:rPr>
              <a:t>Tenendo conto dell’imminente scadenza del CCNL 2016-2018, peraltro appena rinnovato (firma definitiva il 21/5/2018), il </a:t>
            </a:r>
            <a:r>
              <a:rPr lang="it-IT" b="1" dirty="0">
                <a:latin typeface="+mj-lt"/>
              </a:rPr>
              <a:t>comma 440 </a:t>
            </a:r>
            <a:r>
              <a:rPr lang="it-IT" dirty="0">
                <a:latin typeface="+mj-lt"/>
              </a:rPr>
              <a:t>individua una disciplina economica </a:t>
            </a:r>
            <a:r>
              <a:rPr lang="it-IT" dirty="0" smtClean="0">
                <a:latin typeface="+mj-lt"/>
              </a:rPr>
              <a:t>transitoria: che </a:t>
            </a:r>
            <a:r>
              <a:rPr lang="it-IT" dirty="0">
                <a:latin typeface="+mj-lt"/>
              </a:rPr>
              <a:t>sino alla stipula del CCNL 2019-2021 i Comuni e gli altri Enti locali dovranno, oltre che farsi carico “a regime” degli incrementi contrattuali stabiliti con il CCNL 2016-2018 (che avevano decorrenza 1/3/2018</a:t>
            </a:r>
            <a:r>
              <a:rPr lang="it-IT" dirty="0" smtClean="0">
                <a:latin typeface="+mj-lt"/>
              </a:rPr>
              <a:t>):</a:t>
            </a:r>
          </a:p>
          <a:p>
            <a:endParaRPr lang="it-IT" dirty="0">
              <a:latin typeface="+mj-lt"/>
            </a:endParaRPr>
          </a:p>
          <a:p>
            <a:pPr marL="342900" indent="-342900">
              <a:buAutoNum type="arabicPeriod"/>
            </a:pPr>
            <a:r>
              <a:rPr lang="it-IT" b="1" dirty="0" smtClean="0">
                <a:latin typeface="+mj-lt"/>
              </a:rPr>
              <a:t>Corrispondere </a:t>
            </a:r>
            <a:r>
              <a:rPr lang="it-IT" b="1" dirty="0">
                <a:latin typeface="+mj-lt"/>
              </a:rPr>
              <a:t>l’IVC – indennità di vacanza contrattuale a partire dal mese di aprile </a:t>
            </a:r>
            <a:r>
              <a:rPr lang="it-IT" b="1" dirty="0" smtClean="0">
                <a:latin typeface="+mj-lt"/>
              </a:rPr>
              <a:t>2019</a:t>
            </a:r>
          </a:p>
          <a:p>
            <a:endParaRPr lang="it-IT" dirty="0">
              <a:latin typeface="+mj-lt"/>
            </a:endParaRPr>
          </a:p>
          <a:p>
            <a:pPr marL="342900" indent="-342900">
              <a:buAutoNum type="arabicPeriod" startAt="2"/>
            </a:pPr>
            <a:r>
              <a:rPr lang="it-IT" b="1" dirty="0" smtClean="0">
                <a:latin typeface="+mj-lt"/>
              </a:rPr>
              <a:t>Continuare </a:t>
            </a:r>
            <a:r>
              <a:rPr lang="it-IT" b="1" dirty="0">
                <a:latin typeface="+mj-lt"/>
              </a:rPr>
              <a:t>ad erogare l’elemento perequativo già a partire dalla mensilità di gennaio </a:t>
            </a:r>
            <a:r>
              <a:rPr lang="it-IT" b="1" dirty="0" smtClean="0">
                <a:latin typeface="+mj-lt"/>
              </a:rPr>
              <a:t>2019</a:t>
            </a:r>
          </a:p>
          <a:p>
            <a:endParaRPr lang="it-IT" b="1" dirty="0">
              <a:latin typeface="+mj-lt"/>
            </a:endParaRPr>
          </a:p>
          <a:p>
            <a:r>
              <a:rPr lang="it-IT" b="1" dirty="0" smtClean="0">
                <a:latin typeface="+mj-lt"/>
              </a:rPr>
              <a:t>3.    Accantonare </a:t>
            </a:r>
            <a:r>
              <a:rPr lang="it-IT" b="1" dirty="0">
                <a:latin typeface="+mj-lt"/>
              </a:rPr>
              <a:t>in bilancio le risorse per gli incrementi contrattuali </a:t>
            </a:r>
            <a:r>
              <a:rPr lang="it-IT" b="1" dirty="0" smtClean="0">
                <a:latin typeface="+mj-lt"/>
              </a:rPr>
              <a:t>2019-2021 (per il 2019 circa l’1,3% del monte salari 2018)</a:t>
            </a:r>
            <a:endParaRPr lang="it-IT" b="1" dirty="0">
              <a:latin typeface="+mj-lt"/>
            </a:endParaRPr>
          </a:p>
          <a:p>
            <a:endParaRPr lang="it-IT" dirty="0" smtClean="0">
              <a:latin typeface="+mj-lt"/>
            </a:endParaRPr>
          </a:p>
          <a:p>
            <a:endParaRPr lang="it-IT" dirty="0">
              <a:latin typeface="+mj-lt"/>
            </a:endParaRPr>
          </a:p>
          <a:p>
            <a:endParaRPr lang="it-IT" dirty="0"/>
          </a:p>
        </p:txBody>
      </p:sp>
    </p:spTree>
    <p:extLst>
      <p:ext uri="{BB962C8B-B14F-4D97-AF65-F5344CB8AC3E}">
        <p14:creationId xmlns:p14="http://schemas.microsoft.com/office/powerpoint/2010/main" val="1270275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smtClean="0"/>
              <a:t>1. Stabilizzazione </a:t>
            </a:r>
            <a:r>
              <a:rPr lang="it-IT" altLang="it-IT" sz="2000" b="1" i="1" dirty="0" smtClean="0"/>
              <a:t>LSU – La disciplina statale</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909310"/>
          </a:xfrm>
          <a:prstGeom prst="rect">
            <a:avLst/>
          </a:prstGeom>
          <a:noFill/>
        </p:spPr>
        <p:txBody>
          <a:bodyPr wrap="square" rtlCol="0">
            <a:spAutoFit/>
          </a:bodyPr>
          <a:lstStyle/>
          <a:p>
            <a:r>
              <a:rPr lang="it-IT" dirty="0" smtClean="0">
                <a:latin typeface="+mj-lt"/>
              </a:rPr>
              <a:t>Il </a:t>
            </a:r>
            <a:r>
              <a:rPr lang="it-IT" b="1" dirty="0">
                <a:latin typeface="+mj-lt"/>
              </a:rPr>
              <a:t>comma 446 </a:t>
            </a:r>
            <a:r>
              <a:rPr lang="it-IT" dirty="0">
                <a:latin typeface="+mj-lt"/>
              </a:rPr>
              <a:t>stabilisce che nel </a:t>
            </a:r>
            <a:r>
              <a:rPr lang="it-IT" b="1" u="sng" dirty="0">
                <a:latin typeface="+mj-lt"/>
              </a:rPr>
              <a:t>triennio 2019 – 2021</a:t>
            </a:r>
            <a:r>
              <a:rPr lang="it-IT" dirty="0">
                <a:latin typeface="+mj-lt"/>
              </a:rPr>
              <a:t>, le amministrazioni pubbliche utilizzatrici dei </a:t>
            </a:r>
            <a:r>
              <a:rPr lang="it-IT" b="1" u="sng" dirty="0">
                <a:latin typeface="+mj-lt"/>
              </a:rPr>
              <a:t>lavoratori socialmente utili </a:t>
            </a:r>
            <a:r>
              <a:rPr lang="it-IT" dirty="0">
                <a:latin typeface="+mj-lt"/>
              </a:rPr>
              <a:t>nonché dei lavoratori già rientranti </a:t>
            </a:r>
            <a:r>
              <a:rPr lang="it-IT" dirty="0" smtClean="0">
                <a:latin typeface="+mj-lt"/>
              </a:rPr>
              <a:t>nell’art. </a:t>
            </a:r>
            <a:r>
              <a:rPr lang="it-IT" dirty="0">
                <a:latin typeface="+mj-lt"/>
              </a:rPr>
              <a:t>7 del decreto legislativo 1° dicembre 1997, n. 468 e dei </a:t>
            </a:r>
            <a:r>
              <a:rPr lang="it-IT" b="1" u="sng" dirty="0">
                <a:latin typeface="+mj-lt"/>
              </a:rPr>
              <a:t>lavoratori impegnati in attività di pubblica utilità</a:t>
            </a:r>
            <a:r>
              <a:rPr lang="it-IT" dirty="0">
                <a:latin typeface="+mj-lt"/>
              </a:rPr>
              <a:t>, anche mediante contratti di lavoro a tempo determinato o  contratti di collaborazione coordinata e continuativa nonché mediate altre tipologie contrattuali, </a:t>
            </a:r>
            <a:r>
              <a:rPr lang="it-IT" b="1" u="sng" dirty="0">
                <a:latin typeface="+mj-lt"/>
              </a:rPr>
              <a:t>possono procedere all’assunzione a tempo indeterminato dei suddetti lavoratori</a:t>
            </a:r>
            <a:r>
              <a:rPr lang="it-IT" dirty="0">
                <a:latin typeface="+mj-lt"/>
              </a:rPr>
              <a:t>, anche con contratti di lavoro a tempo parziale, nei limiti della dotazione organica e del piano di fabbisogno del personale, nel rispetto di alcune condizioni dettate dalla norma. </a:t>
            </a:r>
            <a:endParaRPr lang="it-IT" dirty="0" smtClean="0">
              <a:latin typeface="+mj-lt"/>
            </a:endParaRPr>
          </a:p>
          <a:p>
            <a:r>
              <a:rPr lang="it-IT" b="1" u="sng" dirty="0" smtClean="0">
                <a:latin typeface="+mj-lt"/>
              </a:rPr>
              <a:t>Il finanziamento è a valere sul regime ordinario delle assunzioni.</a:t>
            </a:r>
            <a:endParaRPr lang="it-IT" b="1" u="sng" dirty="0">
              <a:latin typeface="+mj-lt"/>
            </a:endParaRPr>
          </a:p>
          <a:p>
            <a:r>
              <a:rPr lang="it-IT" dirty="0" smtClean="0">
                <a:latin typeface="+mj-lt"/>
              </a:rPr>
              <a:t>Di </a:t>
            </a:r>
            <a:r>
              <a:rPr lang="it-IT" dirty="0">
                <a:latin typeface="+mj-lt"/>
              </a:rPr>
              <a:t>particolare </a:t>
            </a:r>
            <a:r>
              <a:rPr lang="it-IT" dirty="0" smtClean="0">
                <a:latin typeface="+mj-lt"/>
              </a:rPr>
              <a:t>rilevanza:</a:t>
            </a:r>
          </a:p>
          <a:p>
            <a:r>
              <a:rPr lang="it-IT" b="1" u="sng" dirty="0" smtClean="0">
                <a:latin typeface="+mj-lt"/>
              </a:rPr>
              <a:t>- la previsione del pieno utilizzo delle risorse permanenti appositamente finanziate da leggi regionali</a:t>
            </a:r>
            <a:r>
              <a:rPr lang="it-IT" dirty="0" smtClean="0">
                <a:latin typeface="+mj-lt"/>
              </a:rPr>
              <a:t>;</a:t>
            </a:r>
            <a:endParaRPr lang="it-IT" dirty="0" smtClean="0">
              <a:latin typeface="+mj-lt"/>
            </a:endParaRPr>
          </a:p>
          <a:p>
            <a:r>
              <a:rPr lang="it-IT" dirty="0" smtClean="0">
                <a:latin typeface="+mj-lt"/>
              </a:rPr>
              <a:t>- </a:t>
            </a:r>
            <a:r>
              <a:rPr lang="it-IT" dirty="0">
                <a:latin typeface="+mj-lt"/>
              </a:rPr>
              <a:t>la possibilità, nelle more del completamento delle procedure </a:t>
            </a:r>
            <a:r>
              <a:rPr lang="it-IT" dirty="0" err="1">
                <a:latin typeface="+mj-lt"/>
              </a:rPr>
              <a:t>assunzionali</a:t>
            </a:r>
            <a:r>
              <a:rPr lang="it-IT" dirty="0">
                <a:latin typeface="+mj-lt"/>
              </a:rPr>
              <a:t>, di </a:t>
            </a:r>
            <a:r>
              <a:rPr lang="it-IT" b="1" u="sng" dirty="0">
                <a:latin typeface="+mj-lt"/>
              </a:rPr>
              <a:t>prorogare sino al 31 ottobre 2019 </a:t>
            </a:r>
            <a:r>
              <a:rPr lang="it-IT" dirty="0">
                <a:latin typeface="+mj-lt"/>
              </a:rPr>
              <a:t>i contratti a tempo determinato, in deroga alle disposizioni vigenti in materia di termini e percentuali dei contratti flessibili e a valere sulle risorse stanziate per la stabilizzazione</a:t>
            </a:r>
            <a:r>
              <a:rPr lang="it-IT" dirty="0" smtClean="0">
                <a:latin typeface="+mj-lt"/>
              </a:rPr>
              <a:t>.</a:t>
            </a:r>
          </a:p>
          <a:p>
            <a:endParaRPr lang="it-IT" dirty="0" smtClean="0">
              <a:latin typeface="+mj-lt"/>
            </a:endParaRPr>
          </a:p>
          <a:p>
            <a:endParaRPr lang="it-IT" dirty="0">
              <a:latin typeface="+mj-lt"/>
            </a:endParaRPr>
          </a:p>
          <a:p>
            <a:endParaRPr lang="it-IT" dirty="0"/>
          </a:p>
        </p:txBody>
      </p:sp>
    </p:spTree>
    <p:extLst>
      <p:ext uri="{BB962C8B-B14F-4D97-AF65-F5344CB8AC3E}">
        <p14:creationId xmlns:p14="http://schemas.microsoft.com/office/powerpoint/2010/main" val="1366477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smtClean="0"/>
              <a:t>1. Stabilizzazione LSU – La disciplina regionale</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078313"/>
          </a:xfrm>
          <a:prstGeom prst="rect">
            <a:avLst/>
          </a:prstGeom>
          <a:noFill/>
        </p:spPr>
        <p:txBody>
          <a:bodyPr wrap="square" rtlCol="0">
            <a:spAutoFit/>
          </a:bodyPr>
          <a:lstStyle/>
          <a:p>
            <a:r>
              <a:rPr lang="it-IT" dirty="0" smtClean="0">
                <a:latin typeface="+mj-lt"/>
              </a:rPr>
              <a:t>Art 26 commi 5, 6 e 7 della L.R. 8/2018 </a:t>
            </a:r>
            <a:endParaRPr lang="it-IT" dirty="0">
              <a:latin typeface="+mj-lt"/>
            </a:endParaRPr>
          </a:p>
          <a:p>
            <a:endParaRPr lang="it-IT" dirty="0" smtClean="0">
              <a:latin typeface="+mj-lt"/>
            </a:endParaRPr>
          </a:p>
          <a:p>
            <a:r>
              <a:rPr lang="it-IT" dirty="0" smtClean="0">
                <a:latin typeface="+mj-lt"/>
              </a:rPr>
              <a:t>5. </a:t>
            </a:r>
            <a:r>
              <a:rPr lang="it-IT" b="1" u="sng" dirty="0" smtClean="0">
                <a:latin typeface="+mj-lt"/>
              </a:rPr>
              <a:t>Per </a:t>
            </a:r>
            <a:r>
              <a:rPr lang="it-IT" b="1" u="sng" dirty="0">
                <a:latin typeface="+mj-lt"/>
              </a:rPr>
              <a:t>le finalità inerenti al superamento del precariato, per il triennio 2018- 2020, è </a:t>
            </a:r>
            <a:r>
              <a:rPr lang="it-IT" b="1" u="sng" dirty="0" smtClean="0">
                <a:latin typeface="+mj-lt"/>
              </a:rPr>
              <a:t>altresì utilizzabile </a:t>
            </a:r>
            <a:r>
              <a:rPr lang="it-IT" b="1" u="sng" dirty="0">
                <a:latin typeface="+mj-lt"/>
              </a:rPr>
              <a:t>la spesa di cui al comma 28 dell'articolo 9 </a:t>
            </a:r>
            <a:r>
              <a:rPr lang="it-IT" dirty="0">
                <a:latin typeface="+mj-lt"/>
              </a:rPr>
              <a:t>del decreto legge 31 maggio 2010, n. </a:t>
            </a:r>
            <a:r>
              <a:rPr lang="it-IT" dirty="0" smtClean="0">
                <a:latin typeface="+mj-lt"/>
              </a:rPr>
              <a:t>78, convertito </a:t>
            </a:r>
            <a:r>
              <a:rPr lang="it-IT" dirty="0">
                <a:latin typeface="+mj-lt"/>
              </a:rPr>
              <a:t>con modificazioni dalla legge 30 luglio 2010, n. 122, </a:t>
            </a:r>
            <a:r>
              <a:rPr lang="it-IT" b="1" u="sng" dirty="0">
                <a:latin typeface="+mj-lt"/>
              </a:rPr>
              <a:t>calcolata in misura </a:t>
            </a:r>
            <a:r>
              <a:rPr lang="it-IT" b="1" u="sng" dirty="0" smtClean="0">
                <a:latin typeface="+mj-lt"/>
              </a:rPr>
              <a:t>corrispondente alla </a:t>
            </a:r>
            <a:r>
              <a:rPr lang="it-IT" b="1" u="sng" dirty="0">
                <a:latin typeface="+mj-lt"/>
              </a:rPr>
              <a:t>media del triennio 2015-2017 </a:t>
            </a:r>
            <a:r>
              <a:rPr lang="it-IT" dirty="0">
                <a:latin typeface="+mj-lt"/>
              </a:rPr>
              <a:t>e, ai fini delle disposizioni di cui all'articolo 1, commi 557 </a:t>
            </a:r>
            <a:r>
              <a:rPr lang="it-IT" dirty="0" smtClean="0">
                <a:latin typeface="+mj-lt"/>
              </a:rPr>
              <a:t>e 562</a:t>
            </a:r>
            <a:r>
              <a:rPr lang="it-IT" dirty="0">
                <a:latin typeface="+mj-lt"/>
              </a:rPr>
              <a:t>, della legge 27 dicembre 2006, n. 296, relativamente al calcolo della spesa per il </a:t>
            </a:r>
            <a:r>
              <a:rPr lang="it-IT" dirty="0" smtClean="0">
                <a:latin typeface="+mj-lt"/>
              </a:rPr>
              <a:t>personale, al </a:t>
            </a:r>
            <a:r>
              <a:rPr lang="it-IT" dirty="0">
                <a:latin typeface="+mj-lt"/>
              </a:rPr>
              <a:t>netto del contributo erogato dalla Regione, </a:t>
            </a:r>
            <a:r>
              <a:rPr lang="it-IT" b="1" u="sng" dirty="0">
                <a:latin typeface="+mj-lt"/>
              </a:rPr>
              <a:t>a condizione che le medesime amministrazioni </a:t>
            </a:r>
            <a:r>
              <a:rPr lang="it-IT" b="1" u="sng" dirty="0" smtClean="0">
                <a:latin typeface="+mj-lt"/>
              </a:rPr>
              <a:t>siano in </a:t>
            </a:r>
            <a:r>
              <a:rPr lang="it-IT" b="1" u="sng" dirty="0">
                <a:latin typeface="+mj-lt"/>
              </a:rPr>
              <a:t>grado di sostenere a regime la relativa spesa di personale </a:t>
            </a:r>
            <a:r>
              <a:rPr lang="it-IT" dirty="0">
                <a:latin typeface="+mj-lt"/>
              </a:rPr>
              <a:t>previa certificazione della </a:t>
            </a:r>
            <a:r>
              <a:rPr lang="it-IT" dirty="0" smtClean="0">
                <a:latin typeface="+mj-lt"/>
              </a:rPr>
              <a:t>sussistenza delle </a:t>
            </a:r>
            <a:r>
              <a:rPr lang="it-IT" dirty="0">
                <a:latin typeface="+mj-lt"/>
              </a:rPr>
              <a:t>correlate risorse finanziarie da parte dell'organo di controllo interno di cui all'articolo 40-bis, comma 1 del decreto legislativo 30 marzo 2001, n. 165 e successive modifiche ed </a:t>
            </a:r>
            <a:r>
              <a:rPr lang="it-IT" dirty="0" smtClean="0">
                <a:latin typeface="+mj-lt"/>
              </a:rPr>
              <a:t>integrazioni, e </a:t>
            </a:r>
            <a:r>
              <a:rPr lang="it-IT" b="1" u="sng" dirty="0">
                <a:latin typeface="+mj-lt"/>
              </a:rPr>
              <a:t>che prevedano nei propri bilanci la contestuale e definitiva riduzione di tale valore di </a:t>
            </a:r>
            <a:r>
              <a:rPr lang="it-IT" b="1" u="sng" dirty="0" smtClean="0">
                <a:latin typeface="+mj-lt"/>
              </a:rPr>
              <a:t>spesa </a:t>
            </a:r>
            <a:r>
              <a:rPr lang="it-IT" dirty="0" smtClean="0">
                <a:latin typeface="+mj-lt"/>
              </a:rPr>
              <a:t>utilizzato </a:t>
            </a:r>
            <a:r>
              <a:rPr lang="it-IT" dirty="0">
                <a:latin typeface="+mj-lt"/>
              </a:rPr>
              <a:t>per le assunzioni a tempo indeterminato dal tetto di cui al predetto articolo 9, </a:t>
            </a:r>
            <a:r>
              <a:rPr lang="it-IT" dirty="0" smtClean="0">
                <a:latin typeface="+mj-lt"/>
              </a:rPr>
              <a:t>comma 28</a:t>
            </a:r>
            <a:r>
              <a:rPr lang="it-IT" dirty="0">
                <a:latin typeface="+mj-lt"/>
              </a:rPr>
              <a:t>.</a:t>
            </a:r>
            <a:endParaRPr lang="it-IT" dirty="0" smtClean="0">
              <a:latin typeface="+mj-lt"/>
            </a:endParaRPr>
          </a:p>
        </p:txBody>
      </p:sp>
    </p:spTree>
    <p:extLst>
      <p:ext uri="{BB962C8B-B14F-4D97-AF65-F5344CB8AC3E}">
        <p14:creationId xmlns:p14="http://schemas.microsoft.com/office/powerpoint/2010/main" val="1950170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i="1" dirty="0" smtClean="0"/>
              <a:t>La legge di bilancio 2019</a:t>
            </a:r>
            <a:r>
              <a:rPr lang="it-IT" altLang="it-IT" sz="2400" b="1" i="1" dirty="0"/>
              <a:t>			</a:t>
            </a:r>
            <a:endParaRPr lang="it-IT" altLang="it-IT" sz="2400" b="1" i="1" dirty="0" smtClean="0"/>
          </a:p>
        </p:txBody>
      </p:sp>
      <p:pic>
        <p:nvPicPr>
          <p:cNvPr id="16387" name="Picture 4" descr="logo%20anci%20dora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72574" y="836712"/>
            <a:ext cx="6984776" cy="5932393"/>
          </a:xfrm>
          <a:prstGeom prst="rect">
            <a:avLst/>
          </a:prstGeom>
          <a:noFill/>
        </p:spPr>
        <p:txBody>
          <a:bodyPr wrap="square" rtlCol="0">
            <a:spAutoFit/>
          </a:bodyPr>
          <a:lstStyle/>
          <a:p>
            <a:pPr>
              <a:lnSpc>
                <a:spcPct val="150000"/>
              </a:lnSpc>
            </a:pPr>
            <a:r>
              <a:rPr lang="it-IT" sz="1300" b="1" dirty="0" smtClean="0"/>
              <a:t>L. n. 145/2018  (Bilancio 2019)</a:t>
            </a:r>
          </a:p>
          <a:p>
            <a:pPr>
              <a:lnSpc>
                <a:spcPct val="150000"/>
              </a:lnSpc>
            </a:pPr>
            <a:r>
              <a:rPr lang="it-IT" sz="1300" b="1" dirty="0"/>
              <a:t>Assunzioni di personale</a:t>
            </a:r>
          </a:p>
          <a:p>
            <a:pPr marL="285750" indent="-285750">
              <a:lnSpc>
                <a:spcPct val="150000"/>
              </a:lnSpc>
              <a:buFontTx/>
              <a:buChar char="-"/>
            </a:pPr>
            <a:r>
              <a:rPr lang="it-IT" sz="1300" dirty="0"/>
              <a:t>Nuove percentuali di turnover</a:t>
            </a:r>
          </a:p>
          <a:p>
            <a:pPr marL="285750" indent="-285750">
              <a:lnSpc>
                <a:spcPct val="150000"/>
              </a:lnSpc>
              <a:buFontTx/>
              <a:buChar char="-"/>
            </a:pPr>
            <a:r>
              <a:rPr lang="it-IT" sz="1300" dirty="0"/>
              <a:t>Procedure semplificate di reclutamento del personale (360)</a:t>
            </a:r>
          </a:p>
          <a:p>
            <a:pPr marL="285750" indent="-285750">
              <a:lnSpc>
                <a:spcPct val="150000"/>
              </a:lnSpc>
              <a:buFontTx/>
              <a:buChar char="-"/>
            </a:pPr>
            <a:r>
              <a:rPr lang="it-IT" sz="1300" dirty="0"/>
              <a:t>Graduatorie concorsuali (361-367)</a:t>
            </a:r>
          </a:p>
          <a:p>
            <a:pPr>
              <a:lnSpc>
                <a:spcPct val="150000"/>
              </a:lnSpc>
            </a:pPr>
            <a:r>
              <a:rPr lang="it-IT" sz="1300" b="1" dirty="0" smtClean="0"/>
              <a:t>Semplificazione di adempimenti e sanzioni</a:t>
            </a:r>
          </a:p>
          <a:p>
            <a:pPr marL="285750" indent="-285750">
              <a:lnSpc>
                <a:spcPct val="150000"/>
              </a:lnSpc>
              <a:buFontTx/>
              <a:buChar char="-"/>
            </a:pPr>
            <a:r>
              <a:rPr lang="it-IT" sz="1300" dirty="0" smtClean="0"/>
              <a:t>Superamento del sistema sanzionatorio del saldo di competenza in vigore dal 2016 (819-826)</a:t>
            </a:r>
          </a:p>
          <a:p>
            <a:pPr marL="285750" indent="-285750">
              <a:lnSpc>
                <a:spcPct val="150000"/>
              </a:lnSpc>
              <a:buFontTx/>
              <a:buChar char="-"/>
            </a:pPr>
            <a:r>
              <a:rPr lang="it-IT" sz="1300" dirty="0" smtClean="0"/>
              <a:t>Abolizione obbligo del Bilancio consolidato nei Comuni fino a 5,000 abitanti (831)</a:t>
            </a:r>
          </a:p>
          <a:p>
            <a:pPr marL="285750" indent="-285750">
              <a:lnSpc>
                <a:spcPct val="150000"/>
              </a:lnSpc>
              <a:buFontTx/>
              <a:buChar char="-"/>
            </a:pPr>
            <a:r>
              <a:rPr lang="it-IT" sz="1300" dirty="0" smtClean="0"/>
              <a:t>Mancato invio dati BDAP (904)</a:t>
            </a:r>
            <a:endParaRPr lang="it-IT" sz="1300" dirty="0"/>
          </a:p>
          <a:p>
            <a:pPr>
              <a:lnSpc>
                <a:spcPct val="150000"/>
              </a:lnSpc>
            </a:pPr>
            <a:r>
              <a:rPr lang="it-IT" sz="1300" b="1" dirty="0" smtClean="0"/>
              <a:t>Altre misure</a:t>
            </a:r>
          </a:p>
          <a:p>
            <a:pPr marL="285750" indent="-285750">
              <a:lnSpc>
                <a:spcPct val="150000"/>
              </a:lnSpc>
              <a:buFontTx/>
              <a:buChar char="-"/>
            </a:pPr>
            <a:r>
              <a:rPr lang="it-IT" sz="1300" dirty="0" smtClean="0"/>
              <a:t>Oneri rinnovo CCNL 2019/2021 (436-440)</a:t>
            </a:r>
          </a:p>
          <a:p>
            <a:pPr marL="285750" indent="-285750">
              <a:lnSpc>
                <a:spcPct val="150000"/>
              </a:lnSpc>
              <a:buFontTx/>
              <a:buChar char="-"/>
            </a:pPr>
            <a:r>
              <a:rPr lang="it-IT" sz="1300" dirty="0" smtClean="0"/>
              <a:t>Stabilizzazioni LSU (446)</a:t>
            </a:r>
          </a:p>
          <a:p>
            <a:pPr marL="285750" indent="-285750">
              <a:lnSpc>
                <a:spcPct val="150000"/>
              </a:lnSpc>
              <a:buFontTx/>
              <a:buChar char="-"/>
            </a:pPr>
            <a:r>
              <a:rPr lang="it-IT" sz="1300" dirty="0" smtClean="0"/>
              <a:t>Incentivi personale potenziamento entrate (1091)</a:t>
            </a:r>
          </a:p>
          <a:p>
            <a:pPr marL="285750" indent="-285750">
              <a:lnSpc>
                <a:spcPct val="150000"/>
              </a:lnSpc>
              <a:buFontTx/>
              <a:buChar char="-"/>
            </a:pPr>
            <a:r>
              <a:rPr lang="it-IT" sz="1300" dirty="0" smtClean="0"/>
              <a:t>Avvalimento (124)</a:t>
            </a:r>
          </a:p>
          <a:p>
            <a:pPr marL="285750" indent="-285750">
              <a:lnSpc>
                <a:spcPct val="150000"/>
              </a:lnSpc>
              <a:buFontTx/>
              <a:buChar char="-"/>
            </a:pPr>
            <a:r>
              <a:rPr lang="it-IT" sz="1300" dirty="0" smtClean="0"/>
              <a:t>Conciliazione vita-lavoro (485-486)</a:t>
            </a:r>
          </a:p>
          <a:p>
            <a:pPr marL="285750" indent="-285750">
              <a:lnSpc>
                <a:spcPct val="150000"/>
              </a:lnSpc>
              <a:buFontTx/>
              <a:buChar char="-"/>
            </a:pPr>
            <a:r>
              <a:rPr lang="it-IT" sz="1300" dirty="0" smtClean="0"/>
              <a:t>Differimento divieto co.co.co. (1131 </a:t>
            </a:r>
            <a:r>
              <a:rPr lang="it-IT" sz="1300" dirty="0" err="1" smtClean="0"/>
              <a:t>lett</a:t>
            </a:r>
            <a:r>
              <a:rPr lang="it-IT" sz="1300" dirty="0" smtClean="0"/>
              <a:t>. f)</a:t>
            </a:r>
            <a:endParaRPr lang="it-IT" sz="1300" dirty="0"/>
          </a:p>
          <a:p>
            <a:pPr>
              <a:lnSpc>
                <a:spcPct val="150000"/>
              </a:lnSpc>
            </a:pPr>
            <a:endParaRPr lang="it-IT" sz="1400" i="1" dirty="0"/>
          </a:p>
          <a:p>
            <a:pPr marL="285750" indent="-285750">
              <a:lnSpc>
                <a:spcPct val="150000"/>
              </a:lnSpc>
              <a:buFontTx/>
              <a:buChar char="-"/>
            </a:pPr>
            <a:endParaRPr lang="it-IT" sz="1400" i="1" dirty="0"/>
          </a:p>
        </p:txBody>
      </p:sp>
    </p:spTree>
    <p:extLst>
      <p:ext uri="{BB962C8B-B14F-4D97-AF65-F5344CB8AC3E}">
        <p14:creationId xmlns:p14="http://schemas.microsoft.com/office/powerpoint/2010/main" val="4236317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smtClean="0"/>
              <a:t>1. Stabilizzazione LSU – La disciplina regionale</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078313"/>
          </a:xfrm>
          <a:prstGeom prst="rect">
            <a:avLst/>
          </a:prstGeom>
          <a:noFill/>
        </p:spPr>
        <p:txBody>
          <a:bodyPr wrap="square" rtlCol="0">
            <a:spAutoFit/>
          </a:bodyPr>
          <a:lstStyle/>
          <a:p>
            <a:r>
              <a:rPr lang="it-IT" dirty="0" smtClean="0">
                <a:latin typeface="+mj-lt"/>
              </a:rPr>
              <a:t>Art 26 commi 5, 6 e 7 della L.R. 8/2018 </a:t>
            </a:r>
          </a:p>
          <a:p>
            <a:r>
              <a:rPr lang="it-IT" dirty="0">
                <a:latin typeface="+mj-lt"/>
              </a:rPr>
              <a:t>6. Ferme restando le norme di contenimento della spesa del personale, </a:t>
            </a:r>
            <a:r>
              <a:rPr lang="it-IT" b="1" u="sng" dirty="0">
                <a:latin typeface="+mj-lt"/>
              </a:rPr>
              <a:t>limitatamente </a:t>
            </a:r>
            <a:r>
              <a:rPr lang="it-IT" b="1" u="sng" dirty="0" smtClean="0">
                <a:latin typeface="+mj-lt"/>
              </a:rPr>
              <a:t>alle risorse </a:t>
            </a:r>
            <a:r>
              <a:rPr lang="it-IT" b="1" u="sng" dirty="0">
                <a:latin typeface="+mj-lt"/>
              </a:rPr>
              <a:t>regionali aggiuntive </a:t>
            </a:r>
            <a:r>
              <a:rPr lang="it-IT" dirty="0">
                <a:latin typeface="+mj-lt"/>
              </a:rPr>
              <a:t>assicurate dalle autorizzazioni di spesa di cui al comma 1 </a:t>
            </a:r>
            <a:r>
              <a:rPr lang="it-IT" dirty="0" smtClean="0">
                <a:latin typeface="+mj-lt"/>
              </a:rPr>
              <a:t>dell'articolo 6 </a:t>
            </a:r>
            <a:r>
              <a:rPr lang="it-IT" dirty="0">
                <a:latin typeface="+mj-lt"/>
              </a:rPr>
              <a:t>e al comma 7 dell'articolo 30 della legge regionale 28 gennaio 2014, n.5 e dalle </a:t>
            </a:r>
            <a:r>
              <a:rPr lang="it-IT" dirty="0" smtClean="0">
                <a:latin typeface="+mj-lt"/>
              </a:rPr>
              <a:t>autorizzazioni di </a:t>
            </a:r>
            <a:r>
              <a:rPr lang="it-IT" dirty="0">
                <a:latin typeface="+mj-lt"/>
              </a:rPr>
              <a:t>spesa di cui al comma 10, lettera b), dell'articolo 3 della legge regionale n.27/2016, </a:t>
            </a:r>
            <a:r>
              <a:rPr lang="it-IT" b="1" u="sng" dirty="0">
                <a:latin typeface="+mj-lt"/>
              </a:rPr>
              <a:t>gli </a:t>
            </a:r>
            <a:r>
              <a:rPr lang="it-IT" b="1" u="sng" dirty="0" smtClean="0">
                <a:latin typeface="+mj-lt"/>
              </a:rPr>
              <a:t>enti locali</a:t>
            </a:r>
            <a:r>
              <a:rPr lang="it-IT" b="1" u="sng" dirty="0">
                <a:latin typeface="+mj-lt"/>
              </a:rPr>
              <a:t>, in conformità a quanto disposto dall'articolo 20 del decreto legislativo </a:t>
            </a:r>
            <a:r>
              <a:rPr lang="it-IT" b="1" u="sng" dirty="0" smtClean="0">
                <a:latin typeface="+mj-lt"/>
              </a:rPr>
              <a:t>n.75/2017, provvedono </a:t>
            </a:r>
            <a:r>
              <a:rPr lang="it-IT" b="1" u="sng" dirty="0">
                <a:latin typeface="+mj-lt"/>
              </a:rPr>
              <a:t>ad avviare, entro il 31 dicembre 2018, le procedure di stabilizzazione dei </a:t>
            </a:r>
            <a:r>
              <a:rPr lang="it-IT" b="1" u="sng" dirty="0" smtClean="0">
                <a:latin typeface="+mj-lt"/>
              </a:rPr>
              <a:t>lavoratori a </a:t>
            </a:r>
            <a:r>
              <a:rPr lang="it-IT" b="1" u="sng" dirty="0">
                <a:latin typeface="+mj-lt"/>
              </a:rPr>
              <a:t>tempo determinato, con contratti a tempo indeterminato anche part time, per un numero di </a:t>
            </a:r>
            <a:r>
              <a:rPr lang="it-IT" b="1" u="sng" dirty="0" smtClean="0">
                <a:latin typeface="+mj-lt"/>
              </a:rPr>
              <a:t>ore non </a:t>
            </a:r>
            <a:r>
              <a:rPr lang="it-IT" b="1" u="sng" dirty="0">
                <a:latin typeface="+mj-lt"/>
              </a:rPr>
              <a:t>inferiore a quello in essere con il medesimo lavoratore al 31 dicembre 2015</a:t>
            </a:r>
            <a:r>
              <a:rPr lang="it-IT" dirty="0">
                <a:latin typeface="+mj-lt"/>
              </a:rPr>
              <a:t>. Ove </a:t>
            </a:r>
            <a:r>
              <a:rPr lang="it-IT" dirty="0" smtClean="0">
                <a:latin typeface="+mj-lt"/>
              </a:rPr>
              <a:t>non ricorrano </a:t>
            </a:r>
            <a:r>
              <a:rPr lang="it-IT" dirty="0">
                <a:latin typeface="+mj-lt"/>
              </a:rPr>
              <a:t>le condizioni di cui al comma l dell'articolo 20 del decreto legislativo n.75/2017, gli </a:t>
            </a:r>
            <a:r>
              <a:rPr lang="it-IT" dirty="0" smtClean="0">
                <a:latin typeface="+mj-lt"/>
              </a:rPr>
              <a:t>enti locali </a:t>
            </a:r>
            <a:r>
              <a:rPr lang="it-IT" dirty="0">
                <a:latin typeface="+mj-lt"/>
              </a:rPr>
              <a:t>sono autorizzati ad avviare le procedure di stabilizzazione per i soggetti che </a:t>
            </a:r>
            <a:r>
              <a:rPr lang="it-IT" dirty="0" smtClean="0">
                <a:latin typeface="+mj-lt"/>
              </a:rPr>
              <a:t>prestano servizio </a:t>
            </a:r>
            <a:r>
              <a:rPr lang="it-IT" dirty="0">
                <a:latin typeface="+mj-lt"/>
              </a:rPr>
              <a:t>presso lo stesso ente a valere sulle risorse regionali richiamate nel presente </a:t>
            </a:r>
            <a:r>
              <a:rPr lang="it-IT" dirty="0" smtClean="0">
                <a:latin typeface="+mj-lt"/>
              </a:rPr>
              <a:t>articolo, mediante </a:t>
            </a:r>
            <a:r>
              <a:rPr lang="it-IT" dirty="0">
                <a:latin typeface="+mj-lt"/>
              </a:rPr>
              <a:t>le </a:t>
            </a:r>
            <a:r>
              <a:rPr lang="it-IT" b="1" u="sng" dirty="0">
                <a:latin typeface="+mj-lt"/>
              </a:rPr>
              <a:t>disposizioni di cui al comma 2 dell'articolo 20 del medesimo decreto </a:t>
            </a:r>
            <a:r>
              <a:rPr lang="it-IT" b="1" u="sng" dirty="0" smtClean="0">
                <a:latin typeface="+mj-lt"/>
              </a:rPr>
              <a:t>legislativo, interamente </a:t>
            </a:r>
            <a:r>
              <a:rPr lang="it-IT" b="1" u="sng" dirty="0">
                <a:latin typeface="+mj-lt"/>
              </a:rPr>
              <a:t>riservate ai medesimi</a:t>
            </a:r>
            <a:r>
              <a:rPr lang="it-IT" dirty="0">
                <a:latin typeface="+mj-lt"/>
              </a:rPr>
              <a:t>.</a:t>
            </a:r>
            <a:endParaRPr lang="it-IT" dirty="0" smtClean="0">
              <a:latin typeface="+mj-lt"/>
            </a:endParaRPr>
          </a:p>
        </p:txBody>
      </p:sp>
    </p:spTree>
    <p:extLst>
      <p:ext uri="{BB962C8B-B14F-4D97-AF65-F5344CB8AC3E}">
        <p14:creationId xmlns:p14="http://schemas.microsoft.com/office/powerpoint/2010/main" val="1115800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smtClean="0"/>
              <a:t>1. Stabilizzazione LSU – La disciplina regionale</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a:p>
            <a:pPr eaLnBrk="1" hangingPunct="1">
              <a:lnSpc>
                <a:spcPct val="90000"/>
              </a:lnSpc>
              <a:buFont typeface="Wingdings" pitchFamily="2" charset="2"/>
              <a:buNone/>
            </a:pPr>
            <a:endParaRPr lang="it-IT" altLang="it-IT" sz="2000" dirty="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4801314"/>
          </a:xfrm>
          <a:prstGeom prst="rect">
            <a:avLst/>
          </a:prstGeom>
          <a:noFill/>
        </p:spPr>
        <p:txBody>
          <a:bodyPr wrap="square" rtlCol="0">
            <a:spAutoFit/>
          </a:bodyPr>
          <a:lstStyle/>
          <a:p>
            <a:r>
              <a:rPr lang="it-IT" dirty="0" smtClean="0">
                <a:latin typeface="+mj-lt"/>
              </a:rPr>
              <a:t>Art 26 commi 5, 6 e 7 della L.R. 8/2018 </a:t>
            </a:r>
          </a:p>
          <a:p>
            <a:r>
              <a:rPr lang="it-IT" dirty="0">
                <a:latin typeface="+mj-lt"/>
              </a:rPr>
              <a:t>7. </a:t>
            </a:r>
            <a:r>
              <a:rPr lang="it-IT" b="1" u="sng" dirty="0">
                <a:latin typeface="+mj-lt"/>
              </a:rPr>
              <a:t>Le procedure di stabilizzazione di cui al comma 6, a totale ed esclusivo carico </a:t>
            </a:r>
            <a:r>
              <a:rPr lang="it-IT" b="1" u="sng" dirty="0" smtClean="0">
                <a:latin typeface="+mj-lt"/>
              </a:rPr>
              <a:t>delle risorse </a:t>
            </a:r>
            <a:r>
              <a:rPr lang="it-IT" b="1" u="sng" dirty="0">
                <a:latin typeface="+mj-lt"/>
              </a:rPr>
              <a:t>regionali </a:t>
            </a:r>
            <a:r>
              <a:rPr lang="it-IT" dirty="0">
                <a:latin typeface="+mj-lt"/>
              </a:rPr>
              <a:t>gravanti sui capitoli 191310, 191301 e 191320, </a:t>
            </a:r>
            <a:r>
              <a:rPr lang="it-IT" b="1" u="sng" dirty="0">
                <a:latin typeface="+mj-lt"/>
              </a:rPr>
              <a:t>non sono soggette ai vincoli e </a:t>
            </a:r>
            <a:r>
              <a:rPr lang="it-IT" b="1" u="sng" dirty="0" smtClean="0">
                <a:latin typeface="+mj-lt"/>
              </a:rPr>
              <a:t>ai limiti </a:t>
            </a:r>
            <a:r>
              <a:rPr lang="it-IT" b="1" u="sng" dirty="0">
                <a:latin typeface="+mj-lt"/>
              </a:rPr>
              <a:t>della spesa del personale propria dei singoli enti</a:t>
            </a:r>
            <a:r>
              <a:rPr lang="it-IT" b="1" u="sng" dirty="0" smtClean="0">
                <a:latin typeface="+mj-lt"/>
              </a:rPr>
              <a:t>.</a:t>
            </a:r>
          </a:p>
          <a:p>
            <a:endParaRPr lang="it-IT" b="1" u="sng" dirty="0">
              <a:latin typeface="+mj-lt"/>
            </a:endParaRPr>
          </a:p>
          <a:p>
            <a:r>
              <a:rPr lang="it-IT" b="1" u="sng" dirty="0" smtClean="0">
                <a:latin typeface="+mj-lt"/>
              </a:rPr>
              <a:t>CDC Sicilia (Del. n. 27/2019)</a:t>
            </a:r>
            <a:endParaRPr lang="it-IT" b="1" u="sng" dirty="0">
              <a:latin typeface="+mj-lt"/>
            </a:endParaRPr>
          </a:p>
          <a:p>
            <a:r>
              <a:rPr lang="it-IT" u="sng" dirty="0" smtClean="0">
                <a:latin typeface="+mj-lt"/>
              </a:rPr>
              <a:t>«…dato </a:t>
            </a:r>
            <a:r>
              <a:rPr lang="it-IT" u="sng" dirty="0">
                <a:latin typeface="+mj-lt"/>
              </a:rPr>
              <a:t>il vincolo di destinazione delle risorse regionali alle procedure </a:t>
            </a:r>
            <a:r>
              <a:rPr lang="it-IT" u="sng" dirty="0" smtClean="0">
                <a:latin typeface="+mj-lt"/>
              </a:rPr>
              <a:t>di stabilizzazione</a:t>
            </a:r>
            <a:r>
              <a:rPr lang="it-IT" u="sng" dirty="0">
                <a:latin typeface="+mj-lt"/>
              </a:rPr>
              <a:t>, l'entità di dette risorse aggiuntive, affinché possa dirsi garantito l'adeguato </a:t>
            </a:r>
            <a:r>
              <a:rPr lang="it-IT" u="sng" dirty="0" smtClean="0">
                <a:latin typeface="+mj-lt"/>
              </a:rPr>
              <a:t>accesso dall'esterno</a:t>
            </a:r>
            <a:r>
              <a:rPr lang="it-IT" u="sng" dirty="0">
                <a:latin typeface="+mj-lt"/>
              </a:rPr>
              <a:t>, non potrebbe in ogni caso superare l'importo di quelle a carico del bilancio e destinate </a:t>
            </a:r>
            <a:r>
              <a:rPr lang="it-IT" u="sng" dirty="0" smtClean="0">
                <a:latin typeface="+mj-lt"/>
              </a:rPr>
              <a:t>al reclutamento ordinario»</a:t>
            </a:r>
          </a:p>
          <a:p>
            <a:endParaRPr lang="it-IT" b="1" u="sng" dirty="0">
              <a:latin typeface="+mj-lt"/>
            </a:endParaRPr>
          </a:p>
          <a:p>
            <a:r>
              <a:rPr lang="it-IT" b="1" u="sng" dirty="0" smtClean="0">
                <a:latin typeface="+mj-lt"/>
              </a:rPr>
              <a:t>TAR Palermo (</a:t>
            </a:r>
            <a:r>
              <a:rPr lang="it-IT" b="1" u="sng" dirty="0" err="1" smtClean="0">
                <a:latin typeface="+mj-lt"/>
              </a:rPr>
              <a:t>Sent</a:t>
            </a:r>
            <a:r>
              <a:rPr lang="it-IT" b="1" u="sng" dirty="0" smtClean="0">
                <a:latin typeface="+mj-lt"/>
              </a:rPr>
              <a:t>. n. 234/2019)</a:t>
            </a:r>
          </a:p>
          <a:p>
            <a:r>
              <a:rPr lang="it-IT" b="1" u="sng" dirty="0" smtClean="0">
                <a:latin typeface="+mj-lt"/>
              </a:rPr>
              <a:t>Le finalità del superamento del precariato e della valorizzazione della professionalità acquisita costituiscono ragioni di deroga al principio della garanzia dell’adeguato accesso dall’esterno.</a:t>
            </a:r>
          </a:p>
          <a:p>
            <a:endParaRPr lang="it-IT" u="sng" dirty="0">
              <a:latin typeface="+mj-lt"/>
            </a:endParaRPr>
          </a:p>
        </p:txBody>
      </p:sp>
    </p:spTree>
    <p:extLst>
      <p:ext uri="{BB962C8B-B14F-4D97-AF65-F5344CB8AC3E}">
        <p14:creationId xmlns:p14="http://schemas.microsoft.com/office/powerpoint/2010/main" val="1451534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a:t>2</a:t>
            </a:r>
            <a:r>
              <a:rPr lang="it-IT" altLang="it-IT" sz="2000" b="1" i="1" dirty="0" smtClean="0"/>
              <a:t>. Incentivi per il potenziamento delle entrate</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3970318"/>
          </a:xfrm>
          <a:prstGeom prst="rect">
            <a:avLst/>
          </a:prstGeom>
          <a:noFill/>
        </p:spPr>
        <p:txBody>
          <a:bodyPr wrap="square" rtlCol="0">
            <a:spAutoFit/>
          </a:bodyPr>
          <a:lstStyle/>
          <a:p>
            <a:endParaRPr lang="it-IT" dirty="0" smtClean="0">
              <a:latin typeface="+mj-lt"/>
            </a:endParaRPr>
          </a:p>
          <a:p>
            <a:r>
              <a:rPr lang="it-IT" dirty="0">
                <a:latin typeface="+mj-lt"/>
              </a:rPr>
              <a:t>Il </a:t>
            </a:r>
            <a:r>
              <a:rPr lang="it-IT" b="1" dirty="0">
                <a:latin typeface="+mj-lt"/>
              </a:rPr>
              <a:t>comma 1091</a:t>
            </a:r>
            <a:r>
              <a:rPr lang="it-IT" dirty="0">
                <a:latin typeface="+mj-lt"/>
              </a:rPr>
              <a:t>, recependo una proposta da tempo formulata dall’ANCI, consente ai Comuni che hanno approvato il bilancio di previsione ed il rendiconto entro i termini di legge, di destinare, con proprio regolamento, il maggiore gettito accertato e riscosso, relativo agli accertamenti dell’IMU e della TARI, nell’esercizio fiscale precedente a quello di riferimento risultante dal conto consuntivo approvato, nella misura massima del 5% e limitatamente all’anno di riferimento, al </a:t>
            </a:r>
            <a:r>
              <a:rPr lang="it-IT" b="1" u="sng" dirty="0">
                <a:latin typeface="+mj-lt"/>
              </a:rPr>
              <a:t>potenziamento delle risorse strumentali degli uffici comunali</a:t>
            </a:r>
            <a:r>
              <a:rPr lang="it-IT" dirty="0">
                <a:latin typeface="+mj-lt"/>
              </a:rPr>
              <a:t> preposti alla gestione delle entrate e al </a:t>
            </a:r>
            <a:r>
              <a:rPr lang="it-IT" b="1" u="sng" dirty="0">
                <a:latin typeface="+mj-lt"/>
              </a:rPr>
              <a:t>trattamento accessorio </a:t>
            </a:r>
            <a:r>
              <a:rPr lang="it-IT" dirty="0">
                <a:latin typeface="+mj-lt"/>
              </a:rPr>
              <a:t>del personale dipendente, anche di qualifica dirigenziale, in deroga ai limiti di legge relativi all’ammontare complessivo del dei fondi destinabili al salario </a:t>
            </a:r>
            <a:r>
              <a:rPr lang="it-IT" dirty="0" smtClean="0">
                <a:latin typeface="+mj-lt"/>
              </a:rPr>
              <a:t>accessorio (art. 23, comma 2, </a:t>
            </a:r>
            <a:r>
              <a:rPr lang="it-IT" dirty="0" err="1" smtClean="0">
                <a:latin typeface="+mj-lt"/>
              </a:rPr>
              <a:t>D.Lgs.</a:t>
            </a:r>
            <a:r>
              <a:rPr lang="it-IT" dirty="0" smtClean="0">
                <a:latin typeface="+mj-lt"/>
              </a:rPr>
              <a:t> 75/2017).</a:t>
            </a:r>
            <a:endParaRPr lang="it-IT" dirty="0">
              <a:latin typeface="+mj-lt"/>
            </a:endParaRPr>
          </a:p>
          <a:p>
            <a:endParaRPr lang="it-IT" dirty="0"/>
          </a:p>
        </p:txBody>
      </p:sp>
    </p:spTree>
    <p:extLst>
      <p:ext uri="{BB962C8B-B14F-4D97-AF65-F5344CB8AC3E}">
        <p14:creationId xmlns:p14="http://schemas.microsoft.com/office/powerpoint/2010/main" val="3593559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a:t>3</a:t>
            </a:r>
            <a:r>
              <a:rPr lang="it-IT" altLang="it-IT" sz="2000" b="1" i="1" dirty="0" smtClean="0"/>
              <a:t>. Avvalimento</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3970318"/>
          </a:xfrm>
          <a:prstGeom prst="rect">
            <a:avLst/>
          </a:prstGeom>
          <a:noFill/>
        </p:spPr>
        <p:txBody>
          <a:bodyPr wrap="square" rtlCol="0">
            <a:spAutoFit/>
          </a:bodyPr>
          <a:lstStyle/>
          <a:p>
            <a:endParaRPr lang="it-IT" dirty="0" smtClean="0">
              <a:latin typeface="+mj-lt"/>
            </a:endParaRPr>
          </a:p>
          <a:p>
            <a:r>
              <a:rPr lang="it-IT" dirty="0">
                <a:latin typeface="+mj-lt"/>
              </a:rPr>
              <a:t>Il </a:t>
            </a:r>
            <a:r>
              <a:rPr lang="it-IT" b="1" dirty="0">
                <a:latin typeface="+mj-lt"/>
              </a:rPr>
              <a:t>comma 124 </a:t>
            </a:r>
            <a:r>
              <a:rPr lang="it-IT" dirty="0">
                <a:latin typeface="+mj-lt"/>
              </a:rPr>
              <a:t>disciplina una fattispecie già regolata da fonte contrattuale,  stabilendo che, al fine di soddisfare la migliore realizzazione dei servizi istituzionali e di conseguire una economica gestione delle risorse, gli enti locali e le regioni possono utilizzare, </a:t>
            </a:r>
            <a:r>
              <a:rPr lang="it-IT" b="1" dirty="0">
                <a:latin typeface="+mj-lt"/>
              </a:rPr>
              <a:t>con il consenso dei lavoratori interessati</a:t>
            </a:r>
            <a:r>
              <a:rPr lang="it-IT" dirty="0">
                <a:latin typeface="+mj-lt"/>
              </a:rPr>
              <a:t>, personale assegnato da altri enti cui si applica il contratto collettivo nazionale di lavoro del comparto Regioni ed enti locali per periodi predeterminati e per una parte del tempo di lavoro d’obbligo mediante convenzione e </a:t>
            </a:r>
            <a:r>
              <a:rPr lang="it-IT" b="1" dirty="0">
                <a:latin typeface="+mj-lt"/>
              </a:rPr>
              <a:t>previo assenso dell’ente di appartenenza</a:t>
            </a:r>
            <a:r>
              <a:rPr lang="it-IT" dirty="0">
                <a:latin typeface="+mj-lt"/>
              </a:rPr>
              <a:t>. </a:t>
            </a:r>
            <a:endParaRPr lang="it-IT" dirty="0" smtClean="0">
              <a:latin typeface="+mj-lt"/>
            </a:endParaRPr>
          </a:p>
          <a:p>
            <a:r>
              <a:rPr lang="it-IT" dirty="0" smtClean="0">
                <a:latin typeface="+mj-lt"/>
              </a:rPr>
              <a:t>La </a:t>
            </a:r>
            <a:r>
              <a:rPr lang="it-IT" dirty="0">
                <a:latin typeface="+mj-lt"/>
              </a:rPr>
              <a:t>convenzione definisce, tra l’altro, il tempo di lavoro in assegnazione, nel rispetto del vincolo dell’orario settimanale d’obbligo, la ripartizione degli oneri finanziari e tutti gli altri aspetti utili per regolare il corretto utilizzo del lavoratore. Si applicano, ove compatibili, le disposizioni di cui all’articolo 14 del CCNL 22 gennaio 2004 del comparto Regioni-autonomie locali.</a:t>
            </a:r>
            <a:endParaRPr lang="it-IT" dirty="0"/>
          </a:p>
        </p:txBody>
      </p:sp>
    </p:spTree>
    <p:extLst>
      <p:ext uri="{BB962C8B-B14F-4D97-AF65-F5344CB8AC3E}">
        <p14:creationId xmlns:p14="http://schemas.microsoft.com/office/powerpoint/2010/main" val="151607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dirty="0"/>
              <a:t/>
            </a:r>
            <a:br>
              <a:rPr lang="it-IT" altLang="it-IT" sz="2400" b="1" i="1" dirty="0"/>
            </a:br>
            <a:r>
              <a:rPr lang="it-IT" altLang="it-IT" sz="2000" b="1" i="1" dirty="0"/>
              <a:t>4</a:t>
            </a:r>
            <a:r>
              <a:rPr lang="it-IT" altLang="it-IT" sz="2000" b="1" i="1" dirty="0" smtClean="0"/>
              <a:t>. </a:t>
            </a:r>
            <a:r>
              <a:rPr lang="it-IT" sz="2400" b="1" dirty="0"/>
              <a:t>Conciliazione vita-lavoro</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078313"/>
          </a:xfrm>
          <a:prstGeom prst="rect">
            <a:avLst/>
          </a:prstGeom>
          <a:noFill/>
        </p:spPr>
        <p:txBody>
          <a:bodyPr wrap="square" rtlCol="0">
            <a:spAutoFit/>
          </a:bodyPr>
          <a:lstStyle/>
          <a:p>
            <a:endParaRPr lang="it-IT" dirty="0" smtClean="0">
              <a:latin typeface="+mj-lt"/>
            </a:endParaRPr>
          </a:p>
          <a:p>
            <a:r>
              <a:rPr lang="it-IT" dirty="0">
                <a:latin typeface="+mj-lt"/>
              </a:rPr>
              <a:t>Il </a:t>
            </a:r>
            <a:r>
              <a:rPr lang="it-IT" b="1" u="sng" dirty="0">
                <a:latin typeface="+mj-lt"/>
              </a:rPr>
              <a:t>comma 485 </a:t>
            </a:r>
            <a:r>
              <a:rPr lang="it-IT" dirty="0">
                <a:latin typeface="+mj-lt"/>
              </a:rPr>
              <a:t>introduce una modifica al </a:t>
            </a:r>
            <a:r>
              <a:rPr lang="it-IT" dirty="0" err="1">
                <a:latin typeface="+mj-lt"/>
              </a:rPr>
              <a:t>D.Lgs.</a:t>
            </a:r>
            <a:r>
              <a:rPr lang="it-IT" dirty="0">
                <a:latin typeface="+mj-lt"/>
              </a:rPr>
              <a:t> n. 151/2001 al fine di </a:t>
            </a:r>
            <a:r>
              <a:rPr lang="it-IT" u="sng" dirty="0">
                <a:latin typeface="+mj-lt"/>
              </a:rPr>
              <a:t>consentire alle lavoratrici in stato di gravidanza la facoltà di astenersi dal lavoro dopo il parto ed entro i cinque mesi successivi dallo stesso</a:t>
            </a:r>
            <a:r>
              <a:rPr lang="it-IT" dirty="0">
                <a:latin typeface="+mj-lt"/>
              </a:rPr>
              <a:t>, a condizione che il medico specialista del Servizio Sanitario Nazionale o con esso convenzionato e il medico competente ai fini della prevenzione e della tutela della salute nei luoghi di lavoro attestino che tale opzione non arrechi pregiudizio alla salute della gestante e del </a:t>
            </a:r>
            <a:r>
              <a:rPr lang="it-IT" dirty="0" smtClean="0">
                <a:latin typeface="+mj-lt"/>
              </a:rPr>
              <a:t>nascituro</a:t>
            </a:r>
          </a:p>
          <a:p>
            <a:endParaRPr lang="it-IT" dirty="0">
              <a:latin typeface="+mj-lt"/>
            </a:endParaRPr>
          </a:p>
          <a:p>
            <a:r>
              <a:rPr lang="it-IT" dirty="0">
                <a:latin typeface="+mj-lt"/>
              </a:rPr>
              <a:t>Il </a:t>
            </a:r>
            <a:r>
              <a:rPr lang="it-IT" b="1" dirty="0">
                <a:latin typeface="+mj-lt"/>
              </a:rPr>
              <a:t>comma 486 </a:t>
            </a:r>
            <a:r>
              <a:rPr lang="it-IT" dirty="0">
                <a:latin typeface="+mj-lt"/>
              </a:rPr>
              <a:t>inserisce nella legge n. 81/2017  un criterio di priorità per le richieste di lavoro "agile": viene prescritto che i datori di lavoro pubblici e privati che stipulano accordi per lo svolgimento dell'attività lavorativa in modalità agile (</a:t>
            </a:r>
            <a:r>
              <a:rPr lang="it-IT" b="1" u="sng" dirty="0" err="1">
                <a:latin typeface="+mj-lt"/>
              </a:rPr>
              <a:t>smart</a:t>
            </a:r>
            <a:r>
              <a:rPr lang="it-IT" b="1" u="sng" dirty="0">
                <a:latin typeface="+mj-lt"/>
              </a:rPr>
              <a:t> </a:t>
            </a:r>
            <a:r>
              <a:rPr lang="it-IT" b="1" u="sng" dirty="0" err="1">
                <a:latin typeface="+mj-lt"/>
              </a:rPr>
              <a:t>working</a:t>
            </a:r>
            <a:r>
              <a:rPr lang="it-IT" dirty="0">
                <a:latin typeface="+mj-lt"/>
              </a:rPr>
              <a:t>) hanno </a:t>
            </a:r>
            <a:r>
              <a:rPr lang="it-IT" u="sng" dirty="0">
                <a:latin typeface="+mj-lt"/>
              </a:rPr>
              <a:t>l'obbligo di dare priorità alle richieste di esecuzione del lavoro provenienti dalle lavoratrici nei tre ani successivi alla conclusione del congedo di maternità, ovvero ai lavoratori con figli disabili che necessitino di un intervento assistenziale permanente, continuativo e globale</a:t>
            </a:r>
            <a:r>
              <a:rPr lang="it-IT" dirty="0">
                <a:latin typeface="+mj-lt"/>
              </a:rPr>
              <a:t>.</a:t>
            </a:r>
          </a:p>
          <a:p>
            <a:endParaRPr lang="it-IT" dirty="0"/>
          </a:p>
        </p:txBody>
      </p:sp>
    </p:spTree>
    <p:extLst>
      <p:ext uri="{BB962C8B-B14F-4D97-AF65-F5344CB8AC3E}">
        <p14:creationId xmlns:p14="http://schemas.microsoft.com/office/powerpoint/2010/main" val="537413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Altre misure in materia di personale</a:t>
            </a:r>
            <a:r>
              <a:rPr lang="it-IT" altLang="it-IT" sz="2400" b="1" i="1"/>
              <a:t/>
            </a:r>
            <a:br>
              <a:rPr lang="it-IT" altLang="it-IT" sz="2400" b="1" i="1"/>
            </a:br>
            <a:r>
              <a:rPr lang="it-IT" altLang="it-IT" sz="2000" b="1" i="1" dirty="0"/>
              <a:t>5</a:t>
            </a:r>
            <a:r>
              <a:rPr lang="it-IT" altLang="it-IT" sz="2000" b="1" i="1" smtClean="0"/>
              <a:t>. </a:t>
            </a:r>
            <a:r>
              <a:rPr lang="it-IT" sz="2400" b="1" dirty="0" smtClean="0"/>
              <a:t>Differimento divieto co.co.co.</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293757"/>
          </a:xfrm>
          <a:prstGeom prst="rect">
            <a:avLst/>
          </a:prstGeom>
          <a:noFill/>
        </p:spPr>
        <p:txBody>
          <a:bodyPr wrap="square" rtlCol="0">
            <a:spAutoFit/>
          </a:bodyPr>
          <a:lstStyle/>
          <a:p>
            <a:r>
              <a:rPr lang="it-IT" sz="1600" b="1" dirty="0" smtClean="0">
                <a:latin typeface="+mj-lt"/>
              </a:rPr>
              <a:t>Comma 1131</a:t>
            </a:r>
            <a:r>
              <a:rPr lang="it-IT" sz="1600" b="1" dirty="0">
                <a:latin typeface="+mj-lt"/>
              </a:rPr>
              <a:t>. </a:t>
            </a:r>
            <a:r>
              <a:rPr lang="it-IT" sz="1600" dirty="0">
                <a:latin typeface="+mj-lt"/>
              </a:rPr>
              <a:t>Nelle materie di interesse delle strutture della Presidenza del Consiglio dei ministri sono disposte le seguenti proroghe di termini</a:t>
            </a:r>
            <a:r>
              <a:rPr lang="it-IT" sz="1600" dirty="0" smtClean="0">
                <a:latin typeface="+mj-lt"/>
              </a:rPr>
              <a:t>:</a:t>
            </a:r>
          </a:p>
          <a:p>
            <a:r>
              <a:rPr lang="it-IT" sz="1600" dirty="0" smtClean="0">
                <a:latin typeface="+mj-lt"/>
              </a:rPr>
              <a:t>… </a:t>
            </a:r>
          </a:p>
          <a:p>
            <a:r>
              <a:rPr lang="it-IT" sz="1600" dirty="0" smtClean="0">
                <a:latin typeface="+mj-lt"/>
              </a:rPr>
              <a:t>f</a:t>
            </a:r>
            <a:r>
              <a:rPr lang="it-IT" sz="1600" dirty="0">
                <a:latin typeface="+mj-lt"/>
              </a:rPr>
              <a:t>) all'articolo 22, comma 8, del decreto legislativo 25 maggio 2017, n. 75, le parole: « 1° gennaio 2019 » sono sostituite dalle seguenti: « 1° luglio 2019 </a:t>
            </a:r>
            <a:r>
              <a:rPr lang="it-IT" sz="1600" dirty="0" smtClean="0">
                <a:latin typeface="+mj-lt"/>
              </a:rPr>
              <a:t>»;</a:t>
            </a:r>
          </a:p>
          <a:p>
            <a:endParaRPr lang="it-IT" sz="1600" dirty="0">
              <a:latin typeface="+mj-lt"/>
            </a:endParaRPr>
          </a:p>
          <a:p>
            <a:r>
              <a:rPr lang="it-IT" sz="1600" b="1" dirty="0" err="1" smtClean="0">
                <a:latin typeface="+mj-lt"/>
              </a:rPr>
              <a:t>D.Lgs.</a:t>
            </a:r>
            <a:r>
              <a:rPr lang="it-IT" sz="1600" b="1" dirty="0" smtClean="0">
                <a:latin typeface="+mj-lt"/>
              </a:rPr>
              <a:t> n. 75/2017, art. 22, comma 8</a:t>
            </a:r>
            <a:r>
              <a:rPr lang="it-IT" sz="1600" dirty="0">
                <a:latin typeface="+mj-lt"/>
              </a:rPr>
              <a:t>. Il divieto di cui all'articolo 7, comma 5-bis, del decreto legislativo n. 165 del 2001, come introdotto dal presente decreto, si applica a decorrere dal </a:t>
            </a:r>
            <a:r>
              <a:rPr lang="it-IT" sz="1600" b="1" dirty="0" smtClean="0">
                <a:latin typeface="+mj-lt"/>
              </a:rPr>
              <a:t>1</a:t>
            </a:r>
            <a:r>
              <a:rPr lang="it-IT" sz="1600" b="1" dirty="0">
                <a:latin typeface="+mj-lt"/>
              </a:rPr>
              <a:t>° luglio </a:t>
            </a:r>
            <a:r>
              <a:rPr lang="it-IT" sz="1600" b="1" dirty="0" smtClean="0">
                <a:latin typeface="+mj-lt"/>
              </a:rPr>
              <a:t>2019</a:t>
            </a:r>
            <a:r>
              <a:rPr lang="it-IT" sz="1600" dirty="0" smtClean="0">
                <a:latin typeface="+mj-lt"/>
              </a:rPr>
              <a:t>.</a:t>
            </a:r>
          </a:p>
          <a:p>
            <a:endParaRPr lang="it-IT" sz="1600" dirty="0" smtClean="0">
              <a:latin typeface="+mj-lt"/>
            </a:endParaRPr>
          </a:p>
          <a:p>
            <a:r>
              <a:rPr lang="it-IT" sz="1600" b="1" dirty="0" err="1" smtClean="0">
                <a:latin typeface="+mj-lt"/>
              </a:rPr>
              <a:t>D.Lgs.</a:t>
            </a:r>
            <a:r>
              <a:rPr lang="it-IT" sz="1600" b="1" dirty="0" smtClean="0">
                <a:latin typeface="+mj-lt"/>
              </a:rPr>
              <a:t> n. 165/2001, art. 7, comma 5-bis</a:t>
            </a:r>
            <a:r>
              <a:rPr lang="it-IT" sz="1600" b="1" dirty="0">
                <a:latin typeface="+mj-lt"/>
              </a:rPr>
              <a:t>. </a:t>
            </a:r>
            <a:r>
              <a:rPr lang="it-IT" sz="1600" u="sng" dirty="0">
                <a:latin typeface="+mj-lt"/>
              </a:rPr>
              <a:t>E' fatto divieto alle amministrazioni pubbliche di stipulare contratti di collaborazione che si concretano in prestazioni di lavoro esclusivamente personali, continuative e le cui </a:t>
            </a:r>
            <a:r>
              <a:rPr lang="it-IT" sz="1600" u="sng" dirty="0" err="1">
                <a:latin typeface="+mj-lt"/>
              </a:rPr>
              <a:t>modalita'</a:t>
            </a:r>
            <a:r>
              <a:rPr lang="it-IT" sz="1600" u="sng" dirty="0">
                <a:latin typeface="+mj-lt"/>
              </a:rPr>
              <a:t> di esecuzione siano organizzate dal committente anche con riferimento ai tempi e al luogo di lavoro</a:t>
            </a:r>
            <a:r>
              <a:rPr lang="it-IT" sz="1600" dirty="0">
                <a:latin typeface="+mj-lt"/>
              </a:rPr>
              <a:t>. I contratti posti in essere in violazione del presente comma sono nulli e determinano </a:t>
            </a:r>
            <a:r>
              <a:rPr lang="it-IT" sz="1600" dirty="0" err="1">
                <a:latin typeface="+mj-lt"/>
              </a:rPr>
              <a:t>responsabilita'</a:t>
            </a:r>
            <a:r>
              <a:rPr lang="it-IT" sz="1600" dirty="0">
                <a:latin typeface="+mj-lt"/>
              </a:rPr>
              <a:t> erariale. I dirigenti che operano in violazione delle disposizioni del presente comma sono, </a:t>
            </a:r>
            <a:r>
              <a:rPr lang="it-IT" sz="1600" dirty="0" err="1">
                <a:latin typeface="+mj-lt"/>
              </a:rPr>
              <a:t>altresi'</a:t>
            </a:r>
            <a:r>
              <a:rPr lang="it-IT" sz="1600" dirty="0">
                <a:latin typeface="+mj-lt"/>
              </a:rPr>
              <a:t>, responsabili ai sensi dell'articolo 21 e ad essi non </a:t>
            </a:r>
            <a:r>
              <a:rPr lang="it-IT" sz="1600" dirty="0" err="1">
                <a:latin typeface="+mj-lt"/>
              </a:rPr>
              <a:t>puo'</a:t>
            </a:r>
            <a:r>
              <a:rPr lang="it-IT" sz="1600" dirty="0">
                <a:latin typeface="+mj-lt"/>
              </a:rPr>
              <a:t> essere erogata la retribuzione di risultato. Resta fermo che la disposizione di cui all'articolo 2, comma 1, del decreto legislativo 15 giugno 2015, n. 81, non si applica alle pubbliche amministrazioni.</a:t>
            </a:r>
          </a:p>
          <a:p>
            <a:endParaRPr lang="it-IT" dirty="0">
              <a:latin typeface="+mj-lt"/>
            </a:endParaRPr>
          </a:p>
        </p:txBody>
      </p:sp>
    </p:spTree>
    <p:extLst>
      <p:ext uri="{BB962C8B-B14F-4D97-AF65-F5344CB8AC3E}">
        <p14:creationId xmlns:p14="http://schemas.microsoft.com/office/powerpoint/2010/main" val="824771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400" b="1" i="1" dirty="0"/>
              <a:t>1</a:t>
            </a:r>
            <a:r>
              <a:rPr lang="it-IT" altLang="it-IT" sz="2400" b="1" i="1" dirty="0" smtClean="0"/>
              <a:t>. Normativa applicabile al turn-over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4801314"/>
          </a:xfrm>
          <a:prstGeom prst="rect">
            <a:avLst/>
          </a:prstGeom>
          <a:noFill/>
        </p:spPr>
        <p:txBody>
          <a:bodyPr wrap="square" rtlCol="0">
            <a:spAutoFit/>
          </a:bodyPr>
          <a:lstStyle/>
          <a:p>
            <a:endParaRPr lang="it-IT" dirty="0" smtClean="0">
              <a:latin typeface="+mj-lt"/>
            </a:endParaRPr>
          </a:p>
          <a:p>
            <a:r>
              <a:rPr lang="it-IT" dirty="0" smtClean="0">
                <a:latin typeface="+mj-lt"/>
              </a:rPr>
              <a:t>Dal </a:t>
            </a:r>
            <a:r>
              <a:rPr lang="it-IT" dirty="0">
                <a:latin typeface="+mj-lt"/>
              </a:rPr>
              <a:t>1 gennaio 2019 cessa di avere efficacia la disciplina contenuta nell’art. 1, comma 228, della legge di Bilancio 2016 (l. n. 208/2015), di conseguenza per tutti i Comuni sarà possibile effettuare </a:t>
            </a:r>
            <a:r>
              <a:rPr lang="it-IT" b="1" u="sng" dirty="0">
                <a:latin typeface="+mj-lt"/>
              </a:rPr>
              <a:t>il turn-over al 100% del personale cessato </a:t>
            </a:r>
            <a:r>
              <a:rPr lang="it-IT" dirty="0">
                <a:latin typeface="+mj-lt"/>
              </a:rPr>
              <a:t>(art. 3, comma 5, del D.L. n. 90/2014; art. 1, comma 562, L. n. 296/2006). </a:t>
            </a:r>
            <a:endParaRPr lang="it-IT" dirty="0" smtClean="0">
              <a:latin typeface="+mj-lt"/>
            </a:endParaRPr>
          </a:p>
          <a:p>
            <a:endParaRPr lang="it-IT" dirty="0">
              <a:latin typeface="+mj-lt"/>
            </a:endParaRPr>
          </a:p>
          <a:p>
            <a:r>
              <a:rPr lang="it-IT" b="1" u="sng" dirty="0">
                <a:latin typeface="+mj-lt"/>
              </a:rPr>
              <a:t>Non si applicano agli Enti locali</a:t>
            </a:r>
            <a:r>
              <a:rPr lang="it-IT" b="1" u="sng" dirty="0" smtClean="0">
                <a:latin typeface="+mj-lt"/>
              </a:rPr>
              <a:t>:</a:t>
            </a:r>
          </a:p>
          <a:p>
            <a:endParaRPr lang="it-IT" b="1" u="sng" dirty="0">
              <a:latin typeface="+mj-lt"/>
            </a:endParaRPr>
          </a:p>
          <a:p>
            <a:pPr marL="285750" indent="-285750">
              <a:buFontTx/>
              <a:buChar char="-"/>
            </a:pPr>
            <a:r>
              <a:rPr lang="it-IT" dirty="0" smtClean="0">
                <a:latin typeface="+mj-lt"/>
              </a:rPr>
              <a:t>le </a:t>
            </a:r>
            <a:r>
              <a:rPr lang="it-IT" dirty="0">
                <a:latin typeface="+mj-lt"/>
              </a:rPr>
              <a:t>previsioni che </a:t>
            </a:r>
            <a:r>
              <a:rPr lang="it-IT" b="1" u="sng" dirty="0">
                <a:latin typeface="+mj-lt"/>
              </a:rPr>
              <a:t>rinviano al 15 novembre 2019 la decorrenza giuridica ed economica delle assunzioni a tempo indeterminato in relazione alle facoltà </a:t>
            </a:r>
            <a:r>
              <a:rPr lang="it-IT" b="1" u="sng" dirty="0" err="1">
                <a:latin typeface="+mj-lt"/>
              </a:rPr>
              <a:t>assunzionali</a:t>
            </a:r>
            <a:r>
              <a:rPr lang="it-IT" b="1" u="sng" dirty="0">
                <a:latin typeface="+mj-lt"/>
              </a:rPr>
              <a:t> del 2019 </a:t>
            </a:r>
            <a:r>
              <a:rPr lang="it-IT" dirty="0">
                <a:latin typeface="+mj-lt"/>
              </a:rPr>
              <a:t>(Presidenza del Consiglio dei ministri, i Ministeri, gli enti pubblici non economici e le agenzie fiscali - comma 399</a:t>
            </a:r>
            <a:r>
              <a:rPr lang="it-IT" dirty="0" smtClean="0">
                <a:latin typeface="+mj-lt"/>
              </a:rPr>
              <a:t>)</a:t>
            </a:r>
          </a:p>
          <a:p>
            <a:pPr marL="285750" indent="-285750">
              <a:buFontTx/>
              <a:buChar char="-"/>
            </a:pPr>
            <a:endParaRPr lang="it-IT" dirty="0">
              <a:latin typeface="+mj-lt"/>
            </a:endParaRPr>
          </a:p>
          <a:p>
            <a:r>
              <a:rPr lang="it-IT" dirty="0" smtClean="0">
                <a:latin typeface="+mj-lt"/>
              </a:rPr>
              <a:t>-    le </a:t>
            </a:r>
            <a:r>
              <a:rPr lang="it-IT" dirty="0">
                <a:latin typeface="+mj-lt"/>
              </a:rPr>
              <a:t>previsioni relative ai </a:t>
            </a:r>
            <a:r>
              <a:rPr lang="it-IT" b="1" u="sng" dirty="0">
                <a:latin typeface="+mj-lt"/>
              </a:rPr>
              <a:t>concorsi unici </a:t>
            </a:r>
            <a:r>
              <a:rPr lang="it-IT" dirty="0">
                <a:latin typeface="+mj-lt"/>
              </a:rPr>
              <a:t>contenute </a:t>
            </a:r>
            <a:r>
              <a:rPr lang="it-IT" b="1" u="sng" dirty="0">
                <a:latin typeface="+mj-lt"/>
              </a:rPr>
              <a:t>nel comma </a:t>
            </a:r>
            <a:r>
              <a:rPr lang="it-IT" b="1" u="sng" dirty="0" smtClean="0">
                <a:latin typeface="+mj-lt"/>
              </a:rPr>
              <a:t>300</a:t>
            </a:r>
            <a:endParaRPr lang="it-IT" b="1" u="sng" dirty="0"/>
          </a:p>
          <a:p>
            <a:endParaRPr lang="it-IT" dirty="0"/>
          </a:p>
        </p:txBody>
      </p:sp>
    </p:spTree>
    <p:extLst>
      <p:ext uri="{BB962C8B-B14F-4D97-AF65-F5344CB8AC3E}">
        <p14:creationId xmlns:p14="http://schemas.microsoft.com/office/powerpoint/2010/main" val="2710418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000" b="1" i="1" dirty="0"/>
              <a:t>1</a:t>
            </a:r>
            <a:r>
              <a:rPr lang="it-IT" altLang="it-IT" sz="2000" b="1" i="1" dirty="0" smtClean="0"/>
              <a:t>. Normativa applicabile al turn-over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355312"/>
          </a:xfrm>
          <a:prstGeom prst="rect">
            <a:avLst/>
          </a:prstGeom>
          <a:noFill/>
        </p:spPr>
        <p:txBody>
          <a:bodyPr wrap="square" rtlCol="0">
            <a:spAutoFit/>
          </a:bodyPr>
          <a:lstStyle/>
          <a:p>
            <a:r>
              <a:rPr lang="it-IT" b="1" u="sng" dirty="0">
                <a:latin typeface="+mj-lt"/>
              </a:rPr>
              <a:t>I Comuni con popolazione superiore a 1.000 abitanti </a:t>
            </a:r>
            <a:r>
              <a:rPr lang="it-IT" b="1" u="sng" dirty="0" smtClean="0">
                <a:latin typeface="+mj-lt"/>
              </a:rPr>
              <a:t> applicano</a:t>
            </a:r>
            <a:r>
              <a:rPr lang="it-IT" b="1" u="sng" dirty="0">
                <a:latin typeface="+mj-lt"/>
              </a:rPr>
              <a:t>, dal 2019 – l’art. 3, comma 5, D.L. n. 90/2014:</a:t>
            </a:r>
          </a:p>
          <a:p>
            <a:r>
              <a:rPr lang="it-IT" dirty="0">
                <a:latin typeface="+mj-lt"/>
              </a:rPr>
              <a:t>(5. Negli anni 2014 e 2015 le regioni e gli enti locali sottoposti al patto di stabilità interno procedono ad assunzioni di personale a tempo indeterminato nel limite di un contingente di personale complessivamente corrispondente ad una spesa pari al 60 per cento di quella relativa al personale di ruolo cessato nell'anno precedente. Resta fermo quanto disposto dall'articolo 16, comma 9, del decreto legge 6 luglio 2012, n. 95, convertito, con modificazioni, dalla legge 7 agosto 2012, n. 135. La predetta facoltà ad assumere è fissata nella misura dell'80 per cento negli anni 2016 e 2017 e del 100 per cento a decorrere dall'anno 2018. Restano ferme le disposizioni previste dall'articolo 1, commi 557, 557-bis e 557-ter, della legge 27 dicembre 2006, n. 296. A decorrere dall'anno 2014 è consentito il cumulo delle risorse destinate alle assunzioni per un arco temporale non superiore a tre anni, nel rispetto della programmazione del fabbisogno e di quella finanziaria e contabile; è altresì consentito l'utilizzo dei residui ancora disponibili delle quote percentuali delle facoltà </a:t>
            </a:r>
            <a:r>
              <a:rPr lang="it-IT" dirty="0" err="1">
                <a:latin typeface="+mj-lt"/>
              </a:rPr>
              <a:t>assunzionali</a:t>
            </a:r>
            <a:r>
              <a:rPr lang="it-IT" dirty="0">
                <a:latin typeface="+mj-lt"/>
              </a:rPr>
              <a:t> riferite al triennio precedente. …).</a:t>
            </a:r>
          </a:p>
          <a:p>
            <a:endParaRPr lang="it-IT" dirty="0"/>
          </a:p>
        </p:txBody>
      </p:sp>
    </p:spTree>
    <p:extLst>
      <p:ext uri="{BB962C8B-B14F-4D97-AF65-F5344CB8AC3E}">
        <p14:creationId xmlns:p14="http://schemas.microsoft.com/office/powerpoint/2010/main" val="610536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000" b="1" i="1" dirty="0"/>
              <a:t>1</a:t>
            </a:r>
            <a:r>
              <a:rPr lang="it-IT" altLang="it-IT" sz="2000" b="1" i="1" dirty="0" smtClean="0"/>
              <a:t>. Normativa applicabile al turn-over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3139321"/>
          </a:xfrm>
          <a:prstGeom prst="rect">
            <a:avLst/>
          </a:prstGeom>
          <a:noFill/>
        </p:spPr>
        <p:txBody>
          <a:bodyPr wrap="square" rtlCol="0">
            <a:spAutoFit/>
          </a:bodyPr>
          <a:lstStyle/>
          <a:p>
            <a:r>
              <a:rPr lang="it-IT" b="1" u="sng" dirty="0">
                <a:latin typeface="+mj-lt"/>
              </a:rPr>
              <a:t>I Comuni con popolazione fino a 1000 abitanti continuano ad applicare quanto previsto dall’art. 1, comma 562, della L. n. 296/2006</a:t>
            </a:r>
          </a:p>
          <a:p>
            <a:endParaRPr lang="it-IT" dirty="0" smtClean="0">
              <a:latin typeface="+mj-lt"/>
            </a:endParaRPr>
          </a:p>
          <a:p>
            <a:r>
              <a:rPr lang="it-IT" dirty="0" smtClean="0">
                <a:latin typeface="+mj-lt"/>
              </a:rPr>
              <a:t>(</a:t>
            </a:r>
            <a:r>
              <a:rPr lang="it-IT" dirty="0">
                <a:latin typeface="+mj-lt"/>
              </a:rPr>
              <a:t>562. Per gli enti non sottoposti alle regole del patto di stabilità interno, le spese di personale, al lordo degli oneri riflessi a carico delle amministrazioni e dell'IRAP, con esclusione degli oneri relativi ai rinnovi contrattuali, non devono superare il corrispondente ammontare dell'anno 2008. Gli enti di cui al primo </a:t>
            </a:r>
            <a:r>
              <a:rPr lang="it-IT" b="1" u="sng" dirty="0">
                <a:latin typeface="+mj-lt"/>
              </a:rPr>
              <a:t>periodo possono procedere all'assunzione di personale nel limite delle cessazioni di rapporti di lavoro a tempo indeterminato complessivamente intervenute nel precedente </a:t>
            </a:r>
            <a:r>
              <a:rPr lang="it-IT" b="1" u="sng" dirty="0" smtClean="0">
                <a:latin typeface="+mj-lt"/>
              </a:rPr>
              <a:t>anno</a:t>
            </a:r>
            <a:r>
              <a:rPr lang="it-IT" dirty="0">
                <a:latin typeface="+mj-lt"/>
              </a:rPr>
              <a:t> </a:t>
            </a:r>
            <a:r>
              <a:rPr lang="it-IT" dirty="0" smtClean="0">
                <a:latin typeface="+mj-lt"/>
              </a:rPr>
              <a:t>…)</a:t>
            </a:r>
            <a:endParaRPr lang="it-IT" dirty="0">
              <a:latin typeface="+mj-lt"/>
            </a:endParaRPr>
          </a:p>
          <a:p>
            <a:endParaRPr lang="it-IT" dirty="0"/>
          </a:p>
        </p:txBody>
      </p:sp>
    </p:spTree>
    <p:extLst>
      <p:ext uri="{BB962C8B-B14F-4D97-AF65-F5344CB8AC3E}">
        <p14:creationId xmlns:p14="http://schemas.microsoft.com/office/powerpoint/2010/main" val="2049760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400" b="1" i="1" dirty="0" smtClean="0"/>
              <a:t>1</a:t>
            </a:r>
            <a:r>
              <a:rPr lang="it-IT" altLang="it-IT" sz="2000" b="1" i="1" dirty="0" smtClean="0"/>
              <a:t>. Normativa applicabile al turn-over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2862322"/>
          </a:xfrm>
          <a:prstGeom prst="rect">
            <a:avLst/>
          </a:prstGeom>
          <a:noFill/>
        </p:spPr>
        <p:txBody>
          <a:bodyPr wrap="square" rtlCol="0">
            <a:spAutoFit/>
          </a:bodyPr>
          <a:lstStyle/>
          <a:p>
            <a:r>
              <a:rPr lang="it-IT" b="1" u="sng" dirty="0">
                <a:latin typeface="+mj-lt"/>
              </a:rPr>
              <a:t>I Comuni istituiti a seguito di fusione e le Unioni di comuni continuano ad applicare quanto previsto dall’art. 1, comma 229, della L. n. 208/2015</a:t>
            </a:r>
            <a:r>
              <a:rPr lang="it-IT" b="1" u="sng" dirty="0" smtClean="0">
                <a:latin typeface="+mj-lt"/>
              </a:rPr>
              <a:t>.</a:t>
            </a:r>
          </a:p>
          <a:p>
            <a:endParaRPr lang="it-IT" b="1" u="sng" dirty="0">
              <a:latin typeface="+mj-lt"/>
            </a:endParaRPr>
          </a:p>
          <a:p>
            <a:r>
              <a:rPr lang="it-IT" dirty="0">
                <a:latin typeface="+mj-lt"/>
              </a:rPr>
              <a:t>(229. A decorrere dall'anno 2016, fermi restando i vincoli generali sulla spesa di personale, i comuni istituiti a decorrere dall'anno 2011 a seguito di fusione nonché' le unioni di comuni possono procedere ad assunzioni di personale a tempo indeterminato nel limite del 100 per cento della spesa relativa al personale di ruolo cessato dal servizio nell'anno precedente.)</a:t>
            </a:r>
          </a:p>
          <a:p>
            <a:endParaRPr lang="it-IT" dirty="0"/>
          </a:p>
        </p:txBody>
      </p:sp>
    </p:spTree>
    <p:extLst>
      <p:ext uri="{BB962C8B-B14F-4D97-AF65-F5344CB8AC3E}">
        <p14:creationId xmlns:p14="http://schemas.microsoft.com/office/powerpoint/2010/main" val="424321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2"/>
            <a:ext cx="8229600" cy="918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2400" b="1" dirty="0"/>
              <a:t>Assunzioni di personale</a:t>
            </a:r>
            <a:br>
              <a:rPr lang="it-IT" altLang="it-IT" sz="2400" b="1" dirty="0"/>
            </a:br>
            <a:r>
              <a:rPr lang="it-IT" altLang="it-IT" sz="2000" b="1" i="1" dirty="0"/>
              <a:t>1. Normativa applicabile al turn-over </a:t>
            </a:r>
            <a:r>
              <a:rPr lang="it-IT" altLang="it-IT" sz="2400" b="1" dirty="0"/>
              <a:t>				</a:t>
            </a:r>
          </a:p>
        </p:txBody>
      </p:sp>
      <p:sp>
        <p:nvSpPr>
          <p:cNvPr id="4099" name="Rectangle 3"/>
          <p:cNvSpPr>
            <a:spLocks noGrp="1" noChangeArrowheads="1"/>
          </p:cNvSpPr>
          <p:nvPr>
            <p:ph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4247317"/>
          </a:xfrm>
          <a:prstGeom prst="rect">
            <a:avLst/>
          </a:prstGeom>
          <a:noFill/>
        </p:spPr>
        <p:txBody>
          <a:bodyPr wrap="square" rtlCol="0">
            <a:spAutoFit/>
          </a:bodyPr>
          <a:lstStyle/>
          <a:p>
            <a:r>
              <a:rPr lang="it-IT" b="1" u="sng" dirty="0">
                <a:latin typeface="+mj-lt"/>
              </a:rPr>
              <a:t>Le Città </a:t>
            </a:r>
            <a:r>
              <a:rPr lang="it-IT" b="1" u="sng" dirty="0" smtClean="0">
                <a:latin typeface="+mj-lt"/>
              </a:rPr>
              <a:t>metropolitane applicano </a:t>
            </a:r>
            <a:r>
              <a:rPr lang="it-IT" b="1" u="sng" dirty="0">
                <a:latin typeface="+mj-lt"/>
              </a:rPr>
              <a:t>a regime la disciplina contenuta nell’art. 3, comma 5, D.L. n. 90/2014</a:t>
            </a:r>
            <a:endParaRPr lang="it-IT" b="1" u="sng" dirty="0" smtClean="0">
              <a:latin typeface="+mj-lt"/>
            </a:endParaRPr>
          </a:p>
          <a:p>
            <a:endParaRPr lang="it-IT" b="1" u="sng" dirty="0">
              <a:latin typeface="+mj-lt"/>
            </a:endParaRPr>
          </a:p>
          <a:p>
            <a:r>
              <a:rPr lang="it-IT" dirty="0" smtClean="0">
                <a:latin typeface="+mj-lt"/>
              </a:rPr>
              <a:t>(</a:t>
            </a:r>
            <a:r>
              <a:rPr lang="it-IT" dirty="0">
                <a:latin typeface="+mj-lt"/>
              </a:rPr>
              <a:t>5.  Negli anni 2014 e 2015 le regioni e gli enti locali (quindi anche Le Città metropolitane) sottoposti al patto di </a:t>
            </a:r>
            <a:r>
              <a:rPr lang="it-IT" dirty="0" err="1">
                <a:latin typeface="+mj-lt"/>
              </a:rPr>
              <a:t>stabilita'</a:t>
            </a:r>
            <a:r>
              <a:rPr lang="it-IT" dirty="0">
                <a:latin typeface="+mj-lt"/>
              </a:rPr>
              <a:t> interno procedono ad assunzioni di personale a tempo indeterminato nel limite di un contingente di personale complessivamente corrispondente ad una spesa pari …..omissis…. al 100 per cento a decorrere dall'anno 2018. + resti triennio 2016-2018</a:t>
            </a:r>
            <a:r>
              <a:rPr lang="it-IT" dirty="0" smtClean="0">
                <a:latin typeface="+mj-lt"/>
              </a:rPr>
              <a:t>…)</a:t>
            </a:r>
          </a:p>
          <a:p>
            <a:endParaRPr lang="it-IT" b="1" u="sng" dirty="0">
              <a:latin typeface="+mj-lt"/>
            </a:endParaRPr>
          </a:p>
          <a:p>
            <a:r>
              <a:rPr lang="it-IT" b="1" u="sng" dirty="0">
                <a:latin typeface="+mj-lt"/>
              </a:rPr>
              <a:t>E’ conseguentemente superata la normativa speciale contenuta nell’art. 1, comma 845, della Legge di Bilancio 2018 (L. n. 205/2017)</a:t>
            </a:r>
          </a:p>
          <a:p>
            <a:endParaRPr lang="it-IT" dirty="0" smtClean="0">
              <a:latin typeface="+mj-lt"/>
            </a:endParaRPr>
          </a:p>
          <a:p>
            <a:endParaRPr lang="it-IT" dirty="0">
              <a:latin typeface="+mj-lt"/>
            </a:endParaRPr>
          </a:p>
          <a:p>
            <a:endParaRPr lang="it-IT" dirty="0"/>
          </a:p>
        </p:txBody>
      </p:sp>
    </p:spTree>
    <p:extLst>
      <p:ext uri="{BB962C8B-B14F-4D97-AF65-F5344CB8AC3E}">
        <p14:creationId xmlns:p14="http://schemas.microsoft.com/office/powerpoint/2010/main" val="2197001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000" b="1" i="1" dirty="0"/>
              <a:t>2. Graduatorie concorsuali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5078313"/>
          </a:xfrm>
          <a:prstGeom prst="rect">
            <a:avLst/>
          </a:prstGeom>
          <a:noFill/>
        </p:spPr>
        <p:txBody>
          <a:bodyPr wrap="square" rtlCol="0">
            <a:spAutoFit/>
          </a:bodyPr>
          <a:lstStyle/>
          <a:p>
            <a:endParaRPr lang="it-IT" dirty="0" smtClean="0">
              <a:latin typeface="+mj-lt"/>
            </a:endParaRPr>
          </a:p>
          <a:p>
            <a:r>
              <a:rPr lang="it-IT" dirty="0" smtClean="0">
                <a:latin typeface="+mj-lt"/>
              </a:rPr>
              <a:t>Il </a:t>
            </a:r>
            <a:r>
              <a:rPr lang="it-IT" b="1" dirty="0" smtClean="0">
                <a:latin typeface="+mj-lt"/>
              </a:rPr>
              <a:t>comma 361</a:t>
            </a:r>
            <a:r>
              <a:rPr lang="it-IT" dirty="0" smtClean="0">
                <a:latin typeface="+mj-lt"/>
              </a:rPr>
              <a:t> stabilisce che </a:t>
            </a:r>
            <a:r>
              <a:rPr lang="it-IT" b="1" u="sng" dirty="0">
                <a:latin typeface="+mj-lt"/>
              </a:rPr>
              <a:t>le graduatorie dei concorsi banditi successivamente al 1 gennaio 2019 sono utilizzate esclusivamente per la copertura dei posti messi a concorso</a:t>
            </a:r>
            <a:r>
              <a:rPr lang="it-IT" dirty="0">
                <a:latin typeface="+mj-lt"/>
              </a:rPr>
              <a:t>. </a:t>
            </a:r>
            <a:endParaRPr lang="it-IT" dirty="0" smtClean="0">
              <a:latin typeface="+mj-lt"/>
            </a:endParaRPr>
          </a:p>
          <a:p>
            <a:endParaRPr lang="it-IT" dirty="0">
              <a:latin typeface="+mj-lt"/>
            </a:endParaRPr>
          </a:p>
          <a:p>
            <a:r>
              <a:rPr lang="it-IT" dirty="0" smtClean="0">
                <a:latin typeface="+mj-lt"/>
              </a:rPr>
              <a:t>Di </a:t>
            </a:r>
            <a:r>
              <a:rPr lang="it-IT" dirty="0">
                <a:latin typeface="+mj-lt"/>
              </a:rPr>
              <a:t>conseguenza le nuove graduatorie, non potranno essere utilizzate per le assunzioni di idonei</a:t>
            </a:r>
            <a:r>
              <a:rPr lang="it-IT" dirty="0" smtClean="0">
                <a:latin typeface="+mj-lt"/>
              </a:rPr>
              <a:t>.</a:t>
            </a:r>
          </a:p>
          <a:p>
            <a:endParaRPr lang="it-IT" dirty="0">
              <a:latin typeface="+mj-lt"/>
            </a:endParaRPr>
          </a:p>
          <a:p>
            <a:r>
              <a:rPr lang="it-IT" dirty="0">
                <a:latin typeface="+mj-lt"/>
              </a:rPr>
              <a:t>Si regola un </a:t>
            </a:r>
            <a:r>
              <a:rPr lang="it-IT" b="1" dirty="0">
                <a:latin typeface="+mj-lt"/>
              </a:rPr>
              <a:t>regime transitorio per la validità delle graduatorie </a:t>
            </a:r>
            <a:r>
              <a:rPr lang="it-IT" dirty="0">
                <a:latin typeface="+mj-lt"/>
              </a:rPr>
              <a:t>approvate dal 1° gennaio 2010 con tempistiche e requisiti differenti e articolati (comma 362</a:t>
            </a:r>
            <a:r>
              <a:rPr lang="it-IT" dirty="0" smtClean="0">
                <a:latin typeface="+mj-lt"/>
              </a:rPr>
              <a:t>).</a:t>
            </a:r>
          </a:p>
          <a:p>
            <a:endParaRPr lang="it-IT" dirty="0">
              <a:latin typeface="+mj-lt"/>
            </a:endParaRPr>
          </a:p>
          <a:p>
            <a:r>
              <a:rPr lang="it-IT" b="1" u="sng" dirty="0" smtClean="0">
                <a:latin typeface="+mj-lt"/>
              </a:rPr>
              <a:t>Anci ha scritto al Ministro per la Pubblica amministrazione per segnalare le problematiche applicative e individuare alcune soluzioni normative e interpretative.</a:t>
            </a:r>
            <a:endParaRPr lang="it-IT" b="1" u="sng" dirty="0">
              <a:latin typeface="+mj-lt"/>
            </a:endParaRPr>
          </a:p>
          <a:p>
            <a:endParaRPr lang="it-IT" dirty="0" smtClean="0">
              <a:latin typeface="+mj-lt"/>
            </a:endParaRPr>
          </a:p>
          <a:p>
            <a:endParaRPr lang="it-IT" dirty="0">
              <a:latin typeface="+mj-lt"/>
            </a:endParaRPr>
          </a:p>
          <a:p>
            <a:endParaRPr lang="it-IT" dirty="0"/>
          </a:p>
        </p:txBody>
      </p:sp>
    </p:spTree>
    <p:extLst>
      <p:ext uri="{BB962C8B-B14F-4D97-AF65-F5344CB8AC3E}">
        <p14:creationId xmlns:p14="http://schemas.microsoft.com/office/powerpoint/2010/main" val="3131841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558800"/>
          </a:xfrm>
        </p:spPr>
        <p:txBody>
          <a:bodyPr/>
          <a:lstStyle/>
          <a:p>
            <a:pPr eaLnBrk="1" hangingPunct="1"/>
            <a:r>
              <a:rPr lang="it-IT" altLang="it-IT" sz="2400" b="1" dirty="0" smtClean="0"/>
              <a:t>Assunzioni di personale</a:t>
            </a:r>
            <a:r>
              <a:rPr lang="it-IT" altLang="it-IT" sz="2400" b="1" i="1" dirty="0"/>
              <a:t/>
            </a:r>
            <a:br>
              <a:rPr lang="it-IT" altLang="it-IT" sz="2400" b="1" i="1" dirty="0"/>
            </a:br>
            <a:r>
              <a:rPr lang="it-IT" altLang="it-IT" sz="2000" b="1" i="1" dirty="0"/>
              <a:t>2. Graduatorie concorsuali	</a:t>
            </a:r>
            <a:r>
              <a:rPr lang="it-IT" altLang="it-IT" sz="2400" b="1" i="1" dirty="0" smtClean="0"/>
              <a:t>			</a:t>
            </a:r>
          </a:p>
        </p:txBody>
      </p:sp>
      <p:sp>
        <p:nvSpPr>
          <p:cNvPr id="4099" name="Rectangle 3"/>
          <p:cNvSpPr>
            <a:spLocks noGrp="1" noChangeArrowheads="1"/>
          </p:cNvSpPr>
          <p:nvPr>
            <p:ph type="body" idx="1"/>
          </p:nvPr>
        </p:nvSpPr>
        <p:spPr>
          <a:xfrm>
            <a:off x="457200" y="1600200"/>
            <a:ext cx="8229600" cy="4349750"/>
          </a:xfrm>
        </p:spPr>
        <p:txBody>
          <a:bodyPr/>
          <a:lstStyle/>
          <a:p>
            <a:pPr algn="just" eaLnBrk="1" hangingPunct="1">
              <a:lnSpc>
                <a:spcPct val="90000"/>
              </a:lnSpc>
              <a:buNone/>
            </a:pPr>
            <a:r>
              <a:rPr lang="it-IT" altLang="it-IT" sz="2000" dirty="0" smtClean="0"/>
              <a:t>	</a:t>
            </a:r>
          </a:p>
          <a:p>
            <a:pPr marL="342900" lvl="1" indent="0" algn="just" eaLnBrk="1" hangingPunct="1">
              <a:lnSpc>
                <a:spcPct val="90000"/>
              </a:lnSpc>
              <a:buFont typeface="Wingdings" pitchFamily="2" charset="2"/>
              <a:buNone/>
            </a:pPr>
            <a:endParaRPr lang="it-IT" altLang="it-IT" sz="1600" dirty="0" smtClean="0"/>
          </a:p>
          <a:p>
            <a:pPr eaLnBrk="1" hangingPunct="1">
              <a:lnSpc>
                <a:spcPct val="90000"/>
              </a:lnSpc>
              <a:buFont typeface="Wingdings" pitchFamily="2" charset="2"/>
              <a:buNone/>
            </a:pPr>
            <a:endParaRPr lang="it-IT" altLang="it-IT" sz="2000" dirty="0" smtClean="0"/>
          </a:p>
        </p:txBody>
      </p:sp>
      <p:pic>
        <p:nvPicPr>
          <p:cNvPr id="16387" name="Picture 4" descr="logo%20anci%20dor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683568" y="1196752"/>
            <a:ext cx="6984776" cy="2800767"/>
          </a:xfrm>
          <a:prstGeom prst="rect">
            <a:avLst/>
          </a:prstGeom>
          <a:noFill/>
        </p:spPr>
        <p:txBody>
          <a:bodyPr wrap="square" rtlCol="0">
            <a:spAutoFit/>
          </a:bodyPr>
          <a:lstStyle/>
          <a:p>
            <a:r>
              <a:rPr lang="it-IT" sz="1600" b="1" dirty="0"/>
              <a:t>Facoltà di convenzionamento con altre amministrazioni per l’utilizzo di graduatorie vigenti. </a:t>
            </a:r>
            <a:r>
              <a:rPr lang="it-IT" sz="1600" dirty="0"/>
              <a:t>L’abrogazione, contenuta nel comma 363 della Legge di bilancio, dell’art. 4, comma 3-ter, del D.L. n. 101/2013, ha fatto sorgere la questione interpretativa se sia ancora possibile effettuare assunzioni attingendo, previa convenzione, da graduatorie di altri Enti. Sul punto è opportuno precisare che tale facoltà </a:t>
            </a:r>
            <a:r>
              <a:rPr lang="it-IT" sz="1600" dirty="0" smtClean="0"/>
              <a:t>è tuttora </a:t>
            </a:r>
            <a:r>
              <a:rPr lang="it-IT" sz="1600" dirty="0"/>
              <a:t>esercitabile, in considerazione </a:t>
            </a:r>
            <a:r>
              <a:rPr lang="it-IT" sz="1600" dirty="0" smtClean="0"/>
              <a:t>della vigenza </a:t>
            </a:r>
            <a:r>
              <a:rPr lang="it-IT" sz="1600" dirty="0"/>
              <a:t>dell’art. 3 comma 61 della Legge n. 350/2003. </a:t>
            </a:r>
            <a:endParaRPr lang="it-IT" sz="1600" dirty="0" smtClean="0"/>
          </a:p>
          <a:p>
            <a:endParaRPr lang="it-IT" sz="1600" dirty="0"/>
          </a:p>
          <a:p>
            <a:endParaRPr lang="it-IT" sz="1600" dirty="0" smtClean="0"/>
          </a:p>
          <a:p>
            <a:endParaRPr lang="it-IT" sz="1600" dirty="0"/>
          </a:p>
          <a:p>
            <a:endParaRPr lang="it-IT" sz="1600" dirty="0"/>
          </a:p>
        </p:txBody>
      </p:sp>
    </p:spTree>
    <p:extLst>
      <p:ext uri="{BB962C8B-B14F-4D97-AF65-F5344CB8AC3E}">
        <p14:creationId xmlns:p14="http://schemas.microsoft.com/office/powerpoint/2010/main" val="1168010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17036</TotalTime>
  <Words>3678</Words>
  <Application>Microsoft Office PowerPoint</Application>
  <PresentationFormat>Presentazione su schermo (4:3)</PresentationFormat>
  <Paragraphs>180</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Bordi</vt:lpstr>
      <vt:lpstr> La legge di bilancio 2019 Le novità in materia di personale </vt:lpstr>
      <vt:lpstr>La legge di bilancio 2019   </vt:lpstr>
      <vt:lpstr>Assunzioni di personale 1. Normativa applicabile al turn-over     </vt:lpstr>
      <vt:lpstr>Assunzioni di personale 1. Normativa applicabile al turn-over     </vt:lpstr>
      <vt:lpstr>Assunzioni di personale 1. Normativa applicabile al turn-over     </vt:lpstr>
      <vt:lpstr>Assunzioni di personale 1. Normativa applicabile al turn-over     </vt:lpstr>
      <vt:lpstr>Assunzioni di personale 1. Normativa applicabile al turn-over     </vt:lpstr>
      <vt:lpstr>Assunzioni di personale 2. Graduatorie concorsuali    </vt:lpstr>
      <vt:lpstr>Assunzioni di personale 2. Graduatorie concorsuali    </vt:lpstr>
      <vt:lpstr>Semplificazione di adempimenti e sanzioni 1. Abolizione del saldo di competenza e delle relative sanzioni     </vt:lpstr>
      <vt:lpstr>Semplificazione di adempimenti e sanzioni 1. Abolizione del saldo di competenza e delle relative sanzioni     </vt:lpstr>
      <vt:lpstr>Semplificazione di adempimenti e sanzioni 1. Abolizione del saldo di competenza e delle relative sanzioni     </vt:lpstr>
      <vt:lpstr>Semplificazione di adempimenti e sanzioni 1. Abolizione del saldo di competenza e delle relative sanzioni     </vt:lpstr>
      <vt:lpstr>Semplificazione di adempimenti e sanzioni 1. Abolizione del saldo di competenza e delle relative sanzioni     </vt:lpstr>
      <vt:lpstr>Semplificazione di adempimenti e sanzioni 2. Bilancio consolidato e BDAP    </vt:lpstr>
      <vt:lpstr>Oneri per il rinnovo del CCNL EELL 2019/2021 1. Stanziamento delle risorse    </vt:lpstr>
      <vt:lpstr>Oneri per il rinnovo del CCNL EELL 2019/2021 2. Disciplina transitoria </vt:lpstr>
      <vt:lpstr>Altre misure in materia di personale 1. Stabilizzazione LSU – La disciplina statale </vt:lpstr>
      <vt:lpstr>Altre misure in materia di personale 1. Stabilizzazione LSU – La disciplina regionale </vt:lpstr>
      <vt:lpstr>Altre misure in materia di personale 1. Stabilizzazione LSU – La disciplina regionale </vt:lpstr>
      <vt:lpstr>Altre misure in materia di personale 1. Stabilizzazione LSU – La disciplina regionale </vt:lpstr>
      <vt:lpstr>Altre misure in materia di personale 2. Incentivi per il potenziamento delle entrate </vt:lpstr>
      <vt:lpstr>Altre misure in materia di personale 3. Avvalimento </vt:lpstr>
      <vt:lpstr>Altre misure in materia di personale 4. Conciliazione vita-lavoro </vt:lpstr>
      <vt:lpstr>Altre misure in materia di personale 5. Differimento divieto co.co.co.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nuova normativa sui servizi pubblici locali</dc:title>
  <dc:creator>a.dibari</dc:creator>
  <cp:lastModifiedBy>a.bultrini</cp:lastModifiedBy>
  <cp:revision>815</cp:revision>
  <cp:lastPrinted>2018-01-18T14:15:31Z</cp:lastPrinted>
  <dcterms:created xsi:type="dcterms:W3CDTF">2010-08-30T13:34:32Z</dcterms:created>
  <dcterms:modified xsi:type="dcterms:W3CDTF">2019-02-14T16:25:12Z</dcterms:modified>
</cp:coreProperties>
</file>