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2"/>
  </p:notesMasterIdLst>
  <p:sldIdLst>
    <p:sldId id="542" r:id="rId2"/>
    <p:sldId id="543" r:id="rId3"/>
    <p:sldId id="396" r:id="rId4"/>
    <p:sldId id="390" r:id="rId5"/>
    <p:sldId id="391" r:id="rId6"/>
    <p:sldId id="419" r:id="rId7"/>
    <p:sldId id="420" r:id="rId8"/>
    <p:sldId id="392" r:id="rId9"/>
    <p:sldId id="421" r:id="rId10"/>
    <p:sldId id="424" r:id="rId11"/>
    <p:sldId id="425" r:id="rId12"/>
    <p:sldId id="426" r:id="rId13"/>
    <p:sldId id="427" r:id="rId14"/>
    <p:sldId id="393" r:id="rId15"/>
    <p:sldId id="395" r:id="rId16"/>
    <p:sldId id="418" r:id="rId17"/>
    <p:sldId id="275" r:id="rId18"/>
    <p:sldId id="276" r:id="rId19"/>
    <p:sldId id="279" r:id="rId20"/>
    <p:sldId id="399" r:id="rId21"/>
    <p:sldId id="417" r:id="rId22"/>
    <p:sldId id="413" r:id="rId23"/>
    <p:sldId id="414" r:id="rId24"/>
    <p:sldId id="415" r:id="rId25"/>
    <p:sldId id="464" r:id="rId26"/>
    <p:sldId id="465" r:id="rId27"/>
    <p:sldId id="466" r:id="rId28"/>
    <p:sldId id="467" r:id="rId29"/>
    <p:sldId id="468" r:id="rId30"/>
    <p:sldId id="309" r:id="rId31"/>
    <p:sldId id="469" r:id="rId32"/>
    <p:sldId id="310" r:id="rId33"/>
    <p:sldId id="312" r:id="rId34"/>
    <p:sldId id="317" r:id="rId35"/>
    <p:sldId id="448" r:id="rId36"/>
    <p:sldId id="446" r:id="rId37"/>
    <p:sldId id="447" r:id="rId38"/>
    <p:sldId id="449" r:id="rId39"/>
    <p:sldId id="450" r:id="rId40"/>
    <p:sldId id="451" r:id="rId41"/>
    <p:sldId id="473" r:id="rId42"/>
    <p:sldId id="318" r:id="rId43"/>
    <p:sldId id="320" r:id="rId44"/>
    <p:sldId id="326" r:id="rId45"/>
    <p:sldId id="452" r:id="rId46"/>
    <p:sldId id="453" r:id="rId47"/>
    <p:sldId id="463" r:id="rId48"/>
    <p:sldId id="454" r:id="rId49"/>
    <p:sldId id="455" r:id="rId50"/>
    <p:sldId id="456" r:id="rId51"/>
    <p:sldId id="457" r:id="rId52"/>
    <p:sldId id="458" r:id="rId53"/>
    <p:sldId id="459" r:id="rId54"/>
    <p:sldId id="460" r:id="rId55"/>
    <p:sldId id="461" r:id="rId56"/>
    <p:sldId id="462" r:id="rId57"/>
    <p:sldId id="327" r:id="rId58"/>
    <p:sldId id="328" r:id="rId59"/>
    <p:sldId id="329" r:id="rId60"/>
    <p:sldId id="332" r:id="rId61"/>
    <p:sldId id="333" r:id="rId62"/>
    <p:sldId id="334" r:id="rId63"/>
    <p:sldId id="336" r:id="rId64"/>
    <p:sldId id="337" r:id="rId65"/>
    <p:sldId id="472" r:id="rId66"/>
    <p:sldId id="388" r:id="rId67"/>
    <p:sldId id="387" r:id="rId68"/>
    <p:sldId id="339" r:id="rId69"/>
    <p:sldId id="340" r:id="rId70"/>
    <p:sldId id="341" r:id="rId71"/>
    <p:sldId id="342" r:id="rId72"/>
    <p:sldId id="343" r:id="rId73"/>
    <p:sldId id="344" r:id="rId74"/>
    <p:sldId id="544" r:id="rId75"/>
    <p:sldId id="545" r:id="rId76"/>
    <p:sldId id="546" r:id="rId77"/>
    <p:sldId id="547" r:id="rId78"/>
    <p:sldId id="548" r:id="rId79"/>
    <p:sldId id="549" r:id="rId80"/>
    <p:sldId id="550" r:id="rId81"/>
    <p:sldId id="551" r:id="rId82"/>
    <p:sldId id="552" r:id="rId83"/>
    <p:sldId id="553" r:id="rId84"/>
    <p:sldId id="554" r:id="rId85"/>
    <p:sldId id="555" r:id="rId86"/>
    <p:sldId id="556" r:id="rId87"/>
    <p:sldId id="557" r:id="rId88"/>
    <p:sldId id="558" r:id="rId89"/>
    <p:sldId id="559" r:id="rId90"/>
    <p:sldId id="560" r:id="rId91"/>
    <p:sldId id="561" r:id="rId92"/>
    <p:sldId id="562" r:id="rId93"/>
    <p:sldId id="563" r:id="rId94"/>
    <p:sldId id="564" r:id="rId95"/>
    <p:sldId id="579" r:id="rId96"/>
    <p:sldId id="580" r:id="rId97"/>
    <p:sldId id="581" r:id="rId98"/>
    <p:sldId id="582" r:id="rId99"/>
    <p:sldId id="583" r:id="rId100"/>
    <p:sldId id="584" r:id="rId101"/>
    <p:sldId id="620" r:id="rId102"/>
    <p:sldId id="512" r:id="rId103"/>
    <p:sldId id="513" r:id="rId104"/>
    <p:sldId id="514" r:id="rId105"/>
    <p:sldId id="515" r:id="rId106"/>
    <p:sldId id="516" r:id="rId107"/>
    <p:sldId id="517" r:id="rId108"/>
    <p:sldId id="518" r:id="rId109"/>
    <p:sldId id="519" r:id="rId110"/>
    <p:sldId id="520" r:id="rId111"/>
    <p:sldId id="521" r:id="rId112"/>
    <p:sldId id="523" r:id="rId113"/>
    <p:sldId id="524" r:id="rId114"/>
    <p:sldId id="525" r:id="rId115"/>
    <p:sldId id="526" r:id="rId116"/>
    <p:sldId id="527" r:id="rId117"/>
    <p:sldId id="528" r:id="rId118"/>
    <p:sldId id="529" r:id="rId119"/>
    <p:sldId id="530" r:id="rId120"/>
    <p:sldId id="531" r:id="rId121"/>
    <p:sldId id="532" r:id="rId122"/>
    <p:sldId id="533" r:id="rId123"/>
    <p:sldId id="534" r:id="rId124"/>
    <p:sldId id="536" r:id="rId125"/>
    <p:sldId id="537" r:id="rId126"/>
    <p:sldId id="538" r:id="rId127"/>
    <p:sldId id="539" r:id="rId128"/>
    <p:sldId id="540" r:id="rId129"/>
    <p:sldId id="541" r:id="rId130"/>
    <p:sldId id="611" r:id="rId131"/>
    <p:sldId id="586" r:id="rId132"/>
    <p:sldId id="587" r:id="rId133"/>
    <p:sldId id="588" r:id="rId134"/>
    <p:sldId id="589" r:id="rId135"/>
    <p:sldId id="590" r:id="rId136"/>
    <p:sldId id="591" r:id="rId137"/>
    <p:sldId id="592" r:id="rId138"/>
    <p:sldId id="593" r:id="rId139"/>
    <p:sldId id="594" r:id="rId140"/>
    <p:sldId id="595" r:id="rId141"/>
    <p:sldId id="596" r:id="rId142"/>
    <p:sldId id="597" r:id="rId143"/>
    <p:sldId id="598" r:id="rId144"/>
    <p:sldId id="599" r:id="rId145"/>
    <p:sldId id="600" r:id="rId146"/>
    <p:sldId id="601" r:id="rId147"/>
    <p:sldId id="602" r:id="rId148"/>
    <p:sldId id="603" r:id="rId149"/>
    <p:sldId id="604" r:id="rId150"/>
    <p:sldId id="605" r:id="rId151"/>
    <p:sldId id="606" r:id="rId152"/>
    <p:sldId id="607" r:id="rId153"/>
    <p:sldId id="608" r:id="rId154"/>
    <p:sldId id="609" r:id="rId155"/>
    <p:sldId id="610" r:id="rId156"/>
    <p:sldId id="612" r:id="rId157"/>
    <p:sldId id="613" r:id="rId158"/>
    <p:sldId id="614" r:id="rId159"/>
    <p:sldId id="615" r:id="rId160"/>
    <p:sldId id="616" r:id="rId161"/>
    <p:sldId id="617" r:id="rId162"/>
    <p:sldId id="618" r:id="rId163"/>
    <p:sldId id="619" r:id="rId164"/>
    <p:sldId id="621" r:id="rId165"/>
    <p:sldId id="622" r:id="rId166"/>
    <p:sldId id="623" r:id="rId167"/>
    <p:sldId id="624" r:id="rId168"/>
    <p:sldId id="625" r:id="rId169"/>
    <p:sldId id="626" r:id="rId170"/>
    <p:sldId id="627" r:id="rId171"/>
    <p:sldId id="628" r:id="rId172"/>
    <p:sldId id="629" r:id="rId173"/>
    <p:sldId id="630" r:id="rId174"/>
    <p:sldId id="631" r:id="rId175"/>
    <p:sldId id="632" r:id="rId176"/>
    <p:sldId id="633" r:id="rId177"/>
    <p:sldId id="634" r:id="rId178"/>
    <p:sldId id="635" r:id="rId179"/>
    <p:sldId id="636" r:id="rId180"/>
    <p:sldId id="637" r:id="rId181"/>
    <p:sldId id="638" r:id="rId182"/>
    <p:sldId id="639" r:id="rId183"/>
    <p:sldId id="640" r:id="rId184"/>
    <p:sldId id="641" r:id="rId185"/>
    <p:sldId id="642" r:id="rId186"/>
    <p:sldId id="643" r:id="rId187"/>
    <p:sldId id="647" r:id="rId188"/>
    <p:sldId id="645" r:id="rId189"/>
    <p:sldId id="646" r:id="rId190"/>
    <p:sldId id="484" r:id="rId19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C41B1-F297-44E8-B697-C7C3FF309682}" type="datetimeFigureOut">
              <a:rPr lang="it-IT" smtClean="0"/>
              <a:t>17/12/2019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15E52-3FDC-4C81-96B1-3A40A6F55B3B}" type="slidenum">
              <a:rPr lang="it-IT" smtClean="0"/>
              <a:t>‹N›</a:t>
            </a:fld>
            <a:endParaRPr lang="it-IT"/>
          </a:p>
        </p:txBody>
      </p:sp>
    </p:spTree>
    <p:extLst>
      <p:ext uri="{BB962C8B-B14F-4D97-AF65-F5344CB8AC3E}">
        <p14:creationId xmlns:p14="http://schemas.microsoft.com/office/powerpoint/2010/main" val="383464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A215E52-3FDC-4C81-96B1-3A40A6F55B3B}" type="slidenum">
              <a:rPr lang="it-IT" smtClean="0"/>
              <a:t>1</a:t>
            </a:fld>
            <a:endParaRPr lang="it-IT" dirty="0"/>
          </a:p>
        </p:txBody>
      </p:sp>
    </p:spTree>
    <p:extLst>
      <p:ext uri="{BB962C8B-B14F-4D97-AF65-F5344CB8AC3E}">
        <p14:creationId xmlns:p14="http://schemas.microsoft.com/office/powerpoint/2010/main" val="202200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A215E52-3FDC-4C81-96B1-3A40A6F55B3B}" type="slidenum">
              <a:rPr lang="it-IT" smtClean="0"/>
              <a:t>31</a:t>
            </a:fld>
            <a:endParaRPr lang="it-IT"/>
          </a:p>
        </p:txBody>
      </p:sp>
    </p:spTree>
    <p:extLst>
      <p:ext uri="{BB962C8B-B14F-4D97-AF65-F5344CB8AC3E}">
        <p14:creationId xmlns:p14="http://schemas.microsoft.com/office/powerpoint/2010/main" val="311739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A215E52-3FDC-4C81-96B1-3A40A6F55B3B}" type="slidenum">
              <a:rPr lang="it-IT" smtClean="0"/>
              <a:t>42</a:t>
            </a:fld>
            <a:endParaRPr lang="it-IT"/>
          </a:p>
        </p:txBody>
      </p:sp>
    </p:spTree>
    <p:extLst>
      <p:ext uri="{BB962C8B-B14F-4D97-AF65-F5344CB8AC3E}">
        <p14:creationId xmlns:p14="http://schemas.microsoft.com/office/powerpoint/2010/main" val="1423920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A215E52-3FDC-4C81-96B1-3A40A6F55B3B}" type="slidenum">
              <a:rPr lang="it-IT" smtClean="0"/>
              <a:t>73</a:t>
            </a:fld>
            <a:endParaRPr lang="it-IT"/>
          </a:p>
        </p:txBody>
      </p:sp>
    </p:spTree>
    <p:extLst>
      <p:ext uri="{BB962C8B-B14F-4D97-AF65-F5344CB8AC3E}">
        <p14:creationId xmlns:p14="http://schemas.microsoft.com/office/powerpoint/2010/main" val="4191035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4B5CC4D-FB77-4F8B-8F34-BF1190D0989E}" type="slidenum">
              <a:rPr lang="it-IT" smtClean="0"/>
              <a:t>95</a:t>
            </a:fld>
            <a:endParaRPr lang="it-IT"/>
          </a:p>
        </p:txBody>
      </p:sp>
    </p:spTree>
    <p:extLst>
      <p:ext uri="{BB962C8B-B14F-4D97-AF65-F5344CB8AC3E}">
        <p14:creationId xmlns:p14="http://schemas.microsoft.com/office/powerpoint/2010/main" val="327004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12A94BE-E874-4B9F-BA2E-D61F18D7A605}" type="datetime1">
              <a:rPr lang="it-IT" smtClean="0"/>
              <a:t>17/12/2019</a:t>
            </a:fld>
            <a:endParaRPr lang="it-IT"/>
          </a:p>
        </p:txBody>
      </p:sp>
      <p:sp>
        <p:nvSpPr>
          <p:cNvPr id="5" name="Segnaposto piè di pagina 4"/>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16374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BC52B1-7026-4F99-BA91-5DC5DF3A0294}" type="datetime1">
              <a:rPr lang="it-IT" smtClean="0"/>
              <a:t>17/12/2019</a:t>
            </a:fld>
            <a:endParaRPr lang="it-IT"/>
          </a:p>
        </p:txBody>
      </p:sp>
      <p:sp>
        <p:nvSpPr>
          <p:cNvPr id="5" name="Segnaposto piè di pagina 4"/>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86604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0823E25-1B22-44A1-A05C-9BFA605A5FFC}" type="datetime1">
              <a:rPr lang="it-IT" smtClean="0"/>
              <a:t>17/12/2019</a:t>
            </a:fld>
            <a:endParaRPr lang="it-IT"/>
          </a:p>
        </p:txBody>
      </p:sp>
      <p:sp>
        <p:nvSpPr>
          <p:cNvPr id="5" name="Segnaposto piè di pagina 4"/>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120069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E82341-91EC-4FD5-9CE7-282175248CB6}" type="datetime1">
              <a:rPr lang="it-IT" smtClean="0"/>
              <a:t>17/12/2019</a:t>
            </a:fld>
            <a:endParaRPr lang="it-IT"/>
          </a:p>
        </p:txBody>
      </p:sp>
      <p:sp>
        <p:nvSpPr>
          <p:cNvPr id="5" name="Segnaposto piè di pagina 4"/>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44243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688B998-9C96-4867-B8ED-4FAC7A5E39FF}" type="datetime1">
              <a:rPr lang="it-IT" smtClean="0"/>
              <a:t>17/12/2019</a:t>
            </a:fld>
            <a:endParaRPr lang="it-IT"/>
          </a:p>
        </p:txBody>
      </p:sp>
      <p:sp>
        <p:nvSpPr>
          <p:cNvPr id="5" name="Segnaposto piè di pagina 4"/>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123442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F5C684B-7E61-4DB7-9CFC-53B859628A9B}" type="datetime1">
              <a:rPr lang="it-IT" smtClean="0"/>
              <a:t>17/12/2019</a:t>
            </a:fld>
            <a:endParaRPr lang="it-IT"/>
          </a:p>
        </p:txBody>
      </p:sp>
      <p:sp>
        <p:nvSpPr>
          <p:cNvPr id="6" name="Segnaposto piè di pagina 5"/>
          <p:cNvSpPr>
            <a:spLocks noGrp="1"/>
          </p:cNvSpPr>
          <p:nvPr>
            <p:ph type="ftr" sz="quarter" idx="11"/>
          </p:nvPr>
        </p:nvSpPr>
        <p:spPr/>
        <p:txBody>
          <a:bodyPr/>
          <a:lstStyle/>
          <a:p>
            <a:r>
              <a:rPr lang="it-IT"/>
              <a:t>Lucio Catania - Anci Sicilia - Ifel</a:t>
            </a:r>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52381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BB6770D-28E2-4679-9C69-5DEB5268324E}" type="datetime1">
              <a:rPr lang="it-IT" smtClean="0"/>
              <a:t>17/12/2019</a:t>
            </a:fld>
            <a:endParaRPr lang="it-IT"/>
          </a:p>
        </p:txBody>
      </p:sp>
      <p:sp>
        <p:nvSpPr>
          <p:cNvPr id="8" name="Segnaposto piè di pagina 7"/>
          <p:cNvSpPr>
            <a:spLocks noGrp="1"/>
          </p:cNvSpPr>
          <p:nvPr>
            <p:ph type="ftr" sz="quarter" idx="11"/>
          </p:nvPr>
        </p:nvSpPr>
        <p:spPr/>
        <p:txBody>
          <a:bodyPr/>
          <a:lstStyle/>
          <a:p>
            <a:r>
              <a:rPr lang="it-IT"/>
              <a:t>Lucio Catania - Anci Sicilia - Ifel</a:t>
            </a:r>
          </a:p>
        </p:txBody>
      </p:sp>
      <p:sp>
        <p:nvSpPr>
          <p:cNvPr id="9" name="Segnaposto numero diapositiva 8"/>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06649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9ADEA84-DACB-41A9-8486-13CEF9D00E06}" type="datetime1">
              <a:rPr lang="it-IT" smtClean="0"/>
              <a:t>17/12/2019</a:t>
            </a:fld>
            <a:endParaRPr lang="it-IT"/>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95789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1CC29EA-94FB-4C33-A958-11B85D06DA15}" type="datetime1">
              <a:rPr lang="it-IT" smtClean="0"/>
              <a:t>17/12/2019</a:t>
            </a:fld>
            <a:endParaRPr lang="it-IT"/>
          </a:p>
        </p:txBody>
      </p:sp>
      <p:sp>
        <p:nvSpPr>
          <p:cNvPr id="3" name="Segnaposto piè di pagina 2"/>
          <p:cNvSpPr>
            <a:spLocks noGrp="1"/>
          </p:cNvSpPr>
          <p:nvPr>
            <p:ph type="ftr" sz="quarter" idx="11"/>
          </p:nvPr>
        </p:nvSpPr>
        <p:spPr/>
        <p:txBody>
          <a:bodyPr/>
          <a:lstStyle/>
          <a:p>
            <a:r>
              <a:rPr lang="it-IT"/>
              <a:t>Lucio Catania - Anci Sicilia - Ifel</a:t>
            </a:r>
          </a:p>
        </p:txBody>
      </p:sp>
      <p:sp>
        <p:nvSpPr>
          <p:cNvPr id="4" name="Segnaposto numero diapositiva 3"/>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95161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C6C3BF6-4AF3-41AA-8ED2-672516B884CB}" type="datetime1">
              <a:rPr lang="it-IT" smtClean="0"/>
              <a:t>17/12/2019</a:t>
            </a:fld>
            <a:endParaRPr lang="it-IT"/>
          </a:p>
        </p:txBody>
      </p:sp>
      <p:sp>
        <p:nvSpPr>
          <p:cNvPr id="6" name="Segnaposto piè di pagina 5"/>
          <p:cNvSpPr>
            <a:spLocks noGrp="1"/>
          </p:cNvSpPr>
          <p:nvPr>
            <p:ph type="ftr" sz="quarter" idx="11"/>
          </p:nvPr>
        </p:nvSpPr>
        <p:spPr/>
        <p:txBody>
          <a:bodyPr/>
          <a:lstStyle/>
          <a:p>
            <a:r>
              <a:rPr lang="it-IT"/>
              <a:t>Lucio Catania - Anci Sicilia - Ifel</a:t>
            </a:r>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19009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532D4D9-E5D9-40EF-9D15-1E8FBFB4F74E}" type="datetime1">
              <a:rPr lang="it-IT" smtClean="0"/>
              <a:t>17/12/2019</a:t>
            </a:fld>
            <a:endParaRPr lang="it-IT"/>
          </a:p>
        </p:txBody>
      </p:sp>
      <p:sp>
        <p:nvSpPr>
          <p:cNvPr id="6" name="Segnaposto piè di pagina 5"/>
          <p:cNvSpPr>
            <a:spLocks noGrp="1"/>
          </p:cNvSpPr>
          <p:nvPr>
            <p:ph type="ftr" sz="quarter" idx="11"/>
          </p:nvPr>
        </p:nvSpPr>
        <p:spPr/>
        <p:txBody>
          <a:bodyPr/>
          <a:lstStyle/>
          <a:p>
            <a:r>
              <a:rPr lang="it-IT"/>
              <a:t>Lucio Catania - Anci Sicilia - Ifel</a:t>
            </a:r>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14564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EC1C3-75AB-4AC8-B0D2-2FC361202CA9}" type="datetime1">
              <a:rPr lang="it-IT" smtClean="0"/>
              <a:t>17/12/2019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Lucio Catania - Anci Sicilia - Ifel</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B5491-65FD-4F71-B329-58371FBC0038}" type="slidenum">
              <a:rPr lang="it-IT" smtClean="0"/>
              <a:t>‹N›</a:t>
            </a:fld>
            <a:endParaRPr lang="it-IT"/>
          </a:p>
        </p:txBody>
      </p:sp>
    </p:spTree>
    <p:extLst>
      <p:ext uri="{BB962C8B-B14F-4D97-AF65-F5344CB8AC3E}">
        <p14:creationId xmlns:p14="http://schemas.microsoft.com/office/powerpoint/2010/main" val="257984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9"/>
            <a:ext cx="7772400" cy="1899642"/>
          </a:xfrm>
        </p:spPr>
        <p:txBody>
          <a:bodyPr>
            <a:normAutofit fontScale="90000"/>
          </a:bodyPr>
          <a:lstStyle/>
          <a:p>
            <a:br>
              <a:rPr lang="it-IT" sz="3000" dirty="0"/>
            </a:br>
            <a:r>
              <a:rPr lang="it-IT" sz="3000" b="1" dirty="0">
                <a:solidFill>
                  <a:srgbClr val="002060"/>
                </a:solidFill>
              </a:rPr>
              <a:t>PROFILI ORGANIZZATIVI E FINANZIARI NELLA GESTIONE DELL’ENTE LOCALE</a:t>
            </a:r>
            <a:br>
              <a:rPr lang="it-IT" sz="3000" b="1" dirty="0">
                <a:solidFill>
                  <a:srgbClr val="002060"/>
                </a:solidFill>
              </a:rPr>
            </a:br>
            <a:r>
              <a:rPr lang="it-IT" sz="2200" dirty="0">
                <a:solidFill>
                  <a:srgbClr val="002060"/>
                </a:solidFill>
              </a:rPr>
              <a:t>Analisi di buone pratiche improntate all’economicità ed all’efficienza</a:t>
            </a:r>
            <a:br>
              <a:rPr lang="it-IT" sz="2200" dirty="0">
                <a:solidFill>
                  <a:srgbClr val="002060"/>
                </a:solidFill>
              </a:rPr>
            </a:br>
            <a:endParaRPr lang="it-IT" sz="2200" dirty="0">
              <a:solidFill>
                <a:srgbClr val="002060"/>
              </a:solidFill>
            </a:endParaRPr>
          </a:p>
        </p:txBody>
      </p:sp>
      <p:sp>
        <p:nvSpPr>
          <p:cNvPr id="3" name="Sottotitolo 2"/>
          <p:cNvSpPr>
            <a:spLocks noGrp="1"/>
          </p:cNvSpPr>
          <p:nvPr>
            <p:ph type="subTitle" idx="1"/>
          </p:nvPr>
        </p:nvSpPr>
        <p:spPr/>
        <p:txBody>
          <a:bodyPr>
            <a:normAutofit/>
          </a:bodyPr>
          <a:lstStyle/>
          <a:p>
            <a:r>
              <a:rPr lang="it-IT" dirty="0">
                <a:solidFill>
                  <a:srgbClr val="FF0000"/>
                </a:solidFill>
              </a:rPr>
              <a:t>Palermo, 17 dicembre 2019</a:t>
            </a:r>
          </a:p>
          <a:p>
            <a:pPr algn="r"/>
            <a:endParaRPr lang="it-IT" sz="2000" i="1" dirty="0">
              <a:solidFill>
                <a:srgbClr val="002060"/>
              </a:solidFill>
            </a:endParaRPr>
          </a:p>
          <a:p>
            <a:pPr algn="r"/>
            <a:endParaRPr lang="it-IT" sz="2000" i="1" dirty="0">
              <a:solidFill>
                <a:srgbClr val="002060"/>
              </a:solidFill>
            </a:endParaRPr>
          </a:p>
          <a:p>
            <a:pPr algn="r"/>
            <a:r>
              <a:rPr lang="it-IT" sz="2000" i="1" dirty="0">
                <a:solidFill>
                  <a:srgbClr val="002060"/>
                </a:solidFill>
              </a:rPr>
              <a:t>Lucio Catania</a:t>
            </a:r>
          </a:p>
        </p:txBody>
      </p:sp>
      <p:pic>
        <p:nvPicPr>
          <p:cNvPr id="4" name="Immagine 3"/>
          <p:cNvPicPr/>
          <p:nvPr/>
        </p:nvPicPr>
        <p:blipFill>
          <a:blip r:embed="rId3">
            <a:extLst>
              <a:ext uri="{28A0092B-C50C-407E-A947-70E740481C1C}">
                <a14:useLocalDpi xmlns:a14="http://schemas.microsoft.com/office/drawing/2010/main" val="0"/>
              </a:ext>
            </a:extLst>
          </a:blip>
          <a:stretch>
            <a:fillRect/>
          </a:stretch>
        </p:blipFill>
        <p:spPr>
          <a:xfrm>
            <a:off x="1547664" y="329606"/>
            <a:ext cx="1092994" cy="1307306"/>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tretch>
            <a:fillRect/>
          </a:stretch>
        </p:blipFill>
        <p:spPr>
          <a:xfrm>
            <a:off x="5580112" y="295574"/>
            <a:ext cx="1614874" cy="1307306"/>
          </a:xfrm>
          <a:prstGeom prst="rect">
            <a:avLst/>
          </a:prstGeom>
        </p:spPr>
      </p:pic>
    </p:spTree>
    <p:extLst>
      <p:ext uri="{BB962C8B-B14F-4D97-AF65-F5344CB8AC3E}">
        <p14:creationId xmlns:p14="http://schemas.microsoft.com/office/powerpoint/2010/main" val="22596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normAutofit/>
          </a:bodyPr>
          <a:lstStyle/>
          <a:p>
            <a:pPr marL="0" indent="0" algn="just">
              <a:buNone/>
            </a:pPr>
            <a:r>
              <a:rPr lang="it-IT" dirty="0"/>
              <a:t>L’opzione è avvenuta mediante la semplice adozione di una deliberazione. </a:t>
            </a:r>
          </a:p>
          <a:p>
            <a:pPr marL="0" indent="0" algn="just">
              <a:buNone/>
            </a:pPr>
            <a:r>
              <a:rPr lang="it-IT" dirty="0"/>
              <a:t>Tale scelta può essere anche prorogata ulteriormente, adottando l'apposita deliberazione entro il 30 settembre di ogni anno (comma 3 dell'articolo 2 del Dl 193/2016).</a:t>
            </a:r>
          </a:p>
          <a:p>
            <a:pPr marL="0" indent="0" algn="just">
              <a:buNone/>
            </a:pPr>
            <a:r>
              <a:rPr lang="it-IT" dirty="0">
                <a:solidFill>
                  <a:srgbClr val="FF0000"/>
                </a:solidFill>
              </a:rPr>
              <a:t>COMMA SOPPRESSO DALLA L. 1 DICEMBRE 2016, N. 225.</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10</a:t>
            </a:fld>
            <a:endParaRPr lang="it-IT"/>
          </a:p>
        </p:txBody>
      </p:sp>
      <p:cxnSp>
        <p:nvCxnSpPr>
          <p:cNvPr id="7" name="Connettore 1 6"/>
          <p:cNvCxnSpPr/>
          <p:nvPr/>
        </p:nvCxnSpPr>
        <p:spPr>
          <a:xfrm>
            <a:off x="539552" y="3356992"/>
            <a:ext cx="7632848" cy="136815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539552" y="3356992"/>
            <a:ext cx="8064896" cy="144016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6683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NIENTE INVIO AL MEF</a:t>
            </a:r>
          </a:p>
        </p:txBody>
      </p:sp>
      <p:sp>
        <p:nvSpPr>
          <p:cNvPr id="3" name="Segnaposto contenuto 2"/>
          <p:cNvSpPr>
            <a:spLocks noGrp="1"/>
          </p:cNvSpPr>
          <p:nvPr>
            <p:ph idx="1"/>
          </p:nvPr>
        </p:nvSpPr>
        <p:spPr/>
        <p:txBody>
          <a:bodyPr>
            <a:normAutofit lnSpcReduction="10000"/>
          </a:bodyPr>
          <a:lstStyle/>
          <a:p>
            <a:pPr marL="0" indent="0" algn="just">
              <a:buNone/>
            </a:pPr>
            <a:r>
              <a:rPr lang="it-IT" dirty="0"/>
              <a:t>L’organo deputato ad approvare la delibera relativa alla verifica dei pagamenti dei tributi locali rispetto al rilascio o rinnovo di autorizzazioni, licenze e concessione è il CONSIGLIO COMUNALE.</a:t>
            </a:r>
          </a:p>
          <a:p>
            <a:pPr marL="0" indent="0" algn="just">
              <a:buNone/>
            </a:pPr>
            <a:endParaRPr lang="it-IT" dirty="0"/>
          </a:p>
          <a:p>
            <a:pPr marL="0" indent="0" algn="just">
              <a:buNone/>
            </a:pPr>
            <a:r>
              <a:rPr lang="it-IT" dirty="0"/>
              <a:t>Non essendo una delibera di approvazione di un regolamento tributario né di approvazione delle tariffe, la stessa non va trasmessa la MEF</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100</a:t>
            </a:fld>
            <a:endParaRPr lang="en-US" dirty="0"/>
          </a:p>
        </p:txBody>
      </p:sp>
    </p:spTree>
    <p:extLst>
      <p:ext uri="{BB962C8B-B14F-4D97-AF65-F5344CB8AC3E}">
        <p14:creationId xmlns:p14="http://schemas.microsoft.com/office/powerpoint/2010/main" val="4702251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NIENTE INVIO AL MEF</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solidFill>
                  <a:srgbClr val="FF0000"/>
                </a:solidFill>
              </a:rPr>
              <a:t>LA CONFERMA E’ ARRIVATA CON LA CIRCOLARE N. 2/DF DEL 22 NOVEMBRE 2019</a:t>
            </a:r>
          </a:p>
          <a:p>
            <a:pPr marL="0" indent="0" algn="just">
              <a:buNone/>
            </a:pPr>
            <a:r>
              <a:rPr lang="it-IT" b="1" i="1" dirty="0"/>
              <a:t>Non devono, invece, essere trasmessi al MEF</a:t>
            </a:r>
            <a:r>
              <a:rPr lang="it-IT" i="1" dirty="0"/>
              <a:t>, tra gli altri, i seguenti atti: la deliberazione di indicazione dei valori di riferimento delle aree fabbricabili; la deliberazione di nomina dei funzionari responsabili di ciascun tributo locale (si veda la nota </a:t>
            </a:r>
            <a:r>
              <a:rPr lang="it-IT" i="1" dirty="0" err="1"/>
              <a:t>prot</a:t>
            </a:r>
            <a:r>
              <a:rPr lang="it-IT" i="1" dirty="0"/>
              <a:t>. n. 7812 del 15 aprile 2014, pubblicata sul sito www.finanze.gov.it); gli atti di affidamento dell’attività di riscossione; il regolamento con cui il comune, ai sensi dell’art. 1, comma 1091, della legge 30 dicembre 2018, n. 145, prevede che il maggiore gettito dell’IMU e della TARI sia destinato al potenziamento degli uffici comunali preposti alla gestione delle entrate; </a:t>
            </a:r>
            <a:r>
              <a:rPr lang="it-IT" b="1" i="1" dirty="0"/>
              <a:t>il regolamento di disciplina delle misure preventive per il contrasto dell'evasione dei tributi locali, adottato ai sensi dell’art. 15-ter del più volte menzionato D. L. n. 34 del 2019.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101</a:t>
            </a:fld>
            <a:endParaRPr lang="it-IT"/>
          </a:p>
        </p:txBody>
      </p:sp>
    </p:spTree>
    <p:extLst>
      <p:ext uri="{BB962C8B-B14F-4D97-AF65-F5344CB8AC3E}">
        <p14:creationId xmlns:p14="http://schemas.microsoft.com/office/powerpoint/2010/main" val="3497073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 SISTEMA DI RISCOSSIONE DEI TRIBUTI LOCALI</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Nella legge di Bilancio 2020 trova spazio anche la riforma della riscossione delle entrate degli Enti locali. </a:t>
            </a:r>
          </a:p>
          <a:p>
            <a:pPr marL="0" indent="0" algn="just">
              <a:buNone/>
            </a:pPr>
            <a:r>
              <a:rPr lang="it-IT" dirty="0"/>
              <a:t>In particolare, la riforma potenzia le attività di riscossione relative agli atti degli enti emessi a partire dal 1° gennaio 2020, prevedendo il ricorso all’istituto dell’</a:t>
            </a:r>
            <a:r>
              <a:rPr lang="it-IT" b="1" dirty="0"/>
              <a:t>accertamento esecutivo</a:t>
            </a:r>
            <a:r>
              <a:rPr lang="it-IT" dirty="0"/>
              <a:t>, sulla falsariga di quanto già accade per le entrate erariali: </a:t>
            </a:r>
            <a:r>
              <a:rPr lang="it-IT" b="1" dirty="0"/>
              <a:t>l’accertamento esecutivo consente di emettere un unico atto di accertamento avente i requisiti del titolo esecutivo.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102</a:t>
            </a:fld>
            <a:endParaRPr lang="it-IT"/>
          </a:p>
        </p:txBody>
      </p:sp>
    </p:spTree>
    <p:extLst>
      <p:ext uri="{BB962C8B-B14F-4D97-AF65-F5344CB8AC3E}">
        <p14:creationId xmlns:p14="http://schemas.microsoft.com/office/powerpoint/2010/main" val="7886162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 SISTEMA DI RISCOSSIONE DEI TRIBUTI LOCALI</a:t>
            </a:r>
          </a:p>
        </p:txBody>
      </p:sp>
      <p:sp>
        <p:nvSpPr>
          <p:cNvPr id="3" name="Segnaposto contenuto 2"/>
          <p:cNvSpPr>
            <a:spLocks noGrp="1"/>
          </p:cNvSpPr>
          <p:nvPr>
            <p:ph idx="1"/>
          </p:nvPr>
        </p:nvSpPr>
        <p:spPr/>
        <p:txBody>
          <a:bodyPr>
            <a:normAutofit fontScale="70000" lnSpcReduction="20000"/>
          </a:bodyPr>
          <a:lstStyle/>
          <a:p>
            <a:pPr marL="0" indent="0" algn="just" fontAlgn="base">
              <a:buNone/>
            </a:pPr>
            <a:r>
              <a:rPr lang="it-IT" dirty="0"/>
              <a:t>Le disposizioni della riforma della riscossione degli enti locali avranno una </a:t>
            </a:r>
            <a:r>
              <a:rPr lang="it-IT" b="1" dirty="0"/>
              <a:t>valenza organizzativa</a:t>
            </a:r>
            <a:r>
              <a:rPr lang="it-IT" dirty="0"/>
              <a:t>:</a:t>
            </a:r>
          </a:p>
          <a:p>
            <a:pPr algn="just" fontAlgn="base"/>
            <a:r>
              <a:rPr lang="it-IT" dirty="0"/>
              <a:t>tutte le somme a qualsiasi titolo riscosse appartenenti agli enti locali affluiscano direttamente alla tesoreria dell’ente;</a:t>
            </a:r>
          </a:p>
          <a:p>
            <a:pPr algn="just" fontAlgn="base"/>
            <a:r>
              <a:rPr lang="it-IT" dirty="0"/>
              <a:t>è disciplinato l’accesso ai dati da parte degli enti e dei soggetti affidatari del servizio di riscossione;</a:t>
            </a:r>
          </a:p>
          <a:p>
            <a:pPr algn="just" fontAlgn="base"/>
            <a:r>
              <a:rPr lang="it-IT" dirty="0"/>
              <a:t>cambia la procedura di nomina dei funzionari responsabili della riscossione;</a:t>
            </a:r>
          </a:p>
          <a:p>
            <a:pPr algn="just" fontAlgn="base"/>
            <a:r>
              <a:rPr lang="it-IT" dirty="0"/>
              <a:t>è istituita una sezione speciale nell’albo dei concessionari della riscossione, cui devono obbligatoriamente iscriversi i soggetti che svolgono le funzioni e le attività di supporto propedeutiche all’accertamento e alla riscossione delle entrate locali;</a:t>
            </a:r>
          </a:p>
          <a:p>
            <a:pPr algn="just" fontAlgn="base"/>
            <a:r>
              <a:rPr lang="it-IT" dirty="0"/>
              <a:t>è prevista la gratuità delle trascrizioni, iscrizioni e cancellazioni di pignoramenti e ipoteche richiesti dal soggetto che ha emesso l'ingiunzione o l’atto esecutivo.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103</a:t>
            </a:fld>
            <a:endParaRPr lang="it-IT"/>
          </a:p>
        </p:txBody>
      </p:sp>
    </p:spTree>
    <p:extLst>
      <p:ext uri="{BB962C8B-B14F-4D97-AF65-F5344CB8AC3E}">
        <p14:creationId xmlns:p14="http://schemas.microsoft.com/office/powerpoint/2010/main" val="141463317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 SISTEMA DI RISCOSSIONE DEI TRIBUTI LOCALI</a:t>
            </a:r>
          </a:p>
        </p:txBody>
      </p:sp>
      <p:sp>
        <p:nvSpPr>
          <p:cNvPr id="3" name="Segnaposto contenuto 2"/>
          <p:cNvSpPr>
            <a:spLocks noGrp="1"/>
          </p:cNvSpPr>
          <p:nvPr>
            <p:ph idx="1"/>
          </p:nvPr>
        </p:nvSpPr>
        <p:spPr/>
        <p:txBody>
          <a:bodyPr/>
          <a:lstStyle/>
          <a:p>
            <a:pPr marL="0" indent="0" algn="just">
              <a:buNone/>
            </a:pPr>
            <a:r>
              <a:rPr lang="it-IT" dirty="0"/>
              <a:t>Dal 2020, le entrate degli enti locali, tributarie e patrimoniali, non ancora prescritte, </a:t>
            </a:r>
            <a:r>
              <a:rPr lang="it-IT" i="1" dirty="0"/>
              <a:t>con esclusione delle contravvenzioni stradali</a:t>
            </a:r>
            <a:r>
              <a:rPr lang="it-IT" dirty="0"/>
              <a:t>, è introdotto l’istituto dell’</a:t>
            </a:r>
            <a:r>
              <a:rPr lang="it-IT" b="1" dirty="0"/>
              <a:t>accertamento esecutivo</a:t>
            </a:r>
            <a:r>
              <a:rPr lang="it-IT" dirty="0"/>
              <a:t>, in analogia a quanto disposto per le entrate erariali.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104</a:t>
            </a:fld>
            <a:endParaRPr lang="it-IT"/>
          </a:p>
        </p:txBody>
      </p:sp>
    </p:spTree>
    <p:extLst>
      <p:ext uri="{BB962C8B-B14F-4D97-AF65-F5344CB8AC3E}">
        <p14:creationId xmlns:p14="http://schemas.microsoft.com/office/powerpoint/2010/main" val="94921759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L'avviso di accertamento relativo ai tributi degli enti locali, nonché agli atti finalizzati alla riscossione delle entrate patrimoniali, emessi dai Comuni e dai soggetti affidatari dei servizi di riscossione, compresi il connesso provvedimento di irrogazione delle sanzioni </a:t>
            </a:r>
            <a:r>
              <a:rPr lang="it-IT" b="1" dirty="0"/>
              <a:t>devono contenere anche l'intimazione ad adempiere entro il termine di presentazione del ricorso, ovvero entro 60 giorni dalla notifica dell'atto finalizzato alla riscossione delle entrate patrimoniali.</a:t>
            </a: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105</a:t>
            </a:fld>
            <a:endParaRPr lang="it-IT"/>
          </a:p>
        </p:txBody>
      </p:sp>
    </p:spTree>
    <p:extLst>
      <p:ext uri="{BB962C8B-B14F-4D97-AF65-F5344CB8AC3E}">
        <p14:creationId xmlns:p14="http://schemas.microsoft.com/office/powerpoint/2010/main" val="88265978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L’avviso di accertamento deve anche contenere l’indicazione che, in caso di tempestiva proposizione del ricorso, troveranno applicazione le disposizioni generali in tema di esecuzione delle sanzioni tributarie.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106</a:t>
            </a:fld>
            <a:endParaRPr lang="it-IT"/>
          </a:p>
        </p:txBody>
      </p:sp>
    </p:spTree>
    <p:extLst>
      <p:ext uri="{BB962C8B-B14F-4D97-AF65-F5344CB8AC3E}">
        <p14:creationId xmlns:p14="http://schemas.microsoft.com/office/powerpoint/2010/main" val="9599062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Gli avvisi di accertamento devono recare espressamente l'indicazione che gli stessi costituiscono titolo esecutivo idoneo ad attivare le procedure esecutive e cautelari, nonché l'indicazione del soggetto che, decorsi 30 giorni dal termine ultimo per il pagamento, procede alla riscossione delle somme richieste, anche ai fini dell'esecuzione forzata.</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107</a:t>
            </a:fld>
            <a:endParaRPr lang="it-IT"/>
          </a:p>
        </p:txBody>
      </p:sp>
    </p:spTree>
    <p:extLst>
      <p:ext uri="{BB962C8B-B14F-4D97-AF65-F5344CB8AC3E}">
        <p14:creationId xmlns:p14="http://schemas.microsoft.com/office/powerpoint/2010/main" val="19184120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Gli atti di accertamento esecutivo acquistano efficacia di titolo esecutivo decorso il termine utile per la proposizione del ricorso, ovvero decorsi 60 giorni dalla notifica dell'atto finalizzato alla riscossione delle entrate patrimoniali, </a:t>
            </a:r>
            <a:r>
              <a:rPr lang="it-IT" b="1" dirty="0"/>
              <a:t>senza la preventiva notifica della cartella di pagamento e dell'ingiunzione fiscale.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108</a:t>
            </a:fld>
            <a:endParaRPr lang="it-IT"/>
          </a:p>
        </p:txBody>
      </p:sp>
    </p:spTree>
    <p:extLst>
      <p:ext uri="{BB962C8B-B14F-4D97-AF65-F5344CB8AC3E}">
        <p14:creationId xmlns:p14="http://schemas.microsoft.com/office/powerpoint/2010/main" val="7482752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Decorso il termine di trenta giorni dal termine ultimo per il pagamento, la riscossione delle somme richieste è affidata in carico al soggetto legittimato alla riscossione forzata.</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109</a:t>
            </a:fld>
            <a:endParaRPr lang="it-IT"/>
          </a:p>
        </p:txBody>
      </p:sp>
    </p:spTree>
    <p:extLst>
      <p:ext uri="{BB962C8B-B14F-4D97-AF65-F5344CB8AC3E}">
        <p14:creationId xmlns:p14="http://schemas.microsoft.com/office/powerpoint/2010/main" val="65860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dirty="0"/>
              <a:t>Il comma 25-bis dell'articolo 3 del Dl 203/2005 permetteva anche ad Equitalia di essere affidataria di ulteriori attività di accertamento e riscossione delle entrate locali, previo però esperimento di procedure ad evidenza pubblica. </a:t>
            </a:r>
          </a:p>
          <a:p>
            <a:pPr marL="0" indent="0" algn="just">
              <a:buNone/>
            </a:pPr>
            <a:endParaRPr lang="it-IT" dirty="0"/>
          </a:p>
          <a:p>
            <a:pPr marL="0" indent="0" algn="just">
              <a:buNone/>
            </a:pPr>
            <a:r>
              <a:rPr lang="it-IT" dirty="0"/>
              <a:t>Adesso si è affermato il principio dell’affidamento diretto.</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11</a:t>
            </a:fld>
            <a:endParaRPr lang="it-IT"/>
          </a:p>
        </p:txBody>
      </p:sp>
    </p:spTree>
    <p:extLst>
      <p:ext uri="{BB962C8B-B14F-4D97-AF65-F5344CB8AC3E}">
        <p14:creationId xmlns:p14="http://schemas.microsoft.com/office/powerpoint/2010/main" val="8138767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normAutofit/>
          </a:bodyPr>
          <a:lstStyle/>
          <a:p>
            <a:pPr marL="0" indent="0" algn="just">
              <a:buNone/>
            </a:pPr>
            <a:r>
              <a:rPr lang="it-IT" dirty="0"/>
              <a:t>Nel caso in cui il procedimento di esecuzione è affidato ad un soggetto legittimato alla riscossione forzata, la riscossione è sospesa per un periodo di 180 giorni a decorrere dalla data dell’affidamento in carico degli atti in questione al soggetto legittimato.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110</a:t>
            </a:fld>
            <a:endParaRPr lang="it-IT"/>
          </a:p>
        </p:txBody>
      </p:sp>
    </p:spTree>
    <p:extLst>
      <p:ext uri="{BB962C8B-B14F-4D97-AF65-F5344CB8AC3E}">
        <p14:creationId xmlns:p14="http://schemas.microsoft.com/office/powerpoint/2010/main" val="26576047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La sospensione non si applica:</a:t>
            </a:r>
          </a:p>
          <a:p>
            <a:pPr algn="just"/>
            <a:r>
              <a:rPr lang="it-IT" dirty="0"/>
              <a:t>alle azioni cautelari e conservative</a:t>
            </a:r>
          </a:p>
          <a:p>
            <a:pPr algn="just"/>
            <a:r>
              <a:rPr lang="it-IT" dirty="0"/>
              <a:t>ad ogni azione prevista dalle norme ordinarie a tutela del creditore</a:t>
            </a:r>
          </a:p>
          <a:p>
            <a:pPr algn="just"/>
            <a:r>
              <a:rPr lang="it-IT" dirty="0"/>
              <a:t>in caso di accertamenti definitivi, anche in seguito a giudicato</a:t>
            </a:r>
          </a:p>
          <a:p>
            <a:pPr algn="just"/>
            <a:r>
              <a:rPr lang="it-IT" dirty="0"/>
              <a:t>in caso di recupero di somme derivanti da decadenza dalla rateazione.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111</a:t>
            </a:fld>
            <a:endParaRPr lang="it-IT"/>
          </a:p>
        </p:txBody>
      </p:sp>
    </p:spTree>
    <p:extLst>
      <p:ext uri="{BB962C8B-B14F-4D97-AF65-F5344CB8AC3E}">
        <p14:creationId xmlns:p14="http://schemas.microsoft.com/office/powerpoint/2010/main" val="33942495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Gli enti e i soggetti affidatari dei servizi per la riscossione si avvalgono della disciplina generale per la riscossione coattiva delle entrate, di cui al Titolo II del D.P.R. n. 602/1973, con l’esclusione di quanto previsto (art. 48-bis) in materia di pagamenti delle pubbliche amministrazioni.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112</a:t>
            </a:fld>
            <a:endParaRPr lang="it-IT"/>
          </a:p>
        </p:txBody>
      </p:sp>
    </p:spTree>
    <p:extLst>
      <p:ext uri="{BB962C8B-B14F-4D97-AF65-F5344CB8AC3E}">
        <p14:creationId xmlns:p14="http://schemas.microsoft.com/office/powerpoint/2010/main" val="9233348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ESPROPRIAZIONE FORZATA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Ai fini dell’espropriazione forzata, l’esibizione dell’estratto dell’accertamento esecutivo trasmesso al soggetto legittimato alla riscossione tiene luogo, a tutti gli effetti, dell’esibizione dell’atto stesso, in tutti i casi in cui il soggetto legittimato alla riscossione ne attesti la provenienza. </a:t>
            </a:r>
            <a:r>
              <a:rPr lang="it-IT" b="1" dirty="0"/>
              <a:t>Decorso un anno dalla notifica degli atti esecutivi, l'espropriazione forzata è preceduta dalla notifica dell'avviso che contiene l'intimazione ad adempiere l'obbligo risultante dal ruolo entro cinque giorni.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113</a:t>
            </a:fld>
            <a:endParaRPr lang="it-IT"/>
          </a:p>
        </p:txBody>
      </p:sp>
    </p:spTree>
    <p:extLst>
      <p:ext uri="{BB962C8B-B14F-4D97-AF65-F5344CB8AC3E}">
        <p14:creationId xmlns:p14="http://schemas.microsoft.com/office/powerpoint/2010/main" val="9233170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ACCERTAMENTO ESECUTIVO</a:t>
            </a:r>
          </a:p>
        </p:txBody>
      </p:sp>
      <p:sp>
        <p:nvSpPr>
          <p:cNvPr id="3" name="Segnaposto contenuto 2"/>
          <p:cNvSpPr>
            <a:spLocks noGrp="1"/>
          </p:cNvSpPr>
          <p:nvPr>
            <p:ph idx="1"/>
          </p:nvPr>
        </p:nvSpPr>
        <p:spPr/>
        <p:txBody>
          <a:bodyPr/>
          <a:lstStyle/>
          <a:p>
            <a:pPr marL="0" indent="0" algn="just">
              <a:buNone/>
            </a:pPr>
            <a:r>
              <a:rPr lang="it-IT" dirty="0"/>
              <a:t>L'atto di accertamento esecutivo non acquista efficacia di titolo esecutivo con importo minimo, pari a 10 euro. </a:t>
            </a:r>
          </a:p>
          <a:p>
            <a:pPr marL="0" indent="0" algn="just">
              <a:buNone/>
            </a:pPr>
            <a:r>
              <a:rPr lang="it-IT" dirty="0"/>
              <a:t>Tale limite si intende riferito all’intero debito dovuto, anche derivante da più annualità e può comunque essere oggetto di recupero mediante successivi atti che superano, cumulativamente, tale importo minimo.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114</a:t>
            </a:fld>
            <a:endParaRPr lang="it-IT"/>
          </a:p>
        </p:txBody>
      </p:sp>
    </p:spTree>
    <p:extLst>
      <p:ext uri="{BB962C8B-B14F-4D97-AF65-F5344CB8AC3E}">
        <p14:creationId xmlns:p14="http://schemas.microsoft.com/office/powerpoint/2010/main" val="20327276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SOLLECITO DI PAGAMENTO PRIMA PROCEDURA ESECUTIVA</a:t>
            </a:r>
          </a:p>
        </p:txBody>
      </p:sp>
      <p:sp>
        <p:nvSpPr>
          <p:cNvPr id="3" name="Segnaposto contenuto 2"/>
          <p:cNvSpPr>
            <a:spLocks noGrp="1"/>
          </p:cNvSpPr>
          <p:nvPr>
            <p:ph idx="1"/>
          </p:nvPr>
        </p:nvSpPr>
        <p:spPr/>
        <p:txBody>
          <a:bodyPr/>
          <a:lstStyle/>
          <a:p>
            <a:pPr marL="0" indent="0" algn="just">
              <a:buNone/>
            </a:pPr>
            <a:r>
              <a:rPr lang="it-IT" dirty="0"/>
              <a:t>È previsto l’obbligo di invio, da parte degli enti e dei soggetti affidatari, di un sollecito di pagamento, per il recupero di importi fino a 10.000 euro, prima dell’attivazione di una procedura esecutiva e cautelare: con tale atto si avvisa il debitore che il termine indicato nell'atto è scaduto e che, se non si provvede al pagamento di norma entro 30 giorni, sono attivate le procedure cautelari ed esecutive.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115</a:t>
            </a:fld>
            <a:endParaRPr lang="it-IT"/>
          </a:p>
        </p:txBody>
      </p:sp>
    </p:spTree>
    <p:extLst>
      <p:ext uri="{BB962C8B-B14F-4D97-AF65-F5344CB8AC3E}">
        <p14:creationId xmlns:p14="http://schemas.microsoft.com/office/powerpoint/2010/main" val="329211918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ACCESSO AGLI ATTI</a:t>
            </a:r>
          </a:p>
        </p:txBody>
      </p:sp>
      <p:sp>
        <p:nvSpPr>
          <p:cNvPr id="3" name="Segnaposto contenuto 2"/>
          <p:cNvSpPr>
            <a:spLocks noGrp="1"/>
          </p:cNvSpPr>
          <p:nvPr>
            <p:ph idx="1"/>
          </p:nvPr>
        </p:nvSpPr>
        <p:spPr/>
        <p:txBody>
          <a:bodyPr>
            <a:normAutofit lnSpcReduction="10000"/>
          </a:bodyPr>
          <a:lstStyle/>
          <a:p>
            <a:pPr marL="0" indent="0" algn="just" fontAlgn="base">
              <a:buNone/>
            </a:pPr>
            <a:r>
              <a:rPr lang="it-IT" dirty="0"/>
              <a:t>Per quanto riguarda l’accesso ai dati da parte degli enti e dei soggetti affidatari, ai fini della riscossione, anche coattiva, gli enti locali e i soggetti affidatari del servizio di riscossione locale (ivi compresi i concessionari della riscossione della TARI) sono autorizzati ad accedere alle informazioni relative ai debitori presenti in </a:t>
            </a:r>
            <a:r>
              <a:rPr lang="it-IT" b="1" dirty="0"/>
              <a:t>Anagrafe Tributaria</a:t>
            </a:r>
            <a:r>
              <a:rPr lang="it-IT" dirty="0"/>
              <a:t>, per il tramite dell’ente creditore affidante e sotto la responsabilità di quest’ultimo.</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116</a:t>
            </a:fld>
            <a:endParaRPr lang="it-IT"/>
          </a:p>
        </p:txBody>
      </p:sp>
    </p:spTree>
    <p:extLst>
      <p:ext uri="{BB962C8B-B14F-4D97-AF65-F5344CB8AC3E}">
        <p14:creationId xmlns:p14="http://schemas.microsoft.com/office/powerpoint/2010/main" val="38602634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ACCESSO AGLI ATTI</a:t>
            </a:r>
          </a:p>
        </p:txBody>
      </p:sp>
      <p:sp>
        <p:nvSpPr>
          <p:cNvPr id="3" name="Segnaposto contenuto 2"/>
          <p:cNvSpPr>
            <a:spLocks noGrp="1"/>
          </p:cNvSpPr>
          <p:nvPr>
            <p:ph idx="1"/>
          </p:nvPr>
        </p:nvSpPr>
        <p:spPr/>
        <p:txBody>
          <a:bodyPr/>
          <a:lstStyle/>
          <a:p>
            <a:pPr marL="0" indent="0" algn="just">
              <a:buNone/>
            </a:pPr>
            <a:r>
              <a:rPr lang="it-IT" dirty="0"/>
              <a:t>L’ente locale DEVE consentire al soggetto affidatario l’utilizzo degli applicativi per l’accesso ai servizi di cooperazione informatica già fornitegli dall’Agenzia delle Entrate, nel rispetto delle prescrizioni normative e tecniche vigenti, e previa nomina del soggetto affidatario quale responsabile esterno del trattamento ai sensi della normativa sulla privacy.</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117</a:t>
            </a:fld>
            <a:endParaRPr lang="it-IT"/>
          </a:p>
        </p:txBody>
      </p:sp>
    </p:spTree>
    <p:extLst>
      <p:ext uri="{BB962C8B-B14F-4D97-AF65-F5344CB8AC3E}">
        <p14:creationId xmlns:p14="http://schemas.microsoft.com/office/powerpoint/2010/main" val="183902684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ACCESSO AGLI ATTI</a:t>
            </a:r>
          </a:p>
        </p:txBody>
      </p:sp>
      <p:sp>
        <p:nvSpPr>
          <p:cNvPr id="3" name="Segnaposto contenuto 2"/>
          <p:cNvSpPr>
            <a:spLocks noGrp="1"/>
          </p:cNvSpPr>
          <p:nvPr>
            <p:ph idx="1"/>
          </p:nvPr>
        </p:nvSpPr>
        <p:spPr/>
        <p:txBody>
          <a:bodyPr/>
          <a:lstStyle/>
          <a:p>
            <a:pPr marL="0" indent="0" algn="just">
              <a:buNone/>
            </a:pPr>
            <a:r>
              <a:rPr lang="it-IT" dirty="0"/>
              <a:t>Restano ferme, per i soggetti affidatari dei servizi di riscossione, le modalità di accesso telematico per la consultazione delle banche dati catastale e ipotecaria nonché del pubblico registro automobilistico.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118</a:t>
            </a:fld>
            <a:endParaRPr lang="it-IT"/>
          </a:p>
        </p:txBody>
      </p:sp>
    </p:spTree>
    <p:extLst>
      <p:ext uri="{BB962C8B-B14F-4D97-AF65-F5344CB8AC3E}">
        <p14:creationId xmlns:p14="http://schemas.microsoft.com/office/powerpoint/2010/main" val="33499063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RATEIZZAZIONE</a:t>
            </a:r>
          </a:p>
        </p:txBody>
      </p:sp>
      <p:sp>
        <p:nvSpPr>
          <p:cNvPr id="3" name="Segnaposto contenuto 2"/>
          <p:cNvSpPr>
            <a:spLocks noGrp="1"/>
          </p:cNvSpPr>
          <p:nvPr>
            <p:ph idx="1"/>
          </p:nvPr>
        </p:nvSpPr>
        <p:spPr/>
        <p:txBody>
          <a:bodyPr>
            <a:normAutofit/>
          </a:bodyPr>
          <a:lstStyle/>
          <a:p>
            <a:pPr marL="0" indent="0" algn="just">
              <a:buNone/>
            </a:pPr>
            <a:r>
              <a:rPr lang="it-IT" sz="2400" dirty="0"/>
              <a:t>L’ente concede la ripartizione del pagamento delle somme dovute fino a un massimo di 72 rate mensili, a condizione che il debitore versi in una situazione di temporanea e obiettiva difficoltà e secondo il seguente schema:</a:t>
            </a:r>
          </a:p>
          <a:p>
            <a:pPr marL="0" indent="0" algn="just">
              <a:buNone/>
            </a:pPr>
            <a:endParaRPr lang="it-IT" sz="2400" dirty="0"/>
          </a:p>
        </p:txBody>
      </p:sp>
      <p:sp>
        <p:nvSpPr>
          <p:cNvPr id="4" name="Segnaposto piè di pagina 3"/>
          <p:cNvSpPr>
            <a:spLocks noGrp="1"/>
          </p:cNvSpPr>
          <p:nvPr>
            <p:ph type="ftr" sz="quarter" idx="11"/>
          </p:nvPr>
        </p:nvSpPr>
        <p:spPr/>
        <p:txBody>
          <a:bodyPr/>
          <a:lstStyle/>
          <a:p>
            <a:r>
              <a:rPr lang="it-IT"/>
              <a:t>Lucio Catania - Anci Sicilia - Ifel</a:t>
            </a:r>
          </a:p>
        </p:txBody>
      </p:sp>
      <p:graphicFrame>
        <p:nvGraphicFramePr>
          <p:cNvPr id="6" name="Tabella 5"/>
          <p:cNvGraphicFramePr>
            <a:graphicFrameLocks noGrp="1"/>
          </p:cNvGraphicFramePr>
          <p:nvPr>
            <p:extLst>
              <p:ext uri="{D42A27DB-BD31-4B8C-83A1-F6EECF244321}">
                <p14:modId xmlns:p14="http://schemas.microsoft.com/office/powerpoint/2010/main" val="2111147795"/>
              </p:ext>
            </p:extLst>
          </p:nvPr>
        </p:nvGraphicFramePr>
        <p:xfrm>
          <a:off x="1835696" y="3529429"/>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it-IT" dirty="0"/>
                        <a:t>IMPORTO</a:t>
                      </a:r>
                    </a:p>
                  </a:txBody>
                  <a:tcPr/>
                </a:tc>
                <a:tc>
                  <a:txBody>
                    <a:bodyPr/>
                    <a:lstStyle/>
                    <a:p>
                      <a:pPr algn="ctr"/>
                      <a:r>
                        <a:rPr lang="it-IT" dirty="0"/>
                        <a:t>RATE</a:t>
                      </a:r>
                    </a:p>
                  </a:txBody>
                  <a:tcPr/>
                </a:tc>
                <a:extLst>
                  <a:ext uri="{0D108BD9-81ED-4DB2-BD59-A6C34878D82A}">
                    <a16:rowId xmlns:a16="http://schemas.microsoft.com/office/drawing/2014/main" val="10000"/>
                  </a:ext>
                </a:extLst>
              </a:tr>
              <a:tr h="370840">
                <a:tc>
                  <a:txBody>
                    <a:bodyPr/>
                    <a:lstStyle/>
                    <a:p>
                      <a:r>
                        <a:rPr lang="it-IT" dirty="0"/>
                        <a:t>fino a 100 euro</a:t>
                      </a:r>
                    </a:p>
                  </a:txBody>
                  <a:tcPr/>
                </a:tc>
                <a:tc>
                  <a:txBody>
                    <a:bodyPr/>
                    <a:lstStyle/>
                    <a:p>
                      <a:r>
                        <a:rPr lang="it-IT" dirty="0"/>
                        <a:t>nessuna rateizzazione</a:t>
                      </a:r>
                    </a:p>
                  </a:txBody>
                  <a:tcPr/>
                </a:tc>
                <a:extLst>
                  <a:ext uri="{0D108BD9-81ED-4DB2-BD59-A6C34878D82A}">
                    <a16:rowId xmlns:a16="http://schemas.microsoft.com/office/drawing/2014/main" val="10001"/>
                  </a:ext>
                </a:extLst>
              </a:tr>
              <a:tr h="370840">
                <a:tc>
                  <a:txBody>
                    <a:bodyPr/>
                    <a:lstStyle/>
                    <a:p>
                      <a:r>
                        <a:rPr lang="it-IT" dirty="0"/>
                        <a:t>da 100,01 a 500 euro</a:t>
                      </a:r>
                    </a:p>
                  </a:txBody>
                  <a:tcPr/>
                </a:tc>
                <a:tc>
                  <a:txBody>
                    <a:bodyPr/>
                    <a:lstStyle/>
                    <a:p>
                      <a:r>
                        <a:rPr lang="it-IT" dirty="0"/>
                        <a:t>fino a 4 rate mensili</a:t>
                      </a:r>
                    </a:p>
                  </a:txBody>
                  <a:tcPr/>
                </a:tc>
                <a:extLst>
                  <a:ext uri="{0D108BD9-81ED-4DB2-BD59-A6C34878D82A}">
                    <a16:rowId xmlns:a16="http://schemas.microsoft.com/office/drawing/2014/main" val="10002"/>
                  </a:ext>
                </a:extLst>
              </a:tr>
              <a:tr h="370840">
                <a:tc>
                  <a:txBody>
                    <a:bodyPr/>
                    <a:lstStyle/>
                    <a:p>
                      <a:r>
                        <a:rPr lang="it-IT" dirty="0"/>
                        <a:t>da 500,01 a 3.000 euro</a:t>
                      </a:r>
                    </a:p>
                  </a:txBody>
                  <a:tcPr/>
                </a:tc>
                <a:tc>
                  <a:txBody>
                    <a:bodyPr/>
                    <a:lstStyle/>
                    <a:p>
                      <a:r>
                        <a:rPr lang="it-IT" dirty="0"/>
                        <a:t>da 5 a 12 rate mensili</a:t>
                      </a:r>
                    </a:p>
                  </a:txBody>
                  <a:tcPr/>
                </a:tc>
                <a:extLst>
                  <a:ext uri="{0D108BD9-81ED-4DB2-BD59-A6C34878D82A}">
                    <a16:rowId xmlns:a16="http://schemas.microsoft.com/office/drawing/2014/main" val="10003"/>
                  </a:ext>
                </a:extLst>
              </a:tr>
              <a:tr h="370840">
                <a:tc>
                  <a:txBody>
                    <a:bodyPr/>
                    <a:lstStyle/>
                    <a:p>
                      <a:r>
                        <a:rPr lang="it-IT" dirty="0"/>
                        <a:t>da 3.000,01 a 6.000 euro</a:t>
                      </a:r>
                    </a:p>
                  </a:txBody>
                  <a:tcPr/>
                </a:tc>
                <a:tc>
                  <a:txBody>
                    <a:bodyPr/>
                    <a:lstStyle/>
                    <a:p>
                      <a:r>
                        <a:rPr lang="it-IT" dirty="0"/>
                        <a:t>da 13 a 24 rate mensili</a:t>
                      </a:r>
                    </a:p>
                  </a:txBody>
                  <a:tcPr/>
                </a:tc>
                <a:extLst>
                  <a:ext uri="{0D108BD9-81ED-4DB2-BD59-A6C34878D82A}">
                    <a16:rowId xmlns:a16="http://schemas.microsoft.com/office/drawing/2014/main" val="10004"/>
                  </a:ext>
                </a:extLst>
              </a:tr>
              <a:tr h="370840">
                <a:tc>
                  <a:txBody>
                    <a:bodyPr/>
                    <a:lstStyle/>
                    <a:p>
                      <a:r>
                        <a:rPr lang="it-IT" dirty="0"/>
                        <a:t>da 6.000,01 a 20.000 euro</a:t>
                      </a:r>
                    </a:p>
                  </a:txBody>
                  <a:tcPr/>
                </a:tc>
                <a:tc>
                  <a:txBody>
                    <a:bodyPr/>
                    <a:lstStyle/>
                    <a:p>
                      <a:r>
                        <a:rPr lang="it-IT" dirty="0"/>
                        <a:t>da 25 a 36 rate mensili</a:t>
                      </a:r>
                    </a:p>
                  </a:txBody>
                  <a:tcPr/>
                </a:tc>
                <a:extLst>
                  <a:ext uri="{0D108BD9-81ED-4DB2-BD59-A6C34878D82A}">
                    <a16:rowId xmlns:a16="http://schemas.microsoft.com/office/drawing/2014/main" val="10005"/>
                  </a:ext>
                </a:extLst>
              </a:tr>
              <a:tr h="370840">
                <a:tc>
                  <a:txBody>
                    <a:bodyPr/>
                    <a:lstStyle/>
                    <a:p>
                      <a:r>
                        <a:rPr lang="it-IT" dirty="0"/>
                        <a:t>oltre 20.000 euro</a:t>
                      </a:r>
                    </a:p>
                  </a:txBody>
                  <a:tcPr/>
                </a:tc>
                <a:tc>
                  <a:txBody>
                    <a:bodyPr/>
                    <a:lstStyle/>
                    <a:p>
                      <a:r>
                        <a:rPr lang="it-IT" dirty="0"/>
                        <a:t>da 37 a 72 rate mensili</a:t>
                      </a:r>
                    </a:p>
                  </a:txBody>
                  <a:tcPr/>
                </a:tc>
                <a:extLst>
                  <a:ext uri="{0D108BD9-81ED-4DB2-BD59-A6C34878D82A}">
                    <a16:rowId xmlns:a16="http://schemas.microsoft.com/office/drawing/2014/main" val="10006"/>
                  </a:ext>
                </a:extLst>
              </a:tr>
            </a:tbl>
          </a:graphicData>
        </a:graphic>
      </p:graphicFrame>
      <p:sp>
        <p:nvSpPr>
          <p:cNvPr id="7" name="Segnaposto numero diapositiva 6"/>
          <p:cNvSpPr>
            <a:spLocks noGrp="1"/>
          </p:cNvSpPr>
          <p:nvPr>
            <p:ph type="sldNum" sz="quarter" idx="12"/>
          </p:nvPr>
        </p:nvSpPr>
        <p:spPr/>
        <p:txBody>
          <a:bodyPr/>
          <a:lstStyle/>
          <a:p>
            <a:fld id="{701B5491-65FD-4F71-B329-58371FBC0038}" type="slidenum">
              <a:rPr lang="it-IT" smtClean="0"/>
              <a:t>119</a:t>
            </a:fld>
            <a:endParaRPr lang="it-IT"/>
          </a:p>
        </p:txBody>
      </p:sp>
    </p:spTree>
    <p:extLst>
      <p:ext uri="{BB962C8B-B14F-4D97-AF65-F5344CB8AC3E}">
        <p14:creationId xmlns:p14="http://schemas.microsoft.com/office/powerpoint/2010/main" val="100688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normAutofit/>
          </a:bodyPr>
          <a:lstStyle/>
          <a:p>
            <a:pPr marL="0" indent="0" algn="just">
              <a:buNone/>
            </a:pPr>
            <a:r>
              <a:rPr lang="it-IT" dirty="0"/>
              <a:t>Nella legge c’è una totale inversione di tendenza. </a:t>
            </a:r>
          </a:p>
          <a:p>
            <a:pPr marL="0" indent="0" algn="just">
              <a:buNone/>
            </a:pPr>
            <a:r>
              <a:rPr lang="it-IT" dirty="0"/>
              <a:t>L'articolo 2 non si limita a prevedere l’</a:t>
            </a:r>
            <a:r>
              <a:rPr lang="it-IT" dirty="0">
                <a:effectLst>
                  <a:outerShdw blurRad="38100" dist="38100" dir="2700000" algn="tl">
                    <a:srgbClr val="000000">
                      <a:alpha val="43137"/>
                    </a:srgbClr>
                  </a:outerShdw>
                </a:effectLst>
              </a:rPr>
              <a:t>affidamento diretto </a:t>
            </a:r>
            <a:r>
              <a:rPr lang="it-IT" dirty="0"/>
              <a:t>della riscossione coattiva ma di tutte «</a:t>
            </a:r>
            <a:r>
              <a:rPr lang="it-IT" dirty="0">
                <a:effectLst>
                  <a:outerShdw blurRad="38100" dist="38100" dir="2700000" algn="tl">
                    <a:srgbClr val="000000">
                      <a:alpha val="43137"/>
                    </a:srgbClr>
                  </a:outerShdw>
                </a:effectLst>
              </a:rPr>
              <a:t>le attività di accertamento, liquidazione e riscossione, spontanea e coattiva, delle entrate, tributarie o patrimoniali</a:t>
            </a:r>
            <a:r>
              <a:rPr lang="it-IT" dirty="0"/>
              <a:t>».</a:t>
            </a:r>
            <a:br>
              <a:rPr lang="it-IT" dirty="0"/>
            </a:b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12</a:t>
            </a:fld>
            <a:endParaRPr lang="it-IT"/>
          </a:p>
        </p:txBody>
      </p:sp>
    </p:spTree>
    <p:extLst>
      <p:ext uri="{BB962C8B-B14F-4D97-AF65-F5344CB8AC3E}">
        <p14:creationId xmlns:p14="http://schemas.microsoft.com/office/powerpoint/2010/main" val="19291987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RATEIZZAZIONE</a:t>
            </a:r>
          </a:p>
        </p:txBody>
      </p:sp>
      <p:sp>
        <p:nvSpPr>
          <p:cNvPr id="3" name="Segnaposto contenuto 2"/>
          <p:cNvSpPr>
            <a:spLocks noGrp="1"/>
          </p:cNvSpPr>
          <p:nvPr>
            <p:ph idx="1"/>
          </p:nvPr>
        </p:nvSpPr>
        <p:spPr/>
        <p:txBody>
          <a:bodyPr/>
          <a:lstStyle/>
          <a:p>
            <a:pPr marL="0" indent="0" algn="just">
              <a:buNone/>
            </a:pPr>
            <a:r>
              <a:rPr lang="it-IT" dirty="0"/>
              <a:t>L’ente, con propria deliberazione può ulteriormente regolamentare condizioni e modalità di rateizzazione delle somme dovute, fermo restando una durata massima di almeno 36 rate mensili per debiti di importi superiori a 6.000,01 euro.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120</a:t>
            </a:fld>
            <a:endParaRPr lang="it-IT"/>
          </a:p>
        </p:txBody>
      </p:sp>
    </p:spTree>
    <p:extLst>
      <p:ext uri="{BB962C8B-B14F-4D97-AF65-F5344CB8AC3E}">
        <p14:creationId xmlns:p14="http://schemas.microsoft.com/office/powerpoint/2010/main" val="171932778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PROROGA RATEIZZAZIONE</a:t>
            </a:r>
          </a:p>
        </p:txBody>
      </p:sp>
      <p:sp>
        <p:nvSpPr>
          <p:cNvPr id="3" name="Segnaposto contenuto 2"/>
          <p:cNvSpPr>
            <a:spLocks noGrp="1"/>
          </p:cNvSpPr>
          <p:nvPr>
            <p:ph idx="1"/>
          </p:nvPr>
        </p:nvSpPr>
        <p:spPr/>
        <p:txBody>
          <a:bodyPr>
            <a:normAutofit/>
          </a:bodyPr>
          <a:lstStyle/>
          <a:p>
            <a:pPr marL="0" indent="0" algn="just">
              <a:buNone/>
            </a:pPr>
            <a:r>
              <a:rPr lang="it-IT" dirty="0"/>
              <a:t>In caso di comprovato peggioramento della situazione del debitore, la dilazione concessa può essere prorogata una sola volta, per un ulteriore periodo e fino a un massimo di 72 rate mensili, o per il periodo massimo disposto dal regolamento dell'ente.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121</a:t>
            </a:fld>
            <a:endParaRPr lang="it-IT"/>
          </a:p>
        </p:txBody>
      </p:sp>
    </p:spTree>
    <p:extLst>
      <p:ext uri="{BB962C8B-B14F-4D97-AF65-F5344CB8AC3E}">
        <p14:creationId xmlns:p14="http://schemas.microsoft.com/office/powerpoint/2010/main" val="5235126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DECADENZA DALLA RATEIZZAZIONE</a:t>
            </a:r>
          </a:p>
        </p:txBody>
      </p:sp>
      <p:sp>
        <p:nvSpPr>
          <p:cNvPr id="3" name="Segnaposto contenuto 2"/>
          <p:cNvSpPr>
            <a:spLocks noGrp="1"/>
          </p:cNvSpPr>
          <p:nvPr>
            <p:ph idx="1"/>
          </p:nvPr>
        </p:nvSpPr>
        <p:spPr/>
        <p:txBody>
          <a:bodyPr/>
          <a:lstStyle/>
          <a:p>
            <a:pPr marL="0" indent="0" algn="just">
              <a:buNone/>
            </a:pPr>
            <a:r>
              <a:rPr lang="it-IT" dirty="0"/>
              <a:t>Si decade automaticamente dal beneficio della rateazione in caso di mancato pagamento di due rate consecutive nel corso del periodo di rateazione e il debito non può più essere rateizzato; l'intero importo ancora dovuto è immediatamente riscuotibile in unica soluzione.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122</a:t>
            </a:fld>
            <a:endParaRPr lang="it-IT"/>
          </a:p>
        </p:txBody>
      </p:sp>
    </p:spTree>
    <p:extLst>
      <p:ext uri="{BB962C8B-B14F-4D97-AF65-F5344CB8AC3E}">
        <p14:creationId xmlns:p14="http://schemas.microsoft.com/office/powerpoint/2010/main" val="376421724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INTERESSI SULLA RATEIZZAZIONE</a:t>
            </a:r>
          </a:p>
        </p:txBody>
      </p:sp>
      <p:sp>
        <p:nvSpPr>
          <p:cNvPr id="3" name="Segnaposto contenuto 2"/>
          <p:cNvSpPr>
            <a:spLocks noGrp="1"/>
          </p:cNvSpPr>
          <p:nvPr>
            <p:ph idx="1"/>
          </p:nvPr>
        </p:nvSpPr>
        <p:spPr/>
        <p:txBody>
          <a:bodyPr>
            <a:normAutofit fontScale="85000" lnSpcReduction="10000"/>
          </a:bodyPr>
          <a:lstStyle/>
          <a:p>
            <a:pPr marL="0" indent="0" algn="just" fontAlgn="base">
              <a:buNone/>
            </a:pPr>
            <a:r>
              <a:rPr lang="it-IT" dirty="0"/>
              <a:t>È prevista l’applicazione degli interessi di mora su tutte le somme dovute, di qualunque natura (escluse sanzioni, interessi, spese di notifica e oneri di riscossione), decorsi 30 giorni dall’esecutività dell’atto di accertamento esecutivo e fino alla data del pagamento; tali interessi sono pari al tasso di interesse legale che può essere maggiorato di non oltre due punti percentuali con apposita deliberazione dell’ente.</a:t>
            </a:r>
          </a:p>
          <a:p>
            <a:pPr marL="0" indent="0" algn="just" fontAlgn="base">
              <a:buNone/>
            </a:pPr>
            <a:endParaRPr lang="it-IT" dirty="0"/>
          </a:p>
          <a:p>
            <a:pPr marL="0" indent="0" algn="just" fontAlgn="base">
              <a:buNone/>
            </a:pPr>
            <a:r>
              <a:rPr lang="it-IT" dirty="0"/>
              <a:t>Le rate scadono nell'ultimo giorno di ciascun mese indicato nell'atto di accoglimento dell'istanza di dilazione.</a:t>
            </a:r>
          </a:p>
          <a:p>
            <a:pPr marL="0" indent="0" fontAlgn="base">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123</a:t>
            </a:fld>
            <a:endParaRPr lang="it-IT"/>
          </a:p>
        </p:txBody>
      </p:sp>
    </p:spTree>
    <p:extLst>
      <p:ext uri="{BB962C8B-B14F-4D97-AF65-F5344CB8AC3E}">
        <p14:creationId xmlns:p14="http://schemas.microsoft.com/office/powerpoint/2010/main" val="407368503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NUOVO </a:t>
            </a:r>
            <a:br>
              <a:rPr lang="it-IT" dirty="0"/>
            </a:br>
            <a:r>
              <a:rPr lang="it-IT" dirty="0"/>
              <a:t>UFFICIALE DELLA RISCOSSIONE</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 funzionari responsabili della riscossione degli enti e dei loro soggetti affidatari, nominati dai dirigenti dell’ente o dagli organi apicali dei concessionari, esercitano le funzioni demandate agli ufficiali della riscossione, nonché quelle già attribuite al segretario comunale in ordine all’assistenza alle procedure di vendita all’incanto e sono scelti tra i soggetti in possesso almeno di un diploma di istruzione secondaria superiore e che hanno superato un esame di idoneità, previa frequenza di un apposito corso di preparazione e qualificazione.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124</a:t>
            </a:fld>
            <a:endParaRPr lang="it-IT"/>
          </a:p>
        </p:txBody>
      </p:sp>
    </p:spTree>
    <p:extLst>
      <p:ext uri="{BB962C8B-B14F-4D97-AF65-F5344CB8AC3E}">
        <p14:creationId xmlns:p14="http://schemas.microsoft.com/office/powerpoint/2010/main" val="354344991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NUOVO </a:t>
            </a:r>
            <a:br>
              <a:rPr lang="it-IT" dirty="0"/>
            </a:br>
            <a:r>
              <a:rPr lang="it-IT" dirty="0"/>
              <a:t>UFFICIALE DELLA RISCOSSIONE</a:t>
            </a:r>
          </a:p>
        </p:txBody>
      </p:sp>
      <p:sp>
        <p:nvSpPr>
          <p:cNvPr id="3" name="Segnaposto contenuto 2"/>
          <p:cNvSpPr>
            <a:spLocks noGrp="1"/>
          </p:cNvSpPr>
          <p:nvPr>
            <p:ph idx="1"/>
          </p:nvPr>
        </p:nvSpPr>
        <p:spPr/>
        <p:txBody>
          <a:bodyPr/>
          <a:lstStyle/>
          <a:p>
            <a:pPr marL="0" indent="0" algn="just">
              <a:buNone/>
            </a:pPr>
            <a:r>
              <a:rPr lang="it-IT" dirty="0"/>
              <a:t>Restano ferme le abilitazioni già conseguite in base alle vigenti diposizioni di legge. Il mantenimento dell’idoneità all’esercizio delle funzioni è subordinato all’aggiornamento professionale biennale da effettuarsi tramite appositi corsi.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125</a:t>
            </a:fld>
            <a:endParaRPr lang="it-IT"/>
          </a:p>
        </p:txBody>
      </p:sp>
    </p:spTree>
    <p:extLst>
      <p:ext uri="{BB962C8B-B14F-4D97-AF65-F5344CB8AC3E}">
        <p14:creationId xmlns:p14="http://schemas.microsoft.com/office/powerpoint/2010/main" val="428313089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ALBO SOGGETTI ABILITATI ALLA RISCOSSIONE</a:t>
            </a:r>
          </a:p>
        </p:txBody>
      </p:sp>
      <p:sp>
        <p:nvSpPr>
          <p:cNvPr id="3" name="Segnaposto contenuto 2"/>
          <p:cNvSpPr>
            <a:spLocks noGrp="1"/>
          </p:cNvSpPr>
          <p:nvPr>
            <p:ph idx="1"/>
          </p:nvPr>
        </p:nvSpPr>
        <p:spPr/>
        <p:txBody>
          <a:bodyPr>
            <a:normAutofit fontScale="77500" lnSpcReduction="20000"/>
          </a:bodyPr>
          <a:lstStyle/>
          <a:p>
            <a:pPr marL="0" indent="0" algn="just" fontAlgn="base">
              <a:buNone/>
            </a:pPr>
            <a:r>
              <a:rPr lang="it-IT" dirty="0"/>
              <a:t>Sarà  affidato a un decreto di natura regolamentare il compito di istituire una sezione separata nell’albo dei soggetti privati abilitati ad effettuare attività di liquidazione e di accertamento e riscossione delle entrate locali.</a:t>
            </a:r>
          </a:p>
          <a:p>
            <a:pPr marL="0" indent="0" algn="just" fontAlgn="base">
              <a:buNone/>
            </a:pPr>
            <a:r>
              <a:rPr lang="it-IT" dirty="0"/>
              <a:t>Per l'iscrizione nell'albo dei privati abilitati all’accertamento e alla riscossione delle entrate locali, ovvero nella sezione separata degli esercenti attività collaterali, è previsto l’obbligo di adempiere a specifici adempimenti patrimoniali, sotto forma di capitale interamente versato in denaro o tramite polizza assicurativa o fideiussione bancaria. I soggetti iscritti all’albo e alla sezione speciale devono adeguare il proprio capitale sociale entro il 31 dicembre 2020.</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126</a:t>
            </a:fld>
            <a:endParaRPr lang="it-IT"/>
          </a:p>
        </p:txBody>
      </p:sp>
    </p:spTree>
    <p:extLst>
      <p:ext uri="{BB962C8B-B14F-4D97-AF65-F5344CB8AC3E}">
        <p14:creationId xmlns:p14="http://schemas.microsoft.com/office/powerpoint/2010/main" val="292377137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SOGGETTO AFFIDATARIO RISCOSSIONE</a:t>
            </a:r>
          </a:p>
        </p:txBody>
      </p:sp>
      <p:sp>
        <p:nvSpPr>
          <p:cNvPr id="3" name="Segnaposto contenuto 2"/>
          <p:cNvSpPr>
            <a:spLocks noGrp="1"/>
          </p:cNvSpPr>
          <p:nvPr>
            <p:ph idx="1"/>
          </p:nvPr>
        </p:nvSpPr>
        <p:spPr/>
        <p:txBody>
          <a:bodyPr>
            <a:normAutofit fontScale="92500" lnSpcReduction="20000"/>
          </a:bodyPr>
          <a:lstStyle/>
          <a:p>
            <a:pPr marL="0" indent="0" algn="just" fontAlgn="base">
              <a:buNone/>
            </a:pPr>
            <a:r>
              <a:rPr lang="it-IT" dirty="0"/>
              <a:t>Con Decreto del Ministero dell’Economia e della Finanza saranno dettate le linee guida sui </a:t>
            </a:r>
            <a:r>
              <a:rPr lang="it-IT" b="1" dirty="0"/>
              <a:t>controlli che gli enti dovranno attuare </a:t>
            </a:r>
            <a:r>
              <a:rPr lang="it-IT" dirty="0"/>
              <a:t>rispetto agli adempimenti richiesti al soggetto affidatario, alla validità, congruenza e</a:t>
            </a:r>
            <a:r>
              <a:rPr lang="it-IT" b="1" dirty="0"/>
              <a:t> persistenza degli strumenti fideiussori esibiti in fase di aggiudicazione dal soggetto medesimo,</a:t>
            </a:r>
            <a:r>
              <a:rPr lang="it-IT" dirty="0"/>
              <a:t> nonché alle condizioni di inadempimento che possono dar luogo alla rescissione anticipata dei rapporti contrattuali e all'avvio delle procedure di cancellazione dall'albo dei soggetti concessionari.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127</a:t>
            </a:fld>
            <a:endParaRPr lang="it-IT"/>
          </a:p>
        </p:txBody>
      </p:sp>
    </p:spTree>
    <p:extLst>
      <p:ext uri="{BB962C8B-B14F-4D97-AF65-F5344CB8AC3E}">
        <p14:creationId xmlns:p14="http://schemas.microsoft.com/office/powerpoint/2010/main" val="50653218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OBBLIGHI DI PUBBLICAZIONE CONTRATTI DI AFFIDAMENTO</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Sempre con Decreto del MEF, </a:t>
            </a:r>
            <a:r>
              <a:rPr lang="it-IT" b="1" dirty="0"/>
              <a:t>saranno stabiliti gli obblighi di comunicazione e pubblicazione, da parte dell'ente, degli estremi dei contratti in materia di affidamento in concessione</a:t>
            </a:r>
            <a:r>
              <a:rPr lang="it-IT" dirty="0"/>
              <a:t>, anche disgiunto, di servizi di accertamento e riscossione delle proprie entrate, nonché delle informazioni sintetiche relative all'oggetto e alla remunerazione stabilita per ciascuna delle attività affidate, con particolare riguardo alle misure degli eventuali compensi stabiliti in percentuale delle entrate tributarie e patrimoniali.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128</a:t>
            </a:fld>
            <a:endParaRPr lang="it-IT"/>
          </a:p>
        </p:txBody>
      </p:sp>
    </p:spTree>
    <p:extLst>
      <p:ext uri="{BB962C8B-B14F-4D97-AF65-F5344CB8AC3E}">
        <p14:creationId xmlns:p14="http://schemas.microsoft.com/office/powerpoint/2010/main" val="269815020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MODALITA’ AFFIDAMENTO</a:t>
            </a:r>
          </a:p>
        </p:txBody>
      </p:sp>
      <p:sp>
        <p:nvSpPr>
          <p:cNvPr id="3" name="Segnaposto contenuto 2"/>
          <p:cNvSpPr>
            <a:spLocks noGrp="1"/>
          </p:cNvSpPr>
          <p:nvPr>
            <p:ph idx="1"/>
          </p:nvPr>
        </p:nvSpPr>
        <p:spPr/>
        <p:txBody>
          <a:bodyPr>
            <a:normAutofit fontScale="92500" lnSpcReduction="20000"/>
          </a:bodyPr>
          <a:lstStyle/>
          <a:p>
            <a:pPr marL="0" indent="0" algn="just" fontAlgn="base">
              <a:buNone/>
            </a:pPr>
            <a:r>
              <a:rPr lang="it-IT" dirty="0"/>
              <a:t>Infine, un altro Decreto MEF definirà i criteri relativi all'affidamento e alle modalità di svolgimento dei servizi di accertamento e di riscossione delle entrate degli enti oggetto di concessione, al fine di assicurarne la necessaria trasparenza e funzionalità, definire livelli imprescindibili di qualità, anche con riferimento al rispetto dei diritti dei contribuenti, nonché linee guida in materia di misure dei compensi, tenuto anche conto delie effettive riscossioni.</a:t>
            </a:r>
            <a:br>
              <a:rPr lang="it-IT" dirty="0"/>
            </a:b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129</a:t>
            </a:fld>
            <a:endParaRPr lang="it-IT"/>
          </a:p>
        </p:txBody>
      </p:sp>
    </p:spTree>
    <p:extLst>
      <p:ext uri="{BB962C8B-B14F-4D97-AF65-F5344CB8AC3E}">
        <p14:creationId xmlns:p14="http://schemas.microsoft.com/office/powerpoint/2010/main" val="2453899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sz="3000" dirty="0"/>
              <a:t>La soluzione trova la netta avversione delle società iscritte all'Albo della riscossione al punto. </a:t>
            </a:r>
          </a:p>
          <a:p>
            <a:pPr marL="0" indent="0" algn="just">
              <a:buNone/>
            </a:pPr>
            <a:r>
              <a:rPr lang="it-IT" sz="3000" dirty="0"/>
              <a:t>L'</a:t>
            </a:r>
            <a:r>
              <a:rPr lang="it-IT" sz="3000" dirty="0" err="1"/>
              <a:t>Anacap</a:t>
            </a:r>
            <a:r>
              <a:rPr lang="it-IT" sz="3000" dirty="0"/>
              <a:t>, l'associazione che le riunisce, ha minacciato il licenziamento di circa seimila dipendenti. </a:t>
            </a:r>
          </a:p>
          <a:p>
            <a:pPr marL="0" indent="0" algn="just">
              <a:buNone/>
            </a:pPr>
            <a:r>
              <a:rPr lang="it-IT" sz="3000" dirty="0"/>
              <a:t>L’</a:t>
            </a:r>
            <a:r>
              <a:rPr lang="it-IT" sz="3000" dirty="0" err="1"/>
              <a:t>Ancap</a:t>
            </a:r>
            <a:r>
              <a:rPr lang="it-IT" sz="3000" dirty="0"/>
              <a:t> ha, inoltre, annunciato la presentazione di ricorsi alla Corte di giustizia Ue per il fatto che la delibera comunale affiderebbe il tutto senza gara.</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13</a:t>
            </a:fld>
            <a:endParaRPr lang="it-IT"/>
          </a:p>
        </p:txBody>
      </p:sp>
    </p:spTree>
    <p:extLst>
      <p:ext uri="{BB962C8B-B14F-4D97-AF65-F5344CB8AC3E}">
        <p14:creationId xmlns:p14="http://schemas.microsoft.com/office/powerpoint/2010/main" val="25774196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ISTITUTI DEFLATTIVI DEL CONTENZIOSO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130</a:t>
            </a:fld>
            <a:endParaRPr lang="it-IT"/>
          </a:p>
        </p:txBody>
      </p:sp>
      <p:pic>
        <p:nvPicPr>
          <p:cNvPr id="6" name="Segnaposto contenuto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24931" y="1600200"/>
            <a:ext cx="7694137" cy="4525963"/>
          </a:xfrm>
          <a:prstGeom prst="rect">
            <a:avLst/>
          </a:prstGeom>
        </p:spPr>
      </p:pic>
    </p:spTree>
    <p:extLst>
      <p:ext uri="{BB962C8B-B14F-4D97-AF65-F5344CB8AC3E}">
        <p14:creationId xmlns:p14="http://schemas.microsoft.com/office/powerpoint/2010/main" val="37934348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ESTENSIONE DEL RECLAMO-MEDIAZIONE OBBLIGATORI ANCHE AI TRIBUTI LOCALI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Con il D. Lgs. 24 settembre 2015, n. 156 - «Misure per la revisione della disciplina degli interpelli e del contenzioso tributario», la </a:t>
            </a:r>
            <a:r>
              <a:rPr lang="it-IT" dirty="0">
                <a:solidFill>
                  <a:srgbClr val="FF0000"/>
                </a:solidFill>
              </a:rPr>
              <a:t>mediazione tributaria viene estesa anche agli atti degli Enti Locali</a:t>
            </a:r>
            <a:r>
              <a:rPr lang="it-IT" dirty="0"/>
              <a:t>, delle Dogane ed a quelli di Equitalia con vizi di forma. </a:t>
            </a:r>
          </a:p>
          <a:p>
            <a:pPr marL="0" indent="0" algn="just">
              <a:buNone/>
            </a:pPr>
            <a:endParaRPr lang="it-IT" dirty="0"/>
          </a:p>
          <a:p>
            <a:pPr marL="0" indent="0" algn="just">
              <a:buNone/>
            </a:pPr>
            <a:r>
              <a:rPr lang="it-IT" dirty="0">
                <a:solidFill>
                  <a:srgbClr val="FF0000"/>
                </a:solidFill>
              </a:rPr>
              <a:t>Dal 1° gennaio 2016</a:t>
            </a:r>
            <a:r>
              <a:rPr lang="it-IT" dirty="0"/>
              <a:t> (data di entrata in vigore del D. Lgs. n. 156/2015, come previsto dall’art. 12 dello stesso) si è passati, quindi, a dovere esperire un tentativo di mediazione anche riguardo ai tributi di competenza comunale o di altri enti territoriali (Imu, Tari, Tasi, Tosap, Imposta pubblicità, etc.), sempre </a:t>
            </a:r>
            <a:r>
              <a:rPr lang="it-IT" u="sng" dirty="0">
                <a:solidFill>
                  <a:srgbClr val="FF0000"/>
                </a:solidFill>
              </a:rPr>
              <a:t>entro il limite dei cinquantamila euro</a:t>
            </a:r>
            <a:r>
              <a:rPr lang="it-IT" dirty="0"/>
              <a:t> (limite elevato a tale soglia dal D.L. n. 50/2017, a partire dal 1 gennaio 2018, prima era fissato a ventimila euro).</a:t>
            </a:r>
          </a:p>
          <a:p>
            <a:pPr marL="0" indent="0" algn="just">
              <a:buNone/>
            </a:pPr>
            <a:endParaRPr lang="it-IT" dirty="0"/>
          </a:p>
          <a:p>
            <a:pPr marL="0" indent="0" algn="just">
              <a:buNone/>
            </a:pPr>
            <a:r>
              <a:rPr lang="it-IT" dirty="0"/>
              <a:t>Oggetto del reclamo e del tentativo di mediazione saranno anche le controversie riguardanti il rifiuto tacito del rimborso.</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131</a:t>
            </a:fld>
            <a:endParaRPr lang="it-IT"/>
          </a:p>
        </p:txBody>
      </p:sp>
    </p:spTree>
    <p:extLst>
      <p:ext uri="{BB962C8B-B14F-4D97-AF65-F5344CB8AC3E}">
        <p14:creationId xmlns:p14="http://schemas.microsoft.com/office/powerpoint/2010/main" val="19470964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STRUTTURA ORGANIZZATIVA</a:t>
            </a:r>
          </a:p>
        </p:txBody>
      </p:sp>
      <p:sp>
        <p:nvSpPr>
          <p:cNvPr id="3" name="Segnaposto contenuto 2"/>
          <p:cNvSpPr>
            <a:spLocks noGrp="1"/>
          </p:cNvSpPr>
          <p:nvPr>
            <p:ph idx="1"/>
          </p:nvPr>
        </p:nvSpPr>
        <p:spPr/>
        <p:txBody>
          <a:bodyPr>
            <a:normAutofit lnSpcReduction="10000"/>
          </a:bodyPr>
          <a:lstStyle/>
          <a:p>
            <a:pPr marL="0" indent="0" algn="just">
              <a:buNone/>
            </a:pPr>
            <a:r>
              <a:rPr lang="it-IT" dirty="0"/>
              <a:t>Mentre, però, le Agenzie delle entrate, le Dogane, ed i Monopoli devono provvedere all’esame del reclamo e della proposta di mediazione attraverso apposite strutture, diverse ed autonome da quelle che curano l’istruttoria degli atti reclamabili, </a:t>
            </a:r>
            <a:r>
              <a:rPr lang="it-IT" dirty="0">
                <a:solidFill>
                  <a:srgbClr val="FF0000"/>
                </a:solidFill>
              </a:rPr>
              <a:t>per i Comuni, il comma 4 del riformulato art. 17-bis del D.Lgs. n. 546/1992, prevede che tale disposizione </a:t>
            </a:r>
            <a:r>
              <a:rPr lang="it-IT" b="1" dirty="0">
                <a:solidFill>
                  <a:srgbClr val="FF0000"/>
                </a:solidFill>
                <a:effectLst>
                  <a:outerShdw blurRad="38100" dist="38100" dir="2700000" algn="tl">
                    <a:srgbClr val="000000">
                      <a:alpha val="43137"/>
                    </a:srgbClr>
                  </a:outerShdw>
                </a:effectLst>
              </a:rPr>
              <a:t>si applica compatibilmente con la propria struttura organizzativa.</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132</a:t>
            </a:fld>
            <a:endParaRPr lang="it-IT"/>
          </a:p>
        </p:txBody>
      </p:sp>
    </p:spTree>
    <p:extLst>
      <p:ext uri="{BB962C8B-B14F-4D97-AF65-F5344CB8AC3E}">
        <p14:creationId xmlns:p14="http://schemas.microsoft.com/office/powerpoint/2010/main" val="21135500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MEDIAZIONE = AUTOTUTELA</a:t>
            </a:r>
          </a:p>
        </p:txBody>
      </p:sp>
      <p:sp>
        <p:nvSpPr>
          <p:cNvPr id="3" name="Segnaposto contenuto 2"/>
          <p:cNvSpPr>
            <a:spLocks noGrp="1"/>
          </p:cNvSpPr>
          <p:nvPr>
            <p:ph idx="1"/>
          </p:nvPr>
        </p:nvSpPr>
        <p:spPr/>
        <p:txBody>
          <a:bodyPr/>
          <a:lstStyle/>
          <a:p>
            <a:pPr marL="0" indent="0" algn="just">
              <a:lnSpc>
                <a:spcPct val="150000"/>
              </a:lnSpc>
              <a:spcBef>
                <a:spcPts val="0"/>
              </a:spcBef>
              <a:buNone/>
            </a:pPr>
            <a:r>
              <a:rPr lang="it-IT" dirty="0"/>
              <a:t>Il reclamo e la mediazione differiscono dall’autotutela perché si tratta di istituti obbligatori (sotto € 50.000,00) e fortemente procedimentalizzati. </a:t>
            </a:r>
          </a:p>
        </p:txBody>
      </p:sp>
      <p:cxnSp>
        <p:nvCxnSpPr>
          <p:cNvPr id="5" name="Connettore 1 4"/>
          <p:cNvCxnSpPr/>
          <p:nvPr/>
        </p:nvCxnSpPr>
        <p:spPr>
          <a:xfrm flipH="1">
            <a:off x="4517994" y="630114"/>
            <a:ext cx="108012"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egnaposto piè di pagina 3"/>
          <p:cNvSpPr>
            <a:spLocks noGrp="1"/>
          </p:cNvSpPr>
          <p:nvPr>
            <p:ph type="ftr" sz="quarter" idx="11"/>
          </p:nvPr>
        </p:nvSpPr>
        <p:spPr/>
        <p:txBody>
          <a:bodyPr/>
          <a:lstStyle/>
          <a:p>
            <a:r>
              <a:rPr lang="it-IT"/>
              <a:t>Lucio Catania - Anci Sicilia - Ifel</a:t>
            </a:r>
          </a:p>
        </p:txBody>
      </p:sp>
      <p:sp>
        <p:nvSpPr>
          <p:cNvPr id="6" name="Segnaposto numero diapositiva 5"/>
          <p:cNvSpPr>
            <a:spLocks noGrp="1"/>
          </p:cNvSpPr>
          <p:nvPr>
            <p:ph type="sldNum" sz="quarter" idx="12"/>
          </p:nvPr>
        </p:nvSpPr>
        <p:spPr/>
        <p:txBody>
          <a:bodyPr/>
          <a:lstStyle/>
          <a:p>
            <a:fld id="{701B5491-65FD-4F71-B329-58371FBC0038}" type="slidenum">
              <a:rPr lang="it-IT" smtClean="0"/>
              <a:t>133</a:t>
            </a:fld>
            <a:endParaRPr lang="it-IT"/>
          </a:p>
        </p:txBody>
      </p:sp>
    </p:spTree>
    <p:extLst>
      <p:ext uri="{BB962C8B-B14F-4D97-AF65-F5344CB8AC3E}">
        <p14:creationId xmlns:p14="http://schemas.microsoft.com/office/powerpoint/2010/main" val="329061098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SOSPENSIONE DELLA RISCOSSIONE</a:t>
            </a:r>
          </a:p>
        </p:txBody>
      </p:sp>
      <p:sp>
        <p:nvSpPr>
          <p:cNvPr id="3" name="Segnaposto contenuto 2"/>
          <p:cNvSpPr>
            <a:spLocks noGrp="1"/>
          </p:cNvSpPr>
          <p:nvPr>
            <p:ph idx="1"/>
          </p:nvPr>
        </p:nvSpPr>
        <p:spPr/>
        <p:txBody>
          <a:bodyPr/>
          <a:lstStyle/>
          <a:p>
            <a:pPr marL="0" indent="0" algn="just">
              <a:buNone/>
            </a:pPr>
            <a:endParaRPr lang="it-IT" dirty="0"/>
          </a:p>
          <a:p>
            <a:pPr marL="0" indent="0" algn="just">
              <a:buNone/>
            </a:pPr>
            <a:r>
              <a:rPr lang="it-IT" dirty="0"/>
              <a:t>La riscossione e il pagamento delle somme dovute in base all’atto oggetto di reclamo sono sospesi per 90 giorni, fermo restando che in assenza di mediazione sono dovuti gli interessi previsti dalle singole leggi d’imposta. La sospensione non si applica nel caso d’improcedibilità.</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134</a:t>
            </a:fld>
            <a:endParaRPr lang="it-IT"/>
          </a:p>
        </p:txBody>
      </p:sp>
    </p:spTree>
    <p:extLst>
      <p:ext uri="{BB962C8B-B14F-4D97-AF65-F5344CB8AC3E}">
        <p14:creationId xmlns:p14="http://schemas.microsoft.com/office/powerpoint/2010/main" val="53207100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DEL RECLAMO/MEDIAZIONE</a:t>
            </a:r>
          </a:p>
        </p:txBody>
      </p:sp>
      <p:sp>
        <p:nvSpPr>
          <p:cNvPr id="3" name="Segnaposto contenuto 2"/>
          <p:cNvSpPr>
            <a:spLocks noGrp="1"/>
          </p:cNvSpPr>
          <p:nvPr>
            <p:ph idx="1"/>
          </p:nvPr>
        </p:nvSpPr>
        <p:spPr/>
        <p:txBody>
          <a:bodyPr>
            <a:normAutofit/>
          </a:bodyPr>
          <a:lstStyle/>
          <a:p>
            <a:pPr marL="0" indent="0" algn="just">
              <a:buNone/>
            </a:pPr>
            <a:r>
              <a:rPr lang="it-IT" dirty="0"/>
              <a:t>In seguito alla presentazione della domanda, il Comune deve:</a:t>
            </a:r>
          </a:p>
          <a:p>
            <a:pPr algn="just"/>
            <a:r>
              <a:rPr lang="it-IT" dirty="0"/>
              <a:t>Verificare se sussistono i presupposti e i requisiti fissati per la mediazione (tempi di presentazione, importo, etc.).</a:t>
            </a:r>
          </a:p>
          <a:p>
            <a:pPr algn="just"/>
            <a:r>
              <a:rPr lang="it-IT" dirty="0"/>
              <a:t>Se l’istanza può essere ammessa, allora occorre verificare la fondatezza dei motivi.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135</a:t>
            </a:fld>
            <a:endParaRPr lang="it-IT"/>
          </a:p>
        </p:txBody>
      </p:sp>
    </p:spTree>
    <p:extLst>
      <p:ext uri="{BB962C8B-B14F-4D97-AF65-F5344CB8AC3E}">
        <p14:creationId xmlns:p14="http://schemas.microsoft.com/office/powerpoint/2010/main" val="170486305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DEL RECLAMO/MEDIAZIONE</a:t>
            </a:r>
          </a:p>
        </p:txBody>
      </p:sp>
      <p:sp>
        <p:nvSpPr>
          <p:cNvPr id="3" name="Segnaposto contenuto 2"/>
          <p:cNvSpPr>
            <a:spLocks noGrp="1"/>
          </p:cNvSpPr>
          <p:nvPr>
            <p:ph idx="1"/>
          </p:nvPr>
        </p:nvSpPr>
        <p:spPr/>
        <p:txBody>
          <a:bodyPr/>
          <a:lstStyle/>
          <a:p>
            <a:pPr marL="0" indent="0" algn="just">
              <a:buNone/>
            </a:pPr>
            <a:r>
              <a:rPr lang="it-IT" dirty="0"/>
              <a:t>L’Ufficio comunale chiamato a valutare la proposta di mediazione (o a formularne una) deve tenere conto di</a:t>
            </a:r>
          </a:p>
          <a:p>
            <a:pPr algn="just"/>
            <a:r>
              <a:rPr lang="it-IT" dirty="0">
                <a:solidFill>
                  <a:srgbClr val="FF0000"/>
                </a:solidFill>
                <a:effectLst>
                  <a:outerShdw blurRad="38100" dist="38100" dir="2700000" algn="tl">
                    <a:srgbClr val="000000">
                      <a:alpha val="43137"/>
                    </a:srgbClr>
                  </a:outerShdw>
                </a:effectLst>
              </a:rPr>
              <a:t>eventuale incertezza delle questioni controverse </a:t>
            </a:r>
          </a:p>
          <a:p>
            <a:pPr algn="just"/>
            <a:r>
              <a:rPr lang="it-IT" dirty="0">
                <a:solidFill>
                  <a:srgbClr val="FF0000"/>
                </a:solidFill>
                <a:effectLst>
                  <a:outerShdw blurRad="38100" dist="38100" dir="2700000" algn="tl">
                    <a:srgbClr val="000000">
                      <a:alpha val="43137"/>
                    </a:srgbClr>
                  </a:outerShdw>
                </a:effectLst>
              </a:rPr>
              <a:t>grado di sostenibilità della pretesa </a:t>
            </a:r>
          </a:p>
          <a:p>
            <a:pPr algn="just"/>
            <a:r>
              <a:rPr lang="it-IT" dirty="0">
                <a:solidFill>
                  <a:srgbClr val="FF0000"/>
                </a:solidFill>
                <a:effectLst>
                  <a:outerShdw blurRad="38100" dist="38100" dir="2700000" algn="tl">
                    <a:srgbClr val="000000">
                      <a:alpha val="43137"/>
                    </a:srgbClr>
                  </a:outerShdw>
                </a:effectLst>
              </a:rPr>
              <a:t>principio di economicità dell'azione amministrativa.</a:t>
            </a:r>
          </a:p>
          <a:p>
            <a:pPr marL="0" indent="0" algn="just">
              <a:buNone/>
            </a:pPr>
            <a:endParaRPr lang="it-IT" dirty="0">
              <a:solidFill>
                <a:srgbClr val="FF0000"/>
              </a:solidFill>
              <a:effectLst>
                <a:outerShdw blurRad="38100" dist="38100" dir="2700000" algn="tl">
                  <a:srgbClr val="000000">
                    <a:alpha val="43137"/>
                  </a:srgbClr>
                </a:outerShdw>
              </a:effectLst>
            </a:endParaRPr>
          </a:p>
          <a:p>
            <a:pPr marL="0" indent="0">
              <a:buNone/>
            </a:pPr>
            <a:endParaRPr lang="it-IT" dirty="0">
              <a:solidFill>
                <a:srgbClr val="FF0000"/>
              </a:solidFill>
              <a:effectLst>
                <a:outerShdw blurRad="38100" dist="38100" dir="2700000" algn="tl">
                  <a:srgbClr val="000000">
                    <a:alpha val="43137"/>
                  </a:srgbClr>
                </a:outerShdw>
              </a:effectLst>
            </a:endParaRP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136</a:t>
            </a:fld>
            <a:endParaRPr lang="it-IT"/>
          </a:p>
        </p:txBody>
      </p:sp>
    </p:spTree>
    <p:extLst>
      <p:ext uri="{BB962C8B-B14F-4D97-AF65-F5344CB8AC3E}">
        <p14:creationId xmlns:p14="http://schemas.microsoft.com/office/powerpoint/2010/main" val="35707167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DEL RECLAMO/MEDIAZIONE</a:t>
            </a:r>
          </a:p>
        </p:txBody>
      </p:sp>
      <p:sp>
        <p:nvSpPr>
          <p:cNvPr id="3" name="Segnaposto contenuto 2"/>
          <p:cNvSpPr>
            <a:spLocks noGrp="1"/>
          </p:cNvSpPr>
          <p:nvPr>
            <p:ph idx="1"/>
          </p:nvPr>
        </p:nvSpPr>
        <p:spPr/>
        <p:txBody>
          <a:bodyPr/>
          <a:lstStyle/>
          <a:p>
            <a:pPr marL="0" indent="0" algn="just">
              <a:buNone/>
            </a:pPr>
            <a:endParaRPr lang="it-IT" dirty="0"/>
          </a:p>
          <a:p>
            <a:pPr marL="0" indent="0" algn="just">
              <a:buNone/>
            </a:pPr>
            <a:r>
              <a:rPr lang="it-IT" dirty="0"/>
              <a:t>In presenza di questioni che la giurisprudenza ha già costantemente deciso in favore dell’Ente impositore e, pertanto, l’atto emesso è difendibile con alte probabilità di successo, il Comune deve rigettare il reclamo e non addivenire ad alcuna mediazione.</a:t>
            </a:r>
          </a:p>
          <a:p>
            <a:pPr algn="just"/>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137</a:t>
            </a:fld>
            <a:endParaRPr lang="it-IT"/>
          </a:p>
        </p:txBody>
      </p:sp>
    </p:spTree>
    <p:extLst>
      <p:ext uri="{BB962C8B-B14F-4D97-AF65-F5344CB8AC3E}">
        <p14:creationId xmlns:p14="http://schemas.microsoft.com/office/powerpoint/2010/main" val="378408108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000" b="1" u="sng" dirty="0">
                <a:solidFill>
                  <a:srgbClr val="FF0000"/>
                </a:solidFill>
              </a:rPr>
              <a:t>INDISPONIBILITA’ ED IRRINUNCIABILITA’ DELLE ENTRATE TRIBUTARIE</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Corte dei Conti, in effetti, ha già avuto modo di pronunciarsi su altri e differenti istituti deflattivi del contenzioso, ritenendo che il ricorso a detti istituti poteva essere considerato legittimo solo nel caso in cui la controversia non poteva essere risolta sulla base di prove certe, di fatto o di diritto (ad esempio questioni di carattere estimativo).</a:t>
            </a:r>
          </a:p>
          <a:p>
            <a:pPr marL="0" indent="0" algn="just">
              <a:buNone/>
            </a:pPr>
            <a:endParaRPr lang="it-IT" dirty="0"/>
          </a:p>
          <a:p>
            <a:pPr marL="0" indent="0" algn="just">
              <a:buNone/>
            </a:pPr>
            <a:r>
              <a:rPr lang="it-IT" dirty="0"/>
              <a:t>La mediazione potrebbe trovare un limitato effetto deflattivo in materia di tributi locali, trattandosi in prevalenza di tributi di natura reale.</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138</a:t>
            </a:fld>
            <a:endParaRPr lang="it-IT"/>
          </a:p>
        </p:txBody>
      </p:sp>
    </p:spTree>
    <p:extLst>
      <p:ext uri="{BB962C8B-B14F-4D97-AF65-F5344CB8AC3E}">
        <p14:creationId xmlns:p14="http://schemas.microsoft.com/office/powerpoint/2010/main" val="19058629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Autotutela</a:t>
            </a:r>
          </a:p>
        </p:txBody>
      </p:sp>
      <p:sp>
        <p:nvSpPr>
          <p:cNvPr id="257026" name="Rectangle 3"/>
          <p:cNvSpPr>
            <a:spLocks noGrp="1" noChangeArrowheads="1"/>
          </p:cNvSpPr>
          <p:nvPr>
            <p:ph type="body" idx="1"/>
          </p:nvPr>
        </p:nvSpPr>
        <p:spPr/>
        <p:txBody>
          <a:bodyPr/>
          <a:lstStyle/>
          <a:p>
            <a:pPr algn="just">
              <a:buFont typeface="Wingdings" pitchFamily="2" charset="2"/>
              <a:buNone/>
            </a:pPr>
            <a:r>
              <a:rPr lang="it-IT" sz="2800"/>
              <a:t>Regolata dalla legge 656/94 e dal d.m. 11 febbraio 1997</a:t>
            </a:r>
          </a:p>
          <a:p>
            <a:pPr algn="just">
              <a:buFont typeface="Wingdings" pitchFamily="2" charset="2"/>
              <a:buNone/>
            </a:pPr>
            <a:endParaRPr lang="it-IT" sz="2800"/>
          </a:p>
          <a:p>
            <a:pPr algn="just">
              <a:buFont typeface="Wingdings" pitchFamily="2" charset="2"/>
              <a:buNone/>
            </a:pPr>
            <a:r>
              <a:rPr lang="it-IT" sz="2800"/>
              <a:t>Per effetto dell’art. 27, comma 1 ter della legge 28/1999 possono ricorrere all’autotutela anche gli enti locali.</a:t>
            </a:r>
          </a:p>
          <a:p>
            <a:pPr>
              <a:buFont typeface="Wingdings" pitchFamily="2" charset="2"/>
              <a:buNone/>
            </a:pPr>
            <a:endParaRPr lang="it-IT" sz="2800"/>
          </a:p>
          <a:p>
            <a:pPr algn="ctr">
              <a:buFont typeface="Wingdings" pitchFamily="2" charset="2"/>
              <a:buNone/>
            </a:pPr>
            <a:r>
              <a:rPr lang="it-IT" sz="2800" b="1"/>
              <a:t>CASI IN CUI SI PUO’ RICORRERE ALL’AUTOTELA</a:t>
            </a:r>
          </a:p>
          <a:p>
            <a:pPr>
              <a:buFont typeface="Wingdings" pitchFamily="2" charset="2"/>
              <a:buNone/>
            </a:pPr>
            <a:endParaRPr lang="it-IT" sz="2800">
              <a:solidFill>
                <a:srgbClr val="FF0000"/>
              </a:solidFill>
            </a:endParaRPr>
          </a:p>
        </p:txBody>
      </p:sp>
      <p:sp>
        <p:nvSpPr>
          <p:cNvPr id="257027" name="AutoShape 5"/>
          <p:cNvSpPr>
            <a:spLocks noChangeArrowheads="1"/>
          </p:cNvSpPr>
          <p:nvPr/>
        </p:nvSpPr>
        <p:spPr bwMode="auto">
          <a:xfrm>
            <a:off x="7500938" y="5643563"/>
            <a:ext cx="863600" cy="555625"/>
          </a:xfrm>
          <a:prstGeom prst="rightArrow">
            <a:avLst>
              <a:gd name="adj1" fmla="val 50000"/>
              <a:gd name="adj2" fmla="val 74728"/>
            </a:avLst>
          </a:prstGeom>
          <a:solidFill>
            <a:schemeClr val="tx1"/>
          </a:solidFill>
          <a:ln w="9525">
            <a:solidFill>
              <a:schemeClr val="tx1"/>
            </a:solidFill>
            <a:miter lim="800000"/>
            <a:headEnd/>
            <a:tailEnd/>
          </a:ln>
        </p:spPr>
        <p:txBody>
          <a:bodyPr wrap="none" anchor="ctr"/>
          <a:lstStyle/>
          <a:p>
            <a:endParaRPr lang="it-IT">
              <a:latin typeface="Corbel" pitchFamily="34" charset="0"/>
            </a:endParaRP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139</a:t>
            </a:fld>
            <a:endParaRPr lang="it-IT"/>
          </a:p>
        </p:txBody>
      </p:sp>
    </p:spTree>
    <p:extLst>
      <p:ext uri="{BB962C8B-B14F-4D97-AF65-F5344CB8AC3E}">
        <p14:creationId xmlns:p14="http://schemas.microsoft.com/office/powerpoint/2010/main" val="1872570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CESSAZIONE EQUITALIA</a:t>
            </a:r>
          </a:p>
        </p:txBody>
      </p:sp>
      <p:sp>
        <p:nvSpPr>
          <p:cNvPr id="3" name="Segnaposto contenuto 2"/>
          <p:cNvSpPr>
            <a:spLocks noGrp="1"/>
          </p:cNvSpPr>
          <p:nvPr>
            <p:ph idx="1"/>
          </p:nvPr>
        </p:nvSpPr>
        <p:spPr/>
        <p:txBody>
          <a:bodyPr/>
          <a:lstStyle/>
          <a:p>
            <a:pPr marL="0" indent="0" algn="just">
              <a:buNone/>
            </a:pPr>
            <a:r>
              <a:rPr lang="it-IT" dirty="0"/>
              <a:t>Si tratta di un modo per superare i rilievi in sede europea sul mancato rispetto dei principi di libera concorrenza, in un settore di rilevanza economica. </a:t>
            </a:r>
          </a:p>
          <a:p>
            <a:pPr marL="0" indent="0" algn="just">
              <a:buNone/>
            </a:pPr>
            <a:r>
              <a:rPr lang="it-IT" dirty="0"/>
              <a:t>La libertà dei comuni di determinarsi in merito al soggetto affidatario garantirebbe il rispetto della libera concorrenza, anche se l’affidamento diretto un po’ la altera.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14</a:t>
            </a:fld>
            <a:endParaRPr lang="it-IT"/>
          </a:p>
        </p:txBody>
      </p:sp>
    </p:spTree>
    <p:extLst>
      <p:ext uri="{BB962C8B-B14F-4D97-AF65-F5344CB8AC3E}">
        <p14:creationId xmlns:p14="http://schemas.microsoft.com/office/powerpoint/2010/main" val="21190115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512763"/>
            <a:ext cx="8229600" cy="914400"/>
          </a:xfrm>
        </p:spPr>
        <p:txBody>
          <a:bodyPr>
            <a:normAutofit fontScale="90000"/>
          </a:bodyPr>
          <a:lstStyle/>
          <a:p>
            <a:pPr fontAlgn="auto">
              <a:spcAft>
                <a:spcPts val="0"/>
              </a:spcAft>
              <a:defRPr/>
            </a:pPr>
            <a:r>
              <a:rPr lang="it-IT" sz="3200" b="1" dirty="0">
                <a:solidFill>
                  <a:schemeClr val="tx2">
                    <a:satMod val="200000"/>
                  </a:schemeClr>
                </a:solidFill>
                <a:latin typeface="+mn-lt"/>
              </a:rPr>
              <a:t>ISTITUTI DEFLATTIVI DEL CONTENZIOSO Autotutela</a:t>
            </a:r>
          </a:p>
        </p:txBody>
      </p:sp>
      <p:sp>
        <p:nvSpPr>
          <p:cNvPr id="258050" name="Rectangle 4"/>
          <p:cNvSpPr>
            <a:spLocks noGrp="1" noChangeArrowheads="1"/>
          </p:cNvSpPr>
          <p:nvPr>
            <p:ph type="body" sz="half" idx="1"/>
          </p:nvPr>
        </p:nvSpPr>
        <p:spPr>
          <a:xfrm>
            <a:off x="465138" y="1770063"/>
            <a:ext cx="4038600" cy="4525962"/>
          </a:xfrm>
        </p:spPr>
        <p:txBody>
          <a:bodyPr/>
          <a:lstStyle/>
          <a:p>
            <a:r>
              <a:rPr lang="it-IT" sz="2400"/>
              <a:t>Manifesto errore di calcolo</a:t>
            </a:r>
          </a:p>
          <a:p>
            <a:r>
              <a:rPr lang="it-IT" sz="2400"/>
              <a:t>Errore sul presupposto d’imposta</a:t>
            </a:r>
          </a:p>
          <a:p>
            <a:r>
              <a:rPr lang="it-IT" sz="2400"/>
              <a:t>Errore sui soggetti</a:t>
            </a:r>
          </a:p>
          <a:p>
            <a:r>
              <a:rPr lang="it-IT" sz="2400"/>
              <a:t>Errore per duplice imposizione</a:t>
            </a:r>
          </a:p>
          <a:p>
            <a:r>
              <a:rPr lang="it-IT" sz="2400"/>
              <a:t>Non sono stati considerati i pagamenti già effettuatati</a:t>
            </a:r>
          </a:p>
        </p:txBody>
      </p:sp>
      <p:sp>
        <p:nvSpPr>
          <p:cNvPr id="258051" name="Rectangle 5"/>
          <p:cNvSpPr>
            <a:spLocks noGrp="1" noChangeArrowheads="1"/>
          </p:cNvSpPr>
          <p:nvPr>
            <p:ph type="body" sz="half" idx="2"/>
          </p:nvPr>
        </p:nvSpPr>
        <p:spPr>
          <a:xfrm>
            <a:off x="4656138" y="1770063"/>
            <a:ext cx="4038600" cy="4525962"/>
          </a:xfrm>
        </p:spPr>
        <p:txBody>
          <a:bodyPr/>
          <a:lstStyle/>
          <a:p>
            <a:r>
              <a:rPr lang="it-IT" sz="2400"/>
              <a:t>Non sono state riconosciute le deduzioni e/o le agevolazioni</a:t>
            </a:r>
          </a:p>
          <a:p>
            <a:r>
              <a:rPr lang="it-IT" sz="2400"/>
              <a:t>L’ufficio non ha considerato i documenti integrativi presentati</a:t>
            </a:r>
          </a:p>
          <a:p>
            <a:r>
              <a:rPr lang="it-IT" sz="2400"/>
              <a:t>Sussiste errore materiale riconoscibile dall’Ufficio</a:t>
            </a: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140</a:t>
            </a:fld>
            <a:endParaRPr lang="it-IT"/>
          </a:p>
        </p:txBody>
      </p:sp>
    </p:spTree>
    <p:extLst>
      <p:ext uri="{BB962C8B-B14F-4D97-AF65-F5344CB8AC3E}">
        <p14:creationId xmlns:p14="http://schemas.microsoft.com/office/powerpoint/2010/main" val="41056888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 Autotutela</a:t>
            </a:r>
          </a:p>
        </p:txBody>
      </p:sp>
      <p:sp>
        <p:nvSpPr>
          <p:cNvPr id="3" name="Segnaposto contenuto 2"/>
          <p:cNvSpPr>
            <a:spLocks noGrp="1"/>
          </p:cNvSpPr>
          <p:nvPr>
            <p:ph idx="1"/>
          </p:nvPr>
        </p:nvSpPr>
        <p:spPr/>
        <p:txBody>
          <a:bodyPr>
            <a:normAutofit fontScale="92500"/>
          </a:bodyPr>
          <a:lstStyle/>
          <a:p>
            <a:pPr marL="0" algn="just" fontAlgn="auto">
              <a:lnSpc>
                <a:spcPct val="150000"/>
              </a:lnSpc>
              <a:spcAft>
                <a:spcPts val="0"/>
              </a:spcAft>
              <a:buFont typeface="Wingdings"/>
              <a:buNone/>
              <a:defRPr/>
            </a:pPr>
            <a:r>
              <a:rPr lang="it-IT" dirty="0"/>
              <a:t>Il Comune in relazione all’esercizio della potestà di annullamento in autotutela, deve procedere senza alcun indugio alla valutazione delle istanze, provvedendo a dare risposte in senso positivo per le sue pretese infondate o illegittime, al fine di evitare l’instaurarsi del contenzioso.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141</a:t>
            </a:fld>
            <a:endParaRPr lang="it-IT"/>
          </a:p>
        </p:txBody>
      </p:sp>
    </p:spTree>
    <p:extLst>
      <p:ext uri="{BB962C8B-B14F-4D97-AF65-F5344CB8AC3E}">
        <p14:creationId xmlns:p14="http://schemas.microsoft.com/office/powerpoint/2010/main" val="96388590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 Autotutela</a:t>
            </a:r>
            <a:endParaRPr lang="it-IT" sz="3200" dirty="0">
              <a:solidFill>
                <a:schemeClr val="tx2">
                  <a:satMod val="200000"/>
                </a:schemeClr>
              </a:solidFill>
            </a:endParaRPr>
          </a:p>
        </p:txBody>
      </p:sp>
      <p:sp>
        <p:nvSpPr>
          <p:cNvPr id="260098" name="Segnaposto contenuto 2"/>
          <p:cNvSpPr>
            <a:spLocks noGrp="1"/>
          </p:cNvSpPr>
          <p:nvPr>
            <p:ph idx="1"/>
          </p:nvPr>
        </p:nvSpPr>
        <p:spPr/>
        <p:txBody>
          <a:bodyPr/>
          <a:lstStyle/>
          <a:p>
            <a:pPr marL="0" algn="just">
              <a:lnSpc>
                <a:spcPct val="200000"/>
              </a:lnSpc>
              <a:buFont typeface="Wingdings" pitchFamily="2" charset="2"/>
              <a:buNone/>
            </a:pPr>
            <a:r>
              <a:rPr lang="it-IT"/>
              <a:t>Quando il Comune annulla il provvedimento impugnato dal contribuente davanti al giudice tributario si determina la cessazione della materia del contendere.</a:t>
            </a:r>
          </a:p>
        </p:txBody>
      </p:sp>
      <p:sp>
        <p:nvSpPr>
          <p:cNvPr id="3" name="Segnaposto piè di pagina 2"/>
          <p:cNvSpPr>
            <a:spLocks noGrp="1"/>
          </p:cNvSpPr>
          <p:nvPr>
            <p:ph type="ftr" sz="quarter" idx="11"/>
          </p:nvPr>
        </p:nvSpPr>
        <p:spPr/>
        <p:txBody>
          <a:bodyPr/>
          <a:lstStyle/>
          <a:p>
            <a:r>
              <a:rPr lang="it-IT"/>
              <a:t>Lucio Catania - Anci Sicilia - Ifel</a:t>
            </a:r>
          </a:p>
        </p:txBody>
      </p:sp>
      <p:sp>
        <p:nvSpPr>
          <p:cNvPr id="4" name="Segnaposto numero diapositiva 3"/>
          <p:cNvSpPr>
            <a:spLocks noGrp="1"/>
          </p:cNvSpPr>
          <p:nvPr>
            <p:ph type="sldNum" sz="quarter" idx="12"/>
          </p:nvPr>
        </p:nvSpPr>
        <p:spPr/>
        <p:txBody>
          <a:bodyPr/>
          <a:lstStyle/>
          <a:p>
            <a:fld id="{701B5491-65FD-4F71-B329-58371FBC0038}" type="slidenum">
              <a:rPr lang="it-IT" smtClean="0"/>
              <a:t>142</a:t>
            </a:fld>
            <a:endParaRPr lang="it-IT"/>
          </a:p>
        </p:txBody>
      </p:sp>
    </p:spTree>
    <p:extLst>
      <p:ext uri="{BB962C8B-B14F-4D97-AF65-F5344CB8AC3E}">
        <p14:creationId xmlns:p14="http://schemas.microsoft.com/office/powerpoint/2010/main" val="23702077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 Autotutela</a:t>
            </a:r>
            <a:endParaRPr lang="it-IT" sz="3200" dirty="0">
              <a:solidFill>
                <a:schemeClr val="tx2">
                  <a:satMod val="200000"/>
                </a:schemeClr>
              </a:solidFill>
            </a:endParaRPr>
          </a:p>
        </p:txBody>
      </p:sp>
      <p:sp>
        <p:nvSpPr>
          <p:cNvPr id="3" name="Segnaposto contenuto 2"/>
          <p:cNvSpPr>
            <a:spLocks noGrp="1"/>
          </p:cNvSpPr>
          <p:nvPr>
            <p:ph idx="1"/>
          </p:nvPr>
        </p:nvSpPr>
        <p:spPr/>
        <p:txBody>
          <a:bodyPr>
            <a:normAutofit lnSpcReduction="10000"/>
          </a:bodyPr>
          <a:lstStyle/>
          <a:p>
            <a:pPr marL="0" algn="just" fontAlgn="auto">
              <a:spcAft>
                <a:spcPts val="0"/>
              </a:spcAft>
              <a:buFont typeface="Wingdings"/>
              <a:buNone/>
              <a:defRPr/>
            </a:pPr>
            <a:r>
              <a:rPr lang="it-IT" dirty="0"/>
              <a:t>L’attivazione dell’autotutela non può essere utilizzata per vanificare l’azione del contribuente vanificandone l’efficacia.</a:t>
            </a:r>
          </a:p>
          <a:p>
            <a:pPr marL="0" algn="just" fontAlgn="auto">
              <a:spcAft>
                <a:spcPts val="0"/>
              </a:spcAft>
              <a:buFont typeface="Wingdings"/>
              <a:buNone/>
              <a:defRPr/>
            </a:pPr>
            <a:endParaRPr lang="it-IT" dirty="0"/>
          </a:p>
          <a:p>
            <a:pPr marL="0" algn="just" fontAlgn="auto">
              <a:spcAft>
                <a:spcPts val="0"/>
              </a:spcAft>
              <a:buFont typeface="Wingdings"/>
              <a:buNone/>
              <a:defRPr/>
            </a:pPr>
            <a:r>
              <a:rPr lang="it-IT" dirty="0"/>
              <a:t>Conseguentemente il malgoverno del potere di autotutela comporta la condanna alla rifusione delle spese di giudizio in danno al Comune.</a:t>
            </a:r>
          </a:p>
          <a:p>
            <a:pPr marL="411480" fontAlgn="auto">
              <a:spcAft>
                <a:spcPts val="0"/>
              </a:spcAft>
              <a:buFont typeface="Wingdings"/>
              <a:buNone/>
              <a:defRPr/>
            </a:pPr>
            <a:endParaRPr lang="it-IT" dirty="0"/>
          </a:p>
          <a:p>
            <a:pPr marL="411480" fontAlgn="auto">
              <a:spcAft>
                <a:spcPts val="0"/>
              </a:spcAft>
              <a:buFont typeface="Wingdings"/>
              <a:buNone/>
              <a:defRPr/>
            </a:pPr>
            <a:r>
              <a:rPr lang="it-IT" sz="2000" dirty="0"/>
              <a:t>Vedi sent. Cassazione, sez. tributaria, n. 21530 del 27 giugno 2007</a:t>
            </a:r>
          </a:p>
          <a:p>
            <a:pPr marL="411480" fontAlgn="auto">
              <a:spcAft>
                <a:spcPts val="0"/>
              </a:spcAft>
              <a:buFont typeface="Wingdings"/>
              <a:buNone/>
              <a:defRPr/>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143</a:t>
            </a:fld>
            <a:endParaRPr lang="it-IT"/>
          </a:p>
        </p:txBody>
      </p:sp>
    </p:spTree>
    <p:extLst>
      <p:ext uri="{BB962C8B-B14F-4D97-AF65-F5344CB8AC3E}">
        <p14:creationId xmlns:p14="http://schemas.microsoft.com/office/powerpoint/2010/main" val="2120378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914400" y="512763"/>
            <a:ext cx="7772400" cy="1344612"/>
          </a:xfrm>
        </p:spPr>
        <p:txBody>
          <a:bodyPr/>
          <a:lstStyle/>
          <a:p>
            <a:pPr fontAlgn="auto">
              <a:spcAft>
                <a:spcPts val="0"/>
              </a:spcAft>
              <a:defRPr/>
            </a:pPr>
            <a:r>
              <a:rPr lang="it-IT" sz="3200" b="1" dirty="0">
                <a:solidFill>
                  <a:schemeClr val="tx2">
                    <a:satMod val="200000"/>
                  </a:schemeClr>
                </a:solidFill>
              </a:rPr>
              <a:t>ISTITUTI DEFLATTIVI DEL CONTENZIOSO Accertamento con adesione</a:t>
            </a:r>
          </a:p>
        </p:txBody>
      </p:sp>
      <p:sp>
        <p:nvSpPr>
          <p:cNvPr id="262146" name="Rectangle 3"/>
          <p:cNvSpPr>
            <a:spLocks noGrp="1" noChangeArrowheads="1"/>
          </p:cNvSpPr>
          <p:nvPr>
            <p:ph type="body" idx="1"/>
          </p:nvPr>
        </p:nvSpPr>
        <p:spPr/>
        <p:txBody>
          <a:bodyPr/>
          <a:lstStyle/>
          <a:p>
            <a:pPr>
              <a:lnSpc>
                <a:spcPct val="90000"/>
              </a:lnSpc>
              <a:buFont typeface="Wingdings" pitchFamily="2" charset="2"/>
              <a:buNone/>
            </a:pPr>
            <a:endParaRPr lang="it-IT">
              <a:solidFill>
                <a:srgbClr val="FF0000"/>
              </a:solidFill>
            </a:endParaRPr>
          </a:p>
          <a:p>
            <a:pPr>
              <a:lnSpc>
                <a:spcPct val="90000"/>
              </a:lnSpc>
              <a:buFont typeface="Wingdings" pitchFamily="2" charset="2"/>
              <a:buNone/>
            </a:pPr>
            <a:r>
              <a:rPr lang="it-IT"/>
              <a:t>L’ACCERTAMENTO CON ADESIONE:</a:t>
            </a:r>
          </a:p>
          <a:p>
            <a:pPr>
              <a:lnSpc>
                <a:spcPct val="90000"/>
              </a:lnSpc>
              <a:buFont typeface="Wingdings" pitchFamily="2" charset="2"/>
              <a:buNone/>
            </a:pPr>
            <a:endParaRPr lang="it-IT"/>
          </a:p>
          <a:p>
            <a:pPr>
              <a:lnSpc>
                <a:spcPct val="90000"/>
              </a:lnSpc>
              <a:buFont typeface="Wingdings" pitchFamily="2" charset="2"/>
              <a:buNone/>
            </a:pPr>
            <a:r>
              <a:rPr lang="it-IT"/>
              <a:t>Art. 59, comma 1, lettera m,  del D.Lgs. 446/97, che ne prevede l’applicazione solo per l’ICI</a:t>
            </a:r>
          </a:p>
          <a:p>
            <a:pPr>
              <a:lnSpc>
                <a:spcPct val="90000"/>
              </a:lnSpc>
              <a:buFont typeface="Wingdings" pitchFamily="2" charset="2"/>
              <a:buNone/>
            </a:pPr>
            <a:endParaRPr lang="it-IT"/>
          </a:p>
          <a:p>
            <a:pPr>
              <a:lnSpc>
                <a:spcPct val="90000"/>
              </a:lnSpc>
              <a:buFont typeface="Wingdings" pitchFamily="2" charset="2"/>
              <a:buNone/>
            </a:pPr>
            <a:r>
              <a:rPr lang="it-IT"/>
              <a:t>Art. 50, legge 449/97, che ne prevede l’applicazione per tutti i tributi locali</a:t>
            </a: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144</a:t>
            </a:fld>
            <a:endParaRPr lang="it-IT"/>
          </a:p>
        </p:txBody>
      </p:sp>
    </p:spTree>
    <p:extLst>
      <p:ext uri="{BB962C8B-B14F-4D97-AF65-F5344CB8AC3E}">
        <p14:creationId xmlns:p14="http://schemas.microsoft.com/office/powerpoint/2010/main" val="24510818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t>
            </a:r>
            <a:br>
              <a:rPr lang="it-IT" sz="3200" b="1" dirty="0">
                <a:solidFill>
                  <a:schemeClr val="tx2">
                    <a:satMod val="200000"/>
                  </a:schemeClr>
                </a:solidFill>
                <a:latin typeface="+mn-lt"/>
              </a:rPr>
            </a:br>
            <a:r>
              <a:rPr lang="it-IT" sz="3200" b="1" dirty="0">
                <a:solidFill>
                  <a:schemeClr val="tx2">
                    <a:satMod val="200000"/>
                  </a:schemeClr>
                </a:solidFill>
                <a:latin typeface="+mn-lt"/>
              </a:rPr>
              <a:t>Accertamento con adesione</a:t>
            </a:r>
          </a:p>
        </p:txBody>
      </p:sp>
      <p:sp>
        <p:nvSpPr>
          <p:cNvPr id="150531" name="Rectangle 3"/>
          <p:cNvSpPr>
            <a:spLocks noGrp="1" noChangeArrowheads="1"/>
          </p:cNvSpPr>
          <p:nvPr>
            <p:ph type="body" idx="1"/>
          </p:nvPr>
        </p:nvSpPr>
        <p:spPr/>
        <p:txBody>
          <a:bodyPr>
            <a:normAutofit fontScale="55000" lnSpcReduction="20000"/>
          </a:bodyPr>
          <a:lstStyle/>
          <a:p>
            <a:pPr marL="411480" fontAlgn="auto">
              <a:lnSpc>
                <a:spcPct val="90000"/>
              </a:lnSpc>
              <a:spcAft>
                <a:spcPts val="0"/>
              </a:spcAft>
              <a:buFont typeface="Wingdings" pitchFamily="2" charset="2"/>
              <a:buNone/>
              <a:defRPr/>
            </a:pPr>
            <a:endParaRPr lang="it-IT" sz="2400" dirty="0"/>
          </a:p>
          <a:p>
            <a:pPr marL="411480" algn="just" fontAlgn="auto">
              <a:lnSpc>
                <a:spcPct val="160000"/>
              </a:lnSpc>
              <a:spcAft>
                <a:spcPts val="0"/>
              </a:spcAft>
              <a:buFont typeface="Wingdings" pitchFamily="2" charset="2"/>
              <a:buNone/>
              <a:defRPr/>
            </a:pPr>
            <a:endParaRPr lang="it-IT" sz="3200" dirty="0"/>
          </a:p>
          <a:p>
            <a:pPr marL="411480" algn="just" fontAlgn="auto">
              <a:lnSpc>
                <a:spcPct val="160000"/>
              </a:lnSpc>
              <a:spcAft>
                <a:spcPts val="0"/>
              </a:spcAft>
              <a:buFont typeface="Wingdings" pitchFamily="2" charset="2"/>
              <a:buNone/>
              <a:defRPr/>
            </a:pPr>
            <a:r>
              <a:rPr lang="it-IT" sz="4300" b="1" dirty="0">
                <a:solidFill>
                  <a:schemeClr val="accent1"/>
                </a:solidFill>
              </a:rPr>
              <a:t>Il contribuente a cui è stato notificato avviso di accertamento o di rettifica, PRIMA di ricorrere davanti alla Commissione Tributaria, può presentare istanza di accertamento con adesione. La presentazione dell’istanza sospende i termini del ricorso per 90 giorni</a:t>
            </a:r>
            <a:r>
              <a:rPr lang="it-IT" sz="3200" dirty="0"/>
              <a:t>.</a:t>
            </a:r>
          </a:p>
          <a:p>
            <a:pPr marL="411480" fontAlgn="auto">
              <a:lnSpc>
                <a:spcPct val="90000"/>
              </a:lnSpc>
              <a:spcAft>
                <a:spcPts val="0"/>
              </a:spcAft>
              <a:buFont typeface="Wingdings" pitchFamily="2" charset="2"/>
              <a:buNone/>
              <a:defRPr/>
            </a:pPr>
            <a:endParaRPr lang="it-IT" sz="2400" dirty="0"/>
          </a:p>
          <a:p>
            <a:pPr marL="411480" fontAlgn="auto">
              <a:lnSpc>
                <a:spcPct val="90000"/>
              </a:lnSpc>
              <a:spcAft>
                <a:spcPts val="0"/>
              </a:spcAft>
              <a:buFont typeface="Wingdings" pitchFamily="2" charset="2"/>
              <a:buNone/>
              <a:defRPr/>
            </a:pPr>
            <a:endParaRPr lang="it-IT" sz="2400" dirty="0"/>
          </a:p>
          <a:p>
            <a:pPr marL="411480" fontAlgn="auto">
              <a:lnSpc>
                <a:spcPct val="90000"/>
              </a:lnSpc>
              <a:spcAft>
                <a:spcPts val="0"/>
              </a:spcAft>
              <a:buFont typeface="Wingdings" pitchFamily="2" charset="2"/>
              <a:buNone/>
              <a:defRPr/>
            </a:pPr>
            <a:r>
              <a:rPr lang="it-IT" sz="2400" dirty="0"/>
              <a:t> </a:t>
            </a: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145</a:t>
            </a:fld>
            <a:endParaRPr lang="it-IT"/>
          </a:p>
        </p:txBody>
      </p:sp>
    </p:spTree>
    <p:extLst>
      <p:ext uri="{BB962C8B-B14F-4D97-AF65-F5344CB8AC3E}">
        <p14:creationId xmlns:p14="http://schemas.microsoft.com/office/powerpoint/2010/main" val="328147653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Accertamento con adesione e conciliazione</a:t>
            </a:r>
          </a:p>
        </p:txBody>
      </p:sp>
      <p:sp>
        <p:nvSpPr>
          <p:cNvPr id="264194" name="Rectangle 3"/>
          <p:cNvSpPr>
            <a:spLocks noGrp="1" noChangeArrowheads="1"/>
          </p:cNvSpPr>
          <p:nvPr>
            <p:ph type="body" idx="1"/>
          </p:nvPr>
        </p:nvSpPr>
        <p:spPr/>
        <p:txBody>
          <a:bodyPr/>
          <a:lstStyle/>
          <a:p>
            <a:pPr>
              <a:lnSpc>
                <a:spcPct val="90000"/>
              </a:lnSpc>
              <a:buFont typeface="Wingdings" pitchFamily="2" charset="2"/>
              <a:buNone/>
            </a:pPr>
            <a:endParaRPr lang="it-IT"/>
          </a:p>
          <a:p>
            <a:pPr>
              <a:lnSpc>
                <a:spcPct val="90000"/>
              </a:lnSpc>
              <a:buFont typeface="Wingdings" pitchFamily="2" charset="2"/>
              <a:buNone/>
            </a:pPr>
            <a:r>
              <a:rPr lang="it-IT"/>
              <a:t>Conciliazione giudiziale e accertamento con adesione</a:t>
            </a:r>
          </a:p>
          <a:p>
            <a:pPr algn="ctr">
              <a:lnSpc>
                <a:spcPct val="90000"/>
              </a:lnSpc>
              <a:buFont typeface="Wingdings" pitchFamily="2" charset="2"/>
              <a:buNone/>
            </a:pPr>
            <a:r>
              <a:rPr lang="it-IT"/>
              <a:t>=</a:t>
            </a:r>
          </a:p>
          <a:p>
            <a:pPr algn="ctr">
              <a:lnSpc>
                <a:spcPct val="90000"/>
              </a:lnSpc>
              <a:buFont typeface="Wingdings" pitchFamily="2" charset="2"/>
              <a:buNone/>
            </a:pPr>
            <a:r>
              <a:rPr lang="it-IT"/>
              <a:t>Transazione</a:t>
            </a:r>
          </a:p>
          <a:p>
            <a:pPr algn="ctr">
              <a:lnSpc>
                <a:spcPct val="90000"/>
              </a:lnSpc>
              <a:buFont typeface="Wingdings" pitchFamily="2" charset="2"/>
              <a:buNone/>
            </a:pPr>
            <a:endParaRPr lang="it-IT"/>
          </a:p>
          <a:p>
            <a:pPr algn="ctr">
              <a:lnSpc>
                <a:spcPct val="90000"/>
              </a:lnSpc>
              <a:buFont typeface="Wingdings" pitchFamily="2" charset="2"/>
              <a:buNone/>
            </a:pPr>
            <a:r>
              <a:rPr lang="it-IT"/>
              <a:t>Secondo la Corte dei Conti si tratta di procedure non compatibili con la materia tributaria </a:t>
            </a: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146</a:t>
            </a:fld>
            <a:endParaRPr lang="it-IT"/>
          </a:p>
        </p:txBody>
      </p:sp>
    </p:spTree>
    <p:extLst>
      <p:ext uri="{BB962C8B-B14F-4D97-AF65-F5344CB8AC3E}">
        <p14:creationId xmlns:p14="http://schemas.microsoft.com/office/powerpoint/2010/main" val="2184931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914400" y="512763"/>
            <a:ext cx="7772400" cy="1630362"/>
          </a:xfrm>
        </p:spPr>
        <p:txBody>
          <a:bodyPr/>
          <a:lstStyle/>
          <a:p>
            <a:pPr fontAlgn="auto">
              <a:spcAft>
                <a:spcPts val="0"/>
              </a:spcAft>
              <a:defRPr/>
            </a:pPr>
            <a:r>
              <a:rPr lang="it-IT" sz="3200" b="1" dirty="0">
                <a:solidFill>
                  <a:schemeClr val="tx2">
                    <a:satMod val="200000"/>
                  </a:schemeClr>
                </a:solidFill>
                <a:latin typeface="+mn-lt"/>
              </a:rPr>
              <a:t>ISTITUTI DEFLATTIVI DEL CONTENZIOSO Accertamento con adesione e conciliazione</a:t>
            </a:r>
            <a:br>
              <a:rPr lang="it-IT" sz="3200" b="1" dirty="0">
                <a:solidFill>
                  <a:schemeClr val="tx2">
                    <a:satMod val="200000"/>
                  </a:schemeClr>
                </a:solidFill>
              </a:rPr>
            </a:br>
            <a:endParaRPr lang="it-IT" sz="3200" b="1" dirty="0">
              <a:solidFill>
                <a:schemeClr val="tx2">
                  <a:satMod val="200000"/>
                </a:schemeClr>
              </a:solidFill>
            </a:endParaRPr>
          </a:p>
        </p:txBody>
      </p:sp>
      <p:sp>
        <p:nvSpPr>
          <p:cNvPr id="265218" name="Rectangle 3"/>
          <p:cNvSpPr>
            <a:spLocks noGrp="1" noChangeArrowheads="1"/>
          </p:cNvSpPr>
          <p:nvPr>
            <p:ph type="body" idx="1"/>
          </p:nvPr>
        </p:nvSpPr>
        <p:spPr/>
        <p:txBody>
          <a:bodyPr/>
          <a:lstStyle/>
          <a:p>
            <a:pPr>
              <a:buFont typeface="Wingdings" pitchFamily="2" charset="2"/>
              <a:buNone/>
            </a:pPr>
            <a:endParaRPr lang="it-IT"/>
          </a:p>
          <a:p>
            <a:pPr algn="just">
              <a:lnSpc>
                <a:spcPct val="150000"/>
              </a:lnSpc>
              <a:buFont typeface="Wingdings" pitchFamily="2" charset="2"/>
              <a:buNone/>
            </a:pPr>
            <a:r>
              <a:rPr lang="it-IT"/>
              <a:t>Si tratta di procedure legittime solo nel caso in cui la controversia non può essere risolta sulla base di prove certe, di fatto o di diritto. Esempio: questioni di carattere estimativo.</a:t>
            </a:r>
          </a:p>
          <a:p>
            <a:pPr>
              <a:buFont typeface="Wingdings" pitchFamily="2" charset="2"/>
              <a:buNone/>
            </a:pPr>
            <a:endParaRPr lang="it-IT"/>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147</a:t>
            </a:fld>
            <a:endParaRPr lang="it-IT"/>
          </a:p>
        </p:txBody>
      </p:sp>
    </p:spTree>
    <p:extLst>
      <p:ext uri="{BB962C8B-B14F-4D97-AF65-F5344CB8AC3E}">
        <p14:creationId xmlns:p14="http://schemas.microsoft.com/office/powerpoint/2010/main" val="36781199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914400" y="512763"/>
            <a:ext cx="7772400" cy="1487487"/>
          </a:xfrm>
        </p:spPr>
        <p:txBody>
          <a:bodyPr/>
          <a:lstStyle/>
          <a:p>
            <a:pPr fontAlgn="auto">
              <a:spcAft>
                <a:spcPts val="0"/>
              </a:spcAft>
              <a:defRPr/>
            </a:pPr>
            <a:r>
              <a:rPr lang="it-IT" sz="3200" b="1" dirty="0">
                <a:solidFill>
                  <a:schemeClr val="tx2">
                    <a:satMod val="200000"/>
                  </a:schemeClr>
                </a:solidFill>
                <a:latin typeface="+mn-lt"/>
              </a:rPr>
              <a:t>ISTITUTI DEFLATTIVI DEL CONTENZIOSO </a:t>
            </a:r>
            <a:br>
              <a:rPr lang="it-IT" sz="3200" b="1" dirty="0">
                <a:solidFill>
                  <a:schemeClr val="tx2">
                    <a:satMod val="200000"/>
                  </a:schemeClr>
                </a:solidFill>
                <a:latin typeface="+mn-lt"/>
              </a:rPr>
            </a:br>
            <a:r>
              <a:rPr lang="it-IT" sz="3200" b="1" dirty="0">
                <a:solidFill>
                  <a:schemeClr val="tx2">
                    <a:satMod val="200000"/>
                  </a:schemeClr>
                </a:solidFill>
                <a:latin typeface="+mn-lt"/>
              </a:rPr>
              <a:t>Accertamento con adesione e conciliazione</a:t>
            </a:r>
          </a:p>
        </p:txBody>
      </p:sp>
      <p:sp>
        <p:nvSpPr>
          <p:cNvPr id="266242" name="Rectangle 3"/>
          <p:cNvSpPr>
            <a:spLocks noGrp="1" noChangeArrowheads="1"/>
          </p:cNvSpPr>
          <p:nvPr>
            <p:ph type="body" idx="1"/>
          </p:nvPr>
        </p:nvSpPr>
        <p:spPr/>
        <p:txBody>
          <a:bodyPr/>
          <a:lstStyle/>
          <a:p>
            <a:pPr algn="ctr">
              <a:lnSpc>
                <a:spcPct val="160000"/>
              </a:lnSpc>
              <a:buFont typeface="Wingdings" pitchFamily="2" charset="2"/>
              <a:buNone/>
            </a:pPr>
            <a:endParaRPr lang="it-IT"/>
          </a:p>
          <a:p>
            <a:pPr algn="just">
              <a:lnSpc>
                <a:spcPct val="160000"/>
              </a:lnSpc>
              <a:buFont typeface="Wingdings" pitchFamily="2" charset="2"/>
              <a:buNone/>
            </a:pPr>
            <a:r>
              <a:rPr lang="it-IT"/>
              <a:t>Conciliazione giudiziale e accertamento con adesione sono scarsamente applicabili ai tributi locali, che hanno natura reale.</a:t>
            </a:r>
          </a:p>
          <a:p>
            <a:pPr>
              <a:buFont typeface="Wingdings" pitchFamily="2" charset="2"/>
              <a:buNone/>
            </a:pPr>
            <a:endParaRPr lang="it-IT"/>
          </a:p>
          <a:p>
            <a:pPr>
              <a:buFont typeface="Wingdings" pitchFamily="2" charset="2"/>
              <a:buNone/>
            </a:pPr>
            <a:endParaRPr lang="it-IT"/>
          </a:p>
          <a:p>
            <a:pPr>
              <a:buFont typeface="Wingdings" pitchFamily="2" charset="2"/>
              <a:buNone/>
            </a:pPr>
            <a:endParaRPr lang="it-IT"/>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148</a:t>
            </a:fld>
            <a:endParaRPr lang="it-IT"/>
          </a:p>
        </p:txBody>
      </p:sp>
    </p:spTree>
    <p:extLst>
      <p:ext uri="{BB962C8B-B14F-4D97-AF65-F5344CB8AC3E}">
        <p14:creationId xmlns:p14="http://schemas.microsoft.com/office/powerpoint/2010/main" val="27017749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Accertamento con adesione e conciliazione</a:t>
            </a:r>
          </a:p>
        </p:txBody>
      </p:sp>
      <p:sp>
        <p:nvSpPr>
          <p:cNvPr id="267266" name="Rectangle 3"/>
          <p:cNvSpPr>
            <a:spLocks noGrp="1" noChangeArrowheads="1"/>
          </p:cNvSpPr>
          <p:nvPr>
            <p:ph type="body" idx="1"/>
          </p:nvPr>
        </p:nvSpPr>
        <p:spPr/>
        <p:txBody>
          <a:bodyPr/>
          <a:lstStyle/>
          <a:p>
            <a:pPr>
              <a:buFont typeface="Wingdings" pitchFamily="2" charset="2"/>
              <a:buNone/>
            </a:pPr>
            <a:r>
              <a:rPr lang="it-IT" sz="2400" dirty="0"/>
              <a:t>CASI DI APPLICABILITA’:</a:t>
            </a:r>
          </a:p>
          <a:p>
            <a:pPr>
              <a:buFont typeface="Wingdings" pitchFamily="2" charset="2"/>
              <a:buNone/>
            </a:pPr>
            <a:r>
              <a:rPr lang="it-IT" sz="2400" dirty="0"/>
              <a:t>IMU</a:t>
            </a:r>
          </a:p>
          <a:p>
            <a:r>
              <a:rPr lang="it-IT" sz="2400" dirty="0"/>
              <a:t>Determinazione del valore delle aree fabbricabili</a:t>
            </a:r>
          </a:p>
          <a:p>
            <a:r>
              <a:rPr lang="it-IT" sz="2400" dirty="0"/>
              <a:t>La determinazione della data iniziale delle aree “edificate di fatto”, quando l’utilizzazione edificatoria del terreno non è avvenuta in conformità agli strumenti urbanistici</a:t>
            </a:r>
          </a:p>
          <a:p>
            <a:pPr>
              <a:buFont typeface="Wingdings" pitchFamily="2" charset="2"/>
              <a:buNone/>
            </a:pPr>
            <a:r>
              <a:rPr lang="it-IT" sz="2400" dirty="0"/>
              <a:t>TOSAP</a:t>
            </a:r>
          </a:p>
          <a:p>
            <a:r>
              <a:rPr lang="it-IT" sz="2400" dirty="0"/>
              <a:t>Quando l’occupazione è totalmente o parzialmente abusiva (area occupata &gt; area concessa) </a:t>
            </a:r>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149</a:t>
            </a:fld>
            <a:endParaRPr lang="it-IT"/>
          </a:p>
        </p:txBody>
      </p:sp>
    </p:spTree>
    <p:extLst>
      <p:ext uri="{BB962C8B-B14F-4D97-AF65-F5344CB8AC3E}">
        <p14:creationId xmlns:p14="http://schemas.microsoft.com/office/powerpoint/2010/main" val="318577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DELIBERA IN FAVORE DI</a:t>
            </a:r>
            <a:br>
              <a:rPr lang="it-IT" dirty="0"/>
            </a:br>
            <a:r>
              <a:rPr lang="it-IT" dirty="0"/>
              <a:t>AGENZIA DELLE ENTRATE RISCOSSIONE</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L’art. 2, comma 2, del D.L. n. 193/2016, così come sostituito dall’art. 35 del D.L. n. 50/2017, ha disposto che “</a:t>
            </a:r>
            <a:r>
              <a:rPr lang="it-IT" i="1" dirty="0"/>
              <a:t>A decorrere dal 1° luglio 2017, le amministrazioni locali ..., possono deliberare di affidare al </a:t>
            </a:r>
            <a:r>
              <a:rPr lang="it-IT" b="1" i="1" dirty="0"/>
              <a:t>soggetto preposto alla riscossione nazionale</a:t>
            </a:r>
            <a:r>
              <a:rPr lang="it-IT" i="1" dirty="0"/>
              <a:t> le attività di riscossione, spontanea e coattiva, delle entrate tributarie o patrimoniali proprie.</a:t>
            </a:r>
            <a:r>
              <a:rPr lang="it-IT" dirty="0"/>
              <a:t> </a:t>
            </a:r>
          </a:p>
          <a:p>
            <a:pPr marL="0" indent="0" algn="just">
              <a:buNone/>
            </a:pPr>
            <a:endParaRPr lang="it-IT" dirty="0"/>
          </a:p>
          <a:p>
            <a:pPr marL="0" indent="0" algn="just">
              <a:buNone/>
            </a:pPr>
            <a:r>
              <a:rPr lang="it-IT" i="1" dirty="0"/>
              <a:t> </a:t>
            </a: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a:t>
            </a:fld>
            <a:endParaRPr lang="it-IT"/>
          </a:p>
        </p:txBody>
      </p:sp>
    </p:spTree>
    <p:extLst>
      <p:ext uri="{BB962C8B-B14F-4D97-AF65-F5344CB8AC3E}">
        <p14:creationId xmlns:p14="http://schemas.microsoft.com/office/powerpoint/2010/main" val="301899000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fontAlgn="auto">
              <a:spcAft>
                <a:spcPts val="0"/>
              </a:spcAft>
              <a:defRPr/>
            </a:pPr>
            <a:r>
              <a:rPr lang="it-IT" sz="3200" b="1" dirty="0">
                <a:solidFill>
                  <a:schemeClr val="tx2">
                    <a:satMod val="200000"/>
                  </a:schemeClr>
                </a:solidFill>
                <a:latin typeface="+mn-lt"/>
              </a:rPr>
              <a:t>ISTITUTI DEFLATTIVI DEL CONTENZIOSO Accertamento con adesione e conciliazione</a:t>
            </a:r>
          </a:p>
        </p:txBody>
      </p:sp>
      <p:sp>
        <p:nvSpPr>
          <p:cNvPr id="268290" name="Rectangle 3"/>
          <p:cNvSpPr>
            <a:spLocks noGrp="1" noChangeArrowheads="1"/>
          </p:cNvSpPr>
          <p:nvPr>
            <p:ph type="body" idx="1"/>
          </p:nvPr>
        </p:nvSpPr>
        <p:spPr/>
        <p:txBody>
          <a:bodyPr/>
          <a:lstStyle/>
          <a:p>
            <a:pPr>
              <a:buFont typeface="Wingdings" pitchFamily="2" charset="2"/>
              <a:buNone/>
            </a:pPr>
            <a:endParaRPr lang="it-IT"/>
          </a:p>
          <a:p>
            <a:pPr algn="just">
              <a:buFont typeface="Wingdings" pitchFamily="2" charset="2"/>
              <a:buNone/>
            </a:pPr>
            <a:r>
              <a:rPr lang="it-IT"/>
              <a:t>L’ente locale deve, comunque, preventivamente, adottare un proprio regolamento che recepisca i principi del D.Lgs. 218/97 ed occorre costruire una propria procedura (la legge disciplina solo il caso di tributi erariali).</a:t>
            </a:r>
          </a:p>
          <a:p>
            <a:pPr>
              <a:buFont typeface="Wingdings" pitchFamily="2" charset="2"/>
              <a:buNone/>
            </a:pPr>
            <a:endParaRPr lang="it-IT"/>
          </a:p>
          <a:p>
            <a:pPr>
              <a:buFont typeface="Wingdings" pitchFamily="2" charset="2"/>
              <a:buNone/>
            </a:pPr>
            <a:endParaRPr lang="it-IT"/>
          </a:p>
        </p:txBody>
      </p:sp>
      <p:sp>
        <p:nvSpPr>
          <p:cNvPr id="2" name="Segnaposto piè di pagina 1"/>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150</a:t>
            </a:fld>
            <a:endParaRPr lang="it-IT"/>
          </a:p>
        </p:txBody>
      </p:sp>
    </p:spTree>
    <p:extLst>
      <p:ext uri="{BB962C8B-B14F-4D97-AF65-F5344CB8AC3E}">
        <p14:creationId xmlns:p14="http://schemas.microsoft.com/office/powerpoint/2010/main" val="216859597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500" b="1" dirty="0">
                <a:solidFill>
                  <a:schemeClr val="tx2">
                    <a:satMod val="200000"/>
                  </a:schemeClr>
                </a:solidFill>
              </a:rPr>
              <a:t>ISTITUTI DEFLATTIVI DEL CONTENZIOSO</a:t>
            </a:r>
            <a:br>
              <a:rPr lang="it-IT" sz="3500" b="1" dirty="0">
                <a:solidFill>
                  <a:schemeClr val="tx2">
                    <a:satMod val="200000"/>
                  </a:schemeClr>
                </a:solidFill>
              </a:rPr>
            </a:br>
            <a:r>
              <a:rPr lang="it-IT" sz="3500" b="1" dirty="0">
                <a:solidFill>
                  <a:schemeClr val="tx2">
                    <a:satMod val="200000"/>
                  </a:schemeClr>
                </a:solidFill>
              </a:rPr>
              <a:t>Ravvedimento operoso</a:t>
            </a:r>
            <a:endParaRPr lang="it-IT" sz="3500" dirty="0"/>
          </a:p>
        </p:txBody>
      </p:sp>
      <p:sp>
        <p:nvSpPr>
          <p:cNvPr id="3" name="Segnaposto contenuto 2"/>
          <p:cNvSpPr>
            <a:spLocks noGrp="1"/>
          </p:cNvSpPr>
          <p:nvPr>
            <p:ph idx="1"/>
          </p:nvPr>
        </p:nvSpPr>
        <p:spPr/>
        <p:txBody>
          <a:bodyPr>
            <a:normAutofit fontScale="92500"/>
          </a:bodyPr>
          <a:lstStyle/>
          <a:p>
            <a:pPr marL="0" indent="0" algn="just">
              <a:buNone/>
            </a:pPr>
            <a:r>
              <a:rPr lang="it-IT" dirty="0"/>
              <a:t>Il “ravvedimento operoso” consente al contribuente di pagare l'imposta dovuta con una sanzione ridotta rispetto a quella normale. </a:t>
            </a:r>
          </a:p>
          <a:p>
            <a:pPr marL="0" indent="0" algn="just">
              <a:buNone/>
            </a:pPr>
            <a:r>
              <a:rPr lang="it-IT" dirty="0"/>
              <a:t>La determinazione delle sanzioni ridotte e degli interessi deve essere calcolata in base al numero di giorni di ritardo.</a:t>
            </a:r>
          </a:p>
          <a:p>
            <a:pPr marL="0" indent="0" algn="just">
              <a:buNone/>
            </a:pPr>
            <a:r>
              <a:rPr lang="it-IT" dirty="0"/>
              <a:t>Il ravvedimento operoso è disciplinato dall'articolo 13 del D. Lgs. 18 dicembre 1997, come modificato dal D. Lgs.  24 settembre 2015 n. 158/2015. </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151</a:t>
            </a:fld>
            <a:endParaRPr lang="it-IT"/>
          </a:p>
        </p:txBody>
      </p:sp>
    </p:spTree>
    <p:extLst>
      <p:ext uri="{BB962C8B-B14F-4D97-AF65-F5344CB8AC3E}">
        <p14:creationId xmlns:p14="http://schemas.microsoft.com/office/powerpoint/2010/main" val="378373809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Chi non esegue, in tutto o in parte, alle prescritte scadenze, i versamenti in acconto, i versamenti periodici, il versamento di conguaglio o a saldo dell'imposta risultante dalla dichiarazione, detratto in questi casi l'ammontare dei versamenti periodici e in acconto, ancorché non effettuati, </a:t>
            </a:r>
            <a:r>
              <a:rPr lang="it-IT" dirty="0" err="1"/>
              <a:t>é</a:t>
            </a:r>
            <a:r>
              <a:rPr lang="it-IT" dirty="0"/>
              <a:t> soggetto a sanzione amministrativa pari al trenta per cento di ogni importo non versato, anche quando, in seguito alla correzione di errori materiali o di calcolo rilevati in sede di controllo della dichiarazione annuale, risulti una maggiore imposta o una minore eccedenza detraibile.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152</a:t>
            </a:fld>
            <a:endParaRPr lang="it-IT"/>
          </a:p>
        </p:txBody>
      </p:sp>
    </p:spTree>
    <p:extLst>
      <p:ext uri="{BB962C8B-B14F-4D97-AF65-F5344CB8AC3E}">
        <p14:creationId xmlns:p14="http://schemas.microsoft.com/office/powerpoint/2010/main" val="168478779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lstStyle/>
          <a:p>
            <a:pPr marL="0" indent="0" algn="just">
              <a:buNone/>
            </a:pPr>
            <a:r>
              <a:rPr lang="it-IT" dirty="0"/>
              <a:t>Per i versamenti effettuati con un ritardo non superiore a novanta giorni, la sanzione è ridotta alla metà. </a:t>
            </a:r>
          </a:p>
          <a:p>
            <a:pPr marL="0" indent="0" algn="just">
              <a:buNone/>
            </a:pPr>
            <a:endParaRPr lang="it-IT" dirty="0"/>
          </a:p>
          <a:p>
            <a:pPr marL="0" indent="0" algn="just">
              <a:buNone/>
            </a:pPr>
            <a:r>
              <a:rPr lang="it-IT" dirty="0"/>
              <a:t>Per i versamenti effettuati con un ritardo non superiore a quindici giorni, la sanzione è ulteriormente ridotta a un importo pari a un quindicesimo per ciascun giorno di ritardo.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153</a:t>
            </a:fld>
            <a:endParaRPr lang="it-IT"/>
          </a:p>
        </p:txBody>
      </p:sp>
    </p:spTree>
    <p:extLst>
      <p:ext uri="{BB962C8B-B14F-4D97-AF65-F5344CB8AC3E}">
        <p14:creationId xmlns:p14="http://schemas.microsoft.com/office/powerpoint/2010/main" val="288597692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lstStyle/>
          <a:p>
            <a:pPr marL="0" indent="0" algn="just">
              <a:buNone/>
            </a:pPr>
            <a:r>
              <a:rPr lang="it-IT" dirty="0"/>
              <a:t>Il ravvedimento operoso è utilizzabile solo se la violazione non sia stata già contestata e comunque non siano iniziate attività amministrative di accertamento delle quali il contribuente abbia avuto formale informativa.</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154</a:t>
            </a:fld>
            <a:endParaRPr lang="it-IT"/>
          </a:p>
        </p:txBody>
      </p:sp>
    </p:spTree>
    <p:extLst>
      <p:ext uri="{BB962C8B-B14F-4D97-AF65-F5344CB8AC3E}">
        <p14:creationId xmlns:p14="http://schemas.microsoft.com/office/powerpoint/2010/main" val="340205510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Sulla materia è intervenuto il </a:t>
            </a:r>
            <a:r>
              <a:rPr lang="it-IT" b="1" dirty="0"/>
              <a:t>Ministero delle Finanze</a:t>
            </a:r>
            <a:r>
              <a:rPr lang="it-IT" dirty="0"/>
              <a:t> che, con la </a:t>
            </a:r>
            <a:r>
              <a:rPr lang="it-IT" b="1" dirty="0"/>
              <a:t>circolare n. 1/DF del 29 aprile 2013</a:t>
            </a:r>
            <a:r>
              <a:rPr lang="it-IT" dirty="0"/>
              <a:t>, ha precisato le modalità di attivazione del </a:t>
            </a:r>
            <a:r>
              <a:rPr lang="it-IT" b="1" dirty="0"/>
              <a:t>ravvedimento operoso, rispetto ai tributi locali. </a:t>
            </a:r>
          </a:p>
          <a:p>
            <a:pPr marL="0" indent="0" algn="just">
              <a:buNone/>
            </a:pPr>
            <a:r>
              <a:rPr lang="it-IT" dirty="0"/>
              <a:t>In particolare, il MEF specifica che, qualora il contribuente, pur avendo versato nei termini l’imposta, non ha presentato la dichiarazione entro il 30 giugno, potrà, nei successivi 90 giorni e cioè fino al 30 settembre, avvalersi della facoltà di cui alla lett. c) del comma 1 dell’art. 13 del D. Lgs. n. 472/1997, pagando la sanzione ridotta pari al 10% del minimo della sanzione prevista dall’art. 14 del D. Lgs. n. 504/1992.</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155</a:t>
            </a:fld>
            <a:endParaRPr lang="it-IT"/>
          </a:p>
        </p:txBody>
      </p:sp>
    </p:spTree>
    <p:extLst>
      <p:ext uri="{BB962C8B-B14F-4D97-AF65-F5344CB8AC3E}">
        <p14:creationId xmlns:p14="http://schemas.microsoft.com/office/powerpoint/2010/main" val="315178696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normAutofit fontScale="92500"/>
          </a:bodyPr>
          <a:lstStyle/>
          <a:p>
            <a:pPr marL="0" indent="0" algn="just">
              <a:buNone/>
            </a:pPr>
            <a:r>
              <a:rPr lang="it-IT" dirty="0"/>
              <a:t>Dopo il termine previsto dal Ravvedimento operoso si applica la sanzione del 30% dell'imposta e il contribuente non può più utilizzare il ravvedimento operoso. In tal caso per regolarizzare la propria situazione è necessario rivolgersi all'Ufficio Tributi del proprio Comune.</a:t>
            </a:r>
          </a:p>
          <a:p>
            <a:pPr marL="0" indent="0" algn="just">
              <a:buNone/>
            </a:pPr>
            <a:r>
              <a:rPr lang="it-IT" dirty="0"/>
              <a:t>In caso di ravvedimento, le sanzioni e gli interessi vanno versati sommandoli all'imposta e quindi con lo stesso codice tributo.</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156</a:t>
            </a:fld>
            <a:endParaRPr lang="it-IT"/>
          </a:p>
        </p:txBody>
      </p:sp>
    </p:spTree>
    <p:extLst>
      <p:ext uri="{BB962C8B-B14F-4D97-AF65-F5344CB8AC3E}">
        <p14:creationId xmlns:p14="http://schemas.microsoft.com/office/powerpoint/2010/main" val="9153776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Ci sono quattro tipologie di ravvedimento:</a:t>
            </a:r>
          </a:p>
          <a:p>
            <a:pPr lvl="0" algn="just"/>
            <a:r>
              <a:rPr lang="it-IT" b="1" dirty="0"/>
              <a:t>Ravvedimento Sprint</a:t>
            </a:r>
            <a:r>
              <a:rPr lang="it-IT" dirty="0"/>
              <a:t>: prevede la possibilità di sanare la propria situazione versando l'imposta dovuta </a:t>
            </a:r>
            <a:r>
              <a:rPr lang="it-IT" b="1" dirty="0"/>
              <a:t>entro 14 giorni</a:t>
            </a:r>
            <a:r>
              <a:rPr lang="it-IT" dirty="0"/>
              <a:t> dalla scadenza con una sanzione dello 0,1% giornaliero del valore dell'imposta più interessi giornalieri calcolati sul tasso di riferimento annuale.</a:t>
            </a:r>
          </a:p>
          <a:p>
            <a:pPr lvl="0" algn="just"/>
            <a:r>
              <a:rPr lang="it-IT" b="1" dirty="0"/>
              <a:t>Ravvedimento Breve</a:t>
            </a:r>
            <a:r>
              <a:rPr lang="it-IT" dirty="0"/>
              <a:t>: </a:t>
            </a:r>
            <a:r>
              <a:rPr lang="it-IT" b="1" dirty="0"/>
              <a:t>applicabile dal 15° al 30° giorno di ritardo</a:t>
            </a:r>
            <a:r>
              <a:rPr lang="it-IT" dirty="0"/>
              <a:t>, prevede una sanzione fissa del 1,5%  dell'importo da versare più gli interessi giornalieri calcolati sul tasso di riferimento annuale.</a:t>
            </a:r>
          </a:p>
          <a:p>
            <a:pPr lvl="0" algn="just"/>
            <a:r>
              <a:rPr lang="it-IT" b="1" dirty="0"/>
              <a:t>Ravvedimento Medio</a:t>
            </a:r>
            <a:r>
              <a:rPr lang="it-IT" dirty="0"/>
              <a:t>: è </a:t>
            </a:r>
            <a:r>
              <a:rPr lang="it-IT" b="1" dirty="0"/>
              <a:t>applicabile dopo il 30° giorno di ritardo fino al 90° giorno</a:t>
            </a:r>
            <a:r>
              <a:rPr lang="it-IT" dirty="0"/>
              <a:t>, e prevede una sanzione fissa del 1,67% dell'importo da versare più gli interessi giornalieri calcolati sul tasso di riferimento annuale (Comma 637 Legge di Stabilità 2015).</a:t>
            </a:r>
          </a:p>
          <a:p>
            <a:pPr lvl="0" algn="just"/>
            <a:r>
              <a:rPr lang="it-IT" b="1" dirty="0"/>
              <a:t>Ravvedimento Lungo</a:t>
            </a:r>
            <a:r>
              <a:rPr lang="it-IT" dirty="0"/>
              <a:t>: è </a:t>
            </a:r>
            <a:r>
              <a:rPr lang="it-IT" b="1" dirty="0"/>
              <a:t>applicabile dopo il 90° giorno di ritardo</a:t>
            </a:r>
            <a:r>
              <a:rPr lang="it-IT" dirty="0"/>
              <a:t>, ma comunque entro i termini di presentazione della dichiarazione relativa all'anno in cui è stata commessa la violazione e prevede una sanzione fissa del 3,75% dell'importo da versare più gli interessi giornalieri calcolati sul tasso di riferimento annuale.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157</a:t>
            </a:fld>
            <a:endParaRPr lang="it-IT"/>
          </a:p>
        </p:txBody>
      </p:sp>
    </p:spTree>
    <p:extLst>
      <p:ext uri="{BB962C8B-B14F-4D97-AF65-F5344CB8AC3E}">
        <p14:creationId xmlns:p14="http://schemas.microsoft.com/office/powerpoint/2010/main" val="36655569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Con riferimento al ravvedimento “lungo”, relativamente ai tributi IMU/TASI, la dichiarazione (dovuta in caso di variazioni ed avendo effetti anche per gli anni successivi) doveva essere presentata entro il 30 giugno dell’anno successivo – DAL 2020: 31 DICEMBRE (quella riferita all’anno 2018 va presentata entro il 30/06/2019), quindi, per la scadenza dell'acconto (16 giugno) è possibile usufruire del ravvedimento fino al 30 giugno dell'anno successivo, mentre per il saldo è possibile usufruire del ravvedimento fino al 16 dicembre dell'anno successivo. </a:t>
            </a:r>
          </a:p>
          <a:p>
            <a:pPr marL="0" indent="0" algn="just">
              <a:buNone/>
            </a:pPr>
            <a:r>
              <a:rPr lang="it-IT" dirty="0"/>
              <a:t>Alcuni Comuni per regolamento permettono comunque il ravvedimento entro il 31 Dicembre dell'anno successivo alla scadenza.</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158</a:t>
            </a:fld>
            <a:endParaRPr lang="it-IT"/>
          </a:p>
        </p:txBody>
      </p:sp>
    </p:spTree>
    <p:extLst>
      <p:ext uri="{BB962C8B-B14F-4D97-AF65-F5344CB8AC3E}">
        <p14:creationId xmlns:p14="http://schemas.microsoft.com/office/powerpoint/2010/main" val="109600117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 lunghissimo</a:t>
            </a:r>
            <a:endParaRPr lang="it-IT" sz="3200" dirty="0"/>
          </a:p>
        </p:txBody>
      </p:sp>
      <p:sp>
        <p:nvSpPr>
          <p:cNvPr id="3" name="Segnaposto contenuto 2"/>
          <p:cNvSpPr>
            <a:spLocks noGrp="1"/>
          </p:cNvSpPr>
          <p:nvPr>
            <p:ph idx="1"/>
          </p:nvPr>
        </p:nvSpPr>
        <p:spPr/>
        <p:txBody>
          <a:bodyPr/>
          <a:lstStyle/>
          <a:p>
            <a:pPr marL="0" indent="0" algn="just">
              <a:buNone/>
            </a:pPr>
            <a:r>
              <a:rPr lang="it-IT" dirty="0"/>
              <a:t>Il ravvedimento operoso prevede la possibilità di ulteriore ravvedimento fino a due e cinque anni (</a:t>
            </a:r>
            <a:r>
              <a:rPr lang="it-IT" dirty="0" err="1"/>
              <a:t>cosidetto</a:t>
            </a:r>
            <a:r>
              <a:rPr lang="it-IT" dirty="0"/>
              <a:t> "ravvedimento lunghissimo") </a:t>
            </a:r>
            <a:r>
              <a:rPr lang="it-IT" b="1" dirty="0"/>
              <a:t>solo per i tributi gestiti dall'Agenzia delle Entrate e non per i tributi locali come IMU e TASI.</a:t>
            </a:r>
            <a:endParaRPr lang="it-IT" dirty="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159</a:t>
            </a:fld>
            <a:endParaRPr lang="it-IT"/>
          </a:p>
        </p:txBody>
      </p:sp>
    </p:spTree>
    <p:extLst>
      <p:ext uri="{BB962C8B-B14F-4D97-AF65-F5344CB8AC3E}">
        <p14:creationId xmlns:p14="http://schemas.microsoft.com/office/powerpoint/2010/main" val="52671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RISCOSSIONE SICILIA </a:t>
            </a:r>
          </a:p>
        </p:txBody>
      </p:sp>
      <p:sp>
        <p:nvSpPr>
          <p:cNvPr id="3" name="Segnaposto contenuto 2"/>
          <p:cNvSpPr>
            <a:spLocks noGrp="1"/>
          </p:cNvSpPr>
          <p:nvPr>
            <p:ph idx="1"/>
          </p:nvPr>
        </p:nvSpPr>
        <p:spPr/>
        <p:txBody>
          <a:bodyPr/>
          <a:lstStyle/>
          <a:p>
            <a:pPr marL="0" indent="0" algn="just">
              <a:buNone/>
            </a:pPr>
            <a:r>
              <a:rPr lang="it-IT" dirty="0"/>
              <a:t>La normativa parla di</a:t>
            </a:r>
            <a:r>
              <a:rPr lang="it-IT" b="1" dirty="0"/>
              <a:t> “soggetto preposto alla riscossione nazionale”</a:t>
            </a:r>
            <a:r>
              <a:rPr lang="it-IT" dirty="0"/>
              <a:t> senza fare alcun accenno alla peculiarità della Sicilia (come, invece, avvenuto quasi sempre in passato) e senza disciplinare i rapporti tra i Comuni e Riscossione Sicilia.</a:t>
            </a:r>
          </a:p>
          <a:p>
            <a:pPr marL="0" indent="0" algn="just">
              <a:buNone/>
            </a:pPr>
            <a:r>
              <a:rPr lang="it-IT" b="1" dirty="0">
                <a:solidFill>
                  <a:srgbClr val="FF0000"/>
                </a:solidFill>
              </a:rPr>
              <a:t>Cosa succede per il soggetto preposto alla riscossione regionale in Sicilia ?</a:t>
            </a:r>
          </a:p>
          <a:p>
            <a:pPr marL="0" indent="0" algn="just">
              <a:buNone/>
            </a:pPr>
            <a:endParaRPr lang="it-IT" b="1" dirty="0">
              <a:solidFill>
                <a:srgbClr val="FF0000"/>
              </a:solidFill>
            </a:endParaRP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16</a:t>
            </a:fld>
            <a:endParaRPr lang="it-IT"/>
          </a:p>
        </p:txBody>
      </p:sp>
    </p:spTree>
    <p:extLst>
      <p:ext uri="{BB962C8B-B14F-4D97-AF65-F5344CB8AC3E}">
        <p14:creationId xmlns:p14="http://schemas.microsoft.com/office/powerpoint/2010/main" val="383412909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 lunghissimo</a:t>
            </a:r>
            <a:endParaRPr lang="it-IT" sz="3200" dirty="0"/>
          </a:p>
        </p:txBody>
      </p:sp>
      <p:sp>
        <p:nvSpPr>
          <p:cNvPr id="3" name="Segnaposto contenuto 2"/>
          <p:cNvSpPr>
            <a:spLocks noGrp="1"/>
          </p:cNvSpPr>
          <p:nvPr>
            <p:ph idx="1"/>
          </p:nvPr>
        </p:nvSpPr>
        <p:spPr/>
        <p:txBody>
          <a:bodyPr/>
          <a:lstStyle/>
          <a:p>
            <a:pPr marL="0" indent="0" algn="just">
              <a:buNone/>
            </a:pPr>
            <a:r>
              <a:rPr lang="it-IT" dirty="0"/>
              <a:t>Qualche Comune ha, però, introdotto tale possibilità con proprio regolamento, intendendo che  il ravvedimento lunghissimo non sia direttamente applicabile in forza di legge (come le altre fattispecie) ma necessiti di una specifica disciplina, approvata dal Consiglio Comunale in forza dell'art. 52 del D.Lgs. 15 dicembre 1997, n.446.</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160</a:t>
            </a:fld>
            <a:endParaRPr lang="it-IT"/>
          </a:p>
        </p:txBody>
      </p:sp>
    </p:spTree>
    <p:extLst>
      <p:ext uri="{BB962C8B-B14F-4D97-AF65-F5344CB8AC3E}">
        <p14:creationId xmlns:p14="http://schemas.microsoft.com/office/powerpoint/2010/main" val="51993913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 lunghissimo</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Secondo alcuni Comuni, il ravvedimento lunghissimo (da due a cinque anni) è permesso in base all'art. 50 della legge 27 dicembre 1997, n. 449 che prevede che, nell'esercizio della potestà regolamentare in materia tributaria,  le province ed i comuni possono prevedere specifiche disposizioni volte a semplificare e razionalizzare il procedimento di accertamento, anche al fine di ridurre gli adempimenti dei contribuenti e potenziare l'attività di controllo sostanziale, nonché ridurre le sanzioni in conformità con i principi desumibili dall'articolo 3, comma 133, della legge 23 dicembre 1996, n. 662, in quanto compatibili.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161</a:t>
            </a:fld>
            <a:endParaRPr lang="it-IT"/>
          </a:p>
        </p:txBody>
      </p:sp>
    </p:spTree>
    <p:extLst>
      <p:ext uri="{BB962C8B-B14F-4D97-AF65-F5344CB8AC3E}">
        <p14:creationId xmlns:p14="http://schemas.microsoft.com/office/powerpoint/2010/main" val="391620071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 lunghissimo</a:t>
            </a:r>
            <a:endParaRPr lang="it-IT" sz="32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Recentemente la Corte dei Conti (sezione regionale di controllo per la Lombardia, </a:t>
            </a:r>
            <a:r>
              <a:rPr lang="it-IT" dirty="0" err="1"/>
              <a:t>delib</a:t>
            </a:r>
            <a:r>
              <a:rPr lang="it-IT" dirty="0"/>
              <a:t>. 8 maggio 2018, n. 140/2018/PAR) ha affermato che anche le sanzioni, come espressione del potere punitivo dell’Amministrazione, appartengono al novero delle potestà e dei diritti indisponibili in merito ai quali è escluso che possano concludersi accordi con la parte destinataria degli interventi sanzionatori.</a:t>
            </a:r>
          </a:p>
          <a:p>
            <a:pPr marL="0" indent="0" algn="just">
              <a:buNone/>
            </a:pPr>
            <a:endParaRPr lang="it-IT" dirty="0"/>
          </a:p>
          <a:p>
            <a:pPr marL="0" indent="0" algn="just">
              <a:buNone/>
            </a:pPr>
            <a:r>
              <a:rPr lang="it-IT" dirty="0"/>
              <a:t>Anche gli interessi dovuti in ragione di un tributo locale sono somme indisponibili ed irrinunciabili, attesa la natura accessoria di detta obbligazione, rispetto a quella principale (Corte di Cassazione, Sezioni Unite </a:t>
            </a:r>
            <a:r>
              <a:rPr lang="it-IT" dirty="0" err="1"/>
              <a:t>Civ</a:t>
            </a:r>
            <a:r>
              <a:rPr lang="it-IT" dirty="0"/>
              <a:t>., sent. n. 15808/2003).</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162</a:t>
            </a:fld>
            <a:endParaRPr lang="it-IT"/>
          </a:p>
        </p:txBody>
      </p:sp>
    </p:spTree>
    <p:extLst>
      <p:ext uri="{BB962C8B-B14F-4D97-AF65-F5344CB8AC3E}">
        <p14:creationId xmlns:p14="http://schemas.microsoft.com/office/powerpoint/2010/main" val="365231918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Ravvedimento operoso lunghissimo</a:t>
            </a:r>
            <a:endParaRPr lang="it-IT" sz="3200" dirty="0"/>
          </a:p>
        </p:txBody>
      </p:sp>
      <p:sp>
        <p:nvSpPr>
          <p:cNvPr id="3" name="Segnaposto contenuto 2"/>
          <p:cNvSpPr>
            <a:spLocks noGrp="1"/>
          </p:cNvSpPr>
          <p:nvPr>
            <p:ph idx="1"/>
          </p:nvPr>
        </p:nvSpPr>
        <p:spPr/>
        <p:txBody>
          <a:bodyPr/>
          <a:lstStyle/>
          <a:p>
            <a:pPr marL="0" indent="0" algn="just">
              <a:buNone/>
            </a:pPr>
            <a:r>
              <a:rPr lang="it-IT" dirty="0"/>
              <a:t>La questione della legittima applicazione del ravvedimento operoso lunghissimo, quindi, va risolta conciliando le esigenze sottese al principio di indisponibilità dell’obbligazione tributaria con altre esigenze altrettanto rilevanti, quali quelle della certezza dei rapporti giuridici, della sollecitudine nella riscossione delle somme dovute o del buon andamento dell’attività amministrativa.</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163</a:t>
            </a:fld>
            <a:endParaRPr lang="it-IT"/>
          </a:p>
        </p:txBody>
      </p:sp>
    </p:spTree>
    <p:extLst>
      <p:ext uri="{BB962C8B-B14F-4D97-AF65-F5344CB8AC3E}">
        <p14:creationId xmlns:p14="http://schemas.microsoft.com/office/powerpoint/2010/main" val="397333060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14400" y="512763"/>
            <a:ext cx="7772400" cy="1403350"/>
          </a:xfrm>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200" b="1" dirty="0"/>
          </a:p>
        </p:txBody>
      </p:sp>
      <p:sp>
        <p:nvSpPr>
          <p:cNvPr id="4099" name="Rectangle 3"/>
          <p:cNvSpPr>
            <a:spLocks noGrp="1" noChangeArrowheads="1"/>
          </p:cNvSpPr>
          <p:nvPr>
            <p:ph idx="1"/>
          </p:nvPr>
        </p:nvSpPr>
        <p:spPr>
          <a:xfrm>
            <a:off x="457200" y="1844675"/>
            <a:ext cx="7786688" cy="4281488"/>
          </a:xfrm>
        </p:spPr>
        <p:txBody>
          <a:bodyPr>
            <a:normAutofit fontScale="92500" lnSpcReduction="10000"/>
          </a:bodyPr>
          <a:lstStyle/>
          <a:p>
            <a:pPr>
              <a:lnSpc>
                <a:spcPct val="80000"/>
              </a:lnSpc>
              <a:buFont typeface="Wingdings" pitchFamily="2" charset="2"/>
              <a:buNone/>
            </a:pPr>
            <a:endParaRPr lang="it-IT" altLang="it-IT" sz="2000">
              <a:solidFill>
                <a:schemeClr val="folHlink"/>
              </a:solidFill>
            </a:endParaRPr>
          </a:p>
          <a:p>
            <a:pPr>
              <a:buFont typeface="Wingdings" pitchFamily="2" charset="2"/>
              <a:buNone/>
            </a:pPr>
            <a:r>
              <a:rPr lang="it-IT" altLang="it-IT" sz="2000" b="1">
                <a:solidFill>
                  <a:schemeClr val="tx2"/>
                </a:solidFill>
              </a:rPr>
              <a:t>ART. 11 - INTERPELLO</a:t>
            </a:r>
          </a:p>
          <a:p>
            <a:pPr>
              <a:buFont typeface="Wingdings" pitchFamily="2" charset="2"/>
              <a:buNone/>
            </a:pPr>
            <a:endParaRPr lang="it-IT" altLang="it-IT" sz="2000" b="1"/>
          </a:p>
          <a:p>
            <a:pPr algn="just">
              <a:buFont typeface="Wingdings" pitchFamily="2" charset="2"/>
              <a:buNone/>
            </a:pPr>
            <a:r>
              <a:rPr lang="it-IT" altLang="it-IT" b="1"/>
              <a:t>Ciascun contribuente può inoltrare all’Amministrazione Finanziaria specifiche istanze di interpello concernenti l’applicazione delle disposizioni tributarie </a:t>
            </a:r>
            <a:r>
              <a:rPr lang="it-IT" altLang="it-IT" b="1">
                <a:solidFill>
                  <a:srgbClr val="FF0000"/>
                </a:solidFill>
              </a:rPr>
              <a:t>a casi concreti e personali</a:t>
            </a:r>
            <a:r>
              <a:rPr lang="it-IT" altLang="it-IT" b="1"/>
              <a:t>, qualora sussistano obiettive </a:t>
            </a:r>
            <a:r>
              <a:rPr lang="it-IT" altLang="it-IT" b="1">
                <a:solidFill>
                  <a:srgbClr val="FF0000"/>
                </a:solidFill>
              </a:rPr>
              <a:t>condizioni di incertezza </a:t>
            </a:r>
            <a:r>
              <a:rPr lang="it-IT" altLang="it-IT" b="1"/>
              <a:t>circa la </a:t>
            </a:r>
            <a:r>
              <a:rPr lang="it-IT" altLang="it-IT" b="1">
                <a:solidFill>
                  <a:srgbClr val="FF0000"/>
                </a:solidFill>
              </a:rPr>
              <a:t>corretta interpretazione</a:t>
            </a:r>
            <a:r>
              <a:rPr lang="it-IT" altLang="it-IT" b="1"/>
              <a:t> della norma.</a:t>
            </a:r>
          </a:p>
          <a:p>
            <a:pPr>
              <a:buFont typeface="Wingdings" pitchFamily="2" charset="2"/>
              <a:buNone/>
            </a:pPr>
            <a:endParaRPr lang="it-IT" altLang="it-IT" sz="2000" b="1"/>
          </a:p>
          <a:p>
            <a:pPr>
              <a:lnSpc>
                <a:spcPct val="80000"/>
              </a:lnSpc>
              <a:buFont typeface="Wingdings" pitchFamily="2" charset="2"/>
              <a:buNone/>
            </a:pPr>
            <a:endParaRPr lang="it-IT" altLang="it-IT" sz="2000" b="1"/>
          </a:p>
        </p:txBody>
      </p:sp>
      <p:sp>
        <p:nvSpPr>
          <p:cNvPr id="2" name="Segnaposto piè di pagina 1"/>
          <p:cNvSpPr>
            <a:spLocks noGrp="1"/>
          </p:cNvSpPr>
          <p:nvPr>
            <p:ph type="ftr" sz="quarter" idx="11"/>
          </p:nvPr>
        </p:nvSpPr>
        <p:spPr/>
        <p:txBody>
          <a:bodyPr/>
          <a:lstStyle/>
          <a:p>
            <a:pPr>
              <a:defRPr/>
            </a:pPr>
            <a:r>
              <a:rPr lang="it-IT"/>
              <a:t>Lucio Catania - Anci Sicilia - Ifel</a:t>
            </a:r>
          </a:p>
        </p:txBody>
      </p:sp>
      <p:sp>
        <p:nvSpPr>
          <p:cNvPr id="3" name="Segnaposto numero diapositiva 2"/>
          <p:cNvSpPr>
            <a:spLocks noGrp="1"/>
          </p:cNvSpPr>
          <p:nvPr>
            <p:ph type="sldNum" sz="quarter" idx="10"/>
          </p:nvPr>
        </p:nvSpPr>
        <p:spPr/>
        <p:txBody>
          <a:bodyPr/>
          <a:lstStyle/>
          <a:p>
            <a:pPr>
              <a:defRPr/>
            </a:pPr>
            <a:fld id="{8441113D-8D55-4361-8290-47DE4ADD2A2E}" type="slidenum">
              <a:rPr lang="it-IT" smtClean="0"/>
              <a:pPr>
                <a:defRPr/>
              </a:pPr>
              <a:t>164</a:t>
            </a:fld>
            <a:endParaRPr lang="it-IT"/>
          </a:p>
        </p:txBody>
      </p:sp>
    </p:spTree>
    <p:extLst>
      <p:ext uri="{BB962C8B-B14F-4D97-AF65-F5344CB8AC3E}">
        <p14:creationId xmlns:p14="http://schemas.microsoft.com/office/powerpoint/2010/main" val="838685035"/>
      </p:ext>
    </p:extLst>
  </p:cSld>
  <p:clrMapOvr>
    <a:masterClrMapping/>
  </p:clrMapOvr>
  <p:transition spd="slow"/>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3600" b="1" dirty="0">
                <a:solidFill>
                  <a:schemeClr val="tx2">
                    <a:satMod val="200000"/>
                  </a:schemeClr>
                </a:solidFill>
              </a:rPr>
              <a:t>ISTITUTI DEFLATTIVI DEL CONTENZIOSO</a:t>
            </a:r>
            <a:br>
              <a:rPr lang="it-IT" sz="3600" b="1" dirty="0">
                <a:solidFill>
                  <a:schemeClr val="tx2">
                    <a:satMod val="200000"/>
                  </a:schemeClr>
                </a:solidFill>
              </a:rPr>
            </a:br>
            <a:r>
              <a:rPr lang="it-IT" sz="3600" b="1" dirty="0">
                <a:solidFill>
                  <a:schemeClr val="tx2">
                    <a:satMod val="200000"/>
                  </a:schemeClr>
                </a:solidFill>
              </a:rPr>
              <a:t>L’interpello</a:t>
            </a:r>
            <a:endParaRPr lang="it-IT" sz="3500" dirty="0"/>
          </a:p>
        </p:txBody>
      </p:sp>
      <p:sp>
        <p:nvSpPr>
          <p:cNvPr id="5123" name="Segnaposto contenuto 2"/>
          <p:cNvSpPr>
            <a:spLocks noGrp="1"/>
          </p:cNvSpPr>
          <p:nvPr>
            <p:ph idx="1"/>
          </p:nvPr>
        </p:nvSpPr>
        <p:spPr/>
        <p:txBody>
          <a:bodyPr>
            <a:normAutofit fontScale="92500" lnSpcReduction="20000"/>
          </a:bodyPr>
          <a:lstStyle/>
          <a:p>
            <a:pPr marL="0" indent="0">
              <a:buFont typeface="Arial" charset="0"/>
              <a:buNone/>
            </a:pPr>
            <a:endParaRPr lang="it-IT" altLang="it-IT" dirty="0"/>
          </a:p>
          <a:p>
            <a:pPr marL="0" indent="0">
              <a:buFont typeface="Arial" charset="0"/>
              <a:buNone/>
            </a:pPr>
            <a:endParaRPr lang="it-IT" altLang="it-IT" dirty="0"/>
          </a:p>
          <a:p>
            <a:pPr marL="0" indent="0" algn="just">
              <a:buFont typeface="Arial" charset="0"/>
              <a:buNone/>
            </a:pPr>
            <a:r>
              <a:rPr lang="it-IT" altLang="it-IT" dirty="0"/>
              <a:t>Gli Enti locali dovevano provvedere, </a:t>
            </a:r>
            <a:r>
              <a:rPr lang="it-IT" altLang="it-IT" dirty="0">
                <a:solidFill>
                  <a:srgbClr val="FF0000"/>
                </a:solidFill>
              </a:rPr>
              <a:t>entro sei mesi dalla data di entrata in vigore delle misure per la revisione della disciplina degli interpelli e del contenzioso tributario</a:t>
            </a:r>
            <a:r>
              <a:rPr lang="it-IT" altLang="it-IT" dirty="0"/>
              <a:t> (le disposizioni del D.Lgs. n. 156/2015, per quanto sancito dall’art. 12, entrate in vigore a decorrere dal 1° gennaio 2016), ad adeguare i propri statuti e gli atti normativi da essi emanati ai principi dettati dalla riforma dell’istituto dell’interpello. </a:t>
            </a:r>
          </a:p>
          <a:p>
            <a:pPr marL="0" indent="0">
              <a:buFont typeface="Arial" charset="0"/>
              <a:buNone/>
            </a:pPr>
            <a:endParaRPr lang="it-IT" altLang="it-IT" dirty="0"/>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165</a:t>
            </a:fld>
            <a:endParaRPr lang="it-IT"/>
          </a:p>
        </p:txBody>
      </p:sp>
    </p:spTree>
    <p:extLst>
      <p:ext uri="{BB962C8B-B14F-4D97-AF65-F5344CB8AC3E}">
        <p14:creationId xmlns:p14="http://schemas.microsoft.com/office/powerpoint/2010/main" val="330455616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200" b="1" dirty="0"/>
          </a:p>
        </p:txBody>
      </p:sp>
      <p:sp>
        <p:nvSpPr>
          <p:cNvPr id="3" name="Segnaposto contenuto 2"/>
          <p:cNvSpPr>
            <a:spLocks noGrp="1"/>
          </p:cNvSpPr>
          <p:nvPr>
            <p:ph idx="1"/>
          </p:nvPr>
        </p:nvSpPr>
        <p:spPr/>
        <p:txBody>
          <a:bodyPr rtlCol="0">
            <a:normAutofit/>
          </a:bodyPr>
          <a:lstStyle/>
          <a:p>
            <a:pPr marL="411480" algn="just" fontAlgn="auto">
              <a:spcAft>
                <a:spcPts val="0"/>
              </a:spcAft>
              <a:buFont typeface="Wingdings"/>
              <a:buNone/>
              <a:defRPr/>
            </a:pPr>
            <a:r>
              <a:rPr lang="it-IT" sz="3200" dirty="0"/>
              <a:t>Per il Comparto dei Tributi Locali il Ministero delle Finanze </a:t>
            </a:r>
            <a:r>
              <a:rPr lang="it-IT" sz="3200" dirty="0">
                <a:solidFill>
                  <a:srgbClr val="FF0000"/>
                </a:solidFill>
              </a:rPr>
              <a:t>(</a:t>
            </a:r>
            <a:r>
              <a:rPr lang="it-IT" sz="3200" b="1" dirty="0">
                <a:solidFill>
                  <a:srgbClr val="FF0000"/>
                </a:solidFill>
              </a:rPr>
              <a:t>già con risoluzione n. 1/DPF del 29 gennaio 2002</a:t>
            </a:r>
            <a:r>
              <a:rPr lang="it-IT" sz="3200" dirty="0">
                <a:solidFill>
                  <a:srgbClr val="FF0000"/>
                </a:solidFill>
              </a:rPr>
              <a:t>) </a:t>
            </a:r>
            <a:r>
              <a:rPr lang="it-IT" sz="3200" dirty="0"/>
              <a:t>ha avuto modo di precisare che LA COMPETENZA A PRONUNCIARSI IN ORDINE ALLE ISTANZE DI INTERPELLO concernenti l’applicazione di disposizioni normative dettate IN MATERIA DI TRIBUTI LOCALI  SPETTA ESCLUSIVAMENTE ALLE AMMINISTRAZIONI LOCALI.</a:t>
            </a:r>
          </a:p>
          <a:p>
            <a:pPr marL="411480" fontAlgn="auto">
              <a:spcAft>
                <a:spcPts val="0"/>
              </a:spcAft>
              <a:buFont typeface="Wingdings"/>
              <a:buNone/>
              <a:defRPr/>
            </a:pP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166</a:t>
            </a:fld>
            <a:endParaRPr lang="it-IT"/>
          </a:p>
        </p:txBody>
      </p:sp>
    </p:spTree>
    <p:extLst>
      <p:ext uri="{BB962C8B-B14F-4D97-AF65-F5344CB8AC3E}">
        <p14:creationId xmlns:p14="http://schemas.microsoft.com/office/powerpoint/2010/main" val="2927191555"/>
      </p:ext>
    </p:extLst>
  </p:cSld>
  <p:clrMapOvr>
    <a:masterClrMapping/>
  </p:clrMapOvr>
  <p:transition spd="slow"/>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dirty="0"/>
          </a:p>
        </p:txBody>
      </p:sp>
      <p:sp>
        <p:nvSpPr>
          <p:cNvPr id="7171" name="Segnaposto contenuto 2"/>
          <p:cNvSpPr>
            <a:spLocks noGrp="1"/>
          </p:cNvSpPr>
          <p:nvPr>
            <p:ph idx="1"/>
          </p:nvPr>
        </p:nvSpPr>
        <p:spPr/>
        <p:txBody>
          <a:bodyPr>
            <a:normAutofit fontScale="92500" lnSpcReduction="20000"/>
          </a:bodyPr>
          <a:lstStyle/>
          <a:p>
            <a:pPr marL="0" indent="0">
              <a:buFont typeface="Arial" charset="0"/>
              <a:buNone/>
            </a:pPr>
            <a:endParaRPr lang="it-IT" altLang="it-IT" dirty="0"/>
          </a:p>
          <a:p>
            <a:pPr marL="0" indent="0">
              <a:buFont typeface="Arial" charset="0"/>
              <a:buNone/>
            </a:pPr>
            <a:endParaRPr lang="it-IT" altLang="it-IT" dirty="0"/>
          </a:p>
          <a:p>
            <a:pPr marL="0" indent="0" algn="just">
              <a:buFont typeface="Arial" charset="0"/>
              <a:buNone/>
            </a:pPr>
            <a:r>
              <a:rPr lang="it-IT" altLang="it-IT" dirty="0"/>
              <a:t>Il </a:t>
            </a:r>
            <a:r>
              <a:rPr lang="it-IT" altLang="it-IT" dirty="0" err="1"/>
              <a:t>Mef</a:t>
            </a:r>
            <a:r>
              <a:rPr lang="it-IT" altLang="it-IT" dirty="0"/>
              <a:t> fu destinatario di un’istanza d’interpello in materia di imposta comunale sugli immobili (I.C.I.) presentata da un contribuente alla Direzione regionale dell’Agenzia delle entrate della Sicilia.</a:t>
            </a:r>
          </a:p>
          <a:p>
            <a:pPr marL="0" indent="0" algn="just">
              <a:buFont typeface="Arial" charset="0"/>
              <a:buNone/>
            </a:pPr>
            <a:br>
              <a:rPr lang="it-IT" altLang="it-IT" dirty="0"/>
            </a:br>
            <a:r>
              <a:rPr lang="it-IT" altLang="it-IT" dirty="0"/>
              <a:t>L’ipotesi era che gli interpelli in materia di tributi locali potessero rientrare, invece, tra le competenze del Dipartimento per le Politiche Fiscali- Ufficio Federalismo Fiscale.</a:t>
            </a:r>
          </a:p>
          <a:p>
            <a:pPr marL="0" indent="0">
              <a:buFont typeface="Arial" charset="0"/>
              <a:buNone/>
            </a:pPr>
            <a:endParaRPr lang="it-IT" altLang="it-IT" dirty="0"/>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167</a:t>
            </a:fld>
            <a:endParaRPr lang="it-IT"/>
          </a:p>
        </p:txBody>
      </p:sp>
    </p:spTree>
    <p:extLst>
      <p:ext uri="{BB962C8B-B14F-4D97-AF65-F5344CB8AC3E}">
        <p14:creationId xmlns:p14="http://schemas.microsoft.com/office/powerpoint/2010/main" val="360569631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dirty="0"/>
          </a:p>
        </p:txBody>
      </p:sp>
      <p:sp>
        <p:nvSpPr>
          <p:cNvPr id="8195" name="Segnaposto contenuto 2"/>
          <p:cNvSpPr>
            <a:spLocks noGrp="1"/>
          </p:cNvSpPr>
          <p:nvPr>
            <p:ph idx="1"/>
          </p:nvPr>
        </p:nvSpPr>
        <p:spPr/>
        <p:txBody>
          <a:bodyPr>
            <a:normAutofit fontScale="85000" lnSpcReduction="10000"/>
          </a:bodyPr>
          <a:lstStyle/>
          <a:p>
            <a:pPr marL="0" indent="0" algn="just">
              <a:buFont typeface="Arial" charset="0"/>
              <a:buNone/>
            </a:pPr>
            <a:r>
              <a:rPr lang="it-IT" altLang="it-IT"/>
              <a:t>Il Dipartimento rispose che quando l'istanza d’interpello concerne tributi locali, la competenza a rispondere </a:t>
            </a:r>
            <a:r>
              <a:rPr lang="it-IT" altLang="it-IT" b="1">
                <a:solidFill>
                  <a:srgbClr val="FF0000"/>
                </a:solidFill>
              </a:rPr>
              <a:t>è attribuita esclusivamente all'Ente locale</a:t>
            </a:r>
            <a:r>
              <a:rPr lang="it-IT" altLang="it-IT"/>
              <a:t>, poiché titolare della potestà d’imposizione, nella quale è compreso l'esercizio dei poteri di accertamento del tributo.</a:t>
            </a:r>
          </a:p>
          <a:p>
            <a:pPr marL="0" indent="0" algn="just">
              <a:buFont typeface="Arial" charset="0"/>
              <a:buNone/>
            </a:pPr>
            <a:endParaRPr lang="it-IT" altLang="it-IT"/>
          </a:p>
          <a:p>
            <a:pPr marL="0" indent="0" algn="just">
              <a:buFont typeface="Arial" charset="0"/>
              <a:buNone/>
            </a:pPr>
            <a:r>
              <a:rPr lang="it-IT" altLang="it-IT"/>
              <a:t>Se la questione verte sui tributi locali è, quindi, solamente la Regione, o la Provincia o il Comune che deve comunicare al contribuente la linea interpretativa che seguirà nella fase di accertamento del tributo, quando, cioè, si troverà ad esaminare la particolare posizione.</a:t>
            </a:r>
          </a:p>
          <a:p>
            <a:pPr marL="0" indent="0">
              <a:buFont typeface="Arial" charset="0"/>
              <a:buNone/>
            </a:pPr>
            <a:endParaRPr lang="it-IT" altLang="it-IT"/>
          </a:p>
          <a:p>
            <a:pPr marL="0" indent="0">
              <a:buFont typeface="Arial" charset="0"/>
              <a:buNone/>
            </a:pPr>
            <a:endParaRPr lang="it-IT" altLang="it-IT"/>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168</a:t>
            </a:fld>
            <a:endParaRPr lang="it-IT"/>
          </a:p>
        </p:txBody>
      </p:sp>
    </p:spTree>
    <p:extLst>
      <p:ext uri="{BB962C8B-B14F-4D97-AF65-F5344CB8AC3E}">
        <p14:creationId xmlns:p14="http://schemas.microsoft.com/office/powerpoint/2010/main" val="225826404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9219" name="Segnaposto contenuto 2"/>
          <p:cNvSpPr>
            <a:spLocks noGrp="1"/>
          </p:cNvSpPr>
          <p:nvPr>
            <p:ph idx="1"/>
          </p:nvPr>
        </p:nvSpPr>
        <p:spPr/>
        <p:txBody>
          <a:bodyPr>
            <a:normAutofit fontScale="85000" lnSpcReduction="10000"/>
          </a:bodyPr>
          <a:lstStyle/>
          <a:p>
            <a:pPr marL="0" indent="0" algn="just">
              <a:buFont typeface="Arial" charset="0"/>
              <a:buNone/>
            </a:pPr>
            <a:r>
              <a:rPr lang="it-IT" altLang="it-IT"/>
              <a:t>L’Ente locale, quindi, è l'unico soggetto che è giuridicamente vincolato ad eseguire quanto ha espressamente affermato in una risposta scritta o quanto implicitamente ha accettato attraverso il silenzio protrattosi oltre il termine di legge, dalla presentazione dell'istanza.</a:t>
            </a:r>
          </a:p>
          <a:p>
            <a:pPr marL="0" indent="0" algn="just">
              <a:buFont typeface="Arial" charset="0"/>
              <a:buNone/>
            </a:pPr>
            <a:endParaRPr lang="it-IT" altLang="it-IT"/>
          </a:p>
          <a:p>
            <a:pPr marL="0" indent="0" algn="just">
              <a:buFont typeface="Arial" charset="0"/>
              <a:buNone/>
            </a:pPr>
            <a:r>
              <a:rPr lang="it-IT" altLang="it-IT"/>
              <a:t>L'Ente locale non potrà emettere, se non a pena di nullità, atti a contenuto impositivo o sanzionatorio in difformità della risposta fornita, ovvero dell'interpretazione sulla quale si è formato il silenzio assenso.</a:t>
            </a:r>
          </a:p>
          <a:p>
            <a:pPr marL="0" indent="0" algn="just">
              <a:buFont typeface="Arial" charset="0"/>
              <a:buNone/>
            </a:pPr>
            <a:endParaRPr lang="it-IT" altLang="it-IT"/>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169</a:t>
            </a:fld>
            <a:endParaRPr lang="it-IT"/>
          </a:p>
        </p:txBody>
      </p:sp>
    </p:spTree>
    <p:extLst>
      <p:ext uri="{BB962C8B-B14F-4D97-AF65-F5344CB8AC3E}">
        <p14:creationId xmlns:p14="http://schemas.microsoft.com/office/powerpoint/2010/main" val="3470390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LA RISCOSSIONE IN SICILIA</a:t>
            </a:r>
            <a:br>
              <a:rPr lang="it-IT" sz="3500" dirty="0"/>
            </a:br>
            <a:r>
              <a:rPr lang="it-IT" sz="3000" dirty="0"/>
              <a:t>SISTEMA PARALLELO CON QUELLO NAZIONALE</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Il </a:t>
            </a:r>
            <a:r>
              <a:rPr lang="it-IT" b="1" dirty="0">
                <a:effectLst>
                  <a:outerShdw blurRad="38100" dist="38100" dir="2700000" algn="tl">
                    <a:srgbClr val="000000">
                      <a:alpha val="43137"/>
                    </a:srgbClr>
                  </a:outerShdw>
                </a:effectLst>
              </a:rPr>
              <a:t>servizio regionale di riscossione</a:t>
            </a:r>
            <a:r>
              <a:rPr lang="it-IT" dirty="0"/>
              <a:t> è stato istituito, nei limiti di legittimità stabiliti nello statuto e nelle norme di attuazione dello stesso, con la legge regionale n. 35 del 5 settembre 1990, la quale ha recepito i propositi dichiarati nelle precedenti norme regionali di </a:t>
            </a:r>
            <a:r>
              <a:rPr lang="it-IT" b="1" dirty="0">
                <a:effectLst>
                  <a:outerShdw blurRad="38100" dist="38100" dir="2700000" algn="tl">
                    <a:srgbClr val="000000">
                      <a:alpha val="43137"/>
                    </a:srgbClr>
                  </a:outerShdw>
                </a:effectLst>
              </a:rPr>
              <a:t>non discostarsi dal resto del territorio nazionale</a:t>
            </a:r>
            <a:r>
              <a:rPr lang="it-IT" dirty="0"/>
              <a:t> nell’organizzazione di un </a:t>
            </a:r>
            <a:r>
              <a:rPr lang="it-IT" b="1" u="sng" dirty="0">
                <a:solidFill>
                  <a:srgbClr val="FF0000"/>
                </a:solidFill>
                <a:effectLst>
                  <a:outerShdw blurRad="38100" dist="38100" dir="2700000" algn="tl">
                    <a:srgbClr val="000000">
                      <a:alpha val="43137"/>
                    </a:srgbClr>
                  </a:outerShdw>
                </a:effectLst>
              </a:rPr>
              <a:t>analogo servizio</a:t>
            </a:r>
            <a:r>
              <a:rPr lang="it-IT" b="1" dirty="0">
                <a:solidFill>
                  <a:srgbClr val="FF0000"/>
                </a:solidFill>
              </a:rPr>
              <a:t> </a:t>
            </a:r>
            <a:r>
              <a:rPr lang="it-IT" dirty="0"/>
              <a:t>della riscossione dei tributi svolgendo le sue funzioni contemporaneamente per conto della Regione e dello Stato.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17</a:t>
            </a:fld>
            <a:endParaRPr lang="it-IT"/>
          </a:p>
        </p:txBody>
      </p:sp>
    </p:spTree>
    <p:extLst>
      <p:ext uri="{BB962C8B-B14F-4D97-AF65-F5344CB8AC3E}">
        <p14:creationId xmlns:p14="http://schemas.microsoft.com/office/powerpoint/2010/main" val="345927687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dirty="0"/>
          </a:p>
        </p:txBody>
      </p:sp>
      <p:sp>
        <p:nvSpPr>
          <p:cNvPr id="3" name="Segnaposto contenuto 2"/>
          <p:cNvSpPr>
            <a:spLocks noGrp="1"/>
          </p:cNvSpPr>
          <p:nvPr>
            <p:ph idx="1"/>
          </p:nvPr>
        </p:nvSpPr>
        <p:spPr/>
        <p:txBody>
          <a:bodyPr rtlCol="0">
            <a:normAutofit fontScale="70000" lnSpcReduction="20000"/>
          </a:bodyPr>
          <a:lstStyle/>
          <a:p>
            <a:pPr marL="0" indent="0" algn="just" fontAlgn="auto">
              <a:spcAft>
                <a:spcPts val="0"/>
              </a:spcAft>
              <a:buFont typeface="Arial" pitchFamily="34" charset="0"/>
              <a:buNone/>
              <a:defRPr/>
            </a:pPr>
            <a:r>
              <a:rPr lang="it-IT" dirty="0"/>
              <a:t>Il Dipartimento ha escluso ogni suo possibile intervento nel procedimento d’interpello, poiché è carente dei presupposti normativi per assumere la titolarità della potestà impositiva e, quindi, un'eventuale risposta non potrebbe vincolare l'Ente locale.</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La vincolatività della risposta presenta, inoltre, indubbiamente dei riflessi anche sul bilancio, per cui, la competenza non può in alcun modo essere trasferita ad un organo esterno, del tutto estraneo alla sfera organizzativa dell'ente territoriale.</a:t>
            </a:r>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a:t>Il Dipartimento evidenzia come attribuire a soggetti esterni il potere di imporre agli Enti locali le proprie determinazioni sui loro tributi e vincolarne anche l'attività di accertamento sarebbe in aperto contrasto con l'autonomia impositiva riconosciuta dall'ordinamento.</a:t>
            </a:r>
          </a:p>
          <a:p>
            <a:pPr marL="0" indent="0" algn="just"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170</a:t>
            </a:fld>
            <a:endParaRPr lang="it-IT"/>
          </a:p>
        </p:txBody>
      </p:sp>
    </p:spTree>
    <p:extLst>
      <p:ext uri="{BB962C8B-B14F-4D97-AF65-F5344CB8AC3E}">
        <p14:creationId xmlns:p14="http://schemas.microsoft.com/office/powerpoint/2010/main" val="21640072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11267" name="Segnaposto contenuto 2"/>
          <p:cNvSpPr>
            <a:spLocks noGrp="1"/>
          </p:cNvSpPr>
          <p:nvPr>
            <p:ph idx="1"/>
          </p:nvPr>
        </p:nvSpPr>
        <p:spPr/>
        <p:txBody>
          <a:bodyPr/>
          <a:lstStyle/>
          <a:p>
            <a:pPr marL="68263" indent="0">
              <a:buFont typeface="Arial" charset="0"/>
              <a:buNone/>
            </a:pPr>
            <a:r>
              <a:rPr lang="it-IT" altLang="it-IT"/>
              <a:t>Art. 1 Modificazioni allo Statuto dei diritti del contribuente</a:t>
            </a:r>
          </a:p>
          <a:p>
            <a:pPr marL="68263" indent="0">
              <a:buFont typeface="Arial" charset="0"/>
              <a:buNone/>
            </a:pPr>
            <a:endParaRPr lang="it-IT" altLang="it-IT"/>
          </a:p>
          <a:p>
            <a:pPr marL="68263" indent="0" algn="just">
              <a:buFont typeface="Arial" charset="0"/>
              <a:buNone/>
            </a:pPr>
            <a:r>
              <a:rPr lang="it-IT" altLang="it-IT"/>
              <a:t>Il contribuente può interpellare l'amministrazione per ottenere una risposta riguardante fattispecie concrete e personali</a:t>
            </a:r>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171</a:t>
            </a:fld>
            <a:endParaRPr lang="it-IT"/>
          </a:p>
        </p:txBody>
      </p:sp>
    </p:spTree>
    <p:extLst>
      <p:ext uri="{BB962C8B-B14F-4D97-AF65-F5344CB8AC3E}">
        <p14:creationId xmlns:p14="http://schemas.microsoft.com/office/powerpoint/2010/main" val="218679993"/>
      </p:ext>
    </p:extLst>
  </p:cSld>
  <p:clrMapOvr>
    <a:masterClrMapping/>
  </p:clrMapOvr>
  <p:transition spd="slow"/>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3" name="Segnaposto contenuto 2"/>
          <p:cNvSpPr>
            <a:spLocks noGrp="1"/>
          </p:cNvSpPr>
          <p:nvPr>
            <p:ph idx="1"/>
          </p:nvPr>
        </p:nvSpPr>
        <p:spPr/>
        <p:txBody>
          <a:bodyPr rtlCol="0">
            <a:normAutofit lnSpcReduction="10000"/>
          </a:bodyPr>
          <a:lstStyle/>
          <a:p>
            <a:pPr marL="68263" indent="0" algn="just" fontAlgn="auto">
              <a:spcAft>
                <a:spcPts val="0"/>
              </a:spcAft>
              <a:buFont typeface="Arial" pitchFamily="34" charset="0"/>
              <a:buNone/>
              <a:defRPr/>
            </a:pPr>
            <a:r>
              <a:rPr lang="it-IT" dirty="0"/>
              <a:t>I CASI IN CUI E’ POSSIBILE ATTIVARE L’INTERPELLO:</a:t>
            </a:r>
          </a:p>
          <a:p>
            <a:pPr marL="582613" indent="-514350" algn="just" fontAlgn="auto">
              <a:spcAft>
                <a:spcPts val="0"/>
              </a:spcAft>
              <a:buFont typeface="+mj-lt"/>
              <a:buAutoNum type="alphaLcParenR"/>
              <a:defRPr/>
            </a:pPr>
            <a:r>
              <a:rPr lang="it-IT" dirty="0"/>
              <a:t>l'applicazione delle disposizioni tributarie, quando vi sono condizioni di obiettiva incertezza sulla corretta interpretazione di tali disposizioni e la corretta qualificazione di fattispecie alla luce delle disposizioni tributarie applicabili alle medesime, ove ricorrano condizioni di obiettiva incertezza</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172</a:t>
            </a:fld>
            <a:endParaRPr lang="it-IT"/>
          </a:p>
        </p:txBody>
      </p:sp>
    </p:spTree>
    <p:extLst>
      <p:ext uri="{BB962C8B-B14F-4D97-AF65-F5344CB8AC3E}">
        <p14:creationId xmlns:p14="http://schemas.microsoft.com/office/powerpoint/2010/main" val="2122534392"/>
      </p:ext>
    </p:extLst>
  </p:cSld>
  <p:clrMapOvr>
    <a:masterClrMapping/>
  </p:clrMapOvr>
  <p:transition spd="slow"/>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3" name="Segnaposto contenuto 2"/>
          <p:cNvSpPr>
            <a:spLocks noGrp="1"/>
          </p:cNvSpPr>
          <p:nvPr>
            <p:ph idx="1"/>
          </p:nvPr>
        </p:nvSpPr>
        <p:spPr/>
        <p:txBody>
          <a:bodyPr rtlCol="0">
            <a:normAutofit/>
          </a:bodyPr>
          <a:lstStyle/>
          <a:p>
            <a:pPr marL="582613" indent="-514350" algn="just" fontAlgn="auto">
              <a:spcAft>
                <a:spcPts val="0"/>
              </a:spcAft>
              <a:buFont typeface="+mj-lt"/>
              <a:buAutoNum type="alphaLcParenR" startAt="2"/>
              <a:defRPr/>
            </a:pPr>
            <a:r>
              <a:rPr lang="it-IT" dirty="0"/>
              <a:t>la sussistenza delle condizioni e la valutazione della idoneità degli elementi probatori richiesti dalla legge per l'adozione di specifici regimi fiscali nei casi espressamente previsti; </a:t>
            </a:r>
          </a:p>
          <a:p>
            <a:pPr marL="582613" indent="-514350" algn="just" fontAlgn="auto">
              <a:spcAft>
                <a:spcPts val="0"/>
              </a:spcAft>
              <a:buFont typeface="+mj-lt"/>
              <a:buAutoNum type="alphaLcParenR" startAt="2"/>
              <a:defRPr/>
            </a:pPr>
            <a:endParaRPr lang="it-IT" dirty="0"/>
          </a:p>
          <a:p>
            <a:pPr marL="582613" indent="-514350" algn="just" fontAlgn="auto">
              <a:spcAft>
                <a:spcPts val="0"/>
              </a:spcAft>
              <a:buFont typeface="+mj-lt"/>
              <a:buAutoNum type="alphaLcParenR" startAt="2"/>
              <a:defRPr/>
            </a:pPr>
            <a:r>
              <a:rPr lang="it-IT" dirty="0"/>
              <a:t>l'applicazione della disciplina sull'abuso del diritto ad una specifica fattispecie. </a:t>
            </a:r>
          </a:p>
          <a:p>
            <a:pPr marL="68263" indent="0" algn="just" fontAlgn="auto">
              <a:spcAft>
                <a:spcPts val="0"/>
              </a:spcAft>
              <a:buFont typeface="Arial" pitchFamily="34" charset="0"/>
              <a:buNone/>
              <a:defRPr/>
            </a:pPr>
            <a:endParaRPr lang="it-IT" dirty="0"/>
          </a:p>
          <a:p>
            <a:pPr algn="just"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173</a:t>
            </a:fld>
            <a:endParaRPr lang="it-IT"/>
          </a:p>
        </p:txBody>
      </p:sp>
    </p:spTree>
    <p:extLst>
      <p:ext uri="{BB962C8B-B14F-4D97-AF65-F5344CB8AC3E}">
        <p14:creationId xmlns:p14="http://schemas.microsoft.com/office/powerpoint/2010/main" val="2575004348"/>
      </p:ext>
    </p:extLst>
  </p:cSld>
  <p:clrMapOvr>
    <a:masterClrMapping/>
  </p:clrMapOvr>
  <p:transition spd="slow"/>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14339" name="Segnaposto contenuto 2"/>
          <p:cNvSpPr>
            <a:spLocks noGrp="1"/>
          </p:cNvSpPr>
          <p:nvPr>
            <p:ph idx="1"/>
          </p:nvPr>
        </p:nvSpPr>
        <p:spPr/>
        <p:txBody>
          <a:bodyPr>
            <a:normAutofit lnSpcReduction="10000"/>
          </a:bodyPr>
          <a:lstStyle/>
          <a:p>
            <a:pPr marL="68263" indent="0" algn="just">
              <a:buFont typeface="Arial" charset="0"/>
              <a:buNone/>
            </a:pPr>
            <a:r>
              <a:rPr lang="it-IT" altLang="it-IT"/>
              <a:t>Il contribuente interpella l'amministrazione finanziaria per la disapplicazione di norme tributarie che, allo scopo di contrastare comportamenti elusivi, limitano deduzioni, detrazioni, crediti d'imposta, o altre posizioni soggettive del soggetto passivo altrimenti ammesse dall'ordinamento tributario, fornendo la dimostrazione che nella particolare fattispecie tali effetti elusivi non possono verificarsi. </a:t>
            </a:r>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174</a:t>
            </a:fld>
            <a:endParaRPr lang="it-IT"/>
          </a:p>
        </p:txBody>
      </p:sp>
    </p:spTree>
    <p:extLst>
      <p:ext uri="{BB962C8B-B14F-4D97-AF65-F5344CB8AC3E}">
        <p14:creationId xmlns:p14="http://schemas.microsoft.com/office/powerpoint/2010/main" val="3886834793"/>
      </p:ext>
    </p:extLst>
  </p:cSld>
  <p:clrMapOvr>
    <a:masterClrMapping/>
  </p:clrMapOvr>
  <p:transition spd="slow"/>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15363" name="Segnaposto contenuto 2"/>
          <p:cNvSpPr>
            <a:spLocks noGrp="1"/>
          </p:cNvSpPr>
          <p:nvPr>
            <p:ph idx="1"/>
          </p:nvPr>
        </p:nvSpPr>
        <p:spPr/>
        <p:txBody>
          <a:bodyPr>
            <a:normAutofit fontScale="85000" lnSpcReduction="10000"/>
          </a:bodyPr>
          <a:lstStyle/>
          <a:p>
            <a:pPr marL="68263" indent="0" algn="just">
              <a:lnSpc>
                <a:spcPct val="200000"/>
              </a:lnSpc>
              <a:buFont typeface="Arial" charset="0"/>
              <a:buNone/>
            </a:pPr>
            <a:endParaRPr lang="it-IT" altLang="it-IT"/>
          </a:p>
          <a:p>
            <a:pPr marL="68263" indent="0" algn="just">
              <a:lnSpc>
                <a:spcPct val="200000"/>
              </a:lnSpc>
              <a:buFont typeface="Arial" charset="0"/>
              <a:buNone/>
            </a:pPr>
            <a:r>
              <a:rPr lang="it-IT" altLang="it-IT"/>
              <a:t>Nei casi in cui non sia stata resa risposta favorevole, resta comunque ferma la possibilità per il contribuente di fornire la dimostrazione anche ai fini dell'accertamento in sede amministrativa e contenziosa. </a:t>
            </a:r>
          </a:p>
          <a:p>
            <a:pPr marL="68263" indent="0">
              <a:buFont typeface="Arial" charset="0"/>
              <a:buNone/>
            </a:pPr>
            <a:endParaRPr lang="it-IT" altLang="it-IT"/>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175</a:t>
            </a:fld>
            <a:endParaRPr lang="it-IT"/>
          </a:p>
        </p:txBody>
      </p:sp>
    </p:spTree>
    <p:extLst>
      <p:ext uri="{BB962C8B-B14F-4D97-AF65-F5344CB8AC3E}">
        <p14:creationId xmlns:p14="http://schemas.microsoft.com/office/powerpoint/2010/main" val="2967959668"/>
      </p:ext>
    </p:extLst>
  </p:cSld>
  <p:clrMapOvr>
    <a:masterClrMapping/>
  </p:clrMapOvr>
  <p:transition spd="slow"/>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3" name="Segnaposto contenuto 2"/>
          <p:cNvSpPr>
            <a:spLocks noGrp="1"/>
          </p:cNvSpPr>
          <p:nvPr>
            <p:ph idx="1"/>
          </p:nvPr>
        </p:nvSpPr>
        <p:spPr/>
        <p:txBody>
          <a:bodyPr rtlCol="0">
            <a:normAutofit/>
          </a:bodyPr>
          <a:lstStyle/>
          <a:p>
            <a:pPr marL="68263" indent="0" fontAlgn="auto">
              <a:spcAft>
                <a:spcPts val="0"/>
              </a:spcAft>
              <a:buFont typeface="Arial" pitchFamily="34" charset="0"/>
              <a:buNone/>
              <a:defRPr/>
            </a:pPr>
            <a:endParaRPr lang="it-IT" dirty="0"/>
          </a:p>
          <a:p>
            <a:pPr marL="68263" indent="0" algn="just" fontAlgn="auto">
              <a:spcAft>
                <a:spcPts val="0"/>
              </a:spcAft>
              <a:buFont typeface="Arial" pitchFamily="34" charset="0"/>
              <a:buNone/>
              <a:defRPr/>
            </a:pPr>
            <a:r>
              <a:rPr lang="it-IT" dirty="0"/>
              <a:t>L'amministrazione deve rispondere alle istanze d’interpello entro: </a:t>
            </a:r>
          </a:p>
          <a:p>
            <a:pPr marL="411163" indent="-342900" algn="just" fontAlgn="auto">
              <a:spcAft>
                <a:spcPts val="0"/>
              </a:spcAft>
              <a:buFont typeface="Arial" pitchFamily="34" charset="0"/>
              <a:buChar char="•"/>
              <a:defRPr/>
            </a:pPr>
            <a:r>
              <a:rPr lang="it-IT" dirty="0"/>
              <a:t>Novanta giorni per la lettera a)</a:t>
            </a:r>
          </a:p>
          <a:p>
            <a:pPr marL="411163" indent="-342900" algn="just" fontAlgn="auto">
              <a:spcAft>
                <a:spcPts val="0"/>
              </a:spcAft>
              <a:buFont typeface="Arial" pitchFamily="34" charset="0"/>
              <a:buChar char="•"/>
              <a:defRPr/>
            </a:pPr>
            <a:r>
              <a:rPr lang="it-IT" dirty="0"/>
              <a:t>Centoventi giorni  per le lettere b) e c)  e antielusive</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176</a:t>
            </a:fld>
            <a:endParaRPr lang="it-IT"/>
          </a:p>
        </p:txBody>
      </p:sp>
    </p:spTree>
    <p:extLst>
      <p:ext uri="{BB962C8B-B14F-4D97-AF65-F5344CB8AC3E}">
        <p14:creationId xmlns:p14="http://schemas.microsoft.com/office/powerpoint/2010/main" val="4133005209"/>
      </p:ext>
    </p:extLst>
  </p:cSld>
  <p:clrMapOvr>
    <a:masterClrMapping/>
  </p:clrMapOvr>
  <p:transition spd="slow"/>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17411" name="Segnaposto contenuto 2"/>
          <p:cNvSpPr>
            <a:spLocks noGrp="1"/>
          </p:cNvSpPr>
          <p:nvPr>
            <p:ph idx="1"/>
          </p:nvPr>
        </p:nvSpPr>
        <p:spPr/>
        <p:txBody>
          <a:bodyPr>
            <a:normAutofit fontScale="85000" lnSpcReduction="10000"/>
          </a:bodyPr>
          <a:lstStyle/>
          <a:p>
            <a:pPr marL="68263" indent="0" algn="just">
              <a:lnSpc>
                <a:spcPct val="150000"/>
              </a:lnSpc>
              <a:buFont typeface="Arial" charset="0"/>
              <a:buNone/>
            </a:pPr>
            <a:r>
              <a:rPr lang="it-IT" altLang="it-IT"/>
              <a:t>La risposta, scritta e motivata, </a:t>
            </a:r>
            <a:r>
              <a:rPr lang="it-IT" altLang="it-IT">
                <a:solidFill>
                  <a:srgbClr val="FF0000"/>
                </a:solidFill>
              </a:rPr>
              <a:t>vincola ogni organo della amministrazione con esclusivo riferimento alla questione oggetto dell'istanza e limitatamente al richiedente. </a:t>
            </a:r>
          </a:p>
          <a:p>
            <a:pPr marL="68263" indent="0" algn="just">
              <a:lnSpc>
                <a:spcPct val="150000"/>
              </a:lnSpc>
              <a:buFont typeface="Arial" charset="0"/>
              <a:buNone/>
            </a:pPr>
            <a:endParaRPr lang="it-IT" altLang="it-IT">
              <a:solidFill>
                <a:srgbClr val="FF0000"/>
              </a:solidFill>
            </a:endParaRPr>
          </a:p>
          <a:p>
            <a:pPr marL="68263" indent="0" algn="just">
              <a:lnSpc>
                <a:spcPct val="150000"/>
              </a:lnSpc>
              <a:buFont typeface="Arial" charset="0"/>
              <a:buNone/>
            </a:pPr>
            <a:r>
              <a:rPr lang="it-IT" altLang="it-IT"/>
              <a:t>Se la risposta non è comunicata al contribuente entro il termine previsto, il silenzio equivale a condivisione, della soluzione prospettata dal contribuente. </a:t>
            </a:r>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177</a:t>
            </a:fld>
            <a:endParaRPr lang="it-IT"/>
          </a:p>
        </p:txBody>
      </p:sp>
    </p:spTree>
    <p:extLst>
      <p:ext uri="{BB962C8B-B14F-4D97-AF65-F5344CB8AC3E}">
        <p14:creationId xmlns:p14="http://schemas.microsoft.com/office/powerpoint/2010/main" val="1169125023"/>
      </p:ext>
    </p:extLst>
  </p:cSld>
  <p:clrMapOvr>
    <a:masterClrMapping/>
  </p:clrMapOvr>
  <p:transition spd="slow"/>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500" b="1" dirty="0"/>
          </a:p>
        </p:txBody>
      </p:sp>
      <p:sp>
        <p:nvSpPr>
          <p:cNvPr id="18435" name="Segnaposto contenuto 2"/>
          <p:cNvSpPr>
            <a:spLocks noGrp="1"/>
          </p:cNvSpPr>
          <p:nvPr>
            <p:ph idx="1"/>
          </p:nvPr>
        </p:nvSpPr>
        <p:spPr/>
        <p:txBody>
          <a:bodyPr>
            <a:normAutofit fontScale="77500" lnSpcReduction="20000"/>
          </a:bodyPr>
          <a:lstStyle/>
          <a:p>
            <a:pPr marL="68263" indent="0" algn="just">
              <a:lnSpc>
                <a:spcPct val="150000"/>
              </a:lnSpc>
              <a:buFont typeface="Arial" charset="0"/>
              <a:buNone/>
            </a:pPr>
            <a:r>
              <a:rPr lang="it-IT" altLang="it-IT" b="1">
                <a:solidFill>
                  <a:srgbClr val="FF0000"/>
                </a:solidFill>
              </a:rPr>
              <a:t>Gli atti, anche a contenuto impositivo o sanzionatorio difformi dalla risposta, espressa o tacita, sono nulli.</a:t>
            </a:r>
            <a:r>
              <a:rPr lang="it-IT" altLang="it-IT">
                <a:solidFill>
                  <a:srgbClr val="FF0000"/>
                </a:solidFill>
              </a:rPr>
              <a:t> </a:t>
            </a:r>
          </a:p>
          <a:p>
            <a:pPr marL="68263" indent="0" algn="just">
              <a:lnSpc>
                <a:spcPct val="150000"/>
              </a:lnSpc>
              <a:buFont typeface="Arial" charset="0"/>
              <a:buNone/>
            </a:pPr>
            <a:endParaRPr lang="it-IT" altLang="it-IT"/>
          </a:p>
          <a:p>
            <a:pPr marL="68263" indent="0" algn="just">
              <a:lnSpc>
                <a:spcPct val="150000"/>
              </a:lnSpc>
              <a:buFont typeface="Arial" charset="0"/>
              <a:buNone/>
            </a:pPr>
            <a:r>
              <a:rPr lang="it-IT" altLang="it-IT"/>
              <a:t>Tale efficacia si estende ai comportamenti successivi del contribuente, salvo rettifica della soluzione interpretativa da parte dell'amministrazione con valenza esclusivamente per gli eventuali comportamenti futuri dell'istante.</a:t>
            </a:r>
          </a:p>
          <a:p>
            <a:pPr marL="68263" indent="0">
              <a:buFont typeface="Arial" charset="0"/>
              <a:buNone/>
            </a:pPr>
            <a:endParaRPr lang="it-IT" altLang="it-IT"/>
          </a:p>
        </p:txBody>
      </p:sp>
      <p:sp>
        <p:nvSpPr>
          <p:cNvPr id="3" name="Segnaposto piè di pagina 2"/>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178</a:t>
            </a:fld>
            <a:endParaRPr lang="it-IT"/>
          </a:p>
        </p:txBody>
      </p:sp>
    </p:spTree>
    <p:extLst>
      <p:ext uri="{BB962C8B-B14F-4D97-AF65-F5344CB8AC3E}">
        <p14:creationId xmlns:p14="http://schemas.microsoft.com/office/powerpoint/2010/main" val="3848258741"/>
      </p:ext>
    </p:extLst>
  </p:cSld>
  <p:clrMapOvr>
    <a:masterClrMapping/>
  </p:clrMapOvr>
  <p:transition spd="slow"/>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200" b="1" dirty="0">
                <a:solidFill>
                  <a:schemeClr val="tx2">
                    <a:satMod val="200000"/>
                  </a:schemeClr>
                </a:solidFill>
              </a:rPr>
              <a:t>ISTITUTI DEFLATTIVI DEL CONTENZIOSO</a:t>
            </a:r>
            <a:br>
              <a:rPr lang="it-IT" sz="3200" b="1" dirty="0">
                <a:solidFill>
                  <a:schemeClr val="tx2">
                    <a:satMod val="200000"/>
                  </a:schemeClr>
                </a:solidFill>
              </a:rPr>
            </a:br>
            <a:r>
              <a:rPr lang="it-IT" sz="3200" b="1" dirty="0">
                <a:solidFill>
                  <a:schemeClr val="tx2">
                    <a:satMod val="200000"/>
                  </a:schemeClr>
                </a:solidFill>
              </a:rPr>
              <a:t>L’interpello</a:t>
            </a:r>
            <a:endParaRPr lang="it-IT" sz="3200" b="1" dirty="0"/>
          </a:p>
        </p:txBody>
      </p:sp>
      <p:sp>
        <p:nvSpPr>
          <p:cNvPr id="3" name="Segnaposto contenuto 2"/>
          <p:cNvSpPr>
            <a:spLocks noGrp="1"/>
          </p:cNvSpPr>
          <p:nvPr>
            <p:ph idx="1"/>
          </p:nvPr>
        </p:nvSpPr>
        <p:spPr/>
        <p:txBody>
          <a:bodyPr rtlCol="0">
            <a:normAutofit fontScale="62500" lnSpcReduction="20000"/>
          </a:bodyPr>
          <a:lstStyle/>
          <a:p>
            <a:pPr marL="68263" indent="0" fontAlgn="auto">
              <a:spcAft>
                <a:spcPts val="0"/>
              </a:spcAft>
              <a:buFont typeface="Arial" pitchFamily="34" charset="0"/>
              <a:buNone/>
              <a:defRPr/>
            </a:pPr>
            <a:r>
              <a:rPr lang="it-IT" dirty="0"/>
              <a:t>L’istanza d’interpello deve contenere:</a:t>
            </a:r>
          </a:p>
          <a:p>
            <a:pPr marL="582613" indent="-514350" fontAlgn="auto">
              <a:spcAft>
                <a:spcPts val="0"/>
              </a:spcAft>
              <a:buFont typeface="+mj-lt"/>
              <a:buAutoNum type="alphaLcParenR"/>
              <a:defRPr/>
            </a:pPr>
            <a:r>
              <a:rPr lang="it-IT" dirty="0"/>
              <a:t>i dati identificativi dell'istante ed eventualmente del suo legale rappresentante, compreso il codice fiscale;</a:t>
            </a:r>
          </a:p>
          <a:p>
            <a:pPr marL="582613" indent="-514350" fontAlgn="auto">
              <a:spcAft>
                <a:spcPts val="0"/>
              </a:spcAft>
              <a:buFont typeface="+mj-lt"/>
              <a:buAutoNum type="alphaLcParenR"/>
              <a:defRPr/>
            </a:pPr>
            <a:r>
              <a:rPr lang="it-IT" dirty="0"/>
              <a:t>l'indicazione del tipo di istanza </a:t>
            </a:r>
          </a:p>
          <a:p>
            <a:pPr marL="582613" indent="-514350" fontAlgn="auto">
              <a:spcAft>
                <a:spcPts val="0"/>
              </a:spcAft>
              <a:buFont typeface="+mj-lt"/>
              <a:buAutoNum type="alphaLcParenR"/>
              <a:defRPr/>
            </a:pPr>
            <a:r>
              <a:rPr lang="it-IT" dirty="0"/>
              <a:t>la circostanziata e specifica descrizione della fattispecie; </a:t>
            </a:r>
          </a:p>
          <a:p>
            <a:pPr marL="582613" indent="-514350" fontAlgn="auto">
              <a:spcAft>
                <a:spcPts val="0"/>
              </a:spcAft>
              <a:buFont typeface="+mj-lt"/>
              <a:buAutoNum type="alphaLcParenR" startAt="5"/>
              <a:defRPr/>
            </a:pPr>
            <a:r>
              <a:rPr lang="it-IT" dirty="0"/>
              <a:t>le specifiche disposizioni di cui si richiede l'interpretazione, l'applicazione o la disapplicazione; l'esposizione, in modo chiaro ed univoco, della soluzione proposta; </a:t>
            </a:r>
          </a:p>
          <a:p>
            <a:pPr marL="582613" indent="-514350" fontAlgn="auto">
              <a:spcAft>
                <a:spcPts val="0"/>
              </a:spcAft>
              <a:buFont typeface="+mj-lt"/>
              <a:buAutoNum type="alphaLcParenR" startAt="5"/>
              <a:defRPr/>
            </a:pPr>
            <a:r>
              <a:rPr lang="it-IT" dirty="0"/>
              <a:t>l'indicazione del domicilio e dei recapiti anche telematici dell'istante o dell'eventuale domiciliatario; </a:t>
            </a:r>
          </a:p>
          <a:p>
            <a:pPr marL="582613" indent="-514350" fontAlgn="auto">
              <a:spcAft>
                <a:spcPts val="0"/>
              </a:spcAft>
              <a:buFont typeface="+mj-lt"/>
              <a:buAutoNum type="alphaLcParenR" startAt="5"/>
              <a:defRPr/>
            </a:pPr>
            <a:r>
              <a:rPr lang="it-IT" dirty="0"/>
              <a:t>la sottoscrizione dell'istante o del suo legale rappresentante</a:t>
            </a:r>
          </a:p>
          <a:p>
            <a:pPr marL="582613" indent="-514350" fontAlgn="auto">
              <a:spcAft>
                <a:spcPts val="0"/>
              </a:spcAft>
              <a:buFont typeface="+mj-lt"/>
              <a:buAutoNum type="alphaLcParenR" startAt="5"/>
              <a:defRPr/>
            </a:pPr>
            <a:r>
              <a:rPr lang="it-IT" dirty="0"/>
              <a:t>l'esposizione, in modo chiaro ed univoco, della soluzione proposta; </a:t>
            </a:r>
          </a:p>
          <a:p>
            <a:pPr marL="582613" indent="-514350" fontAlgn="auto">
              <a:spcAft>
                <a:spcPts val="0"/>
              </a:spcAft>
              <a:buFont typeface="+mj-lt"/>
              <a:buAutoNum type="alphaLcParenR" startAt="5"/>
              <a:defRPr/>
            </a:pPr>
            <a:r>
              <a:rPr lang="it-IT" dirty="0"/>
              <a:t>l'indicazione del domicilio e dei recapiti anche telematici dell'istante o dell'eventuale domiciliatario; </a:t>
            </a:r>
          </a:p>
          <a:p>
            <a:pPr marL="582613" indent="-514350" fontAlgn="auto">
              <a:spcAft>
                <a:spcPts val="0"/>
              </a:spcAft>
              <a:buFont typeface="+mj-lt"/>
              <a:buAutoNum type="alphaLcParenR" startAt="5"/>
              <a:defRPr/>
            </a:pPr>
            <a:r>
              <a:rPr lang="it-IT" dirty="0"/>
              <a:t>la sottoscrizione dell'istante o del suo legale rappresentante</a:t>
            </a:r>
          </a:p>
          <a:p>
            <a:pPr marL="68263" indent="0" fontAlgn="auto">
              <a:spcAft>
                <a:spcPts val="0"/>
              </a:spcAft>
              <a:buFont typeface="Arial" pitchFamily="34" charset="0"/>
              <a:buNone/>
              <a:defRPr/>
            </a:pPr>
            <a:endParaRPr lang="it-IT" dirty="0"/>
          </a:p>
          <a:p>
            <a:pPr marL="68263"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endParaRPr lang="it-IT" dirty="0"/>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179</a:t>
            </a:fld>
            <a:endParaRPr lang="it-IT"/>
          </a:p>
        </p:txBody>
      </p:sp>
    </p:spTree>
    <p:extLst>
      <p:ext uri="{BB962C8B-B14F-4D97-AF65-F5344CB8AC3E}">
        <p14:creationId xmlns:p14="http://schemas.microsoft.com/office/powerpoint/2010/main" val="300182084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dirty="0"/>
              <a:t>LA RISCOSSIONE IN SICILIA</a:t>
            </a:r>
            <a:br>
              <a:rPr lang="it-IT" sz="4000" dirty="0"/>
            </a:br>
            <a:r>
              <a:rPr lang="it-IT" sz="3000" dirty="0"/>
              <a:t>SISTEMA PARALLELO CON QUELLO NAZIONALE</a:t>
            </a:r>
          </a:p>
        </p:txBody>
      </p:sp>
      <p:sp>
        <p:nvSpPr>
          <p:cNvPr id="3" name="Segnaposto contenuto 2"/>
          <p:cNvSpPr>
            <a:spLocks noGrp="1"/>
          </p:cNvSpPr>
          <p:nvPr>
            <p:ph idx="1"/>
          </p:nvPr>
        </p:nvSpPr>
        <p:spPr/>
        <p:txBody>
          <a:bodyPr>
            <a:normAutofit/>
          </a:bodyPr>
          <a:lstStyle/>
          <a:p>
            <a:pPr marL="0" indent="0" algn="just">
              <a:buNone/>
            </a:pPr>
            <a:r>
              <a:rPr lang="it-IT" dirty="0"/>
              <a:t>Con l’art. 2 (commi dall’1 al 10) della l. r. 22 dicembre 2005 n. 19 - pubblicata il giorno successivo nella GURS n. 56 – viene </a:t>
            </a:r>
            <a:r>
              <a:rPr lang="it-IT" b="1" dirty="0">
                <a:effectLst>
                  <a:outerShdw blurRad="38100" dist="38100" dir="2700000" algn="tl">
                    <a:srgbClr val="000000">
                      <a:alpha val="43137"/>
                    </a:srgbClr>
                  </a:outerShdw>
                </a:effectLst>
              </a:rPr>
              <a:t>recepito</a:t>
            </a:r>
            <a:r>
              <a:rPr lang="it-IT" dirty="0">
                <a:effectLst>
                  <a:outerShdw blurRad="38100" dist="38100" dir="2700000" algn="tl">
                    <a:srgbClr val="000000">
                      <a:alpha val="43137"/>
                    </a:srgbClr>
                  </a:outerShdw>
                </a:effectLst>
              </a:rPr>
              <a:t> </a:t>
            </a:r>
            <a:r>
              <a:rPr lang="it-IT" dirty="0"/>
              <a:t>in Sicilia  l’art.3 del decreto legge 30 settembre 2005, n. 203, convertito con modificazioni nella legge 2 dicembre 2005, n. 248, contenente la </a:t>
            </a:r>
            <a:r>
              <a:rPr lang="it-IT" b="1" dirty="0">
                <a:effectLst>
                  <a:outerShdw blurRad="38100" dist="38100" dir="2700000" algn="tl">
                    <a:srgbClr val="000000">
                      <a:alpha val="43137"/>
                    </a:srgbClr>
                  </a:outerShdw>
                </a:effectLst>
              </a:rPr>
              <a:t>riforma statale del servizio</a:t>
            </a:r>
            <a:r>
              <a:rPr lang="it-IT" dirty="0">
                <a:effectLst>
                  <a:outerShdw blurRad="38100" dist="38100" dir="2700000" algn="tl">
                    <a:srgbClr val="000000">
                      <a:alpha val="43137"/>
                    </a:srgbClr>
                  </a:outerShdw>
                </a:effectLst>
              </a:rPr>
              <a:t> </a:t>
            </a:r>
            <a:r>
              <a:rPr lang="it-IT" dirty="0"/>
              <a:t>di riscossione dei tributi a mezzo ruolo.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a:t>
            </a:fld>
            <a:endParaRPr lang="it-IT"/>
          </a:p>
        </p:txBody>
      </p:sp>
    </p:spTree>
    <p:extLst>
      <p:ext uri="{BB962C8B-B14F-4D97-AF65-F5344CB8AC3E}">
        <p14:creationId xmlns:p14="http://schemas.microsoft.com/office/powerpoint/2010/main" val="44189849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85000" lnSpcReduction="20000"/>
          </a:bodyPr>
          <a:lstStyle/>
          <a:p>
            <a:pPr marL="0" indent="0">
              <a:buNone/>
            </a:pPr>
            <a:r>
              <a:rPr lang="it-IT" dirty="0"/>
              <a:t>L’art. 12 D.Lgs. 472/1997 prevede che:</a:t>
            </a:r>
          </a:p>
          <a:p>
            <a:pPr marL="0" indent="0" algn="just">
              <a:buNone/>
            </a:pPr>
            <a:r>
              <a:rPr lang="it-IT" i="1" dirty="0"/>
              <a:t>1.	«È punito con la sanzione che dovrebbe infliggersi per la violazione più grave, aumentata da un quarto al doppio, chi, con una sola azione od omissione, viola diverse disposizioni anche relative a tributi diversi ovvero commette, anche con più azioni od omissioni, diverse violazioni formali della medesima disposizione.</a:t>
            </a:r>
          </a:p>
          <a:p>
            <a:pPr marL="0" indent="0" algn="just">
              <a:buNone/>
            </a:pPr>
            <a:r>
              <a:rPr lang="it-IT" i="1" dirty="0"/>
              <a:t>2.	Alla stessa sanzione soggiace chi, anche in tempi diversi, commette più violazioni che, nella loro progressione, pregiudicano o tendono a pregiudicare la determinazione dell’imponibile ovvero la liquidazione anche periodica del tributo.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180</a:t>
            </a:fld>
            <a:endParaRPr lang="it-IT"/>
          </a:p>
        </p:txBody>
      </p:sp>
    </p:spTree>
    <p:extLst>
      <p:ext uri="{BB962C8B-B14F-4D97-AF65-F5344CB8AC3E}">
        <p14:creationId xmlns:p14="http://schemas.microsoft.com/office/powerpoint/2010/main" val="263932241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i="1" dirty="0"/>
              <a:t>3.	Quando violazioni della stessa indole vengono commesse in periodi di imposta diversi, si applica la sanzione base aumentata dalla metà al triplo. Se l’ufficio non contesta tutte le violazioni o non irroga la sanzione contemporaneamente rispetto a tutte, quando in seguito vi provvede determina la sanzione complessiva tenendo conto delle violazioni oggetto del precedente provvedimento. Se più atti di irrogazione danno luogo a processi non riuniti o comunque introdotti avanti a giudici diversi, il giudice che prende cognizione dell’ultimo di essi ridetermina la sanzione complessiva tenendo conto delle violazioni risultanti dalle sentenze precedentemente emanate.</a:t>
            </a:r>
          </a:p>
          <a:p>
            <a:pPr marL="0" indent="0" algn="just">
              <a:buNone/>
            </a:pPr>
            <a:r>
              <a:rPr lang="it-IT" i="1" dirty="0"/>
              <a:t>4.	Il concorso e la continuazione sono interrotti dalla constatazione della violazione.</a:t>
            </a:r>
          </a:p>
          <a:p>
            <a:pPr marL="0" indent="0" algn="just">
              <a:buNone/>
            </a:pPr>
            <a:r>
              <a:rPr lang="it-IT" i="1" dirty="0"/>
              <a:t>5.	Nei casi previsti dal presente articolo la sanzione non può essere comunque superiore a quella risultante dal cumulo delle sanzioni previste per le singole violazioni».</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181</a:t>
            </a:fld>
            <a:endParaRPr lang="it-IT"/>
          </a:p>
        </p:txBody>
      </p:sp>
    </p:spTree>
    <p:extLst>
      <p:ext uri="{BB962C8B-B14F-4D97-AF65-F5344CB8AC3E}">
        <p14:creationId xmlns:p14="http://schemas.microsoft.com/office/powerpoint/2010/main" val="37867733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Ministero delle Finanze, con le Circolari del 10 luglio 1998 n. 180/E </a:t>
            </a:r>
            <a:r>
              <a:rPr lang="it-IT" dirty="0" err="1"/>
              <a:t>e</a:t>
            </a:r>
            <a:r>
              <a:rPr lang="it-IT" dirty="0"/>
              <a:t> del 5 luglio 2000 n. 138/E, aveva da subito chiarito che </a:t>
            </a:r>
            <a:r>
              <a:rPr lang="it-IT" i="1" dirty="0"/>
              <a:t>ai fini dell’applicazione della sanzione unica di cui al comma 5, è sempre necessario che le violazioni relative ai più periodi d’imposta, sussumibili nel concetto di stessa indole, siano di carattere formale, come stabilito dal comma 1, oppure che le stesse tendano a pregiudicare nella loro progressione la determinazione dell’imponibile ovvero la liquidazione anche periodica del tributo di ciascun periodo, come previsto dal comma 2 dello stesso articolo. prima di estendere il cumulo a più periodi di imposta in base al nuovo criterio, pertanto è necessario verificare che sussista il concorso di violazione formale o la progressione</a:t>
            </a:r>
            <a:r>
              <a:rPr lang="it-IT" dirty="0"/>
              <a:t>.</a:t>
            </a:r>
          </a:p>
          <a:p>
            <a:pPr marL="0" indent="0">
              <a:buNone/>
            </a:pPr>
            <a:r>
              <a:rPr lang="it-IT" dirty="0"/>
              <a:t>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182</a:t>
            </a:fld>
            <a:endParaRPr lang="it-IT"/>
          </a:p>
        </p:txBody>
      </p:sp>
    </p:spTree>
    <p:extLst>
      <p:ext uri="{BB962C8B-B14F-4D97-AF65-F5344CB8AC3E}">
        <p14:creationId xmlns:p14="http://schemas.microsoft.com/office/powerpoint/2010/main" val="314840079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lnSpcReduction="10000"/>
          </a:bodyPr>
          <a:lstStyle/>
          <a:p>
            <a:pPr marL="0" indent="0" algn="just">
              <a:buNone/>
            </a:pPr>
            <a:r>
              <a:rPr lang="it-IT" dirty="0"/>
              <a:t>Il Ministero aveva confermato che, al di fuori delle fattispecie di cui sopra, si doveva infatti dar luogo ad applicazione di sanzioni distinte per ciascuna delle infrazioni, con un trattamento che doveva intendersi applicabile in particolare alle violazioni di omesso/parziale versamento, a cui non poteva essere riconosciuta la natura di violazioni formali, in quanto le violazioni commesse in tale ambito davano luogo immediatamente all’evasione del tributo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183</a:t>
            </a:fld>
            <a:endParaRPr lang="it-IT"/>
          </a:p>
        </p:txBody>
      </p:sp>
    </p:spTree>
    <p:extLst>
      <p:ext uri="{BB962C8B-B14F-4D97-AF65-F5344CB8AC3E}">
        <p14:creationId xmlns:p14="http://schemas.microsoft.com/office/powerpoint/2010/main" val="59001655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lstStyle/>
          <a:p>
            <a:pPr marL="0" indent="0" algn="just">
              <a:lnSpc>
                <a:spcPct val="200000"/>
              </a:lnSpc>
              <a:spcBef>
                <a:spcPts val="0"/>
              </a:spcBef>
              <a:buNone/>
            </a:pPr>
            <a:r>
              <a:rPr lang="it-IT" dirty="0"/>
              <a:t>La Corte di Cassazione è stata a lungo dello stesso avviso (sentenze 13869/2010, 2821 e 2823/2005), tranne un ripensamento nel 2016 (sentenza n. 21570/2016).</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184</a:t>
            </a:fld>
            <a:endParaRPr lang="it-IT"/>
          </a:p>
        </p:txBody>
      </p:sp>
    </p:spTree>
    <p:extLst>
      <p:ext uri="{BB962C8B-B14F-4D97-AF65-F5344CB8AC3E}">
        <p14:creationId xmlns:p14="http://schemas.microsoft.com/office/powerpoint/2010/main" val="77371846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questione del cumulo giuridico rispetto all’omesso/parziale versamento è stato, però, risolto dalla stessa Corte di Cassazione, la quale, con sentenza del 20 gennaio 2017 n. 1540, successivamente ripresa nell’ordinanza del 17 novembre 2017 n. 27068, ha riconosciuto l’inapplicabilità dell’istituto del cumulo giuridico alle sanzioni concernenti l’omesso o il ritardato versamento di un tributo, evidenziando che </a:t>
            </a:r>
            <a:r>
              <a:rPr lang="it-IT" i="1" dirty="0"/>
              <a:t>le violazioni tributarie che si esauriscono nel tardivo od omesso versamento dell’imposta risultante dalla dichiarazione fiscale non sono soggette all’istituto della continuazione disciplinato dall’art. 12, comma 2, del d.lgs. n. 472 del 1997, perché questo concerne le violazioni potenzialmente incidenti sulla determinazione dell’imponibile o sulla liquidazione del tributo, mentre il ritardo o l’omissione del pagamento è una violazione che attiene all’imposta già liquidata, per la quale l’art. 13 del d.lgs. n. 471 del 1997 dispone un trattamento sanzionatorio proporzionale ed autonomo per ciascun mancato pagamento</a:t>
            </a:r>
            <a:r>
              <a:rPr lang="it-IT" dirty="0"/>
              <a:t>.</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185</a:t>
            </a:fld>
            <a:endParaRPr lang="it-IT"/>
          </a:p>
        </p:txBody>
      </p:sp>
    </p:spTree>
    <p:extLst>
      <p:ext uri="{BB962C8B-B14F-4D97-AF65-F5344CB8AC3E}">
        <p14:creationId xmlns:p14="http://schemas.microsoft.com/office/powerpoint/2010/main" val="99797309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lnSpcReduction="10000"/>
          </a:bodyPr>
          <a:lstStyle/>
          <a:p>
            <a:pPr marL="0" indent="0" algn="just">
              <a:buNone/>
            </a:pPr>
            <a:r>
              <a:rPr lang="it-IT" dirty="0"/>
              <a:t>Relativamente alle sanzioni per omesso/parziale versamento continuerà a dovere essere applicata una autonoma sanzione per ciascuna violazione posta in essere dal contribuente, dando in questo modo corretta applicazione alla disposizione dettata dall’art. 13 D.Lgs. 471/1997, nella parte in cui prevede che, in caso di violazioni relative al pagamento, la sanzione debba essere rapportata ad</a:t>
            </a:r>
            <a:r>
              <a:rPr lang="it-IT" i="1" dirty="0"/>
              <a:t> «ogni importo non versato»</a:t>
            </a:r>
            <a:r>
              <a:rPr lang="it-IT" dirty="0"/>
              <a:t>.</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186</a:t>
            </a:fld>
            <a:endParaRPr lang="it-IT"/>
          </a:p>
        </p:txBody>
      </p:sp>
    </p:spTree>
    <p:extLst>
      <p:ext uri="{BB962C8B-B14F-4D97-AF65-F5344CB8AC3E}">
        <p14:creationId xmlns:p14="http://schemas.microsoft.com/office/powerpoint/2010/main" val="85397561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 Cassazione, con la sentenza 18423 del 12 luglio 2018, ha – PERO’ – con una pronuncia piuttosto stringata – ribadito come anche ai fini dell’applicazione dei tributi locali opera la disciplina della continuazione nell’applicazione delle sanzioni tributarie: </a:t>
            </a:r>
          </a:p>
          <a:p>
            <a:pPr marL="0" indent="0" algn="just">
              <a:buNone/>
            </a:pPr>
            <a:r>
              <a:rPr lang="it-IT" i="1" dirty="0"/>
              <a:t>In tema di sanzioni amministrative per violazioni tributarie, l’istituto della continuazione, sancito dall’articolo 12, comma 5, del d.lgs. n. 472 del 1997, secondo cui “quando violazioni della stessa indole vengono commesse in periodi di imposta diversi, si applica la sanzione base aumentata dalla metà al triplo”, è applicabile anche all’Ici.</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187</a:t>
            </a:fld>
            <a:endParaRPr lang="it-IT"/>
          </a:p>
        </p:txBody>
      </p:sp>
    </p:spTree>
    <p:extLst>
      <p:ext uri="{BB962C8B-B14F-4D97-AF65-F5344CB8AC3E}">
        <p14:creationId xmlns:p14="http://schemas.microsoft.com/office/powerpoint/2010/main" val="29906483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a:t>
            </a:r>
            <a:r>
              <a:rPr lang="it-IT" b="1" dirty="0"/>
              <a:t>dichiarazione </a:t>
            </a:r>
            <a:r>
              <a:rPr lang="it-IT" dirty="0"/>
              <a:t>Ici</a:t>
            </a:r>
            <a:r>
              <a:rPr lang="it-IT" b="1" dirty="0"/>
              <a:t> </a:t>
            </a:r>
            <a:r>
              <a:rPr lang="it-IT" dirty="0"/>
              <a:t>(come l’attuale dichiarazione prevista in ambito Imu e </a:t>
            </a:r>
            <a:r>
              <a:rPr lang="it-IT" dirty="0" err="1"/>
              <a:t>Tasu</a:t>
            </a:r>
            <a:r>
              <a:rPr lang="it-IT" dirty="0"/>
              <a:t>)</a:t>
            </a:r>
            <a:r>
              <a:rPr lang="it-IT" b="1" dirty="0"/>
              <a:t> ha valore “</a:t>
            </a:r>
            <a:r>
              <a:rPr lang="it-IT" b="1" dirty="0" err="1"/>
              <a:t>ultrattivo</a:t>
            </a:r>
            <a:r>
              <a:rPr lang="it-IT" b="1" dirty="0"/>
              <a:t>”,</a:t>
            </a:r>
            <a:r>
              <a:rPr lang="it-IT" dirty="0"/>
              <a:t> nel senso che la sua presentazione ha </a:t>
            </a:r>
            <a:r>
              <a:rPr lang="it-IT" b="1" dirty="0"/>
              <a:t>effetto anche sugli anni successivi</a:t>
            </a:r>
            <a:r>
              <a:rPr lang="it-IT" dirty="0"/>
              <a:t>, qualora non si siano verificati ulteriori accadimenti che richiedano la presentazione di una nuova dichiarazione; di conseguenza, l’</a:t>
            </a:r>
            <a:r>
              <a:rPr lang="it-IT" b="1" dirty="0"/>
              <a:t>omessa presentazione </a:t>
            </a:r>
            <a:r>
              <a:rPr lang="it-IT" dirty="0"/>
              <a:t>riverbera gli </a:t>
            </a:r>
            <a:r>
              <a:rPr lang="it-IT" b="1" dirty="0"/>
              <a:t>effetti anche sui successivi periodi d’imposta</a:t>
            </a:r>
            <a:r>
              <a:rPr lang="it-IT" dirty="0"/>
              <a:t>, tanto che è opinione consolidata in giurisprudenza il fatto che </a:t>
            </a:r>
            <a:r>
              <a:rPr lang="it-IT" b="1" dirty="0"/>
              <a:t>l’omesso versamento vada contestato in ogni anno applicando la sanzione per omessa dichiarazione</a:t>
            </a:r>
            <a:r>
              <a:rPr lang="it-IT" dirty="0"/>
              <a:t> (che presenta un minimo del 100% dell’imposta dovuta) e non la sanzione per </a:t>
            </a:r>
            <a:r>
              <a:rPr lang="it-IT" b="1" dirty="0"/>
              <a:t>omesso versamento</a:t>
            </a:r>
            <a:r>
              <a:rPr lang="it-IT" dirty="0"/>
              <a:t> (che è invece pari al 30% e va contestata quando il mancato versamento d’imposta dipende comunque da una dichiarazione già validamente presentata).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188</a:t>
            </a:fld>
            <a:endParaRPr lang="it-IT"/>
          </a:p>
        </p:txBody>
      </p:sp>
    </p:spTree>
    <p:extLst>
      <p:ext uri="{BB962C8B-B14F-4D97-AF65-F5344CB8AC3E}">
        <p14:creationId xmlns:p14="http://schemas.microsoft.com/office/powerpoint/2010/main" val="130391679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TRIBUTI LOCALI E CUMULO GIURIDICO</a:t>
            </a:r>
          </a:p>
        </p:txBody>
      </p:sp>
      <p:sp>
        <p:nvSpPr>
          <p:cNvPr id="3" name="Segnaposto contenuto 2"/>
          <p:cNvSpPr>
            <a:spLocks noGrp="1"/>
          </p:cNvSpPr>
          <p:nvPr>
            <p:ph idx="1"/>
          </p:nvPr>
        </p:nvSpPr>
        <p:spPr/>
        <p:txBody>
          <a:bodyPr/>
          <a:lstStyle/>
          <a:p>
            <a:pPr marL="0" indent="0" algn="just">
              <a:buNone/>
            </a:pPr>
            <a:r>
              <a:rPr lang="it-IT" dirty="0"/>
              <a:t>Conseguentemente, sarebbe possibile affermare che in ogni anno successivo quello in cui avrebbe dovuto essere presentata la dichiarazione vi è stata una omissione dichiarativa sanzionabile, ed essendo violazioni della “stessa indole” </a:t>
            </a:r>
            <a:r>
              <a:rPr lang="it-IT" b="1" dirty="0"/>
              <a:t>risulterebbe applicabile il cumulo giuridico</a:t>
            </a:r>
            <a:r>
              <a:rPr lang="it-IT" dirty="0"/>
              <a:t>.</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189</a:t>
            </a:fld>
            <a:endParaRPr lang="it-IT"/>
          </a:p>
        </p:txBody>
      </p:sp>
    </p:spTree>
    <p:extLst>
      <p:ext uri="{BB962C8B-B14F-4D97-AF65-F5344CB8AC3E}">
        <p14:creationId xmlns:p14="http://schemas.microsoft.com/office/powerpoint/2010/main" val="919800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LA RISCOSSIONE IN SICILIA</a:t>
            </a:r>
            <a:br>
              <a:rPr lang="it-IT" sz="4800" dirty="0"/>
            </a:br>
            <a:r>
              <a:rPr lang="it-IT" sz="3300" dirty="0"/>
              <a:t>SISTEMA PARALLELO CON QUELLO NAZIONALE</a:t>
            </a:r>
          </a:p>
        </p:txBody>
      </p:sp>
      <p:sp>
        <p:nvSpPr>
          <p:cNvPr id="3" name="Segnaposto contenuto 2"/>
          <p:cNvSpPr>
            <a:spLocks noGrp="1"/>
          </p:cNvSpPr>
          <p:nvPr>
            <p:ph idx="1"/>
          </p:nvPr>
        </p:nvSpPr>
        <p:spPr/>
        <p:txBody>
          <a:bodyPr/>
          <a:lstStyle/>
          <a:p>
            <a:pPr marL="0" indent="0" algn="just">
              <a:buNone/>
            </a:pPr>
            <a:r>
              <a:rPr lang="it-IT" dirty="0"/>
              <a:t>Nell'introdurre la riforma in Sicilia, si è rispettato, nelle linee generali, l’impianto dell’art. 3 del D.L. n. 203 del 2005, prevedendo la costituzione di una </a:t>
            </a:r>
            <a:r>
              <a:rPr lang="it-IT" b="1" dirty="0">
                <a:solidFill>
                  <a:srgbClr val="FF0000"/>
                </a:solidFill>
              </a:rPr>
              <a:t>parallela</a:t>
            </a:r>
            <a:r>
              <a:rPr lang="it-IT" dirty="0"/>
              <a:t> società pubblica per azioni, alla quale si sono applicati gli stessi obblighi e diritti previsti per la società costituita in ambito nazionale, Riscossione S.p.A., poi denominata Equitalia S.p.A.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19</a:t>
            </a:fld>
            <a:endParaRPr lang="it-IT"/>
          </a:p>
        </p:txBody>
      </p:sp>
    </p:spTree>
    <p:extLst>
      <p:ext uri="{BB962C8B-B14F-4D97-AF65-F5344CB8AC3E}">
        <p14:creationId xmlns:p14="http://schemas.microsoft.com/office/powerpoint/2010/main" val="249205868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p:txBody>
          <a:bodyPr/>
          <a:lstStyle/>
          <a:p>
            <a:pPr eaLnBrk="1" hangingPunct="1"/>
            <a:r>
              <a:rPr lang="it-IT" altLang="it-IT" b="1">
                <a:solidFill>
                  <a:srgbClr val="0070C0"/>
                </a:solidFill>
              </a:rPr>
              <a:t>GRAZIE PER L’ATTENZIONE</a:t>
            </a:r>
          </a:p>
        </p:txBody>
      </p:sp>
      <p:sp>
        <p:nvSpPr>
          <p:cNvPr id="3" name="Segnaposto contenuto 2"/>
          <p:cNvSpPr>
            <a:spLocks noGrp="1"/>
          </p:cNvSpPr>
          <p:nvPr>
            <p:ph idx="1"/>
          </p:nvPr>
        </p:nvSpPr>
        <p:spPr/>
        <p:txBody>
          <a:bodyPr rtlCol="0">
            <a:normAutofit fontScale="92500" lnSpcReduction="20000"/>
          </a:bodyPr>
          <a:lstStyle/>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algn="r" eaLnBrk="1" fontAlgn="auto" hangingPunct="1">
              <a:spcAft>
                <a:spcPts val="0"/>
              </a:spcAft>
              <a:buFont typeface="Arial" panose="020B0604020202020204" pitchFamily="34" charset="0"/>
              <a:buNone/>
              <a:defRPr/>
            </a:pPr>
            <a:r>
              <a:rPr lang="it-IT" dirty="0">
                <a:latin typeface="Edwardian Script ITC" panose="030303020407070D0804" pitchFamily="66" charset="0"/>
              </a:rPr>
              <a:t>Lucio Catania</a:t>
            </a:r>
          </a:p>
        </p:txBody>
      </p:sp>
      <p:pic>
        <p:nvPicPr>
          <p:cNvPr id="53252" name="Picture 2" descr="C:\Users\Enia\Pictures\GRAZIE PER L'ATTENZI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488" y="1628775"/>
            <a:ext cx="669766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egnaposto piè di pagina 3"/>
          <p:cNvSpPr>
            <a:spLocks noGrp="1"/>
          </p:cNvSpPr>
          <p:nvPr>
            <p:ph type="ftr" sz="quarter" idx="11"/>
          </p:nvPr>
        </p:nvSpPr>
        <p:spPr/>
        <p:txBody>
          <a:bodyPr/>
          <a:lstStyle/>
          <a:p>
            <a:pPr>
              <a:defRPr/>
            </a:pPr>
            <a:r>
              <a:rPr lang="it-IT"/>
              <a:t>Lucio Catania - Anci Sicilia - Ifel</a:t>
            </a:r>
            <a:endParaRPr lang="it-IT" dirty="0"/>
          </a:p>
        </p:txBody>
      </p:sp>
      <p:sp>
        <p:nvSpPr>
          <p:cNvPr id="5" name="Segnaposto numero diapositiva 4"/>
          <p:cNvSpPr>
            <a:spLocks noGrp="1"/>
          </p:cNvSpPr>
          <p:nvPr>
            <p:ph type="sldNum" sz="quarter" idx="12"/>
          </p:nvPr>
        </p:nvSpPr>
        <p:spPr/>
        <p:txBody>
          <a:bodyPr/>
          <a:lstStyle/>
          <a:p>
            <a:pPr>
              <a:defRPr/>
            </a:pPr>
            <a:endParaRPr lang="it-IT" dirty="0"/>
          </a:p>
        </p:txBody>
      </p:sp>
    </p:spTree>
    <p:extLst>
      <p:ext uri="{BB962C8B-B14F-4D97-AF65-F5344CB8AC3E}">
        <p14:creationId xmlns:p14="http://schemas.microsoft.com/office/powerpoint/2010/main" val="235886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EFFICIENTAMENTO DELLA GESTIONE E RISCOSSIONE DELLE ENTRATE TRIBUTARIE</a:t>
            </a:r>
          </a:p>
        </p:txBody>
      </p:sp>
      <p:sp>
        <p:nvSpPr>
          <p:cNvPr id="4" name="Segnaposto piè di pagina 3"/>
          <p:cNvSpPr>
            <a:spLocks noGrp="1"/>
          </p:cNvSpPr>
          <p:nvPr>
            <p:ph type="ftr" sz="quarter" idx="11"/>
          </p:nvPr>
        </p:nvSpPr>
        <p:spPr/>
        <p:txBody>
          <a:bodyPr/>
          <a:lstStyle/>
          <a:p>
            <a:r>
              <a:rPr lang="it-IT" dirty="0"/>
              <a:t>Lucio Catania - Anci Sicilia - </a:t>
            </a:r>
            <a:r>
              <a:rPr lang="it-IT" dirty="0" err="1"/>
              <a:t>Ifel</a:t>
            </a:r>
            <a:endParaRPr lang="it-IT"/>
          </a:p>
        </p:txBody>
      </p:sp>
      <p:sp>
        <p:nvSpPr>
          <p:cNvPr id="5" name="Segnaposto numero diapositiva 4"/>
          <p:cNvSpPr>
            <a:spLocks noGrp="1"/>
          </p:cNvSpPr>
          <p:nvPr>
            <p:ph type="sldNum" sz="quarter" idx="12"/>
          </p:nvPr>
        </p:nvSpPr>
        <p:spPr/>
        <p:txBody>
          <a:bodyPr/>
          <a:lstStyle/>
          <a:p>
            <a:fld id="{701B5491-65FD-4F71-B329-58371FBC0038}" type="slidenum">
              <a:rPr lang="it-IT" smtClean="0"/>
              <a:t>2</a:t>
            </a:fld>
            <a:endParaRPr lang="it-IT"/>
          </a:p>
        </p:txBody>
      </p:sp>
      <p:pic>
        <p:nvPicPr>
          <p:cNvPr id="6" name="Segnaposto contenuto 5"/>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763688" y="1916832"/>
            <a:ext cx="5544616" cy="3456384"/>
          </a:xfrm>
          <a:prstGeom prst="rect">
            <a:avLst/>
          </a:prstGeom>
        </p:spPr>
      </p:pic>
    </p:spTree>
    <p:extLst>
      <p:ext uri="{BB962C8B-B14F-4D97-AF65-F5344CB8AC3E}">
        <p14:creationId xmlns:p14="http://schemas.microsoft.com/office/powerpoint/2010/main" val="1946145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normAutofit fontScale="90000"/>
          </a:bodyPr>
          <a:lstStyle/>
          <a:p>
            <a:pPr>
              <a:defRPr/>
            </a:pPr>
            <a:r>
              <a:rPr lang="it-IT" altLang="it-IT" dirty="0"/>
              <a:t>DELIBERA DI AFFIDAMENTO A RISCOSSIONE SICILIA</a:t>
            </a:r>
          </a:p>
        </p:txBody>
      </p:sp>
      <p:sp>
        <p:nvSpPr>
          <p:cNvPr id="162819" name="Segnaposto contenuto 2"/>
          <p:cNvSpPr>
            <a:spLocks noGrp="1"/>
          </p:cNvSpPr>
          <p:nvPr>
            <p:ph idx="1"/>
          </p:nvPr>
        </p:nvSpPr>
        <p:spPr/>
        <p:txBody>
          <a:bodyPr>
            <a:normAutofit fontScale="85000" lnSpcReduction="10000"/>
          </a:bodyPr>
          <a:lstStyle/>
          <a:p>
            <a:pPr marL="0" indent="0" algn="just">
              <a:buNone/>
            </a:pPr>
            <a:r>
              <a:rPr lang="it-IT" dirty="0"/>
              <a:t>La </a:t>
            </a:r>
            <a:r>
              <a:rPr lang="it-IT" b="1" dirty="0">
                <a:effectLst>
                  <a:outerShdw blurRad="38100" dist="38100" dir="2700000" algn="tl">
                    <a:srgbClr val="000000">
                      <a:alpha val="43137"/>
                    </a:srgbClr>
                  </a:outerShdw>
                </a:effectLst>
              </a:rPr>
              <a:t>Giunta regionale siciliana ha adottato la delibera n. 288 del 7 luglio 2017, con la quale ha affidato a Riscossione Sicilia</a:t>
            </a:r>
            <a:r>
              <a:rPr lang="it-IT" dirty="0"/>
              <a:t> (per i ruoli destinati ai residenti sull’Isola) e ad Agenzia delle entrate-Riscossione (per i ruolo destinati ai residenti nel resto d’Italia) </a:t>
            </a:r>
            <a:r>
              <a:rPr lang="it-IT" b="1" dirty="0">
                <a:effectLst>
                  <a:outerShdw blurRad="38100" dist="38100" dir="2700000" algn="tl">
                    <a:srgbClr val="000000">
                      <a:alpha val="43137"/>
                    </a:srgbClr>
                  </a:outerShdw>
                </a:effectLst>
              </a:rPr>
              <a:t>le attività di riscossione coattiva delle entrate proprie tributarie e patrimoniali. </a:t>
            </a:r>
          </a:p>
          <a:p>
            <a:pPr marL="0" indent="0" algn="just">
              <a:buNone/>
            </a:pPr>
            <a:r>
              <a:rPr lang="it-IT" dirty="0"/>
              <a:t>Si tratta di una scelta che ha dettato chiaramente una linea interpretativa utile anche per i Comuni che, per trasmettere le minute di ruolo a Riscossione Sicilia, hanno dovuto adottare una delibera consiliare.</a:t>
            </a:r>
          </a:p>
          <a:p>
            <a:pPr marL="0" indent="0" algn="just">
              <a:buFont typeface="Arial" charset="0"/>
              <a:buNone/>
            </a:pPr>
            <a:endParaRPr lang="it-IT" alt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02D5BC29-7842-4099-8CF0-15B2B6A25A87}" type="slidenum">
              <a:rPr lang="it-IT" smtClean="0"/>
              <a:pPr>
                <a:defRPr/>
              </a:pPr>
              <a:t>20</a:t>
            </a:fld>
            <a:endParaRPr lang="it-IT"/>
          </a:p>
        </p:txBody>
      </p:sp>
    </p:spTree>
    <p:extLst>
      <p:ext uri="{BB962C8B-B14F-4D97-AF65-F5344CB8AC3E}">
        <p14:creationId xmlns:p14="http://schemas.microsoft.com/office/powerpoint/2010/main" val="2960738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soggetto della riscossione che opera in Sicilia (RISCOSSIONE SICILIA), in forza dell’art. 2 della L.r. n. 19/2005, inviò una lettera ai comuni siciliani, evidenziando come la citata normativa regionale, nel recepire la riforma del servizio nazionale di riscossione, abbia previsto l’applicabilità anche in Sicilia della legge di riforma.</a:t>
            </a:r>
          </a:p>
          <a:p>
            <a:pPr marL="0" indent="0" algn="just">
              <a:buNone/>
            </a:pPr>
            <a:r>
              <a:rPr lang="it-IT" b="1" dirty="0">
                <a:solidFill>
                  <a:srgbClr val="FF0000"/>
                </a:solidFill>
              </a:rPr>
              <a:t>In effetti, non si tratta di un vero e proprio recepimento dinamico, ma della manifestazione della volontà di attuare in Sicilia norme armoniche con quelle nazionali.</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21</a:t>
            </a:fld>
            <a:endParaRPr lang="it-IT"/>
          </a:p>
        </p:txBody>
      </p:sp>
    </p:spTree>
    <p:extLst>
      <p:ext uri="{BB962C8B-B14F-4D97-AF65-F5344CB8AC3E}">
        <p14:creationId xmlns:p14="http://schemas.microsoft.com/office/powerpoint/2010/main" val="3918392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Anche i Comuni hanno dovuto adottare una deliberazione di Consiglio comunale per affidare il servizio a Riscossione Sicilia. </a:t>
            </a:r>
          </a:p>
          <a:p>
            <a:pPr marL="0" indent="0" algn="just">
              <a:buNone/>
            </a:pPr>
            <a:r>
              <a:rPr lang="it-IT" dirty="0"/>
              <a:t>Dal 30 giugno 2017, l’Agente della riscossione regionale non ritiene che sia possibile acquisire minute di ruolo, se non dopo l’adozione di tale deliberazione .</a:t>
            </a:r>
          </a:p>
          <a:p>
            <a:pPr marL="0" indent="0" algn="just">
              <a:buNone/>
            </a:pPr>
            <a:r>
              <a:rPr lang="it-IT" dirty="0"/>
              <a:t>Tale adempimento è stato considerato necessario a prescindere dalla circostanza che, ad oggi, gli stessi comuni si siano avvalsi di Riscossione Sicilia e di Equitalia per la riscossione dei loro tributi.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22</a:t>
            </a:fld>
            <a:endParaRPr lang="it-IT"/>
          </a:p>
        </p:txBody>
      </p:sp>
    </p:spTree>
    <p:extLst>
      <p:ext uri="{BB962C8B-B14F-4D97-AF65-F5344CB8AC3E}">
        <p14:creationId xmlns:p14="http://schemas.microsoft.com/office/powerpoint/2010/main" val="1546317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lstStyle/>
          <a:p>
            <a:pPr marL="0" indent="0" algn="just">
              <a:buNone/>
            </a:pPr>
            <a:r>
              <a:rPr lang="it-IT" dirty="0"/>
              <a:t>La nota di Riscossione Sicilia s’interessa anche dei crediti riscuotibili tramite ruolo, presso soggetti residenti fuori dal territorio siciliano. </a:t>
            </a:r>
          </a:p>
          <a:p>
            <a:pPr marL="0" indent="0" algn="just">
              <a:buNone/>
            </a:pPr>
            <a:r>
              <a:rPr lang="it-IT" dirty="0"/>
              <a:t>Per i carichi relativi a debitori aventi domicilio fiscale nelle province situate fuori dal territorio regionale, la delibera dovrà individuare anche Agenzia delle Entrate, per i ruoli da notificare fuori dalla Sicilia.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23</a:t>
            </a:fld>
            <a:endParaRPr lang="it-IT"/>
          </a:p>
        </p:txBody>
      </p:sp>
    </p:spTree>
    <p:extLst>
      <p:ext uri="{BB962C8B-B14F-4D97-AF65-F5344CB8AC3E}">
        <p14:creationId xmlns:p14="http://schemas.microsoft.com/office/powerpoint/2010/main" val="52099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lstStyle/>
          <a:p>
            <a:pPr marL="0" indent="0" algn="just">
              <a:lnSpc>
                <a:spcPct val="150000"/>
              </a:lnSpc>
              <a:buNone/>
            </a:pPr>
            <a:r>
              <a:rPr lang="it-IT" dirty="0"/>
              <a:t>Secondo l’Ifel, la delibera dei Consigli comunali non obbliga gli Enti locali a ricorrere al ruolo per la riscossione coattiva di tutte le proprie entrate, potendo continuare ad utilizzare, in alternativa anche l’ingiunzione fiscale, prevista dal R.D. n. 639/1910.</a:t>
            </a:r>
          </a:p>
          <a:p>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24</a:t>
            </a:fld>
            <a:endParaRPr lang="it-IT"/>
          </a:p>
        </p:txBody>
      </p:sp>
    </p:spTree>
    <p:extLst>
      <p:ext uri="{BB962C8B-B14F-4D97-AF65-F5344CB8AC3E}">
        <p14:creationId xmlns:p14="http://schemas.microsoft.com/office/powerpoint/2010/main" val="2013464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SPA</a:t>
            </a:r>
          </a:p>
        </p:txBody>
      </p:sp>
      <p:sp>
        <p:nvSpPr>
          <p:cNvPr id="3" name="Segnaposto contenuto 2"/>
          <p:cNvSpPr>
            <a:spLocks noGrp="1"/>
          </p:cNvSpPr>
          <p:nvPr>
            <p:ph idx="1"/>
          </p:nvPr>
        </p:nvSpPr>
        <p:spPr/>
        <p:txBody>
          <a:bodyPr>
            <a:normAutofit lnSpcReduction="10000"/>
          </a:bodyPr>
          <a:lstStyle/>
          <a:p>
            <a:pPr marL="0" indent="0" algn="just">
              <a:buNone/>
            </a:pPr>
            <a:r>
              <a:rPr lang="it-IT" dirty="0"/>
              <a:t>L’art. 28 della L.r. 11 agosto 2017 (pubblicata sul supplemento ordinario della Gazzetta Ufficiale della Regione Sicilia n. 36 del 1 settembre scorso) autorizza il Governo della Regione ad avviare le procedure di liquidazione di Riscossione Sicilia S.p.A. in attuazione delle disposizioni di cui all'articolo 1 del decreto legge 22 ottobre 2016, n. 193, convertito, con modificazioni, dalla legge 1 dicembre 2016, n. 225.</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25</a:t>
            </a:fld>
            <a:endParaRPr lang="it-IT"/>
          </a:p>
        </p:txBody>
      </p:sp>
    </p:spTree>
    <p:extLst>
      <p:ext uri="{BB962C8B-B14F-4D97-AF65-F5344CB8AC3E}">
        <p14:creationId xmlns:p14="http://schemas.microsoft.com/office/powerpoint/2010/main" val="21581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SPA</a:t>
            </a:r>
          </a:p>
        </p:txBody>
      </p:sp>
      <p:sp>
        <p:nvSpPr>
          <p:cNvPr id="3" name="Segnaposto contenuto 2"/>
          <p:cNvSpPr>
            <a:spLocks noGrp="1"/>
          </p:cNvSpPr>
          <p:nvPr>
            <p:ph idx="1"/>
          </p:nvPr>
        </p:nvSpPr>
        <p:spPr/>
        <p:txBody>
          <a:bodyPr/>
          <a:lstStyle/>
          <a:p>
            <a:pPr marL="0" indent="0" algn="just">
              <a:lnSpc>
                <a:spcPct val="150000"/>
              </a:lnSpc>
              <a:buNone/>
            </a:pPr>
            <a:r>
              <a:rPr lang="it-IT" dirty="0"/>
              <a:t>Entro il 31 dicembre 2018, il Governo regionale avrebbe dovuto convenire con il Ministero dell’Economia il trasferimento delle funzioni da Riscossione Sicilia ad Agenzia delle entrate-Riscossioni.</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26</a:t>
            </a:fld>
            <a:endParaRPr lang="it-IT"/>
          </a:p>
        </p:txBody>
      </p:sp>
    </p:spTree>
    <p:extLst>
      <p:ext uri="{BB962C8B-B14F-4D97-AF65-F5344CB8AC3E}">
        <p14:creationId xmlns:p14="http://schemas.microsoft.com/office/powerpoint/2010/main" val="4174658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a:t>SpA</a:t>
            </a:r>
            <a:endParaRPr lang="it-IT" dirty="0"/>
          </a:p>
        </p:txBody>
      </p:sp>
      <p:sp>
        <p:nvSpPr>
          <p:cNvPr id="3" name="Segnaposto contenuto 2"/>
          <p:cNvSpPr>
            <a:spLocks noGrp="1"/>
          </p:cNvSpPr>
          <p:nvPr>
            <p:ph idx="1"/>
          </p:nvPr>
        </p:nvSpPr>
        <p:spPr/>
        <p:txBody>
          <a:bodyPr/>
          <a:lstStyle/>
          <a:p>
            <a:pPr marL="0" indent="0" algn="just">
              <a:buNone/>
            </a:pPr>
            <a:r>
              <a:rPr lang="it-IT" dirty="0"/>
              <a:t>Nell’autorizzare il Governo regionale ad avviare le procedure di liquidazione di Riscossione Sicilia S.p.A., l’A.R.S. chiedeva la preventiva stipula di una convenzione con il MEF che assicurasse il mantenimento dei livelli occupazionali del personale con contratto a tempo indeterminato in servizio alla data del 31 dicembre 2016 presso la stessa società.</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27</a:t>
            </a:fld>
            <a:endParaRPr lang="it-IT"/>
          </a:p>
        </p:txBody>
      </p:sp>
    </p:spTree>
    <p:extLst>
      <p:ext uri="{BB962C8B-B14F-4D97-AF65-F5344CB8AC3E}">
        <p14:creationId xmlns:p14="http://schemas.microsoft.com/office/powerpoint/2010/main" val="279822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a:t>SpA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Il Consiglio di Stato (ordinanza n. 3213 del 27 luglio 2017), nell’accogliere il ricorso di Dirpubblica e nel disporre che il Tar del Lazio fissi l’udienza pubblica di discussione con priorità, ha fatto espresso riferimento alle questioni di legittimità costituzionale proposte sotto diversi profili, consigliando una lettura alla luce della giurisprudenza della Corte costituzionale (cfr. da ultimo le sentenze 17 marzo 2015, n. 37, e 25 novembre 2016, n. 248).</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28</a:t>
            </a:fld>
            <a:endParaRPr lang="it-IT"/>
          </a:p>
        </p:txBody>
      </p:sp>
    </p:spTree>
    <p:extLst>
      <p:ext uri="{BB962C8B-B14F-4D97-AF65-F5344CB8AC3E}">
        <p14:creationId xmlns:p14="http://schemas.microsoft.com/office/powerpoint/2010/main" val="2135422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a:t>SpA</a:t>
            </a:r>
            <a:endParaRPr lang="it-IT" dirty="0"/>
          </a:p>
        </p:txBody>
      </p:sp>
      <p:sp>
        <p:nvSpPr>
          <p:cNvPr id="3" name="Segnaposto contenuto 2"/>
          <p:cNvSpPr>
            <a:spLocks noGrp="1"/>
          </p:cNvSpPr>
          <p:nvPr>
            <p:ph idx="1"/>
          </p:nvPr>
        </p:nvSpPr>
        <p:spPr/>
        <p:txBody>
          <a:bodyPr/>
          <a:lstStyle/>
          <a:p>
            <a:pPr marL="0" indent="0" algn="just">
              <a:buNone/>
            </a:pPr>
            <a:r>
              <a:rPr lang="it-IT" dirty="0"/>
              <a:t>La Consulta ha sempre affermato che la necessità del pubblico concorso per l’accesso alle pubbliche amministrazioni deve essere rispettata anche da parte di disposizioni che regolano il passaggio da soggetti privati ad enti pubblici.</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29</a:t>
            </a:fld>
            <a:endParaRPr lang="it-IT"/>
          </a:p>
        </p:txBody>
      </p:sp>
    </p:spTree>
    <p:extLst>
      <p:ext uri="{BB962C8B-B14F-4D97-AF65-F5344CB8AC3E}">
        <p14:creationId xmlns:p14="http://schemas.microsoft.com/office/powerpoint/2010/main" val="421538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DA EQUITALIA AD </a:t>
            </a:r>
            <a:br>
              <a:rPr lang="it-IT" dirty="0"/>
            </a:br>
            <a:r>
              <a:rPr lang="it-IT" dirty="0"/>
              <a:t>AGENZIA DELLE ENTRATE RISCOSSIONE </a:t>
            </a:r>
          </a:p>
        </p:txBody>
      </p:sp>
      <p:sp>
        <p:nvSpPr>
          <p:cNvPr id="3" name="Segnaposto contenuto 2"/>
          <p:cNvSpPr>
            <a:spLocks noGrp="1"/>
          </p:cNvSpPr>
          <p:nvPr>
            <p:ph idx="1"/>
          </p:nvPr>
        </p:nvSpPr>
        <p:spPr/>
        <p:txBody>
          <a:bodyPr/>
          <a:lstStyle/>
          <a:p>
            <a:pPr marL="0" indent="0" algn="just">
              <a:buNone/>
            </a:pPr>
            <a:r>
              <a:rPr lang="it-IT" dirty="0"/>
              <a:t>Dal 1° luglio 2017, l’art. 1 del D.L. n. 193/2016, </a:t>
            </a:r>
            <a:r>
              <a:rPr lang="it-IT" b="1" dirty="0">
                <a:solidFill>
                  <a:srgbClr val="FF0000"/>
                </a:solidFill>
              </a:rPr>
              <a:t>le società del Gruppo Equitalia sono state cancellate per legge</a:t>
            </a:r>
            <a:r>
              <a:rPr lang="it-IT" dirty="0"/>
              <a:t>, mentre l’attribuzione dell’esercizio delle funzioni relative alla riscossione nazionale sono passate all’Agenzia delle entrate ed in particolare all’ente pubblico economico strumentale dell’Agenzia delle entrate, denominato “</a:t>
            </a:r>
            <a:r>
              <a:rPr lang="it-IT" b="1" dirty="0">
                <a:solidFill>
                  <a:srgbClr val="FF0000"/>
                </a:solidFill>
              </a:rPr>
              <a:t>Agenzia delle entrate-Riscossione</a:t>
            </a:r>
            <a:r>
              <a:rPr lang="it-IT" dirty="0"/>
              <a:t>”.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endParaRPr lang="it-IT" dirty="0"/>
          </a:p>
        </p:txBody>
      </p:sp>
      <p:sp>
        <p:nvSpPr>
          <p:cNvPr id="5" name="Segnaposto numero diapositiva 4"/>
          <p:cNvSpPr>
            <a:spLocks noGrp="1"/>
          </p:cNvSpPr>
          <p:nvPr>
            <p:ph type="sldNum" sz="quarter" idx="12"/>
          </p:nvPr>
        </p:nvSpPr>
        <p:spPr/>
        <p:txBody>
          <a:bodyPr/>
          <a:lstStyle/>
          <a:p>
            <a:fld id="{701B5491-65FD-4F71-B329-58371FBC0038}" type="slidenum">
              <a:rPr lang="it-IT" smtClean="0"/>
              <a:t>3</a:t>
            </a:fld>
            <a:endParaRPr lang="it-IT"/>
          </a:p>
        </p:txBody>
      </p:sp>
    </p:spTree>
    <p:extLst>
      <p:ext uri="{BB962C8B-B14F-4D97-AF65-F5344CB8AC3E}">
        <p14:creationId xmlns:p14="http://schemas.microsoft.com/office/powerpoint/2010/main" val="761716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solidFill>
                  <a:srgbClr val="FF0000"/>
                </a:solidFill>
              </a:rPr>
              <a:t>ESPLETAMENTO DEL SERVIZIO </a:t>
            </a:r>
            <a:r>
              <a:rPr lang="it-IT" sz="3200" b="1" dirty="0" err="1">
                <a:solidFill>
                  <a:srgbClr val="FF0000"/>
                </a:solidFill>
              </a:rPr>
              <a:t>DI</a:t>
            </a:r>
            <a:r>
              <a:rPr lang="it-IT" sz="3200" b="1" dirty="0">
                <a:solidFill>
                  <a:srgbClr val="FF0000"/>
                </a:solidFill>
              </a:rPr>
              <a:t> RISCOSSIONE</a:t>
            </a:r>
          </a:p>
        </p:txBody>
      </p:sp>
      <p:sp>
        <p:nvSpPr>
          <p:cNvPr id="3" name="Segnaposto contenuto 2"/>
          <p:cNvSpPr>
            <a:spLocks noGrp="1"/>
          </p:cNvSpPr>
          <p:nvPr>
            <p:ph idx="1"/>
          </p:nvPr>
        </p:nvSpPr>
        <p:spPr/>
        <p:txBody>
          <a:bodyPr>
            <a:normAutofit lnSpcReduction="10000"/>
          </a:bodyPr>
          <a:lstStyle/>
          <a:p>
            <a:pPr algn="just">
              <a:buNone/>
            </a:pPr>
            <a:r>
              <a:rPr lang="it-IT" dirty="0">
                <a:solidFill>
                  <a:srgbClr val="FF0000"/>
                </a:solidFill>
              </a:rPr>
              <a:t>TRE POSSIBILITA’  </a:t>
            </a:r>
            <a:r>
              <a:rPr lang="it-IT" dirty="0" err="1">
                <a:solidFill>
                  <a:srgbClr val="FF0000"/>
                </a:solidFill>
              </a:rPr>
              <a:t>DI</a:t>
            </a:r>
            <a:r>
              <a:rPr lang="it-IT" dirty="0">
                <a:solidFill>
                  <a:srgbClr val="FF0000"/>
                </a:solidFill>
              </a:rPr>
              <a:t> ESPLETAMENTO DEL SERVIZIO:</a:t>
            </a:r>
          </a:p>
          <a:p>
            <a:pPr algn="just">
              <a:buNone/>
            </a:pPr>
            <a:endParaRPr lang="it-IT" dirty="0"/>
          </a:p>
          <a:p>
            <a:pPr algn="just"/>
            <a:r>
              <a:rPr lang="it-IT" dirty="0"/>
              <a:t>Gestione diretta</a:t>
            </a:r>
          </a:p>
          <a:p>
            <a:pPr algn="just"/>
            <a:endParaRPr lang="it-IT" dirty="0"/>
          </a:p>
          <a:p>
            <a:pPr algn="just"/>
            <a:r>
              <a:rPr lang="it-IT" dirty="0"/>
              <a:t>Tramite società iscritte all’albo ministeriale</a:t>
            </a:r>
          </a:p>
          <a:p>
            <a:pPr algn="just"/>
            <a:endParaRPr lang="it-IT" dirty="0"/>
          </a:p>
          <a:p>
            <a:pPr algn="just"/>
            <a:r>
              <a:rPr lang="it-IT" dirty="0"/>
              <a:t>Tramite una società in house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30</a:t>
            </a:fld>
            <a:endParaRPr lang="it-IT"/>
          </a:p>
        </p:txBody>
      </p:sp>
    </p:spTree>
    <p:extLst>
      <p:ext uri="{BB962C8B-B14F-4D97-AF65-F5344CB8AC3E}">
        <p14:creationId xmlns:p14="http://schemas.microsoft.com/office/powerpoint/2010/main" val="86468816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solidFill>
                  <a:srgbClr val="FF0000"/>
                </a:solidFill>
              </a:rPr>
              <a:t>ESPLETAMENTO DEL SERVIZIO DI RISCOSSIONE</a:t>
            </a:r>
          </a:p>
        </p:txBody>
      </p:sp>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42973" y="1600200"/>
            <a:ext cx="4258053" cy="4525963"/>
          </a:xfrm>
        </p:spPr>
      </p:pic>
      <p:sp>
        <p:nvSpPr>
          <p:cNvPr id="4" name="Segnaposto piè di pagina 3"/>
          <p:cNvSpPr>
            <a:spLocks noGrp="1"/>
          </p:cNvSpPr>
          <p:nvPr>
            <p:ph type="ftr" sz="quarter" idx="11"/>
          </p:nvPr>
        </p:nvSpPr>
        <p:spPr/>
        <p:txBody>
          <a:bodyPr/>
          <a:lstStyle/>
          <a:p>
            <a:r>
              <a:rPr lang="it-IT"/>
              <a:t>Lucio Catania - Anci Sicilia - Ifel</a:t>
            </a:r>
          </a:p>
        </p:txBody>
      </p:sp>
      <p:sp>
        <p:nvSpPr>
          <p:cNvPr id="3" name="Segnaposto numero diapositiva 2"/>
          <p:cNvSpPr>
            <a:spLocks noGrp="1"/>
          </p:cNvSpPr>
          <p:nvPr>
            <p:ph type="sldNum" sz="quarter" idx="12"/>
          </p:nvPr>
        </p:nvSpPr>
        <p:spPr/>
        <p:txBody>
          <a:bodyPr/>
          <a:lstStyle/>
          <a:p>
            <a:fld id="{701B5491-65FD-4F71-B329-58371FBC0038}" type="slidenum">
              <a:rPr lang="it-IT" smtClean="0"/>
              <a:t>31</a:t>
            </a:fld>
            <a:endParaRPr lang="it-IT"/>
          </a:p>
        </p:txBody>
      </p:sp>
    </p:spTree>
    <p:extLst>
      <p:ext uri="{BB962C8B-B14F-4D97-AF65-F5344CB8AC3E}">
        <p14:creationId xmlns:p14="http://schemas.microsoft.com/office/powerpoint/2010/main" val="3589382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ESPLETAMENTO DEL SERVIZIO </a:t>
            </a:r>
            <a:r>
              <a:rPr lang="it-IT" sz="3200" dirty="0" err="1"/>
              <a:t>DI</a:t>
            </a:r>
            <a:r>
              <a:rPr lang="it-IT" sz="3200" dirty="0"/>
              <a:t> RISCOSSIONE</a:t>
            </a:r>
          </a:p>
        </p:txBody>
      </p:sp>
      <p:sp>
        <p:nvSpPr>
          <p:cNvPr id="3" name="Segnaposto contenuto 2"/>
          <p:cNvSpPr>
            <a:spLocks noGrp="1"/>
          </p:cNvSpPr>
          <p:nvPr>
            <p:ph idx="1"/>
          </p:nvPr>
        </p:nvSpPr>
        <p:spPr/>
        <p:txBody>
          <a:bodyPr>
            <a:normAutofit lnSpcReduction="10000"/>
          </a:bodyPr>
          <a:lstStyle/>
          <a:p>
            <a:pPr algn="just">
              <a:buNone/>
            </a:pPr>
            <a:r>
              <a:rPr lang="it-IT" dirty="0"/>
              <a:t>L’ANCI ritiene la decisione di gestire direttamente le attività in questione sia quella da preferire e, comunque, da valutare in prima istanza.</a:t>
            </a:r>
          </a:p>
          <a:p>
            <a:pPr algn="just">
              <a:buNone/>
            </a:pPr>
            <a:endParaRPr lang="it-IT" dirty="0"/>
          </a:p>
          <a:p>
            <a:pPr algn="just">
              <a:buNone/>
            </a:pPr>
            <a:r>
              <a:rPr lang="it-IT" dirty="0"/>
              <a:t>Il Comune attraverso la gestione diretta o la costituzione di società in house mantiene, infatti, un controllo diretto e costante di un’attività divenuta strategica.</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32</a:t>
            </a:fld>
            <a:endParaRPr lang="it-IT"/>
          </a:p>
        </p:txBody>
      </p:sp>
    </p:spTree>
    <p:extLst>
      <p:ext uri="{BB962C8B-B14F-4D97-AF65-F5344CB8AC3E}">
        <p14:creationId xmlns:p14="http://schemas.microsoft.com/office/powerpoint/2010/main" val="97816831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ESPLETAMENTO DEL SERVIZIO </a:t>
            </a:r>
            <a:r>
              <a:rPr lang="it-IT" sz="3200" dirty="0" err="1"/>
              <a:t>DI</a:t>
            </a:r>
            <a:r>
              <a:rPr lang="it-IT" sz="3200" dirty="0"/>
              <a:t> RISCOSSIONE SPONTANEA</a:t>
            </a:r>
          </a:p>
        </p:txBody>
      </p:sp>
      <p:sp>
        <p:nvSpPr>
          <p:cNvPr id="3" name="Segnaposto contenuto 2"/>
          <p:cNvSpPr>
            <a:spLocks noGrp="1"/>
          </p:cNvSpPr>
          <p:nvPr>
            <p:ph idx="1"/>
          </p:nvPr>
        </p:nvSpPr>
        <p:spPr/>
        <p:txBody>
          <a:bodyPr>
            <a:normAutofit fontScale="92500" lnSpcReduction="10000"/>
          </a:bodyPr>
          <a:lstStyle/>
          <a:p>
            <a:pPr algn="just">
              <a:buNone/>
            </a:pPr>
            <a:r>
              <a:rPr lang="it-IT" dirty="0"/>
              <a:t>L’</a:t>
            </a:r>
            <a:r>
              <a:rPr lang="it-IT" dirty="0" err="1"/>
              <a:t>internalizzazione</a:t>
            </a:r>
            <a:r>
              <a:rPr lang="it-IT" dirty="0"/>
              <a:t> del servizio di riscossione volontaria, quindi, escluderebbe la necessità di ricorrere a gare d’appalto.</a:t>
            </a:r>
          </a:p>
          <a:p>
            <a:pPr algn="just">
              <a:buNone/>
            </a:pPr>
            <a:r>
              <a:rPr lang="it-IT" dirty="0"/>
              <a:t>L’esternalizzazione della riscossione spontanea si configura, invece, come un insieme di attività di supporto piuttosto che come un reale affidamento a terzi di una funzione pubblica.</a:t>
            </a:r>
          </a:p>
          <a:p>
            <a:pPr algn="just">
              <a:buNone/>
            </a:pPr>
            <a:r>
              <a:rPr lang="it-IT" dirty="0"/>
              <a:t>Secondo parte della dottrina tale caratteriste non autorizzerebbero il ricorso a criteri di remunerazione ad aggio.</a:t>
            </a:r>
          </a:p>
          <a:p>
            <a:pPr>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33</a:t>
            </a:fld>
            <a:endParaRPr lang="it-IT"/>
          </a:p>
        </p:txBody>
      </p:sp>
    </p:spTree>
    <p:extLst>
      <p:ext uri="{BB962C8B-B14F-4D97-AF65-F5344CB8AC3E}">
        <p14:creationId xmlns:p14="http://schemas.microsoft.com/office/powerpoint/2010/main" val="428213212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ESPLETAMENTO DEL SERVIZIO DI RISCOSSIONE L’albo ministeriale</a:t>
            </a:r>
          </a:p>
        </p:txBody>
      </p:sp>
      <p:sp>
        <p:nvSpPr>
          <p:cNvPr id="3" name="Segnaposto contenuto 2"/>
          <p:cNvSpPr>
            <a:spLocks noGrp="1"/>
          </p:cNvSpPr>
          <p:nvPr>
            <p:ph idx="1"/>
          </p:nvPr>
        </p:nvSpPr>
        <p:spPr/>
        <p:txBody>
          <a:bodyPr>
            <a:normAutofit fontScale="92500" lnSpcReduction="20000"/>
          </a:bodyPr>
          <a:lstStyle/>
          <a:p>
            <a:pPr algn="just">
              <a:buNone/>
            </a:pPr>
            <a:r>
              <a:rPr lang="it-IT" dirty="0"/>
              <a:t>Per la riscossione coattiva è valutabile </a:t>
            </a:r>
            <a:r>
              <a:rPr lang="it-IT" b="1" dirty="0"/>
              <a:t>l’affidamento ad una delle società private, iscritte all’albo di cui all’art. 53 del D.Lgs. n. 446/1997</a:t>
            </a:r>
            <a:r>
              <a:rPr lang="it-IT" dirty="0"/>
              <a:t>, che possono espletare il servizio.</a:t>
            </a:r>
          </a:p>
          <a:p>
            <a:pPr algn="just">
              <a:buNone/>
            </a:pPr>
            <a:r>
              <a:rPr lang="it-IT" dirty="0"/>
              <a:t>L’albo, istituito presso il Ministero delle Finanze, viene revisionato periodicamente. L’iscrizione avviene attraverso la presentazione di un’apposita istanza da parte dei soggetti che sono in possesso dei requisiti previsti dal decreto del Presidente della Repubblica n. 289 del 11 settembre 2000. </a:t>
            </a:r>
          </a:p>
          <a:p>
            <a:pPr>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34</a:t>
            </a:fld>
            <a:endParaRPr lang="it-IT"/>
          </a:p>
        </p:txBody>
      </p:sp>
    </p:spTree>
    <p:extLst>
      <p:ext uri="{BB962C8B-B14F-4D97-AF65-F5344CB8AC3E}">
        <p14:creationId xmlns:p14="http://schemas.microsoft.com/office/powerpoint/2010/main" val="188682940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800" dirty="0"/>
              <a:t>AFFIDAMENTO AD UNA SOCIETA’ ISCRITTA ALL’ALBO DI CUI ALL’ART. 53 D.LGS. 446/1997</a:t>
            </a:r>
            <a:r>
              <a:rPr lang="it-IT" dirty="0"/>
              <a:t>  </a:t>
            </a:r>
          </a:p>
        </p:txBody>
      </p:sp>
      <p:sp>
        <p:nvSpPr>
          <p:cNvPr id="3" name="Segnaposto contenuto 2"/>
          <p:cNvSpPr>
            <a:spLocks noGrp="1"/>
          </p:cNvSpPr>
          <p:nvPr>
            <p:ph idx="1"/>
          </p:nvPr>
        </p:nvSpPr>
        <p:spPr/>
        <p:txBody>
          <a:bodyPr/>
          <a:lstStyle/>
          <a:p>
            <a:pPr marL="0" indent="0" algn="just">
              <a:buNone/>
            </a:pPr>
            <a:r>
              <a:rPr lang="it-IT" dirty="0"/>
              <a:t>Per dare attuazione alla previsione dell’Albo è stato emanato il d.P.R. n. 289/2000 il quale ha disciplinato in maniera specifica le condizioni per l’iscrizione.</a:t>
            </a:r>
          </a:p>
          <a:p>
            <a:pPr marL="0" indent="0" algn="just">
              <a:buNone/>
            </a:pPr>
            <a:endParaRPr lang="it-IT" dirty="0"/>
          </a:p>
          <a:p>
            <a:pPr marL="0" indent="0" algn="just">
              <a:buNone/>
            </a:pPr>
            <a:r>
              <a:rPr lang="it-IT" b="1" dirty="0"/>
              <a:t>I soggetti iscrivibili</a:t>
            </a:r>
          </a:p>
          <a:p>
            <a:pPr marL="0" indent="0" algn="just">
              <a:buNone/>
            </a:pPr>
            <a:r>
              <a:rPr lang="it-IT" dirty="0"/>
              <a:t>a) I concessionari di cui al D.Lgs. n. 112/1999</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35</a:t>
            </a:fld>
            <a:endParaRPr lang="it-IT"/>
          </a:p>
        </p:txBody>
      </p:sp>
    </p:spTree>
    <p:extLst>
      <p:ext uri="{BB962C8B-B14F-4D97-AF65-F5344CB8AC3E}">
        <p14:creationId xmlns:p14="http://schemas.microsoft.com/office/powerpoint/2010/main" val="4157798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b) le società di capitale aventi per oggetto la gestione delle attività di liquidazione e di accertamento dei tributi e quelle di riscossione dei tributi e di altre entrate e delle attività connesse o complementari indirizzate al supporto delle attività di gestione tributaria e patrimoniale, con esclusione di qualsiasi attività di commercializzazione della pubblicità, i cui soci non esercitino direttamente o indirettamente influenza dominante, ai sensi dell'articolo 2359 del codice civile, nei confronti di altri soggetti iscritti nell'albo o che effettuino attività di commercializzazione della pubblicità, né abbiano soci che siano imprenditori individuali che svolgono tale attività o siano controllate da società i cui soci siano imprenditori individuali che svolgono tale attività;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36</a:t>
            </a:fld>
            <a:endParaRPr lang="it-IT"/>
          </a:p>
        </p:txBody>
      </p:sp>
    </p:spTree>
    <p:extLst>
      <p:ext uri="{BB962C8B-B14F-4D97-AF65-F5344CB8AC3E}">
        <p14:creationId xmlns:p14="http://schemas.microsoft.com/office/powerpoint/2010/main" val="2248529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c) le società miste costituite secondo quanto prevede la norma*, il cui socio privato sia prescelto con procedura ad evidenza pubblica tra i soggetti di cui alle lettere a) e b), per la gestione presso altri comuni. </a:t>
            </a:r>
          </a:p>
          <a:p>
            <a:pPr marL="0" indent="0" algn="just">
              <a:buNone/>
            </a:pPr>
            <a:endParaRPr lang="it-IT" sz="2800" dirty="0"/>
          </a:p>
          <a:p>
            <a:pPr marL="0" indent="0" algn="just">
              <a:buNone/>
            </a:pPr>
            <a:r>
              <a:rPr lang="it-IT" sz="2800" dirty="0"/>
              <a:t>Le società miste già costituite prima della data di entrata in vigore del D.Lgs. n. 446/ 1997, non sono tenute all'iscrizione nell'albo per lo svolgimento di attività in favore dell'ente locale titolare della quota prevalente di capitale; l'iscrizione è in ogni caso necessaria qualora dette società intendano partecipare a gare per la gestione presso altri comuni.</a:t>
            </a:r>
          </a:p>
          <a:p>
            <a:pPr marL="0" indent="0" algn="just">
              <a:buNone/>
            </a:pPr>
            <a:r>
              <a:rPr lang="it-IT" dirty="0"/>
              <a:t>* </a:t>
            </a:r>
            <a:r>
              <a:rPr lang="it-IT" sz="2200" dirty="0"/>
              <a:t>a norma dell'articolo 12, comma 1, della legge 23 dicembre 1992, n. 498, disciplinate dal decreto del Presidente della Repubblica 16 settembre 1996, n. 533, pubblicato nella Gazzetta Ufficiale n. 247, del 21 ottobre 1996</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37</a:t>
            </a:fld>
            <a:endParaRPr lang="it-IT"/>
          </a:p>
        </p:txBody>
      </p:sp>
    </p:spTree>
    <p:extLst>
      <p:ext uri="{BB962C8B-B14F-4D97-AF65-F5344CB8AC3E}">
        <p14:creationId xmlns:p14="http://schemas.microsoft.com/office/powerpoint/2010/main" val="4236105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lstStyle/>
          <a:p>
            <a:pPr marL="0" indent="0">
              <a:buNone/>
            </a:pPr>
            <a:r>
              <a:rPr lang="it-IT" b="1" dirty="0"/>
              <a:t>Requisiti per l’iscrizione:</a:t>
            </a:r>
          </a:p>
          <a:p>
            <a:pPr marL="0" indent="0" algn="just">
              <a:buNone/>
            </a:pPr>
            <a:r>
              <a:rPr lang="it-IT" dirty="0"/>
              <a:t>I legali rappresentanti ed i soci devono essere in possesso di specifici requisiti di onorabilità , di professionalità e di compatibilità.</a:t>
            </a:r>
          </a:p>
          <a:p>
            <a:pPr marL="0" indent="0">
              <a:buNone/>
            </a:pPr>
            <a:endParaRPr lang="it-IT" b="1"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38</a:t>
            </a:fld>
            <a:endParaRPr lang="it-IT"/>
          </a:p>
        </p:txBody>
      </p:sp>
    </p:spTree>
    <p:extLst>
      <p:ext uri="{BB962C8B-B14F-4D97-AF65-F5344CB8AC3E}">
        <p14:creationId xmlns:p14="http://schemas.microsoft.com/office/powerpoint/2010/main" val="1458012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70000" lnSpcReduction="20000"/>
          </a:bodyPr>
          <a:lstStyle/>
          <a:p>
            <a:pPr marL="0" indent="0">
              <a:buNone/>
            </a:pPr>
            <a:r>
              <a:rPr lang="it-IT" b="1" dirty="0"/>
              <a:t>Requisiti finanziari</a:t>
            </a:r>
          </a:p>
          <a:p>
            <a:pPr marL="0" indent="0" algn="just">
              <a:buNone/>
            </a:pPr>
            <a:r>
              <a:rPr lang="it-IT" dirty="0"/>
              <a:t>Per l'iscrizione nell'albo sono richieste le seguenti misure minime di capitale interamente versato: </a:t>
            </a:r>
          </a:p>
          <a:p>
            <a:pPr marL="514350" indent="-514350" algn="just">
              <a:buAutoNum type="alphaLcParenR"/>
            </a:pPr>
            <a:r>
              <a:rPr lang="it-IT" dirty="0"/>
              <a:t>1 miliardo di lire, per l'effettuazione, anche disgiuntamente, delle attività di liquidazione e di accertamento dei tributi e quelle di riscossione dei tributi e delle altre entrate nei comuni fino a 10.000 abitanti, con un numero di comuni contemporaneamente gestiti che, in ogni caso, non superino complessivamente i 100.000 abitanti; </a:t>
            </a:r>
          </a:p>
          <a:p>
            <a:pPr marL="514350" indent="-514350" algn="just">
              <a:buAutoNum type="alphaLcParenR"/>
            </a:pPr>
            <a:r>
              <a:rPr lang="it-IT" dirty="0"/>
              <a:t>3 miliardi di lire, per l'effettuazione, anche disgiuntamente, delle attività di liquidazione e di accertamento dei tributi e quelle di riscossione dei tributi e di altre entrate delle province e dei comuni.</a:t>
            </a:r>
            <a:endParaRPr lang="it-IT" b="1"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39</a:t>
            </a:fld>
            <a:endParaRPr lang="it-IT"/>
          </a:p>
        </p:txBody>
      </p:sp>
    </p:spTree>
    <p:extLst>
      <p:ext uri="{BB962C8B-B14F-4D97-AF65-F5344CB8AC3E}">
        <p14:creationId xmlns:p14="http://schemas.microsoft.com/office/powerpoint/2010/main" val="285348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DA EQUITALIA AD </a:t>
            </a:r>
            <a:br>
              <a:rPr lang="it-IT" dirty="0"/>
            </a:br>
            <a:r>
              <a:rPr lang="it-IT" dirty="0"/>
              <a:t>AGENZIA DELLE ENTRATE RISCOSSIONE </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L’art. 2, comma 2, del D.L. n. 193/2016, così come sostituito dall’</a:t>
            </a:r>
            <a:r>
              <a:rPr lang="it-IT" b="1" dirty="0">
                <a:effectLst>
                  <a:outerShdw blurRad="38100" dist="38100" dir="2700000" algn="tl">
                    <a:srgbClr val="000000">
                      <a:alpha val="43137"/>
                    </a:srgbClr>
                  </a:outerShdw>
                </a:effectLst>
              </a:rPr>
              <a:t>art. 35 del D.L. n. 50/2017</a:t>
            </a:r>
            <a:r>
              <a:rPr lang="it-IT" dirty="0"/>
              <a:t>, ha disposto che “</a:t>
            </a:r>
            <a:r>
              <a:rPr lang="it-IT" i="1" dirty="0"/>
              <a:t>A decorrere dal 1° luglio 2017, le amministrazioni locali di cui all'articolo 1, comma 3, possono deliberare di affidare al soggetto preposto alla riscossione nazionale le attività di riscossione, spontanea e coattiva, delle entrate tributarie o patrimoniali proprie e, fermo restando quanto previsto dall'articolo 17, commi 3-bis e 3-ter, del decreto legislativo 26 febbraio 1999, n. 46, delle società da esse partecipate</a:t>
            </a:r>
            <a:r>
              <a:rPr lang="it-IT" dirty="0"/>
              <a:t>”.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a:t>
            </a:fld>
            <a:endParaRPr lang="it-IT"/>
          </a:p>
        </p:txBody>
      </p:sp>
    </p:spTree>
    <p:extLst>
      <p:ext uri="{BB962C8B-B14F-4D97-AF65-F5344CB8AC3E}">
        <p14:creationId xmlns:p14="http://schemas.microsoft.com/office/powerpoint/2010/main" val="241340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solidFill>
                  <a:srgbClr val="FF0000"/>
                </a:solidFill>
              </a:rPr>
              <a:t>Il Ministero delle Finanze, con nota 11 giugno 2001, ha precisato che qualsiasi attività che possa essere ricondotta alla liquidazione, accertamento e riscossione dei tributi locali deve essere affidata esclusivamente ad uno dei soggetti che sono iscritti all’Albo.</a:t>
            </a:r>
          </a:p>
          <a:p>
            <a:pPr marL="0" indent="0" algn="just">
              <a:buNone/>
            </a:pPr>
            <a:r>
              <a:rPr lang="it-IT" dirty="0"/>
              <a:t>I soggetti privi del requisito dell’iscrizione potrebbero svolgere attività solo sotto il diretto coordinamento del funzionario responsabile dell’Ufficio tributi.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40</a:t>
            </a:fld>
            <a:endParaRPr lang="it-IT"/>
          </a:p>
        </p:txBody>
      </p:sp>
    </p:spTree>
    <p:extLst>
      <p:ext uri="{BB962C8B-B14F-4D97-AF65-F5344CB8AC3E}">
        <p14:creationId xmlns:p14="http://schemas.microsoft.com/office/powerpoint/2010/main" val="32456361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 Corte dei Conti della Sicilia ha individuato cinquantasei Comuni che avevano affidato il servizio di riscossione dei tributi a società private, a volte neppure iscritte all’Albo ministeriale, che hanno incassato le somme ma non le hanno riversate ai cittadini. Il danno erariale supera i venti milioni di euro. Le perdite più consistenti riguardano i comuni di Termini Imerese (1,3 milioni di euro), Motta Sant’Anastasia (3,9 milioni), Trapani (1,9 milioni), Naro (1,5 milioni) e Priolo (1,0 milioni).</a:t>
            </a:r>
          </a:p>
          <a:p>
            <a:pPr algn="just"/>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41</a:t>
            </a:fld>
            <a:endParaRPr lang="it-IT"/>
          </a:p>
        </p:txBody>
      </p:sp>
    </p:spTree>
    <p:extLst>
      <p:ext uri="{BB962C8B-B14F-4D97-AF65-F5344CB8AC3E}">
        <p14:creationId xmlns:p14="http://schemas.microsoft.com/office/powerpoint/2010/main" val="1911160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AFFIDAMENTO AD UNA SOCIETA’ ISCRITTA ALL’ALBO DI CUI ALL’ART. 53 D.LGS. 446/1997</a:t>
            </a:r>
          </a:p>
        </p:txBody>
      </p:sp>
      <p:sp>
        <p:nvSpPr>
          <p:cNvPr id="3" name="Segnaposto contenuto 2"/>
          <p:cNvSpPr>
            <a:spLocks noGrp="1"/>
          </p:cNvSpPr>
          <p:nvPr>
            <p:ph idx="1"/>
          </p:nvPr>
        </p:nvSpPr>
        <p:spPr/>
        <p:txBody>
          <a:bodyPr/>
          <a:lstStyle/>
          <a:p>
            <a:pPr marL="0" algn="just">
              <a:lnSpc>
                <a:spcPct val="150000"/>
              </a:lnSpc>
              <a:spcBef>
                <a:spcPts val="0"/>
              </a:spcBef>
              <a:buNone/>
            </a:pPr>
            <a:r>
              <a:rPr lang="it-IT" dirty="0"/>
              <a:t>Il Tar Toscana (sentenza n. 1329/2012) ha ritenuto che limitare un bando di gara per la </a:t>
            </a:r>
            <a:r>
              <a:rPr lang="it-IT"/>
              <a:t>riscossione delle </a:t>
            </a:r>
            <a:r>
              <a:rPr lang="it-IT" dirty="0"/>
              <a:t>contravvenzioni stradali alle società iscritte all’Albo ministeriale non fosse  un requisito eccessivo e spropositato.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42</a:t>
            </a:fld>
            <a:endParaRPr lang="it-IT"/>
          </a:p>
        </p:txBody>
      </p:sp>
    </p:spTree>
    <p:extLst>
      <p:ext uri="{BB962C8B-B14F-4D97-AF65-F5344CB8AC3E}">
        <p14:creationId xmlns:p14="http://schemas.microsoft.com/office/powerpoint/2010/main" val="328529684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20000"/>
          </a:bodyPr>
          <a:lstStyle/>
          <a:p>
            <a:pPr marL="0" algn="just">
              <a:spcBef>
                <a:spcPts val="0"/>
              </a:spcBef>
              <a:buNone/>
            </a:pPr>
            <a:r>
              <a:rPr lang="it-IT" dirty="0"/>
              <a:t>La Corte di Giustizia Europea, però, ha bocciato la normativa italiana, considerando il limite del capitale di 10 mln, sproporzionato rispetto alle finalità.</a:t>
            </a:r>
          </a:p>
          <a:p>
            <a:pPr marL="0" algn="just">
              <a:spcBef>
                <a:spcPts val="0"/>
              </a:spcBef>
              <a:buNone/>
            </a:pPr>
            <a:endParaRPr lang="it-IT" dirty="0"/>
          </a:p>
          <a:p>
            <a:pPr marL="0" algn="just">
              <a:spcBef>
                <a:spcPts val="0"/>
              </a:spcBef>
              <a:buNone/>
            </a:pPr>
            <a:r>
              <a:rPr lang="it-IT" dirty="0"/>
              <a:t>Secondo i giudici di Lussemburgo una soglia così elevata non può essere considerata l’unica modalità per dimostrare la serietà e la solvibilità dei concessionari.</a:t>
            </a:r>
          </a:p>
          <a:p>
            <a:pPr marL="0" algn="just">
              <a:spcBef>
                <a:spcPts val="0"/>
              </a:spcBef>
              <a:buNone/>
            </a:pPr>
            <a:endParaRPr lang="it-IT" dirty="0"/>
          </a:p>
          <a:p>
            <a:pPr marL="0" algn="ctr">
              <a:spcBef>
                <a:spcPts val="0"/>
              </a:spcBef>
              <a:buNone/>
            </a:pPr>
            <a:r>
              <a:rPr lang="it-IT" dirty="0"/>
              <a:t>CORTE </a:t>
            </a:r>
            <a:r>
              <a:rPr lang="it-IT" dirty="0" err="1"/>
              <a:t>DI</a:t>
            </a:r>
            <a:r>
              <a:rPr lang="it-IT" dirty="0"/>
              <a:t> GIUSTIZIA EUROPEA 10 MAGGIO 2012</a:t>
            </a:r>
          </a:p>
          <a:p>
            <a:pPr marL="0" algn="ctr">
              <a:spcBef>
                <a:spcPts val="0"/>
              </a:spcBef>
              <a:buNone/>
            </a:pPr>
            <a:r>
              <a:rPr lang="it-IT" sz="2200" dirty="0"/>
              <a:t>(Cause riunite da C-357/10 a C-359/10)</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43</a:t>
            </a:fld>
            <a:endParaRPr lang="it-IT"/>
          </a:p>
        </p:txBody>
      </p:sp>
    </p:spTree>
    <p:extLst>
      <p:ext uri="{BB962C8B-B14F-4D97-AF65-F5344CB8AC3E}">
        <p14:creationId xmlns:p14="http://schemas.microsoft.com/office/powerpoint/2010/main" val="86204665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GESTIONE DIRETTA</a:t>
            </a:r>
            <a:br>
              <a:rPr lang="it-IT" dirty="0"/>
            </a:br>
            <a:r>
              <a:rPr lang="it-IT" dirty="0"/>
              <a:t>L’INGIUNZIONE FISCALE</a:t>
            </a:r>
          </a:p>
        </p:txBody>
      </p:sp>
      <p:sp>
        <p:nvSpPr>
          <p:cNvPr id="3" name="Segnaposto contenuto 2"/>
          <p:cNvSpPr>
            <a:spLocks noGrp="1"/>
          </p:cNvSpPr>
          <p:nvPr>
            <p:ph idx="1"/>
          </p:nvPr>
        </p:nvSpPr>
        <p:spPr/>
        <p:txBody>
          <a:bodyPr>
            <a:normAutofit fontScale="92500" lnSpcReduction="10000"/>
          </a:bodyPr>
          <a:lstStyle/>
          <a:p>
            <a:pPr algn="just">
              <a:buNone/>
            </a:pPr>
            <a:r>
              <a:rPr lang="it-IT" dirty="0"/>
              <a:t>L’alternativa al ruolo è l’ingiunzione di pagamento  regolamentata dal </a:t>
            </a:r>
            <a:r>
              <a:rPr lang="it-IT" dirty="0">
                <a:solidFill>
                  <a:srgbClr val="0070C0"/>
                </a:solidFill>
              </a:rPr>
              <a:t>REGIO</a:t>
            </a:r>
            <a:r>
              <a:rPr lang="it-IT" dirty="0">
                <a:solidFill>
                  <a:srgbClr val="FFC000"/>
                </a:solidFill>
              </a:rPr>
              <a:t> </a:t>
            </a:r>
            <a:r>
              <a:rPr lang="it-IT" dirty="0"/>
              <a:t>DECRETO N. 639 del </a:t>
            </a:r>
            <a:r>
              <a:rPr lang="it-IT" u="sng" dirty="0">
                <a:solidFill>
                  <a:srgbClr val="0070C0"/>
                </a:solidFill>
              </a:rPr>
              <a:t>1910</a:t>
            </a:r>
            <a:r>
              <a:rPr lang="it-IT" dirty="0">
                <a:solidFill>
                  <a:schemeClr val="accent3"/>
                </a:solidFill>
              </a:rPr>
              <a:t> </a:t>
            </a:r>
            <a:r>
              <a:rPr lang="it-IT" dirty="0"/>
              <a:t>(</a:t>
            </a:r>
            <a:r>
              <a:rPr lang="it-IT" b="1" dirty="0"/>
              <a:t>e, per quanto compatibile dal Dpr 602/1973</a:t>
            </a:r>
            <a:r>
              <a:rPr lang="it-IT" dirty="0"/>
              <a:t>).</a:t>
            </a:r>
          </a:p>
          <a:p>
            <a:pPr algn="just">
              <a:buNone/>
            </a:pPr>
            <a:endParaRPr lang="it-IT" dirty="0"/>
          </a:p>
          <a:p>
            <a:pPr algn="just">
              <a:buNone/>
            </a:pPr>
            <a:r>
              <a:rPr lang="it-IT" dirty="0"/>
              <a:t>L’accesso alla cosiddetta INGIUNZIONE POTENZIATA (che utilizza dichiarazione stragiudiziale del terzo, fermo amministrativo e iscrizione di ipoteca immobiliare) è consentito sia ai Comuni che alle Società iscritte all’Albo.</a:t>
            </a:r>
          </a:p>
          <a:p>
            <a:pPr algn="just">
              <a:buNone/>
            </a:pPr>
            <a:endParaRPr lang="it-IT" u="sng" dirty="0"/>
          </a:p>
          <a:p>
            <a:pPr>
              <a:buNone/>
            </a:pPr>
            <a:endParaRPr lang="it-IT" u="sng" dirty="0">
              <a:solidFill>
                <a:srgbClr val="FFC000"/>
              </a:solidFill>
            </a:endParaRP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44</a:t>
            </a:fld>
            <a:endParaRPr lang="it-IT"/>
          </a:p>
        </p:txBody>
      </p:sp>
    </p:spTree>
    <p:extLst>
      <p:ext uri="{BB962C8B-B14F-4D97-AF65-F5344CB8AC3E}">
        <p14:creationId xmlns:p14="http://schemas.microsoft.com/office/powerpoint/2010/main" val="342841040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L’ingiunzione fiscale è l’atto mediante il quale si dà avvio al procedimento di riscossione, consistente in un ordine emesso dal competente ufficio dell’ente creditore, a versare entro il termini di trenta giorni l’importo dovuto.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45</a:t>
            </a:fld>
            <a:endParaRPr lang="it-IT"/>
          </a:p>
        </p:txBody>
      </p:sp>
    </p:spTree>
    <p:extLst>
      <p:ext uri="{BB962C8B-B14F-4D97-AF65-F5344CB8AC3E}">
        <p14:creationId xmlns:p14="http://schemas.microsoft.com/office/powerpoint/2010/main" val="3128998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L’INGIUZIONE FISCALE</a:t>
            </a:r>
          </a:p>
        </p:txBody>
      </p:sp>
      <p:sp>
        <p:nvSpPr>
          <p:cNvPr id="3" name="Segnaposto contenuto 2"/>
          <p:cNvSpPr>
            <a:spLocks noGrp="1"/>
          </p:cNvSpPr>
          <p:nvPr>
            <p:ph idx="1"/>
          </p:nvPr>
        </p:nvSpPr>
        <p:spPr/>
        <p:txBody>
          <a:bodyPr/>
          <a:lstStyle/>
          <a:p>
            <a:pPr marL="0" indent="0" algn="just">
              <a:buNone/>
            </a:pPr>
            <a:r>
              <a:rPr lang="it-IT" dirty="0"/>
              <a:t>L’ingiunzione, in quanto atto giudiziario, dev’essere validamente notificata dall’ufficiale giudiziario, ma nel caso in cui sussista un vizio di notifica, esso interrompe comunque il termine di prescrizione.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46</a:t>
            </a:fld>
            <a:endParaRPr lang="it-IT"/>
          </a:p>
        </p:txBody>
      </p:sp>
    </p:spTree>
    <p:extLst>
      <p:ext uri="{BB962C8B-B14F-4D97-AF65-F5344CB8AC3E}">
        <p14:creationId xmlns:p14="http://schemas.microsoft.com/office/powerpoint/2010/main" val="1574703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L’INGIUNZIONE FISCALE</a:t>
            </a:r>
            <a:br>
              <a:rPr lang="it-IT" dirty="0"/>
            </a:br>
            <a:r>
              <a:rPr lang="it-IT" dirty="0"/>
              <a:t>LA NORMATIVA DI RIFERIMENTO</a:t>
            </a:r>
          </a:p>
        </p:txBody>
      </p:sp>
      <p:sp>
        <p:nvSpPr>
          <p:cNvPr id="3" name="Segnaposto contenuto 2"/>
          <p:cNvSpPr>
            <a:spLocks noGrp="1"/>
          </p:cNvSpPr>
          <p:nvPr>
            <p:ph idx="1"/>
          </p:nvPr>
        </p:nvSpPr>
        <p:spPr/>
        <p:txBody>
          <a:bodyPr/>
          <a:lstStyle/>
          <a:p>
            <a:r>
              <a:rPr lang="it-IT" dirty="0">
                <a:solidFill>
                  <a:srgbClr val="FF0000"/>
                </a:solidFill>
              </a:rPr>
              <a:t>R.D. n. 639/1910</a:t>
            </a:r>
          </a:p>
          <a:p>
            <a:r>
              <a:rPr lang="it-IT" dirty="0"/>
              <a:t>D.P.R. n. 43/1988</a:t>
            </a:r>
          </a:p>
          <a:p>
            <a:r>
              <a:rPr lang="it-IT" dirty="0"/>
              <a:t>D.LGS. n. 446/1997</a:t>
            </a:r>
          </a:p>
          <a:p>
            <a:r>
              <a:rPr lang="it-IT" dirty="0"/>
              <a:t>L. 265/2002 e la riforma della riscossione</a:t>
            </a:r>
          </a:p>
          <a:p>
            <a:r>
              <a:rPr lang="it-IT" dirty="0"/>
              <a:t>Legge finanziaria 2008 e cd. Decreto Milleproroghe</a:t>
            </a:r>
          </a:p>
          <a:p>
            <a:r>
              <a:rPr lang="it-IT" dirty="0"/>
              <a:t>L. 106/2011 e ss.mm.ii.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47</a:t>
            </a:fld>
            <a:endParaRPr lang="it-IT"/>
          </a:p>
        </p:txBody>
      </p:sp>
    </p:spTree>
    <p:extLst>
      <p:ext uri="{BB962C8B-B14F-4D97-AF65-F5344CB8AC3E}">
        <p14:creationId xmlns:p14="http://schemas.microsoft.com/office/powerpoint/2010/main" val="1458843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L’art. 2 del R.D. n. 639/1910 afferma che </a:t>
            </a:r>
          </a:p>
          <a:p>
            <a:pPr marL="0" indent="0" algn="just">
              <a:buNone/>
            </a:pPr>
            <a:endParaRPr lang="it-IT" i="1" dirty="0"/>
          </a:p>
          <a:p>
            <a:pPr marL="0" indent="0" algn="just">
              <a:buNone/>
            </a:pPr>
            <a:r>
              <a:rPr lang="it-IT" i="1" dirty="0"/>
              <a:t>Il procedimento di coazione comincia con la ingiunzione, la quale consiste nell'ordine, emesso dal competente ufficio dell'ente creditore, di pagare entro trenta giorni, sotto pena degli atti esecutivi, la somma dovuta.</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48</a:t>
            </a:fld>
            <a:endParaRPr lang="it-IT"/>
          </a:p>
        </p:txBody>
      </p:sp>
    </p:spTree>
    <p:extLst>
      <p:ext uri="{BB962C8B-B14F-4D97-AF65-F5344CB8AC3E}">
        <p14:creationId xmlns:p14="http://schemas.microsoft.com/office/powerpoint/2010/main" val="116969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Il successivo art. 16 prevede che, rispetto agli atti di ingiunzione fiscale, </a:t>
            </a:r>
          </a:p>
          <a:p>
            <a:pPr marL="0" indent="0" algn="just">
              <a:buNone/>
            </a:pPr>
            <a:r>
              <a:rPr lang="it-IT" i="1" dirty="0"/>
              <a:t>Nel procedimento di espropriazione, iniziato per i crediti di cui nell’articolo 1 della presente legge, è escluso l'obbligo della notificazione del titolo esecutivo.</a:t>
            </a:r>
          </a:p>
          <a:p>
            <a:pPr marL="0" indent="0" algn="just">
              <a:buNone/>
            </a:pPr>
            <a:r>
              <a:rPr lang="it-IT" b="1" i="1" dirty="0">
                <a:solidFill>
                  <a:srgbClr val="FF0000"/>
                </a:solidFill>
              </a:rPr>
              <a:t>L’ingiunzione fiscale ha valenza di titolo esecutivo in quanto tale.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49</a:t>
            </a:fld>
            <a:endParaRPr lang="it-IT"/>
          </a:p>
        </p:txBody>
      </p:sp>
    </p:spTree>
    <p:extLst>
      <p:ext uri="{BB962C8B-B14F-4D97-AF65-F5344CB8AC3E}">
        <p14:creationId xmlns:p14="http://schemas.microsoft.com/office/powerpoint/2010/main" val="267886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CESSAZIONE EQUITALIA</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decreto sviluppo (d.l. n. 70/2011) prevedeva che </a:t>
            </a:r>
            <a:r>
              <a:rPr lang="it-IT" b="1" dirty="0">
                <a:effectLst>
                  <a:outerShdw blurRad="38100" dist="38100" dir="2700000" algn="tl">
                    <a:srgbClr val="000000">
                      <a:alpha val="43137"/>
                    </a:srgbClr>
                  </a:outerShdw>
                </a:effectLst>
              </a:rPr>
              <a:t>già dal 1° gennaio 2012</a:t>
            </a:r>
            <a:r>
              <a:rPr lang="it-IT" dirty="0"/>
              <a:t>, il concessionario nazionale e le società dalla stessa partecipate dovessero cessare l’attività di accertamento, liquidazione e riscossione dei tributi locali. </a:t>
            </a:r>
          </a:p>
          <a:p>
            <a:pPr marL="0" indent="0" algn="just">
              <a:buNone/>
            </a:pPr>
            <a:endParaRPr lang="it-IT" dirty="0"/>
          </a:p>
          <a:p>
            <a:pPr marL="0" indent="0" algn="just">
              <a:buNone/>
            </a:pPr>
            <a:r>
              <a:rPr lang="it-IT" dirty="0"/>
              <a:t>Con l’art. 10, comma 13-octies della L. 214/2011, il termine era già stato spostato in avanti al 31 dicembre 2012.</a:t>
            </a:r>
          </a:p>
          <a:p>
            <a:pPr marL="0" indent="0" algn="just">
              <a:buNone/>
            </a:pPr>
            <a:endParaRPr lang="it-IT" dirty="0"/>
          </a:p>
          <a:p>
            <a:pPr marL="0" indent="0" algn="just">
              <a:buNone/>
            </a:pPr>
            <a:r>
              <a:rPr lang="it-IT" dirty="0"/>
              <a:t>Le </a:t>
            </a:r>
            <a:r>
              <a:rPr lang="it-IT" b="1" dirty="0"/>
              <a:t>continue proroghe </a:t>
            </a:r>
            <a:r>
              <a:rPr lang="it-IT" dirty="0"/>
              <a:t>concesse sarebbero dovute servire a creare le condizioni per una “</a:t>
            </a:r>
            <a:r>
              <a:rPr lang="it-IT" b="1" dirty="0"/>
              <a:t>prossima riforma</a:t>
            </a:r>
            <a:r>
              <a:rPr lang="it-IT" dirty="0"/>
              <a:t>”, con il ricorso ad una motivazione che preannunciava nuovi interventi per chiarire il quadro normativo in materia di riscossione di tributi locali.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a:t>
            </a:fld>
            <a:endParaRPr lang="it-IT"/>
          </a:p>
        </p:txBody>
      </p:sp>
    </p:spTree>
    <p:extLst>
      <p:ext uri="{BB962C8B-B14F-4D97-AF65-F5344CB8AC3E}">
        <p14:creationId xmlns:p14="http://schemas.microsoft.com/office/powerpoint/2010/main" val="2064656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L’ingiunzione fiscale, quindi, costituisce </a:t>
            </a:r>
            <a:r>
              <a:rPr lang="it-IT" dirty="0">
                <a:solidFill>
                  <a:srgbClr val="FF0000"/>
                </a:solidFill>
              </a:rPr>
              <a:t>titolo esecutivo speciale, non di natura giurisdizionale ma amministrativa, unilateralmente formato dalla pubblica amministrazione, che in parte diverge da quello ordinario ma che ne richiama fondamentalmente la disciplina.</a:t>
            </a: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50</a:t>
            </a:fld>
            <a:endParaRPr lang="it-IT"/>
          </a:p>
        </p:txBody>
      </p:sp>
    </p:spTree>
    <p:extLst>
      <p:ext uri="{BB962C8B-B14F-4D97-AF65-F5344CB8AC3E}">
        <p14:creationId xmlns:p14="http://schemas.microsoft.com/office/powerpoint/2010/main" val="27997702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La valenza dell’ingiunzione quale titolo esecutivo speciale comporta che essa non abbisogna di alcun atto di precetto, costituendo </a:t>
            </a:r>
            <a:r>
              <a:rPr lang="it-IT" dirty="0">
                <a:solidFill>
                  <a:srgbClr val="FF0000"/>
                </a:solidFill>
              </a:rPr>
              <a:t>contestualmente precetto e titolo esecutivo (Corte di Cassazione, sez. I, 13 settembre 2006, n. 19669).</a:t>
            </a: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51</a:t>
            </a:fld>
            <a:endParaRPr lang="it-IT"/>
          </a:p>
        </p:txBody>
      </p:sp>
    </p:spTree>
    <p:extLst>
      <p:ext uri="{BB962C8B-B14F-4D97-AF65-F5344CB8AC3E}">
        <p14:creationId xmlns:p14="http://schemas.microsoft.com/office/powerpoint/2010/main" val="38145652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Sono presenti nell’ingiunzione tutti gli elementi dell’atto di precetto:</a:t>
            </a:r>
          </a:p>
          <a:p>
            <a:pPr algn="just"/>
            <a:r>
              <a:rPr lang="it-IT" dirty="0"/>
              <a:t>L’ordine o intimazione ad adempiere</a:t>
            </a:r>
          </a:p>
          <a:p>
            <a:pPr algn="just"/>
            <a:r>
              <a:rPr lang="it-IT" dirty="0"/>
              <a:t>Il termine per adempiere</a:t>
            </a:r>
          </a:p>
          <a:p>
            <a:pPr algn="just"/>
            <a:r>
              <a:rPr lang="it-IT" dirty="0"/>
              <a:t>La minaccia degli atti esecutivi conseguenti al mancato adempimento</a:t>
            </a:r>
          </a:p>
          <a:p>
            <a:pPr algn="just"/>
            <a:r>
              <a:rPr lang="it-IT" dirty="0"/>
              <a:t>La motivazione dell’atto</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52</a:t>
            </a:fld>
            <a:endParaRPr lang="it-IT"/>
          </a:p>
        </p:txBody>
      </p:sp>
    </p:spTree>
    <p:extLst>
      <p:ext uri="{BB962C8B-B14F-4D97-AF65-F5344CB8AC3E}">
        <p14:creationId xmlns:p14="http://schemas.microsoft.com/office/powerpoint/2010/main" val="31194304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a:t>Trascorso il termine di trenta giorni (per le ingiunzioni non aventi natura tributaria) o sessanta (natura tributaria), respinti opposizioni o ricorsi, l’ente creditore procederà per mezzo di un ufficiale giudiziario addetto al tribunale o all’ufficio del giudice di pace, al pignoramento dei beni del debitore.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53</a:t>
            </a:fld>
            <a:endParaRPr lang="it-IT"/>
          </a:p>
        </p:txBody>
      </p:sp>
    </p:spTree>
    <p:extLst>
      <p:ext uri="{BB962C8B-B14F-4D97-AF65-F5344CB8AC3E}">
        <p14:creationId xmlns:p14="http://schemas.microsoft.com/office/powerpoint/2010/main" val="11222229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ENTRATE RISCUOTIBILI CON L’INGIUNZIONE FISCALE</a:t>
            </a:r>
          </a:p>
        </p:txBody>
      </p:sp>
      <p:sp>
        <p:nvSpPr>
          <p:cNvPr id="3" name="Segnaposto contenuto 2"/>
          <p:cNvSpPr>
            <a:spLocks noGrp="1"/>
          </p:cNvSpPr>
          <p:nvPr>
            <p:ph idx="1"/>
          </p:nvPr>
        </p:nvSpPr>
        <p:spPr/>
        <p:txBody>
          <a:bodyPr>
            <a:normAutofit lnSpcReduction="10000"/>
          </a:bodyPr>
          <a:lstStyle/>
          <a:p>
            <a:pPr marL="0" indent="0" algn="just">
              <a:buNone/>
            </a:pPr>
            <a:r>
              <a:rPr lang="it-IT" dirty="0"/>
              <a:t>L’ingiunzione fiscale può sicuramente essere applicata per tutti i tributi ed, in particolare, per tutti quelli locali.</a:t>
            </a:r>
          </a:p>
          <a:p>
            <a:pPr marL="0" indent="0" algn="just">
              <a:buNone/>
            </a:pPr>
            <a:r>
              <a:rPr lang="it-IT" dirty="0"/>
              <a:t>La giurisprudenza ha affermato che l’ingiunzione fiscale può essere utilizzata, da parte della pubblica amministrazione, non solo per le entrate strettamente di diritto pubblico, ma anche in quelle di diritto privato (entrate patrimoniali, non tributarie)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54</a:t>
            </a:fld>
            <a:endParaRPr lang="it-IT"/>
          </a:p>
        </p:txBody>
      </p:sp>
    </p:spTree>
    <p:extLst>
      <p:ext uri="{BB962C8B-B14F-4D97-AF65-F5344CB8AC3E}">
        <p14:creationId xmlns:p14="http://schemas.microsoft.com/office/powerpoint/2010/main" val="41611986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ENTRATE RISCUOTIBILI CON L’INGIUNZIONE FISCALE</a:t>
            </a:r>
          </a:p>
        </p:txBody>
      </p:sp>
      <p:sp>
        <p:nvSpPr>
          <p:cNvPr id="3" name="Segnaposto contenuto 2"/>
          <p:cNvSpPr>
            <a:spLocks noGrp="1"/>
          </p:cNvSpPr>
          <p:nvPr>
            <p:ph idx="1"/>
          </p:nvPr>
        </p:nvSpPr>
        <p:spPr/>
        <p:txBody>
          <a:bodyPr>
            <a:normAutofit lnSpcReduction="10000"/>
          </a:bodyPr>
          <a:lstStyle/>
          <a:p>
            <a:pPr marL="0" indent="0" algn="just">
              <a:buNone/>
            </a:pPr>
            <a:r>
              <a:rPr lang="it-IT" dirty="0"/>
              <a:t>Il credito riscuotibile con l’ingiunzione fiscale dev’essere comunque </a:t>
            </a:r>
            <a:r>
              <a:rPr lang="it-IT" dirty="0">
                <a:solidFill>
                  <a:srgbClr val="FF0000"/>
                </a:solidFill>
              </a:rPr>
              <a:t>certo, liquido ed esigibile.</a:t>
            </a:r>
          </a:p>
          <a:p>
            <a:pPr marL="0" indent="0" algn="just">
              <a:buNone/>
            </a:pPr>
            <a:r>
              <a:rPr lang="it-IT" dirty="0">
                <a:solidFill>
                  <a:srgbClr val="FF0000"/>
                </a:solidFill>
              </a:rPr>
              <a:t>CERTO: </a:t>
            </a:r>
            <a:r>
              <a:rPr lang="it-IT" dirty="0"/>
              <a:t>quando non è controverso nella sua esistenza</a:t>
            </a:r>
          </a:p>
          <a:p>
            <a:pPr marL="0" indent="0" algn="just">
              <a:buNone/>
            </a:pPr>
            <a:r>
              <a:rPr lang="it-IT" dirty="0">
                <a:solidFill>
                  <a:srgbClr val="FF0000"/>
                </a:solidFill>
              </a:rPr>
              <a:t>LIQUIDO: </a:t>
            </a:r>
            <a:r>
              <a:rPr lang="it-IT" dirty="0"/>
              <a:t>	quando è determinato (o facilmente determinabile) nel suo ammontare</a:t>
            </a:r>
          </a:p>
          <a:p>
            <a:pPr marL="0" indent="0" algn="just">
              <a:buNone/>
            </a:pPr>
            <a:r>
              <a:rPr lang="it-IT" dirty="0">
                <a:solidFill>
                  <a:srgbClr val="FF0000"/>
                </a:solidFill>
              </a:rPr>
              <a:t>ESIGIBILE: </a:t>
            </a:r>
            <a:r>
              <a:rPr lang="it-IT" dirty="0"/>
              <a:t>quando il termine per la riscossione è scaduto ed il pagamento non è più sottoposto a condizione o termine.</a:t>
            </a: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55</a:t>
            </a:fld>
            <a:endParaRPr lang="it-IT"/>
          </a:p>
        </p:txBody>
      </p:sp>
    </p:spTree>
    <p:extLst>
      <p:ext uri="{BB962C8B-B14F-4D97-AF65-F5344CB8AC3E}">
        <p14:creationId xmlns:p14="http://schemas.microsoft.com/office/powerpoint/2010/main" val="22221968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NOTIFICA </a:t>
            </a:r>
            <a:br>
              <a:rPr lang="it-IT" dirty="0"/>
            </a:br>
            <a:r>
              <a:rPr lang="it-IT" dirty="0"/>
              <a:t>DELL’INGIUNZIONE FISCALE</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normativa e la dottrina individuano varie modalità attraverso le quali è possibile effettuare la notifica:</a:t>
            </a:r>
          </a:p>
          <a:p>
            <a:pPr algn="just"/>
            <a:r>
              <a:rPr lang="it-IT" dirty="0"/>
              <a:t>Dall’ufficiale giudiziario o dal messo del giudice di pace</a:t>
            </a:r>
          </a:p>
          <a:p>
            <a:pPr algn="just"/>
            <a:r>
              <a:rPr lang="it-IT" dirty="0"/>
              <a:t>Direttamente a mezzo posta dal comune o dal concessionario</a:t>
            </a:r>
          </a:p>
          <a:p>
            <a:pPr algn="just"/>
            <a:r>
              <a:rPr lang="it-IT" dirty="0"/>
              <a:t>Dal funzionario responsabile della riscossione ai sensi dell’art. 4, comma 2-septies della L. 265/2002</a:t>
            </a:r>
          </a:p>
          <a:p>
            <a:pPr algn="just"/>
            <a:r>
              <a:rPr lang="it-IT" dirty="0"/>
              <a:t>Dal messo comunale</a:t>
            </a:r>
          </a:p>
          <a:p>
            <a:pPr algn="just"/>
            <a:r>
              <a:rPr lang="it-IT" dirty="0"/>
              <a:t>Per il tramite del messo notificatore</a:t>
            </a:r>
          </a:p>
          <a:p>
            <a:pPr marL="0" indent="0" algn="just">
              <a:buNone/>
            </a:pPr>
            <a:r>
              <a:rPr lang="it-IT" dirty="0">
                <a:solidFill>
                  <a:srgbClr val="FF0000"/>
                </a:solidFill>
              </a:rPr>
              <a:t>La norma prevede espressamente solo la prima e la quinta soluzione, le restanti sono state ammesse da dottrina e giurisprudenza.</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56</a:t>
            </a:fld>
            <a:endParaRPr lang="it-IT"/>
          </a:p>
        </p:txBody>
      </p:sp>
    </p:spTree>
    <p:extLst>
      <p:ext uri="{BB962C8B-B14F-4D97-AF65-F5344CB8AC3E}">
        <p14:creationId xmlns:p14="http://schemas.microsoft.com/office/powerpoint/2010/main" val="336031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L’Ufficiale della riscossione</a:t>
            </a:r>
          </a:p>
        </p:txBody>
      </p:sp>
      <p:sp>
        <p:nvSpPr>
          <p:cNvPr id="3" name="Segnaposto contenuto 2"/>
          <p:cNvSpPr>
            <a:spLocks noGrp="1"/>
          </p:cNvSpPr>
          <p:nvPr>
            <p:ph idx="1"/>
          </p:nvPr>
        </p:nvSpPr>
        <p:spPr/>
        <p:txBody>
          <a:bodyPr>
            <a:normAutofit fontScale="92500" lnSpcReduction="10000"/>
          </a:bodyPr>
          <a:lstStyle/>
          <a:p>
            <a:pPr algn="just">
              <a:buNone/>
            </a:pPr>
            <a:r>
              <a:rPr lang="it-IT" dirty="0"/>
              <a:t>In tale contesto doveva essere centrale la figura dell’ </a:t>
            </a:r>
            <a:r>
              <a:rPr lang="it-IT" b="1" u="sng" dirty="0">
                <a:solidFill>
                  <a:srgbClr val="FF0000"/>
                </a:solidFill>
              </a:rPr>
              <a:t>UFFICIALE DELLA RISCOSSIONE</a:t>
            </a:r>
            <a:endParaRPr lang="it-IT" b="1" u="sng" dirty="0"/>
          </a:p>
          <a:p>
            <a:pPr algn="just">
              <a:buNone/>
            </a:pPr>
            <a:r>
              <a:rPr lang="it-IT" dirty="0"/>
              <a:t>L’Ufficiale deve curare la fase esecutiva della riscossione:</a:t>
            </a:r>
          </a:p>
          <a:p>
            <a:r>
              <a:rPr lang="it-IT" dirty="0"/>
              <a:t>Pignoramenti</a:t>
            </a:r>
          </a:p>
          <a:p>
            <a:r>
              <a:rPr lang="it-IT" dirty="0"/>
              <a:t>Vendite</a:t>
            </a:r>
          </a:p>
          <a:p>
            <a:r>
              <a:rPr lang="it-IT" dirty="0"/>
              <a:t>Etc.</a:t>
            </a:r>
          </a:p>
          <a:p>
            <a:pPr algn="just">
              <a:buNone/>
            </a:pPr>
            <a:r>
              <a:rPr lang="it-IT" dirty="0"/>
              <a:t>Deve, quindi, assolvere al compiti degli ufficiali giudiziari.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57</a:t>
            </a:fld>
            <a:endParaRPr lang="it-IT"/>
          </a:p>
        </p:txBody>
      </p:sp>
    </p:spTree>
    <p:extLst>
      <p:ext uri="{BB962C8B-B14F-4D97-AF65-F5344CB8AC3E}">
        <p14:creationId xmlns:p14="http://schemas.microsoft.com/office/powerpoint/2010/main" val="344796342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L’ufficiale della riscossione</a:t>
            </a:r>
          </a:p>
        </p:txBody>
      </p:sp>
      <p:sp>
        <p:nvSpPr>
          <p:cNvPr id="3" name="Segnaposto contenuto 2"/>
          <p:cNvSpPr>
            <a:spLocks noGrp="1"/>
          </p:cNvSpPr>
          <p:nvPr>
            <p:ph idx="1"/>
          </p:nvPr>
        </p:nvSpPr>
        <p:spPr/>
        <p:txBody>
          <a:bodyPr>
            <a:normAutofit fontScale="85000" lnSpcReduction="20000"/>
          </a:bodyPr>
          <a:lstStyle/>
          <a:p>
            <a:pPr marL="0" algn="just">
              <a:lnSpc>
                <a:spcPct val="110000"/>
              </a:lnSpc>
              <a:spcBef>
                <a:spcPts val="0"/>
              </a:spcBef>
              <a:buNone/>
            </a:pPr>
            <a:r>
              <a:rPr lang="it-IT" dirty="0"/>
              <a:t>La figura dell’ufficiale della riscossione è stata definita dal D.P.R. n. 602/1973 e dal D.Lgs. n. 112/1999 ed è stata posta al centro del nuovo sistema di riscossione coattiva che punta decisamente alla espropriazione di beni.</a:t>
            </a:r>
          </a:p>
          <a:p>
            <a:pPr marL="0" algn="just">
              <a:lnSpc>
                <a:spcPct val="110000"/>
              </a:lnSpc>
              <a:spcBef>
                <a:spcPts val="0"/>
              </a:spcBef>
            </a:pPr>
            <a:endParaRPr lang="it-IT" dirty="0"/>
          </a:p>
          <a:p>
            <a:pPr marL="0" algn="just">
              <a:lnSpc>
                <a:spcPct val="110000"/>
              </a:lnSpc>
              <a:spcBef>
                <a:spcPts val="0"/>
              </a:spcBef>
              <a:buNone/>
            </a:pPr>
            <a:r>
              <a:rPr lang="it-IT" b="1" dirty="0">
                <a:solidFill>
                  <a:srgbClr val="FF0000"/>
                </a:solidFill>
              </a:rPr>
              <a:t>L’ufficiale della riscossione ha una specifica attribuzione di natura pubblica, svolge, nella procedura privilegiata della riscossione dei tributi, le medesime funzioni che, nell’ordinario procedimento esecutivo, regolato dal codice di procedura civile, sono svolte dall’ufficiale giudiziario.</a:t>
            </a:r>
          </a:p>
          <a:p>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58</a:t>
            </a:fld>
            <a:endParaRPr lang="it-IT"/>
          </a:p>
        </p:txBody>
      </p:sp>
    </p:spTree>
    <p:extLst>
      <p:ext uri="{BB962C8B-B14F-4D97-AF65-F5344CB8AC3E}">
        <p14:creationId xmlns:p14="http://schemas.microsoft.com/office/powerpoint/2010/main" val="909064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L’Ufficiale della riscossione</a:t>
            </a:r>
          </a:p>
        </p:txBody>
      </p:sp>
      <p:sp>
        <p:nvSpPr>
          <p:cNvPr id="3" name="Segnaposto contenuto 2"/>
          <p:cNvSpPr>
            <a:spLocks noGrp="1"/>
          </p:cNvSpPr>
          <p:nvPr>
            <p:ph idx="1"/>
          </p:nvPr>
        </p:nvSpPr>
        <p:spPr/>
        <p:txBody>
          <a:bodyPr>
            <a:normAutofit fontScale="92500" lnSpcReduction="20000"/>
          </a:bodyPr>
          <a:lstStyle/>
          <a:p>
            <a:pPr marL="0" algn="just">
              <a:spcBef>
                <a:spcPts val="0"/>
              </a:spcBef>
              <a:buNone/>
            </a:pPr>
            <a:r>
              <a:rPr lang="it-IT" dirty="0"/>
              <a:t>Le norme per l’idoneità alle funzioni dell’Ufficiale esattoriale erano contenute nella legge n. 56/1951, poi modificate dal regolamento di attuazione della legge n. 146/1998.</a:t>
            </a:r>
          </a:p>
          <a:p>
            <a:pPr marL="0" algn="just">
              <a:spcBef>
                <a:spcPts val="0"/>
              </a:spcBef>
              <a:buNone/>
            </a:pPr>
            <a:endParaRPr lang="it-IT" dirty="0"/>
          </a:p>
          <a:p>
            <a:pPr marL="0" algn="just">
              <a:spcBef>
                <a:spcPts val="0"/>
              </a:spcBef>
              <a:buNone/>
            </a:pPr>
            <a:r>
              <a:rPr lang="it-IT" dirty="0"/>
              <a:t>Il regolamento, emanato con D.P.R. n. 402/2000, stabilisce che gli esami per conseguire l’abilitazione all’esercizio delle funzioni di ufficiale della riscossione sono indetti con cadenza biennale con decreto del direttore generale del Dipartimento delle entrate.</a:t>
            </a:r>
          </a:p>
          <a:p>
            <a:pPr>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59</a:t>
            </a:fld>
            <a:endParaRPr lang="it-IT"/>
          </a:p>
        </p:txBody>
      </p:sp>
    </p:spTree>
    <p:extLst>
      <p:ext uri="{BB962C8B-B14F-4D97-AF65-F5344CB8AC3E}">
        <p14:creationId xmlns:p14="http://schemas.microsoft.com/office/powerpoint/2010/main" val="12122701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olo 1"/>
          <p:cNvSpPr>
            <a:spLocks noGrp="1"/>
          </p:cNvSpPr>
          <p:nvPr>
            <p:ph type="title"/>
          </p:nvPr>
        </p:nvSpPr>
        <p:spPr/>
        <p:txBody>
          <a:bodyPr/>
          <a:lstStyle/>
          <a:p>
            <a:pPr>
              <a:defRPr/>
            </a:pPr>
            <a:r>
              <a:rPr lang="it-IT" sz="3200" dirty="0"/>
              <a:t>RISCOSSIONE DEI TRIBUTI LOCALI</a:t>
            </a:r>
            <a:br>
              <a:rPr lang="it-IT" sz="3200" dirty="0"/>
            </a:br>
            <a:r>
              <a:rPr lang="it-IT" sz="3200" dirty="0"/>
              <a:t>CESSAZIONE EQUITALIA</a:t>
            </a:r>
            <a:endParaRPr lang="it-IT" altLang="it-IT" sz="3200" b="1" dirty="0">
              <a:solidFill>
                <a:schemeClr val="tx2">
                  <a:lumMod val="60000"/>
                  <a:lumOff val="40000"/>
                </a:schemeClr>
              </a:solidFill>
            </a:endParaRPr>
          </a:p>
        </p:txBody>
      </p:sp>
      <p:sp>
        <p:nvSpPr>
          <p:cNvPr id="3" name="Segnaposto contenuto 2"/>
          <p:cNvSpPr>
            <a:spLocks noGrp="1"/>
          </p:cNvSpPr>
          <p:nvPr>
            <p:ph idx="1"/>
          </p:nvPr>
        </p:nvSpPr>
        <p:spPr/>
        <p:txBody>
          <a:bodyPr>
            <a:normAutofit lnSpcReduction="10000"/>
          </a:bodyPr>
          <a:lstStyle/>
          <a:p>
            <a:pPr marL="0" algn="just">
              <a:buFont typeface="Arial" charset="0"/>
              <a:buNone/>
              <a:defRPr/>
            </a:pPr>
            <a:r>
              <a:rPr lang="it-IT" dirty="0"/>
              <a:t>Il DL Enti Locali n. 113 del 24 giugno 2016, all’art. 18, prevedeva </a:t>
            </a:r>
            <a:r>
              <a:rPr lang="it-IT" dirty="0">
                <a:effectLst>
                  <a:outerShdw blurRad="38100" dist="38100" dir="2700000" algn="tl">
                    <a:srgbClr val="000000">
                      <a:alpha val="43137"/>
                    </a:srgbClr>
                  </a:outerShdw>
                </a:effectLst>
              </a:rPr>
              <a:t>l’ottava proroga</a:t>
            </a:r>
            <a:r>
              <a:rPr lang="it-IT" dirty="0"/>
              <a:t>, della cessazione dell’attività di Equitalia rispetto ai tributi locali. </a:t>
            </a:r>
          </a:p>
          <a:p>
            <a:pPr marL="0" algn="just">
              <a:buFont typeface="Arial" charset="0"/>
              <a:buNone/>
              <a:defRPr/>
            </a:pPr>
            <a:r>
              <a:rPr lang="it-IT" i="1" dirty="0"/>
              <a:t>Nelle more del riordino della disciplina della riscossione, al fine di garantirne l’effettuazione da parte degli enti locali, senza soluzione di continuità, i termini per la cessazione </a:t>
            </a:r>
            <a:r>
              <a:rPr lang="it-IT" i="1" dirty="0">
                <a:effectLst>
                  <a:outerShdw blurRad="38100" dist="38100" dir="2700000" algn="tl">
                    <a:srgbClr val="000000">
                      <a:alpha val="43137"/>
                    </a:srgbClr>
                  </a:outerShdw>
                </a:effectLst>
              </a:rPr>
              <a:t>sono spostati al 31 dicembre 2016.</a:t>
            </a:r>
          </a:p>
        </p:txBody>
      </p:sp>
      <p:sp>
        <p:nvSpPr>
          <p:cNvPr id="2" name="Segnaposto piè di pagina 1"/>
          <p:cNvSpPr>
            <a:spLocks noGrp="1"/>
          </p:cNvSpPr>
          <p:nvPr>
            <p:ph type="ftr" sz="quarter" idx="11"/>
          </p:nvPr>
        </p:nvSpPr>
        <p:spPr/>
        <p:txBody>
          <a:bodyPr/>
          <a:lstStyle/>
          <a:p>
            <a:pPr>
              <a:defRPr/>
            </a:pPr>
            <a:r>
              <a:rPr lang="it-IT"/>
              <a:t>Lucio Catania - Anci Sicilia - Ifel</a:t>
            </a:r>
          </a:p>
        </p:txBody>
      </p:sp>
      <p:sp>
        <p:nvSpPr>
          <p:cNvPr id="4" name="Segnaposto numero diapositiva 3"/>
          <p:cNvSpPr>
            <a:spLocks noGrp="1"/>
          </p:cNvSpPr>
          <p:nvPr>
            <p:ph type="sldNum" sz="quarter" idx="12"/>
          </p:nvPr>
        </p:nvSpPr>
        <p:spPr/>
        <p:txBody>
          <a:bodyPr/>
          <a:lstStyle/>
          <a:p>
            <a:pPr>
              <a:defRPr/>
            </a:pPr>
            <a:fld id="{BB54152E-8E92-4B62-91C2-EF8B5F24A4C4}" type="slidenum">
              <a:rPr lang="it-IT" smtClean="0"/>
              <a:pPr>
                <a:defRPr/>
              </a:pPr>
              <a:t>6</a:t>
            </a:fld>
            <a:endParaRPr lang="it-IT"/>
          </a:p>
        </p:txBody>
      </p:sp>
    </p:spTree>
    <p:extLst>
      <p:ext uri="{BB962C8B-B14F-4D97-AF65-F5344CB8AC3E}">
        <p14:creationId xmlns:p14="http://schemas.microsoft.com/office/powerpoint/2010/main" val="3398817845"/>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L’Ufficiale della riscossione</a:t>
            </a:r>
          </a:p>
        </p:txBody>
      </p:sp>
      <p:sp>
        <p:nvSpPr>
          <p:cNvPr id="3" name="Segnaposto contenuto 2"/>
          <p:cNvSpPr>
            <a:spLocks noGrp="1"/>
          </p:cNvSpPr>
          <p:nvPr>
            <p:ph idx="1"/>
          </p:nvPr>
        </p:nvSpPr>
        <p:spPr/>
        <p:txBody>
          <a:bodyPr/>
          <a:lstStyle/>
          <a:p>
            <a:pPr algn="just">
              <a:buNone/>
            </a:pPr>
            <a:r>
              <a:rPr lang="it-IT" dirty="0"/>
              <a:t>In mancanza di tale figura si corre il rischio di rallentare l’attività di recupero.</a:t>
            </a:r>
          </a:p>
          <a:p>
            <a:pPr algn="just">
              <a:buNone/>
            </a:pPr>
            <a:endParaRPr lang="it-IT" dirty="0"/>
          </a:p>
          <a:p>
            <a:pPr algn="just">
              <a:buNone/>
            </a:pPr>
            <a:r>
              <a:rPr lang="it-IT" dirty="0"/>
              <a:t>Ma solo pochi Comuni hanno al proprio interno l’Ufficiale della riscossione e l’unica selezione bandita nel corso dell’ultimo decennio si è conclusa solo dopo cinque anni.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60</a:t>
            </a:fld>
            <a:endParaRPr lang="it-IT"/>
          </a:p>
        </p:txBody>
      </p:sp>
    </p:spTree>
    <p:extLst>
      <p:ext uri="{BB962C8B-B14F-4D97-AF65-F5344CB8AC3E}">
        <p14:creationId xmlns:p14="http://schemas.microsoft.com/office/powerpoint/2010/main" val="97671557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a:t>L’Ufficiale della riscossione</a:t>
            </a:r>
          </a:p>
        </p:txBody>
      </p:sp>
      <p:sp>
        <p:nvSpPr>
          <p:cNvPr id="3" name="Segnaposto contenuto 2"/>
          <p:cNvSpPr>
            <a:spLocks noGrp="1"/>
          </p:cNvSpPr>
          <p:nvPr>
            <p:ph idx="1"/>
          </p:nvPr>
        </p:nvSpPr>
        <p:spPr/>
        <p:txBody>
          <a:bodyPr>
            <a:normAutofit fontScale="92500" lnSpcReduction="10000"/>
          </a:bodyPr>
          <a:lstStyle/>
          <a:p>
            <a:pPr algn="just">
              <a:buNone/>
            </a:pPr>
            <a:r>
              <a:rPr lang="it-IT" dirty="0"/>
              <a:t>Bisogna allora uscire da questa situazione di impasse, magari attribuendo ad un altro soggetto (ad esempio le Regioni, gli Ordini professionali o Anci) il compito di organizzare gli esami di abilitazione. </a:t>
            </a:r>
          </a:p>
          <a:p>
            <a:pPr algn="just">
              <a:buNone/>
            </a:pPr>
            <a:r>
              <a:rPr lang="it-IT" dirty="0"/>
              <a:t>Altrimenti la strada dell'esternalizzazione sembra l'unica via d'uscita, anche se comporta l'indizione di migliaia di gare con una tempistica non breve e un potenziale contenzioso che ne potrebbe derivare.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61</a:t>
            </a:fld>
            <a:endParaRPr lang="it-IT"/>
          </a:p>
        </p:txBody>
      </p:sp>
    </p:spTree>
    <p:extLst>
      <p:ext uri="{BB962C8B-B14F-4D97-AF65-F5344CB8AC3E}">
        <p14:creationId xmlns:p14="http://schemas.microsoft.com/office/powerpoint/2010/main" val="2930221745"/>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a:t>La gestione associata</a:t>
            </a:r>
            <a:endParaRPr lang="it-IT" sz="3500" dirty="0"/>
          </a:p>
        </p:txBody>
      </p:sp>
      <p:sp>
        <p:nvSpPr>
          <p:cNvPr id="3" name="Segnaposto contenuto 2"/>
          <p:cNvSpPr>
            <a:spLocks noGrp="1"/>
          </p:cNvSpPr>
          <p:nvPr>
            <p:ph idx="1"/>
          </p:nvPr>
        </p:nvSpPr>
        <p:spPr/>
        <p:txBody>
          <a:bodyPr>
            <a:normAutofit fontScale="92500" lnSpcReduction="20000"/>
          </a:bodyPr>
          <a:lstStyle/>
          <a:p>
            <a:pPr algn="just">
              <a:buNone/>
            </a:pPr>
            <a:r>
              <a:rPr lang="it-IT" dirty="0"/>
              <a:t>La  gestione associata del servizio di riscossione è prevista dall’art. 52, comma 5, del D. LGS. 446/1997, inoltre tra le funzioni fondamentali individuate nell’art. 19 del D.L. n. 95/2012 abbiamo:</a:t>
            </a:r>
          </a:p>
          <a:p>
            <a:pPr marL="582930" indent="-514350" algn="just">
              <a:buAutoNum type="alphaLcParenR"/>
            </a:pPr>
            <a:r>
              <a:rPr lang="it-IT" dirty="0"/>
              <a:t>Organizzazione generale dell’amministrazione, GESTIONE FINANZIARIA E CONTABILE</a:t>
            </a:r>
          </a:p>
          <a:p>
            <a:pPr marL="582930" indent="-514350" algn="just">
              <a:buNone/>
            </a:pPr>
            <a:r>
              <a:rPr lang="it-IT" dirty="0"/>
              <a:t>f) L’organizzazione e la gestione di servizi di raccolta, avvio e smaltimento e recupero dei rifiuti urbani e LA RISCOSSIONE DEI RELATIVI TRIBUTI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62</a:t>
            </a:fld>
            <a:endParaRPr lang="it-IT"/>
          </a:p>
        </p:txBody>
      </p:sp>
    </p:spTree>
    <p:extLst>
      <p:ext uri="{BB962C8B-B14F-4D97-AF65-F5344CB8AC3E}">
        <p14:creationId xmlns:p14="http://schemas.microsoft.com/office/powerpoint/2010/main" val="1693886994"/>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lstStyle/>
          <a:p>
            <a:pPr marL="0" algn="just">
              <a:lnSpc>
                <a:spcPct val="200000"/>
              </a:lnSpc>
              <a:spcBef>
                <a:spcPts val="0"/>
              </a:spcBef>
              <a:buNone/>
            </a:pPr>
            <a:r>
              <a:rPr lang="it-IT" sz="4000" dirty="0">
                <a:solidFill>
                  <a:srgbClr val="FF0000"/>
                </a:solidFill>
              </a:rPr>
              <a:t>Gli aggi sulla riscossione dei tributi locali, sottratti all’Agente nazionale della riscossione, sono liberi.</a:t>
            </a:r>
          </a:p>
          <a:p>
            <a:pPr marL="0" algn="just">
              <a:lnSpc>
                <a:spcPct val="200000"/>
              </a:lnSpc>
              <a:spcBef>
                <a:spcPts val="0"/>
              </a:spcBef>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63</a:t>
            </a:fld>
            <a:endParaRPr lang="it-IT"/>
          </a:p>
        </p:txBody>
      </p:sp>
    </p:spTree>
    <p:extLst>
      <p:ext uri="{BB962C8B-B14F-4D97-AF65-F5344CB8AC3E}">
        <p14:creationId xmlns:p14="http://schemas.microsoft.com/office/powerpoint/2010/main" val="2648210344"/>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lstStyle/>
          <a:p>
            <a:pPr algn="ctr">
              <a:buNone/>
            </a:pPr>
            <a:r>
              <a:rPr lang="it-IT" dirty="0"/>
              <a:t>L’ART. 52, comma 5, del D. LGS. 446/1997 </a:t>
            </a:r>
          </a:p>
          <a:p>
            <a:pPr algn="ctr">
              <a:buNone/>
            </a:pPr>
            <a:endParaRPr lang="it-IT" dirty="0"/>
          </a:p>
          <a:p>
            <a:pPr algn="ctr">
              <a:buNone/>
            </a:pPr>
            <a:r>
              <a:rPr lang="it-IT" dirty="0"/>
              <a:t>prevede che l’affidamento</a:t>
            </a:r>
          </a:p>
          <a:p>
            <a:pPr algn="ctr">
              <a:buNone/>
            </a:pPr>
            <a:endParaRPr lang="it-IT" dirty="0"/>
          </a:p>
          <a:p>
            <a:pPr algn="ctr">
              <a:buNone/>
            </a:pPr>
            <a:r>
              <a:rPr lang="it-IT" dirty="0"/>
              <a:t>NON DEVE COMPORTARE ONERI AGGIUNTIVI PER IL CONTRIBUENTE</a:t>
            </a:r>
          </a:p>
          <a:p>
            <a:pPr algn="ctr">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64</a:t>
            </a:fld>
            <a:endParaRPr lang="it-IT"/>
          </a:p>
        </p:txBody>
      </p:sp>
    </p:spTree>
    <p:extLst>
      <p:ext uri="{BB962C8B-B14F-4D97-AF65-F5344CB8AC3E}">
        <p14:creationId xmlns:p14="http://schemas.microsoft.com/office/powerpoint/2010/main" val="1173441275"/>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Corte Costituzionale (ordinanza n. 129/2017) ha ritenuto manifestamente inammissibile la questione di legittimità costituzionale dell'aggio di Equitalia, sollevata dalle commissioni tributarie provinciali di Cagliari, Milano e Roma. </a:t>
            </a:r>
          </a:p>
          <a:p>
            <a:pPr marL="0" indent="0" algn="just">
              <a:buNone/>
            </a:pPr>
            <a:r>
              <a:rPr lang="it-IT" dirty="0"/>
              <a:t>Il provvedimento è motivato sulla base del fatto che i rilievi dei giudici tributari erano carenti sia in ordine all'individuazione della norma censurata sia per difetto di motivazione in punto di rilevanza della questione. Va subito detto che la norma sottoposta all'attenzione della Corte costituzionale, l'articolo 17 del decreto legislativo 112/99, è cambiata diverse volte negli anni passando peraltro da un iniziale regime di variabilità dell'aggio su base territoriale all'introduzione della misura unica del 9% sull'intero territorio nazionale (Dl 185/2008). Poi l'aggio è stato ridotto all'8% dal 2013 e al 6% dal 1° gennaio 2016. </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65</a:t>
            </a:fld>
            <a:endParaRPr lang="it-IT"/>
          </a:p>
        </p:txBody>
      </p:sp>
    </p:spTree>
    <p:extLst>
      <p:ext uri="{BB962C8B-B14F-4D97-AF65-F5344CB8AC3E}">
        <p14:creationId xmlns:p14="http://schemas.microsoft.com/office/powerpoint/2010/main" val="2021595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a:bodyPr>
          <a:lstStyle/>
          <a:p>
            <a:pPr marL="0" indent="0" algn="just">
              <a:buNone/>
            </a:pPr>
            <a:r>
              <a:rPr lang="it-IT" dirty="0"/>
              <a:t>Con decreto del Ministro dell'economia e delle finanze sono individuati i criteri e i parametri per la determinazione dei costi e quelli in relazione ai quali si possono modificare in diminuzione le quote percentuali, all'esito della verifica sulla qualità e produttività dell'attività, nonché dei risultati raggiunti in termini di efficientamento e razionalizzazione del servizio.</a:t>
            </a:r>
            <a:br>
              <a:rPr lang="it-IT" dirty="0"/>
            </a:b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66</a:t>
            </a:fld>
            <a:endParaRPr lang="it-IT"/>
          </a:p>
        </p:txBody>
      </p:sp>
    </p:spTree>
    <p:extLst>
      <p:ext uri="{BB962C8B-B14F-4D97-AF65-F5344CB8AC3E}">
        <p14:creationId xmlns:p14="http://schemas.microsoft.com/office/powerpoint/2010/main" val="13565770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Gli oneri di riscossione e di esecuzione sono ripartiti in:</a:t>
            </a:r>
          </a:p>
          <a:p>
            <a:pPr marL="0" indent="0" algn="just">
              <a:buNone/>
            </a:pPr>
            <a:br>
              <a:rPr lang="it-IT" dirty="0"/>
            </a:br>
            <a:r>
              <a:rPr lang="it-IT" b="1" dirty="0"/>
              <a:t>una quota, denominata oneri di riscossione a carico del debitore, pari:</a:t>
            </a:r>
          </a:p>
          <a:p>
            <a:pPr marL="0" indent="0" algn="just">
              <a:buNone/>
            </a:pPr>
            <a:br>
              <a:rPr lang="it-IT" b="1" dirty="0"/>
            </a:br>
            <a:r>
              <a:rPr lang="it-IT" dirty="0"/>
              <a:t>1) all'uno per cento, in caso di riscossione spontanea;</a:t>
            </a:r>
          </a:p>
          <a:p>
            <a:pPr marL="0" indent="0" algn="just">
              <a:buNone/>
            </a:pPr>
            <a:br>
              <a:rPr lang="it-IT" dirty="0"/>
            </a:br>
            <a:r>
              <a:rPr lang="it-IT" dirty="0"/>
              <a:t>2) al tre per cento delle somme iscritte a ruolo riscosse, in caso di pagamento entro il sessantesimo giorno dalla notifica della cartella;</a:t>
            </a:r>
          </a:p>
          <a:p>
            <a:pPr marL="0" indent="0" algn="just">
              <a:buNone/>
            </a:pPr>
            <a:br>
              <a:rPr lang="it-IT" dirty="0"/>
            </a:br>
            <a:r>
              <a:rPr lang="it-IT" dirty="0"/>
              <a:t>3) al sei per cento delle somme iscritte a ruolo e dei relativi interessi di mora riscossi, in caso di pagamento oltre tale termine;</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67</a:t>
            </a:fld>
            <a:endParaRPr lang="it-IT"/>
          </a:p>
        </p:txBody>
      </p:sp>
    </p:spTree>
    <p:extLst>
      <p:ext uri="{BB962C8B-B14F-4D97-AF65-F5344CB8AC3E}">
        <p14:creationId xmlns:p14="http://schemas.microsoft.com/office/powerpoint/2010/main" val="2817037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92500" lnSpcReduction="10000"/>
          </a:bodyPr>
          <a:lstStyle/>
          <a:p>
            <a:pPr>
              <a:buNone/>
            </a:pPr>
            <a:r>
              <a:rPr lang="it-IT" dirty="0"/>
              <a:t>La generalità dei Comuni ha inteso questa nel senso che per il contribuente</a:t>
            </a:r>
          </a:p>
          <a:p>
            <a:pPr algn="ctr">
              <a:buNone/>
            </a:pPr>
            <a:endParaRPr lang="it-IT" dirty="0"/>
          </a:p>
          <a:p>
            <a:pPr algn="ctr">
              <a:buNone/>
            </a:pPr>
            <a:r>
              <a:rPr lang="it-IT" dirty="0"/>
              <a:t>ONERE RISCOSSIONE TRAMITE INGIUNZIONE FISCALE</a:t>
            </a:r>
          </a:p>
          <a:p>
            <a:pPr algn="ctr">
              <a:buNone/>
            </a:pPr>
            <a:r>
              <a:rPr lang="it-IT" sz="6000" u="sng" dirty="0">
                <a:solidFill>
                  <a:srgbClr val="FF0000"/>
                </a:solidFill>
              </a:rPr>
              <a:t>&lt;</a:t>
            </a:r>
          </a:p>
          <a:p>
            <a:pPr algn="ctr">
              <a:buNone/>
            </a:pPr>
            <a:endParaRPr lang="it-IT" dirty="0"/>
          </a:p>
          <a:p>
            <a:pPr algn="ctr">
              <a:buNone/>
            </a:pPr>
            <a:r>
              <a:rPr lang="it-IT" dirty="0"/>
              <a:t>ONERE CARTELLA </a:t>
            </a:r>
            <a:r>
              <a:rPr lang="it-IT" dirty="0" err="1"/>
              <a:t>DI</a:t>
            </a:r>
            <a:r>
              <a:rPr lang="it-IT" dirty="0"/>
              <a:t> PAGAMENTO</a:t>
            </a:r>
          </a:p>
          <a:p>
            <a:pPr algn="ctr">
              <a:buNone/>
            </a:pPr>
            <a:endParaRPr lang="it-IT" sz="4000" u="sng" dirty="0">
              <a:solidFill>
                <a:srgbClr val="FF0000"/>
              </a:solidFill>
            </a:endParaRP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68</a:t>
            </a:fld>
            <a:endParaRPr lang="it-IT"/>
          </a:p>
        </p:txBody>
      </p:sp>
    </p:spTree>
    <p:extLst>
      <p:ext uri="{BB962C8B-B14F-4D97-AF65-F5344CB8AC3E}">
        <p14:creationId xmlns:p14="http://schemas.microsoft.com/office/powerpoint/2010/main" val="1570452163"/>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lstStyle/>
          <a:p>
            <a:pPr marL="0" algn="just">
              <a:lnSpc>
                <a:spcPct val="200000"/>
              </a:lnSpc>
              <a:spcBef>
                <a:spcPts val="0"/>
              </a:spcBef>
              <a:buNone/>
            </a:pPr>
            <a:r>
              <a:rPr lang="it-IT" dirty="0"/>
              <a:t>Molti Comuni hanno posto parte dell’aggio a carico del contribuente, prevedendo anche, nel caso di pagamento oltre il 60° giorno l’aggio sia INTERAMENTE a carico del contribuente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69</a:t>
            </a:fld>
            <a:endParaRPr lang="it-IT"/>
          </a:p>
        </p:txBody>
      </p:sp>
    </p:spTree>
    <p:extLst>
      <p:ext uri="{BB962C8B-B14F-4D97-AF65-F5344CB8AC3E}">
        <p14:creationId xmlns:p14="http://schemas.microsoft.com/office/powerpoint/2010/main" val="27429110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RISCOSSIONE DEI TRIBUTI LOCALI</a:t>
            </a:r>
            <a:br>
              <a:rPr lang="it-IT" sz="3600" dirty="0"/>
            </a:br>
            <a:r>
              <a:rPr lang="it-IT" sz="3600" dirty="0"/>
              <a:t>CESSAZIONE EQUITALIA</a:t>
            </a:r>
            <a:endParaRPr lang="it-IT" sz="3400" u="sng" dirty="0"/>
          </a:p>
        </p:txBody>
      </p:sp>
      <p:sp>
        <p:nvSpPr>
          <p:cNvPr id="3" name="Segnaposto contenuto 2"/>
          <p:cNvSpPr>
            <a:spLocks noGrp="1"/>
          </p:cNvSpPr>
          <p:nvPr>
            <p:ph idx="1"/>
          </p:nvPr>
        </p:nvSpPr>
        <p:spPr/>
        <p:txBody>
          <a:bodyPr/>
          <a:lstStyle/>
          <a:p>
            <a:pPr marL="0" indent="0" algn="just">
              <a:buNone/>
            </a:pPr>
            <a:r>
              <a:rPr lang="it-IT" dirty="0"/>
              <a:t>Con l’art. 2 del Decreto fiscale arriva la </a:t>
            </a:r>
            <a:r>
              <a:rPr lang="it-IT" dirty="0">
                <a:effectLst>
                  <a:outerShdw blurRad="38100" dist="38100" dir="2700000" algn="tl">
                    <a:srgbClr val="000000">
                      <a:alpha val="43137"/>
                    </a:srgbClr>
                  </a:outerShdw>
                </a:effectLst>
              </a:rPr>
              <a:t>nona proroga </a:t>
            </a:r>
            <a:r>
              <a:rPr lang="it-IT" dirty="0"/>
              <a:t>della cessazione dell’attività di Equitalia rispetto ai tributi locali. </a:t>
            </a:r>
          </a:p>
          <a:p>
            <a:pPr marL="0" indent="0" algn="just">
              <a:buNone/>
            </a:pPr>
            <a:r>
              <a:rPr lang="it-IT" dirty="0"/>
              <a:t>I Comuni potevano continuare a gestire la riscossione tramite l’agente pubblico della riscossione fino al </a:t>
            </a:r>
            <a:r>
              <a:rPr lang="it-IT" dirty="0">
                <a:solidFill>
                  <a:srgbClr val="FF0000"/>
                </a:solidFill>
                <a:effectLst>
                  <a:outerShdw blurRad="38100" dist="38100" dir="2700000" algn="tl">
                    <a:srgbClr val="000000">
                      <a:alpha val="43137"/>
                    </a:srgbClr>
                  </a:outerShdw>
                </a:effectLst>
              </a:rPr>
              <a:t>31 maggio 2017.</a:t>
            </a:r>
            <a:endParaRPr lang="it-IT"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7</a:t>
            </a:fld>
            <a:endParaRPr lang="it-IT"/>
          </a:p>
        </p:txBody>
      </p:sp>
    </p:spTree>
    <p:extLst>
      <p:ext uri="{BB962C8B-B14F-4D97-AF65-F5344CB8AC3E}">
        <p14:creationId xmlns:p14="http://schemas.microsoft.com/office/powerpoint/2010/main" val="9902940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lstStyle/>
          <a:p>
            <a:pPr>
              <a:buNone/>
            </a:pPr>
            <a:r>
              <a:rPr lang="it-IT" dirty="0"/>
              <a:t>CONSIGLIO </a:t>
            </a:r>
            <a:r>
              <a:rPr lang="it-IT" dirty="0" err="1"/>
              <a:t>DI</a:t>
            </a:r>
            <a:r>
              <a:rPr lang="it-IT" dirty="0"/>
              <a:t> STATO, SENTENZA N. 3413 DEL 12 GIUGNO 2012</a:t>
            </a:r>
          </a:p>
          <a:p>
            <a:pPr>
              <a:buNone/>
            </a:pPr>
            <a:endParaRPr lang="it-IT" dirty="0"/>
          </a:p>
          <a:p>
            <a:pPr algn="just">
              <a:buNone/>
            </a:pPr>
            <a:r>
              <a:rPr lang="it-IT" i="1" dirty="0"/>
              <a:t>Il divieto di aggravio economico NON è riferito alla concorrente procedura di riscossione  mediante ruolo ed ai suoi costi, MA alla procedura fiscale gestita direttamente dall’Amministrazione</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70</a:t>
            </a:fld>
            <a:endParaRPr lang="it-IT"/>
          </a:p>
        </p:txBody>
      </p:sp>
    </p:spTree>
    <p:extLst>
      <p:ext uri="{BB962C8B-B14F-4D97-AF65-F5344CB8AC3E}">
        <p14:creationId xmlns:p14="http://schemas.microsoft.com/office/powerpoint/2010/main" val="907971394"/>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92500"/>
          </a:bodyPr>
          <a:lstStyle/>
          <a:p>
            <a:pPr>
              <a:buNone/>
            </a:pPr>
            <a:r>
              <a:rPr lang="it-IT" dirty="0">
                <a:solidFill>
                  <a:srgbClr val="FF0000"/>
                </a:solidFill>
              </a:rPr>
              <a:t>PERTANTO:</a:t>
            </a:r>
          </a:p>
          <a:p>
            <a:pPr marL="0" algn="just">
              <a:spcBef>
                <a:spcPts val="0"/>
              </a:spcBef>
              <a:buNone/>
            </a:pPr>
            <a:endParaRPr lang="it-IT" dirty="0"/>
          </a:p>
          <a:p>
            <a:pPr marL="0" algn="just">
              <a:spcBef>
                <a:spcPts val="0"/>
              </a:spcBef>
              <a:buNone/>
            </a:pPr>
            <a:r>
              <a:rPr lang="it-IT" dirty="0"/>
              <a:t>ONERE RISCOSSIONE TRAMITE INGIUNZIONE FISCALE, GESTITA DA TERZI O SOCIETA’ IN HOUSE</a:t>
            </a:r>
          </a:p>
          <a:p>
            <a:pPr algn="ctr">
              <a:buNone/>
            </a:pPr>
            <a:r>
              <a:rPr lang="it-IT" sz="6000" u="sng" dirty="0">
                <a:solidFill>
                  <a:srgbClr val="FF0000"/>
                </a:solidFill>
              </a:rPr>
              <a:t>&lt;</a:t>
            </a:r>
          </a:p>
          <a:p>
            <a:pPr algn="ctr">
              <a:buNone/>
            </a:pPr>
            <a:endParaRPr lang="it-IT" dirty="0"/>
          </a:p>
          <a:p>
            <a:pPr marL="0" algn="just">
              <a:spcBef>
                <a:spcPts val="0"/>
              </a:spcBef>
              <a:buNone/>
            </a:pPr>
            <a:r>
              <a:rPr lang="it-IT" dirty="0"/>
              <a:t>ONERE RISCOSSIONE GESTITA DIRETTAMENTE DA COMUNE</a:t>
            </a:r>
          </a:p>
          <a:p>
            <a:pPr>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71</a:t>
            </a:fld>
            <a:endParaRPr lang="it-IT"/>
          </a:p>
        </p:txBody>
      </p:sp>
    </p:spTree>
    <p:extLst>
      <p:ext uri="{BB962C8B-B14F-4D97-AF65-F5344CB8AC3E}">
        <p14:creationId xmlns:p14="http://schemas.microsoft.com/office/powerpoint/2010/main" val="1873225225"/>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lnSpcReduction="10000"/>
          </a:bodyPr>
          <a:lstStyle/>
          <a:p>
            <a:pPr marL="0" algn="just">
              <a:lnSpc>
                <a:spcPct val="120000"/>
              </a:lnSpc>
              <a:spcBef>
                <a:spcPts val="0"/>
              </a:spcBef>
              <a:buNone/>
            </a:pPr>
            <a:r>
              <a:rPr lang="it-IT" dirty="0"/>
              <a:t>In genere le società private parlano di richieste assolutamente in linea con il mercato, ma le norme devono prevenire casi patologici.</a:t>
            </a:r>
          </a:p>
          <a:p>
            <a:pPr marL="0" algn="just">
              <a:lnSpc>
                <a:spcPct val="120000"/>
              </a:lnSpc>
              <a:spcBef>
                <a:spcPts val="0"/>
              </a:spcBef>
              <a:buNone/>
            </a:pPr>
            <a:endParaRPr lang="it-IT" dirty="0"/>
          </a:p>
          <a:p>
            <a:pPr marL="0" algn="just">
              <a:lnSpc>
                <a:spcPct val="120000"/>
              </a:lnSpc>
              <a:spcBef>
                <a:spcPts val="0"/>
              </a:spcBef>
              <a:buNone/>
            </a:pPr>
            <a:r>
              <a:rPr lang="it-IT" dirty="0"/>
              <a:t>Al Comune di Taranto, secondo fonti di stampa, sono stati richiesti aggi vicini al 48% per le attività di recupero dell’evasione dei tributi locali.</a:t>
            </a:r>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72</a:t>
            </a:fld>
            <a:endParaRPr lang="it-IT"/>
          </a:p>
        </p:txBody>
      </p:sp>
    </p:spTree>
    <p:extLst>
      <p:ext uri="{BB962C8B-B14F-4D97-AF65-F5344CB8AC3E}">
        <p14:creationId xmlns:p14="http://schemas.microsoft.com/office/powerpoint/2010/main" val="3695639073"/>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92500" lnSpcReduction="20000"/>
          </a:bodyPr>
          <a:lstStyle/>
          <a:p>
            <a:pPr algn="just">
              <a:buNone/>
            </a:pPr>
            <a:r>
              <a:rPr lang="it-IT" dirty="0"/>
              <a:t>La  Commissione Tributaria Provinciale di Treviso (sentenza n. 84 del 25.09.2012) si è spinta ad annullare una cartella di pagamento, nella quale veniva calcolato un aggio di circa € 8.000. </a:t>
            </a:r>
          </a:p>
          <a:p>
            <a:pPr algn="just">
              <a:buNone/>
            </a:pPr>
            <a:r>
              <a:rPr lang="it-IT" dirty="0"/>
              <a:t>Secondo i giudici tributari l’aggio non può avere carattere punitivo, in aggiunta alle sanzioni ed agli interessi.</a:t>
            </a:r>
          </a:p>
          <a:p>
            <a:pPr algn="just">
              <a:buNone/>
            </a:pPr>
            <a:r>
              <a:rPr lang="it-IT" dirty="0"/>
              <a:t>All’Agente della riscossione veniva contestato il fatto di non avere fornito prova della concreta ed effettiva attività per la quale chiedeva un compenso così elevato.</a:t>
            </a:r>
          </a:p>
        </p:txBody>
      </p:sp>
      <p:sp>
        <p:nvSpPr>
          <p:cNvPr id="4" name="Segnaposto piè di pagina 3"/>
          <p:cNvSpPr>
            <a:spLocks noGrp="1"/>
          </p:cNvSpPr>
          <p:nvPr>
            <p:ph type="ftr" sz="quarter" idx="11"/>
          </p:nvPr>
        </p:nvSpPr>
        <p:spPr/>
        <p:txBody>
          <a:bodyPr/>
          <a:lstStyle/>
          <a:p>
            <a:r>
              <a:rPr lang="it-IT" dirty="0"/>
              <a:t>Lucio Catania - Anci Sicilia - </a:t>
            </a:r>
            <a:r>
              <a:rPr lang="it-IT" dirty="0" err="1"/>
              <a:t>Ifel</a:t>
            </a:r>
            <a:endParaRPr lang="it-IT" dirty="0"/>
          </a:p>
        </p:txBody>
      </p:sp>
      <p:sp>
        <p:nvSpPr>
          <p:cNvPr id="5" name="Segnaposto numero diapositiva 4"/>
          <p:cNvSpPr>
            <a:spLocks noGrp="1"/>
          </p:cNvSpPr>
          <p:nvPr>
            <p:ph type="sldNum" sz="quarter" idx="12"/>
          </p:nvPr>
        </p:nvSpPr>
        <p:spPr/>
        <p:txBody>
          <a:bodyPr/>
          <a:lstStyle/>
          <a:p>
            <a:fld id="{701B5491-65FD-4F71-B329-58371FBC0038}" type="slidenum">
              <a:rPr lang="it-IT" smtClean="0"/>
              <a:t>73</a:t>
            </a:fld>
            <a:endParaRPr lang="it-IT"/>
          </a:p>
        </p:txBody>
      </p:sp>
    </p:spTree>
    <p:extLst>
      <p:ext uri="{BB962C8B-B14F-4D97-AF65-F5344CB8AC3E}">
        <p14:creationId xmlns:p14="http://schemas.microsoft.com/office/powerpoint/2010/main" val="1885369508"/>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Difesa in giudizio dell’agenzia delle entrate - riscossione</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Con l’interpretazione introdotta dall’art. </a:t>
            </a:r>
            <a:r>
              <a:rPr lang="it-IT" b="1" dirty="0"/>
              <a:t>4-novies del Decreto Crescita </a:t>
            </a:r>
            <a:r>
              <a:rPr lang="it-IT" dirty="0"/>
              <a:t>si ritiene che l’Agenzia delle entrate-Riscossione:</a:t>
            </a:r>
          </a:p>
          <a:p>
            <a:pPr algn="just"/>
            <a:r>
              <a:rPr lang="it-IT" dirty="0"/>
              <a:t>Sia autorizzata ad avvalersi dell’Avvocatura dello Stato, fatte salve le ipotesi di conflitto e comunque su base convenzionale;</a:t>
            </a:r>
          </a:p>
          <a:p>
            <a:pPr algn="just"/>
            <a:r>
              <a:rPr lang="it-IT" dirty="0"/>
              <a:t>Appurata la non volontà dell’Avvocatura di assumere il patrocinio dell’Agenzia, l’Ufficio sarebbe esonerato dalla presentazione della delibera motivata da sottoporre all’organo di vigilanza</a:t>
            </a:r>
          </a:p>
        </p:txBody>
      </p:sp>
      <p:sp>
        <p:nvSpPr>
          <p:cNvPr id="4" name="Segnaposto piè di pagina 3"/>
          <p:cNvSpPr>
            <a:spLocks noGrp="1"/>
          </p:cNvSpPr>
          <p:nvPr>
            <p:ph type="ftr" sz="quarter" idx="11"/>
          </p:nvPr>
        </p:nvSpPr>
        <p:spPr/>
        <p:txBody>
          <a:bodyPr/>
          <a:lstStyle/>
          <a:p>
            <a:r>
              <a:rPr lang="it-IT" dirty="0"/>
              <a:t>Lucio Catania - Anci Sicilia - </a:t>
            </a:r>
            <a:r>
              <a:rPr lang="it-IT" dirty="0" err="1"/>
              <a:t>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33197307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Difesa in giudizio dell’agenzia delle entrate - riscossione</a:t>
            </a:r>
          </a:p>
        </p:txBody>
      </p:sp>
      <p:sp>
        <p:nvSpPr>
          <p:cNvPr id="3" name="Segnaposto contenuto 2"/>
          <p:cNvSpPr>
            <a:spLocks noGrp="1"/>
          </p:cNvSpPr>
          <p:nvPr>
            <p:ph idx="1"/>
          </p:nvPr>
        </p:nvSpPr>
        <p:spPr/>
        <p:txBody>
          <a:bodyPr>
            <a:normAutofit fontScale="92500"/>
          </a:bodyPr>
          <a:lstStyle/>
          <a:p>
            <a:pPr marL="0" indent="0" algn="just">
              <a:buNone/>
            </a:pPr>
            <a:r>
              <a:rPr lang="it-IT" dirty="0"/>
              <a:t>L’Agenzia delle entrate – Riscossione può avvalersi, sulla base di specifici criteri definiti negli atti con valenza generale, di avvocati del libero foro, nel rispetto delle procedure del Codice dei contratti</a:t>
            </a:r>
          </a:p>
          <a:p>
            <a:pPr marL="0" indent="0" algn="just">
              <a:buNone/>
            </a:pPr>
            <a:endParaRPr lang="it-IT" dirty="0"/>
          </a:p>
          <a:p>
            <a:pPr marL="0" indent="0" algn="just">
              <a:buNone/>
            </a:pPr>
            <a:r>
              <a:rPr lang="it-IT" dirty="0"/>
              <a:t>In ogni caso, qualora emergessero questioni di massima rilevanza e da notevoli riflessi economici, l’Avvocatura dello Stato, sentito l’Ente, può assumere direttamente la trattazione della causa.</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14130914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Difesa in giudizio dell’agenzia delle entrate - riscossione</a:t>
            </a:r>
          </a:p>
        </p:txBody>
      </p:sp>
      <p:sp>
        <p:nvSpPr>
          <p:cNvPr id="3" name="Segnaposto contenuto 2"/>
          <p:cNvSpPr>
            <a:spLocks noGrp="1"/>
          </p:cNvSpPr>
          <p:nvPr>
            <p:ph idx="1"/>
          </p:nvPr>
        </p:nvSpPr>
        <p:spPr/>
        <p:txBody>
          <a:bodyPr/>
          <a:lstStyle/>
          <a:p>
            <a:pPr marL="0" indent="0" algn="just">
              <a:lnSpc>
                <a:spcPct val="150000"/>
              </a:lnSpc>
              <a:buNone/>
            </a:pPr>
            <a:r>
              <a:rPr lang="it-IT" dirty="0"/>
              <a:t>In materia di difesa degli atti di riscossione davanti al giudice tributario, il legislatore parla sempre ed unicamente di «Agenzia delle entrate-Riscossione», non citando mai Riscossione Sicilia.</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39418978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Contrasto all’evasione: art. 15-ter</a:t>
            </a:r>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L’art. 15-ter del D.L. 34/2019, </a:t>
            </a:r>
            <a:r>
              <a:rPr lang="it-IT" dirty="0"/>
              <a:t>prevede che: </a:t>
            </a:r>
          </a:p>
          <a:p>
            <a:pPr marL="0" indent="0" algn="just">
              <a:buNone/>
            </a:pPr>
            <a:r>
              <a:rPr lang="it-IT" i="1" dirty="0"/>
              <a:t>Gli enti locali competenti al rilascio di licenze, autorizzazioni, concessioni e dei relativi rinnovi, alla ricezione di segnalazioni certificate di inizio attività, uniche o condizionate, concernenti attività commerciali o produttive possono disporre, </a:t>
            </a:r>
            <a:r>
              <a:rPr lang="it-IT" b="1" i="1" dirty="0"/>
              <a:t>con norma regolamentare</a:t>
            </a:r>
            <a:r>
              <a:rPr lang="it-IT" i="1" dirty="0"/>
              <a:t>, che il rilascio o il rinnovo e la permanenza in esercizio siano subordinati alla verifica della regolarità del pagamento dei tributi locali da parte dei soggetti richiedenti.</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171964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Contrasto all’evasione: art. 15-ter</a:t>
            </a:r>
          </a:p>
        </p:txBody>
      </p:sp>
      <p:sp>
        <p:nvSpPr>
          <p:cNvPr id="3" name="Segnaposto contenuto 2"/>
          <p:cNvSpPr>
            <a:spLocks noGrp="1"/>
          </p:cNvSpPr>
          <p:nvPr>
            <p:ph idx="1"/>
          </p:nvPr>
        </p:nvSpPr>
        <p:spPr/>
        <p:txBody>
          <a:bodyPr>
            <a:normAutofit fontScale="92500" lnSpcReduction="10000"/>
          </a:bodyPr>
          <a:lstStyle/>
          <a:p>
            <a:pPr marL="0" indent="0" algn="just">
              <a:lnSpc>
                <a:spcPct val="200000"/>
              </a:lnSpc>
              <a:buNone/>
            </a:pPr>
            <a:r>
              <a:rPr lang="it-IT" dirty="0"/>
              <a:t>A differenza di quanto previsto dal comma 4, dell’art. 80 del D.Lgs. n. 50/2016, l’art. 15-ter parla solo di </a:t>
            </a:r>
            <a:r>
              <a:rPr lang="it-IT" i="1" dirty="0"/>
              <a:t>verifica della regolarità del pagamento dei tributi locali da parte dei soggetti richiedenti </a:t>
            </a:r>
            <a:r>
              <a:rPr lang="it-IT" dirty="0"/>
              <a:t>e non di violazioni gravi e definitivamente accertate.</a:t>
            </a:r>
            <a:endParaRPr lang="it-IT" i="1" dirty="0"/>
          </a:p>
          <a:p>
            <a:pPr marL="0" indent="0" algn="just">
              <a:lnSpc>
                <a:spcPct val="200000"/>
              </a:lnSpc>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78</a:t>
            </a:fld>
            <a:endParaRPr lang="en-US" dirty="0"/>
          </a:p>
        </p:txBody>
      </p:sp>
    </p:spTree>
    <p:extLst>
      <p:ext uri="{BB962C8B-B14F-4D97-AF65-F5344CB8AC3E}">
        <p14:creationId xmlns:p14="http://schemas.microsoft.com/office/powerpoint/2010/main" val="40922702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Contrasto all’evasione: esclusione dalle gare (art. 80 D.lgs. n. 50/2016)</a:t>
            </a:r>
          </a:p>
        </p:txBody>
      </p:sp>
      <p:sp>
        <p:nvSpPr>
          <p:cNvPr id="3" name="Segnaposto contenuto 2"/>
          <p:cNvSpPr>
            <a:spLocks noGrp="1"/>
          </p:cNvSpPr>
          <p:nvPr>
            <p:ph idx="1"/>
          </p:nvPr>
        </p:nvSpPr>
        <p:spPr/>
        <p:txBody>
          <a:bodyPr>
            <a:normAutofit fontScale="85000" lnSpcReduction="10000"/>
          </a:bodyPr>
          <a:lstStyle/>
          <a:p>
            <a:pPr marL="0" indent="0" algn="just">
              <a:lnSpc>
                <a:spcPct val="150000"/>
              </a:lnSpc>
              <a:buNone/>
            </a:pPr>
            <a:r>
              <a:rPr lang="it-IT" dirty="0"/>
              <a:t>Secondo il comma 4, dell’art. 80, del D.Lgs. n. 50/2016: Un operatore economico è escluso dalla partecipazione a una procedura d'appalto se ha commesso violazioni gravi, definitivamente accertate, rispetto agli obblighi relativi al pagamento delle imposte e tasse o dei contributi previdenziali, secondo la legislazione italiana o quella dello Stato in cui sono stabiliti. </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79</a:t>
            </a:fld>
            <a:endParaRPr lang="en-US" dirty="0"/>
          </a:p>
        </p:txBody>
      </p:sp>
    </p:spTree>
    <p:extLst>
      <p:ext uri="{BB962C8B-B14F-4D97-AF65-F5344CB8AC3E}">
        <p14:creationId xmlns:p14="http://schemas.microsoft.com/office/powerpoint/2010/main" val="262952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CESSAZIONE EQUITALIA</a:t>
            </a:r>
          </a:p>
        </p:txBody>
      </p:sp>
      <p:sp>
        <p:nvSpPr>
          <p:cNvPr id="3" name="Segnaposto contenuto 2"/>
          <p:cNvSpPr>
            <a:spLocks noGrp="1"/>
          </p:cNvSpPr>
          <p:nvPr>
            <p:ph idx="1"/>
          </p:nvPr>
        </p:nvSpPr>
        <p:spPr/>
        <p:txBody>
          <a:bodyPr/>
          <a:lstStyle/>
          <a:p>
            <a:pPr marL="0" indent="0" algn="just">
              <a:buNone/>
            </a:pPr>
            <a:r>
              <a:rPr lang="it-IT" dirty="0"/>
              <a:t>Nella grandinata di provvedimenti di posticipazione della riforma della riscossione dei tributi locali, il legislatore è addivenuto ad una soluzione che prevede, in vece di un ennesimo rinnovo tacito, l’</a:t>
            </a:r>
            <a:r>
              <a:rPr lang="it-IT" b="1" dirty="0">
                <a:effectLst>
                  <a:outerShdw blurRad="38100" dist="38100" dir="2700000" algn="tl">
                    <a:srgbClr val="000000">
                      <a:alpha val="43137"/>
                    </a:srgbClr>
                  </a:outerShdw>
                </a:effectLst>
              </a:rPr>
              <a:t>obbligo di una specifica delibera al soggetto preposto alla riscossione nazionale</a:t>
            </a:r>
            <a:r>
              <a:rPr lang="it-IT" dirty="0"/>
              <a:t>: fino al 30 giugno 2017 era Equitalia, dal 1° luglio 2017 sarà Agenzia delle entrate – Riscossioni.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p>
        </p:txBody>
      </p:sp>
      <p:sp>
        <p:nvSpPr>
          <p:cNvPr id="5" name="Segnaposto numero diapositiva 4"/>
          <p:cNvSpPr>
            <a:spLocks noGrp="1"/>
          </p:cNvSpPr>
          <p:nvPr>
            <p:ph type="sldNum" sz="quarter" idx="12"/>
          </p:nvPr>
        </p:nvSpPr>
        <p:spPr/>
        <p:txBody>
          <a:bodyPr/>
          <a:lstStyle/>
          <a:p>
            <a:fld id="{701B5491-65FD-4F71-B329-58371FBC0038}" type="slidenum">
              <a:rPr lang="it-IT" smtClean="0"/>
              <a:t>8</a:t>
            </a:fld>
            <a:endParaRPr lang="it-IT"/>
          </a:p>
        </p:txBody>
      </p:sp>
    </p:spTree>
    <p:extLst>
      <p:ext uri="{BB962C8B-B14F-4D97-AF65-F5344CB8AC3E}">
        <p14:creationId xmlns:p14="http://schemas.microsoft.com/office/powerpoint/2010/main" val="5313479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Contrasto all’evasione: esclusione dalle gare (art. 80 D.lgs. n. 50/2016)</a:t>
            </a:r>
          </a:p>
        </p:txBody>
      </p:sp>
      <p:sp>
        <p:nvSpPr>
          <p:cNvPr id="3" name="Segnaposto contenuto 2"/>
          <p:cNvSpPr>
            <a:spLocks noGrp="1"/>
          </p:cNvSpPr>
          <p:nvPr>
            <p:ph idx="1"/>
          </p:nvPr>
        </p:nvSpPr>
        <p:spPr/>
        <p:txBody>
          <a:bodyPr>
            <a:normAutofit fontScale="92500" lnSpcReduction="20000"/>
          </a:bodyPr>
          <a:lstStyle/>
          <a:p>
            <a:pPr marL="0" indent="0" algn="just">
              <a:lnSpc>
                <a:spcPct val="150000"/>
              </a:lnSpc>
              <a:buNone/>
            </a:pPr>
            <a:r>
              <a:rPr lang="it-IT" dirty="0"/>
              <a:t>L’ANAC – Ufficio Precontenzioso e Pareri – con il </a:t>
            </a:r>
            <a:r>
              <a:rPr lang="it-IT" b="1" dirty="0"/>
              <a:t>parere 2211/2019 – </a:t>
            </a:r>
            <a:r>
              <a:rPr lang="it-IT" dirty="0"/>
              <a:t>ha chiarito che le cause di esclusione dalle gare, di cui al comma 4 dell’art. 80 del D.Lgs. n. 50/2019,</a:t>
            </a:r>
            <a:r>
              <a:rPr lang="it-IT" b="1" dirty="0"/>
              <a:t> non distinguono tra tipologie di tributi</a:t>
            </a:r>
            <a:r>
              <a:rPr lang="it-IT" dirty="0"/>
              <a:t>, richiamando i soli parametri della </a:t>
            </a:r>
            <a:r>
              <a:rPr lang="it-IT" b="1" dirty="0"/>
              <a:t>gravità</a:t>
            </a:r>
            <a:r>
              <a:rPr lang="it-IT" dirty="0"/>
              <a:t> della violazione e della </a:t>
            </a:r>
            <a:r>
              <a:rPr lang="it-IT" b="1" dirty="0"/>
              <a:t>definitività </a:t>
            </a:r>
            <a:r>
              <a:rPr lang="it-IT" dirty="0"/>
              <a:t>dell’accertamenti.</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80</a:t>
            </a:fld>
            <a:endParaRPr lang="en-US" dirty="0"/>
          </a:p>
        </p:txBody>
      </p:sp>
    </p:spTree>
    <p:extLst>
      <p:ext uri="{BB962C8B-B14F-4D97-AF65-F5344CB8AC3E}">
        <p14:creationId xmlns:p14="http://schemas.microsoft.com/office/powerpoint/2010/main" val="39815312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Contrasto all’evasione: esclusione dalle gare (art. 80 D.lgs. n. 50/2016)</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Costituiscono </a:t>
            </a:r>
            <a:r>
              <a:rPr lang="it-IT" b="1" dirty="0"/>
              <a:t>gravi</a:t>
            </a:r>
            <a:r>
              <a:rPr lang="it-IT" dirty="0"/>
              <a:t> violazioni quelle che comportano un omesso pagamento di imposte e tasse superiore all'importo di cui all'articolo 48-bis, commi 1 e 2-bis del decreto del Presidente della Repubblica 29 settembre 1973, n. 602. </a:t>
            </a:r>
          </a:p>
          <a:p>
            <a:pPr marL="0" indent="0" algn="just">
              <a:buNone/>
            </a:pPr>
            <a:r>
              <a:rPr lang="it-IT" dirty="0"/>
              <a:t>Per gravi violazioni si intendono quelle derivanti da un omesso pagamento superiore a 5.000 euro, coma normato dalla L. n. 205/2017, che ha ricondotto a tale soglia il limite del D.P.R. n. 602/1973.</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81</a:t>
            </a:fld>
            <a:endParaRPr lang="en-US" dirty="0"/>
          </a:p>
        </p:txBody>
      </p:sp>
    </p:spTree>
    <p:extLst>
      <p:ext uri="{BB962C8B-B14F-4D97-AF65-F5344CB8AC3E}">
        <p14:creationId xmlns:p14="http://schemas.microsoft.com/office/powerpoint/2010/main" val="38398986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Contrasto all’evasione: esclusione dalle gare (art. 80 D.lgs. n. 50/2016)</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Costituiscono violazioni </a:t>
            </a:r>
            <a:r>
              <a:rPr lang="it-IT" b="1" dirty="0"/>
              <a:t>definitivamente accertate</a:t>
            </a:r>
            <a:r>
              <a:rPr lang="it-IT" dirty="0"/>
              <a:t> quelle contenute in sentenze o atti amministrativi non più soggetti ad impugnazione. </a:t>
            </a:r>
          </a:p>
          <a:p>
            <a:pPr marL="0" indent="0" algn="just">
              <a:buNone/>
            </a:pPr>
            <a:r>
              <a:rPr lang="it-IT" dirty="0"/>
              <a:t>L’esclusione non si applica quando l'operatore economico ha ottemperato ai suoi obblighi pagando o impegnandosi in modo vincolante a pagare le imposte o i contributi previdenziali dovuti, compresi eventuali interessi o multe, purché il pagamento o l'impegno siano stati formalizzati prima della scadenza del termine per la presentazione delle domande.</a:t>
            </a:r>
          </a:p>
          <a:p>
            <a:pPr marL="0" indent="0" algn="just">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82</a:t>
            </a:fld>
            <a:endParaRPr lang="en-US" dirty="0"/>
          </a:p>
        </p:txBody>
      </p:sp>
    </p:spTree>
    <p:extLst>
      <p:ext uri="{BB962C8B-B14F-4D97-AF65-F5344CB8AC3E}">
        <p14:creationId xmlns:p14="http://schemas.microsoft.com/office/powerpoint/2010/main" val="35177468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Contrasto all’evasione: art. 15-ter</a:t>
            </a:r>
          </a:p>
        </p:txBody>
      </p:sp>
      <p:sp>
        <p:nvSpPr>
          <p:cNvPr id="3" name="Segnaposto contenuto 2"/>
          <p:cNvSpPr>
            <a:spLocks noGrp="1"/>
          </p:cNvSpPr>
          <p:nvPr>
            <p:ph idx="1"/>
          </p:nvPr>
        </p:nvSpPr>
        <p:spPr/>
        <p:txBody>
          <a:bodyPr/>
          <a:lstStyle/>
          <a:p>
            <a:pPr marL="0" indent="0">
              <a:buNone/>
            </a:pPr>
            <a:r>
              <a:rPr lang="it-IT" dirty="0"/>
              <a:t>L’art. 15-ter del «Decreto crescita» prevede l’intervento del Comune in tre momenti, rispetto alle licenze, autorizzazioni, concessioni e alla Scia:</a:t>
            </a:r>
          </a:p>
          <a:p>
            <a:r>
              <a:rPr lang="it-IT" dirty="0"/>
              <a:t>Rilascio</a:t>
            </a:r>
          </a:p>
          <a:p>
            <a:r>
              <a:rPr lang="it-IT" dirty="0"/>
              <a:t>Rinnovo</a:t>
            </a:r>
          </a:p>
          <a:p>
            <a:r>
              <a:rPr lang="it-IT" dirty="0"/>
              <a:t>In corso di esercizio</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83</a:t>
            </a:fld>
            <a:endParaRPr lang="en-US" dirty="0"/>
          </a:p>
        </p:txBody>
      </p:sp>
    </p:spTree>
    <p:extLst>
      <p:ext uri="{BB962C8B-B14F-4D97-AF65-F5344CB8AC3E}">
        <p14:creationId xmlns:p14="http://schemas.microsoft.com/office/powerpoint/2010/main" val="6430059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Contrasto all’evasione: art. 15-ter</a:t>
            </a:r>
          </a:p>
        </p:txBody>
      </p:sp>
      <p:sp>
        <p:nvSpPr>
          <p:cNvPr id="3" name="Segnaposto contenuto 2"/>
          <p:cNvSpPr>
            <a:spLocks noGrp="1"/>
          </p:cNvSpPr>
          <p:nvPr>
            <p:ph idx="1"/>
          </p:nvPr>
        </p:nvSpPr>
        <p:spPr/>
        <p:txBody>
          <a:bodyPr/>
          <a:lstStyle/>
          <a:p>
            <a:pPr marL="0" indent="0" algn="just">
              <a:buNone/>
            </a:pPr>
            <a:r>
              <a:rPr lang="it-IT" dirty="0"/>
              <a:t>In caso di morosità rispetto ai tributi locali, la licenza può essere:</a:t>
            </a:r>
          </a:p>
          <a:p>
            <a:pPr algn="just"/>
            <a:r>
              <a:rPr lang="it-IT" dirty="0"/>
              <a:t>Non rilasciata</a:t>
            </a:r>
          </a:p>
          <a:p>
            <a:pPr algn="just"/>
            <a:r>
              <a:rPr lang="it-IT" dirty="0"/>
              <a:t>Non rinnovata</a:t>
            </a:r>
          </a:p>
          <a:p>
            <a:pPr algn="just"/>
            <a:r>
              <a:rPr lang="it-IT" dirty="0"/>
              <a:t>Sospesa</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84</a:t>
            </a:fld>
            <a:endParaRPr lang="en-US" dirty="0"/>
          </a:p>
        </p:txBody>
      </p:sp>
    </p:spTree>
    <p:extLst>
      <p:ext uri="{BB962C8B-B14F-4D97-AF65-F5344CB8AC3E}">
        <p14:creationId xmlns:p14="http://schemas.microsoft.com/office/powerpoint/2010/main" val="1149277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lnSpcReduction="10000"/>
          </a:bodyPr>
          <a:lstStyle/>
          <a:p>
            <a:pPr marL="0" indent="0" algn="just">
              <a:lnSpc>
                <a:spcPct val="200000"/>
              </a:lnSpc>
              <a:buNone/>
            </a:pPr>
            <a:r>
              <a:rPr lang="it-IT" dirty="0"/>
              <a:t>La subordinazione del rilascio o rinnovo di </a:t>
            </a:r>
            <a:r>
              <a:rPr lang="it-IT" i="1" dirty="0"/>
              <a:t> </a:t>
            </a:r>
            <a:r>
              <a:rPr lang="it-IT" dirty="0"/>
              <a:t>licenze, autorizzazioni, concessioni alla verifica della regolarità dei pagamenti è </a:t>
            </a:r>
            <a:r>
              <a:rPr lang="it-IT" b="1" dirty="0"/>
              <a:t>facoltativa </a:t>
            </a:r>
            <a:r>
              <a:rPr lang="it-IT" dirty="0"/>
              <a:t>e può essere applicata solo </a:t>
            </a:r>
            <a:r>
              <a:rPr lang="it-IT" b="1" dirty="0"/>
              <a:t>previa emanazione di regolamento</a:t>
            </a:r>
            <a:r>
              <a:rPr lang="it-IT" dirty="0"/>
              <a:t>, da parte del Consiglio Comunale.  </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85</a:t>
            </a:fld>
            <a:endParaRPr lang="en-US" dirty="0"/>
          </a:p>
        </p:txBody>
      </p:sp>
    </p:spTree>
    <p:extLst>
      <p:ext uri="{BB962C8B-B14F-4D97-AF65-F5344CB8AC3E}">
        <p14:creationId xmlns:p14="http://schemas.microsoft.com/office/powerpoint/2010/main" val="11945720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a:bodyPr>
          <a:lstStyle/>
          <a:p>
            <a:pPr marL="0" indent="0" algn="just">
              <a:lnSpc>
                <a:spcPct val="150000"/>
              </a:lnSpc>
              <a:buNone/>
            </a:pPr>
            <a:r>
              <a:rPr lang="it-IT" dirty="0"/>
              <a:t>Il fatto che il legislatore lasci facoltà ai Comuni di disciplinare, con proprio regolamento, la materia fa pensare che il singolo Ente </a:t>
            </a:r>
            <a:r>
              <a:rPr lang="it-IT" b="1" dirty="0"/>
              <a:t>possa</a:t>
            </a:r>
            <a:r>
              <a:rPr lang="it-IT" dirty="0"/>
              <a:t> limitare la subordinazione del rilascio di licenze, autorizzazioni e concessioni solo alle irregolarità di importo superiore ad una soglia definita con regolamento.</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86</a:t>
            </a:fld>
            <a:endParaRPr lang="en-US" dirty="0"/>
          </a:p>
        </p:txBody>
      </p:sp>
    </p:spTree>
    <p:extLst>
      <p:ext uri="{BB962C8B-B14F-4D97-AF65-F5344CB8AC3E}">
        <p14:creationId xmlns:p14="http://schemas.microsoft.com/office/powerpoint/2010/main" val="2469440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nSpc>
                <a:spcPct val="150000"/>
              </a:lnSpc>
            </a:pPr>
            <a:r>
              <a:rPr lang="it-IT" dirty="0"/>
              <a:t>IL REGOLAMENTO PREVISTO DALL’ART. 15 ter del decreto crescita</a:t>
            </a:r>
            <a:endParaRPr lang="it-IT" dirty="0">
              <a:solidFill>
                <a:schemeClr val="bg1"/>
              </a:solidFill>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singolo Ente può decidere, con norma regolamentare, se limitare la subordinazione del rilascio di licenze, autorizzazioni e concessioni: </a:t>
            </a:r>
          </a:p>
          <a:p>
            <a:pPr algn="just"/>
            <a:r>
              <a:rPr lang="it-IT" dirty="0"/>
              <a:t>A tutti i crediti tributari in essere</a:t>
            </a:r>
          </a:p>
          <a:p>
            <a:pPr algn="just"/>
            <a:r>
              <a:rPr lang="it-IT" dirty="0"/>
              <a:t>Solo ai crediti tributari definitivamente accertati</a:t>
            </a:r>
          </a:p>
          <a:p>
            <a:pPr algn="just"/>
            <a:r>
              <a:rPr lang="it-IT" dirty="0"/>
              <a:t>Per tutti i crediti tributari in autoliquidazione dal momento in cui vengono in vita, per tutti quelli che vanno pagati in seguito ad avviso bonario dopo la data di scadenza dell’avviso, per gli avvisi di accertamento e di rettifica al momento in cui il provvedimento diviene definitivo.</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87</a:t>
            </a:fld>
            <a:endParaRPr lang="en-US" dirty="0"/>
          </a:p>
        </p:txBody>
      </p:sp>
    </p:spTree>
    <p:extLst>
      <p:ext uri="{BB962C8B-B14F-4D97-AF65-F5344CB8AC3E}">
        <p14:creationId xmlns:p14="http://schemas.microsoft.com/office/powerpoint/2010/main" val="40489648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E’ sicuramente opportuno che il Regolamento preveda la possibilità di rilasciare le licenze, autorizzazioni e concessioni ai richiedenti che si siano impegnati, in modo vincolante, a pagare li tributi dovuti, compresi eventuali interessi e sanzioni, purché l'impegno siano stato formalizzato prima del rilascio o del rinnovo.</a:t>
            </a:r>
          </a:p>
          <a:p>
            <a:pPr marL="0" indent="0" algn="just">
              <a:buNone/>
            </a:pPr>
            <a:r>
              <a:rPr lang="it-IT" dirty="0"/>
              <a:t>Il regolamento deve disciplinare anche le conseguenze di un’eventuale rateizzazione del debito e dell’eventuale sospensione in sede amministrativa o giudiziale.</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88</a:t>
            </a:fld>
            <a:endParaRPr lang="en-US" dirty="0"/>
          </a:p>
        </p:txBody>
      </p:sp>
    </p:spTree>
    <p:extLst>
      <p:ext uri="{BB962C8B-B14F-4D97-AF65-F5344CB8AC3E}">
        <p14:creationId xmlns:p14="http://schemas.microsoft.com/office/powerpoint/2010/main" val="973642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Il regolamento comunale dovrà prevedere anche le procedure di verifica della regolarità della posizione tributaria del richiedente. </a:t>
            </a:r>
          </a:p>
          <a:p>
            <a:pPr marL="0" indent="0" algn="just">
              <a:buNone/>
            </a:pPr>
            <a:r>
              <a:rPr lang="it-IT" dirty="0"/>
              <a:t>Nel caso di accertata irregolarità tributaria, l’ufficio competente provvederà a notificare al contribuente interessato apposita comunicazione preventiva di diniego della richiesta o di sospensione dell’attività di cui alle autorizzazioni, concessioni o altro atto similare.</a:t>
            </a:r>
          </a:p>
          <a:p>
            <a:pPr marL="0" indent="0" algn="just">
              <a:buNone/>
            </a:pPr>
            <a:endParaRPr lang="it-IT" dirty="0"/>
          </a:p>
          <a:p>
            <a:pPr marL="0" indent="0" algn="just">
              <a:buNone/>
            </a:pPr>
            <a:r>
              <a:rPr lang="it-IT" dirty="0"/>
              <a:t>Il Regolamento potrà anche assegnare un termine per la regolarizzazione dei debiti tributari ed il riesame dell’istanza. </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89</a:t>
            </a:fld>
            <a:endParaRPr lang="en-US" dirty="0"/>
          </a:p>
        </p:txBody>
      </p:sp>
    </p:spTree>
    <p:extLst>
      <p:ext uri="{BB962C8B-B14F-4D97-AF65-F5344CB8AC3E}">
        <p14:creationId xmlns:p14="http://schemas.microsoft.com/office/powerpoint/2010/main" val="2870764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dirty="0"/>
              <a:t>Con una </a:t>
            </a:r>
            <a:r>
              <a:rPr lang="it-IT" b="1" u="sng" dirty="0">
                <a:solidFill>
                  <a:srgbClr val="FF0000"/>
                </a:solidFill>
              </a:rPr>
              <a:t>apposita deliberazione</a:t>
            </a:r>
            <a:r>
              <a:rPr lang="it-IT" dirty="0"/>
              <a:t> adottata entro il giugno 2017, gli enti locali potevano continuare ad avvalersi, per sé e per le società da essi partecipate, per l’esercizio delle funzioni relative alla riscossione, del </a:t>
            </a:r>
            <a:r>
              <a:rPr lang="it-IT" b="1" dirty="0"/>
              <a:t>soggetto preposto alla riscossione nazionale. </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9</a:t>
            </a:fld>
            <a:endParaRPr lang="it-IT"/>
          </a:p>
        </p:txBody>
      </p:sp>
    </p:spTree>
    <p:extLst>
      <p:ext uri="{BB962C8B-B14F-4D97-AF65-F5344CB8AC3E}">
        <p14:creationId xmlns:p14="http://schemas.microsoft.com/office/powerpoint/2010/main" val="4122979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Anche la </a:t>
            </a:r>
            <a:r>
              <a:rPr lang="it-IT" b="1" dirty="0"/>
              <a:t>permanenza in esercizio </a:t>
            </a:r>
            <a:r>
              <a:rPr lang="it-IT" dirty="0"/>
              <a:t>può essere subordinata alla verifica delle regolarità del pagamento dei tributi locali da parte del titolare di licenza, del soggetto autorizzato o del concessionario.</a:t>
            </a:r>
          </a:p>
          <a:p>
            <a:pPr marL="0" indent="0" algn="just">
              <a:buNone/>
            </a:pPr>
            <a:endParaRPr lang="it-IT" dirty="0"/>
          </a:p>
          <a:p>
            <a:pPr marL="0" indent="0" algn="just">
              <a:buNone/>
            </a:pPr>
            <a:r>
              <a:rPr lang="it-IT" b="1" dirty="0"/>
              <a:t>In tale caso il regolamento dovrà prevedere le modalità di verifica delle situazioni ed una ripartizioni di compiti/responsabilità tra ufficio commercio ed ufficio tributi.</a:t>
            </a:r>
          </a:p>
        </p:txBody>
      </p:sp>
      <p:sp>
        <p:nvSpPr>
          <p:cNvPr id="4" name="Segnaposto piè di pagina 3"/>
          <p:cNvSpPr>
            <a:spLocks noGrp="1"/>
          </p:cNvSpPr>
          <p:nvPr>
            <p:ph type="ftr" sz="quarter" idx="11"/>
          </p:nvPr>
        </p:nvSpPr>
        <p:spPr/>
        <p:txBody>
          <a:bodyPr/>
          <a:lstStyle/>
          <a:p>
            <a:r>
              <a:rPr lang="it-IT" dirty="0"/>
              <a:t>Lucio Catania - Anci Sicilia - </a:t>
            </a:r>
            <a:r>
              <a:rPr lang="it-IT" dirty="0" err="1"/>
              <a:t>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90</a:t>
            </a:fld>
            <a:endParaRPr lang="en-US" dirty="0"/>
          </a:p>
        </p:txBody>
      </p:sp>
    </p:spTree>
    <p:extLst>
      <p:ext uri="{BB962C8B-B14F-4D97-AF65-F5344CB8AC3E}">
        <p14:creationId xmlns:p14="http://schemas.microsoft.com/office/powerpoint/2010/main" val="35456310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In sede di prima applicazione, può essere stabilito un termine entro il quale l’Ufficio Commercio dovrà provvede ad inviare all’Ufficio Tributi l’elenco dei soggetti che hanno licenze, autorizzazioni e concessioni attive e dei quali è necessario verificare la posizione di irregolarità tributaria. </a:t>
            </a:r>
          </a:p>
          <a:p>
            <a:pPr marL="0" indent="0" algn="just">
              <a:buNone/>
            </a:pPr>
            <a:r>
              <a:rPr lang="it-IT" dirty="0"/>
              <a:t>L’Ufficio Tributi provvederà ad avviare l’attività di verifica delle posizioni trasmesse dandovi priorità nell’ambito delle proprie attività di verifica e comunicandone gli esiti all’Ufficio Commercio.</a:t>
            </a:r>
          </a:p>
          <a:p>
            <a:pPr marL="0" indent="0" algn="just">
              <a:buNone/>
            </a:pPr>
            <a:r>
              <a:rPr lang="it-IT" dirty="0"/>
              <a:t>Nel caso in cui l’Ufficio Tributi dovesse riscontrare posizioni di irregolarità tributaria, provvede a dare tempestiva comunicazione all’Ufficio Commercio, il quale attiva le attività conseguenti.</a:t>
            </a:r>
          </a:p>
          <a:p>
            <a:pPr marL="0" indent="0" algn="just">
              <a:buNone/>
            </a:pPr>
            <a:r>
              <a:rPr lang="it-IT" dirty="0"/>
              <a:t>A regime dovrà essere prevista una periodicità delle verifiche.</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91</a:t>
            </a:fld>
            <a:endParaRPr lang="en-US" dirty="0"/>
          </a:p>
        </p:txBody>
      </p:sp>
    </p:spTree>
    <p:extLst>
      <p:ext uri="{BB962C8B-B14F-4D97-AF65-F5344CB8AC3E}">
        <p14:creationId xmlns:p14="http://schemas.microsoft.com/office/powerpoint/2010/main" val="26320562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a:bodyPr>
          <a:lstStyle/>
          <a:p>
            <a:pPr marL="0" indent="0" algn="just">
              <a:buNone/>
            </a:pPr>
            <a:r>
              <a:rPr lang="it-IT" b="1" dirty="0"/>
              <a:t>Al titolare</a:t>
            </a:r>
            <a:r>
              <a:rPr lang="it-IT" dirty="0"/>
              <a:t> di licenza, autorizzazione o concessione </a:t>
            </a:r>
            <a:r>
              <a:rPr lang="it-IT" b="1" dirty="0"/>
              <a:t>va assegnato un termine per la regolarizzazione</a:t>
            </a:r>
            <a:r>
              <a:rPr lang="it-IT" dirty="0"/>
              <a:t>, decorso infruttuosamente il quale sarà emesso il provvedimento di sospensione per un periodo di sessanta giorni, ovvero sino al giorno della regolarizzazione, se antecedente, previa notifica del provvedimento da parte dell’Ente Locale.</a:t>
            </a:r>
          </a:p>
          <a:p>
            <a:pPr marL="0" indent="0" algn="just">
              <a:buNone/>
            </a:pPr>
            <a:r>
              <a:rPr lang="it-IT" dirty="0"/>
              <a:t>Il regolamento dovrà prevedere il termine massimo per la regolarizzazione, pena revoca.</a:t>
            </a:r>
          </a:p>
          <a:p>
            <a:pPr marL="0" indent="0">
              <a:buNone/>
            </a:pPr>
            <a:endParaRPr lang="it-IT" dirty="0"/>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92</a:t>
            </a:fld>
            <a:endParaRPr lang="en-US" dirty="0"/>
          </a:p>
        </p:txBody>
      </p:sp>
    </p:spTree>
    <p:extLst>
      <p:ext uri="{BB962C8B-B14F-4D97-AF65-F5344CB8AC3E}">
        <p14:creationId xmlns:p14="http://schemas.microsoft.com/office/powerpoint/2010/main" val="20107229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regolamento deve </a:t>
            </a:r>
            <a:r>
              <a:rPr lang="it-IT" b="1" dirty="0"/>
              <a:t>tenere conto anche dei tributi locali affidati dal Comune in gestione</a:t>
            </a:r>
            <a:r>
              <a:rPr lang="it-IT" dirty="0"/>
              <a:t>, in appalto o in concessione, ad altri Enti, soggetti concessionari pubblici o privati, per l’accertamento e/o la riscossione. </a:t>
            </a:r>
          </a:p>
          <a:p>
            <a:pPr marL="0" indent="0" algn="just">
              <a:buNone/>
            </a:pPr>
            <a:r>
              <a:rPr lang="it-IT" dirty="0"/>
              <a:t>Nel caso di affidamento della gestione dei tributi locali a soggetti terzi, il regolamento dovrà prevede a carico del soggetto concessionario l’obbligo di cooperare con il Suap (o ufficio commercio) per effettuare le verifiche preventive al rilascio di licenze, autorizzazioni o concessioni.</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93</a:t>
            </a:fld>
            <a:endParaRPr lang="en-US" dirty="0"/>
          </a:p>
        </p:txBody>
      </p:sp>
    </p:spTree>
    <p:extLst>
      <p:ext uri="{BB962C8B-B14F-4D97-AF65-F5344CB8AC3E}">
        <p14:creationId xmlns:p14="http://schemas.microsoft.com/office/powerpoint/2010/main" val="23682896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REGOLAMENTO PREVISTO DALL’ART. 15 ter del decreto crescita solamente per i pagamenti dei tributi locali</a:t>
            </a:r>
          </a:p>
        </p:txBody>
      </p:sp>
      <p:sp>
        <p:nvSpPr>
          <p:cNvPr id="3" name="Segnaposto contenuto 2"/>
          <p:cNvSpPr>
            <a:spLocks noGrp="1"/>
          </p:cNvSpPr>
          <p:nvPr>
            <p:ph idx="1"/>
          </p:nvPr>
        </p:nvSpPr>
        <p:spPr/>
        <p:txBody>
          <a:bodyPr>
            <a:normAutofit fontScale="85000" lnSpcReduction="10000"/>
          </a:bodyPr>
          <a:lstStyle/>
          <a:p>
            <a:pPr marL="0" indent="0" algn="just">
              <a:buNone/>
            </a:pPr>
            <a:endParaRPr lang="it-IT" dirty="0"/>
          </a:p>
          <a:p>
            <a:pPr marL="0" indent="0" algn="just">
              <a:buNone/>
            </a:pPr>
            <a:r>
              <a:rPr lang="it-IT" dirty="0"/>
              <a:t>La norma prevede la subordinazione </a:t>
            </a:r>
            <a:r>
              <a:rPr lang="it-IT" i="1" dirty="0"/>
              <a:t>della regolarità del pagamento dei </a:t>
            </a:r>
            <a:r>
              <a:rPr lang="it-IT" b="1" i="1" u="sng" dirty="0"/>
              <a:t>tributi locali</a:t>
            </a:r>
            <a:r>
              <a:rPr lang="it-IT" i="1" dirty="0"/>
              <a:t>.</a:t>
            </a:r>
          </a:p>
          <a:p>
            <a:pPr marL="0" indent="0" algn="just">
              <a:buNone/>
            </a:pPr>
            <a:r>
              <a:rPr lang="it-IT" b="1" dirty="0"/>
              <a:t>E’, quindi, esclusa la possibilità di subordinare il rilascio (o il rinnovo) di licenze, autorizzazioni e concessioni alla verifica della regolarità dei pagamenti di altre entrate, non aventi natura tributaria.</a:t>
            </a:r>
          </a:p>
          <a:p>
            <a:pPr marL="0" indent="0" algn="just">
              <a:buNone/>
            </a:pPr>
            <a:r>
              <a:rPr lang="it-IT" dirty="0"/>
              <a:t>Per tributi comunali possono intendersi tutte le obbligazioni di natura tributaria la cui soggettività attiva e relativi poteri gestori sono attribuiti per legge al Comune, con esclusione quindi delle addizionali comunali.</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94</a:t>
            </a:fld>
            <a:endParaRPr lang="en-US" dirty="0"/>
          </a:p>
        </p:txBody>
      </p:sp>
    </p:spTree>
    <p:extLst>
      <p:ext uri="{BB962C8B-B14F-4D97-AF65-F5344CB8AC3E}">
        <p14:creationId xmlns:p14="http://schemas.microsoft.com/office/powerpoint/2010/main" val="42597241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a:defRPr/>
            </a:pPr>
            <a:r>
              <a:rPr lang="it-IT" dirty="0"/>
              <a:t>IL TERMINE PER L’APPROVAZIONE DEL REGOLAMENTO</a:t>
            </a:r>
          </a:p>
        </p:txBody>
      </p:sp>
      <p:sp>
        <p:nvSpPr>
          <p:cNvPr id="3" name="Segnaposto contenuto 2"/>
          <p:cNvSpPr>
            <a:spLocks noGrp="1"/>
          </p:cNvSpPr>
          <p:nvPr>
            <p:ph idx="1"/>
          </p:nvPr>
        </p:nvSpPr>
        <p:spPr/>
        <p:txBody>
          <a:bodyPr rtlCol="0">
            <a:normAutofit fontScale="92500" lnSpcReduction="20000"/>
          </a:bodyPr>
          <a:lstStyle/>
          <a:p>
            <a:pPr marL="0" indent="0">
              <a:buNone/>
              <a:defRPr/>
            </a:pPr>
            <a:r>
              <a:rPr lang="it-IT" b="1" dirty="0"/>
              <a:t>Art. 52 D.Lgs. 446/1997. - Potestà regolamentare generale delle province e dei comuni</a:t>
            </a:r>
          </a:p>
          <a:p>
            <a:pPr marL="270000" indent="0" algn="just">
              <a:buNone/>
              <a:defRPr/>
            </a:pPr>
            <a:r>
              <a:rPr lang="it-IT" i="1" dirty="0"/>
              <a:t>Le province ed i comuni possono disciplinare con regolamento le proprie entrate, anche tributarie, salvo per quanto attiene alla individuazione e definizione delle fattispecie imponibili, dei soggetti passivi e della aliquota massima dei singoli tributi, </a:t>
            </a:r>
            <a:r>
              <a:rPr lang="it-IT" dirty="0"/>
              <a:t>nel rispetto delle esigenze di semplificazione</a:t>
            </a:r>
            <a:r>
              <a:rPr lang="it-IT" b="1" i="1" dirty="0"/>
              <a:t> </a:t>
            </a:r>
            <a:r>
              <a:rPr lang="it-IT" i="1" dirty="0"/>
              <a:t>degli adempimenti dei contribuenti. Per quanto non regolamentato si applicano le disposizioni di legge vigenti.</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557213" indent="-214313" eaLnBrk="0" hangingPunct="0">
              <a:defRPr>
                <a:solidFill>
                  <a:schemeClr val="tx1"/>
                </a:solidFill>
                <a:latin typeface="Calibri" panose="020F0502020204030204" pitchFamily="34" charset="0"/>
                <a:cs typeface="Arial" panose="020B0604020202020204" pitchFamily="34" charset="0"/>
              </a:defRPr>
            </a:lvl2pPr>
            <a:lvl3pPr marL="857250" indent="-171450" eaLnBrk="0" hangingPunct="0">
              <a:defRPr>
                <a:solidFill>
                  <a:schemeClr val="tx1"/>
                </a:solidFill>
                <a:latin typeface="Calibri" panose="020F0502020204030204" pitchFamily="34" charset="0"/>
                <a:cs typeface="Arial" panose="020B0604020202020204" pitchFamily="34" charset="0"/>
              </a:defRPr>
            </a:lvl3pPr>
            <a:lvl4pPr marL="1200150" indent="-171450" eaLnBrk="0" hangingPunct="0">
              <a:defRPr>
                <a:solidFill>
                  <a:schemeClr val="tx1"/>
                </a:solidFill>
                <a:latin typeface="Calibri" panose="020F0502020204030204" pitchFamily="34" charset="0"/>
                <a:cs typeface="Arial" panose="020B0604020202020204" pitchFamily="34" charset="0"/>
              </a:defRPr>
            </a:lvl4pPr>
            <a:lvl5pPr marL="1543050" indent="-171450" eaLnBrk="0" hangingPunct="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22C339B-C1E5-4C6C-A59C-3714B9875994}" type="slidenum">
              <a:rPr lang="it-IT">
                <a:solidFill>
                  <a:srgbClr val="898989"/>
                </a:solidFill>
              </a:rPr>
              <a:pPr eaLnBrk="1" hangingPunct="1"/>
              <a:t>95</a:t>
            </a:fld>
            <a:endParaRPr lang="it-IT">
              <a:solidFill>
                <a:srgbClr val="898989"/>
              </a:solidFill>
            </a:endParaRPr>
          </a:p>
        </p:txBody>
      </p:sp>
    </p:spTree>
    <p:extLst>
      <p:ext uri="{BB962C8B-B14F-4D97-AF65-F5344CB8AC3E}">
        <p14:creationId xmlns:p14="http://schemas.microsoft.com/office/powerpoint/2010/main" val="564798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000" dirty="0"/>
              <a:t>IL TERMINE PER L’APPROVAZIONE DEL REGOLAMENTO</a:t>
            </a:r>
            <a:endParaRPr lang="it-IT" sz="2775" dirty="0"/>
          </a:p>
        </p:txBody>
      </p:sp>
      <p:sp>
        <p:nvSpPr>
          <p:cNvPr id="3" name="Segnaposto contenuto 2"/>
          <p:cNvSpPr>
            <a:spLocks noGrp="1"/>
          </p:cNvSpPr>
          <p:nvPr>
            <p:ph idx="1"/>
          </p:nvPr>
        </p:nvSpPr>
        <p:spPr/>
        <p:txBody>
          <a:bodyPr>
            <a:normAutofit fontScale="85000" lnSpcReduction="10000"/>
          </a:bodyPr>
          <a:lstStyle/>
          <a:p>
            <a:pPr marL="0" indent="0" algn="just">
              <a:buNone/>
              <a:defRPr/>
            </a:pPr>
            <a:r>
              <a:rPr lang="it-IT" dirty="0"/>
              <a:t>L’art. 53, comma 16 della L. n. 388/2000 stabilisce che: </a:t>
            </a:r>
          </a:p>
          <a:p>
            <a:pPr marL="0" indent="0" algn="just">
              <a:buNone/>
              <a:defRPr/>
            </a:pPr>
            <a:r>
              <a:rPr lang="it-IT" i="1" dirty="0"/>
              <a:t>Il termine per deliberare le aliquote e le tariffe dei tributi locali, compresa addizionale comunale all'IRPEF, e le tariffe dei servizi pubblici locali, nonché </a:t>
            </a:r>
            <a:r>
              <a:rPr lang="it-IT" b="1" i="1" dirty="0"/>
              <a:t>per approvare i regolamenti relativi alle entrate degli enti locali</a:t>
            </a:r>
            <a:r>
              <a:rPr lang="it-IT" i="1" dirty="0"/>
              <a:t>, è stabilito entro la data fissata da norme statali per la deliberazione del bilancio di previsione.</a:t>
            </a:r>
            <a:r>
              <a:rPr lang="it-IT" b="1" i="1" dirty="0"/>
              <a:t> </a:t>
            </a:r>
          </a:p>
          <a:p>
            <a:pPr marL="0" indent="0" algn="just">
              <a:buNone/>
              <a:defRPr/>
            </a:pPr>
            <a:r>
              <a:rPr lang="it-IT" i="1" dirty="0"/>
              <a:t>I regolamenti sulle entrate, anche se approvati successivamente all'inizio dell'esercizio purché entro il termine di cui sopra, hanno effetto dal 1 gennaio dell'anno di riferimento. </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557213" indent="-214313" eaLnBrk="0" hangingPunct="0">
              <a:defRPr>
                <a:solidFill>
                  <a:schemeClr val="tx1"/>
                </a:solidFill>
                <a:latin typeface="Calibri" panose="020F0502020204030204" pitchFamily="34" charset="0"/>
                <a:cs typeface="Arial" panose="020B0604020202020204" pitchFamily="34" charset="0"/>
              </a:defRPr>
            </a:lvl2pPr>
            <a:lvl3pPr marL="857250" indent="-171450" eaLnBrk="0" hangingPunct="0">
              <a:defRPr>
                <a:solidFill>
                  <a:schemeClr val="tx1"/>
                </a:solidFill>
                <a:latin typeface="Calibri" panose="020F0502020204030204" pitchFamily="34" charset="0"/>
                <a:cs typeface="Arial" panose="020B0604020202020204" pitchFamily="34" charset="0"/>
              </a:defRPr>
            </a:lvl3pPr>
            <a:lvl4pPr marL="1200150" indent="-171450" eaLnBrk="0" hangingPunct="0">
              <a:defRPr>
                <a:solidFill>
                  <a:schemeClr val="tx1"/>
                </a:solidFill>
                <a:latin typeface="Calibri" panose="020F0502020204030204" pitchFamily="34" charset="0"/>
                <a:cs typeface="Arial" panose="020B0604020202020204" pitchFamily="34" charset="0"/>
              </a:defRPr>
            </a:lvl4pPr>
            <a:lvl5pPr marL="1543050" indent="-171450" eaLnBrk="0" hangingPunct="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3D23817-8AA8-4365-8503-3935E2DE6578}" type="slidenum">
              <a:rPr lang="it-IT">
                <a:solidFill>
                  <a:srgbClr val="898989"/>
                </a:solidFill>
              </a:rPr>
              <a:pPr eaLnBrk="1" hangingPunct="1"/>
              <a:t>96</a:t>
            </a:fld>
            <a:endParaRPr lang="it-IT">
              <a:solidFill>
                <a:srgbClr val="898989"/>
              </a:solidFill>
            </a:endParaRPr>
          </a:p>
        </p:txBody>
      </p:sp>
    </p:spTree>
    <p:extLst>
      <p:ext uri="{BB962C8B-B14F-4D97-AF65-F5344CB8AC3E}">
        <p14:creationId xmlns:p14="http://schemas.microsoft.com/office/powerpoint/2010/main" val="896500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TERMINE PER L’APPROVAZIONE DEL REGOLAMENTO</a:t>
            </a:r>
          </a:p>
        </p:txBody>
      </p:sp>
      <p:sp>
        <p:nvSpPr>
          <p:cNvPr id="3" name="Segnaposto contenuto 2"/>
          <p:cNvSpPr>
            <a:spLocks noGrp="1"/>
          </p:cNvSpPr>
          <p:nvPr>
            <p:ph idx="1"/>
          </p:nvPr>
        </p:nvSpPr>
        <p:spPr/>
        <p:txBody>
          <a:bodyPr>
            <a:normAutofit lnSpcReduction="10000"/>
          </a:bodyPr>
          <a:lstStyle/>
          <a:p>
            <a:pPr marL="0" indent="0" algn="just">
              <a:buNone/>
            </a:pPr>
            <a:r>
              <a:rPr lang="it-IT" dirty="0"/>
              <a:t>E’ vero che il regolamento di cui all’art. 15 ter del Decreto Crescita viene denominato «Misure preventive per sostenere il contrasto dell'evasione dei tributi locali», però la previsione regolamentare attiene ai requisiti per il rilascio o rinnovo di licenze, autorizzazioni o concessioni e – quindi – il regolamento non è relativo alle entrate dell’ente locale e  SEMBRA non soggiacere al termine per l’approvazione dei regolamenti sui tributi.</a:t>
            </a:r>
          </a:p>
        </p:txBody>
      </p:sp>
      <p:sp>
        <p:nvSpPr>
          <p:cNvPr id="4" name="Segnaposto piè di pagina 3"/>
          <p:cNvSpPr>
            <a:spLocks noGrp="1"/>
          </p:cNvSpPr>
          <p:nvPr>
            <p:ph type="ftr" sz="quarter" idx="11"/>
          </p:nvPr>
        </p:nvSpPr>
        <p:spPr/>
        <p:txBody>
          <a:bodyPr/>
          <a:lstStyle/>
          <a:p>
            <a:r>
              <a:rPr lang="it-IT"/>
              <a:t>Lucio Catania - Anci Sicilia - Ifel</a:t>
            </a:r>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97</a:t>
            </a:fld>
            <a:endParaRPr lang="en-US" dirty="0"/>
          </a:p>
        </p:txBody>
      </p:sp>
    </p:spTree>
    <p:extLst>
      <p:ext uri="{BB962C8B-B14F-4D97-AF65-F5344CB8AC3E}">
        <p14:creationId xmlns:p14="http://schemas.microsoft.com/office/powerpoint/2010/main" val="34528205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p:cNvSpPr>
            <a:spLocks noGrp="1"/>
          </p:cNvSpPr>
          <p:nvPr>
            <p:ph type="title"/>
          </p:nvPr>
        </p:nvSpPr>
        <p:spPr/>
        <p:txBody>
          <a:bodyPr/>
          <a:lstStyle/>
          <a:p>
            <a:r>
              <a:rPr lang="it-IT" altLang="it-IT"/>
              <a:t>CONTROLLO SUI REGOLAMENTI</a:t>
            </a:r>
          </a:p>
        </p:txBody>
      </p:sp>
      <p:sp>
        <p:nvSpPr>
          <p:cNvPr id="59395" name="Segnaposto contenuto 2"/>
          <p:cNvSpPr>
            <a:spLocks noGrp="1"/>
          </p:cNvSpPr>
          <p:nvPr>
            <p:ph idx="1"/>
          </p:nvPr>
        </p:nvSpPr>
        <p:spPr/>
        <p:txBody>
          <a:bodyPr>
            <a:normAutofit/>
          </a:bodyPr>
          <a:lstStyle/>
          <a:p>
            <a:pPr marL="0" indent="0" algn="just">
              <a:buNone/>
            </a:pPr>
            <a:r>
              <a:rPr lang="it-IT" altLang="it-IT" sz="1950" dirty="0"/>
              <a:t>Nella</a:t>
            </a:r>
            <a:r>
              <a:rPr lang="it-IT" altLang="it-IT" sz="1950" dirty="0">
                <a:solidFill>
                  <a:schemeClr val="bg1"/>
                </a:solidFill>
              </a:rPr>
              <a:t> </a:t>
            </a:r>
            <a:r>
              <a:rPr lang="it-IT" altLang="it-IT" sz="1950" dirty="0"/>
              <a:t>fase preventiva di formazione del regolamento, il controllo di regolarità amministrativa e contabile è assicurato dai responsabili interessati (tributi e </a:t>
            </a:r>
            <a:r>
              <a:rPr lang="it-IT" altLang="it-IT" sz="1950" dirty="0" err="1"/>
              <a:t>suap</a:t>
            </a:r>
            <a:r>
              <a:rPr lang="it-IT" altLang="it-IT" sz="1950" dirty="0"/>
              <a:t>), che lo espletano attraverso il parere di regolarità tecnica.</a:t>
            </a:r>
          </a:p>
          <a:p>
            <a:pPr marL="0" indent="0" algn="just">
              <a:buNone/>
            </a:pPr>
            <a:r>
              <a:rPr lang="it-IT" altLang="it-IT" sz="1950" dirty="0"/>
              <a:t>Il controllo contabile è, invece, esercitato dal responsabile della ragioneria. </a:t>
            </a:r>
          </a:p>
          <a:p>
            <a:pPr marL="0" indent="0" algn="just">
              <a:buNone/>
            </a:pPr>
            <a:r>
              <a:rPr lang="it-IT" altLang="it-IT" sz="1950" dirty="0"/>
              <a:t>Il parere di regolarità tecnica sui regolamenti deve attenere a tutti gli aspetti dello stesso, a partire dall’efficacia del provvedimento e riguarda anche la verifica della legittimità dell’atto.</a:t>
            </a:r>
          </a:p>
          <a:p>
            <a:pPr marL="0" indent="0">
              <a:buNone/>
            </a:pPr>
            <a:r>
              <a:rPr lang="it-IT" altLang="it-IT" dirty="0"/>
              <a:t>T.A.R. Catania, Sez. I, sent. 3 maggio 2007, n. 759.</a:t>
            </a:r>
          </a:p>
          <a:p>
            <a:pPr marL="0" indent="0">
              <a:buNone/>
            </a:pPr>
            <a:endParaRPr lang="it-IT" altLang="it-IT" sz="1950" dirty="0"/>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557213" indent="-214313" eaLnBrk="0" hangingPunct="0">
              <a:defRPr>
                <a:solidFill>
                  <a:schemeClr val="tx1"/>
                </a:solidFill>
                <a:latin typeface="Calibri" panose="020F0502020204030204" pitchFamily="34" charset="0"/>
                <a:cs typeface="Arial" panose="020B0604020202020204" pitchFamily="34" charset="0"/>
              </a:defRPr>
            </a:lvl2pPr>
            <a:lvl3pPr marL="857250" indent="-171450" eaLnBrk="0" hangingPunct="0">
              <a:defRPr>
                <a:solidFill>
                  <a:schemeClr val="tx1"/>
                </a:solidFill>
                <a:latin typeface="Calibri" panose="020F0502020204030204" pitchFamily="34" charset="0"/>
                <a:cs typeface="Arial" panose="020B0604020202020204" pitchFamily="34" charset="0"/>
              </a:defRPr>
            </a:lvl3pPr>
            <a:lvl4pPr marL="1200150" indent="-171450" eaLnBrk="0" hangingPunct="0">
              <a:defRPr>
                <a:solidFill>
                  <a:schemeClr val="tx1"/>
                </a:solidFill>
                <a:latin typeface="Calibri" panose="020F0502020204030204" pitchFamily="34" charset="0"/>
                <a:cs typeface="Arial" panose="020B0604020202020204" pitchFamily="34" charset="0"/>
              </a:defRPr>
            </a:lvl4pPr>
            <a:lvl5pPr marL="1543050" indent="-171450" eaLnBrk="0" hangingPunct="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74080A6-1FBB-4960-8CDB-333FD90C4428}" type="slidenum">
              <a:rPr lang="it-IT">
                <a:solidFill>
                  <a:srgbClr val="898989"/>
                </a:solidFill>
              </a:rPr>
              <a:pPr eaLnBrk="1" hangingPunct="1"/>
              <a:t>98</a:t>
            </a:fld>
            <a:endParaRPr lang="it-IT">
              <a:solidFill>
                <a:srgbClr val="898989"/>
              </a:solidFill>
            </a:endParaRPr>
          </a:p>
        </p:txBody>
      </p:sp>
    </p:spTree>
    <p:extLst>
      <p:ext uri="{BB962C8B-B14F-4D97-AF65-F5344CB8AC3E}">
        <p14:creationId xmlns:p14="http://schemas.microsoft.com/office/powerpoint/2010/main" val="16638150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olo 1"/>
          <p:cNvSpPr>
            <a:spLocks noGrp="1"/>
          </p:cNvSpPr>
          <p:nvPr>
            <p:ph type="title"/>
          </p:nvPr>
        </p:nvSpPr>
        <p:spPr/>
        <p:txBody>
          <a:bodyPr>
            <a:normAutofit fontScale="90000"/>
          </a:bodyPr>
          <a:lstStyle/>
          <a:p>
            <a:r>
              <a:rPr lang="it-IT" altLang="it-IT"/>
              <a:t>CONTROLLO SUI REGOLAMENTI</a:t>
            </a:r>
            <a:br>
              <a:rPr lang="it-IT" altLang="it-IT"/>
            </a:br>
            <a:r>
              <a:rPr lang="it-IT" altLang="it-IT"/>
              <a:t>PARERE REVISORI</a:t>
            </a:r>
          </a:p>
        </p:txBody>
      </p:sp>
      <p:sp>
        <p:nvSpPr>
          <p:cNvPr id="60419" name="Segnaposto contenuto 2"/>
          <p:cNvSpPr>
            <a:spLocks noGrp="1"/>
          </p:cNvSpPr>
          <p:nvPr>
            <p:ph idx="1"/>
          </p:nvPr>
        </p:nvSpPr>
        <p:spPr/>
        <p:txBody>
          <a:bodyPr>
            <a:normAutofit/>
          </a:bodyPr>
          <a:lstStyle/>
          <a:p>
            <a:pPr marL="0" indent="0" algn="just">
              <a:buNone/>
            </a:pPr>
            <a:r>
              <a:rPr lang="it-IT" altLang="it-IT" sz="2100" dirty="0"/>
              <a:t>L’organo di revisione, con le modalità stabilite dallo statuto e dal regolamento, è chiamato ad esprimere il proprio parere sui regolamenti sull’applicazione dei tributi locali.</a:t>
            </a:r>
          </a:p>
          <a:p>
            <a:pPr marL="0" indent="0" algn="just">
              <a:buNone/>
            </a:pPr>
            <a:r>
              <a:rPr lang="it-IT" altLang="it-IT" sz="2100" dirty="0"/>
              <a:t>Se è corretta l’interpretazione che non si tratta di un regolamento sull’applicazione dei tributi, sembra conseguenziale la non obbligatorietà del parere dell’organo di revisione contabile.</a:t>
            </a:r>
          </a:p>
        </p:txBody>
      </p:sp>
      <p:sp>
        <p:nvSpPr>
          <p:cNvPr id="4" name="Segnaposto piè di pagina 3"/>
          <p:cNvSpPr>
            <a:spLocks noGrp="1"/>
          </p:cNvSpPr>
          <p:nvPr>
            <p:ph type="ftr" sz="quarter" idx="11"/>
          </p:nvPr>
        </p:nvSpPr>
        <p:spPr/>
        <p:txBody>
          <a:bodyPr/>
          <a:lstStyle/>
          <a:p>
            <a:pPr>
              <a:defRPr/>
            </a:pPr>
            <a:r>
              <a:rPr lang="it-IT"/>
              <a:t>Lucio Catania - Anci Sicilia - Ifel</a:t>
            </a:r>
          </a:p>
        </p:txBody>
      </p:sp>
      <p:sp>
        <p:nvSpPr>
          <p:cNvPr id="5" name="Segnaposto numero diapositiva 4"/>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557213" indent="-214313" eaLnBrk="0" hangingPunct="0">
              <a:defRPr>
                <a:solidFill>
                  <a:schemeClr val="tx1"/>
                </a:solidFill>
                <a:latin typeface="Calibri" panose="020F0502020204030204" pitchFamily="34" charset="0"/>
                <a:cs typeface="Arial" panose="020B0604020202020204" pitchFamily="34" charset="0"/>
              </a:defRPr>
            </a:lvl2pPr>
            <a:lvl3pPr marL="857250" indent="-171450" eaLnBrk="0" hangingPunct="0">
              <a:defRPr>
                <a:solidFill>
                  <a:schemeClr val="tx1"/>
                </a:solidFill>
                <a:latin typeface="Calibri" panose="020F0502020204030204" pitchFamily="34" charset="0"/>
                <a:cs typeface="Arial" panose="020B0604020202020204" pitchFamily="34" charset="0"/>
              </a:defRPr>
            </a:lvl3pPr>
            <a:lvl4pPr marL="1200150" indent="-171450" eaLnBrk="0" hangingPunct="0">
              <a:defRPr>
                <a:solidFill>
                  <a:schemeClr val="tx1"/>
                </a:solidFill>
                <a:latin typeface="Calibri" panose="020F0502020204030204" pitchFamily="34" charset="0"/>
                <a:cs typeface="Arial" panose="020B0604020202020204" pitchFamily="34" charset="0"/>
              </a:defRPr>
            </a:lvl4pPr>
            <a:lvl5pPr marL="1543050" indent="-171450" eaLnBrk="0" hangingPunct="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722AFAF-2858-4907-9497-B1D11C2DF085}" type="slidenum">
              <a:rPr lang="it-IT">
                <a:solidFill>
                  <a:srgbClr val="898989"/>
                </a:solidFill>
              </a:rPr>
              <a:pPr eaLnBrk="1" hangingPunct="1"/>
              <a:t>99</a:t>
            </a:fld>
            <a:endParaRPr lang="it-IT">
              <a:solidFill>
                <a:srgbClr val="898989"/>
              </a:solidFill>
            </a:endParaRPr>
          </a:p>
        </p:txBody>
      </p:sp>
    </p:spTree>
    <p:extLst>
      <p:ext uri="{BB962C8B-B14F-4D97-AF65-F5344CB8AC3E}">
        <p14:creationId xmlns:p14="http://schemas.microsoft.com/office/powerpoint/2010/main" val="39137149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4070</TotalTime>
  <Words>14802</Words>
  <Application>Microsoft Office PowerPoint</Application>
  <PresentationFormat>Presentazione su schermo (4:3)</PresentationFormat>
  <Paragraphs>1060</Paragraphs>
  <Slides>190</Slides>
  <Notes>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190</vt:i4>
      </vt:variant>
    </vt:vector>
  </HeadingPairs>
  <TitlesOfParts>
    <vt:vector size="196" baseType="lpstr">
      <vt:lpstr>Arial</vt:lpstr>
      <vt:lpstr>Calibri</vt:lpstr>
      <vt:lpstr>Corbel</vt:lpstr>
      <vt:lpstr>Edwardian Script ITC</vt:lpstr>
      <vt:lpstr>Wingdings</vt:lpstr>
      <vt:lpstr>Tema di Office</vt:lpstr>
      <vt:lpstr> PROFILI ORGANIZZATIVI E FINANZIARI NELLA GESTIONE DELL’ENTE LOCALE Analisi di buone pratiche improntate all’economicità ed all’efficienza </vt:lpstr>
      <vt:lpstr>EFFICIENTAMENTO DELLA GESTIONE E RISCOSSIONE DELLE ENTRATE TRIBUTARIE</vt:lpstr>
      <vt:lpstr>DA EQUITALIA AD  AGENZIA DELLE ENTRATE RISCOSSIONE </vt:lpstr>
      <vt:lpstr>DA EQUITALIA AD  AGENZIA DELLE ENTRATE RISCOSSIONE </vt:lpstr>
      <vt:lpstr>RISCOSSIONE DEI TRIBUTI LOCALI CESSAZIONE EQUITALIA</vt:lpstr>
      <vt:lpstr>RISCOSSIONE DEI TRIBUTI LOCALI CESSAZIONE EQUITALIA</vt:lpstr>
      <vt:lpstr>RISCOSSIONE DEI TRIBUTI LOCALI CESSAZIONE EQUITALIA</vt:lpstr>
      <vt:lpstr>RISCOSSIONE DEI TRIBUTI LOCALI CESSAZIONE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RISCOSSIONE DEI TRIBUTI LOCALI CESSAZIONE EQUITALIA</vt:lpstr>
      <vt:lpstr>LA DELIBERA IN FAVORE DI AGENZIA DELLE ENTRATE RISCOSSIONE</vt:lpstr>
      <vt:lpstr>RISCOSSIONE DEI TRIBUTI LOCALI RISCOSSIONE SICILIA </vt:lpstr>
      <vt:lpstr>LA RISCOSSIONE IN SICILIA SISTEMA PARALLELO CON QUELLO NAZIONALE</vt:lpstr>
      <vt:lpstr>LA RISCOSSIONE IN SICILIA SISTEMA PARALLELO CON QUELLO NAZIONALE</vt:lpstr>
      <vt:lpstr>LA RISCOSSIONE IN SICILIA SISTEMA PARALLELO CON QUELLO NAZIONALE</vt:lpstr>
      <vt:lpstr>DELIBERA DI AFFIDAMENTO A RISCOSSIONE SICILIA</vt:lpstr>
      <vt:lpstr>DELIBERA DI AFFIDAMENTO A RISCOSSIONE SICILIA</vt:lpstr>
      <vt:lpstr>DELIBERA DI AFFIDAMENTO A RISCOSSIONE SICILIA</vt:lpstr>
      <vt:lpstr>DELIBERA DI AFFIDAMENTO A RISCOSSIONE SICILIA</vt:lpstr>
      <vt:lpstr>DELIBERA DI AFFIDAMENTO A RISCOSSIONE SICILIA</vt:lpstr>
      <vt:lpstr>ABOLIZIONE DI  RISCOSSIONE SICILIA SPA</vt:lpstr>
      <vt:lpstr>ABOLIZIONE DI  RISCOSSIONE SICILIA SPA</vt:lpstr>
      <vt:lpstr>ABOLIZIONE DI  RISCOSSIONE SICILIA SpA</vt:lpstr>
      <vt:lpstr>ABOLIZIONE DI  RISCOSSIONE SICILIA SpA</vt:lpstr>
      <vt:lpstr>ABOLIZIONE DI  RISCOSSIONE SICILIA SpA</vt:lpstr>
      <vt:lpstr>ESPLETAMENTO DEL SERVIZIO DI RISCOSSIONE</vt:lpstr>
      <vt:lpstr>ESPLETAMENTO DEL SERVIZIO DI RISCOSSIONE</vt:lpstr>
      <vt:lpstr>ESPLETAMENTO DEL SERVIZIO DI RISCOSSIONE</vt:lpstr>
      <vt:lpstr>ESPLETAMENTO DEL SERVIZIO DI RISCOSSIONE SPONTANEA</vt:lpstr>
      <vt:lpstr>ESPLETAMENTO DEL SERVIZIO DI RISCOSSIONE L’albo ministeriale</vt:lpstr>
      <vt:lpstr>AFFIDAMENTO AD UNA SOCIETA’ ISCRITTA ALL’ALBO DI CUI ALL’ART. 53 D.LGS. 446/1997  </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LA GESTIONE DIRETTA L’INGIUNZIONE FISCALE</vt:lpstr>
      <vt:lpstr>L’INGIUNZIONE FISCALE</vt:lpstr>
      <vt:lpstr>L’INGIUZIONE FISCALE</vt:lpstr>
      <vt:lpstr>L’INGIUNZIONE FISCALE LA NORMATIVA DI RIFERIMENTO</vt:lpstr>
      <vt:lpstr>L’INGIUNZIONE FISCALE</vt:lpstr>
      <vt:lpstr>L’INGIUNZIONE FISCALE</vt:lpstr>
      <vt:lpstr>L’INGIUNZIONE FISCALE</vt:lpstr>
      <vt:lpstr>L’INGIUNZIONE FISCALE</vt:lpstr>
      <vt:lpstr>L’INGIUNZIONE FISCALE</vt:lpstr>
      <vt:lpstr>L’INGIUNZIONE FISCALE</vt:lpstr>
      <vt:lpstr>ENTRATE RISCUOTIBILI CON L’INGIUNZIONE FISCALE</vt:lpstr>
      <vt:lpstr>ENTRATE RISCUOTIBILI CON L’INGIUNZIONE FISCALE</vt:lpstr>
      <vt:lpstr>LA NOTIFICA  DELL’INGIUNZIONE FISCALE</vt:lpstr>
      <vt:lpstr>L’Ufficiale della riscossione</vt:lpstr>
      <vt:lpstr>L’ufficiale della riscossione</vt:lpstr>
      <vt:lpstr>L’Ufficiale della riscossione</vt:lpstr>
      <vt:lpstr>L’Ufficiale della riscossione</vt:lpstr>
      <vt:lpstr>L’Ufficiale della riscossione</vt:lpstr>
      <vt:lpstr>La gestione associata</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Difesa in giudizio dell’agenzia delle entrate - riscossione</vt:lpstr>
      <vt:lpstr>Difesa in giudizio dell’agenzia delle entrate - riscossione</vt:lpstr>
      <vt:lpstr>Difesa in giudizio dell’agenzia delle entrate - riscossione</vt:lpstr>
      <vt:lpstr>Contrasto all’evasione: art. 15-ter</vt:lpstr>
      <vt:lpstr>Contrasto all’evasione: art. 15-ter</vt:lpstr>
      <vt:lpstr>Contrasto all’evasione: esclusione dalle gare (art. 80 D.lgs. n. 50/2016)</vt:lpstr>
      <vt:lpstr>Contrasto all’evasione: esclusione dalle gare (art. 80 D.lgs. n. 50/2016)</vt:lpstr>
      <vt:lpstr>Contrasto all’evasione: esclusione dalle gare (art. 80 D.lgs. n. 50/2016)</vt:lpstr>
      <vt:lpstr>Contrasto all’evasione: esclusione dalle gare (art. 80 D.lgs. n. 50/2016)</vt:lpstr>
      <vt:lpstr>Contrasto all’evasione: art. 15-ter</vt:lpstr>
      <vt:lpstr>Contrasto all’evasione: art. 15-ter</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vt:lpstr>
      <vt:lpstr>IL REGOLAMENTO PREVISTO DALL’ART. 15 ter del decreto crescita solamente per i pagamenti dei tributi locali</vt:lpstr>
      <vt:lpstr>IL TERMINE PER L’APPROVAZIONE DEL REGOLAMENTO</vt:lpstr>
      <vt:lpstr>IL TERMINE PER L’APPROVAZIONE DEL REGOLAMENTO</vt:lpstr>
      <vt:lpstr>IL TERMINE PER L’APPROVAZIONE DEL REGOLAMENTO</vt:lpstr>
      <vt:lpstr>CONTROLLO SUI REGOLAMENTI</vt:lpstr>
      <vt:lpstr>CONTROLLO SUI REGOLAMENTI PARERE REVISORI</vt:lpstr>
      <vt:lpstr>NIENTE INVIO AL MEF</vt:lpstr>
      <vt:lpstr>NIENTE INVIO AL MEF</vt:lpstr>
      <vt:lpstr>LA RIFORMA DEL SISTEMA DI RISCOSSIONE DEI TRIBUTI LOCALI</vt:lpstr>
      <vt:lpstr>LA RIFORMA DEL SISTEMA DI RISCOSSIONE DEI TRIBUTI LOCALI</vt:lpstr>
      <vt:lpstr>LA RIFORMA DEL SISTEMA DI RISCOSSIONE DEI TRIBUTI LOCALI</vt:lpstr>
      <vt:lpstr>ACCERTAMENTO ESECUTIVO</vt:lpstr>
      <vt:lpstr>ACCERTAMENTO ESECUTIVO</vt:lpstr>
      <vt:lpstr>ACCERTAMENTO ESECUTIVO</vt:lpstr>
      <vt:lpstr>ACCERTAMENTO ESECUTIVO</vt:lpstr>
      <vt:lpstr>ACCERTAMENTO ESECUTIVO</vt:lpstr>
      <vt:lpstr>ACCERTAMENTO ESECUTIVO</vt:lpstr>
      <vt:lpstr>ACCERTAMENTO ESECUTIVO</vt:lpstr>
      <vt:lpstr>ACCERTAMENTO ESECUTIVO</vt:lpstr>
      <vt:lpstr>ESPROPRIAZIONE FORZATA</vt:lpstr>
      <vt:lpstr>ACCERTAMENTO ESECUTIVO</vt:lpstr>
      <vt:lpstr>SOLLECITO DI PAGAMENTO PRIMA PROCEDURA ESECUTIVA</vt:lpstr>
      <vt:lpstr>ACCESSO AGLI ATTI</vt:lpstr>
      <vt:lpstr>ACCESSO AGLI ATTI</vt:lpstr>
      <vt:lpstr>ACCESSO AGLI ATTI</vt:lpstr>
      <vt:lpstr>RATEIZZAZIONE</vt:lpstr>
      <vt:lpstr>RATEIZZAZIONE</vt:lpstr>
      <vt:lpstr>PROROGA RATEIZZAZIONE</vt:lpstr>
      <vt:lpstr>DECADENZA DALLA RATEIZZAZIONE</vt:lpstr>
      <vt:lpstr>INTERESSI SULLA RATEIZZAZIONE</vt:lpstr>
      <vt:lpstr>IL NUOVO  UFFICIALE DELLA RISCOSSIONE</vt:lpstr>
      <vt:lpstr>IL NUOVO  UFFICIALE DELLA RISCOSSIONE</vt:lpstr>
      <vt:lpstr>ALBO SOGGETTI ABILITATI ALLA RISCOSSIONE</vt:lpstr>
      <vt:lpstr>SOGGETTO AFFIDATARIO RISCOSSIONE</vt:lpstr>
      <vt:lpstr>OBBLIGHI DI PUBBLICAZIONE CONTRATTI DI AFFIDAMENTO</vt:lpstr>
      <vt:lpstr>MODALITA’ AFFIDAMENTO</vt:lpstr>
      <vt:lpstr>ISTITUTI DEFLATTIVI DEL CONTENZIOSO</vt:lpstr>
      <vt:lpstr>ESTENSIONE DEL RECLAMO-MEDIAZIONE OBBLIGATORI ANCHE AI TRIBUTI LOCALI</vt:lpstr>
      <vt:lpstr>STRUTTURA ORGANIZZATIVA</vt:lpstr>
      <vt:lpstr>MEDIAZIONE = AUTOTUTELA</vt:lpstr>
      <vt:lpstr>SOSPENSIONE DELLA RISCOSSIONE</vt:lpstr>
      <vt:lpstr>VALUTAZIONE DEL RECLAMO/MEDIAZIONE</vt:lpstr>
      <vt:lpstr>VALUTAZIONE DEL RECLAMO/MEDIAZIONE</vt:lpstr>
      <vt:lpstr>VALUTAZIONE DEL RECLAMO/MEDIAZIONE</vt:lpstr>
      <vt:lpstr>INDISPONIBILITA’ ED IRRINUNCIABILITA’ DELLE ENTRATE TRIBUTARIE</vt:lpstr>
      <vt:lpstr>ISTITUTI DEFLATTIVI DEL CONTENZIOSO Autotutela</vt:lpstr>
      <vt:lpstr>ISTITUTI DEFLATTIVI DEL CONTENZIOSO Autotutela</vt:lpstr>
      <vt:lpstr>ISTITUTI DEFLATTIVI DEL CONTENZIOSO Autotutela</vt:lpstr>
      <vt:lpstr>ISTITUTI DEFLATTIVI DEL CONTENZIOSO Autotutela</vt:lpstr>
      <vt:lpstr>ISTITUTI DEFLATTIVI DEL CONTENZIOSO Autotutela</vt:lpstr>
      <vt:lpstr>ISTITUTI DEFLATTIVI DEL CONTENZIOSO Accertamento con adesione</vt:lpstr>
      <vt:lpstr>ISTITUTI DEFLATTIVI DEL CONTENZIOSO  Accertamento con adesione</vt:lpstr>
      <vt:lpstr>ISTITUTI DEFLATTIVI DEL CONTENZIOSO Accertamento con adesione e conciliazione</vt:lpstr>
      <vt:lpstr>ISTITUTI DEFLATTIVI DEL CONTENZIOSO Accertamento con adesione e conciliazione </vt:lpstr>
      <vt:lpstr>ISTITUTI DEFLATTIVI DEL CONTENZIOSO  Accertamento con adesione e conciliazione</vt:lpstr>
      <vt:lpstr>ISTITUTI DEFLATTIVI DEL CONTENZIOSO Accertamento con adesione e conciliazione</vt:lpstr>
      <vt:lpstr>ISTITUTI DEFLATTIVI DEL CONTENZIOSO Accertamento con adesione e conciliazione</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vt:lpstr>
      <vt:lpstr>ISTITUTI DEFLATTIVI DEL CONTENZIOSO Ravvedimento operoso lunghissimo</vt:lpstr>
      <vt:lpstr>ISTITUTI DEFLATTIVI DEL CONTENZIOSO Ravvedimento operoso lunghissimo</vt:lpstr>
      <vt:lpstr>ISTITUTI DEFLATTIVI DEL CONTENZIOSO Ravvedimento operoso lunghissimo</vt:lpstr>
      <vt:lpstr>ISTITUTI DEFLATTIVI DEL CONTENZIOSO Ravvedimento operoso lunghissimo</vt:lpstr>
      <vt:lpstr>ISTITUTI DEFLATTIVI DEL CONTENZIOSO Ravvedimento operoso lunghissimo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ISTITUTI DEFLATTIVI DEL CONTENZIOSO L’interpello</vt:lpstr>
      <vt:lpstr>TRIBUTI LOCALI E CUMULO GIURIDICO</vt:lpstr>
      <vt:lpstr>TRIBUTI LOCALI E CUMULO GIURIDICO</vt:lpstr>
      <vt:lpstr>TRIBUTI LOCALI E CUMULO GIURIDICO</vt:lpstr>
      <vt:lpstr>TRIBUTI LOCALI E CUMULO GIURIDICO</vt:lpstr>
      <vt:lpstr>TRIBUTI LOCALI E CUMULO GIURIDICO</vt:lpstr>
      <vt:lpstr>TRIBUTI LOCALI E CUMULO GIURIDICO</vt:lpstr>
      <vt:lpstr>TRIBUTI LOCALI E CUMULO GIURIDICO</vt:lpstr>
      <vt:lpstr>TRIBUTI LOCALI E CUMULO GIURIDICO</vt:lpstr>
      <vt:lpstr>TRIBUTI LOCALI E CUMULO GIURIDICO</vt:lpstr>
      <vt:lpstr>TRIBUTI LOCALI E CUMULO GIURIDICO</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Riscossione tributi locali ed altre novità nella legge di stabilità</dc:title>
  <dc:creator>Lenovo</dc:creator>
  <cp:lastModifiedBy>user admin</cp:lastModifiedBy>
  <cp:revision>110</cp:revision>
  <dcterms:created xsi:type="dcterms:W3CDTF">2015-02-03T21:00:06Z</dcterms:created>
  <dcterms:modified xsi:type="dcterms:W3CDTF">2019-12-17T14:32:27Z</dcterms:modified>
</cp:coreProperties>
</file>