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3"/>
  </p:notesMasterIdLst>
  <p:sldIdLst>
    <p:sldId id="542" r:id="rId2"/>
    <p:sldId id="677" r:id="rId3"/>
    <p:sldId id="544" r:id="rId4"/>
    <p:sldId id="545" r:id="rId5"/>
    <p:sldId id="676"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79" r:id="rId40"/>
    <p:sldId id="679" r:id="rId41"/>
    <p:sldId id="680" r:id="rId42"/>
    <p:sldId id="681" r:id="rId43"/>
    <p:sldId id="682" r:id="rId44"/>
    <p:sldId id="683" r:id="rId45"/>
    <p:sldId id="684"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592" r:id="rId59"/>
    <p:sldId id="593" r:id="rId60"/>
    <p:sldId id="594" r:id="rId61"/>
    <p:sldId id="595" r:id="rId62"/>
    <p:sldId id="596" r:id="rId63"/>
    <p:sldId id="597" r:id="rId64"/>
    <p:sldId id="598" r:id="rId65"/>
    <p:sldId id="599" r:id="rId66"/>
    <p:sldId id="600" r:id="rId67"/>
    <p:sldId id="601" r:id="rId68"/>
    <p:sldId id="602" r:id="rId69"/>
    <p:sldId id="603" r:id="rId70"/>
    <p:sldId id="604" r:id="rId71"/>
    <p:sldId id="605" r:id="rId72"/>
    <p:sldId id="606" r:id="rId73"/>
    <p:sldId id="607" r:id="rId74"/>
    <p:sldId id="608" r:id="rId75"/>
    <p:sldId id="609" r:id="rId76"/>
    <p:sldId id="610" r:id="rId77"/>
    <p:sldId id="611" r:id="rId78"/>
    <p:sldId id="612" r:id="rId79"/>
    <p:sldId id="613" r:id="rId80"/>
    <p:sldId id="614" r:id="rId81"/>
    <p:sldId id="615" r:id="rId82"/>
    <p:sldId id="616" r:id="rId83"/>
    <p:sldId id="617" r:id="rId84"/>
    <p:sldId id="618" r:id="rId85"/>
    <p:sldId id="619" r:id="rId86"/>
    <p:sldId id="620" r:id="rId87"/>
    <p:sldId id="621" r:id="rId88"/>
    <p:sldId id="622" r:id="rId89"/>
    <p:sldId id="623" r:id="rId90"/>
    <p:sldId id="624" r:id="rId91"/>
    <p:sldId id="625" r:id="rId92"/>
    <p:sldId id="626" r:id="rId93"/>
    <p:sldId id="627" r:id="rId94"/>
    <p:sldId id="628" r:id="rId95"/>
    <p:sldId id="629" r:id="rId96"/>
    <p:sldId id="630" r:id="rId97"/>
    <p:sldId id="631" r:id="rId98"/>
    <p:sldId id="632" r:id="rId99"/>
    <p:sldId id="633" r:id="rId100"/>
    <p:sldId id="634" r:id="rId101"/>
    <p:sldId id="635" r:id="rId102"/>
    <p:sldId id="636" r:id="rId103"/>
    <p:sldId id="637" r:id="rId104"/>
    <p:sldId id="638" r:id="rId105"/>
    <p:sldId id="639" r:id="rId106"/>
    <p:sldId id="640" r:id="rId107"/>
    <p:sldId id="641" r:id="rId108"/>
    <p:sldId id="642" r:id="rId109"/>
    <p:sldId id="643" r:id="rId110"/>
    <p:sldId id="644" r:id="rId111"/>
    <p:sldId id="645" r:id="rId112"/>
    <p:sldId id="646" r:id="rId113"/>
    <p:sldId id="647" r:id="rId114"/>
    <p:sldId id="648" r:id="rId115"/>
    <p:sldId id="649" r:id="rId116"/>
    <p:sldId id="650" r:id="rId117"/>
    <p:sldId id="651" r:id="rId118"/>
    <p:sldId id="652" r:id="rId119"/>
    <p:sldId id="653" r:id="rId120"/>
    <p:sldId id="654" r:id="rId121"/>
    <p:sldId id="655" r:id="rId122"/>
    <p:sldId id="656" r:id="rId123"/>
    <p:sldId id="657" r:id="rId124"/>
    <p:sldId id="658" r:id="rId125"/>
    <p:sldId id="659" r:id="rId126"/>
    <p:sldId id="660" r:id="rId127"/>
    <p:sldId id="661" r:id="rId128"/>
    <p:sldId id="662" r:id="rId129"/>
    <p:sldId id="663" r:id="rId130"/>
    <p:sldId id="664" r:id="rId131"/>
    <p:sldId id="665" r:id="rId132"/>
    <p:sldId id="666" r:id="rId133"/>
    <p:sldId id="667" r:id="rId134"/>
    <p:sldId id="668" r:id="rId135"/>
    <p:sldId id="669" r:id="rId136"/>
    <p:sldId id="670" r:id="rId137"/>
    <p:sldId id="671" r:id="rId138"/>
    <p:sldId id="672" r:id="rId139"/>
    <p:sldId id="673" r:id="rId140"/>
    <p:sldId id="674" r:id="rId141"/>
    <p:sldId id="678" r:id="rId1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C41B1-F297-44E8-B697-C7C3FF309682}" type="datetimeFigureOut">
              <a:rPr lang="it-IT" smtClean="0"/>
              <a:pPr/>
              <a:t>03/12/2020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15E52-3FDC-4C81-96B1-3A40A6F55B3B}" type="slidenum">
              <a:rPr lang="it-IT" smtClean="0"/>
              <a:pPr/>
              <a:t>‹N›</a:t>
            </a:fld>
            <a:endParaRPr lang="it-IT"/>
          </a:p>
        </p:txBody>
      </p:sp>
    </p:spTree>
    <p:extLst>
      <p:ext uri="{BB962C8B-B14F-4D97-AF65-F5344CB8AC3E}">
        <p14:creationId xmlns:p14="http://schemas.microsoft.com/office/powerpoint/2010/main" xmlns="" val="383464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215E52-3FDC-4C81-96B1-3A40A6F55B3B}" type="slidenum">
              <a:rPr lang="it-IT" smtClean="0"/>
              <a:pPr/>
              <a:t>1</a:t>
            </a:fld>
            <a:endParaRPr lang="it-IT" dirty="0"/>
          </a:p>
        </p:txBody>
      </p:sp>
    </p:spTree>
    <p:extLst>
      <p:ext uri="{BB962C8B-B14F-4D97-AF65-F5344CB8AC3E}">
        <p14:creationId xmlns:p14="http://schemas.microsoft.com/office/powerpoint/2010/main" xmlns="" val="202200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6AD917F-8E6F-4EC9-98EE-20E6D7ABEE66}" type="slidenum">
              <a:rPr lang="it-IT" smtClean="0"/>
              <a:pPr/>
              <a:t>6</a:t>
            </a:fld>
            <a:endParaRPr lang="it-IT"/>
          </a:p>
        </p:txBody>
      </p:sp>
    </p:spTree>
    <p:extLst>
      <p:ext uri="{BB962C8B-B14F-4D97-AF65-F5344CB8AC3E}">
        <p14:creationId xmlns:p14="http://schemas.microsoft.com/office/powerpoint/2010/main" xmlns="" val="193944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6AD917F-8E6F-4EC9-98EE-20E6D7ABEE66}" type="slidenum">
              <a:rPr lang="it-IT" smtClean="0"/>
              <a:pPr/>
              <a:t>57</a:t>
            </a:fld>
            <a:endParaRPr lang="it-IT"/>
          </a:p>
        </p:txBody>
      </p:sp>
    </p:spTree>
    <p:extLst>
      <p:ext uri="{BB962C8B-B14F-4D97-AF65-F5344CB8AC3E}">
        <p14:creationId xmlns:p14="http://schemas.microsoft.com/office/powerpoint/2010/main" xmlns="" val="196666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215E52-3FDC-4C81-96B1-3A40A6F55B3B}" type="slidenum">
              <a:rPr lang="it-IT" smtClean="0"/>
              <a:pPr/>
              <a:t>61</a:t>
            </a:fld>
            <a:endParaRPr lang="it-IT"/>
          </a:p>
        </p:txBody>
      </p:sp>
    </p:spTree>
    <p:extLst>
      <p:ext uri="{BB962C8B-B14F-4D97-AF65-F5344CB8AC3E}">
        <p14:creationId xmlns:p14="http://schemas.microsoft.com/office/powerpoint/2010/main" xmlns="" val="178644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A215E52-3FDC-4C81-96B1-3A40A6F55B3B}" type="slidenum">
              <a:rPr lang="it-IT" smtClean="0"/>
              <a:pPr/>
              <a:t>69</a:t>
            </a:fld>
            <a:endParaRPr lang="it-IT"/>
          </a:p>
        </p:txBody>
      </p:sp>
    </p:spTree>
    <p:extLst>
      <p:ext uri="{BB962C8B-B14F-4D97-AF65-F5344CB8AC3E}">
        <p14:creationId xmlns:p14="http://schemas.microsoft.com/office/powerpoint/2010/main" xmlns="" val="293210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6AD917F-8E6F-4EC9-98EE-20E6D7ABEE66}" type="slidenum">
              <a:rPr lang="it-IT" smtClean="0"/>
              <a:pPr/>
              <a:t>80</a:t>
            </a:fld>
            <a:endParaRPr lang="it-IT"/>
          </a:p>
        </p:txBody>
      </p:sp>
    </p:spTree>
    <p:extLst>
      <p:ext uri="{BB962C8B-B14F-4D97-AF65-F5344CB8AC3E}">
        <p14:creationId xmlns:p14="http://schemas.microsoft.com/office/powerpoint/2010/main" xmlns="" val="216441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EEDE520-F57C-4FFC-B284-DD1CED5D0190}" type="datetime1">
              <a:rPr lang="it-IT" smtClean="0"/>
              <a:pPr/>
              <a:t>03/12/2020</a:t>
            </a:fld>
            <a:endParaRPr lang="it-IT"/>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6" name="Segnaposto numero diapositiva 5"/>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3163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85CF83-DA82-4A23-AFC8-37F5E6C86903}" type="datetime1">
              <a:rPr lang="it-IT" smtClean="0"/>
              <a:pPr/>
              <a:t>03/12/2020</a:t>
            </a:fld>
            <a:endParaRPr lang="it-IT"/>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6" name="Segnaposto numero diapositiva 5"/>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86604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3A49B23-B22E-4E32-A1E1-0C644F873E58}" type="datetime1">
              <a:rPr lang="it-IT" smtClean="0"/>
              <a:pPr/>
              <a:t>03/12/2020</a:t>
            </a:fld>
            <a:endParaRPr lang="it-IT"/>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6" name="Segnaposto numero diapositiva 5"/>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120069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985928-9054-4E56-855D-2D79D773CB09}" type="datetime1">
              <a:rPr lang="it-IT" smtClean="0"/>
              <a:pPr/>
              <a:t>03/12/2020</a:t>
            </a:fld>
            <a:endParaRPr lang="it-IT"/>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6" name="Segnaposto numero diapositiva 5"/>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344243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FAAE65F-6244-474A-857D-CB7AC207FF10}" type="datetime1">
              <a:rPr lang="it-IT" smtClean="0"/>
              <a:pPr/>
              <a:t>03/12/2020</a:t>
            </a:fld>
            <a:endParaRPr lang="it-IT"/>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6" name="Segnaposto numero diapositiva 5"/>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123442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DAA2EA-44C9-4096-B15E-85C5EEEA9189}" type="datetime1">
              <a:rPr lang="it-IT" smtClean="0"/>
              <a:pPr/>
              <a:t>03/12/2020</a:t>
            </a:fld>
            <a:endParaRPr lang="it-IT"/>
          </a:p>
        </p:txBody>
      </p:sp>
      <p:sp>
        <p:nvSpPr>
          <p:cNvPr id="6" name="Segnaposto piè di pagina 5"/>
          <p:cNvSpPr>
            <a:spLocks noGrp="1"/>
          </p:cNvSpPr>
          <p:nvPr>
            <p:ph type="ftr" sz="quarter" idx="11"/>
          </p:nvPr>
        </p:nvSpPr>
        <p:spPr/>
        <p:txBody>
          <a:bodyPr/>
          <a:lstStyle/>
          <a:p>
            <a:r>
              <a:rPr lang="it-IT" smtClean="0"/>
              <a:t>Lucio Catania - Anci Sicilia - Ifel</a:t>
            </a:r>
            <a:endParaRPr lang="it-IT"/>
          </a:p>
        </p:txBody>
      </p:sp>
      <p:sp>
        <p:nvSpPr>
          <p:cNvPr id="7" name="Segnaposto numero diapositiva 6"/>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52381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0998495-50C4-41C2-8B25-791A180E3EA8}" type="datetime1">
              <a:rPr lang="it-IT" smtClean="0"/>
              <a:pPr/>
              <a:t>03/12/2020</a:t>
            </a:fld>
            <a:endParaRPr lang="it-IT"/>
          </a:p>
        </p:txBody>
      </p:sp>
      <p:sp>
        <p:nvSpPr>
          <p:cNvPr id="8" name="Segnaposto piè di pagina 7"/>
          <p:cNvSpPr>
            <a:spLocks noGrp="1"/>
          </p:cNvSpPr>
          <p:nvPr>
            <p:ph type="ftr" sz="quarter" idx="11"/>
          </p:nvPr>
        </p:nvSpPr>
        <p:spPr/>
        <p:txBody>
          <a:bodyPr/>
          <a:lstStyle/>
          <a:p>
            <a:r>
              <a:rPr lang="it-IT" smtClean="0"/>
              <a:t>Lucio Catania - Anci Sicilia - Ifel</a:t>
            </a:r>
            <a:endParaRPr lang="it-IT"/>
          </a:p>
        </p:txBody>
      </p:sp>
      <p:sp>
        <p:nvSpPr>
          <p:cNvPr id="9" name="Segnaposto numero diapositiva 8"/>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206649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6753DFE-334D-42AF-80FA-34CBB5222F47}" type="datetime1">
              <a:rPr lang="it-IT" smtClean="0"/>
              <a:pPr/>
              <a:t>03/12/2020</a:t>
            </a:fld>
            <a:endParaRPr lang="it-IT"/>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95789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7EFF81-3399-4B12-87FE-50CEEF9B34F0}" type="datetime1">
              <a:rPr lang="it-IT" smtClean="0"/>
              <a:pPr/>
              <a:t>03/12/2020</a:t>
            </a:fld>
            <a:endParaRPr lang="it-IT"/>
          </a:p>
        </p:txBody>
      </p:sp>
      <p:sp>
        <p:nvSpPr>
          <p:cNvPr id="3" name="Segnaposto piè di pagina 2"/>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295161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182667-90DF-4E28-BFB5-148D88169491}" type="datetime1">
              <a:rPr lang="it-IT" smtClean="0"/>
              <a:pPr/>
              <a:t>03/12/2020</a:t>
            </a:fld>
            <a:endParaRPr lang="it-IT"/>
          </a:p>
        </p:txBody>
      </p:sp>
      <p:sp>
        <p:nvSpPr>
          <p:cNvPr id="6" name="Segnaposto piè di pagina 5"/>
          <p:cNvSpPr>
            <a:spLocks noGrp="1"/>
          </p:cNvSpPr>
          <p:nvPr>
            <p:ph type="ftr" sz="quarter" idx="11"/>
          </p:nvPr>
        </p:nvSpPr>
        <p:spPr/>
        <p:txBody>
          <a:bodyPr/>
          <a:lstStyle/>
          <a:p>
            <a:r>
              <a:rPr lang="it-IT" smtClean="0"/>
              <a:t>Lucio Catania - Anci Sicilia - Ifel</a:t>
            </a:r>
            <a:endParaRPr lang="it-IT"/>
          </a:p>
        </p:txBody>
      </p:sp>
      <p:sp>
        <p:nvSpPr>
          <p:cNvPr id="7" name="Segnaposto numero diapositiva 6"/>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319009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ABA59FC-CFE5-4C40-A549-79DABC6EA683}" type="datetime1">
              <a:rPr lang="it-IT" smtClean="0"/>
              <a:pPr/>
              <a:t>03/12/2020</a:t>
            </a:fld>
            <a:endParaRPr lang="it-IT"/>
          </a:p>
        </p:txBody>
      </p:sp>
      <p:sp>
        <p:nvSpPr>
          <p:cNvPr id="6" name="Segnaposto piè di pagina 5"/>
          <p:cNvSpPr>
            <a:spLocks noGrp="1"/>
          </p:cNvSpPr>
          <p:nvPr>
            <p:ph type="ftr" sz="quarter" idx="11"/>
          </p:nvPr>
        </p:nvSpPr>
        <p:spPr/>
        <p:txBody>
          <a:bodyPr/>
          <a:lstStyle/>
          <a:p>
            <a:r>
              <a:rPr lang="it-IT" smtClean="0"/>
              <a:t>Lucio Catania - Anci Sicilia - Ifel</a:t>
            </a:r>
            <a:endParaRPr lang="it-IT"/>
          </a:p>
        </p:txBody>
      </p:sp>
      <p:sp>
        <p:nvSpPr>
          <p:cNvPr id="7" name="Segnaposto numero diapositiva 6"/>
          <p:cNvSpPr>
            <a:spLocks noGrp="1"/>
          </p:cNvSpPr>
          <p:nvPr>
            <p:ph type="sldNum" sz="quarter" idx="12"/>
          </p:nvPr>
        </p:nvSpPr>
        <p:spPr/>
        <p:txBody>
          <a:body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214564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BAB68-9A01-4D98-A06C-9B3F2FB0FEC3}" type="datetime1">
              <a:rPr lang="it-IT" smtClean="0"/>
              <a:pPr/>
              <a:t>03/12/2020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Lucio Catania - Anci Sicilia - Ifel</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5491-65FD-4F71-B329-58371FBC0038}" type="slidenum">
              <a:rPr lang="it-IT" smtClean="0"/>
              <a:pPr/>
              <a:t>‹N›</a:t>
            </a:fld>
            <a:endParaRPr lang="it-IT"/>
          </a:p>
        </p:txBody>
      </p:sp>
    </p:spTree>
    <p:extLst>
      <p:ext uri="{BB962C8B-B14F-4D97-AF65-F5344CB8AC3E}">
        <p14:creationId xmlns:p14="http://schemas.microsoft.com/office/powerpoint/2010/main" xmlns="" val="257984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normattiva.it/uri-res/N2Ls?urn:nir:stato:legge:2019-1%202-2%20%20%207;160~art1!vi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00809"/>
            <a:ext cx="7772400" cy="1899642"/>
          </a:xfrm>
        </p:spPr>
        <p:txBody>
          <a:bodyPr>
            <a:normAutofit/>
          </a:bodyPr>
          <a:lstStyle/>
          <a:p>
            <a:r>
              <a:rPr lang="it-IT" sz="3000" dirty="0" smtClean="0"/>
              <a:t>La riforma della riscossione dei tributi locali</a:t>
            </a:r>
            <a:br>
              <a:rPr lang="it-IT" sz="3000" dirty="0" smtClean="0"/>
            </a:br>
            <a:r>
              <a:rPr lang="it-IT" sz="2200" dirty="0" smtClean="0">
                <a:solidFill>
                  <a:srgbClr val="002060"/>
                </a:solidFill>
              </a:rPr>
              <a:t>L’accertamento esecutivo</a:t>
            </a:r>
            <a:endParaRPr lang="it-IT" sz="2200" dirty="0">
              <a:solidFill>
                <a:srgbClr val="002060"/>
              </a:solidFill>
            </a:endParaRPr>
          </a:p>
        </p:txBody>
      </p:sp>
      <p:sp>
        <p:nvSpPr>
          <p:cNvPr id="3" name="Sottotitolo 2"/>
          <p:cNvSpPr>
            <a:spLocks noGrp="1"/>
          </p:cNvSpPr>
          <p:nvPr>
            <p:ph type="subTitle" idx="1"/>
          </p:nvPr>
        </p:nvSpPr>
        <p:spPr/>
        <p:txBody>
          <a:bodyPr>
            <a:normAutofit/>
          </a:bodyPr>
          <a:lstStyle/>
          <a:p>
            <a:r>
              <a:rPr lang="it-IT" dirty="0" err="1" smtClean="0">
                <a:solidFill>
                  <a:srgbClr val="FF0000"/>
                </a:solidFill>
              </a:rPr>
              <a:t>Webinar</a:t>
            </a:r>
            <a:r>
              <a:rPr lang="it-IT" dirty="0" smtClean="0">
                <a:solidFill>
                  <a:srgbClr val="FF0000"/>
                </a:solidFill>
              </a:rPr>
              <a:t>, 3 dicembre 2019</a:t>
            </a:r>
          </a:p>
          <a:p>
            <a:pPr algn="r"/>
            <a:endParaRPr lang="it-IT" sz="2000" i="1" dirty="0" smtClean="0">
              <a:solidFill>
                <a:srgbClr val="002060"/>
              </a:solidFill>
            </a:endParaRPr>
          </a:p>
          <a:p>
            <a:pPr algn="r"/>
            <a:endParaRPr lang="it-IT" sz="2000" i="1" dirty="0">
              <a:solidFill>
                <a:srgbClr val="002060"/>
              </a:solidFill>
            </a:endParaRPr>
          </a:p>
          <a:p>
            <a:pPr algn="r"/>
            <a:r>
              <a:rPr lang="it-IT" sz="2000" i="1" dirty="0" smtClean="0">
                <a:solidFill>
                  <a:srgbClr val="002060"/>
                </a:solidFill>
              </a:rPr>
              <a:t>Lucio Catania</a:t>
            </a:r>
            <a:endParaRPr lang="it-IT" sz="2000" i="1" dirty="0">
              <a:solidFill>
                <a:srgbClr val="002060"/>
              </a:solidFill>
            </a:endParaRPr>
          </a:p>
        </p:txBody>
      </p:sp>
      <p:pic>
        <p:nvPicPr>
          <p:cNvPr id="4" name="Immagine 3"/>
          <p:cNvPicPr/>
          <p:nvPr/>
        </p:nvPicPr>
        <p:blipFill>
          <a:blip r:embed="rId3" cstate="print">
            <a:extLst>
              <a:ext uri="{28A0092B-C50C-407E-A947-70E740481C1C}">
                <a14:useLocalDpi xmlns:a14="http://schemas.microsoft.com/office/drawing/2010/main" xmlns="" val="0"/>
              </a:ext>
            </a:extLst>
          </a:blip>
          <a:stretch>
            <a:fillRect/>
          </a:stretch>
        </p:blipFill>
        <p:spPr>
          <a:xfrm>
            <a:off x="1547664" y="329606"/>
            <a:ext cx="1092994" cy="1307306"/>
          </a:xfrm>
          <a:prstGeom prst="rect">
            <a:avLst/>
          </a:prstGeom>
        </p:spPr>
      </p:pic>
      <p:pic>
        <p:nvPicPr>
          <p:cNvPr id="5" name="Immagine 4"/>
          <p:cNvPicPr/>
          <p:nvPr/>
        </p:nvPicPr>
        <p:blipFill>
          <a:blip r:embed="rId4" cstate="print">
            <a:extLst>
              <a:ext uri="{28A0092B-C50C-407E-A947-70E740481C1C}">
                <a14:useLocalDpi xmlns:a14="http://schemas.microsoft.com/office/drawing/2010/main" xmlns="" val="0"/>
              </a:ext>
            </a:extLst>
          </a:blip>
          <a:stretch>
            <a:fillRect/>
          </a:stretch>
        </p:blipFill>
        <p:spPr>
          <a:xfrm>
            <a:off x="5580112" y="295574"/>
            <a:ext cx="1614874" cy="1307306"/>
          </a:xfrm>
          <a:prstGeom prst="rect">
            <a:avLst/>
          </a:prstGeom>
        </p:spPr>
      </p:pic>
    </p:spTree>
    <p:extLst>
      <p:ext uri="{BB962C8B-B14F-4D97-AF65-F5344CB8AC3E}">
        <p14:creationId xmlns:p14="http://schemas.microsoft.com/office/powerpoint/2010/main" xmlns="" val="22596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DA EQUITALIA AD </a:t>
            </a:r>
            <a:br>
              <a:rPr lang="it-IT" dirty="0"/>
            </a:br>
            <a:r>
              <a:rPr lang="it-IT" dirty="0"/>
              <a:t>AGENZIA DELLE ENTRATE RISCOSSIONE </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L’art. 2, comma 2, del D.L. n. 193/2016, così come sostituito dall’</a:t>
            </a:r>
            <a:r>
              <a:rPr lang="it-IT" b="1" dirty="0">
                <a:effectLst>
                  <a:outerShdw blurRad="38100" dist="38100" dir="2700000" algn="tl">
                    <a:srgbClr val="000000">
                      <a:alpha val="43137"/>
                    </a:srgbClr>
                  </a:outerShdw>
                </a:effectLst>
              </a:rPr>
              <a:t>art. 35 del D.L. n. 50/2017</a:t>
            </a:r>
            <a:r>
              <a:rPr lang="it-IT" dirty="0"/>
              <a:t>, ha disposto che “</a:t>
            </a:r>
            <a:r>
              <a:rPr lang="it-IT" i="1" dirty="0"/>
              <a:t>A decorrere dal 1° luglio 2017, le </a:t>
            </a:r>
            <a:r>
              <a:rPr lang="it-IT" i="1" dirty="0">
                <a:solidFill>
                  <a:srgbClr val="FF0000"/>
                </a:solidFill>
              </a:rPr>
              <a:t>amministrazioni locali </a:t>
            </a:r>
            <a:r>
              <a:rPr lang="it-IT" i="1" dirty="0"/>
              <a:t>di cui all'articolo 1, comma 3, </a:t>
            </a:r>
            <a:r>
              <a:rPr lang="it-IT" i="1" dirty="0">
                <a:solidFill>
                  <a:srgbClr val="FF0000"/>
                </a:solidFill>
              </a:rPr>
              <a:t>possono deliberare di affidare al soggetto preposto alla riscossione nazionale </a:t>
            </a:r>
            <a:r>
              <a:rPr lang="it-IT" i="1" dirty="0"/>
              <a:t>le attività di riscossione, spontanea e coattiva, delle entrate tributarie o patrimoniali proprie e, fermo restando quanto previsto dall'articolo 17, commi 3-bis e 3-ter, del decreto legislativo 26 febbraio 1999, n. 46, delle società da esse partecipate</a:t>
            </a:r>
            <a:r>
              <a:rPr lang="it-IT" dirty="0"/>
              <a:t>”. </a:t>
            </a:r>
            <a:endParaRPr lang="it-IT" dirty="0" smtClean="0"/>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a:t>
            </a:fld>
            <a:endParaRPr lang="it-IT"/>
          </a:p>
        </p:txBody>
      </p:sp>
    </p:spTree>
    <p:extLst>
      <p:ext uri="{BB962C8B-B14F-4D97-AF65-F5344CB8AC3E}">
        <p14:creationId xmlns:p14="http://schemas.microsoft.com/office/powerpoint/2010/main" xmlns="" val="13786433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Costituiscono gravi violazioni quelle che comportano un omesso pagamento di tributi superiore all'importo di cui all'articolo 48-bis, commi 1 e 2-bis del D.P.R. n. 602/1973. </a:t>
            </a:r>
          </a:p>
          <a:p>
            <a:pPr marL="0" indent="0" algn="just">
              <a:buNone/>
            </a:pPr>
            <a:r>
              <a:rPr lang="it-IT" dirty="0"/>
              <a:t>Per gravi violazioni si intendono, pertanto, quelle derivanti da un omesso pagamento superiore a 5.000 euro, come normato dalla L.27 dicembre 2017 n. 205, che ha ricondotto a tale soglia il limite del D.P.R. n. 602/1973.</a:t>
            </a:r>
          </a:p>
          <a:p>
            <a:pPr marL="0" indent="0" algn="just">
              <a:buNone/>
            </a:pPr>
            <a:r>
              <a:rPr lang="it-IT" dirty="0"/>
              <a:t>L’esclusione non si applica quando l'operatore economico ha ottemperato ai suoi obblighi pagando o, impegnandosi in modo vincolante a pagare, le imposte o i contributi previdenziali dovuti, compresi eventuali interessi o sanzioni, purché il pagamento o l'impegno siano stati formalizzati prima della scadenza del termine per la presentazione delle domande.</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100</a:t>
            </a:fld>
            <a:endParaRPr lang="it-IT"/>
          </a:p>
        </p:txBody>
      </p:sp>
    </p:spTree>
    <p:extLst>
      <p:ext uri="{BB962C8B-B14F-4D97-AF65-F5344CB8AC3E}">
        <p14:creationId xmlns:p14="http://schemas.microsoft.com/office/powerpoint/2010/main" xmlns="" val="977346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400" b="1" dirty="0"/>
              <a:t>L’art. 15-ter del Decreto Crescita</a:t>
            </a:r>
            <a:endParaRPr lang="it-IT" sz="2250"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Il “Decreto Crescita” (Decreto-legge 30 aprile 2019, n. 34, recante “Misure urgenti di crescita economica e per la risoluzione di specifiche situazioni di crisi” convertito nella legge 28 giugno 2019, n. 58), con l’art. 15-ter, introduce, per gli </a:t>
            </a:r>
            <a:r>
              <a:rPr lang="it-IT" i="1" dirty="0"/>
              <a:t>enti locali competenti al rilascio di licenze, autorizzazioni, concessioni e dei relativi rinnovi, alla ricezione di segnalazioni certificate di inizio attività, uniche o condizionate, concernenti attività commerciali o produttive </a:t>
            </a:r>
            <a:r>
              <a:rPr lang="it-IT" dirty="0"/>
              <a:t>la possibilità di </a:t>
            </a:r>
            <a:r>
              <a:rPr lang="it-IT" i="1" dirty="0"/>
              <a:t>disporre, con norma regolamentare, che il rilascio o il rinnovo e la permanenza in esercizio siano subordinati alla verifica della regolarità del pagamento dei tributi locali da parte dei soggetti richiedenti.</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101</a:t>
            </a:fld>
            <a:endParaRPr lang="it-IT"/>
          </a:p>
        </p:txBody>
      </p:sp>
    </p:spTree>
    <p:extLst>
      <p:ext uri="{BB962C8B-B14F-4D97-AF65-F5344CB8AC3E}">
        <p14:creationId xmlns:p14="http://schemas.microsoft.com/office/powerpoint/2010/main" xmlns="" val="27919710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Le licenze, le autorizzazioni e le concessioni sono provvedimenti amministrativi ampliativi della sfera giuridica individuale del richiedente, che rimuovono gli impedimenti all’esercizio di attività che formano oggetto di diritti soggettivi o di potestà pubbliche preesistenti.</a:t>
            </a:r>
          </a:p>
          <a:p>
            <a:pPr marL="0" indent="0" algn="just">
              <a:buNone/>
            </a:pPr>
            <a:r>
              <a:rPr lang="it-IT" dirty="0"/>
              <a:t>Per questo motivo il rilascio di licenze, autorizzazioni e concessioni è subordinato alla verifica della sussistenza di una serie di requisiti e presupposti richiesti dalla legge o da atti amministrativi a contenuto generale.</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102</a:t>
            </a:fld>
            <a:endParaRPr lang="it-IT"/>
          </a:p>
        </p:txBody>
      </p:sp>
    </p:spTree>
    <p:extLst>
      <p:ext uri="{BB962C8B-B14F-4D97-AF65-F5344CB8AC3E}">
        <p14:creationId xmlns:p14="http://schemas.microsoft.com/office/powerpoint/2010/main" xmlns="" val="18414754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L’art. 15-ter interviene proprio sull’ampliamento della sfera giuridica del soggetto interessato, con una norma di particolare sfavore per una categoria di contribuenti: quelli che devono richiedere licenze, autorizzazioni o concessioni per esercitare una determinata attività.</a:t>
            </a:r>
          </a:p>
          <a:p>
            <a:pPr marL="0" indent="0" algn="just">
              <a:buNone/>
            </a:pPr>
            <a:r>
              <a:rPr lang="it-IT" dirty="0"/>
              <a:t>La norma non prevede che il debito tributario nei confronti del comune abbia una certa rilevanza o sia divenuto definitivo, ma semplicemente che l’ente impositore lo abbia rilevato.</a:t>
            </a:r>
          </a:p>
          <a:p>
            <a:pPr marL="0" indent="0" algn="just">
              <a:buNone/>
            </a:pPr>
            <a:r>
              <a:rPr lang="it-IT" dirty="0"/>
              <a:t>La disparità di trattamento tra contribuenti è giustificata dal fatto che la norma di sfavore è contemperata dall’estensione della sfera giuridica individuale del richiedente che, se in regola con i pagamenti, ottiene la rimozione degli impedimenti all’esercizio di alcune attività.</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103</a:t>
            </a:fld>
            <a:endParaRPr lang="it-IT"/>
          </a:p>
        </p:txBody>
      </p:sp>
    </p:spTree>
    <p:extLst>
      <p:ext uri="{BB962C8B-B14F-4D97-AF65-F5344CB8AC3E}">
        <p14:creationId xmlns:p14="http://schemas.microsoft.com/office/powerpoint/2010/main" xmlns="" val="4581947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A differenza di quanto previsto dal comma 4, dell’art. 80 del D.Lgs. n. 50/2016, l’art. 15-ter pone l’attenzione solo sulla </a:t>
            </a:r>
            <a:r>
              <a:rPr lang="it-IT" i="1" dirty="0"/>
              <a:t>verifica della regolarità del pagamento dei tributi locali da parte dei soggetti richiedenti </a:t>
            </a:r>
            <a:r>
              <a:rPr lang="it-IT" dirty="0"/>
              <a:t>e non sulle violazioni gravi.</a:t>
            </a:r>
          </a:p>
          <a:p>
            <a:pPr marL="0" indent="0" algn="just">
              <a:buNone/>
            </a:pPr>
            <a:r>
              <a:rPr lang="it-IT" dirty="0"/>
              <a:t>Il “Decreto crescita” subordina il rilascio di licenze, autorizzazioni, concessioni e la Scia alla verifica</a:t>
            </a:r>
            <a:r>
              <a:rPr lang="it-IT" i="1" dirty="0"/>
              <a:t> della regolarità del pagamento dei tributi locali</a:t>
            </a:r>
            <a:r>
              <a:rPr lang="it-IT" dirty="0"/>
              <a:t>, senza che assuma alcun rilievo la gravità della violazione, il momento accertativo della stessa e la definitività dello stesso accertamento.</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104</a:t>
            </a:fld>
            <a:endParaRPr lang="it-IT"/>
          </a:p>
        </p:txBody>
      </p:sp>
    </p:spTree>
    <p:extLst>
      <p:ext uri="{BB962C8B-B14F-4D97-AF65-F5344CB8AC3E}">
        <p14:creationId xmlns:p14="http://schemas.microsoft.com/office/powerpoint/2010/main" xmlns="" val="7943151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L’art. 15-ter prevede l’intervento del comune in tre momenti: rilascio, rinnovo ed in corso di esercizio, determinando che la licenze (o autorizzazione o concessione) possa non essere rilasciata, non essere rinnovata, essere sospesa o revocata.</a:t>
            </a:r>
          </a:p>
          <a:p>
            <a:pPr marL="0" indent="0" algn="just">
              <a:buNone/>
            </a:pPr>
            <a:r>
              <a:rPr lang="it-IT" dirty="0"/>
              <a:t>La subordinazione del rilascio o rinnovo di licenze, autorizzazioni, concessioni alla verifica della regolarità dei pagamenti è facoltativa e può essere applicata solo previa emanazione di regolamento, da parte del consiglio comunale. </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105</a:t>
            </a:fld>
            <a:endParaRPr lang="it-IT"/>
          </a:p>
        </p:txBody>
      </p:sp>
    </p:spTree>
    <p:extLst>
      <p:ext uri="{BB962C8B-B14F-4D97-AF65-F5344CB8AC3E}">
        <p14:creationId xmlns:p14="http://schemas.microsoft.com/office/powerpoint/2010/main" xmlns="" val="461605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Il fatto che il legislatore lasci facoltà ai comuni di disciplinare la materia, lascia presupporre che il singolo ente possa limitare la subordinazione del rilascio solo alle irregolarità di importo superiore ad una soglia definita con regolamento.</a:t>
            </a:r>
          </a:p>
          <a:p>
            <a:pPr marL="0" indent="0" algn="just">
              <a:buNone/>
            </a:pPr>
            <a:r>
              <a:rPr lang="it-IT" dirty="0"/>
              <a:t>Il singolo ente può decidere, con norma regolamentare, anche se ancorare il rilascio o il rinnovo al regolare pagamento di tutti i tributi venuti in essere oppure ai crediti tributari definitivamente accertati (così, però, limitando fortemente la forza antievasione della norma).</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106</a:t>
            </a:fld>
            <a:endParaRPr lang="it-IT"/>
          </a:p>
        </p:txBody>
      </p:sp>
    </p:spTree>
    <p:extLst>
      <p:ext uri="{BB962C8B-B14F-4D97-AF65-F5344CB8AC3E}">
        <p14:creationId xmlns:p14="http://schemas.microsoft.com/office/powerpoint/2010/main" xmlns="" val="3121661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Per i crediti tributari in autoliquidazione, ad esempio, la verifica della regolarità dei pagamenti è efficace se effettuata rispetto alla loro naturale scadenza, mentre per quelli che vanno pagati in seguito ad avviso bonario, la verifica dev’essere successiva all’invio dell’invito a pagare.</a:t>
            </a:r>
          </a:p>
          <a:p>
            <a:pPr marL="0" indent="0" algn="just">
              <a:buNone/>
            </a:pPr>
            <a:r>
              <a:rPr lang="it-IT" dirty="0"/>
              <a:t>È sicuramente opportuno che il regolamento preveda la possibilità di rilasciare le licenze, autorizzazioni e concessioni ai richiedenti che si siano impegnati, in modo vincolante, a pagare i tributi dovuti, compresi eventuali interessi e sanzioni, purché l'impegno siano stato formalizzato prima del rilascio.</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107</a:t>
            </a:fld>
            <a:endParaRPr lang="it-IT"/>
          </a:p>
        </p:txBody>
      </p:sp>
    </p:spTree>
    <p:extLst>
      <p:ext uri="{BB962C8B-B14F-4D97-AF65-F5344CB8AC3E}">
        <p14:creationId xmlns:p14="http://schemas.microsoft.com/office/powerpoint/2010/main" xmlns="" val="1971940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lstStyle/>
          <a:p>
            <a:pPr marL="0" indent="0" algn="just">
              <a:lnSpc>
                <a:spcPct val="150000"/>
              </a:lnSpc>
              <a:buNone/>
            </a:pPr>
            <a:r>
              <a:rPr lang="it-IT" dirty="0"/>
              <a:t>Il regolamento deve disciplinare anche le conseguenze di un’eventuale rateizzazione del debito e dell’eventuale sospensione dell’accertamento in sede amministrativa o giudiziale, nonché le conseguenze del mancato pagamento di una o più rate.</a:t>
            </a:r>
          </a:p>
          <a:p>
            <a:pPr marL="0" indent="0" algn="just">
              <a:lnSpc>
                <a:spcPct val="150000"/>
              </a:lnSpc>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108</a:t>
            </a:fld>
            <a:endParaRPr lang="it-IT"/>
          </a:p>
        </p:txBody>
      </p:sp>
    </p:spTree>
    <p:extLst>
      <p:ext uri="{BB962C8B-B14F-4D97-AF65-F5344CB8AC3E}">
        <p14:creationId xmlns:p14="http://schemas.microsoft.com/office/powerpoint/2010/main" xmlns="" val="35720179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Le procedure interne di verifica della regolarità della posizione tributaria del richiedente potranno essere disciplinate per via regolamentare. </a:t>
            </a:r>
          </a:p>
          <a:p>
            <a:pPr marL="0" indent="0" algn="just">
              <a:buNone/>
            </a:pPr>
            <a:r>
              <a:rPr lang="it-IT" dirty="0"/>
              <a:t>Nel caso di accertata irregolarità tributaria, l’ufficio competente provvederà a notificare al contribuente interessato apposita comunicazione preventiva di diniego della richiesta o di sospensione dell’attività di cui alle autorizzazioni, concessioni o altro atto similare.</a:t>
            </a:r>
          </a:p>
          <a:p>
            <a:pPr marL="0" indent="0" algn="just">
              <a:buNone/>
            </a:pPr>
            <a:r>
              <a:rPr lang="it-IT" b="1" dirty="0"/>
              <a:t>Non appare superfluo evidenziare che il rilascio, il diniego, la sospensione e la revoca di un’autorizzazione, licenza o concessione costituiscono procedimento amministrativo, che come tali devono rispettare la L. n. 241/1990. </a:t>
            </a:r>
            <a:endParaRPr lang="it-IT" b="1" dirty="0" smtClean="0"/>
          </a:p>
          <a:p>
            <a:pPr marL="0" indent="0" algn="just">
              <a:buNone/>
            </a:pPr>
            <a:r>
              <a:rPr lang="it-IT" dirty="0"/>
              <a:t>Il regolamento potrà anche assegnare un termine per la regolarizzazione dei debiti tributari ed il riesame dell’istanza. </a:t>
            </a:r>
          </a:p>
          <a:p>
            <a:pPr marL="0" indent="0" algn="just">
              <a:buNone/>
            </a:pPr>
            <a:endParaRPr lang="it-IT" dirty="0"/>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109</a:t>
            </a:fld>
            <a:endParaRPr lang="it-IT"/>
          </a:p>
        </p:txBody>
      </p:sp>
    </p:spTree>
    <p:extLst>
      <p:ext uri="{BB962C8B-B14F-4D97-AF65-F5344CB8AC3E}">
        <p14:creationId xmlns:p14="http://schemas.microsoft.com/office/powerpoint/2010/main" xmlns="" val="389848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RISCOSSIONE DEI TRIBUTI LOCALI</a:t>
            </a:r>
            <a:br>
              <a:rPr lang="it-IT" dirty="0" smtClean="0"/>
            </a:br>
            <a:r>
              <a:rPr lang="it-IT" dirty="0" smtClean="0"/>
              <a:t>CESSAZIONE EQUITALIA</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Il decreto sviluppo (d.l. n. 70/2011) prevedeva che </a:t>
            </a:r>
            <a:r>
              <a:rPr lang="it-IT" b="1" dirty="0">
                <a:effectLst>
                  <a:outerShdw blurRad="38100" dist="38100" dir="2700000" algn="tl">
                    <a:srgbClr val="000000">
                      <a:alpha val="43137"/>
                    </a:srgbClr>
                  </a:outerShdw>
                </a:effectLst>
              </a:rPr>
              <a:t>già dal 1° gennaio 2012</a:t>
            </a:r>
            <a:r>
              <a:rPr lang="it-IT" dirty="0"/>
              <a:t>, il concessionario nazionale e le società dalla stessa partecipate dovessero cessare l’attività di accertamento, liquidazione e riscossione dei tributi locali. </a:t>
            </a:r>
          </a:p>
          <a:p>
            <a:pPr marL="0" indent="0" algn="just">
              <a:buNone/>
            </a:pPr>
            <a:endParaRPr lang="it-IT" dirty="0" smtClean="0"/>
          </a:p>
          <a:p>
            <a:pPr marL="0" indent="0" algn="just">
              <a:buNone/>
            </a:pPr>
            <a:r>
              <a:rPr lang="it-IT" dirty="0" smtClean="0"/>
              <a:t>Con </a:t>
            </a:r>
            <a:r>
              <a:rPr lang="it-IT" dirty="0"/>
              <a:t>l’art. 10, comma 13-octies della L. 214/2011, il termine era già stato spostato in avanti al 31 dicembre 2012.</a:t>
            </a:r>
          </a:p>
          <a:p>
            <a:pPr marL="0" indent="0" algn="just">
              <a:buNone/>
            </a:pPr>
            <a:endParaRPr lang="it-IT" dirty="0" smtClean="0"/>
          </a:p>
          <a:p>
            <a:pPr marL="0" indent="0" algn="just">
              <a:buNone/>
            </a:pPr>
            <a:r>
              <a:rPr lang="it-IT" dirty="0" smtClean="0"/>
              <a:t>Le </a:t>
            </a:r>
            <a:r>
              <a:rPr lang="it-IT" b="1" dirty="0"/>
              <a:t>continue proroghe </a:t>
            </a:r>
            <a:r>
              <a:rPr lang="it-IT" dirty="0"/>
              <a:t>concesse sarebbero dovute servire a creare le condizioni per una “</a:t>
            </a:r>
            <a:r>
              <a:rPr lang="it-IT" b="1" dirty="0"/>
              <a:t>prossima riforma</a:t>
            </a:r>
            <a:r>
              <a:rPr lang="it-IT" dirty="0"/>
              <a:t>”, con il ricorso ad una motivazione che preannunciava nuovi interventi per chiarire il quadro normativo in materia di riscossione di tributi locali.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a:t>
            </a:fld>
            <a:endParaRPr lang="it-IT"/>
          </a:p>
        </p:txBody>
      </p:sp>
    </p:spTree>
    <p:extLst>
      <p:ext uri="{BB962C8B-B14F-4D97-AF65-F5344CB8AC3E}">
        <p14:creationId xmlns:p14="http://schemas.microsoft.com/office/powerpoint/2010/main" xmlns="" val="4075755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Anche la permanenza in esercizio può essere subordinata alla verifica delle regolarità del pagamento dei tributi locali da parte del titolare di licenza, del soggetto autorizzato o del concessionario.</a:t>
            </a:r>
          </a:p>
          <a:p>
            <a:pPr marL="0" indent="0" algn="just">
              <a:buNone/>
            </a:pPr>
            <a:endParaRPr lang="it-IT" dirty="0" smtClean="0"/>
          </a:p>
          <a:p>
            <a:pPr marL="0" indent="0" algn="just">
              <a:buNone/>
            </a:pPr>
            <a:r>
              <a:rPr lang="it-IT" dirty="0" smtClean="0"/>
              <a:t>In </a:t>
            </a:r>
            <a:r>
              <a:rPr lang="it-IT" dirty="0"/>
              <a:t>tale caso il regolamento dovrà prevedere le modalità di verifica delle situazioni ed una ripartizioni di compiti/responsabilità tra sportello unico delle attività produttive, ufficio commercio ed ufficio tributi.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110</a:t>
            </a:fld>
            <a:endParaRPr lang="it-IT"/>
          </a:p>
        </p:txBody>
      </p:sp>
    </p:spTree>
    <p:extLst>
      <p:ext uri="{BB962C8B-B14F-4D97-AF65-F5344CB8AC3E}">
        <p14:creationId xmlns:p14="http://schemas.microsoft.com/office/powerpoint/2010/main" xmlns="" val="10332610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In sede di prima applicazione, può essere stabilito un termine entro il quale la struttura che si occupa delle attività commerciali dovrà provvede ad inviare all’ufficio tributi l’elenco dei soggetti che hanno licenze, autorizzazioni e concessioni attive e dei quali è necessario verificare la posizione di irregolarità tributaria. </a:t>
            </a:r>
          </a:p>
          <a:p>
            <a:pPr marL="0" indent="0" algn="just">
              <a:buNone/>
            </a:pPr>
            <a:r>
              <a:rPr lang="it-IT" dirty="0"/>
              <a:t>L’ufficio tributi provvederà ad avviare l’attività di verifica delle posizioni trasmesse dandovi priorità nell’ambito delle proprie attività di verifica e comunicandone gli esiti all’ufficio commercio.</a:t>
            </a:r>
          </a:p>
          <a:p>
            <a:pPr marL="0" indent="0" algn="just">
              <a:buNone/>
            </a:pPr>
            <a:r>
              <a:rPr lang="it-IT" dirty="0"/>
              <a:t>Nel caso in cui l’ufficio tributi dovesse riscontrare posizioni di irregolarità tributaria, dovrà provvedere a dare tempestiva comunicazione all’ufficio commercio, il quale attiverà le attività conseguenti.</a:t>
            </a:r>
          </a:p>
          <a:p>
            <a:pPr marL="0" indent="0" algn="just">
              <a:buNone/>
            </a:pPr>
            <a:r>
              <a:rPr lang="it-IT" dirty="0"/>
              <a:t>A regime dovrà essere prevista una periodicità delle verifiche.</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111</a:t>
            </a:fld>
            <a:endParaRPr lang="it-IT"/>
          </a:p>
        </p:txBody>
      </p:sp>
    </p:spTree>
    <p:extLst>
      <p:ext uri="{BB962C8B-B14F-4D97-AF65-F5344CB8AC3E}">
        <p14:creationId xmlns:p14="http://schemas.microsoft.com/office/powerpoint/2010/main" xmlns="" val="38557164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Al titolare di licenza, autorizzazione o concessione va assegnato un termine per la regolarizzazione, decorso infruttuosamente il quale sarà emesso il provvedimento di sospensione per un periodo determinato, ovvero sino al giorno della regolarizzazione, se antecedente, previa notifica del provvedimento da parte dell’ente locale.</a:t>
            </a:r>
          </a:p>
          <a:p>
            <a:pPr marL="0" indent="0" algn="just">
              <a:buNone/>
            </a:pPr>
            <a:endParaRPr lang="it-IT" dirty="0" smtClean="0"/>
          </a:p>
          <a:p>
            <a:pPr marL="0" indent="0" algn="just">
              <a:buNone/>
            </a:pPr>
            <a:r>
              <a:rPr lang="it-IT" dirty="0" smtClean="0"/>
              <a:t>Il </a:t>
            </a:r>
            <a:r>
              <a:rPr lang="it-IT" dirty="0"/>
              <a:t>regolamento dovrà prevedere il termine massimo per la regolarizzazione, pena revoca.</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112</a:t>
            </a:fld>
            <a:endParaRPr lang="it-IT"/>
          </a:p>
        </p:txBody>
      </p:sp>
    </p:spTree>
    <p:extLst>
      <p:ext uri="{BB962C8B-B14F-4D97-AF65-F5344CB8AC3E}">
        <p14:creationId xmlns:p14="http://schemas.microsoft.com/office/powerpoint/2010/main" xmlns="" val="42284887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La disciplina locale deve tenere conto anche dei tributi locali affidati dal comune in gestione, in appalto o in concessione, ad altri enti, soggetti concessionari pubblici o privati, per l’accertamento e/o la riscossione. </a:t>
            </a:r>
          </a:p>
          <a:p>
            <a:pPr marL="0" indent="0" algn="just">
              <a:buNone/>
            </a:pPr>
            <a:endParaRPr lang="it-IT" dirty="0" smtClean="0"/>
          </a:p>
          <a:p>
            <a:pPr marL="0" indent="0" algn="just">
              <a:buNone/>
            </a:pPr>
            <a:r>
              <a:rPr lang="it-IT" dirty="0" smtClean="0"/>
              <a:t>Nel </a:t>
            </a:r>
            <a:r>
              <a:rPr lang="it-IT" dirty="0"/>
              <a:t>caso di affidamento della gestione dei tributi locali a soggetti terzi, il regolamento dovrà prevedere a carico del soggetto concessionario l’obbligo di cooperare con il </a:t>
            </a:r>
            <a:r>
              <a:rPr lang="it-IT" dirty="0" err="1"/>
              <a:t>suap</a:t>
            </a:r>
            <a:r>
              <a:rPr lang="it-IT" dirty="0"/>
              <a:t> (o ufficio commercio) per effettuare le verifiche preventive al rilascio di licenze, autorizzazioni o concessioni.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113</a:t>
            </a:fld>
            <a:endParaRPr lang="it-IT"/>
          </a:p>
        </p:txBody>
      </p:sp>
    </p:spTree>
    <p:extLst>
      <p:ext uri="{BB962C8B-B14F-4D97-AF65-F5344CB8AC3E}">
        <p14:creationId xmlns:p14="http://schemas.microsoft.com/office/powerpoint/2010/main" xmlns="" val="4227383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50" b="1" dirty="0"/>
              <a:t>NORME NON TRIBUTARIE DI CONTRASTO ALL’EVASIONE FISCALE</a:t>
            </a:r>
            <a:br>
              <a:rPr lang="it-IT" sz="2250" b="1" dirty="0"/>
            </a:br>
            <a:r>
              <a:rPr lang="it-IT" sz="2250" b="1" dirty="0"/>
              <a:t>L’art. 15-ter del Decreto Crescita</a:t>
            </a: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La norma prevede la subordinazione </a:t>
            </a:r>
            <a:r>
              <a:rPr lang="it-IT" i="1" dirty="0"/>
              <a:t>della regolarità del pagamento dei tributi locali.</a:t>
            </a:r>
            <a:endParaRPr lang="it-IT" dirty="0"/>
          </a:p>
          <a:p>
            <a:pPr marL="0" indent="0" algn="just">
              <a:buNone/>
            </a:pPr>
            <a:r>
              <a:rPr lang="it-IT" dirty="0"/>
              <a:t>È, quindi, esclusa la possibilità di vincolare il rilascio (o il rinnovo) di licenze, autorizzazioni e concessioni alla verifica della regolarità dei pagamenti di altre entrate, non aventi natura tributaria.</a:t>
            </a:r>
          </a:p>
          <a:p>
            <a:pPr marL="0" indent="0" algn="just">
              <a:buNone/>
            </a:pPr>
            <a:r>
              <a:rPr lang="it-IT" dirty="0"/>
              <a:t>Per tributi comunali possono intendersi tutte le obbligazioni di natura tributaria la cui soggettività attiva e relativi poteri gestori sono attribuiti per legge al comune, con esclusione quindi delle addizionali comunali.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114</a:t>
            </a:fld>
            <a:endParaRPr lang="it-IT"/>
          </a:p>
        </p:txBody>
      </p:sp>
    </p:spTree>
    <p:extLst>
      <p:ext uri="{BB962C8B-B14F-4D97-AF65-F5344CB8AC3E}">
        <p14:creationId xmlns:p14="http://schemas.microsoft.com/office/powerpoint/2010/main" xmlns="" val="1493948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SOSPENSIONE DEI PAGAMENTI</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smtClean="0"/>
              <a:t>Con riferimento alle entrate tributarie e non tributarie, sono sospesi i termini dei </a:t>
            </a:r>
            <a:r>
              <a:rPr lang="it-IT" b="1" dirty="0" smtClean="0"/>
              <a:t>versamenti, </a:t>
            </a:r>
            <a:r>
              <a:rPr lang="it-IT" dirty="0" smtClean="0"/>
              <a:t>scadenti dall’8 marzo al 31 dicembre 2020, derivanti da cartelle di pagamento emesse dagli agenti di riscossione, nonché dagli avvisi esecutivi previsti dagli artt. 29 (avviso di accertamento esecutivo emesso dall’Agenzia delle entrate) e 30 (avviso di addebito esecutivo emesso dall’Inps).</a:t>
            </a:r>
          </a:p>
          <a:p>
            <a:pPr marL="0" indent="0" algn="just">
              <a:buNone/>
            </a:pPr>
            <a:r>
              <a:rPr lang="it-IT" dirty="0" smtClean="0"/>
              <a:t>In precedenza tale termine era stato fissato al 31 maggio dall’art. 68 del D.L. n. 18/2020, slittato al 31 agosto con l’art. 154 del D.L. n. 34/2020 e prorogato al 15 ottobre con l’art. 99 del D.L. 104/2020.</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115</a:t>
            </a:fld>
            <a:endParaRPr lang="it-IT"/>
          </a:p>
        </p:txBody>
      </p:sp>
    </p:spTree>
    <p:extLst>
      <p:ext uri="{BB962C8B-B14F-4D97-AF65-F5344CB8AC3E}">
        <p14:creationId xmlns:p14="http://schemas.microsoft.com/office/powerpoint/2010/main" xmlns="" val="27115516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L’ART. 67 DEL D.L. 18/2020</a:t>
            </a:r>
            <a:br>
              <a:rPr lang="it-IT" dirty="0" smtClean="0"/>
            </a:br>
            <a:r>
              <a:rPr lang="it-IT" dirty="0" smtClean="0"/>
              <a:t>SOSPENSIONE ATTIVITA’ ENTI IMPOSITORI</a:t>
            </a:r>
            <a:endParaRPr lang="it-IT" dirty="0"/>
          </a:p>
        </p:txBody>
      </p:sp>
      <p:sp>
        <p:nvSpPr>
          <p:cNvPr id="3" name="Segnaposto contenuto 2"/>
          <p:cNvSpPr>
            <a:spLocks noGrp="1"/>
          </p:cNvSpPr>
          <p:nvPr>
            <p:ph idx="1"/>
          </p:nvPr>
        </p:nvSpPr>
        <p:spPr/>
        <p:txBody>
          <a:bodyPr/>
          <a:lstStyle/>
          <a:p>
            <a:pPr marL="0" indent="0" algn="just">
              <a:lnSpc>
                <a:spcPct val="150000"/>
              </a:lnSpc>
              <a:buNone/>
            </a:pPr>
            <a:r>
              <a:rPr lang="it-IT" dirty="0"/>
              <a:t>L’art. 67 del D.L. n. 18/2020 </a:t>
            </a:r>
            <a:r>
              <a:rPr lang="it-IT" dirty="0" smtClean="0"/>
              <a:t>ha sospeso, </a:t>
            </a:r>
            <a:r>
              <a:rPr lang="it-IT" dirty="0"/>
              <a:t>dall'8 marzo al 31 maggio 2020, i termini relativi alle attività di liquidazione, di controllo, di accertamento, di riscossione e di contenzioso, da parte degli uffici degli enti impositori e, quindi, anche dei Comuni.</a:t>
            </a:r>
          </a:p>
          <a:p>
            <a:pPr marL="0" indent="0" algn="just">
              <a:lnSpc>
                <a:spcPct val="150000"/>
              </a:lnSpc>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116</a:t>
            </a:fld>
            <a:endParaRPr lang="it-IT"/>
          </a:p>
        </p:txBody>
      </p:sp>
    </p:spTree>
    <p:extLst>
      <p:ext uri="{BB962C8B-B14F-4D97-AF65-F5344CB8AC3E}">
        <p14:creationId xmlns:p14="http://schemas.microsoft.com/office/powerpoint/2010/main" xmlns="" val="11950142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L’ART. 67 DEL D.L. 18/2020</a:t>
            </a:r>
            <a:br>
              <a:rPr lang="it-IT" dirty="0"/>
            </a:br>
            <a:r>
              <a:rPr lang="it-IT" dirty="0"/>
              <a:t>SOSPENSIONE ATTIVITA’ ENTI IMPOSITORI</a:t>
            </a:r>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t>Gli obiettivi che la disciplina dettava in materia di contenimento della diffusione del Covid-19 si pone sono sostanzialmente due:</a:t>
            </a:r>
          </a:p>
          <a:p>
            <a:pPr algn="just"/>
            <a:r>
              <a:rPr lang="it-IT" dirty="0" smtClean="0"/>
              <a:t>Limitare i contatti fisici tra le persone (ridurre le occasioni che i cittadini si rechino presso gli uffici comunali, favorire il lavoro agile, etc.)</a:t>
            </a:r>
          </a:p>
          <a:p>
            <a:pPr algn="just"/>
            <a:r>
              <a:rPr lang="it-IT" dirty="0" smtClean="0"/>
              <a:t>Alleviare la sofferenza economica di alcuni soggetti particolarmente esposti alle conseguenze delle misure anti coronavirus</a:t>
            </a:r>
          </a:p>
          <a:p>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117</a:t>
            </a:fld>
            <a:endParaRPr lang="it-IT"/>
          </a:p>
        </p:txBody>
      </p:sp>
    </p:spTree>
    <p:extLst>
      <p:ext uri="{BB962C8B-B14F-4D97-AF65-F5344CB8AC3E}">
        <p14:creationId xmlns:p14="http://schemas.microsoft.com/office/powerpoint/2010/main" xmlns="" val="12267349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L’ART. 67 DEL D.L. 18/2020</a:t>
            </a:r>
            <a:br>
              <a:rPr lang="it-IT" dirty="0"/>
            </a:br>
            <a:r>
              <a:rPr lang="it-IT" dirty="0"/>
              <a:t>SOSPENSIONE ATTIVITA’ ENTI IMPOSITORI</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Non a caso la stessa norma prevede anche la </a:t>
            </a:r>
            <a:r>
              <a:rPr lang="it-IT" b="1" dirty="0"/>
              <a:t>sospensione</a:t>
            </a:r>
            <a:r>
              <a:rPr lang="it-IT" dirty="0"/>
              <a:t>, per lo stesso periodo, dei termini per fornire risposta alle </a:t>
            </a:r>
            <a:r>
              <a:rPr lang="it-IT" b="1" dirty="0"/>
              <a:t>istanze di interpello</a:t>
            </a:r>
            <a:r>
              <a:rPr lang="it-IT" dirty="0"/>
              <a:t> previste dall’art.11 dello Statuto del contribuente, comprese quelle da rendere a seguito della presentazione della documentazione integrativa.</a:t>
            </a:r>
          </a:p>
          <a:p>
            <a:pPr marL="0" indent="0" algn="just">
              <a:buNone/>
            </a:pPr>
            <a:r>
              <a:rPr lang="it-IT" dirty="0"/>
              <a:t>La presentazione delle predette istanze di interpello e di consulenza giuridica </a:t>
            </a:r>
            <a:r>
              <a:rPr lang="it-IT" dirty="0" smtClean="0"/>
              <a:t>era </a:t>
            </a:r>
            <a:r>
              <a:rPr lang="it-IT" dirty="0"/>
              <a:t>consentita esclusivamente per via telematica, attraverso l'impiego della posta elettronica certificata. </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118</a:t>
            </a:fld>
            <a:endParaRPr lang="it-IT"/>
          </a:p>
        </p:txBody>
      </p:sp>
    </p:spTree>
    <p:extLst>
      <p:ext uri="{BB962C8B-B14F-4D97-AF65-F5344CB8AC3E}">
        <p14:creationId xmlns:p14="http://schemas.microsoft.com/office/powerpoint/2010/main" xmlns="" val="7649095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L’ART. 67 DEL D.L. 18/2020</a:t>
            </a:r>
            <a:br>
              <a:rPr lang="it-IT" dirty="0"/>
            </a:br>
            <a:r>
              <a:rPr lang="it-IT" dirty="0"/>
              <a:t>SOSPENSIONE ATTIVITA’ ENTI IMPOSITORI</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L’art. 12, co 1, della D. Lgs. n. 159/2015, prevede</a:t>
            </a:r>
          </a:p>
          <a:p>
            <a:pPr marL="0" indent="0" algn="just">
              <a:buNone/>
            </a:pPr>
            <a:r>
              <a:rPr lang="it-IT" b="1" dirty="0" smtClean="0"/>
              <a:t>Le disposizioni in materia di sospensione dei termini di versamento dei tributi</a:t>
            </a:r>
            <a:r>
              <a:rPr lang="it-IT" dirty="0" smtClean="0"/>
              <a:t>, dei contributi previdenziali e assistenziali e dei premi per l'assicurazione obbligatoria contro gli infortuni e le malattie professionali, a favore dei soggetti interessati da eventi eccezionali, comportano </a:t>
            </a:r>
            <a:r>
              <a:rPr lang="it-IT" b="1" dirty="0" smtClean="0">
                <a:solidFill>
                  <a:srgbClr val="FF0000"/>
                </a:solidFill>
              </a:rPr>
              <a:t>altresì</a:t>
            </a:r>
            <a:r>
              <a:rPr lang="it-IT" dirty="0" smtClean="0"/>
              <a:t>, per un corrispondente periodo di tempo, relativamente alle stesse entrate, la sospensione dei termini previsti per gli adempimenti anche processuali, </a:t>
            </a:r>
            <a:r>
              <a:rPr lang="it-IT" b="1" dirty="0" smtClean="0"/>
              <a:t>nonché la sospensione dei termini di prescrizione e decadenza in materia di liquidazione, controllo, accertamento, contenzioso e riscossione a favore degli enti impositori, degli enti previdenziali e assistenziali e degli agenti della riscossione, in deroga alle disposizioni dell'articolo 3, comma 3, della legge 27 luglio 2000, n. 212.</a:t>
            </a:r>
            <a:endParaRPr lang="it-IT" b="1"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119</a:t>
            </a:fld>
            <a:endParaRPr lang="it-IT"/>
          </a:p>
        </p:txBody>
      </p:sp>
    </p:spTree>
    <p:extLst>
      <p:ext uri="{BB962C8B-B14F-4D97-AF65-F5344CB8AC3E}">
        <p14:creationId xmlns:p14="http://schemas.microsoft.com/office/powerpoint/2010/main" xmlns="" val="156220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olo 1"/>
          <p:cNvSpPr>
            <a:spLocks noGrp="1"/>
          </p:cNvSpPr>
          <p:nvPr>
            <p:ph type="title"/>
          </p:nvPr>
        </p:nvSpPr>
        <p:spPr/>
        <p:txBody>
          <a:bodyPr/>
          <a:lstStyle/>
          <a:p>
            <a:pPr>
              <a:defRPr/>
            </a:pPr>
            <a:r>
              <a:rPr lang="it-IT" sz="2400" dirty="0"/>
              <a:t>RISCOSSIONE DEI TRIBUTI LOCALI</a:t>
            </a:r>
            <a:br>
              <a:rPr lang="it-IT" sz="2400" dirty="0"/>
            </a:br>
            <a:r>
              <a:rPr lang="it-IT" sz="2400" dirty="0"/>
              <a:t>CESSAZIONE EQUITALIA</a:t>
            </a:r>
            <a:endParaRPr lang="it-IT" altLang="it-IT" sz="2400" b="1" dirty="0">
              <a:solidFill>
                <a:schemeClr val="tx2">
                  <a:lumMod val="60000"/>
                  <a:lumOff val="40000"/>
                </a:schemeClr>
              </a:solidFill>
            </a:endParaRPr>
          </a:p>
        </p:txBody>
      </p:sp>
      <p:sp>
        <p:nvSpPr>
          <p:cNvPr id="3" name="Segnaposto contenuto 2"/>
          <p:cNvSpPr>
            <a:spLocks noGrp="1"/>
          </p:cNvSpPr>
          <p:nvPr>
            <p:ph idx="1"/>
          </p:nvPr>
        </p:nvSpPr>
        <p:spPr/>
        <p:txBody>
          <a:bodyPr>
            <a:normAutofit lnSpcReduction="10000"/>
          </a:bodyPr>
          <a:lstStyle/>
          <a:p>
            <a:pPr marL="0" algn="just">
              <a:buNone/>
              <a:defRPr/>
            </a:pPr>
            <a:r>
              <a:rPr lang="it-IT" dirty="0" smtClean="0"/>
              <a:t>Il DL Enti Locali n. 113 del 24 giugno 2016, all’art. 18, prevedeva </a:t>
            </a:r>
            <a:r>
              <a:rPr lang="it-IT" dirty="0" smtClean="0">
                <a:effectLst>
                  <a:outerShdw blurRad="38100" dist="38100" dir="2700000" algn="tl">
                    <a:srgbClr val="000000">
                      <a:alpha val="43137"/>
                    </a:srgbClr>
                  </a:outerShdw>
                </a:effectLst>
              </a:rPr>
              <a:t>l’ottava proroga</a:t>
            </a:r>
            <a:r>
              <a:rPr lang="it-IT" dirty="0" smtClean="0"/>
              <a:t>, della cessazione dell’attività di Equitalia rispetto ai tributi locali. </a:t>
            </a:r>
          </a:p>
          <a:p>
            <a:pPr marL="0" algn="just">
              <a:buNone/>
              <a:defRPr/>
            </a:pPr>
            <a:r>
              <a:rPr lang="it-IT" i="1" dirty="0" smtClean="0"/>
              <a:t>Nelle more del riordino della disciplina della riscossione, al fine di garantirne l’effettuazione da parte degli enti locali, senza soluzione di continuità, i termini per la cessazione </a:t>
            </a:r>
            <a:r>
              <a:rPr lang="it-IT" i="1" dirty="0" smtClean="0">
                <a:effectLst>
                  <a:outerShdw blurRad="38100" dist="38100" dir="2700000" algn="tl">
                    <a:srgbClr val="000000">
                      <a:alpha val="43137"/>
                    </a:srgbClr>
                  </a:outerShdw>
                </a:effectLst>
              </a:rPr>
              <a:t>sono spostati al 31 dicembre 2016.</a:t>
            </a:r>
          </a:p>
        </p:txBody>
      </p:sp>
      <p:sp>
        <p:nvSpPr>
          <p:cNvPr id="2" name="Segnaposto piè di pagina 1"/>
          <p:cNvSpPr>
            <a:spLocks noGrp="1"/>
          </p:cNvSpPr>
          <p:nvPr>
            <p:ph type="ftr" sz="quarter" idx="11"/>
          </p:nvPr>
        </p:nvSpPr>
        <p:spPr/>
        <p:txBody>
          <a:bodyPr/>
          <a:lstStyle/>
          <a:p>
            <a:pPr>
              <a:defRPr/>
            </a:pPr>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pPr>
              <a:defRPr/>
            </a:pPr>
            <a:fld id="{BB54152E-8E92-4B62-91C2-EF8B5F24A4C4}" type="slidenum">
              <a:rPr lang="it-IT" smtClean="0"/>
              <a:pPr>
                <a:defRPr/>
              </a:pPr>
              <a:t>12</a:t>
            </a:fld>
            <a:endParaRPr lang="it-IT"/>
          </a:p>
        </p:txBody>
      </p:sp>
    </p:spTree>
    <p:extLst>
      <p:ext uri="{BB962C8B-B14F-4D97-AF65-F5344CB8AC3E}">
        <p14:creationId xmlns:p14="http://schemas.microsoft.com/office/powerpoint/2010/main" xmlns="" val="3664783544"/>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L’ART. 67 DEL D.L. 18/2020</a:t>
            </a:r>
            <a:br>
              <a:rPr lang="it-IT" dirty="0"/>
            </a:br>
            <a:r>
              <a:rPr lang="it-IT" dirty="0"/>
              <a:t>SOSPENSIONE ATTIVITA’ ENTI IMPOSITORI</a:t>
            </a:r>
          </a:p>
        </p:txBody>
      </p:sp>
      <p:sp>
        <p:nvSpPr>
          <p:cNvPr id="3" name="Segnaposto contenuto 2"/>
          <p:cNvSpPr>
            <a:spLocks noGrp="1"/>
          </p:cNvSpPr>
          <p:nvPr>
            <p:ph idx="1"/>
          </p:nvPr>
        </p:nvSpPr>
        <p:spPr/>
        <p:txBody>
          <a:bodyPr>
            <a:normAutofit fontScale="92500"/>
          </a:bodyPr>
          <a:lstStyle/>
          <a:p>
            <a:pPr marL="0" indent="0" algn="just">
              <a:buNone/>
            </a:pPr>
            <a:r>
              <a:rPr lang="it-IT" dirty="0" smtClean="0"/>
              <a:t>L’espresso richiamo fatto dall’art. 67 del D.L. n. 18/2020 all’art. 12 del D.Lgs. n. 159/2015 è monco.</a:t>
            </a:r>
          </a:p>
          <a:p>
            <a:pPr marL="0" indent="0" algn="just">
              <a:buNone/>
            </a:pPr>
            <a:r>
              <a:rPr lang="it-IT" dirty="0" smtClean="0"/>
              <a:t>L’art. 12 del D.Lgs. n. 159/2015 consente l’intervento sui termini di prescrizione decadenza, in deroga allo Statuto del contribuente, quando sussiste il presupposto di </a:t>
            </a:r>
            <a:r>
              <a:rPr lang="it-IT" i="1" dirty="0" smtClean="0"/>
              <a:t>disposizioni in materia di sospensione dei termini di versamento dei tributi </a:t>
            </a:r>
            <a:r>
              <a:rPr lang="it-IT" dirty="0" smtClean="0"/>
              <a:t>che nel nostro caso non sono palesemente espresse.</a:t>
            </a:r>
            <a:endParaRPr lang="it-IT" i="1"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120</a:t>
            </a:fld>
            <a:endParaRPr lang="it-IT"/>
          </a:p>
        </p:txBody>
      </p:sp>
    </p:spTree>
    <p:extLst>
      <p:ext uri="{BB962C8B-B14F-4D97-AF65-F5344CB8AC3E}">
        <p14:creationId xmlns:p14="http://schemas.microsoft.com/office/powerpoint/2010/main" xmlns="" val="34494430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APPLICABILITA’ DELLE SANZIONI ?</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smtClean="0"/>
              <a:t>Il mancato rispetto dei termini di versamento che sono già spirati dall’8 marzo ad oggi o che scadranno entro il 31 dicembre 2020 (che non siano cartelle di pagamento, ingiunzioni fiscali o accertamenti esecutivi) dovrebbero comportare l’emissione di avvisi di irrogazione sanzioni per il tardivo versamento.</a:t>
            </a:r>
          </a:p>
          <a:p>
            <a:pPr marL="0" indent="0" algn="just" fontAlgn="base">
              <a:buNone/>
            </a:pPr>
            <a:r>
              <a:rPr lang="it-IT" dirty="0" smtClean="0"/>
              <a:t>I rapporti tra contribuente e amministrazione finanziaria devono, però, essere improntati al principio della collaborazione e della buona fede. </a:t>
            </a:r>
          </a:p>
          <a:p>
            <a:pPr marL="0" indent="0" algn="just" fontAlgn="base">
              <a:buNone/>
            </a:pPr>
            <a:r>
              <a:rPr lang="it-IT" dirty="0" smtClean="0"/>
              <a:t>Non sono irrogate sanzioni quando la violazione dipende da obiettive condizioni di incertezza sulla portata e sull'ambito di applicazione della norma tributaria o quando si traduce in una mera violazione formale senza alcun debito di imposta.</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121</a:t>
            </a:fld>
            <a:endParaRPr lang="it-IT"/>
          </a:p>
        </p:txBody>
      </p:sp>
    </p:spTree>
    <p:extLst>
      <p:ext uri="{BB962C8B-B14F-4D97-AF65-F5344CB8AC3E}">
        <p14:creationId xmlns:p14="http://schemas.microsoft.com/office/powerpoint/2010/main" xmlns="" val="14286734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APPLICABILITA’ DELLE SANZIONI ?</a:t>
            </a:r>
            <a:endParaRPr lang="it-IT" dirty="0"/>
          </a:p>
        </p:txBody>
      </p:sp>
      <p:sp>
        <p:nvSpPr>
          <p:cNvPr id="3" name="Segnaposto contenuto 2"/>
          <p:cNvSpPr>
            <a:spLocks noGrp="1"/>
          </p:cNvSpPr>
          <p:nvPr>
            <p:ph idx="1"/>
          </p:nvPr>
        </p:nvSpPr>
        <p:spPr/>
        <p:txBody>
          <a:bodyPr>
            <a:normAutofit fontScale="70000" lnSpcReduction="20000"/>
          </a:bodyPr>
          <a:lstStyle/>
          <a:p>
            <a:pPr marL="0" indent="0" algn="just">
              <a:lnSpc>
                <a:spcPct val="200000"/>
              </a:lnSpc>
              <a:buNone/>
            </a:pPr>
            <a:r>
              <a:rPr lang="it-IT" dirty="0" smtClean="0"/>
              <a:t>L</a:t>
            </a:r>
            <a:r>
              <a:rPr lang="it-IT" dirty="0"/>
              <a:t>' articolo 6 del decreto legislativo 472/1997, che contiene i principi generali in materia di sanzioni fiscali, ammette </a:t>
            </a:r>
            <a:r>
              <a:rPr lang="it-IT" dirty="0" smtClean="0"/>
              <a:t>l'errore </a:t>
            </a:r>
            <a:r>
              <a:rPr lang="it-IT" dirty="0"/>
              <a:t>dipendente da incertezza oggettiva sul significato della norma di legge e ne fa conseguire la non </a:t>
            </a:r>
            <a:r>
              <a:rPr lang="it-IT" dirty="0" smtClean="0"/>
              <a:t>punibilità</a:t>
            </a:r>
            <a:r>
              <a:rPr lang="it-IT" dirty="0"/>
              <a:t> </a:t>
            </a:r>
            <a:r>
              <a:rPr lang="it-IT" dirty="0" smtClean="0"/>
              <a:t>(sicuramente può essere sancita dal giudice, mentre è dubbio se possa essere l’Ente impositore a determinarla, </a:t>
            </a:r>
            <a:r>
              <a:rPr lang="it-IT" dirty="0"/>
              <a:t>a</a:t>
            </a:r>
            <a:r>
              <a:rPr lang="it-IT" dirty="0" smtClean="0"/>
              <a:t>nche se la rinuncia alle sanzioni in autotutela, eviterebbe un inutile iter processuale).</a:t>
            </a:r>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122</a:t>
            </a:fld>
            <a:endParaRPr lang="it-IT"/>
          </a:p>
        </p:txBody>
      </p:sp>
    </p:spTree>
    <p:extLst>
      <p:ext uri="{BB962C8B-B14F-4D97-AF65-F5344CB8AC3E}">
        <p14:creationId xmlns:p14="http://schemas.microsoft.com/office/powerpoint/2010/main" xmlns="" val="8175669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APPICABILITA’ DELLE SANZIONI ?</a:t>
            </a:r>
            <a:br>
              <a:rPr lang="it-IT" dirty="0" smtClean="0"/>
            </a:br>
            <a:endParaRPr lang="it-IT" dirty="0"/>
          </a:p>
        </p:txBody>
      </p:sp>
      <p:sp>
        <p:nvSpPr>
          <p:cNvPr id="3" name="Segnaposto contenuto 2"/>
          <p:cNvSpPr>
            <a:spLocks noGrp="1"/>
          </p:cNvSpPr>
          <p:nvPr>
            <p:ph idx="1"/>
          </p:nvPr>
        </p:nvSpPr>
        <p:spPr/>
        <p:txBody>
          <a:bodyPr>
            <a:normAutofit fontScale="77500" lnSpcReduction="20000"/>
          </a:bodyPr>
          <a:lstStyle/>
          <a:p>
            <a:pPr marL="0" indent="0" algn="just">
              <a:lnSpc>
                <a:spcPct val="150000"/>
              </a:lnSpc>
              <a:buNone/>
            </a:pPr>
            <a:r>
              <a:rPr lang="it-IT" b="1" dirty="0" smtClean="0"/>
              <a:t>Costituisce causa di esonero dal pagamento delle sanzioni anche lo stato di forza maggiore</a:t>
            </a:r>
            <a:r>
              <a:rPr lang="it-IT" dirty="0" smtClean="0"/>
              <a:t>. La forza maggiore va vista come una causa esterna che obbliga il contribuente a comportarsi in modo difforme da quanto voluto e che lo costringe a commettere la violazione tributaria a causa di un evento imprevisto, imprevedibile e irresistibile (i primi due requisiti sicuramente appartengono all’emergenza Covid-19, mentre la sussistenza del terzo è difficilmente sostenibile).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123</a:t>
            </a:fld>
            <a:endParaRPr lang="it-IT"/>
          </a:p>
        </p:txBody>
      </p:sp>
    </p:spTree>
    <p:extLst>
      <p:ext uri="{BB962C8B-B14F-4D97-AF65-F5344CB8AC3E}">
        <p14:creationId xmlns:p14="http://schemas.microsoft.com/office/powerpoint/2010/main" xmlns="" val="37701844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APPLICABILITA’ DELLE SANZIONI ?</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b="1" dirty="0" smtClean="0"/>
              <a:t>Corte </a:t>
            </a:r>
            <a:r>
              <a:rPr lang="it-IT" b="1" dirty="0"/>
              <a:t>di cassazione, </a:t>
            </a:r>
            <a:r>
              <a:rPr lang="it-IT" b="1" dirty="0" smtClean="0"/>
              <a:t>Ordinanza </a:t>
            </a:r>
            <a:r>
              <a:rPr lang="it-IT" b="1" dirty="0"/>
              <a:t>3049/2018. </a:t>
            </a:r>
            <a:endParaRPr lang="it-IT" b="1" dirty="0" smtClean="0"/>
          </a:p>
          <a:p>
            <a:pPr marL="0" indent="0" algn="just">
              <a:buNone/>
            </a:pPr>
            <a:r>
              <a:rPr lang="it-IT" dirty="0" smtClean="0"/>
              <a:t>La </a:t>
            </a:r>
            <a:r>
              <a:rPr lang="it-IT" dirty="0"/>
              <a:t>Suprema C</a:t>
            </a:r>
            <a:r>
              <a:rPr lang="it-IT" dirty="0" smtClean="0"/>
              <a:t>orte </a:t>
            </a:r>
            <a:r>
              <a:rPr lang="it-IT" dirty="0"/>
              <a:t>ha richiamato nella pronuncia la sentenza della Corte di giustizia Ce C/314/06, secondo cui la nozione di </a:t>
            </a:r>
            <a:r>
              <a:rPr lang="it-IT" b="1" dirty="0"/>
              <a:t>forza maggiore</a:t>
            </a:r>
            <a:r>
              <a:rPr lang="it-IT" dirty="0"/>
              <a:t>, in materia fiscale, </a:t>
            </a:r>
            <a:r>
              <a:rPr lang="it-IT" i="1" dirty="0" smtClean="0"/>
              <a:t>comporta </a:t>
            </a:r>
            <a:r>
              <a:rPr lang="it-IT" i="1" dirty="0"/>
              <a:t>la sussistenza di un elemento oggettivo, relativo alle circostanze anormali ed estranee </a:t>
            </a:r>
            <a:r>
              <a:rPr lang="it-IT" i="1" dirty="0" smtClean="0"/>
              <a:t>all'operatore</a:t>
            </a:r>
            <a:r>
              <a:rPr lang="it-IT" i="1" dirty="0"/>
              <a:t>, e di un elemento soggettivo, costituito dall' obbligo </a:t>
            </a:r>
            <a:r>
              <a:rPr lang="it-IT" i="1" dirty="0" smtClean="0"/>
              <a:t>dell'interessato </a:t>
            </a:r>
            <a:r>
              <a:rPr lang="it-IT" i="1" dirty="0"/>
              <a:t>di premunirsi contro le conseguenze dell' evento anormale, adottando misure appropriate senza incorrere in sacrifici </a:t>
            </a:r>
            <a:r>
              <a:rPr lang="it-IT" i="1" dirty="0" smtClean="0"/>
              <a:t>eccessivi</a:t>
            </a:r>
            <a:r>
              <a:rPr lang="it-IT" dirty="0" smtClean="0"/>
              <a:t>. </a:t>
            </a:r>
          </a:p>
          <a:p>
            <a:pPr marL="0" indent="0" algn="just">
              <a:buNone/>
            </a:pPr>
            <a:r>
              <a:rPr lang="it-IT" b="1" dirty="0" smtClean="0"/>
              <a:t>La </a:t>
            </a:r>
            <a:r>
              <a:rPr lang="it-IT" b="1" dirty="0"/>
              <a:t>forza maggiore costituisce una causa esterna che obbliga la persona a comportarsi in modo difforme da quanto voluto.</a:t>
            </a:r>
            <a:r>
              <a:rPr lang="it-IT" dirty="0"/>
              <a:t> Può essere invocata questa esimente solo se </a:t>
            </a:r>
            <a:r>
              <a:rPr lang="it-IT" dirty="0" smtClean="0"/>
              <a:t>l'interessato </a:t>
            </a:r>
            <a:r>
              <a:rPr lang="it-IT" dirty="0"/>
              <a:t>è costretto a commettere la violazione a causa di un evento a lui non imputabile.</a:t>
            </a:r>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124</a:t>
            </a:fld>
            <a:endParaRPr lang="it-IT"/>
          </a:p>
        </p:txBody>
      </p:sp>
    </p:spTree>
    <p:extLst>
      <p:ext uri="{BB962C8B-B14F-4D97-AF65-F5344CB8AC3E}">
        <p14:creationId xmlns:p14="http://schemas.microsoft.com/office/powerpoint/2010/main" xmlns="" val="21032257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ULTERIORE SOSPENSIONE DEI TERMINI DI VERSAMENTO</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b="1" dirty="0" smtClean="0"/>
              <a:t>Per sospendere ulteriormente i termini di versamento, i </a:t>
            </a:r>
            <a:r>
              <a:rPr lang="it-IT" b="1" dirty="0"/>
              <a:t>Comuni </a:t>
            </a:r>
            <a:r>
              <a:rPr lang="it-IT" b="1" dirty="0" smtClean="0"/>
              <a:t>possono intervenire </a:t>
            </a:r>
            <a:r>
              <a:rPr lang="it-IT" b="1" dirty="0" smtClean="0">
                <a:solidFill>
                  <a:srgbClr val="FF0000"/>
                </a:solidFill>
              </a:rPr>
              <a:t>fino al 31 ottobre 2020 </a:t>
            </a:r>
            <a:r>
              <a:rPr lang="it-IT" b="1" dirty="0" smtClean="0"/>
              <a:t>con </a:t>
            </a:r>
            <a:r>
              <a:rPr lang="it-IT" b="1" dirty="0"/>
              <a:t>apposita </a:t>
            </a:r>
            <a:r>
              <a:rPr lang="it-IT" b="1" dirty="0" smtClean="0"/>
              <a:t>deliberazione del Consiglio Comunale</a:t>
            </a:r>
            <a:r>
              <a:rPr lang="it-IT" dirty="0" smtClean="0"/>
              <a:t>, </a:t>
            </a:r>
            <a:r>
              <a:rPr lang="it-IT" dirty="0"/>
              <a:t>adottata ai sensi della potestà regolamentare di </a:t>
            </a:r>
            <a:r>
              <a:rPr lang="it-IT" dirty="0" smtClean="0"/>
              <a:t>prevista dall'articolo </a:t>
            </a:r>
            <a:r>
              <a:rPr lang="it-IT" dirty="0"/>
              <a:t>52 del </a:t>
            </a:r>
            <a:r>
              <a:rPr lang="it-IT" dirty="0" smtClean="0"/>
              <a:t>D. Lgs. </a:t>
            </a:r>
            <a:r>
              <a:rPr lang="it-IT" dirty="0"/>
              <a:t>446/1997 </a:t>
            </a:r>
            <a:r>
              <a:rPr lang="it-IT" dirty="0" smtClean="0"/>
              <a:t>(anche </a:t>
            </a:r>
            <a:r>
              <a:rPr lang="it-IT" dirty="0"/>
              <a:t>se diversi Comuni nell'emergenza hanno provveduto </a:t>
            </a:r>
            <a:r>
              <a:rPr lang="it-IT" dirty="0" smtClean="0"/>
              <a:t>con delibera </a:t>
            </a:r>
            <a:r>
              <a:rPr lang="it-IT" dirty="0"/>
              <a:t>di giunta comunale). </a:t>
            </a:r>
            <a:endParaRPr lang="it-IT" dirty="0" smtClean="0"/>
          </a:p>
          <a:p>
            <a:pPr marL="0" indent="0" algn="just">
              <a:buNone/>
            </a:pPr>
            <a:r>
              <a:rPr lang="it-IT" dirty="0" smtClean="0"/>
              <a:t>Come </a:t>
            </a:r>
            <a:r>
              <a:rPr lang="it-IT" dirty="0"/>
              <a:t>ad esempio accade per le scadenze dell'imposta </a:t>
            </a:r>
            <a:r>
              <a:rPr lang="it-IT" dirty="0" smtClean="0"/>
              <a:t>comunale sulla </a:t>
            </a:r>
            <a:r>
              <a:rPr lang="it-IT" dirty="0"/>
              <a:t>pubblicità (o del relativo canone), per quelle della tassa per l'occupazione di spazi e </a:t>
            </a:r>
            <a:r>
              <a:rPr lang="it-IT" dirty="0" smtClean="0"/>
              <a:t>aree pubbliche </a:t>
            </a:r>
            <a:r>
              <a:rPr lang="it-IT" dirty="0"/>
              <a:t>e soprattutto per la tassa sui rifiuti, per la quale la legge 147/2013 </a:t>
            </a:r>
            <a:r>
              <a:rPr lang="it-IT" dirty="0" smtClean="0"/>
              <a:t>rimette espressamente </a:t>
            </a:r>
            <a:r>
              <a:rPr lang="it-IT" dirty="0"/>
              <a:t>al Comune il compito di stabilire le scadenze di versamento.</a:t>
            </a:r>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125</a:t>
            </a:fld>
            <a:endParaRPr lang="it-IT"/>
          </a:p>
        </p:txBody>
      </p:sp>
    </p:spTree>
    <p:extLst>
      <p:ext uri="{BB962C8B-B14F-4D97-AF65-F5344CB8AC3E}">
        <p14:creationId xmlns:p14="http://schemas.microsoft.com/office/powerpoint/2010/main" xmlns="" val="37526681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TERMINI VERSAMENTO IMU</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Per quanto riguarda l’IMU, il comma 762 della L. n. 160/2019 prevede che </a:t>
            </a:r>
            <a:r>
              <a:rPr lang="it-IT" b="1" dirty="0"/>
              <a:t>i</a:t>
            </a:r>
            <a:r>
              <a:rPr lang="it-IT" b="1" dirty="0" smtClean="0"/>
              <a:t>n </a:t>
            </a:r>
            <a:r>
              <a:rPr lang="it-IT" b="1" dirty="0"/>
              <a:t>deroga all'articolo 52 del decreto legislativo n. 446 del </a:t>
            </a:r>
            <a:r>
              <a:rPr lang="it-IT" b="1" dirty="0" smtClean="0"/>
              <a:t>1997 </a:t>
            </a:r>
            <a:r>
              <a:rPr lang="it-IT" b="1" dirty="0" smtClean="0">
                <a:solidFill>
                  <a:srgbClr val="FF0000"/>
                </a:solidFill>
              </a:rPr>
              <a:t>(quindi con sottrazione dal potere regolamentare dei Comuni)</a:t>
            </a:r>
            <a:r>
              <a:rPr lang="it-IT" dirty="0" smtClean="0"/>
              <a:t> </a:t>
            </a:r>
            <a:r>
              <a:rPr lang="it-IT" dirty="0"/>
              <a:t>i soggetti passivi effettuano il versamento dell'imposta dovuta al comune per l'anno in corso in due rate, scadenti la prima il 16 giugno e la seconda il 16 dicembre. Resta in ogni caso nella </a:t>
            </a:r>
            <a:r>
              <a:rPr lang="it-IT" dirty="0" smtClean="0"/>
              <a:t>facoltà </a:t>
            </a:r>
            <a:r>
              <a:rPr lang="it-IT" dirty="0"/>
              <a:t>del contribuente provvedere al versamento dell'imposta complessivamente dovuta in un'unica soluzione annuale, da corrispondere entro il 16 giugno. </a:t>
            </a:r>
            <a:endParaRPr lang="it-IT" dirty="0" smtClean="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126</a:t>
            </a:fld>
            <a:endParaRPr lang="it-IT"/>
          </a:p>
        </p:txBody>
      </p:sp>
    </p:spTree>
    <p:extLst>
      <p:ext uri="{BB962C8B-B14F-4D97-AF65-F5344CB8AC3E}">
        <p14:creationId xmlns:p14="http://schemas.microsoft.com/office/powerpoint/2010/main" xmlns="" val="35990876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TERMINI VERSAMENTO IMU</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Il versamento della prima rata è pari all'imposta dovuta per il primo semestre applicando l'aliquota e la detrazione dei dodici mesi dell'anno precedente. In sede di prima applicazione dell'imposta, la prima rata da corrispondere è pari alla metà di quanto versato a titolo di IMU e TASI per l'anno 2019. Il versamento della rata a saldo dell'imposta dovuta per l'intero anno è eseguito, a conguaglio, sulla base delle aliquote risultanti dal prospetto delle aliquote di cui al comma 757 pubblicato ai sensi del comma 767 nel sito internet del Dipartimento delle finanze del Ministero dell'economia e delle finanze, alla data del 28 ottobre di ciascun anno.</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127</a:t>
            </a:fld>
            <a:endParaRPr lang="it-IT"/>
          </a:p>
        </p:txBody>
      </p:sp>
    </p:spTree>
    <p:extLst>
      <p:ext uri="{BB962C8B-B14F-4D97-AF65-F5344CB8AC3E}">
        <p14:creationId xmlns:p14="http://schemas.microsoft.com/office/powerpoint/2010/main" xmlns="" val="7679834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TERMINI VERSAMENTO IMU</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Il comma 777, poi, prevede che </a:t>
            </a:r>
          </a:p>
          <a:p>
            <a:pPr marL="0" indent="0" algn="just">
              <a:buNone/>
            </a:pPr>
            <a:r>
              <a:rPr lang="it-IT" i="1" dirty="0" smtClean="0"/>
              <a:t>Ferme restando le facoltà di regolamentazione del tributo di cui all'articolo 52 del decreto legislativo 15 dicembre 1997, n. 446, i comuni possono con proprio regolamento: </a:t>
            </a:r>
          </a:p>
          <a:p>
            <a:pPr algn="just">
              <a:buAutoNum type="alphaLcParenR"/>
            </a:pPr>
            <a:r>
              <a:rPr lang="it-IT" i="1" dirty="0" smtClean="0"/>
              <a:t>stabilire che si considerano regolarmente eseguiti i versamenti effettuati da un contitolare anche per conto degli altri; </a:t>
            </a:r>
          </a:p>
          <a:p>
            <a:pPr algn="just">
              <a:buAutoNum type="alphaLcParenR"/>
            </a:pPr>
            <a:r>
              <a:rPr lang="it-IT" b="1" i="1" dirty="0" smtClean="0"/>
              <a:t>stabilire differimenti di termini per i versamenti, per situazioni particolari.</a:t>
            </a:r>
            <a:endParaRPr lang="it-IT" b="1" i="1"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128</a:t>
            </a:fld>
            <a:endParaRPr lang="it-IT"/>
          </a:p>
        </p:txBody>
      </p:sp>
    </p:spTree>
    <p:extLst>
      <p:ext uri="{BB962C8B-B14F-4D97-AF65-F5344CB8AC3E}">
        <p14:creationId xmlns:p14="http://schemas.microsoft.com/office/powerpoint/2010/main" xmlns="" val="40461511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TERMINI VERSAMENTO IMU</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t>Il comma 777 sembra reintrodurre, per </a:t>
            </a:r>
            <a:r>
              <a:rPr lang="it-IT" i="1" dirty="0" smtClean="0"/>
              <a:t>situazioni particolari</a:t>
            </a:r>
            <a:r>
              <a:rPr lang="it-IT" dirty="0" smtClean="0"/>
              <a:t>, una potestà regolamentare in capo ai Comuni per differire i termini di versamento. </a:t>
            </a:r>
          </a:p>
          <a:p>
            <a:pPr marL="0" indent="0" algn="just">
              <a:buNone/>
            </a:pPr>
            <a:r>
              <a:rPr lang="it-IT" dirty="0" smtClean="0"/>
              <a:t>Resta da comprendere se per </a:t>
            </a:r>
            <a:r>
              <a:rPr lang="it-IT" i="1" dirty="0" smtClean="0"/>
              <a:t>situazioni particolari </a:t>
            </a:r>
            <a:r>
              <a:rPr lang="it-IT" dirty="0" smtClean="0"/>
              <a:t>debba farsi riferimento a situazioni specifiche e peculiari di quel determinato territorio comunale oppure possa farsi riferimento anche ad una situazione di carattere nazionale come la pandemia per coronavirus.</a:t>
            </a:r>
          </a:p>
          <a:p>
            <a:pPr marL="0" indent="0" algn="just">
              <a:buNone/>
            </a:pPr>
            <a:r>
              <a:rPr lang="it-IT" dirty="0" smtClean="0"/>
              <a:t> </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129</a:t>
            </a:fld>
            <a:endParaRPr lang="it-IT"/>
          </a:p>
        </p:txBody>
      </p:sp>
    </p:spTree>
    <p:extLst>
      <p:ext uri="{BB962C8B-B14F-4D97-AF65-F5344CB8AC3E}">
        <p14:creationId xmlns:p14="http://schemas.microsoft.com/office/powerpoint/2010/main" xmlns="" val="66856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a:t>RISCOSSIONE DEI TRIBUTI LOCALI</a:t>
            </a:r>
            <a:br>
              <a:rPr lang="it-IT" sz="2700" dirty="0"/>
            </a:br>
            <a:r>
              <a:rPr lang="it-IT" sz="2700" dirty="0"/>
              <a:t>CESSAZIONE EQUITALIA</a:t>
            </a:r>
            <a:endParaRPr lang="it-IT" sz="2550" u="sng" dirty="0"/>
          </a:p>
        </p:txBody>
      </p:sp>
      <p:sp>
        <p:nvSpPr>
          <p:cNvPr id="3" name="Segnaposto contenuto 2"/>
          <p:cNvSpPr>
            <a:spLocks noGrp="1"/>
          </p:cNvSpPr>
          <p:nvPr>
            <p:ph idx="1"/>
          </p:nvPr>
        </p:nvSpPr>
        <p:spPr/>
        <p:txBody>
          <a:bodyPr/>
          <a:lstStyle/>
          <a:p>
            <a:pPr marL="0" indent="0" algn="just">
              <a:buNone/>
            </a:pPr>
            <a:r>
              <a:rPr lang="it-IT" dirty="0" smtClean="0"/>
              <a:t>Con l’art. 2 del Decreto fiscale arriva la </a:t>
            </a:r>
            <a:r>
              <a:rPr lang="it-IT" dirty="0" smtClean="0">
                <a:effectLst>
                  <a:outerShdw blurRad="38100" dist="38100" dir="2700000" algn="tl">
                    <a:srgbClr val="000000">
                      <a:alpha val="43137"/>
                    </a:srgbClr>
                  </a:outerShdw>
                </a:effectLst>
              </a:rPr>
              <a:t>nona proroga </a:t>
            </a:r>
            <a:r>
              <a:rPr lang="it-IT" dirty="0"/>
              <a:t>della cessazione dell’attività di Equitalia rispetto ai tributi locali. </a:t>
            </a:r>
            <a:endParaRPr lang="it-IT" dirty="0" smtClean="0"/>
          </a:p>
          <a:p>
            <a:pPr marL="0" indent="0" algn="just">
              <a:buNone/>
            </a:pPr>
            <a:r>
              <a:rPr lang="it-IT" dirty="0" smtClean="0"/>
              <a:t>I Comuni potevano continuare a gestire la riscossione tramite l’agente pubblico della riscossione fino al </a:t>
            </a:r>
            <a:r>
              <a:rPr lang="it-IT" dirty="0" smtClean="0">
                <a:solidFill>
                  <a:srgbClr val="FF0000"/>
                </a:solidFill>
                <a:effectLst>
                  <a:outerShdw blurRad="38100" dist="38100" dir="2700000" algn="tl">
                    <a:srgbClr val="000000">
                      <a:alpha val="43137"/>
                    </a:srgbClr>
                  </a:outerShdw>
                </a:effectLst>
              </a:rPr>
              <a:t>31 maggio 2017.</a:t>
            </a:r>
            <a:endParaRPr lang="it-IT" dirty="0"/>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13</a:t>
            </a:fld>
            <a:endParaRPr lang="it-IT"/>
          </a:p>
        </p:txBody>
      </p:sp>
    </p:spTree>
    <p:extLst>
      <p:ext uri="{BB962C8B-B14F-4D97-AF65-F5344CB8AC3E}">
        <p14:creationId xmlns:p14="http://schemas.microsoft.com/office/powerpoint/2010/main" xmlns="" val="28923025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TERMINI VERSAMENTI ALTRI TRIBUTI</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t>Per gli altri tributi locali, i Comuni possono intervenire con apposita deliberazione, adottata dal Consiglio, ai sensi e nei limiti della potestà regolamentare di cui all’art. 52 del D. Lgs. n. 446/1997.</a:t>
            </a:r>
          </a:p>
          <a:p>
            <a:pPr marL="0" indent="0" algn="just">
              <a:buNone/>
            </a:pPr>
            <a:endParaRPr lang="it-IT" dirty="0"/>
          </a:p>
          <a:p>
            <a:pPr marL="0" indent="0" algn="just">
              <a:buNone/>
            </a:pPr>
            <a:endParaRPr lang="it-IT" dirty="0" smtClean="0"/>
          </a:p>
          <a:p>
            <a:pPr marL="0" indent="0" algn="just">
              <a:buNone/>
            </a:pPr>
            <a:r>
              <a:rPr lang="it-IT" dirty="0" smtClean="0"/>
              <a:t>Per la Tosap, l’imposta di pubblicità e la Tari è la legge a rimettere espressamente al Comune il compito di stabilire le scadenze del versamento.</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130</a:t>
            </a:fld>
            <a:endParaRPr lang="it-IT"/>
          </a:p>
        </p:txBody>
      </p:sp>
    </p:spTree>
    <p:extLst>
      <p:ext uri="{BB962C8B-B14F-4D97-AF65-F5344CB8AC3E}">
        <p14:creationId xmlns:p14="http://schemas.microsoft.com/office/powerpoint/2010/main" xmlns="" val="5734592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smtClean="0"/>
              <a:t>SOSPENSIONE VERSAMENTI CARTELLE DI PAGAMENTO (art. 68 D.L. n. 18/2020 e ss.mm.)</a:t>
            </a:r>
            <a:endParaRPr lang="it-IT" sz="3300" dirty="0"/>
          </a:p>
        </p:txBody>
      </p:sp>
      <p:sp>
        <p:nvSpPr>
          <p:cNvPr id="3" name="Segnaposto contenuto 2"/>
          <p:cNvSpPr>
            <a:spLocks noGrp="1"/>
          </p:cNvSpPr>
          <p:nvPr>
            <p:ph idx="1"/>
          </p:nvPr>
        </p:nvSpPr>
        <p:spPr/>
        <p:txBody>
          <a:bodyPr>
            <a:normAutofit/>
          </a:bodyPr>
          <a:lstStyle/>
          <a:p>
            <a:pPr marL="0" indent="0" algn="just">
              <a:buNone/>
            </a:pPr>
            <a:r>
              <a:rPr lang="it-IT" sz="2200" dirty="0"/>
              <a:t>Con riferimento alle entrate tributarie e non tributarie, sono sospesi i termini dei versamenti, scadenti nel periodo dall'8 marzo al 31 dicembre2020, derivanti da </a:t>
            </a:r>
            <a:r>
              <a:rPr lang="it-IT" sz="2200" b="1" dirty="0"/>
              <a:t>cartelle di pagamento emesse dagli agenti della riscossione</a:t>
            </a:r>
            <a:r>
              <a:rPr lang="it-IT" sz="2200" dirty="0"/>
              <a:t> (art. 68 del D.L. n 18/2020).</a:t>
            </a:r>
          </a:p>
          <a:p>
            <a:pPr marL="0" indent="0" algn="just">
              <a:buNone/>
            </a:pPr>
            <a:endParaRPr lang="it-IT" sz="2200" dirty="0" smtClean="0"/>
          </a:p>
          <a:p>
            <a:pPr marL="0" indent="0" algn="just">
              <a:buNone/>
            </a:pPr>
            <a:r>
              <a:rPr lang="it-IT" sz="2200" dirty="0" smtClean="0"/>
              <a:t>I </a:t>
            </a:r>
            <a:r>
              <a:rPr lang="it-IT" sz="2200" dirty="0"/>
              <a:t>versamenti oggetto di sospensione devono essere effettuati in unica soluzione entro il mese successivo al termine del periodo di sospensione. Non si procede al rimborso di quanto già versato. </a:t>
            </a:r>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131</a:t>
            </a:fld>
            <a:endParaRPr lang="it-IT"/>
          </a:p>
        </p:txBody>
      </p:sp>
    </p:spTree>
    <p:extLst>
      <p:ext uri="{BB962C8B-B14F-4D97-AF65-F5344CB8AC3E}">
        <p14:creationId xmlns:p14="http://schemas.microsoft.com/office/powerpoint/2010/main" xmlns="" val="27805925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a:t>
            </a:r>
            <a:r>
              <a:rPr lang="it-IT" sz="3300" dirty="0" smtClean="0"/>
              <a:t>18/2020 e ss.mm.)</a:t>
            </a:r>
            <a:endParaRPr lang="it-IT" sz="3300"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smtClean="0"/>
              <a:t>Sono altresì sospesi gli </a:t>
            </a:r>
            <a:r>
              <a:rPr lang="it-IT" dirty="0"/>
              <a:t>avvisi previsti dagli articoli 29 </a:t>
            </a:r>
            <a:r>
              <a:rPr lang="it-IT" dirty="0" smtClean="0"/>
              <a:t>(accertamenti esecutivi emessi dall’Agenzia delle entrate) e </a:t>
            </a:r>
            <a:r>
              <a:rPr lang="it-IT" dirty="0"/>
              <a:t>30 </a:t>
            </a:r>
            <a:r>
              <a:rPr lang="it-IT" dirty="0" smtClean="0"/>
              <a:t>(avvisi di addebito dell’INPS) del </a:t>
            </a:r>
            <a:r>
              <a:rPr lang="it-IT" dirty="0"/>
              <a:t>decreto-legge 31 maggio 2010, n. 78, </a:t>
            </a:r>
            <a:r>
              <a:rPr lang="it-IT" dirty="0" smtClean="0"/>
              <a:t>convertito</a:t>
            </a:r>
            <a:r>
              <a:rPr lang="it-IT" dirty="0"/>
              <a:t>, con modificazioni, dalla legge 31 luglio 2010, n. 122. </a:t>
            </a:r>
            <a:endParaRPr lang="it-IT" dirty="0" smtClean="0"/>
          </a:p>
          <a:p>
            <a:pPr marL="0" indent="0" algn="just">
              <a:buNone/>
            </a:pPr>
            <a:endParaRPr lang="it-IT" dirty="0"/>
          </a:p>
          <a:p>
            <a:pPr marL="0" indent="0" algn="just">
              <a:buNone/>
            </a:pPr>
            <a:r>
              <a:rPr lang="it-IT" dirty="0"/>
              <a:t>La legge di bilancio 2020 (legge 27 dicembre 2019, n.160, pubblicata S.O. alla G.U. n. 304, del 30 dicembre 2019, all’art. 1, dai commi 784 a 815) ha potenziato le attività di riscossione degli Enti locali, per gli atti emanati a partire dal 1° gennaio 2020, anche con riferimento ai rapporti pendenti. </a:t>
            </a:r>
          </a:p>
          <a:p>
            <a:pPr marL="0" indent="0" algn="just">
              <a:buNone/>
            </a:pPr>
            <a:r>
              <a:rPr lang="it-IT" b="1" dirty="0"/>
              <a:t>Gli avvisi di accertamento dei tributi locali ed il provvedimento di irrogazione delle sanzioni</a:t>
            </a:r>
            <a:r>
              <a:rPr lang="it-IT" dirty="0"/>
              <a:t>, a partire da quest’anno, </a:t>
            </a:r>
            <a:r>
              <a:rPr lang="it-IT" b="1" dirty="0"/>
              <a:t>costituiscono titoli esecutivi idonei ad attivare le procedure esecutive e cautelari</a:t>
            </a:r>
            <a:r>
              <a:rPr lang="it-IT" dirty="0"/>
              <a:t>.</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132</a:t>
            </a:fld>
            <a:endParaRPr lang="it-IT"/>
          </a:p>
        </p:txBody>
      </p:sp>
    </p:spTree>
    <p:extLst>
      <p:ext uri="{BB962C8B-B14F-4D97-AF65-F5344CB8AC3E}">
        <p14:creationId xmlns:p14="http://schemas.microsoft.com/office/powerpoint/2010/main" xmlns="" val="2401171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a:t>
            </a:r>
            <a:r>
              <a:rPr lang="it-IT" sz="3300" dirty="0" smtClean="0"/>
              <a:t>18/2020 e ss.mm.)</a:t>
            </a:r>
            <a:endParaRPr lang="it-IT" sz="330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La sospensione dei </a:t>
            </a:r>
            <a:r>
              <a:rPr lang="it-IT" dirty="0"/>
              <a:t>termini dei versamenti, scadenti nel periodo dall'8 marzo al 31 maggio 2020, </a:t>
            </a:r>
            <a:r>
              <a:rPr lang="it-IT" dirty="0" smtClean="0"/>
              <a:t>si applica anche agli </a:t>
            </a:r>
            <a:r>
              <a:rPr lang="it-IT" dirty="0"/>
              <a:t>atti di cui all'articolo 9, commi da 3-bis a 3-sexies, del decreto-legge 2 marzo 2012, n. 16, convertito, con modificazioni, dalla legge 26 aprile 2012, n. 44, e alle ingiunzioni di cui al regio decreto 14 aprile 1910, n. 639, emesse dagli enti territoriali, </a:t>
            </a:r>
            <a:r>
              <a:rPr lang="it-IT" dirty="0" smtClean="0"/>
              <a:t>nonché </a:t>
            </a:r>
            <a:r>
              <a:rPr lang="it-IT" dirty="0"/>
              <a:t>agli atti di cui all'articolo </a:t>
            </a:r>
            <a:r>
              <a:rPr lang="it-IT" b="1" dirty="0"/>
              <a:t>1, comma 792, della legge 27 dicembre 2019, n. </a:t>
            </a:r>
            <a:r>
              <a:rPr lang="it-IT" b="1" dirty="0" smtClean="0"/>
              <a:t>160 (avvisi di accertamento esecutivi emessi dai Comuni).</a:t>
            </a:r>
            <a:endParaRPr lang="it-IT" b="1"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133</a:t>
            </a:fld>
            <a:endParaRPr lang="it-IT"/>
          </a:p>
        </p:txBody>
      </p:sp>
    </p:spTree>
    <p:extLst>
      <p:ext uri="{BB962C8B-B14F-4D97-AF65-F5344CB8AC3E}">
        <p14:creationId xmlns:p14="http://schemas.microsoft.com/office/powerpoint/2010/main" xmlns="" val="33454282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a:t>
            </a:r>
            <a:r>
              <a:rPr lang="it-IT" sz="3300" dirty="0" smtClean="0"/>
              <a:t>18/2020 e ss.mm.)</a:t>
            </a:r>
            <a:endParaRPr lang="it-IT" sz="3300" dirty="0"/>
          </a:p>
        </p:txBody>
      </p:sp>
      <p:sp>
        <p:nvSpPr>
          <p:cNvPr id="3" name="Segnaposto contenuto 2"/>
          <p:cNvSpPr>
            <a:spLocks noGrp="1"/>
          </p:cNvSpPr>
          <p:nvPr>
            <p:ph idx="1"/>
          </p:nvPr>
        </p:nvSpPr>
        <p:spPr/>
        <p:txBody>
          <a:bodyPr/>
          <a:lstStyle/>
          <a:p>
            <a:pPr marL="0" indent="0" algn="just">
              <a:lnSpc>
                <a:spcPct val="150000"/>
              </a:lnSpc>
              <a:buNone/>
            </a:pPr>
            <a:r>
              <a:rPr lang="it-IT" dirty="0" smtClean="0"/>
              <a:t>La sospensione dei versamenti concerne, quindi, anche gli avvisi di accertamento esecutivi notificati da tutti gli enti impositori, </a:t>
            </a:r>
            <a:r>
              <a:rPr lang="it-IT" b="1" dirty="0" smtClean="0"/>
              <a:t>compresi quelli emessi dai Comuni, a partire dal primo gennaio 2020, </a:t>
            </a:r>
            <a:r>
              <a:rPr lang="it-IT" dirty="0" smtClean="0"/>
              <a:t>per effetto dell’art. 1, comma 792, della L. n. 160/2019</a:t>
            </a:r>
            <a:endParaRPr lang="it-IT" b="1" dirty="0" smtClean="0"/>
          </a:p>
          <a:p>
            <a:pPr marL="0" indent="0" algn="just">
              <a:lnSpc>
                <a:spcPct val="150000"/>
              </a:lnSpc>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134</a:t>
            </a:fld>
            <a:endParaRPr lang="it-IT"/>
          </a:p>
        </p:txBody>
      </p:sp>
    </p:spTree>
    <p:extLst>
      <p:ext uri="{BB962C8B-B14F-4D97-AF65-F5344CB8AC3E}">
        <p14:creationId xmlns:p14="http://schemas.microsoft.com/office/powerpoint/2010/main" xmlns="" val="9872251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000" dirty="0"/>
              <a:t>SOSPENSIONE VERSAMENTI CARTELLE </a:t>
            </a:r>
            <a:r>
              <a:rPr lang="it-IT" sz="3000" dirty="0" smtClean="0"/>
              <a:t/>
            </a:r>
            <a:br>
              <a:rPr lang="it-IT" sz="3000" dirty="0" smtClean="0"/>
            </a:br>
            <a:r>
              <a:rPr lang="it-IT" sz="3000" dirty="0" smtClean="0"/>
              <a:t>DI </a:t>
            </a:r>
            <a:r>
              <a:rPr lang="it-IT" sz="3000" dirty="0"/>
              <a:t>PAGAMENTO (art. 68 D.L. n. </a:t>
            </a:r>
            <a:r>
              <a:rPr lang="it-IT" sz="3000" dirty="0" smtClean="0"/>
              <a:t>18/2020 e ss.mm.)</a:t>
            </a:r>
            <a:endParaRPr lang="it-IT" sz="3000" dirty="0"/>
          </a:p>
        </p:txBody>
      </p:sp>
      <p:sp>
        <p:nvSpPr>
          <p:cNvPr id="5" name="Segnaposto contenuto 4"/>
          <p:cNvSpPr>
            <a:spLocks noGrp="1"/>
          </p:cNvSpPr>
          <p:nvPr>
            <p:ph idx="1"/>
          </p:nvPr>
        </p:nvSpPr>
        <p:spPr/>
        <p:txBody>
          <a:bodyPr>
            <a:normAutofit fontScale="92500" lnSpcReduction="20000"/>
          </a:bodyPr>
          <a:lstStyle/>
          <a:p>
            <a:pPr marL="0" indent="0" algn="just">
              <a:lnSpc>
                <a:spcPct val="150000"/>
              </a:lnSpc>
              <a:buNone/>
            </a:pPr>
            <a:r>
              <a:rPr lang="it-IT" dirty="0" smtClean="0"/>
              <a:t>L’Agenzia delle Entrate è intervenuta con la circolare n. 5/2020 per chiarire la portata della sospensione prevista dall’art. 68 del D.L. n. 18/2020, relativamente agli avvisi di accertamento esecutivi.</a:t>
            </a:r>
          </a:p>
          <a:p>
            <a:pPr marL="0" indent="0" algn="just">
              <a:lnSpc>
                <a:spcPct val="150000"/>
              </a:lnSpc>
              <a:buNone/>
            </a:pPr>
            <a:r>
              <a:rPr lang="it-IT" dirty="0" smtClean="0"/>
              <a:t>Secondo l’Agenzia delle entrate la sospensione dei pagamenti si applicherebbe unicamente alle somme prese in carico dell’Agente della riscossione.</a:t>
            </a:r>
          </a:p>
          <a:p>
            <a:pPr marL="0" indent="0" algn="just">
              <a:lnSpc>
                <a:spcPct val="150000"/>
              </a:lnSpc>
              <a:buNone/>
            </a:pPr>
            <a:endParaRPr lang="it-IT" dirty="0"/>
          </a:p>
        </p:txBody>
      </p:sp>
      <p:sp>
        <p:nvSpPr>
          <p:cNvPr id="3" name="Segnaposto piè di pagina 2"/>
          <p:cNvSpPr>
            <a:spLocks noGrp="1"/>
          </p:cNvSpPr>
          <p:nvPr>
            <p:ph type="ftr" sz="quarter" idx="11"/>
          </p:nvPr>
        </p:nvSpPr>
        <p:spPr/>
        <p:txBody>
          <a:bodyPr/>
          <a:lstStyle/>
          <a:p>
            <a:r>
              <a:rPr lang="it-IT" smtClean="0"/>
              <a:t>Lucio Catania - Anci Sicilia - Ifel</a:t>
            </a:r>
            <a:endParaRPr lang="en-US" dirty="0"/>
          </a:p>
        </p:txBody>
      </p:sp>
      <p:sp>
        <p:nvSpPr>
          <p:cNvPr id="4" name="Segnaposto numero diapositiva 3"/>
          <p:cNvSpPr>
            <a:spLocks noGrp="1"/>
          </p:cNvSpPr>
          <p:nvPr>
            <p:ph type="sldNum" sz="quarter" idx="12"/>
          </p:nvPr>
        </p:nvSpPr>
        <p:spPr/>
        <p:txBody>
          <a:bodyPr/>
          <a:lstStyle/>
          <a:p>
            <a:fld id="{D09608E0-78DA-432F-A738-2A804595EE38}" type="slidenum">
              <a:rPr lang="it-IT" smtClean="0"/>
              <a:pPr/>
              <a:t>135</a:t>
            </a:fld>
            <a:endParaRPr lang="it-IT"/>
          </a:p>
        </p:txBody>
      </p:sp>
    </p:spTree>
    <p:extLst>
      <p:ext uri="{BB962C8B-B14F-4D97-AF65-F5344CB8AC3E}">
        <p14:creationId xmlns:p14="http://schemas.microsoft.com/office/powerpoint/2010/main" xmlns="" val="1118994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a:t>
            </a:r>
            <a:r>
              <a:rPr lang="it-IT" sz="3300" dirty="0" smtClean="0"/>
              <a:t>DI </a:t>
            </a:r>
            <a:r>
              <a:rPr lang="it-IT" sz="3300" dirty="0"/>
              <a:t>PAGAMENTO (art. 68 D.L. n. 18/2020 e ss.mm.)</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t>Con la risoluzione 6/DF, il MEF si è pronunciato </a:t>
            </a:r>
            <a:r>
              <a:rPr lang="it-IT" dirty="0"/>
              <a:t>sulla possibilità di procedere alla formazione e notifica, da parte dei comuni e dei soggetti affidatari </a:t>
            </a:r>
            <a:r>
              <a:rPr lang="it-IT" dirty="0" smtClean="0"/>
              <a:t>degli </a:t>
            </a:r>
            <a:r>
              <a:rPr lang="it-IT" dirty="0"/>
              <a:t>atti di accertamento </a:t>
            </a:r>
            <a:r>
              <a:rPr lang="it-IT" dirty="0" smtClean="0"/>
              <a:t>esecutivo, </a:t>
            </a:r>
            <a:r>
              <a:rPr lang="it-IT" dirty="0"/>
              <a:t>anche durante il periodo di sospensione, che intercorre fra l’8 marzo e il 31 </a:t>
            </a:r>
            <a:r>
              <a:rPr lang="it-IT" dirty="0" smtClean="0"/>
              <a:t>dicembre 2020, dei </a:t>
            </a:r>
            <a:r>
              <a:rPr lang="it-IT" dirty="0"/>
              <a:t>termini di versamento dei carichi affidati all'agente della riscossione, nonché delle ingiunzioni e degli atti di accertamento esecutivo emessi dagli enti locali e dai loro soggetti affidatari</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136</a:t>
            </a:fld>
            <a:endParaRPr lang="it-IT"/>
          </a:p>
        </p:txBody>
      </p:sp>
    </p:spTree>
    <p:extLst>
      <p:ext uri="{BB962C8B-B14F-4D97-AF65-F5344CB8AC3E}">
        <p14:creationId xmlns:p14="http://schemas.microsoft.com/office/powerpoint/2010/main" xmlns="" val="27972753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18/2020 e ss.mm.)</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smtClean="0"/>
              <a:t>Con la stessa risoluzione 6/DF, il MEF, dopo avere ricordato </a:t>
            </a:r>
            <a:r>
              <a:rPr lang="it-IT" dirty="0"/>
              <a:t>che l’art. 67 del D. L. n. </a:t>
            </a:r>
            <a:r>
              <a:rPr lang="it-IT" dirty="0" smtClean="0"/>
              <a:t>18/2020 </a:t>
            </a:r>
            <a:r>
              <a:rPr lang="it-IT" dirty="0"/>
              <a:t>ha disposto, al comma 1, la sospensione, dall'8 marzo al 31 maggio 2020, dei termini relativi alle attività di liquidazione, di controllo, di accertamento, di riscossione e di contenzioso, da parte degli uffici degli enti impositori, ivi compresi quelli degli enti </a:t>
            </a:r>
            <a:r>
              <a:rPr lang="it-IT" dirty="0" smtClean="0"/>
              <a:t>locali, evidenzia </a:t>
            </a:r>
            <a:r>
              <a:rPr lang="it-IT" dirty="0"/>
              <a:t>che tale norma </a:t>
            </a:r>
            <a:r>
              <a:rPr lang="it-IT" b="1" i="1" dirty="0"/>
              <a:t>non sospende l’attività degli enti impositori ma prevede esclusivamente la sospensione dei termini di prescrizione e decadenza delle predette attività nel periodo individuato</a:t>
            </a:r>
            <a:r>
              <a:rPr lang="it-IT" dirty="0"/>
              <a:t>; l’effetto della disposizione in commento, pertanto, è quello di spostare in avanti il decorso dei suddetti termini per la stessa durata della sospensione.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137</a:t>
            </a:fld>
            <a:endParaRPr lang="it-IT"/>
          </a:p>
        </p:txBody>
      </p:sp>
    </p:spTree>
    <p:extLst>
      <p:ext uri="{BB962C8B-B14F-4D97-AF65-F5344CB8AC3E}">
        <p14:creationId xmlns:p14="http://schemas.microsoft.com/office/powerpoint/2010/main" xmlns="" val="3995884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18/2020 e ss.mm.)</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Il MEF ritiene che l’avviso </a:t>
            </a:r>
            <a:r>
              <a:rPr lang="it-IT" dirty="0"/>
              <a:t>esecutivo emesso dal Comune </a:t>
            </a:r>
            <a:r>
              <a:rPr lang="it-IT" dirty="0" smtClean="0"/>
              <a:t> rientra nell’ambito </a:t>
            </a:r>
            <a:r>
              <a:rPr lang="it-IT" dirty="0"/>
              <a:t>dell’applicazione del richiamato art. </a:t>
            </a:r>
            <a:r>
              <a:rPr lang="it-IT" dirty="0" smtClean="0"/>
              <a:t>68, solo </a:t>
            </a:r>
            <a:r>
              <a:rPr lang="it-IT" dirty="0"/>
              <a:t>dopo che lo stesso sia divenuto esecutivo ai sensi della lett. b), dello stesso comma 792, con la conseguenza che gli enti locali e i soggetti affidatari non possono attivare procedure di recupero coattivo né adottare misure cautelari, in accordo a quanto disposto dal comma 3 dell’art. 12, del D. Lgs. n. 159 del 2015. Al contempo, per effetto dello stesso art. 68, per il contribuente è prevista la sospensione dei versamenti.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138</a:t>
            </a:fld>
            <a:endParaRPr lang="it-IT"/>
          </a:p>
        </p:txBody>
      </p:sp>
    </p:spTree>
    <p:extLst>
      <p:ext uri="{BB962C8B-B14F-4D97-AF65-F5344CB8AC3E}">
        <p14:creationId xmlns:p14="http://schemas.microsoft.com/office/powerpoint/2010/main" xmlns="" val="15470278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18/2020 e ss.mm.)</a:t>
            </a:r>
          </a:p>
        </p:txBody>
      </p:sp>
      <p:sp>
        <p:nvSpPr>
          <p:cNvPr id="3" name="Segnaposto contenuto 2"/>
          <p:cNvSpPr>
            <a:spLocks noGrp="1"/>
          </p:cNvSpPr>
          <p:nvPr>
            <p:ph idx="1"/>
          </p:nvPr>
        </p:nvSpPr>
        <p:spPr/>
        <p:txBody>
          <a:bodyPr>
            <a:normAutofit fontScale="85000" lnSpcReduction="10000"/>
          </a:bodyPr>
          <a:lstStyle/>
          <a:p>
            <a:pPr marL="0" indent="0" algn="just">
              <a:lnSpc>
                <a:spcPct val="150000"/>
              </a:lnSpc>
              <a:buNone/>
            </a:pPr>
            <a:r>
              <a:rPr lang="it-IT" dirty="0" smtClean="0"/>
              <a:t>Il MEF conclude </a:t>
            </a:r>
            <a:r>
              <a:rPr lang="it-IT" dirty="0"/>
              <a:t>che gli </a:t>
            </a:r>
            <a:r>
              <a:rPr lang="it-IT" dirty="0" smtClean="0"/>
              <a:t>enti </a:t>
            </a:r>
            <a:r>
              <a:rPr lang="it-IT" dirty="0"/>
              <a:t>locali e i soggetti affidatari di cui all’art. 52, comma 5, lett. b), del D. Lgs. n. 446 del 1997, sono </a:t>
            </a:r>
            <a:r>
              <a:rPr lang="it-IT" dirty="0" smtClean="0"/>
              <a:t>comunque </a:t>
            </a:r>
            <a:r>
              <a:rPr lang="it-IT" dirty="0"/>
              <a:t>legittimati, a norma dell’art. 67 del D. L. n. </a:t>
            </a:r>
            <a:r>
              <a:rPr lang="it-IT" dirty="0" smtClean="0"/>
              <a:t>18/2020</a:t>
            </a:r>
            <a:r>
              <a:rPr lang="it-IT" dirty="0"/>
              <a:t>, a procedere alla notifica degli atti di accertamento esecutivo anche durante il periodo di sospensione, individuato dall’art. </a:t>
            </a:r>
            <a:r>
              <a:rPr lang="it-IT" dirty="0" smtClean="0"/>
              <a:t>68 e ss.mm., </a:t>
            </a:r>
            <a:r>
              <a:rPr lang="it-IT" dirty="0"/>
              <a:t>che termina il 31 </a:t>
            </a:r>
            <a:r>
              <a:rPr lang="it-IT" dirty="0" smtClean="0"/>
              <a:t>dicembre 2020</a:t>
            </a:r>
            <a:r>
              <a:rPr lang="it-IT" dirty="0"/>
              <a:t>.</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139</a:t>
            </a:fld>
            <a:endParaRPr lang="it-IT"/>
          </a:p>
        </p:txBody>
      </p:sp>
    </p:spTree>
    <p:extLst>
      <p:ext uri="{BB962C8B-B14F-4D97-AF65-F5344CB8AC3E}">
        <p14:creationId xmlns:p14="http://schemas.microsoft.com/office/powerpoint/2010/main" xmlns="" val="13054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RISCOSSIONE DEI TRIBUTI LOCALI</a:t>
            </a:r>
            <a:br>
              <a:rPr lang="it-IT" dirty="0"/>
            </a:br>
            <a:r>
              <a:rPr lang="it-IT" dirty="0"/>
              <a:t>CESSAZIONE EQUITALIA</a:t>
            </a:r>
          </a:p>
        </p:txBody>
      </p:sp>
      <p:sp>
        <p:nvSpPr>
          <p:cNvPr id="3" name="Segnaposto contenuto 2"/>
          <p:cNvSpPr>
            <a:spLocks noGrp="1"/>
          </p:cNvSpPr>
          <p:nvPr>
            <p:ph idx="1"/>
          </p:nvPr>
        </p:nvSpPr>
        <p:spPr/>
        <p:txBody>
          <a:bodyPr/>
          <a:lstStyle/>
          <a:p>
            <a:pPr marL="0" indent="0" algn="just">
              <a:buNone/>
            </a:pPr>
            <a:r>
              <a:rPr lang="it-IT" dirty="0"/>
              <a:t>Nella grandinata di provvedimenti di posticipazione della riforma della riscossione dei tributi locali, il legislatore è addivenuto ad una soluzione che prevede, in vece di un ennesimo rinnovo tacito, l’</a:t>
            </a:r>
            <a:r>
              <a:rPr lang="it-IT" b="1" dirty="0">
                <a:effectLst>
                  <a:outerShdw blurRad="38100" dist="38100" dir="2700000" algn="tl">
                    <a:srgbClr val="000000">
                      <a:alpha val="43137"/>
                    </a:srgbClr>
                  </a:outerShdw>
                </a:effectLst>
              </a:rPr>
              <a:t>obbligo di una specifica delibera al soggetto preposto alla riscossione nazionale</a:t>
            </a:r>
            <a:r>
              <a:rPr lang="it-IT" dirty="0"/>
              <a:t>: fino al 30 giugno 2017 era Equitalia, dal 1° luglio 2017 sarà Agenzia delle entrate – Riscossioni.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14</a:t>
            </a:fld>
            <a:endParaRPr lang="it-IT"/>
          </a:p>
        </p:txBody>
      </p:sp>
    </p:spTree>
    <p:extLst>
      <p:ext uri="{BB962C8B-B14F-4D97-AF65-F5344CB8AC3E}">
        <p14:creationId xmlns:p14="http://schemas.microsoft.com/office/powerpoint/2010/main" xmlns="" val="10026019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300" dirty="0"/>
              <a:t>SOSPENSIONE VERSAMENTI CARTELLE DI PAGAMENTO (art. 68 D.L. n. </a:t>
            </a:r>
            <a:r>
              <a:rPr lang="it-IT" sz="3300" dirty="0" smtClean="0"/>
              <a:t>18/2020 e ss.mm.)</a:t>
            </a:r>
            <a:endParaRPr lang="it-IT" sz="3300" dirty="0"/>
          </a:p>
        </p:txBody>
      </p:sp>
      <p:sp>
        <p:nvSpPr>
          <p:cNvPr id="3" name="Segnaposto contenuto 2"/>
          <p:cNvSpPr>
            <a:spLocks noGrp="1"/>
          </p:cNvSpPr>
          <p:nvPr>
            <p:ph idx="1"/>
          </p:nvPr>
        </p:nvSpPr>
        <p:spPr>
          <a:xfrm>
            <a:off x="628650" y="2374810"/>
            <a:ext cx="7886700" cy="2966822"/>
          </a:xfrm>
        </p:spPr>
        <p:txBody>
          <a:bodyPr>
            <a:normAutofit fontScale="70000" lnSpcReduction="20000"/>
          </a:bodyPr>
          <a:lstStyle/>
          <a:p>
            <a:pPr marL="0" indent="0" algn="just">
              <a:buNone/>
            </a:pPr>
            <a:r>
              <a:rPr lang="it-IT" dirty="0" smtClean="0"/>
              <a:t>La sospensione dell’art. 68 del D.L. n. 18/2020  e ss.mm. </a:t>
            </a:r>
            <a:r>
              <a:rPr lang="it-IT" dirty="0" err="1" smtClean="0"/>
              <a:t>Ii</a:t>
            </a:r>
            <a:r>
              <a:rPr lang="it-IT" dirty="0" smtClean="0"/>
              <a:t>. </a:t>
            </a:r>
            <a:r>
              <a:rPr lang="it-IT" b="1" dirty="0" smtClean="0"/>
              <a:t>è</a:t>
            </a:r>
            <a:r>
              <a:rPr lang="it-IT" dirty="0" smtClean="0"/>
              <a:t> </a:t>
            </a:r>
            <a:r>
              <a:rPr lang="it-IT" b="1" dirty="0" smtClean="0"/>
              <a:t>applicabile alle proprie ingiunzioni fiscali </a:t>
            </a:r>
            <a:r>
              <a:rPr lang="it-IT" b="1" dirty="0"/>
              <a:t>scadenti nel periodo dall'8 marzo al 31 </a:t>
            </a:r>
            <a:r>
              <a:rPr lang="it-IT" b="1" dirty="0" smtClean="0"/>
              <a:t>dicembre 2020</a:t>
            </a:r>
            <a:r>
              <a:rPr lang="it-IT" dirty="0" smtClean="0"/>
              <a:t>, così com’è applicabile alle ingiunzioni fiscali emesse dai soggetti iscritti all’albo ministeriale, aggiudicatarie del servizio di riscossione (oltre che, ovviamente, agli importi compresi nelle cartelle di pagamento emesse dall’Agente della riscossione).</a:t>
            </a:r>
          </a:p>
          <a:p>
            <a:pPr marL="0" indent="0" algn="just">
              <a:buNone/>
            </a:pPr>
            <a:r>
              <a:rPr lang="it-IT" b="1" dirty="0" smtClean="0"/>
              <a:t>E’ UNA SOSPENSIONE DISPOSTA PER LEGGE, NON NECESSITA DI ALCUN ATTO DI RECEPIMENTO DA PARTE DEI COMUNI</a:t>
            </a:r>
          </a:p>
        </p:txBody>
      </p:sp>
      <p:sp>
        <p:nvSpPr>
          <p:cNvPr id="4" name="Segnaposto piè di pagina 3"/>
          <p:cNvSpPr>
            <a:spLocks noGrp="1"/>
          </p:cNvSpPr>
          <p:nvPr>
            <p:ph type="ftr" sz="quarter" idx="11"/>
          </p:nvPr>
        </p:nvSpPr>
        <p:spPr/>
        <p:txBody>
          <a:bodyPr/>
          <a:lstStyle/>
          <a:p>
            <a:r>
              <a:rPr lang="it-IT" smtClean="0"/>
              <a:t>Lucio Catania - Anci Sicilia - Ifel</a:t>
            </a:r>
            <a:endParaRPr lang="en-US"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140</a:t>
            </a:fld>
            <a:endParaRPr lang="it-IT"/>
          </a:p>
        </p:txBody>
      </p:sp>
    </p:spTree>
    <p:extLst>
      <p:ext uri="{BB962C8B-B14F-4D97-AF65-F5344CB8AC3E}">
        <p14:creationId xmlns:p14="http://schemas.microsoft.com/office/powerpoint/2010/main" xmlns="" val="6748024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 PER L’ATTENZIONE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pic>
        <p:nvPicPr>
          <p:cNvPr id="5" name="Segnaposto contenuto 4"/>
          <p:cNvPicPr>
            <a:picLocks noGrp="1" noChangeAspect="1"/>
          </p:cNvPicPr>
          <p:nvPr>
            <p:ph idx="1"/>
          </p:nvPr>
        </p:nvPicPr>
        <p:blipFill>
          <a:blip r:embed="rId2" cstate="print"/>
          <a:stretch>
            <a:fillRect/>
          </a:stretch>
        </p:blipFill>
        <p:spPr>
          <a:xfrm>
            <a:off x="724364" y="1813891"/>
            <a:ext cx="7246443" cy="3881790"/>
          </a:xfrm>
          <a:prstGeom prst="rect">
            <a:avLst/>
          </a:prstGeom>
        </p:spPr>
      </p:pic>
      <p:pic>
        <p:nvPicPr>
          <p:cNvPr id="6" name="Immagine 5" descr="C:\Users\Catania\Pictures\Copertina libr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732967">
            <a:off x="1025059" y="3351742"/>
            <a:ext cx="1523264" cy="1812208"/>
          </a:xfrm>
          <a:prstGeom prst="rect">
            <a:avLst/>
          </a:prstGeom>
          <a:noFill/>
          <a:ln>
            <a:noFill/>
          </a:ln>
        </p:spPr>
      </p:pic>
      <p:pic>
        <p:nvPicPr>
          <p:cNvPr id="7" name="Immagine 6"/>
          <p:cNvPicPr/>
          <p:nvPr/>
        </p:nvPicPr>
        <p:blipFill>
          <a:blip r:embed="rId4" cstate="print">
            <a:extLst>
              <a:ext uri="{28A0092B-C50C-407E-A947-70E740481C1C}">
                <a14:useLocalDpi xmlns:a14="http://schemas.microsoft.com/office/drawing/2010/main" xmlns="" val="0"/>
              </a:ext>
            </a:extLst>
          </a:blip>
          <a:stretch>
            <a:fillRect/>
          </a:stretch>
        </p:blipFill>
        <p:spPr>
          <a:xfrm>
            <a:off x="5130306" y="2528403"/>
            <a:ext cx="288480" cy="313520"/>
          </a:xfrm>
          <a:prstGeom prst="rect">
            <a:avLst/>
          </a:prstGeom>
        </p:spPr>
      </p:pic>
      <p:sp>
        <p:nvSpPr>
          <p:cNvPr id="9" name="CasellaDiTesto 8"/>
          <p:cNvSpPr txBox="1"/>
          <p:nvPr/>
        </p:nvSpPr>
        <p:spPr>
          <a:xfrm>
            <a:off x="5480210" y="2528403"/>
            <a:ext cx="1609610" cy="300082"/>
          </a:xfrm>
          <a:prstGeom prst="rect">
            <a:avLst/>
          </a:prstGeom>
          <a:noFill/>
        </p:spPr>
        <p:txBody>
          <a:bodyPr wrap="square" rtlCol="0">
            <a:spAutoFit/>
          </a:bodyPr>
          <a:lstStyle/>
          <a:p>
            <a:r>
              <a:rPr lang="it-IT" sz="1350" dirty="0"/>
              <a:t>luciano </a:t>
            </a:r>
            <a:r>
              <a:rPr lang="it-IT" sz="1350" dirty="0" err="1"/>
              <a:t>catania</a:t>
            </a:r>
            <a:endParaRPr lang="it-IT" sz="1350" dirty="0"/>
          </a:p>
        </p:txBody>
      </p:sp>
      <p:sp>
        <p:nvSpPr>
          <p:cNvPr id="8" name="Segnaposto numero diapositiva 7"/>
          <p:cNvSpPr>
            <a:spLocks noGrp="1"/>
          </p:cNvSpPr>
          <p:nvPr>
            <p:ph type="sldNum" sz="quarter" idx="12"/>
          </p:nvPr>
        </p:nvSpPr>
        <p:spPr/>
        <p:txBody>
          <a:bodyPr/>
          <a:lstStyle/>
          <a:p>
            <a:fld id="{D09608E0-78DA-432F-A738-2A804595EE38}" type="slidenum">
              <a:rPr lang="it-IT" smtClean="0"/>
              <a:pPr/>
              <a:t>141</a:t>
            </a:fld>
            <a:endParaRPr lang="it-IT"/>
          </a:p>
        </p:txBody>
      </p:sp>
    </p:spTree>
    <p:extLst>
      <p:ext uri="{BB962C8B-B14F-4D97-AF65-F5344CB8AC3E}">
        <p14:creationId xmlns:p14="http://schemas.microsoft.com/office/powerpoint/2010/main" xmlns="" val="38999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DELIBERE DI PROSECUZIONE DEL RAPPORTO CON EQUITALIA</a:t>
            </a:r>
            <a:endParaRPr lang="it-IT" dirty="0"/>
          </a:p>
        </p:txBody>
      </p:sp>
      <p:sp>
        <p:nvSpPr>
          <p:cNvPr id="3" name="Segnaposto contenuto 2"/>
          <p:cNvSpPr>
            <a:spLocks noGrp="1"/>
          </p:cNvSpPr>
          <p:nvPr>
            <p:ph idx="1"/>
          </p:nvPr>
        </p:nvSpPr>
        <p:spPr/>
        <p:txBody>
          <a:bodyPr>
            <a:normAutofit fontScale="85000" lnSpcReduction="10000"/>
          </a:bodyPr>
          <a:lstStyle/>
          <a:p>
            <a:pPr marL="0" indent="0" algn="just">
              <a:lnSpc>
                <a:spcPct val="200000"/>
              </a:lnSpc>
              <a:buNone/>
            </a:pPr>
            <a:r>
              <a:rPr lang="it-IT" dirty="0" smtClean="0"/>
              <a:t>Con una </a:t>
            </a:r>
            <a:r>
              <a:rPr lang="it-IT" b="1" u="sng" dirty="0" smtClean="0">
                <a:solidFill>
                  <a:srgbClr val="FF0000"/>
                </a:solidFill>
              </a:rPr>
              <a:t>apposita </a:t>
            </a:r>
            <a:r>
              <a:rPr lang="it-IT" b="1" u="sng" dirty="0">
                <a:solidFill>
                  <a:srgbClr val="FF0000"/>
                </a:solidFill>
              </a:rPr>
              <a:t>deliberazione</a:t>
            </a:r>
            <a:r>
              <a:rPr lang="it-IT" dirty="0"/>
              <a:t> adottata entro il </a:t>
            </a:r>
            <a:r>
              <a:rPr lang="it-IT" dirty="0" smtClean="0"/>
              <a:t>giugno </a:t>
            </a:r>
            <a:r>
              <a:rPr lang="it-IT" dirty="0"/>
              <a:t>2017, gli enti </a:t>
            </a:r>
            <a:r>
              <a:rPr lang="it-IT" dirty="0" smtClean="0"/>
              <a:t>locali hanno potuto continuare </a:t>
            </a:r>
            <a:r>
              <a:rPr lang="it-IT" dirty="0"/>
              <a:t>ad avvalersi, per sé e per le società da essi partecipate, per l’esercizio delle funzioni relative alla </a:t>
            </a:r>
            <a:r>
              <a:rPr lang="it-IT" dirty="0" smtClean="0"/>
              <a:t>riscossione, </a:t>
            </a:r>
            <a:r>
              <a:rPr lang="it-IT" dirty="0"/>
              <a:t>del </a:t>
            </a:r>
            <a:r>
              <a:rPr lang="it-IT" b="1" dirty="0"/>
              <a:t>soggetto preposto alla riscossione nazionale. </a:t>
            </a:r>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15</a:t>
            </a:fld>
            <a:endParaRPr lang="it-IT"/>
          </a:p>
        </p:txBody>
      </p:sp>
    </p:spTree>
    <p:extLst>
      <p:ext uri="{BB962C8B-B14F-4D97-AF65-F5344CB8AC3E}">
        <p14:creationId xmlns:p14="http://schemas.microsoft.com/office/powerpoint/2010/main" xmlns="" val="16091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DELIBERE DI PROSECUZIONE DEL RAPPORTO CON EQUITALIA</a:t>
            </a:r>
          </a:p>
        </p:txBody>
      </p:sp>
      <p:sp>
        <p:nvSpPr>
          <p:cNvPr id="3" name="Segnaposto contenuto 2"/>
          <p:cNvSpPr>
            <a:spLocks noGrp="1"/>
          </p:cNvSpPr>
          <p:nvPr>
            <p:ph idx="1"/>
          </p:nvPr>
        </p:nvSpPr>
        <p:spPr/>
        <p:txBody>
          <a:bodyPr>
            <a:normAutofit/>
          </a:bodyPr>
          <a:lstStyle/>
          <a:p>
            <a:pPr marL="0" indent="0" algn="just">
              <a:buNone/>
            </a:pPr>
            <a:r>
              <a:rPr lang="it-IT" dirty="0" smtClean="0"/>
              <a:t>L’opzione è avvenuta mediante </a:t>
            </a:r>
            <a:r>
              <a:rPr lang="it-IT" dirty="0"/>
              <a:t>la semplice adozione di una </a:t>
            </a:r>
            <a:r>
              <a:rPr lang="it-IT" dirty="0" smtClean="0"/>
              <a:t>deliberazione. </a:t>
            </a:r>
          </a:p>
          <a:p>
            <a:pPr marL="0" indent="0" algn="just">
              <a:buNone/>
            </a:pPr>
            <a:r>
              <a:rPr lang="it-IT" dirty="0" smtClean="0"/>
              <a:t>Tale scelta può essere anche prorogata ulteriormente, </a:t>
            </a:r>
            <a:r>
              <a:rPr lang="it-IT" dirty="0"/>
              <a:t>adottando l'apposita deliberazione entro il 30 settembre di ogni anno (comma 3 dell'articolo 2 del Dl 193/2016</a:t>
            </a:r>
            <a:r>
              <a:rPr lang="it-IT" dirty="0" smtClean="0"/>
              <a:t>).</a:t>
            </a:r>
          </a:p>
          <a:p>
            <a:pPr marL="0" indent="0" algn="just">
              <a:buNone/>
            </a:pPr>
            <a:r>
              <a:rPr lang="it-IT" dirty="0">
                <a:solidFill>
                  <a:srgbClr val="FF0000"/>
                </a:solidFill>
              </a:rPr>
              <a:t>COMMA SOPPRESSO DALLA L. 1 DICEMBRE 2016, N. 225.</a:t>
            </a:r>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16</a:t>
            </a:fld>
            <a:endParaRPr lang="it-IT"/>
          </a:p>
        </p:txBody>
      </p:sp>
      <p:cxnSp>
        <p:nvCxnSpPr>
          <p:cNvPr id="7" name="Connettore 1 6"/>
          <p:cNvCxnSpPr/>
          <p:nvPr/>
        </p:nvCxnSpPr>
        <p:spPr>
          <a:xfrm>
            <a:off x="1547664" y="3374994"/>
            <a:ext cx="5724636" cy="102611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a:off x="1547664" y="3374994"/>
            <a:ext cx="6048672" cy="108012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625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DELIBERE DI PROSECUZIONE DEL RAPPORTO CON EQUITALIA</a:t>
            </a:r>
          </a:p>
        </p:txBody>
      </p:sp>
      <p:sp>
        <p:nvSpPr>
          <p:cNvPr id="3" name="Segnaposto contenuto 2"/>
          <p:cNvSpPr>
            <a:spLocks noGrp="1"/>
          </p:cNvSpPr>
          <p:nvPr>
            <p:ph idx="1"/>
          </p:nvPr>
        </p:nvSpPr>
        <p:spPr/>
        <p:txBody>
          <a:bodyPr/>
          <a:lstStyle/>
          <a:p>
            <a:pPr marL="0" indent="0" algn="just">
              <a:buNone/>
            </a:pPr>
            <a:r>
              <a:rPr lang="it-IT" dirty="0" smtClean="0"/>
              <a:t>Il </a:t>
            </a:r>
            <a:r>
              <a:rPr lang="it-IT" dirty="0"/>
              <a:t>comma 25-bis dell'articolo 3 del Dl 203/2005 permetteva anche ad Equitalia di essere affidataria di ulteriori attività di accertamento e riscossione delle entrate locali, previo però esperimento di procedure ad evidenza pubblica. </a:t>
            </a:r>
            <a:endParaRPr lang="it-IT" dirty="0" smtClean="0"/>
          </a:p>
          <a:p>
            <a:pPr marL="0" indent="0" algn="just">
              <a:buNone/>
            </a:pPr>
            <a:endParaRPr lang="it-IT" dirty="0"/>
          </a:p>
          <a:p>
            <a:pPr marL="0" indent="0" algn="just">
              <a:buNone/>
            </a:pPr>
            <a:r>
              <a:rPr lang="it-IT" dirty="0" smtClean="0"/>
              <a:t>Successivamente il legislatore ha affermato il principio dell’affidamento diretto.</a:t>
            </a:r>
            <a:endParaRPr lang="it-IT" dirty="0"/>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17</a:t>
            </a:fld>
            <a:endParaRPr lang="it-IT"/>
          </a:p>
        </p:txBody>
      </p:sp>
    </p:spTree>
    <p:extLst>
      <p:ext uri="{BB962C8B-B14F-4D97-AF65-F5344CB8AC3E}">
        <p14:creationId xmlns:p14="http://schemas.microsoft.com/office/powerpoint/2010/main" xmlns="" val="29976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DELIBERE DI PROSECUZIONE DEL RAPPORTO CON EQUITALIA</a:t>
            </a:r>
          </a:p>
        </p:txBody>
      </p:sp>
      <p:sp>
        <p:nvSpPr>
          <p:cNvPr id="3" name="Segnaposto contenuto 2"/>
          <p:cNvSpPr>
            <a:spLocks noGrp="1"/>
          </p:cNvSpPr>
          <p:nvPr>
            <p:ph idx="1"/>
          </p:nvPr>
        </p:nvSpPr>
        <p:spPr/>
        <p:txBody>
          <a:bodyPr>
            <a:normAutofit fontScale="92500"/>
          </a:bodyPr>
          <a:lstStyle/>
          <a:p>
            <a:pPr marL="0" indent="0" algn="just">
              <a:buNone/>
            </a:pPr>
            <a:r>
              <a:rPr lang="it-IT" dirty="0" smtClean="0"/>
              <a:t>Nella legge c’è una totale inversione di tendenza. </a:t>
            </a:r>
          </a:p>
          <a:p>
            <a:pPr marL="0" indent="0" algn="just">
              <a:buNone/>
            </a:pPr>
            <a:r>
              <a:rPr lang="it-IT" dirty="0" smtClean="0"/>
              <a:t>L'articolo 2 non si limita a prevedere l’</a:t>
            </a:r>
            <a:r>
              <a:rPr lang="it-IT" dirty="0" smtClean="0">
                <a:effectLst>
                  <a:outerShdw blurRad="38100" dist="38100" dir="2700000" algn="tl">
                    <a:srgbClr val="000000">
                      <a:alpha val="43137"/>
                    </a:srgbClr>
                  </a:outerShdw>
                </a:effectLst>
              </a:rPr>
              <a:t>affidamento diretto </a:t>
            </a:r>
            <a:r>
              <a:rPr lang="it-IT" dirty="0" smtClean="0"/>
              <a:t>della riscossione coattiva ma la possibilità di farlo per tutte </a:t>
            </a:r>
            <a:r>
              <a:rPr lang="it-IT" dirty="0"/>
              <a:t>«</a:t>
            </a:r>
            <a:r>
              <a:rPr lang="it-IT" dirty="0">
                <a:effectLst>
                  <a:outerShdw blurRad="38100" dist="38100" dir="2700000" algn="tl">
                    <a:srgbClr val="000000">
                      <a:alpha val="43137"/>
                    </a:srgbClr>
                  </a:outerShdw>
                </a:effectLst>
              </a:rPr>
              <a:t>le attività di accertamento, liquidazione e riscossione, spontanea e coattiva, delle entrate, tributarie o patrimoniali</a:t>
            </a:r>
            <a:r>
              <a:rPr lang="it-IT" dirty="0" smtClean="0"/>
              <a:t>».</a:t>
            </a:r>
          </a:p>
          <a:p>
            <a:pPr marL="0" indent="0" algn="just">
              <a:buNone/>
            </a:pPr>
            <a:r>
              <a:rPr lang="it-IT" dirty="0"/>
              <a:t/>
            </a:r>
            <a:br>
              <a:rPr lang="it-IT" dirty="0"/>
            </a:br>
            <a:endParaRPr lang="it-IT" dirty="0"/>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18</a:t>
            </a:fld>
            <a:endParaRPr lang="it-IT"/>
          </a:p>
        </p:txBody>
      </p:sp>
    </p:spTree>
    <p:extLst>
      <p:ext uri="{BB962C8B-B14F-4D97-AF65-F5344CB8AC3E}">
        <p14:creationId xmlns:p14="http://schemas.microsoft.com/office/powerpoint/2010/main" xmlns="" val="307439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RISCOSSIONE DEI TRIBUTI LOCALI</a:t>
            </a:r>
            <a:br>
              <a:rPr lang="it-IT" dirty="0"/>
            </a:br>
            <a:r>
              <a:rPr lang="it-IT" dirty="0"/>
              <a:t>CESSAZIONE EQUITALIA</a:t>
            </a:r>
          </a:p>
        </p:txBody>
      </p:sp>
      <p:sp>
        <p:nvSpPr>
          <p:cNvPr id="3" name="Segnaposto contenuto 2"/>
          <p:cNvSpPr>
            <a:spLocks noGrp="1"/>
          </p:cNvSpPr>
          <p:nvPr>
            <p:ph idx="1"/>
          </p:nvPr>
        </p:nvSpPr>
        <p:spPr/>
        <p:txBody>
          <a:bodyPr/>
          <a:lstStyle/>
          <a:p>
            <a:pPr marL="0" indent="0" algn="just">
              <a:buNone/>
            </a:pPr>
            <a:r>
              <a:rPr lang="it-IT" dirty="0"/>
              <a:t>Si tratta di un modo per superare i rilievi in sede europea sul mancato rispetto dei principi di libera concorrenza, in un settore di rilevanza economica. </a:t>
            </a:r>
            <a:endParaRPr lang="it-IT" dirty="0" smtClean="0"/>
          </a:p>
          <a:p>
            <a:pPr marL="0" indent="0" algn="just">
              <a:buNone/>
            </a:pPr>
            <a:r>
              <a:rPr lang="it-IT" dirty="0" smtClean="0"/>
              <a:t>La </a:t>
            </a:r>
            <a:r>
              <a:rPr lang="it-IT" dirty="0"/>
              <a:t>libertà dei comuni di determinarsi in merito al soggetto affidatario garantirebbe il rispetto della libera concorrenza, anche se l’affidamento diretto un po’ la altera.</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19</a:t>
            </a:fld>
            <a:endParaRPr lang="it-IT"/>
          </a:p>
        </p:txBody>
      </p:sp>
    </p:spTree>
    <p:extLst>
      <p:ext uri="{BB962C8B-B14F-4D97-AF65-F5344CB8AC3E}">
        <p14:creationId xmlns:p14="http://schemas.microsoft.com/office/powerpoint/2010/main" xmlns="" val="152147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BUON POMERIGGIO</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pic>
        <p:nvPicPr>
          <p:cNvPr id="6" name="Segnaposto contenuto 5"/>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40347" y="2209532"/>
            <a:ext cx="7197161" cy="3315110"/>
          </a:xfrm>
          <a:prstGeom prst="rect">
            <a:avLst/>
          </a:prstGeom>
        </p:spPr>
      </p:pic>
      <p:pic>
        <p:nvPicPr>
          <p:cNvPr id="7" name="Immagine 6"/>
          <p:cNvPicPr/>
          <p:nvPr/>
        </p:nvPicPr>
        <p:blipFill>
          <a:blip r:embed="rId3" cstate="print">
            <a:extLst>
              <a:ext uri="{28A0092B-C50C-407E-A947-70E740481C1C}">
                <a14:useLocalDpi xmlns:a14="http://schemas.microsoft.com/office/drawing/2010/main" xmlns="" val="0"/>
              </a:ext>
            </a:extLst>
          </a:blip>
          <a:stretch>
            <a:fillRect/>
          </a:stretch>
        </p:blipFill>
        <p:spPr>
          <a:xfrm rot="20153518">
            <a:off x="1816508" y="3788371"/>
            <a:ext cx="1509258" cy="1732679"/>
          </a:xfrm>
          <a:prstGeom prst="rect">
            <a:avLst/>
          </a:prstGeom>
        </p:spPr>
      </p:pic>
      <p:pic>
        <p:nvPicPr>
          <p:cNvPr id="8" name="Immagine 7"/>
          <p:cNvPicPr/>
          <p:nvPr/>
        </p:nvPicPr>
        <p:blipFill>
          <a:blip r:embed="rId4" cstate="print">
            <a:extLst>
              <a:ext uri="{28A0092B-C50C-407E-A947-70E740481C1C}">
                <a14:useLocalDpi xmlns:a14="http://schemas.microsoft.com/office/drawing/2010/main" xmlns="" val="0"/>
              </a:ext>
            </a:extLst>
          </a:blip>
          <a:stretch>
            <a:fillRect/>
          </a:stretch>
        </p:blipFill>
        <p:spPr>
          <a:xfrm>
            <a:off x="5450983" y="5002331"/>
            <a:ext cx="576329" cy="522311"/>
          </a:xfrm>
          <a:prstGeom prst="rect">
            <a:avLst/>
          </a:prstGeom>
        </p:spPr>
      </p:pic>
      <p:sp>
        <p:nvSpPr>
          <p:cNvPr id="3" name="CasellaDiTesto 2"/>
          <p:cNvSpPr txBox="1"/>
          <p:nvPr/>
        </p:nvSpPr>
        <p:spPr>
          <a:xfrm>
            <a:off x="6027312" y="5058513"/>
            <a:ext cx="1912514" cy="380873"/>
          </a:xfrm>
          <a:prstGeom prst="rect">
            <a:avLst/>
          </a:prstGeom>
          <a:noFill/>
        </p:spPr>
        <p:txBody>
          <a:bodyPr wrap="square" rtlCol="0">
            <a:spAutoFit/>
          </a:bodyPr>
          <a:lstStyle/>
          <a:p>
            <a:r>
              <a:rPr lang="it-IT" sz="1875" b="1" i="1" dirty="0">
                <a:solidFill>
                  <a:schemeClr val="bg1"/>
                </a:solidFill>
              </a:rPr>
              <a:t>luciano </a:t>
            </a:r>
            <a:r>
              <a:rPr lang="it-IT" sz="1875" b="1" i="1" dirty="0" err="1">
                <a:solidFill>
                  <a:schemeClr val="bg1"/>
                </a:solidFill>
              </a:rPr>
              <a:t>catania</a:t>
            </a:r>
            <a:r>
              <a:rPr lang="it-IT" sz="1875" i="1" dirty="0">
                <a:solidFill>
                  <a:schemeClr val="bg1"/>
                </a:solidFill>
              </a:rPr>
              <a:t> </a:t>
            </a:r>
          </a:p>
        </p:txBody>
      </p:sp>
      <p:sp>
        <p:nvSpPr>
          <p:cNvPr id="9" name="Segnaposto numero diapositiva 8"/>
          <p:cNvSpPr>
            <a:spLocks noGrp="1"/>
          </p:cNvSpPr>
          <p:nvPr>
            <p:ph type="sldNum" sz="quarter" idx="12"/>
          </p:nvPr>
        </p:nvSpPr>
        <p:spPr/>
        <p:txBody>
          <a:bodyPr/>
          <a:lstStyle/>
          <a:p>
            <a:fld id="{D09608E0-78DA-432F-A738-2A804595EE38}" type="slidenum">
              <a:rPr lang="it-IT" smtClean="0"/>
              <a:pPr/>
              <a:t>2</a:t>
            </a:fld>
            <a:endParaRPr lang="it-IT"/>
          </a:p>
        </p:txBody>
      </p:sp>
    </p:spTree>
    <p:extLst>
      <p:ext uri="{BB962C8B-B14F-4D97-AF65-F5344CB8AC3E}">
        <p14:creationId xmlns:p14="http://schemas.microsoft.com/office/powerpoint/2010/main" xmlns="" val="3050947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DELIBERE DI PROSECUZIONE DEL RAPPORTO CON EQUITALIA</a:t>
            </a:r>
          </a:p>
        </p:txBody>
      </p:sp>
      <p:sp>
        <p:nvSpPr>
          <p:cNvPr id="3" name="Segnaposto contenuto 2"/>
          <p:cNvSpPr>
            <a:spLocks noGrp="1"/>
          </p:cNvSpPr>
          <p:nvPr>
            <p:ph idx="1"/>
          </p:nvPr>
        </p:nvSpPr>
        <p:spPr/>
        <p:txBody>
          <a:bodyPr/>
          <a:lstStyle/>
          <a:p>
            <a:pPr marL="0" indent="0" algn="just">
              <a:buNone/>
            </a:pPr>
            <a:r>
              <a:rPr lang="it-IT" sz="2250" dirty="0"/>
              <a:t>La soluzione è stata adottata malgrado la netta avversione delle società iscritte all'Albo della riscossione al punto. </a:t>
            </a:r>
          </a:p>
          <a:p>
            <a:pPr marL="0" indent="0" algn="just">
              <a:buNone/>
            </a:pPr>
            <a:r>
              <a:rPr lang="it-IT" sz="2250" dirty="0"/>
              <a:t>L'</a:t>
            </a:r>
            <a:r>
              <a:rPr lang="it-IT" sz="2250" dirty="0" err="1"/>
              <a:t>Anacap</a:t>
            </a:r>
            <a:r>
              <a:rPr lang="it-IT" sz="2250" dirty="0"/>
              <a:t>, l'associazione che le riunisce, ha minacciato il licenziamento di circa seimila dipendenti. </a:t>
            </a:r>
          </a:p>
          <a:p>
            <a:pPr marL="0" indent="0" algn="just">
              <a:buNone/>
            </a:pPr>
            <a:r>
              <a:rPr lang="it-IT" sz="2250" dirty="0"/>
              <a:t>L’</a:t>
            </a:r>
            <a:r>
              <a:rPr lang="it-IT" sz="2250" dirty="0" err="1"/>
              <a:t>Ancap</a:t>
            </a:r>
            <a:r>
              <a:rPr lang="it-IT" sz="2250" dirty="0"/>
              <a:t> ha, inoltre, annunciato la presentazione di ricorsi alla Corte di giustizia Ue per il fatto che la delibera comunale affiderebbe il tutto senza gara.</a:t>
            </a:r>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71F4D244-21A0-47D4-8C92-014E211E86F6}" type="slidenum">
              <a:rPr lang="it-IT" smtClean="0"/>
              <a:pPr>
                <a:defRPr/>
              </a:pPr>
              <a:t>20</a:t>
            </a:fld>
            <a:endParaRPr lang="it-IT"/>
          </a:p>
        </p:txBody>
      </p:sp>
    </p:spTree>
    <p:extLst>
      <p:ext uri="{BB962C8B-B14F-4D97-AF65-F5344CB8AC3E}">
        <p14:creationId xmlns:p14="http://schemas.microsoft.com/office/powerpoint/2010/main" xmlns="" val="29376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DELIBERA IN FAVORE DI</a:t>
            </a:r>
            <a:br>
              <a:rPr lang="it-IT" dirty="0" smtClean="0"/>
            </a:br>
            <a:r>
              <a:rPr lang="it-IT" dirty="0" smtClean="0"/>
              <a:t>AGENZIA DELLE ENTRATE RISCOSSIONE</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L’art. 2, comma 2, del D.L. n. 193/2016, così come sostituito dall’art. 35 del D.L. n. 50/2017, ha disposto che “</a:t>
            </a:r>
            <a:r>
              <a:rPr lang="it-IT" i="1" dirty="0"/>
              <a:t>A decorrere dal 1° luglio 2017, le amministrazioni locali </a:t>
            </a:r>
            <a:r>
              <a:rPr lang="it-IT" i="1" dirty="0" smtClean="0"/>
              <a:t>..., </a:t>
            </a:r>
            <a:r>
              <a:rPr lang="it-IT" i="1" dirty="0"/>
              <a:t>possono deliberare di affidare al </a:t>
            </a:r>
            <a:r>
              <a:rPr lang="it-IT" b="1" i="1" dirty="0"/>
              <a:t>soggetto preposto alla riscossione nazionale</a:t>
            </a:r>
            <a:r>
              <a:rPr lang="it-IT" i="1" dirty="0"/>
              <a:t> le attività di riscossione, spontanea e coattiva, delle entrate tributarie o patrimoniali </a:t>
            </a:r>
            <a:r>
              <a:rPr lang="it-IT" i="1" dirty="0" smtClean="0"/>
              <a:t>proprie.</a:t>
            </a:r>
            <a:r>
              <a:rPr lang="it-IT" dirty="0"/>
              <a:t> </a:t>
            </a:r>
            <a:endParaRPr lang="it-IT" dirty="0" smtClean="0"/>
          </a:p>
          <a:p>
            <a:pPr marL="0" indent="0" algn="just">
              <a:buNone/>
            </a:pPr>
            <a:endParaRPr lang="it-IT" dirty="0"/>
          </a:p>
          <a:p>
            <a:pPr marL="0" indent="0" algn="just">
              <a:buNone/>
            </a:pPr>
            <a:r>
              <a:rPr lang="it-IT" i="1" dirty="0" smtClean="0"/>
              <a:t> </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21</a:t>
            </a:fld>
            <a:endParaRPr lang="it-IT"/>
          </a:p>
        </p:txBody>
      </p:sp>
    </p:spTree>
    <p:extLst>
      <p:ext uri="{BB962C8B-B14F-4D97-AF65-F5344CB8AC3E}">
        <p14:creationId xmlns:p14="http://schemas.microsoft.com/office/powerpoint/2010/main" xmlns="" val="283309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RISCOSSIONE DEI TRIBUTI LOCALI</a:t>
            </a:r>
            <a:br>
              <a:rPr lang="it-IT" dirty="0"/>
            </a:br>
            <a:r>
              <a:rPr lang="it-IT" dirty="0"/>
              <a:t>RISCOSSIONE SICILIA </a:t>
            </a:r>
          </a:p>
        </p:txBody>
      </p:sp>
      <p:sp>
        <p:nvSpPr>
          <p:cNvPr id="3" name="Segnaposto contenuto 2"/>
          <p:cNvSpPr>
            <a:spLocks noGrp="1"/>
          </p:cNvSpPr>
          <p:nvPr>
            <p:ph idx="1"/>
          </p:nvPr>
        </p:nvSpPr>
        <p:spPr/>
        <p:txBody>
          <a:bodyPr/>
          <a:lstStyle/>
          <a:p>
            <a:pPr marL="0" indent="0" algn="just">
              <a:buNone/>
            </a:pPr>
            <a:r>
              <a:rPr lang="it-IT" dirty="0"/>
              <a:t>La normativa parla di</a:t>
            </a:r>
            <a:r>
              <a:rPr lang="it-IT" b="1" dirty="0"/>
              <a:t> “soggetto preposto alla riscossione nazionale”</a:t>
            </a:r>
            <a:r>
              <a:rPr lang="it-IT" dirty="0"/>
              <a:t> senza fare alcun accenno alla peculiarità della Sicilia (come, invece, avvenuto quasi sempre in passato) e senza disciplinare i rapporti tra i Comuni e Riscossione Sicilia.</a:t>
            </a:r>
          </a:p>
          <a:p>
            <a:pPr marL="0" indent="0" algn="just">
              <a:buNone/>
            </a:pPr>
            <a:r>
              <a:rPr lang="it-IT" b="1" dirty="0" smtClean="0">
                <a:solidFill>
                  <a:srgbClr val="FF0000"/>
                </a:solidFill>
              </a:rPr>
              <a:t>Cosa succede per il soggetto preposto alla riscossione regionale in Sicilia ?</a:t>
            </a:r>
          </a:p>
          <a:p>
            <a:pPr marL="0" indent="0" algn="just">
              <a:buNone/>
            </a:pPr>
            <a:endParaRPr lang="it-IT" b="1" dirty="0">
              <a:solidFill>
                <a:srgbClr val="FF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22</a:t>
            </a:fld>
            <a:endParaRPr lang="it-IT"/>
          </a:p>
        </p:txBody>
      </p:sp>
    </p:spTree>
    <p:extLst>
      <p:ext uri="{BB962C8B-B14F-4D97-AF65-F5344CB8AC3E}">
        <p14:creationId xmlns:p14="http://schemas.microsoft.com/office/powerpoint/2010/main" xmlns="" val="281680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625" dirty="0"/>
              <a:t>LA RISCOSSIONE IN SICILIA</a:t>
            </a:r>
            <a:br>
              <a:rPr lang="it-IT" sz="2625" dirty="0"/>
            </a:br>
            <a:r>
              <a:rPr lang="it-IT" sz="2250" dirty="0"/>
              <a:t>SISTEMA PARALLELO CON QUELLO NAZIONALE</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Il </a:t>
            </a:r>
            <a:r>
              <a:rPr lang="it-IT" b="1" dirty="0">
                <a:effectLst>
                  <a:outerShdw blurRad="38100" dist="38100" dir="2700000" algn="tl">
                    <a:srgbClr val="000000">
                      <a:alpha val="43137"/>
                    </a:srgbClr>
                  </a:outerShdw>
                </a:effectLst>
              </a:rPr>
              <a:t>servizio regionale di riscossione</a:t>
            </a:r>
            <a:r>
              <a:rPr lang="it-IT" dirty="0"/>
              <a:t> è stato istituito, nei limiti di legittimità stabiliti nello statuto e nelle norme di attuazione dello stesso, con la legge regionale n. 35 del 5 settembre 1990, la quale ha recepito i propositi dichiarati nelle precedenti norme regionali di </a:t>
            </a:r>
            <a:r>
              <a:rPr lang="it-IT" b="1" dirty="0">
                <a:effectLst>
                  <a:outerShdw blurRad="38100" dist="38100" dir="2700000" algn="tl">
                    <a:srgbClr val="000000">
                      <a:alpha val="43137"/>
                    </a:srgbClr>
                  </a:outerShdw>
                </a:effectLst>
              </a:rPr>
              <a:t>non discostarsi dal resto del territorio nazionale</a:t>
            </a:r>
            <a:r>
              <a:rPr lang="it-IT" dirty="0"/>
              <a:t> nell’organizzazione di un </a:t>
            </a:r>
            <a:r>
              <a:rPr lang="it-IT" b="1" u="sng" dirty="0">
                <a:solidFill>
                  <a:srgbClr val="FF0000"/>
                </a:solidFill>
                <a:effectLst>
                  <a:outerShdw blurRad="38100" dist="38100" dir="2700000" algn="tl">
                    <a:srgbClr val="000000">
                      <a:alpha val="43137"/>
                    </a:srgbClr>
                  </a:outerShdw>
                </a:effectLst>
              </a:rPr>
              <a:t>analogo servizio</a:t>
            </a:r>
            <a:r>
              <a:rPr lang="it-IT" b="1" dirty="0">
                <a:solidFill>
                  <a:srgbClr val="FF0000"/>
                </a:solidFill>
              </a:rPr>
              <a:t> </a:t>
            </a:r>
            <a:r>
              <a:rPr lang="it-IT" dirty="0"/>
              <a:t>della riscossione dei </a:t>
            </a:r>
            <a:r>
              <a:rPr lang="it-IT" dirty="0" smtClean="0"/>
              <a:t>tributi </a:t>
            </a:r>
            <a:r>
              <a:rPr lang="it-IT" dirty="0"/>
              <a:t>svolgendo le sue funzioni contemporaneamente per conto della Regione e dello Stato.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23</a:t>
            </a:fld>
            <a:endParaRPr lang="it-IT"/>
          </a:p>
        </p:txBody>
      </p:sp>
    </p:spTree>
    <p:extLst>
      <p:ext uri="{BB962C8B-B14F-4D97-AF65-F5344CB8AC3E}">
        <p14:creationId xmlns:p14="http://schemas.microsoft.com/office/powerpoint/2010/main" xmlns="" val="210809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000" dirty="0"/>
              <a:t>LA RISCOSSIONE IN SICILIA</a:t>
            </a:r>
            <a:br>
              <a:rPr lang="it-IT" sz="3000" dirty="0"/>
            </a:br>
            <a:r>
              <a:rPr lang="it-IT" sz="2250" dirty="0"/>
              <a:t>SISTEMA PARALLELO CON QUELLO NAZIONALE</a:t>
            </a:r>
          </a:p>
        </p:txBody>
      </p:sp>
      <p:sp>
        <p:nvSpPr>
          <p:cNvPr id="3" name="Segnaposto contenuto 2"/>
          <p:cNvSpPr>
            <a:spLocks noGrp="1"/>
          </p:cNvSpPr>
          <p:nvPr>
            <p:ph idx="1"/>
          </p:nvPr>
        </p:nvSpPr>
        <p:spPr/>
        <p:txBody>
          <a:bodyPr>
            <a:normAutofit/>
          </a:bodyPr>
          <a:lstStyle/>
          <a:p>
            <a:pPr marL="0" indent="0" algn="just">
              <a:buNone/>
            </a:pPr>
            <a:r>
              <a:rPr lang="it-IT" dirty="0"/>
              <a:t>Con </a:t>
            </a:r>
            <a:r>
              <a:rPr lang="it-IT" dirty="0" smtClean="0"/>
              <a:t>l’art</a:t>
            </a:r>
            <a:r>
              <a:rPr lang="it-IT" dirty="0"/>
              <a:t>. 2 (commi dall’1 al 10) della l. r. 22 dicembre 2005 </a:t>
            </a:r>
            <a:r>
              <a:rPr lang="it-IT" dirty="0" smtClean="0"/>
              <a:t>n</a:t>
            </a:r>
            <a:r>
              <a:rPr lang="it-IT" dirty="0"/>
              <a:t>. </a:t>
            </a:r>
            <a:r>
              <a:rPr lang="it-IT" dirty="0" smtClean="0"/>
              <a:t>19 - </a:t>
            </a:r>
            <a:r>
              <a:rPr lang="it-IT" dirty="0"/>
              <a:t>pubblicata il giorno successivo nella GURS n. 56 – </a:t>
            </a:r>
            <a:r>
              <a:rPr lang="it-IT" dirty="0" smtClean="0"/>
              <a:t>viene </a:t>
            </a:r>
            <a:r>
              <a:rPr lang="it-IT" b="1" dirty="0" smtClean="0">
                <a:effectLst>
                  <a:outerShdw blurRad="38100" dist="38100" dir="2700000" algn="tl">
                    <a:srgbClr val="000000">
                      <a:alpha val="43137"/>
                    </a:srgbClr>
                  </a:outerShdw>
                </a:effectLst>
              </a:rPr>
              <a:t>recepito</a:t>
            </a:r>
            <a:r>
              <a:rPr lang="it-IT" dirty="0" smtClean="0">
                <a:effectLst>
                  <a:outerShdw blurRad="38100" dist="38100" dir="2700000" algn="tl">
                    <a:srgbClr val="000000">
                      <a:alpha val="43137"/>
                    </a:srgbClr>
                  </a:outerShdw>
                </a:effectLst>
              </a:rPr>
              <a:t> </a:t>
            </a:r>
            <a:r>
              <a:rPr lang="it-IT" dirty="0" smtClean="0"/>
              <a:t>in Sicilia  </a:t>
            </a:r>
            <a:r>
              <a:rPr lang="it-IT" dirty="0"/>
              <a:t>l’art.3 del decreto legge 30 settembre 2005, n. 203, convertito con modificazioni nella legge 2 dicembre 2005, n. 248, contenente la </a:t>
            </a:r>
            <a:r>
              <a:rPr lang="it-IT" b="1" dirty="0">
                <a:effectLst>
                  <a:outerShdw blurRad="38100" dist="38100" dir="2700000" algn="tl">
                    <a:srgbClr val="000000">
                      <a:alpha val="43137"/>
                    </a:srgbClr>
                  </a:outerShdw>
                </a:effectLst>
              </a:rPr>
              <a:t>riforma statale del servizio</a:t>
            </a:r>
            <a:r>
              <a:rPr lang="it-IT" dirty="0">
                <a:effectLst>
                  <a:outerShdw blurRad="38100" dist="38100" dir="2700000" algn="tl">
                    <a:srgbClr val="000000">
                      <a:alpha val="43137"/>
                    </a:srgbClr>
                  </a:outerShdw>
                </a:effectLst>
              </a:rPr>
              <a:t> </a:t>
            </a:r>
            <a:r>
              <a:rPr lang="it-IT" dirty="0"/>
              <a:t>di riscossione dei tributi a mezzo ruolo.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24</a:t>
            </a:fld>
            <a:endParaRPr lang="it-IT"/>
          </a:p>
        </p:txBody>
      </p:sp>
    </p:spTree>
    <p:extLst>
      <p:ext uri="{BB962C8B-B14F-4D97-AF65-F5344CB8AC3E}">
        <p14:creationId xmlns:p14="http://schemas.microsoft.com/office/powerpoint/2010/main" xmlns="" val="66546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LA RISCOSSIONE IN SICILIA</a:t>
            </a:r>
            <a:br>
              <a:rPr lang="it-IT" sz="3600" dirty="0"/>
            </a:br>
            <a:r>
              <a:rPr lang="it-IT" sz="2475" dirty="0"/>
              <a:t>SISTEMA PARALLELO CON QUELLO NAZIONALE</a:t>
            </a:r>
          </a:p>
        </p:txBody>
      </p:sp>
      <p:sp>
        <p:nvSpPr>
          <p:cNvPr id="3" name="Segnaposto contenuto 2"/>
          <p:cNvSpPr>
            <a:spLocks noGrp="1"/>
          </p:cNvSpPr>
          <p:nvPr>
            <p:ph idx="1"/>
          </p:nvPr>
        </p:nvSpPr>
        <p:spPr/>
        <p:txBody>
          <a:bodyPr>
            <a:normAutofit/>
          </a:bodyPr>
          <a:lstStyle/>
          <a:p>
            <a:pPr marL="0" indent="0" algn="just">
              <a:buNone/>
            </a:pPr>
            <a:r>
              <a:rPr lang="it-IT" dirty="0" smtClean="0"/>
              <a:t>Il sistema </a:t>
            </a:r>
            <a:r>
              <a:rPr lang="it-IT" dirty="0"/>
              <a:t>della </a:t>
            </a:r>
            <a:r>
              <a:rPr lang="it-IT" dirty="0" smtClean="0"/>
              <a:t>riscossione passa dall’affidamento </a:t>
            </a:r>
            <a:r>
              <a:rPr lang="it-IT" dirty="0"/>
              <a:t>in concessione a soggetti privati </a:t>
            </a:r>
            <a:r>
              <a:rPr lang="it-IT" dirty="0" smtClean="0"/>
              <a:t>e </a:t>
            </a:r>
            <a:r>
              <a:rPr lang="it-IT" dirty="0"/>
              <a:t>riconduce la gestione e la responsabilità della funzione della riscossione in capo all’Amministrazione finanziaria, che la esercita mediante una società pubblica per azioni all’uopo </a:t>
            </a:r>
            <a:r>
              <a:rPr lang="it-IT" dirty="0" smtClean="0"/>
              <a:t>costituita.</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25</a:t>
            </a:fld>
            <a:endParaRPr lang="it-IT"/>
          </a:p>
        </p:txBody>
      </p:sp>
    </p:spTree>
    <p:extLst>
      <p:ext uri="{BB962C8B-B14F-4D97-AF65-F5344CB8AC3E}">
        <p14:creationId xmlns:p14="http://schemas.microsoft.com/office/powerpoint/2010/main" xmlns="" val="3186745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LA RISCOSSIONE IN SICILIA</a:t>
            </a:r>
            <a:br>
              <a:rPr lang="it-IT" sz="3600" dirty="0"/>
            </a:br>
            <a:r>
              <a:rPr lang="it-IT" sz="2475" dirty="0"/>
              <a:t>SISTEMA PARALLELO CON QUELLO NAZIONALE</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In considerazione delle novità introdotte dal decreto legge n. 203 del 2005, la riforma prevista dall’art. 2 della </a:t>
            </a:r>
            <a:r>
              <a:rPr lang="it-IT" dirty="0" smtClean="0"/>
              <a:t>l.r. n.19/2005 </a:t>
            </a:r>
            <a:r>
              <a:rPr lang="it-IT" dirty="0"/>
              <a:t>si propone di assicurare </a:t>
            </a:r>
            <a:r>
              <a:rPr lang="it-IT" b="1" dirty="0">
                <a:effectLst>
                  <a:outerShdw blurRad="38100" dist="38100" dir="2700000" algn="tl">
                    <a:srgbClr val="000000">
                      <a:alpha val="43137"/>
                    </a:srgbClr>
                  </a:outerShdw>
                </a:effectLst>
              </a:rPr>
              <a:t>l’armonizzazione dei sistemi di riscossione (nazionale e regionale)</a:t>
            </a:r>
            <a:r>
              <a:rPr lang="it-IT" dirty="0"/>
              <a:t> effettuando l’adeguamento dell’ordinamento giuridico siciliano, caratterizzato da leggi di settore ormai in gran parte </a:t>
            </a:r>
            <a:r>
              <a:rPr lang="it-IT" dirty="0" smtClean="0"/>
              <a:t>superate. </a:t>
            </a:r>
          </a:p>
          <a:p>
            <a:pPr marL="0" indent="0" algn="just">
              <a:buNone/>
            </a:pPr>
            <a:endParaRPr lang="it-IT" dirty="0" smtClean="0"/>
          </a:p>
          <a:p>
            <a:pPr marL="0" indent="0" algn="just">
              <a:buNone/>
            </a:pPr>
            <a:r>
              <a:rPr lang="it-IT" dirty="0" smtClean="0"/>
              <a:t>Questo </a:t>
            </a:r>
            <a:r>
              <a:rPr lang="it-IT" dirty="0"/>
              <a:t>decreto ha </a:t>
            </a:r>
            <a:r>
              <a:rPr lang="it-IT" dirty="0" smtClean="0"/>
              <a:t>quasi </a:t>
            </a:r>
            <a:r>
              <a:rPr lang="it-IT" dirty="0"/>
              <a:t>del tutto abrogato le norme recepite dalla legge regionale 5 settembre 1990, n. 35 e introdotto norme innovative, immediatamente applicabili in Sicilia in quanto contenenti principi e criteri generali di riforma economico-sociale.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26</a:t>
            </a:fld>
            <a:endParaRPr lang="it-IT"/>
          </a:p>
        </p:txBody>
      </p:sp>
    </p:spTree>
    <p:extLst>
      <p:ext uri="{BB962C8B-B14F-4D97-AF65-F5344CB8AC3E}">
        <p14:creationId xmlns:p14="http://schemas.microsoft.com/office/powerpoint/2010/main" xmlns="" val="269794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LA RISCOSSIONE IN SICILIA</a:t>
            </a:r>
            <a:br>
              <a:rPr lang="it-IT" sz="3600" dirty="0"/>
            </a:br>
            <a:r>
              <a:rPr lang="it-IT" sz="2475" dirty="0"/>
              <a:t>SISTEMA PARALLELO CON QUELLO NAZIONALE</a:t>
            </a:r>
          </a:p>
        </p:txBody>
      </p:sp>
      <p:sp>
        <p:nvSpPr>
          <p:cNvPr id="3" name="Segnaposto contenuto 2"/>
          <p:cNvSpPr>
            <a:spLocks noGrp="1"/>
          </p:cNvSpPr>
          <p:nvPr>
            <p:ph idx="1"/>
          </p:nvPr>
        </p:nvSpPr>
        <p:spPr/>
        <p:txBody>
          <a:bodyPr/>
          <a:lstStyle/>
          <a:p>
            <a:pPr marL="0" indent="0" algn="just">
              <a:buNone/>
            </a:pPr>
            <a:r>
              <a:rPr lang="it-IT" dirty="0"/>
              <a:t>Nell'introdurre la riforma in Sicilia, si è rispettato, nelle linee generali, l’impianto dell’art. 3 del D.L. n. 203 del 2005, prevedendo la costituzione di una </a:t>
            </a:r>
            <a:r>
              <a:rPr lang="it-IT" b="1" dirty="0">
                <a:solidFill>
                  <a:srgbClr val="FF0000"/>
                </a:solidFill>
              </a:rPr>
              <a:t>parallela</a:t>
            </a:r>
            <a:r>
              <a:rPr lang="it-IT" dirty="0"/>
              <a:t> società pubblica per azioni, alla quale si </a:t>
            </a:r>
            <a:r>
              <a:rPr lang="it-IT" dirty="0" smtClean="0"/>
              <a:t>sono applicati gli </a:t>
            </a:r>
            <a:r>
              <a:rPr lang="it-IT" dirty="0"/>
              <a:t>stessi obblighi e diritti previsti per la società costituita in ambito nazionale, Riscossione S.p.A., </a:t>
            </a:r>
            <a:r>
              <a:rPr lang="it-IT" dirty="0" smtClean="0"/>
              <a:t>poi </a:t>
            </a:r>
            <a:r>
              <a:rPr lang="it-IT" dirty="0"/>
              <a:t>denominata Equitalia S.p.A.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27</a:t>
            </a:fld>
            <a:endParaRPr lang="it-IT"/>
          </a:p>
        </p:txBody>
      </p:sp>
    </p:spTree>
    <p:extLst>
      <p:ext uri="{BB962C8B-B14F-4D97-AF65-F5344CB8AC3E}">
        <p14:creationId xmlns:p14="http://schemas.microsoft.com/office/powerpoint/2010/main" xmlns="" val="419129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RISCOSSIONE SICILIA</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Il </a:t>
            </a:r>
            <a:r>
              <a:rPr lang="it-IT" dirty="0"/>
              <a:t>D.L. </a:t>
            </a:r>
            <a:r>
              <a:rPr lang="it-IT" dirty="0" smtClean="0"/>
              <a:t>n</a:t>
            </a:r>
            <a:r>
              <a:rPr lang="it-IT" dirty="0"/>
              <a:t>. </a:t>
            </a:r>
            <a:r>
              <a:rPr lang="it-IT" dirty="0" smtClean="0"/>
              <a:t>203/2005 (Misure </a:t>
            </a:r>
            <a:r>
              <a:rPr lang="it-IT" dirty="0"/>
              <a:t>di contrasto all'evasione fiscale e disposizioni urgenti in materia tributaria e </a:t>
            </a:r>
            <a:r>
              <a:rPr lang="it-IT" dirty="0" smtClean="0"/>
              <a:t>finanziaria), convertito </a:t>
            </a:r>
            <a:r>
              <a:rPr lang="it-IT" dirty="0"/>
              <a:t>in legge, con modificazioni, dall'art. 1, L. </a:t>
            </a:r>
            <a:r>
              <a:rPr lang="it-IT" dirty="0" smtClean="0"/>
              <a:t>n</a:t>
            </a:r>
            <a:r>
              <a:rPr lang="it-IT" dirty="0"/>
              <a:t>. </a:t>
            </a:r>
            <a:r>
              <a:rPr lang="it-IT" dirty="0" smtClean="0"/>
              <a:t>248/2005, e recepito in Sicilia dall’art. 2 della L.r. n. 19/2005, stabilisce le attività dell’agente della riscossione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28</a:t>
            </a:fld>
            <a:endParaRPr lang="it-IT"/>
          </a:p>
        </p:txBody>
      </p:sp>
    </p:spTree>
    <p:extLst>
      <p:ext uri="{BB962C8B-B14F-4D97-AF65-F5344CB8AC3E}">
        <p14:creationId xmlns:p14="http://schemas.microsoft.com/office/powerpoint/2010/main" xmlns="" val="403581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RISCOSSIONE SICILIA</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Riscossione Sicilia (così com’era Equitalia) effettua </a:t>
            </a:r>
            <a:r>
              <a:rPr lang="it-IT" dirty="0"/>
              <a:t>l'attività di riscossione mediante ruolo, con i poteri e secondo le disposizioni di cui al titolo I, capo II, e al titolo II del decreto del Presidente della Repubblica 29 settembre 1973, n. 602, nonché l'attività di cui all'articolo 4 del decreto legislativo 9 luglio 1997, n. 237;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29</a:t>
            </a:fld>
            <a:endParaRPr lang="it-IT"/>
          </a:p>
        </p:txBody>
      </p:sp>
    </p:spTree>
    <p:extLst>
      <p:ext uri="{BB962C8B-B14F-4D97-AF65-F5344CB8AC3E}">
        <p14:creationId xmlns:p14="http://schemas.microsoft.com/office/powerpoint/2010/main" xmlns="" val="57636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b="1" dirty="0" smtClean="0">
                <a:solidFill>
                  <a:srgbClr val="FF0000"/>
                </a:solidFill>
              </a:rPr>
              <a:t>3 DICEMBRE 2020:  La riscossione dei tributi locali </a:t>
            </a:r>
          </a:p>
          <a:p>
            <a:r>
              <a:rPr lang="it-IT" dirty="0" smtClean="0">
                <a:solidFill>
                  <a:srgbClr val="C00000"/>
                </a:solidFill>
              </a:rPr>
              <a:t>Il D.L</a:t>
            </a:r>
            <a:r>
              <a:rPr lang="it-IT" dirty="0">
                <a:solidFill>
                  <a:srgbClr val="C00000"/>
                </a:solidFill>
              </a:rPr>
              <a:t>. n. </a:t>
            </a:r>
            <a:r>
              <a:rPr lang="it-IT" dirty="0" smtClean="0">
                <a:solidFill>
                  <a:srgbClr val="C00000"/>
                </a:solidFill>
              </a:rPr>
              <a:t>193/2016 e la soppressione di </a:t>
            </a:r>
            <a:r>
              <a:rPr lang="it-IT" dirty="0" err="1" smtClean="0">
                <a:solidFill>
                  <a:srgbClr val="C00000"/>
                </a:solidFill>
              </a:rPr>
              <a:t>Equitalia</a:t>
            </a:r>
            <a:endParaRPr lang="it-IT" dirty="0" smtClean="0">
              <a:solidFill>
                <a:srgbClr val="C00000"/>
              </a:solidFill>
            </a:endParaRPr>
          </a:p>
          <a:p>
            <a:r>
              <a:rPr lang="it-IT" dirty="0" smtClean="0">
                <a:solidFill>
                  <a:srgbClr val="C00000"/>
                </a:solidFill>
              </a:rPr>
              <a:t>La liquidazione di Riscossione Sicilia e la sua permanenza temporanea</a:t>
            </a:r>
          </a:p>
          <a:p>
            <a:r>
              <a:rPr lang="it-IT" dirty="0" smtClean="0">
                <a:solidFill>
                  <a:srgbClr val="C00000"/>
                </a:solidFill>
              </a:rPr>
              <a:t>L’affidamento a Riscossione Sicilia del servizio di riscossione dei tributi locali</a:t>
            </a:r>
          </a:p>
          <a:p>
            <a:r>
              <a:rPr lang="it-IT" dirty="0" smtClean="0">
                <a:solidFill>
                  <a:srgbClr val="C00000"/>
                </a:solidFill>
              </a:rPr>
              <a:t>L’accertamento esecutivo</a:t>
            </a:r>
          </a:p>
          <a:p>
            <a:r>
              <a:rPr lang="it-IT" dirty="0" smtClean="0">
                <a:solidFill>
                  <a:srgbClr val="C00000"/>
                </a:solidFill>
              </a:rPr>
              <a:t>L’ingiunzione fiscale</a:t>
            </a:r>
          </a:p>
          <a:p>
            <a:r>
              <a:rPr lang="it-IT" dirty="0" smtClean="0">
                <a:solidFill>
                  <a:srgbClr val="C00000"/>
                </a:solidFill>
              </a:rPr>
              <a:t>L’Ufficiale della riscossione</a:t>
            </a:r>
          </a:p>
          <a:p>
            <a:r>
              <a:rPr lang="it-IT" dirty="0" smtClean="0">
                <a:solidFill>
                  <a:srgbClr val="C00000"/>
                </a:solidFill>
              </a:rPr>
              <a:t>Le modalità di espletamento del servizio di riscossione</a:t>
            </a:r>
          </a:p>
          <a:p>
            <a:r>
              <a:rPr lang="it-IT" dirty="0" smtClean="0">
                <a:solidFill>
                  <a:srgbClr val="C00000"/>
                </a:solidFill>
              </a:rPr>
              <a:t>Norme non tributarie di implementazione della riscossione e di contrasto all’evasione</a:t>
            </a:r>
          </a:p>
          <a:p>
            <a:r>
              <a:rPr lang="it-IT" dirty="0" smtClean="0">
                <a:solidFill>
                  <a:srgbClr val="C00000"/>
                </a:solidFill>
              </a:rPr>
              <a:t>La </a:t>
            </a:r>
            <a:r>
              <a:rPr lang="it-IT" dirty="0">
                <a:solidFill>
                  <a:srgbClr val="C00000"/>
                </a:solidFill>
              </a:rPr>
              <a:t>sospensione </a:t>
            </a:r>
            <a:r>
              <a:rPr lang="it-IT" dirty="0" smtClean="0">
                <a:solidFill>
                  <a:srgbClr val="C00000"/>
                </a:solidFill>
              </a:rPr>
              <a:t>delle procedure </a:t>
            </a:r>
            <a:r>
              <a:rPr lang="it-IT" dirty="0">
                <a:solidFill>
                  <a:srgbClr val="C00000"/>
                </a:solidFill>
              </a:rPr>
              <a:t>di recupero coattivo </a:t>
            </a:r>
            <a:r>
              <a:rPr lang="it-IT" dirty="0" smtClean="0">
                <a:solidFill>
                  <a:srgbClr val="C00000"/>
                </a:solidFill>
              </a:rPr>
              <a:t>e delle </a:t>
            </a:r>
            <a:r>
              <a:rPr lang="it-IT" dirty="0">
                <a:solidFill>
                  <a:srgbClr val="C00000"/>
                </a:solidFill>
              </a:rPr>
              <a:t>misure </a:t>
            </a:r>
            <a:r>
              <a:rPr lang="it-IT" dirty="0" smtClean="0">
                <a:solidFill>
                  <a:srgbClr val="C00000"/>
                </a:solidFill>
              </a:rPr>
              <a:t>cautelari, a causa Covid-19</a:t>
            </a:r>
            <a:endParaRPr lang="it-IT" dirty="0">
              <a:solidFill>
                <a:srgbClr val="C00000"/>
              </a:solidFill>
            </a:endParaRPr>
          </a:p>
          <a:p>
            <a:endParaRPr lang="it-IT" dirty="0" smtClean="0">
              <a:solidFill>
                <a:srgbClr val="C00000"/>
              </a:solidFill>
            </a:endParaRPr>
          </a:p>
          <a:p>
            <a:pPr marL="0" indent="0">
              <a:buNone/>
            </a:pPr>
            <a:endParaRPr lang="it-IT" b="1" dirty="0" smtClean="0">
              <a:solidFill>
                <a:srgbClr val="FF0000"/>
              </a:solidFill>
            </a:endParaRPr>
          </a:p>
          <a:p>
            <a:pPr marL="0" indent="0">
              <a:buNone/>
            </a:pPr>
            <a:endParaRPr lang="it-IT" b="1" dirty="0">
              <a:solidFill>
                <a:srgbClr val="FF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a:t>
            </a:fld>
            <a:endParaRPr lang="it-IT"/>
          </a:p>
        </p:txBody>
      </p:sp>
    </p:spTree>
    <p:extLst>
      <p:ext uri="{BB962C8B-B14F-4D97-AF65-F5344CB8AC3E}">
        <p14:creationId xmlns:p14="http://schemas.microsoft.com/office/powerpoint/2010/main" xmlns="" val="202822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RISCOSSIONE SICILIA</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Inoltre, </a:t>
            </a:r>
            <a:r>
              <a:rPr lang="it-IT" dirty="0"/>
              <a:t>può effettuare: </a:t>
            </a:r>
            <a:endParaRPr lang="it-IT" dirty="0" smtClean="0"/>
          </a:p>
          <a:p>
            <a:pPr marL="385763" indent="-385763" algn="just">
              <a:buFont typeface="+mj-lt"/>
              <a:buAutoNum type="arabicPeriod"/>
            </a:pPr>
            <a:r>
              <a:rPr lang="it-IT" dirty="0" smtClean="0"/>
              <a:t>le </a:t>
            </a:r>
            <a:r>
              <a:rPr lang="it-IT" dirty="0"/>
              <a:t>attività di riscossione spontanea, liquidazione ed accertamento delle entrate, tributarie o patrimoniali, degli enti pubblici, anche territoriali, e delle loro società partecipate, nel rispetto di procedure di gara ad evidenza pubblica; </a:t>
            </a:r>
            <a:endParaRPr lang="it-IT" dirty="0" smtClean="0"/>
          </a:p>
          <a:p>
            <a:pPr marL="385763" indent="-385763" algn="just">
              <a:buFont typeface="+mj-lt"/>
              <a:buAutoNum type="arabicPeriod"/>
            </a:pPr>
            <a:r>
              <a:rPr lang="it-IT" dirty="0" smtClean="0"/>
              <a:t>altre </a:t>
            </a:r>
            <a:r>
              <a:rPr lang="it-IT" dirty="0"/>
              <a:t>attività, strumentali a quelle dell'Agenzia delle entrate, anche attraverso la stipula di appositi contratti di servizio e, a tale fine, può assumere finanziamenti e svolgere operazioni finanziarie a questi connesse. </a:t>
            </a:r>
          </a:p>
          <a:p>
            <a:pPr marL="385763" indent="-385763">
              <a:buFont typeface="+mj-lt"/>
              <a:buAutoNum type="arabicPeriod"/>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30</a:t>
            </a:fld>
            <a:endParaRPr lang="it-IT"/>
          </a:p>
        </p:txBody>
      </p:sp>
    </p:spTree>
    <p:extLst>
      <p:ext uri="{BB962C8B-B14F-4D97-AF65-F5344CB8AC3E}">
        <p14:creationId xmlns:p14="http://schemas.microsoft.com/office/powerpoint/2010/main" xmlns="" val="407909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olo 1"/>
          <p:cNvSpPr>
            <a:spLocks noGrp="1"/>
          </p:cNvSpPr>
          <p:nvPr>
            <p:ph type="title"/>
          </p:nvPr>
        </p:nvSpPr>
        <p:spPr/>
        <p:txBody>
          <a:bodyPr>
            <a:normAutofit fontScale="90000"/>
          </a:bodyPr>
          <a:lstStyle/>
          <a:p>
            <a:pPr>
              <a:defRPr/>
            </a:pPr>
            <a:r>
              <a:rPr lang="it-IT" altLang="it-IT" dirty="0" smtClean="0"/>
              <a:t>DELIBERA DI AFFIDAMENTO A RISCOSSIONE SICILIA</a:t>
            </a:r>
          </a:p>
        </p:txBody>
      </p:sp>
      <p:sp>
        <p:nvSpPr>
          <p:cNvPr id="162819" name="Segnaposto contenuto 2"/>
          <p:cNvSpPr>
            <a:spLocks noGrp="1"/>
          </p:cNvSpPr>
          <p:nvPr>
            <p:ph idx="1"/>
          </p:nvPr>
        </p:nvSpPr>
        <p:spPr/>
        <p:txBody>
          <a:bodyPr>
            <a:normAutofit fontScale="85000" lnSpcReduction="10000"/>
          </a:bodyPr>
          <a:lstStyle/>
          <a:p>
            <a:pPr marL="0" indent="0" algn="just">
              <a:buNone/>
            </a:pPr>
            <a:r>
              <a:rPr lang="it-IT" dirty="0"/>
              <a:t>La </a:t>
            </a:r>
            <a:r>
              <a:rPr lang="it-IT" b="1" dirty="0">
                <a:effectLst>
                  <a:outerShdw blurRad="38100" dist="38100" dir="2700000" algn="tl">
                    <a:srgbClr val="000000">
                      <a:alpha val="43137"/>
                    </a:srgbClr>
                  </a:outerShdw>
                </a:effectLst>
              </a:rPr>
              <a:t>Giunta regionale siciliana ha adottato la delibera n. 288 del 7 luglio 2017, con la quale ha affidato a Riscossione Sicilia</a:t>
            </a:r>
            <a:r>
              <a:rPr lang="it-IT" dirty="0"/>
              <a:t> (per i ruoli destinati ai residenti sull’Isola) e ad Agenzia delle entrate-Riscossione (per i ruolo destinati ai residenti nel resto d’Italia) </a:t>
            </a:r>
            <a:r>
              <a:rPr lang="it-IT" b="1" dirty="0">
                <a:effectLst>
                  <a:outerShdw blurRad="38100" dist="38100" dir="2700000" algn="tl">
                    <a:srgbClr val="000000">
                      <a:alpha val="43137"/>
                    </a:srgbClr>
                  </a:outerShdw>
                </a:effectLst>
              </a:rPr>
              <a:t>le attività di riscossione coattiva delle entrate proprie tributarie e patrimoniali. </a:t>
            </a:r>
            <a:endParaRPr lang="it-IT" b="1" dirty="0" smtClean="0">
              <a:effectLst>
                <a:outerShdw blurRad="38100" dist="38100" dir="2700000" algn="tl">
                  <a:srgbClr val="000000">
                    <a:alpha val="43137"/>
                  </a:srgbClr>
                </a:outerShdw>
              </a:effectLst>
            </a:endParaRPr>
          </a:p>
          <a:p>
            <a:pPr marL="0" indent="0" algn="just">
              <a:buNone/>
            </a:pPr>
            <a:r>
              <a:rPr lang="it-IT" dirty="0" smtClean="0"/>
              <a:t>Si </a:t>
            </a:r>
            <a:r>
              <a:rPr lang="it-IT" dirty="0"/>
              <a:t>tratta di una scelta che </a:t>
            </a:r>
            <a:r>
              <a:rPr lang="it-IT" dirty="0" smtClean="0"/>
              <a:t>ha dettato chiaramente </a:t>
            </a:r>
            <a:r>
              <a:rPr lang="it-IT" dirty="0"/>
              <a:t>una linea interpretativa utile anche per i Comuni che, per trasmettere le minute di ruolo a Riscossione Sicilia, </a:t>
            </a:r>
            <a:r>
              <a:rPr lang="it-IT" dirty="0" smtClean="0"/>
              <a:t>hanno dovuto adottare </a:t>
            </a:r>
            <a:r>
              <a:rPr lang="it-IT" dirty="0"/>
              <a:t>una delibera </a:t>
            </a:r>
            <a:r>
              <a:rPr lang="it-IT" dirty="0" smtClean="0"/>
              <a:t>consiliare.</a:t>
            </a:r>
            <a:endParaRPr lang="it-IT" dirty="0"/>
          </a:p>
          <a:p>
            <a:pPr marL="0" indent="0" algn="just">
              <a:buNone/>
            </a:pPr>
            <a:endParaRPr lang="it-IT" altLang="it-IT" dirty="0" smtClean="0"/>
          </a:p>
        </p:txBody>
      </p:sp>
      <p:sp>
        <p:nvSpPr>
          <p:cNvPr id="4" name="Segnaposto piè di pagina 3"/>
          <p:cNvSpPr>
            <a:spLocks noGrp="1"/>
          </p:cNvSpPr>
          <p:nvPr>
            <p:ph type="ftr" sz="quarter" idx="11"/>
          </p:nvPr>
        </p:nvSpPr>
        <p:spPr/>
        <p:txBody>
          <a:bodyPr/>
          <a:lstStyle/>
          <a:p>
            <a:pPr>
              <a:defRPr/>
            </a:pPr>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pPr>
              <a:defRPr/>
            </a:pPr>
            <a:fld id="{02D5BC29-7842-4099-8CF0-15B2B6A25A87}" type="slidenum">
              <a:rPr lang="it-IT" smtClean="0"/>
              <a:pPr>
                <a:defRPr/>
              </a:pPr>
              <a:t>31</a:t>
            </a:fld>
            <a:endParaRPr lang="it-IT"/>
          </a:p>
        </p:txBody>
      </p:sp>
    </p:spTree>
    <p:extLst>
      <p:ext uri="{BB962C8B-B14F-4D97-AF65-F5344CB8AC3E}">
        <p14:creationId xmlns:p14="http://schemas.microsoft.com/office/powerpoint/2010/main" xmlns="" val="191160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dirty="0"/>
              <a:t>DELIBERA DI AFFIDAMENTO A RISCOSSIONE SICILIA</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Il soggetto della riscossione che opera in </a:t>
            </a:r>
            <a:r>
              <a:rPr lang="it-IT" dirty="0" smtClean="0"/>
              <a:t>Sicilia (RISCOSSIONE SICILIA), </a:t>
            </a:r>
            <a:r>
              <a:rPr lang="it-IT" dirty="0"/>
              <a:t>in forza dell’art. 2 della L.r. n. 19/2005, ha inviato una lettera ai comuni siciliani, evidenziando come la citata normativa regionale, nel recepire la riforma del servizio nazionale di riscossione, abbia previsto l’applicabilità anche in Sicilia della legge di riforma.</a:t>
            </a:r>
          </a:p>
          <a:p>
            <a:pPr marL="0" indent="0" algn="just">
              <a:buNone/>
            </a:pPr>
            <a:r>
              <a:rPr lang="it-IT" b="1" dirty="0" smtClean="0">
                <a:solidFill>
                  <a:srgbClr val="FF0000"/>
                </a:solidFill>
              </a:rPr>
              <a:t>In effetti, non </a:t>
            </a:r>
            <a:r>
              <a:rPr lang="it-IT" b="1" dirty="0">
                <a:solidFill>
                  <a:srgbClr val="FF0000"/>
                </a:solidFill>
              </a:rPr>
              <a:t>si tratta di un vero e proprio recepimento dinamico, ma della manifestazione </a:t>
            </a:r>
            <a:r>
              <a:rPr lang="it-IT" b="1" dirty="0" smtClean="0">
                <a:solidFill>
                  <a:srgbClr val="FF0000"/>
                </a:solidFill>
              </a:rPr>
              <a:t>della volontà di </a:t>
            </a:r>
            <a:r>
              <a:rPr lang="it-IT" b="1" dirty="0">
                <a:solidFill>
                  <a:srgbClr val="FF0000"/>
                </a:solidFill>
              </a:rPr>
              <a:t>attuare in Sicilia norme armoniche con quelle nazionali.</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32</a:t>
            </a:fld>
            <a:endParaRPr lang="it-IT"/>
          </a:p>
        </p:txBody>
      </p:sp>
    </p:spTree>
    <p:extLst>
      <p:ext uri="{BB962C8B-B14F-4D97-AF65-F5344CB8AC3E}">
        <p14:creationId xmlns:p14="http://schemas.microsoft.com/office/powerpoint/2010/main" xmlns="" val="324152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dirty="0"/>
              <a:t>DELIBERA DI AFFIDAMENTO A RISCOSSIONE SICILIA</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Anche i Comuni </a:t>
            </a:r>
            <a:r>
              <a:rPr lang="it-IT" dirty="0" smtClean="0"/>
              <a:t>siciliani hanno dovuto adottare </a:t>
            </a:r>
            <a:r>
              <a:rPr lang="it-IT" dirty="0"/>
              <a:t>una deliberazione di Consiglio comunale per affidare il servizio a Riscossione Sicilia. </a:t>
            </a:r>
          </a:p>
          <a:p>
            <a:pPr marL="0" indent="0" algn="just">
              <a:buNone/>
            </a:pPr>
            <a:r>
              <a:rPr lang="it-IT" dirty="0"/>
              <a:t>Dal 30 giugno 2017, l’Agente della riscossione regionale non ritiene che sia possibile acquisire minute di ruolo, se non dopo l’adozione di tale deliberazione </a:t>
            </a:r>
            <a:r>
              <a:rPr lang="it-IT" dirty="0" smtClean="0"/>
              <a:t>.</a:t>
            </a:r>
            <a:endParaRPr lang="it-IT" dirty="0"/>
          </a:p>
          <a:p>
            <a:pPr marL="0" indent="0" algn="just">
              <a:buNone/>
            </a:pPr>
            <a:r>
              <a:rPr lang="it-IT" dirty="0"/>
              <a:t>Tale adempimento è considerato necessario a prescindere dalla circostanza che, ad oggi, gli stessi comuni si siano avvalsi di Riscossione Sicilia e di Equitalia per la riscossione dei loro tributi.</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33</a:t>
            </a:fld>
            <a:endParaRPr lang="it-IT"/>
          </a:p>
        </p:txBody>
      </p:sp>
    </p:spTree>
    <p:extLst>
      <p:ext uri="{BB962C8B-B14F-4D97-AF65-F5344CB8AC3E}">
        <p14:creationId xmlns:p14="http://schemas.microsoft.com/office/powerpoint/2010/main" xmlns="" val="165284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dirty="0"/>
              <a:t>DELIBERA DI AFFIDAMENTO A RISCOSSIONE SICILIA</a:t>
            </a:r>
            <a:endParaRPr lang="it-IT" dirty="0"/>
          </a:p>
        </p:txBody>
      </p:sp>
      <p:sp>
        <p:nvSpPr>
          <p:cNvPr id="3" name="Segnaposto contenuto 2"/>
          <p:cNvSpPr>
            <a:spLocks noGrp="1"/>
          </p:cNvSpPr>
          <p:nvPr>
            <p:ph idx="1"/>
          </p:nvPr>
        </p:nvSpPr>
        <p:spPr/>
        <p:txBody>
          <a:bodyPr/>
          <a:lstStyle/>
          <a:p>
            <a:pPr marL="0" indent="0" algn="just">
              <a:lnSpc>
                <a:spcPct val="150000"/>
              </a:lnSpc>
              <a:buNone/>
            </a:pPr>
            <a:r>
              <a:rPr lang="it-IT" dirty="0"/>
              <a:t>Secondo l’Ifel, la delibera dei Consigli comunali non obbliga gli Enti locali a ricorrere al ruolo per la riscossione coattiva di tutte le proprie entrate, potendo continuare ad utilizzare, in alternativa anche l’ingiunzione fiscale, prevista dal R.D. n. 639/1910.</a:t>
            </a:r>
          </a:p>
          <a:p>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34</a:t>
            </a:fld>
            <a:endParaRPr lang="it-IT"/>
          </a:p>
        </p:txBody>
      </p:sp>
    </p:spTree>
    <p:extLst>
      <p:ext uri="{BB962C8B-B14F-4D97-AF65-F5344CB8AC3E}">
        <p14:creationId xmlns:p14="http://schemas.microsoft.com/office/powerpoint/2010/main" xmlns="" val="457974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DI </a:t>
            </a:r>
            <a:br>
              <a:rPr lang="it-IT" dirty="0" smtClean="0"/>
            </a:br>
            <a:r>
              <a:rPr lang="it-IT" dirty="0" smtClean="0"/>
              <a:t>RISCOSSIONE SICILIA SPA</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lnSpc>
                <a:spcPct val="150000"/>
              </a:lnSpc>
              <a:buNone/>
            </a:pPr>
            <a:r>
              <a:rPr lang="it-IT" dirty="0"/>
              <a:t>L’art. 28 della L.r. 11 agosto 2017 (pubblicata sul supplemento ordinario della Gazzetta Ufficiale della Regione Sicilia n. 36 del 1 settembre scorso) autorizza il Governo della Regione ad avviare le </a:t>
            </a:r>
            <a:r>
              <a:rPr lang="it-IT" b="1" dirty="0"/>
              <a:t>procedure di liquidazione di Riscossione Sicilia S.p.A. </a:t>
            </a:r>
            <a:r>
              <a:rPr lang="it-IT" dirty="0"/>
              <a:t>in attuazione delle disposizioni di cui all'articolo </a:t>
            </a:r>
            <a:r>
              <a:rPr lang="it-IT" dirty="0" smtClean="0"/>
              <a:t>1 </a:t>
            </a:r>
            <a:r>
              <a:rPr lang="it-IT" dirty="0"/>
              <a:t>del decreto legge 22 ottobre 2016, n. 193, convertito, con modificazioni, dalla legge 1 dicembre 2016, n. 225.</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35</a:t>
            </a:fld>
            <a:endParaRPr lang="it-IT"/>
          </a:p>
        </p:txBody>
      </p:sp>
    </p:spTree>
    <p:extLst>
      <p:ext uri="{BB962C8B-B14F-4D97-AF65-F5344CB8AC3E}">
        <p14:creationId xmlns:p14="http://schemas.microsoft.com/office/powerpoint/2010/main" xmlns="" val="214816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ABOLIZIONE DI </a:t>
            </a:r>
            <a:br>
              <a:rPr lang="it-IT" dirty="0"/>
            </a:br>
            <a:r>
              <a:rPr lang="it-IT" dirty="0"/>
              <a:t>RISCOSSIONE SICILIA SPA</a:t>
            </a:r>
          </a:p>
        </p:txBody>
      </p:sp>
      <p:sp>
        <p:nvSpPr>
          <p:cNvPr id="3" name="Segnaposto contenuto 2"/>
          <p:cNvSpPr>
            <a:spLocks noGrp="1"/>
          </p:cNvSpPr>
          <p:nvPr>
            <p:ph idx="1"/>
          </p:nvPr>
        </p:nvSpPr>
        <p:spPr/>
        <p:txBody>
          <a:bodyPr/>
          <a:lstStyle/>
          <a:p>
            <a:pPr marL="0" indent="0" algn="just">
              <a:lnSpc>
                <a:spcPct val="150000"/>
              </a:lnSpc>
              <a:buNone/>
            </a:pPr>
            <a:r>
              <a:rPr lang="it-IT" dirty="0" smtClean="0"/>
              <a:t>Entro </a:t>
            </a:r>
            <a:r>
              <a:rPr lang="it-IT" dirty="0"/>
              <a:t>il 31 dicembre 2018, il Governo regionale </a:t>
            </a:r>
            <a:r>
              <a:rPr lang="it-IT" dirty="0" smtClean="0"/>
              <a:t>avrebbe dovuto convenire </a:t>
            </a:r>
            <a:r>
              <a:rPr lang="it-IT" dirty="0"/>
              <a:t>con il Ministero dell’Economia il trasferimento delle funzioni da Riscossione Sicilia ad Agenzia delle entrate-Riscossioni.</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36</a:t>
            </a:fld>
            <a:endParaRPr lang="it-IT"/>
          </a:p>
        </p:txBody>
      </p:sp>
    </p:spTree>
    <p:extLst>
      <p:ext uri="{BB962C8B-B14F-4D97-AF65-F5344CB8AC3E}">
        <p14:creationId xmlns:p14="http://schemas.microsoft.com/office/powerpoint/2010/main" xmlns="" val="1803065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ABOLIZIONE DI </a:t>
            </a:r>
            <a:br>
              <a:rPr lang="it-IT" dirty="0"/>
            </a:br>
            <a:r>
              <a:rPr lang="it-IT" dirty="0"/>
              <a:t>RISCOSSIONE SICILIA </a:t>
            </a:r>
            <a:r>
              <a:rPr lang="it-IT" dirty="0" err="1" smtClean="0"/>
              <a:t>SpA</a:t>
            </a:r>
            <a:endParaRPr lang="it-IT" dirty="0"/>
          </a:p>
        </p:txBody>
      </p:sp>
      <p:sp>
        <p:nvSpPr>
          <p:cNvPr id="3" name="Segnaposto contenuto 2"/>
          <p:cNvSpPr>
            <a:spLocks noGrp="1"/>
          </p:cNvSpPr>
          <p:nvPr>
            <p:ph idx="1"/>
          </p:nvPr>
        </p:nvSpPr>
        <p:spPr/>
        <p:txBody>
          <a:bodyPr>
            <a:normAutofit fontScale="85000" lnSpcReduction="10000"/>
          </a:bodyPr>
          <a:lstStyle/>
          <a:p>
            <a:pPr marL="0" indent="0" algn="just">
              <a:lnSpc>
                <a:spcPct val="150000"/>
              </a:lnSpc>
              <a:buNone/>
            </a:pPr>
            <a:r>
              <a:rPr lang="it-IT" dirty="0"/>
              <a:t>Nell’autorizzare il Governo regionale ad avviare le procedure di liquidazione di Riscossione Sicilia S.p.A., l’A.R.S. chiede la </a:t>
            </a:r>
            <a:r>
              <a:rPr lang="it-IT" b="1" dirty="0"/>
              <a:t>preventiva stipula di una convenzione con il MEF che assicuri il mantenimento dei livelli occupazionali del personale</a:t>
            </a:r>
            <a:r>
              <a:rPr lang="it-IT" dirty="0"/>
              <a:t> con contratto a tempo indeterminato in servizio alla data del 31 dicembre 2016 presso la stessa società.</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37</a:t>
            </a:fld>
            <a:endParaRPr lang="it-IT"/>
          </a:p>
        </p:txBody>
      </p:sp>
    </p:spTree>
    <p:extLst>
      <p:ext uri="{BB962C8B-B14F-4D97-AF65-F5344CB8AC3E}">
        <p14:creationId xmlns:p14="http://schemas.microsoft.com/office/powerpoint/2010/main" xmlns="" val="306744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ABOLIZIONE DI </a:t>
            </a:r>
            <a:br>
              <a:rPr lang="it-IT" dirty="0"/>
            </a:br>
            <a:r>
              <a:rPr lang="it-IT" dirty="0"/>
              <a:t>RISCOSSIONE SICILIA </a:t>
            </a:r>
            <a:r>
              <a:rPr lang="it-IT" dirty="0" err="1"/>
              <a:t>SpA</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a:t>Il Consiglio di Stato (ordinanza n. 3213 del 27 luglio 2017), nell’accogliere il ricorso di Dirpubblica e nel disporre che il Tar del Lazio fissi l’udienza pubblica di discussione con priorità, ha fatto espresso riferimento alle questioni di legittimità costituzionale proposte sotto diversi profili, consigliando una lettura alla luce della giurisprudenza della Corte costituzionale (cfr. da ultimo le sentenze 17 marzo 2015, n. 37, e 25 novembre 2016, n. 248).</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38</a:t>
            </a:fld>
            <a:endParaRPr lang="it-IT"/>
          </a:p>
        </p:txBody>
      </p:sp>
    </p:spTree>
    <p:extLst>
      <p:ext uri="{BB962C8B-B14F-4D97-AF65-F5344CB8AC3E}">
        <p14:creationId xmlns:p14="http://schemas.microsoft.com/office/powerpoint/2010/main" xmlns="" val="3093396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ABOLIZIONE DI </a:t>
            </a:r>
            <a:br>
              <a:rPr lang="it-IT" dirty="0"/>
            </a:br>
            <a:r>
              <a:rPr lang="it-IT" dirty="0"/>
              <a:t>RISCOSSIONE SICILIA </a:t>
            </a:r>
            <a:r>
              <a:rPr lang="it-IT" dirty="0" err="1"/>
              <a:t>SpA</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lnSpc>
                <a:spcPct val="200000"/>
              </a:lnSpc>
              <a:buNone/>
            </a:pPr>
            <a:r>
              <a:rPr lang="it-IT" dirty="0"/>
              <a:t>La Consulta ha sempre affermato che la necessità del pubblico concorso per l’accesso alle pubbliche amministrazioni deve essere rispettata anche da parte di disposizioni che regolano il passaggio da soggetti privati ad enti pubblici.</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39</a:t>
            </a:fld>
            <a:endParaRPr lang="it-IT"/>
          </a:p>
        </p:txBody>
      </p:sp>
    </p:spTree>
    <p:extLst>
      <p:ext uri="{BB962C8B-B14F-4D97-AF65-F5344CB8AC3E}">
        <p14:creationId xmlns:p14="http://schemas.microsoft.com/office/powerpoint/2010/main" xmlns="" val="419143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 </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b="1" dirty="0" smtClean="0">
                <a:solidFill>
                  <a:srgbClr val="FF0000"/>
                </a:solidFill>
              </a:rPr>
              <a:t>9 DICEMBRE 2020: LA LOCAL TAX E LE ALTRE NOVITA’ FISCALI PER IL 2021</a:t>
            </a:r>
            <a:endParaRPr lang="it-IT" b="1" dirty="0">
              <a:solidFill>
                <a:srgbClr val="FF0000"/>
              </a:solidFill>
            </a:endParaRPr>
          </a:p>
          <a:p>
            <a:r>
              <a:rPr lang="it-IT" dirty="0" smtClean="0">
                <a:solidFill>
                  <a:srgbClr val="C00000"/>
                </a:solidFill>
              </a:rPr>
              <a:t>La nuova IMU, con l’accorpamento IMU e TASI</a:t>
            </a:r>
            <a:endParaRPr lang="it-IT" dirty="0">
              <a:solidFill>
                <a:srgbClr val="C00000"/>
              </a:solidFill>
            </a:endParaRPr>
          </a:p>
          <a:p>
            <a:r>
              <a:rPr lang="it-IT" dirty="0" smtClean="0">
                <a:solidFill>
                  <a:srgbClr val="C00000"/>
                </a:solidFill>
              </a:rPr>
              <a:t>L’IMU 2020, in emergenza Covid-19</a:t>
            </a:r>
            <a:endParaRPr lang="it-IT" dirty="0">
              <a:solidFill>
                <a:srgbClr val="C00000"/>
              </a:solidFill>
            </a:endParaRPr>
          </a:p>
          <a:p>
            <a:r>
              <a:rPr lang="it-IT" dirty="0" smtClean="0">
                <a:solidFill>
                  <a:srgbClr val="C00000"/>
                </a:solidFill>
              </a:rPr>
              <a:t>La TARI ed il nuovo sistema tariffario</a:t>
            </a:r>
            <a:endParaRPr lang="it-IT" dirty="0">
              <a:solidFill>
                <a:srgbClr val="C00000"/>
              </a:solidFill>
            </a:endParaRPr>
          </a:p>
          <a:p>
            <a:r>
              <a:rPr lang="it-IT" dirty="0" smtClean="0">
                <a:solidFill>
                  <a:srgbClr val="C00000"/>
                </a:solidFill>
              </a:rPr>
              <a:t>Il ruolo dell’Autorità di Regolazione per Energia Reti ed Ambiente (ARERA)</a:t>
            </a:r>
            <a:endParaRPr lang="it-IT" dirty="0">
              <a:solidFill>
                <a:srgbClr val="C00000"/>
              </a:solidFill>
            </a:endParaRPr>
          </a:p>
          <a:p>
            <a:r>
              <a:rPr lang="it-IT" dirty="0" smtClean="0">
                <a:solidFill>
                  <a:srgbClr val="C00000"/>
                </a:solidFill>
              </a:rPr>
              <a:t>Le deroghe durante l’emergenza Covid-19</a:t>
            </a:r>
            <a:endParaRPr lang="it-IT" dirty="0">
              <a:solidFill>
                <a:srgbClr val="C00000"/>
              </a:solidFill>
            </a:endParaRPr>
          </a:p>
          <a:p>
            <a:r>
              <a:rPr lang="it-IT" dirty="0" smtClean="0">
                <a:solidFill>
                  <a:srgbClr val="C00000"/>
                </a:solidFill>
              </a:rPr>
              <a:t>Tosap e Cosap, in regime di emergenza Covid-19</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4</a:t>
            </a:fld>
            <a:endParaRPr lang="it-IT"/>
          </a:p>
        </p:txBody>
      </p:sp>
    </p:spTree>
    <p:extLst>
      <p:ext uri="{BB962C8B-B14F-4D97-AF65-F5344CB8AC3E}">
        <p14:creationId xmlns:p14="http://schemas.microsoft.com/office/powerpoint/2010/main" xmlns="" val="1786283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ART. 190. (Subentro Agenzia delle entrate-Riscossione a Riscossione Sicilia S.p.A.) </a:t>
            </a:r>
          </a:p>
          <a:p>
            <a:pPr marL="0">
              <a:spcBef>
                <a:spcPts val="0"/>
              </a:spcBef>
              <a:buNone/>
            </a:pPr>
            <a:endParaRPr lang="it-IT" dirty="0" smtClean="0"/>
          </a:p>
          <a:p>
            <a:pPr marL="0" algn="just">
              <a:spcBef>
                <a:spcPts val="0"/>
              </a:spcBef>
              <a:buNone/>
            </a:pPr>
            <a:r>
              <a:rPr lang="it-IT" i="1" dirty="0" smtClean="0"/>
              <a:t>Nell’ambito del riassetto della riscossione nel territorio siciliano, Agenzia delle entrate-Riscossione può subentrare a Riscossione Sicilia S.p.A. nell’esercizio delle relative funzioni anche con riguardo alle entrate spettanti alla Regione siciliana. Per garantire il subentro senza soluzione di continuità e favorire la sostenibilità economica e finanziaria dell’operazione, è previsto un contributo in conto capitale in favore di Agenzia delle entrate-Riscossione fino a 300 milioni di euro, da erogarsi, entro 30 giorni dalla data di decorrenza del subentro, utilizzabile anche a copertura di eventuali rettifiche di valore dei saldi patrimoniali della società. A tal fine è autorizzata la spesa di 300 milioni di euro nell’anno 2021.</a:t>
            </a:r>
            <a:endParaRPr lang="it-IT" i="1"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40</a:t>
            </a:fld>
            <a:endParaRPr lang="it-IT"/>
          </a:p>
        </p:txBody>
      </p:sp>
    </p:spTree>
    <p:extLst>
      <p:ext uri="{BB962C8B-B14F-4D97-AF65-F5344CB8AC3E}">
        <p14:creationId xmlns:p14="http://schemas.microsoft.com/office/powerpoint/2010/main" xmlns="" val="155302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normAutofit fontScale="92500" lnSpcReduction="20000"/>
          </a:bodyPr>
          <a:lstStyle/>
          <a:p>
            <a:pPr marL="0" algn="just">
              <a:spcBef>
                <a:spcPts val="0"/>
              </a:spcBef>
              <a:buNone/>
            </a:pPr>
            <a:r>
              <a:rPr lang="it-IT" dirty="0" smtClean="0"/>
              <a:t>In seguito, con la </a:t>
            </a:r>
            <a:r>
              <a:rPr lang="it-IT" dirty="0" err="1" smtClean="0"/>
              <a:t>L.R.</a:t>
            </a:r>
            <a:r>
              <a:rPr lang="it-IT" dirty="0" smtClean="0"/>
              <a:t> n. 1/2019, il termine per la convenzione tra la Regione Sicilia ed Agenzia delle entrate-Riscossioni è stato prorogato fino al 31 dicembre 2019 autorizzando, altresì, il Governo della Regione - ove entro tale data la convenzione non fosse stata stipulata - ad avviare le procedure per la costituzione di un nuovo soggetto giuridico strategico nelle forme più appropriate che potesse essere intestatario della convenzione ministeriale per la riscossione dei tributi e delle imposte nella Regione. </a:t>
            </a:r>
            <a:endParaRPr lang="it-IT" dirty="0"/>
          </a:p>
        </p:txBody>
      </p:sp>
      <p:sp>
        <p:nvSpPr>
          <p:cNvPr id="4" name="Segnaposto piè di pagina 3"/>
          <p:cNvSpPr>
            <a:spLocks noGrp="1"/>
          </p:cNvSpPr>
          <p:nvPr>
            <p:ph type="ftr" sz="quarter" idx="11"/>
          </p:nvPr>
        </p:nvSpPr>
        <p:spPr/>
        <p:txBody>
          <a:bodyPr/>
          <a:lstStyle/>
          <a:p>
            <a:r>
              <a:rPr lang="it-IT" dirty="0" smtClean="0"/>
              <a:t>Lucio Catania - </a:t>
            </a:r>
            <a:r>
              <a:rPr lang="it-IT" dirty="0" err="1" smtClean="0"/>
              <a:t>Anci</a:t>
            </a:r>
            <a:r>
              <a:rPr lang="it-IT" dirty="0" smtClean="0"/>
              <a:t> Sicilia - </a:t>
            </a:r>
            <a:r>
              <a:rPr lang="it-IT" dirty="0" err="1" smtClean="0"/>
              <a:t>Ifel</a:t>
            </a:r>
            <a:endParaRPr lang="it-IT" dirty="0"/>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41</a:t>
            </a:fld>
            <a:endParaRPr lang="it-IT"/>
          </a:p>
        </p:txBody>
      </p:sp>
    </p:spTree>
    <p:extLst>
      <p:ext uri="{BB962C8B-B14F-4D97-AF65-F5344CB8AC3E}">
        <p14:creationId xmlns:p14="http://schemas.microsoft.com/office/powerpoint/2010/main" xmlns="" val="613326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lstStyle/>
          <a:p>
            <a:pPr marL="0" algn="just">
              <a:spcBef>
                <a:spcPts val="0"/>
              </a:spcBef>
              <a:buNone/>
            </a:pPr>
            <a:r>
              <a:rPr lang="it-IT" dirty="0" smtClean="0"/>
              <a:t>Già a partire dal 2019 sono state avviate delle analisi finalizzate ad individuare un possibile percorso relativo al “passaggio” delle competenze per lo svolgimento della funzione di riscossione nel territorio siciliano da Riscossione Sicilia S.p.A. all’Agenzia delle entrate-Riscossione, quale unico ente pubblico statale operante a livello nazionale.</a:t>
            </a:r>
          </a:p>
          <a:p>
            <a:pPr>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42</a:t>
            </a:fld>
            <a:endParaRPr lang="it-IT"/>
          </a:p>
        </p:txBody>
      </p:sp>
    </p:spTree>
    <p:extLst>
      <p:ext uri="{BB962C8B-B14F-4D97-AF65-F5344CB8AC3E}">
        <p14:creationId xmlns:p14="http://schemas.microsoft.com/office/powerpoint/2010/main" xmlns="" val="3851727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normAutofit fontScale="92500" lnSpcReduction="20000"/>
          </a:bodyPr>
          <a:lstStyle/>
          <a:p>
            <a:pPr marL="0" algn="just">
              <a:spcBef>
                <a:spcPts val="0"/>
              </a:spcBef>
              <a:buNone/>
            </a:pPr>
            <a:r>
              <a:rPr lang="it-IT" dirty="0" smtClean="0"/>
              <a:t>Tali analisi hanno assunto nel 2020 un carattere di assoluta urgenza in quanto la perdurante situazione di difficoltà economico-finanziaria di Riscossione Sicilia S.p.A., è apparsa ulteriormente compromessa dalle significative perdite di ricavi derivanti dalla sospensione della riscossione fino al 31 dicembre 2020 - disposta dai provvedimenti normativi emanati nel periodo di emergenza epidemiologica da Covid-19 - tali da impattare negativamente sulla prospettiva di mantenimento del criterio della continuità aziendale per l'esercizio corrente.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43</a:t>
            </a:fld>
            <a:endParaRPr lang="it-IT"/>
          </a:p>
        </p:txBody>
      </p:sp>
    </p:spTree>
    <p:extLst>
      <p:ext uri="{BB962C8B-B14F-4D97-AF65-F5344CB8AC3E}">
        <p14:creationId xmlns:p14="http://schemas.microsoft.com/office/powerpoint/2010/main" xmlns="" val="396594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normAutofit fontScale="92500" lnSpcReduction="20000"/>
          </a:bodyPr>
          <a:lstStyle/>
          <a:p>
            <a:pPr marL="0" algn="just">
              <a:spcBef>
                <a:spcPts val="0"/>
              </a:spcBef>
              <a:buNone/>
            </a:pPr>
            <a:r>
              <a:rPr lang="it-IT" dirty="0" smtClean="0"/>
              <a:t>Sulla base di tali premesse, la norma prevede la possibilità per Agenzia delle entrate-Riscossione di subentrare alla società Riscossione Sicilia S.p.A. nell'esercizio delle funzioni relative alla riscossione nel territorio della regione Siciliana. Ciò consentirebbe di uniformare l’organizzazione del servizio e la </a:t>
            </a:r>
            <a:r>
              <a:rPr lang="it-IT" i="1" dirty="0" err="1" smtClean="0"/>
              <a:t>governance</a:t>
            </a:r>
            <a:r>
              <a:rPr lang="it-IT" dirty="0" smtClean="0"/>
              <a:t> istituzionale sull’attività di riscossione a livello nazionale, attraverso l’univocità dell’azione di indirizzo e vigilanza svolta dal Ministero dell’economia e delle finanze e dell’azione di controllo esercitata dalla Corte dei conti. </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ABOLIZIONE RISCOSSIONE SICILIA</a:t>
            </a:r>
            <a:br>
              <a:rPr lang="it-IT" dirty="0" smtClean="0"/>
            </a:br>
            <a:r>
              <a:rPr lang="it-IT" dirty="0" smtClean="0"/>
              <a:t>DDL – Legge di bilancio</a:t>
            </a:r>
            <a:endParaRPr lang="it-IT" dirty="0"/>
          </a:p>
        </p:txBody>
      </p:sp>
      <p:sp>
        <p:nvSpPr>
          <p:cNvPr id="3" name="Segnaposto contenuto 2"/>
          <p:cNvSpPr>
            <a:spLocks noGrp="1"/>
          </p:cNvSpPr>
          <p:nvPr>
            <p:ph idx="1"/>
          </p:nvPr>
        </p:nvSpPr>
        <p:spPr/>
        <p:txBody>
          <a:bodyPr>
            <a:normAutofit fontScale="85000" lnSpcReduction="10000"/>
          </a:bodyPr>
          <a:lstStyle/>
          <a:p>
            <a:pPr marL="0" algn="just">
              <a:spcBef>
                <a:spcPts val="0"/>
              </a:spcBef>
              <a:buNone/>
            </a:pPr>
            <a:r>
              <a:rPr lang="it-IT" dirty="0" smtClean="0"/>
              <a:t>Per garantire senza soluzione di continuità lo svolgimento delle funzioni anche in considerazione dell’elevato indebitamento di Riscossione Sicilia S.p.A., si prevede l’erogazione - entro 30 giorni dalla data di decorrenza del subentro - in favore di Agenzia delle entrate-Riscossione di una dotazione fino a 300 milioni di euro a salvaguardia dell’equilibrio economico-finanziario dell’Ente, quale contributo in conto capitale finalizzato a neutralizzare nel bilancio di chiusura di Riscossione Sicilia ovvero nel primo bilancio di </a:t>
            </a:r>
            <a:r>
              <a:rPr lang="it-IT" dirty="0" err="1" smtClean="0"/>
              <a:t>AdeR</a:t>
            </a:r>
            <a:r>
              <a:rPr lang="it-IT" dirty="0" smtClean="0"/>
              <a:t> gli accantonamenti e/o svalutazioni che si renderanno necessari.</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RIFORMA DELLA RISCOSSIONE LOCALE</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L’agente nazionale della riscossione resta </a:t>
            </a:r>
            <a:r>
              <a:rPr lang="it-IT" b="1" dirty="0"/>
              <a:t>l’unico soggetto che può provvedere alla “riscossione mediante ruolo”</a:t>
            </a:r>
            <a:r>
              <a:rPr lang="it-IT" dirty="0"/>
              <a:t>, procedura largamente diffusa prima dell’approvazione della legge sugli accertamenti esecutivi.</a:t>
            </a:r>
          </a:p>
          <a:p>
            <a:pPr marL="0" indent="0" algn="just">
              <a:buNone/>
            </a:pPr>
            <a:r>
              <a:rPr lang="it-IT" dirty="0"/>
              <a:t>Il ruolo coattivo, per tanti anni, ha costituito il principale strumento di riscossione anche per gli enti locali, sia per la normativa che gli attribuiva una forma di centralità sia per la convenzione di comuni e province di utilizzare una struttura organizzativa e finanziaria, con costi relativamente contenuti</a:t>
            </a:r>
            <a:r>
              <a:rPr lang="it-IT" dirty="0" smtClean="0"/>
              <a:t>.</a:t>
            </a: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46</a:t>
            </a:fld>
            <a:endParaRPr lang="it-IT"/>
          </a:p>
        </p:txBody>
      </p:sp>
    </p:spTree>
    <p:extLst>
      <p:ext uri="{BB962C8B-B14F-4D97-AF65-F5344CB8AC3E}">
        <p14:creationId xmlns:p14="http://schemas.microsoft.com/office/powerpoint/2010/main" xmlns="" val="1453338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RIFORMA DELLA RISCOSSIONE LOCALE</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 cartella di pagamento, fino all’accertamento esecutivo, ha svolto la funzione di comunicare al contribuente la sua posizione debitoria nei confronti del creditore, titolo esecutivo e precetto </a:t>
            </a:r>
            <a:endParaRPr lang="it-IT" dirty="0" smtClean="0"/>
          </a:p>
          <a:p>
            <a:pPr algn="just"/>
            <a:endParaRPr lang="it-IT" dirty="0"/>
          </a:p>
          <a:p>
            <a:pPr marL="0" indent="0" algn="just">
              <a:buNone/>
            </a:pPr>
            <a:r>
              <a:rPr lang="it-IT" dirty="0" smtClean="0"/>
              <a:t>La </a:t>
            </a:r>
            <a:r>
              <a:rPr lang="it-IT" dirty="0"/>
              <a:t>notifica della cartella di pagamento, oltre ad interrompere i termini di prescrizione, è equiparata ad un precetto ed era, pertanto, propedeutica, necessaria ed imprescindibile per l’attivazione dell'esecuzione forzata.</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47</a:t>
            </a:fld>
            <a:endParaRPr lang="it-IT"/>
          </a:p>
        </p:txBody>
      </p:sp>
    </p:spTree>
    <p:extLst>
      <p:ext uri="{BB962C8B-B14F-4D97-AF65-F5344CB8AC3E}">
        <p14:creationId xmlns:p14="http://schemas.microsoft.com/office/powerpoint/2010/main" xmlns="" val="1428709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RIFORMA DELLA RISCOSSIONE LOCALE</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Il </a:t>
            </a:r>
            <a:r>
              <a:rPr lang="it-IT" dirty="0" err="1"/>
              <a:t>Mef</a:t>
            </a:r>
            <a:r>
              <a:rPr lang="it-IT" dirty="0"/>
              <a:t>, con l’atto di indirizzo per </a:t>
            </a:r>
            <a:r>
              <a:rPr lang="it-IT" dirty="0" smtClean="0"/>
              <a:t>il conseguimento </a:t>
            </a:r>
            <a:r>
              <a:rPr lang="it-IT" dirty="0"/>
              <a:t>degli obiettivi di politica fiscale 2020-2022, </a:t>
            </a:r>
            <a:r>
              <a:rPr lang="it-IT" b="1" dirty="0" smtClean="0"/>
              <a:t>puntava </a:t>
            </a:r>
            <a:r>
              <a:rPr lang="it-IT" b="1" dirty="0"/>
              <a:t>al potenziamento della riscossione e </a:t>
            </a:r>
            <a:r>
              <a:rPr lang="it-IT" b="1" dirty="0" smtClean="0"/>
              <a:t>prevedeva </a:t>
            </a:r>
            <a:r>
              <a:rPr lang="it-IT" b="1" dirty="0"/>
              <a:t>recuperi mirati per i debiti iscritti a ruolo.</a:t>
            </a:r>
            <a:r>
              <a:rPr lang="it-IT" dirty="0"/>
              <a:t> Secondo quanto annunciato dal Ministero saranno implementate specifiche tecniche di analisi dei debiti iscritti a ruolo, per indirizzare l’attività di riscossione verso i debitori più solvibili.</a:t>
            </a:r>
          </a:p>
          <a:p>
            <a:pPr marL="0" indent="0" algn="just">
              <a:buNone/>
            </a:pPr>
            <a:r>
              <a:rPr lang="it-IT" dirty="0"/>
              <a:t>Il potenziamento della riscossione sarà attuato anche attraverso la digitalizzazione delle procedure fiscali ed il potenziamento dei servizi telematici, con una implementazione di relazione a distanza tra contribuente ed ente impositore. </a:t>
            </a:r>
            <a:endParaRPr lang="it-IT" dirty="0" smtClean="0"/>
          </a:p>
          <a:p>
            <a:pPr marL="0" indent="0" algn="just">
              <a:buNone/>
            </a:pPr>
            <a:r>
              <a:rPr lang="it-IT" dirty="0" smtClean="0"/>
              <a:t>Verranno</a:t>
            </a:r>
            <a:r>
              <a:rPr lang="it-IT" dirty="0"/>
              <a:t>, inoltre, incentivati i pagamenti elettronici. </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48</a:t>
            </a:fld>
            <a:endParaRPr lang="it-IT"/>
          </a:p>
        </p:txBody>
      </p:sp>
    </p:spTree>
    <p:extLst>
      <p:ext uri="{BB962C8B-B14F-4D97-AF65-F5344CB8AC3E}">
        <p14:creationId xmlns:p14="http://schemas.microsoft.com/office/powerpoint/2010/main" xmlns="" val="302003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ACCERTAMENTI ESECUTIVI</a:t>
            </a:r>
            <a:endParaRPr lang="it-IT" dirty="0"/>
          </a:p>
        </p:txBody>
      </p:sp>
      <p:sp>
        <p:nvSpPr>
          <p:cNvPr id="3" name="Segnaposto contenuto 2"/>
          <p:cNvSpPr>
            <a:spLocks noGrp="1"/>
          </p:cNvSpPr>
          <p:nvPr>
            <p:ph idx="1"/>
          </p:nvPr>
        </p:nvSpPr>
        <p:spPr>
          <a:xfrm>
            <a:off x="638309" y="2226469"/>
            <a:ext cx="7886700" cy="3263504"/>
          </a:xfrm>
        </p:spPr>
        <p:txBody>
          <a:bodyPr>
            <a:normAutofit fontScale="70000" lnSpcReduction="20000"/>
          </a:bodyPr>
          <a:lstStyle/>
          <a:p>
            <a:pPr marL="0" indent="0" algn="just">
              <a:buNone/>
            </a:pPr>
            <a:r>
              <a:rPr lang="it-IT" dirty="0"/>
              <a:t>La legge di bilancio 2020 (</a:t>
            </a:r>
            <a:r>
              <a:rPr lang="it-IT" dirty="0">
                <a:hlinkClick r:id="rId2"/>
              </a:rPr>
              <a:t>L. n.160/2019, art. 1, dai commi 784 a 815</a:t>
            </a:r>
            <a:r>
              <a:rPr lang="it-IT" dirty="0"/>
              <a:t>) ha potenziato le attività di riscossione degli Enti locali, per gli atti emanati a partire dal 1° gennaio 2020, anche con riferimento ai rapporti pendenti.</a:t>
            </a:r>
          </a:p>
          <a:p>
            <a:pPr marL="0" indent="0" algn="just">
              <a:buNone/>
            </a:pPr>
            <a:r>
              <a:rPr lang="it-IT" dirty="0"/>
              <a:t>Gli avvisi di accertamento dei tributi locali ed il provvedimento di irrogazione delle sanzioni, a partire da quest’anno, costituiscono titoli esecutivi idonei ad attivare le procedure esecutive e cautelari.</a:t>
            </a:r>
          </a:p>
          <a:p>
            <a:pPr marL="0" indent="0" algn="just">
              <a:buNone/>
            </a:pPr>
            <a:r>
              <a:rPr lang="it-IT" dirty="0"/>
              <a:t>Le </a:t>
            </a:r>
            <a:r>
              <a:rPr lang="it-IT" b="1" dirty="0"/>
              <a:t>nuove norme introducono</a:t>
            </a:r>
            <a:r>
              <a:rPr lang="it-IT" dirty="0"/>
              <a:t> anche per gli enti locali l’istituto dell’</a:t>
            </a:r>
            <a:r>
              <a:rPr lang="it-IT" b="1" dirty="0"/>
              <a:t>accertamento esecutivo</a:t>
            </a:r>
            <a:r>
              <a:rPr lang="it-IT" dirty="0"/>
              <a:t>, sulla falsariga di quanto già previsto per le entrate erariali (cd. ruolo), che consente di emettere un unico atto di accertamento avente i requisiti del titolo esecutivo.</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49</a:t>
            </a:fld>
            <a:endParaRPr lang="it-IT"/>
          </a:p>
        </p:txBody>
      </p:sp>
    </p:spTree>
    <p:extLst>
      <p:ext uri="{BB962C8B-B14F-4D97-AF65-F5344CB8AC3E}">
        <p14:creationId xmlns:p14="http://schemas.microsoft.com/office/powerpoint/2010/main" xmlns="" val="237681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b="1" dirty="0">
                <a:solidFill>
                  <a:srgbClr val="FF0000"/>
                </a:solidFill>
              </a:rPr>
              <a:t>9 DICEMBRE 2020: LA LOCAL TAX E LE ALTRE NOVITA’ FISCALI PER IL 2021</a:t>
            </a:r>
          </a:p>
          <a:p>
            <a:pPr algn="just"/>
            <a:r>
              <a:rPr lang="it-IT" dirty="0" smtClean="0">
                <a:solidFill>
                  <a:srgbClr val="C00000"/>
                </a:solidFill>
              </a:rPr>
              <a:t>Canone di concessione, autorizzazione o esposizione pubblicitaria (Local </a:t>
            </a:r>
            <a:r>
              <a:rPr lang="it-IT" dirty="0" err="1" smtClean="0">
                <a:solidFill>
                  <a:srgbClr val="C00000"/>
                </a:solidFill>
              </a:rPr>
              <a:t>tax</a:t>
            </a:r>
            <a:r>
              <a:rPr lang="it-IT" dirty="0" smtClean="0">
                <a:solidFill>
                  <a:srgbClr val="C00000"/>
                </a:solidFill>
              </a:rPr>
              <a:t>)</a:t>
            </a:r>
          </a:p>
          <a:p>
            <a:pPr lvl="1"/>
            <a:r>
              <a:rPr lang="it-IT" dirty="0" smtClean="0">
                <a:solidFill>
                  <a:srgbClr val="C00000"/>
                </a:solidFill>
              </a:rPr>
              <a:t>La natura patrimoniale o tributaria dell’entrata</a:t>
            </a:r>
          </a:p>
          <a:p>
            <a:pPr lvl="1"/>
            <a:r>
              <a:rPr lang="it-IT" dirty="0" smtClean="0">
                <a:solidFill>
                  <a:srgbClr val="C00000"/>
                </a:solidFill>
              </a:rPr>
              <a:t>Il presupposto del canone</a:t>
            </a:r>
          </a:p>
          <a:p>
            <a:pPr lvl="1"/>
            <a:r>
              <a:rPr lang="it-IT" dirty="0" smtClean="0">
                <a:solidFill>
                  <a:srgbClr val="C00000"/>
                </a:solidFill>
              </a:rPr>
              <a:t>Il soggetto passivo del canone</a:t>
            </a:r>
          </a:p>
          <a:p>
            <a:pPr lvl="1"/>
            <a:r>
              <a:rPr lang="it-IT" dirty="0" smtClean="0">
                <a:solidFill>
                  <a:srgbClr val="C00000"/>
                </a:solidFill>
              </a:rPr>
              <a:t>La determinazione del canone</a:t>
            </a:r>
          </a:p>
          <a:p>
            <a:pPr lvl="1"/>
            <a:r>
              <a:rPr lang="it-IT" dirty="0" smtClean="0">
                <a:solidFill>
                  <a:srgbClr val="C00000"/>
                </a:solidFill>
              </a:rPr>
              <a:t>Le esenzioni</a:t>
            </a:r>
          </a:p>
          <a:p>
            <a:pPr lvl="1"/>
            <a:r>
              <a:rPr lang="it-IT" dirty="0" smtClean="0">
                <a:solidFill>
                  <a:srgbClr val="C00000"/>
                </a:solidFill>
              </a:rPr>
              <a:t>Il versamento del canone</a:t>
            </a:r>
          </a:p>
          <a:p>
            <a:pPr lvl="1"/>
            <a:r>
              <a:rPr lang="it-IT" dirty="0" smtClean="0">
                <a:solidFill>
                  <a:srgbClr val="C00000"/>
                </a:solidFill>
              </a:rPr>
              <a:t>Il regolamento per il canone di concessione, autorizzazione o esposizione tributaria</a:t>
            </a:r>
            <a:endParaRPr lang="it-IT" dirty="0">
              <a:solidFill>
                <a:srgbClr val="C0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701B5491-65FD-4F71-B329-58371FBC0038}" type="slidenum">
              <a:rPr lang="it-IT" smtClean="0"/>
              <a:pPr/>
              <a:t>5</a:t>
            </a:fld>
            <a:endParaRPr lang="it-IT"/>
          </a:p>
        </p:txBody>
      </p:sp>
    </p:spTree>
    <p:extLst>
      <p:ext uri="{BB962C8B-B14F-4D97-AF65-F5344CB8AC3E}">
        <p14:creationId xmlns:p14="http://schemas.microsoft.com/office/powerpoint/2010/main" xmlns="" val="1193548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Questi provvedimenti devono contenere anche l'intimazione ad adempiere, entro il termine di presentazione del ricorso, ovvero, nel caso di entrate patrimoniali, entro sessanta giorni dalla notifica dell'atto finalizzato alla loro </a:t>
            </a:r>
            <a:r>
              <a:rPr lang="it-IT" dirty="0" smtClean="0"/>
              <a:t>riscossione.</a:t>
            </a:r>
          </a:p>
          <a:p>
            <a:pPr marL="0" indent="0" algn="just">
              <a:buNone/>
            </a:pPr>
            <a:endParaRPr lang="it-IT" dirty="0"/>
          </a:p>
          <a:p>
            <a:pPr marL="0" indent="0" algn="just">
              <a:buNone/>
            </a:pPr>
            <a:r>
              <a:rPr lang="it-IT" dirty="0" smtClean="0"/>
              <a:t>Gli </a:t>
            </a:r>
            <a:r>
              <a:rPr lang="it-IT" dirty="0"/>
              <a:t>atti devono altresì recare l'indicazione del soggetto che, decorsi sessanta giorni dal termine ultimo per il pagamento, procederà alla riscossione delle somme richieste, anche ai fini dell'esecuzione forzata. </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50</a:t>
            </a:fld>
            <a:endParaRPr lang="it-IT"/>
          </a:p>
        </p:txBody>
      </p:sp>
    </p:spTree>
    <p:extLst>
      <p:ext uri="{BB962C8B-B14F-4D97-AF65-F5344CB8AC3E}">
        <p14:creationId xmlns:p14="http://schemas.microsoft.com/office/powerpoint/2010/main" xmlns="" val="398248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92500" lnSpcReduction="20000"/>
          </a:bodyPr>
          <a:lstStyle/>
          <a:p>
            <a:pPr marL="0" indent="0" algn="just">
              <a:lnSpc>
                <a:spcPct val="150000"/>
              </a:lnSpc>
              <a:buNone/>
            </a:pPr>
            <a:r>
              <a:rPr lang="it-IT" dirty="0"/>
              <a:t>Gli avvisi di accertamento acquistano efficacia di titolo esecutivo decorso il termine utile per la proposizione del ricorso ovvero decorsi sessanta giorni dalla notifica dell'atto finalizzato alla riscossione delle entrate patrimoniali, senza la preventiva notifica della cartella di pagamento e dell'ingiunzione fiscale. </a:t>
            </a:r>
          </a:p>
          <a:p>
            <a:pPr marL="0" indent="0">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51</a:t>
            </a:fld>
            <a:endParaRPr lang="it-IT"/>
          </a:p>
        </p:txBody>
      </p:sp>
    </p:spTree>
    <p:extLst>
      <p:ext uri="{BB962C8B-B14F-4D97-AF65-F5344CB8AC3E}">
        <p14:creationId xmlns:p14="http://schemas.microsoft.com/office/powerpoint/2010/main" xmlns="" val="217819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Nei successivi trenta giorni, la riscossione delle somme è affidata al soggetto legittimato alla riscossione forzata che potrà essere lo stesso ente locale (in caso di gestione diretta del servizio di riscossione), una società in </a:t>
            </a:r>
            <a:r>
              <a:rPr lang="it-IT" dirty="0" err="1"/>
              <a:t>house</a:t>
            </a:r>
            <a:r>
              <a:rPr lang="it-IT" dirty="0"/>
              <a:t>, una società iscritta all’albo ministeriale oppure l’Agenzia delle entrate-Riscossione (o Riscossione Sicilia SpA per la Sicilia).</a:t>
            </a:r>
          </a:p>
          <a:p>
            <a:pPr marL="0" indent="0" algn="just">
              <a:buNone/>
            </a:pPr>
            <a:endParaRPr lang="it-IT" dirty="0" smtClean="0"/>
          </a:p>
          <a:p>
            <a:pPr marL="0" indent="0" algn="just">
              <a:buNone/>
            </a:pPr>
            <a:r>
              <a:rPr lang="it-IT" dirty="0" smtClean="0"/>
              <a:t>L'esecuzione </a:t>
            </a:r>
            <a:r>
              <a:rPr lang="it-IT" dirty="0"/>
              <a:t>è sospesa per un periodo di centottanta giorni (centoventi nel caso di gestione diretta) dall'affidamento in carico degli atti.</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52</a:t>
            </a:fld>
            <a:endParaRPr lang="it-IT"/>
          </a:p>
        </p:txBody>
      </p:sp>
    </p:spTree>
    <p:extLst>
      <p:ext uri="{BB962C8B-B14F-4D97-AF65-F5344CB8AC3E}">
        <p14:creationId xmlns:p14="http://schemas.microsoft.com/office/powerpoint/2010/main" xmlns="" val="814651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lnSpcReduction="10000"/>
          </a:bodyPr>
          <a:lstStyle/>
          <a:p>
            <a:pPr marL="0" indent="0" algn="just">
              <a:buNone/>
            </a:pPr>
            <a:r>
              <a:rPr lang="it-IT" dirty="0"/>
              <a:t>Le modalità di trasmissione del carico da accertamento esecutivo al soggetto legittimato alla riscossione sono demandate ad un decreto che dovrà essere emanato dal Ministero dell'Economia e delle </a:t>
            </a:r>
            <a:r>
              <a:rPr lang="it-IT" dirty="0" smtClean="0"/>
              <a:t>Finanze.</a:t>
            </a:r>
          </a:p>
          <a:p>
            <a:pPr marL="0" indent="0" algn="just">
              <a:buNone/>
            </a:pPr>
            <a:endParaRPr lang="it-IT" dirty="0"/>
          </a:p>
          <a:p>
            <a:pPr marL="0" indent="0" algn="just">
              <a:buNone/>
            </a:pPr>
            <a:r>
              <a:rPr lang="it-IT" dirty="0" smtClean="0"/>
              <a:t>Nelle </a:t>
            </a:r>
            <a:r>
              <a:rPr lang="it-IT" dirty="0"/>
              <a:t>more dell'emanazione del decreto del MEF, dette modalità di trasmissione sono individuate dal competente ufficio dell'ente. </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53</a:t>
            </a:fld>
            <a:endParaRPr lang="it-IT"/>
          </a:p>
        </p:txBody>
      </p:sp>
    </p:spTree>
    <p:extLst>
      <p:ext uri="{BB962C8B-B14F-4D97-AF65-F5344CB8AC3E}">
        <p14:creationId xmlns:p14="http://schemas.microsoft.com/office/powerpoint/2010/main" xmlns="" val="1539018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lstStyle/>
          <a:p>
            <a:pPr marL="0" indent="0" algn="just">
              <a:buNone/>
            </a:pPr>
            <a:r>
              <a:rPr lang="it-IT" dirty="0"/>
              <a:t>La sospensione non si applica con riferimento alle azioni cautelari e conservative, nonché ad ogni altra azione prevista dalle norme ordinarie a tutela del creditore. </a:t>
            </a:r>
            <a:endParaRPr lang="it-IT" dirty="0" smtClean="0"/>
          </a:p>
          <a:p>
            <a:pPr marL="0" indent="0" algn="just">
              <a:buNone/>
            </a:pPr>
            <a:endParaRPr lang="it-IT" dirty="0"/>
          </a:p>
          <a:p>
            <a:pPr marL="0" indent="0" algn="just">
              <a:buNone/>
            </a:pPr>
            <a:r>
              <a:rPr lang="it-IT" dirty="0" smtClean="0"/>
              <a:t>Non </a:t>
            </a:r>
            <a:r>
              <a:rPr lang="it-IT" dirty="0"/>
              <a:t>opera nemmeno in caso di accertamenti divenuti definitivi o in caso di recupero di somme derivanti da decadenza dalla rateazione. </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54</a:t>
            </a:fld>
            <a:endParaRPr lang="it-IT"/>
          </a:p>
        </p:txBody>
      </p:sp>
    </p:spTree>
    <p:extLst>
      <p:ext uri="{BB962C8B-B14F-4D97-AF65-F5344CB8AC3E}">
        <p14:creationId xmlns:p14="http://schemas.microsoft.com/office/powerpoint/2010/main" xmlns="" val="912897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Il soggetto legittimato alla riscossione forzata informa con raccomandata semplice o posta elettronica il debitore di aver preso in carico le somme per la riscossione.</a:t>
            </a:r>
          </a:p>
          <a:p>
            <a:pPr marL="0" indent="0" algn="just">
              <a:buNone/>
            </a:pPr>
            <a:endParaRPr lang="it-IT" dirty="0" smtClean="0"/>
          </a:p>
          <a:p>
            <a:pPr marL="0" indent="0" algn="just">
              <a:buNone/>
            </a:pPr>
            <a:r>
              <a:rPr lang="it-IT" b="1" dirty="0" smtClean="0"/>
              <a:t>La </a:t>
            </a:r>
            <a:r>
              <a:rPr lang="it-IT" b="1" dirty="0"/>
              <a:t>norme non specifica le conseguenze relative alla mancata informazione della presa in carico </a:t>
            </a:r>
            <a:r>
              <a:rPr lang="it-IT" dirty="0"/>
              <a:t>che, comunque, costituisce una comunicazione e non un provvedimento da notificare (tanto che viene prevista la raccomandata semplice o un’informazione tramite poste elettronica, non sancendo l’obbligo della </a:t>
            </a:r>
            <a:r>
              <a:rPr lang="it-IT" dirty="0" err="1"/>
              <a:t>pec</a:t>
            </a:r>
            <a:r>
              <a:rPr lang="it-IT" dirty="0"/>
              <a:t>). In via prudenziale, comunque, è opportuno che il soggetto legittimato conservi prova dell’avvenuta informazione.</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55</a:t>
            </a:fld>
            <a:endParaRPr lang="it-IT"/>
          </a:p>
        </p:txBody>
      </p:sp>
    </p:spTree>
    <p:extLst>
      <p:ext uri="{BB962C8B-B14F-4D97-AF65-F5344CB8AC3E}">
        <p14:creationId xmlns:p14="http://schemas.microsoft.com/office/powerpoint/2010/main" xmlns="" val="2427776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a:t>
            </a:r>
            <a:r>
              <a:rPr lang="it-IT" dirty="0" smtClean="0"/>
              <a:t>ESECUTIVI</a:t>
            </a:r>
            <a:endParaRPr lang="it-IT"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In presenza di fondato pericolo per il positivo esito della riscossione, debitamente motivato e portato a conoscenza del contribuente, l’affidamento in carico per la riscossione forzata può essere effettuato decorsi sessanta giorni dalla notifica dell’avviso di accertamento, nel suo ammontare integrale comprensivo di interessi e sanzioni. </a:t>
            </a:r>
          </a:p>
          <a:p>
            <a:pPr marL="0" indent="0" algn="just">
              <a:buNone/>
            </a:pPr>
            <a:endParaRPr lang="it-IT" dirty="0" smtClean="0"/>
          </a:p>
          <a:p>
            <a:pPr marL="0" indent="0" algn="just">
              <a:buNone/>
            </a:pPr>
            <a:r>
              <a:rPr lang="it-IT" dirty="0" smtClean="0"/>
              <a:t>Nell'ipotesi </a:t>
            </a:r>
            <a:r>
              <a:rPr lang="it-IT" dirty="0"/>
              <a:t>di un intervenuto fondato pericolo di pregiudicare la riscossione, non opera la sospensione e non deve essere inviata l'informativa della presa in carico. </a:t>
            </a:r>
          </a:p>
          <a:p>
            <a:pPr marL="0" indent="0" algn="just">
              <a:buNone/>
            </a:pPr>
            <a:endParaRPr lang="it-IT" dirty="0" smtClean="0"/>
          </a:p>
          <a:p>
            <a:pPr marL="0" indent="0" algn="just">
              <a:buNone/>
            </a:pPr>
            <a:r>
              <a:rPr lang="it-IT" dirty="0" smtClean="0"/>
              <a:t>Il </a:t>
            </a:r>
            <a:r>
              <a:rPr lang="it-IT" dirty="0"/>
              <a:t>soggetto legittimato procede ad espropriazione forzata con i poteri, le facoltà, i limiti e le modalità già previsti dalle disposizioni che disciplinano l'attività di riscossione coattiva.</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56</a:t>
            </a:fld>
            <a:endParaRPr lang="it-IT"/>
          </a:p>
        </p:txBody>
      </p:sp>
    </p:spTree>
    <p:extLst>
      <p:ext uri="{BB962C8B-B14F-4D97-AF65-F5344CB8AC3E}">
        <p14:creationId xmlns:p14="http://schemas.microsoft.com/office/powerpoint/2010/main" xmlns="" val="3038137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Ai fini dell'espropriazione </a:t>
            </a:r>
            <a:r>
              <a:rPr lang="it-IT" dirty="0" smtClean="0"/>
              <a:t>forzata, </a:t>
            </a:r>
            <a:r>
              <a:rPr lang="it-IT" dirty="0"/>
              <a:t>l'esibizione dell'estratto dell'atto tiene luogo, a tutti gli effetti, dell'esibizione dell'atto stesso in tutti i casi in cui il soggetto legittimato alla riscossione, anche forzata, ne attesti la provenienza. </a:t>
            </a:r>
          </a:p>
          <a:p>
            <a:pPr marL="0" indent="0" algn="just">
              <a:buNone/>
            </a:pPr>
            <a:endParaRPr lang="it-IT" dirty="0" smtClean="0"/>
          </a:p>
          <a:p>
            <a:pPr marL="0" indent="0" algn="just">
              <a:buNone/>
            </a:pPr>
            <a:r>
              <a:rPr lang="it-IT" dirty="0" smtClean="0"/>
              <a:t>Trascorso </a:t>
            </a:r>
            <a:r>
              <a:rPr lang="it-IT" dirty="0"/>
              <a:t>un anno dalla notifica dell’avviso di accertamento esecutivo, l'espropriazione forzata dev’essere preceduta dalla notifica di un avviso che contiene l'intimazione ad adempiere l'obbligo.</a:t>
            </a:r>
          </a:p>
          <a:p>
            <a:pPr marL="0" indent="0" algn="just">
              <a:buNone/>
            </a:pPr>
            <a:endParaRPr lang="it-IT" dirty="0"/>
          </a:p>
        </p:txBody>
      </p:sp>
      <p:sp>
        <p:nvSpPr>
          <p:cNvPr id="5" name="Segnaposto piè di pagina 4"/>
          <p:cNvSpPr>
            <a:spLocks noGrp="1"/>
          </p:cNvSpPr>
          <p:nvPr>
            <p:ph type="ftr" sz="quarter" idx="11"/>
          </p:nvPr>
        </p:nvSpPr>
        <p:spPr/>
        <p:txBody>
          <a:bodyPr/>
          <a:lstStyle/>
          <a:p>
            <a:r>
              <a:rPr lang="it-IT" smtClean="0"/>
              <a:t>Lucio Catania - Anci Sicilia - Ifel</a:t>
            </a:r>
            <a:endParaRPr lang="it-IT"/>
          </a:p>
        </p:txBody>
      </p:sp>
      <p:sp>
        <p:nvSpPr>
          <p:cNvPr id="4" name="Segnaposto numero diapositiva 3"/>
          <p:cNvSpPr>
            <a:spLocks noGrp="1"/>
          </p:cNvSpPr>
          <p:nvPr>
            <p:ph type="sldNum" sz="quarter" idx="12"/>
          </p:nvPr>
        </p:nvSpPr>
        <p:spPr/>
        <p:txBody>
          <a:bodyPr/>
          <a:lstStyle/>
          <a:p>
            <a:fld id="{D09608E0-78DA-432F-A738-2A804595EE38}" type="slidenum">
              <a:rPr lang="it-IT" smtClean="0"/>
              <a:pPr/>
              <a:t>57</a:t>
            </a:fld>
            <a:endParaRPr lang="it-IT"/>
          </a:p>
        </p:txBody>
      </p:sp>
    </p:spTree>
    <p:extLst>
      <p:ext uri="{BB962C8B-B14F-4D97-AF65-F5344CB8AC3E}">
        <p14:creationId xmlns:p14="http://schemas.microsoft.com/office/powerpoint/2010/main" xmlns="" val="4043268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dirty="0" smtClean="0"/>
              <a:t>A </a:t>
            </a:r>
            <a:r>
              <a:rPr lang="it-IT" dirty="0"/>
              <a:t>partire dal primo giorno successivo al termine ultimo per la presentazione del ricorso ovvero a quello successivo al decorso del termine di sessanta giorni dalla notifica dell'atto finalizzato alla riscossione delle entrate patrimoniali, le somme richieste sono maggiorate degli interessi di mora nella misura di legge.</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58</a:t>
            </a:fld>
            <a:endParaRPr lang="it-IT"/>
          </a:p>
        </p:txBody>
      </p:sp>
    </p:spTree>
    <p:extLst>
      <p:ext uri="{BB962C8B-B14F-4D97-AF65-F5344CB8AC3E}">
        <p14:creationId xmlns:p14="http://schemas.microsoft.com/office/powerpoint/2010/main" xmlns="" val="3484543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ACCERTAMENTI ESECUTIVI</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In regime antecedente l’accertamento esecutivo, l’alternativa al ruolo è stata l’ingiunzione di pagamento, regolamentata dal Regio Decreto 14 aprile 1910 n. 639 e tutte le successive modifiche ed integrazioni e, per quanto compatibile, dal Decreto Presidente della Repubblica 29 </a:t>
            </a:r>
            <a:r>
              <a:rPr lang="it-IT" dirty="0" smtClean="0"/>
              <a:t>settembre </a:t>
            </a:r>
            <a:r>
              <a:rPr lang="it-IT" dirty="0"/>
              <a:t>1973, n. 602.</a:t>
            </a:r>
          </a:p>
          <a:p>
            <a:pPr marL="0" indent="0" algn="just">
              <a:buNone/>
            </a:pPr>
            <a:endParaRPr lang="it-IT" dirty="0" smtClean="0"/>
          </a:p>
          <a:p>
            <a:pPr marL="0" indent="0" algn="just">
              <a:buNone/>
            </a:pPr>
            <a:r>
              <a:rPr lang="it-IT" dirty="0" smtClean="0"/>
              <a:t>Con </a:t>
            </a:r>
            <a:r>
              <a:rPr lang="it-IT" dirty="0"/>
              <a:t>la nuova procedura, la fase di notifica dell’ingiunzione fiscale (e della cartella di pagamento) contenente l’intimazione a pagare quanto accertato è, di fatto, sostituita dalla notifica degli atti di accertamento esecutivi e dei successivi provvedimenti che già contengono l’intimazione.</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59</a:t>
            </a:fld>
            <a:endParaRPr lang="it-IT"/>
          </a:p>
        </p:txBody>
      </p:sp>
    </p:spTree>
    <p:extLst>
      <p:ext uri="{BB962C8B-B14F-4D97-AF65-F5344CB8AC3E}">
        <p14:creationId xmlns:p14="http://schemas.microsoft.com/office/powerpoint/2010/main" xmlns="" val="308793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75" b="1" i="1" dirty="0"/>
              <a:t>IL RISAMENTO FINANZIARIO, ATTRAVERSO L’AUMENTO</a:t>
            </a:r>
            <a:br>
              <a:rPr lang="it-IT" sz="2775" b="1" i="1" dirty="0"/>
            </a:br>
            <a:r>
              <a:rPr lang="it-IT" sz="2775" b="1" i="1" dirty="0"/>
              <a:t>DELLE PERCENTUALI DI RISCOSSIONE DEI TRIBUTI LOCALI</a:t>
            </a:r>
            <a:r>
              <a:rPr lang="it-IT" dirty="0"/>
              <a:t/>
            </a:r>
            <a:br>
              <a:rPr lang="it-IT" dirty="0"/>
            </a:b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La legislazione </a:t>
            </a:r>
            <a:r>
              <a:rPr lang="it-IT" dirty="0" err="1" smtClean="0"/>
              <a:t>pre-Covid</a:t>
            </a:r>
            <a:r>
              <a:rPr lang="it-IT" dirty="0" smtClean="0"/>
              <a:t>, in gran parte ancora vigente, era finalizzata ad aumentare le percentuali di riscossione dei tributi locali.</a:t>
            </a:r>
          </a:p>
          <a:p>
            <a:pPr marL="0" indent="0" algn="just">
              <a:buNone/>
            </a:pPr>
            <a:r>
              <a:rPr lang="it-IT" dirty="0" smtClean="0"/>
              <a:t>C’erano sul tavolo proposte come quella di inserire il pagamento dei tributi locali ed in particolare del servizio idrico nella bolletta della luce.</a:t>
            </a:r>
          </a:p>
          <a:p>
            <a:pPr marL="0" indent="0" algn="just">
              <a:buNone/>
            </a:pPr>
            <a:r>
              <a:rPr lang="it-IT" dirty="0" smtClean="0"/>
              <a:t>Dopo l’emergenza Covid-19 molto è cambiato e si è tornato ad ipotizzare percorsi in cui il Comune rinunci ad incassare somme di propria competenza, in cambio di forme di compensazione da parte dello Stato e della Regione.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a:t>
            </a:fld>
            <a:endParaRPr lang="it-IT"/>
          </a:p>
        </p:txBody>
      </p:sp>
    </p:spTree>
    <p:extLst>
      <p:ext uri="{BB962C8B-B14F-4D97-AF65-F5344CB8AC3E}">
        <p14:creationId xmlns:p14="http://schemas.microsoft.com/office/powerpoint/2010/main" xmlns="" val="1116350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t>ESPLETAMENTO DEL SERVIZIO </a:t>
            </a:r>
            <a:r>
              <a:rPr lang="it-IT" sz="2400" b="1" dirty="0" err="1"/>
              <a:t>DI</a:t>
            </a:r>
            <a:r>
              <a:rPr lang="it-IT" sz="2400" b="1" dirty="0"/>
              <a:t> RISCOSSIONE</a:t>
            </a:r>
          </a:p>
        </p:txBody>
      </p:sp>
      <p:sp>
        <p:nvSpPr>
          <p:cNvPr id="3" name="Segnaposto contenuto 2"/>
          <p:cNvSpPr>
            <a:spLocks noGrp="1"/>
          </p:cNvSpPr>
          <p:nvPr>
            <p:ph idx="1"/>
          </p:nvPr>
        </p:nvSpPr>
        <p:spPr/>
        <p:txBody>
          <a:bodyPr>
            <a:normAutofit lnSpcReduction="10000"/>
          </a:bodyPr>
          <a:lstStyle/>
          <a:p>
            <a:pPr algn="just">
              <a:buNone/>
            </a:pPr>
            <a:r>
              <a:rPr lang="it-IT" dirty="0" smtClean="0">
                <a:solidFill>
                  <a:srgbClr val="FF0000"/>
                </a:solidFill>
              </a:rPr>
              <a:t>TRE POSSIBILITA’  </a:t>
            </a:r>
            <a:r>
              <a:rPr lang="it-IT" dirty="0" err="1" smtClean="0">
                <a:solidFill>
                  <a:srgbClr val="FF0000"/>
                </a:solidFill>
              </a:rPr>
              <a:t>DI</a:t>
            </a:r>
            <a:r>
              <a:rPr lang="it-IT" dirty="0" smtClean="0">
                <a:solidFill>
                  <a:srgbClr val="FF0000"/>
                </a:solidFill>
              </a:rPr>
              <a:t> ESPLETAMENTO DEL SERVIZIO:</a:t>
            </a:r>
          </a:p>
          <a:p>
            <a:pPr algn="just">
              <a:buNone/>
            </a:pPr>
            <a:endParaRPr lang="it-IT" dirty="0" smtClean="0"/>
          </a:p>
          <a:p>
            <a:pPr algn="just"/>
            <a:r>
              <a:rPr lang="it-IT" dirty="0" smtClean="0"/>
              <a:t>Gestione diretta</a:t>
            </a:r>
          </a:p>
          <a:p>
            <a:pPr algn="just"/>
            <a:endParaRPr lang="it-IT" dirty="0" smtClean="0"/>
          </a:p>
          <a:p>
            <a:pPr algn="just"/>
            <a:r>
              <a:rPr lang="it-IT" dirty="0" smtClean="0"/>
              <a:t>Tramite società iscritte all’albo ministeriale</a:t>
            </a:r>
          </a:p>
          <a:p>
            <a:pPr algn="just"/>
            <a:endParaRPr lang="it-IT" dirty="0" smtClean="0"/>
          </a:p>
          <a:p>
            <a:pPr algn="just"/>
            <a:r>
              <a:rPr lang="it-IT" dirty="0" smtClean="0"/>
              <a:t>Tramite una società in house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60</a:t>
            </a:fld>
            <a:endParaRPr lang="it-IT"/>
          </a:p>
        </p:txBody>
      </p:sp>
    </p:spTree>
    <p:extLst>
      <p:ext uri="{BB962C8B-B14F-4D97-AF65-F5344CB8AC3E}">
        <p14:creationId xmlns:p14="http://schemas.microsoft.com/office/powerpoint/2010/main" xmlns="" val="115652927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ESPLETAMENTO DEL SERVIZIO DI RISCOSSIONE</a:t>
            </a: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975231" y="2057401"/>
            <a:ext cx="3193540" cy="3394472"/>
          </a:xfrm>
        </p:spPr>
      </p:pic>
      <p:sp>
        <p:nvSpPr>
          <p:cNvPr id="4" name="Segnaposto piè di pagina 3"/>
          <p:cNvSpPr>
            <a:spLocks noGrp="1"/>
          </p:cNvSpPr>
          <p:nvPr>
            <p:ph type="ftr" sz="quarter" idx="11"/>
          </p:nvPr>
        </p:nvSpPr>
        <p:spPr/>
        <p:txBody>
          <a:bodyPr/>
          <a:lstStyle/>
          <a:p>
            <a:r>
              <a:rPr lang="it-IT" smtClean="0"/>
              <a:t>Lucio Catania - Anci Sicilia - Ifel</a:t>
            </a:r>
            <a:endParaRPr lang="it-IT" dirty="0"/>
          </a:p>
        </p:txBody>
      </p:sp>
      <p:sp>
        <p:nvSpPr>
          <p:cNvPr id="3" name="Segnaposto numero diapositiva 2"/>
          <p:cNvSpPr>
            <a:spLocks noGrp="1"/>
          </p:cNvSpPr>
          <p:nvPr>
            <p:ph type="sldNum" sz="quarter" idx="12"/>
          </p:nvPr>
        </p:nvSpPr>
        <p:spPr/>
        <p:txBody>
          <a:bodyPr/>
          <a:lstStyle/>
          <a:p>
            <a:fld id="{D09608E0-78DA-432F-A738-2A804595EE38}" type="slidenum">
              <a:rPr lang="it-IT" smtClean="0"/>
              <a:pPr/>
              <a:t>61</a:t>
            </a:fld>
            <a:endParaRPr lang="it-IT"/>
          </a:p>
        </p:txBody>
      </p:sp>
    </p:spTree>
    <p:extLst>
      <p:ext uri="{BB962C8B-B14F-4D97-AF65-F5344CB8AC3E}">
        <p14:creationId xmlns:p14="http://schemas.microsoft.com/office/powerpoint/2010/main" xmlns="" val="1141215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t>ESPLETAMENTO DEL SERVIZIO </a:t>
            </a:r>
            <a:r>
              <a:rPr lang="it-IT" sz="2400" dirty="0" err="1"/>
              <a:t>DI</a:t>
            </a:r>
            <a:r>
              <a:rPr lang="it-IT" sz="2400" dirty="0"/>
              <a:t> RISCOSSIONE</a:t>
            </a:r>
          </a:p>
        </p:txBody>
      </p:sp>
      <p:sp>
        <p:nvSpPr>
          <p:cNvPr id="3" name="Segnaposto contenuto 2"/>
          <p:cNvSpPr>
            <a:spLocks noGrp="1"/>
          </p:cNvSpPr>
          <p:nvPr>
            <p:ph idx="1"/>
          </p:nvPr>
        </p:nvSpPr>
        <p:spPr/>
        <p:txBody>
          <a:bodyPr>
            <a:normAutofit lnSpcReduction="10000"/>
          </a:bodyPr>
          <a:lstStyle/>
          <a:p>
            <a:pPr algn="just">
              <a:buNone/>
            </a:pPr>
            <a:r>
              <a:rPr lang="it-IT" dirty="0" smtClean="0"/>
              <a:t>L’ANCI ritiene la decisione di gestire direttamente le attività in questione sia quella da preferire e, comunque, da valutare in prima istanza.</a:t>
            </a:r>
          </a:p>
          <a:p>
            <a:pPr algn="just">
              <a:buNone/>
            </a:pPr>
            <a:endParaRPr lang="it-IT" dirty="0" smtClean="0"/>
          </a:p>
          <a:p>
            <a:pPr algn="just">
              <a:buNone/>
            </a:pPr>
            <a:r>
              <a:rPr lang="it-IT" dirty="0" smtClean="0"/>
              <a:t>Il Comune attraverso la gestione diretta o la costituzione di società in house mantiene, infatti, un controllo diretto e costante di un’attività divenuta strategica.</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62</a:t>
            </a:fld>
            <a:endParaRPr lang="it-IT"/>
          </a:p>
        </p:txBody>
      </p:sp>
    </p:spTree>
    <p:extLst>
      <p:ext uri="{BB962C8B-B14F-4D97-AF65-F5344CB8AC3E}">
        <p14:creationId xmlns:p14="http://schemas.microsoft.com/office/powerpoint/2010/main" xmlns="" val="263724956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ESPLETAMENTO DEL SERVIZIO </a:t>
            </a:r>
            <a:r>
              <a:rPr lang="it-IT" sz="2400" dirty="0" err="1"/>
              <a:t>DI</a:t>
            </a:r>
            <a:r>
              <a:rPr lang="it-IT" sz="2400" dirty="0"/>
              <a:t> RISCOSSIONE SPONTANEA</a:t>
            </a:r>
          </a:p>
        </p:txBody>
      </p:sp>
      <p:sp>
        <p:nvSpPr>
          <p:cNvPr id="3" name="Segnaposto contenuto 2"/>
          <p:cNvSpPr>
            <a:spLocks noGrp="1"/>
          </p:cNvSpPr>
          <p:nvPr>
            <p:ph idx="1"/>
          </p:nvPr>
        </p:nvSpPr>
        <p:spPr/>
        <p:txBody>
          <a:bodyPr>
            <a:normAutofit fontScale="92500" lnSpcReduction="10000"/>
          </a:bodyPr>
          <a:lstStyle/>
          <a:p>
            <a:pPr algn="just">
              <a:buNone/>
            </a:pPr>
            <a:r>
              <a:rPr lang="it-IT" dirty="0" smtClean="0"/>
              <a:t>L’</a:t>
            </a:r>
            <a:r>
              <a:rPr lang="it-IT" dirty="0" err="1" smtClean="0"/>
              <a:t>internalizzazione</a:t>
            </a:r>
            <a:r>
              <a:rPr lang="it-IT" dirty="0" smtClean="0"/>
              <a:t> del servizio di riscossione volontaria, quindi, escluderebbe la necessità di ricorrere a gare d’appalto.</a:t>
            </a:r>
          </a:p>
          <a:p>
            <a:pPr algn="just">
              <a:buNone/>
            </a:pPr>
            <a:r>
              <a:rPr lang="it-IT" dirty="0" smtClean="0"/>
              <a:t>L’esternalizzazione della riscossione spontanea si configura, invece, come un insieme di attività di supporto piuttosto che come un reale affidamento a terzi di una funzione pubblica.</a:t>
            </a:r>
          </a:p>
          <a:p>
            <a:pPr algn="just">
              <a:buNone/>
            </a:pPr>
            <a:r>
              <a:rPr lang="it-IT" dirty="0" smtClean="0"/>
              <a:t>Secondo parte della dottrina tale caratteriste non autorizzerebbero il ricorso a criteri di remunerazione ad aggio.</a:t>
            </a:r>
          </a:p>
          <a:p>
            <a:pPr>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63</a:t>
            </a:fld>
            <a:endParaRPr lang="it-IT"/>
          </a:p>
        </p:txBody>
      </p:sp>
    </p:spTree>
    <p:extLst>
      <p:ext uri="{BB962C8B-B14F-4D97-AF65-F5344CB8AC3E}">
        <p14:creationId xmlns:p14="http://schemas.microsoft.com/office/powerpoint/2010/main" xmlns="" val="90059846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ESPLETAMENTO DEL SERVIZIO DI RISCOSSIONE L’albo ministeriale</a:t>
            </a:r>
          </a:p>
        </p:txBody>
      </p:sp>
      <p:sp>
        <p:nvSpPr>
          <p:cNvPr id="3" name="Segnaposto contenuto 2"/>
          <p:cNvSpPr>
            <a:spLocks noGrp="1"/>
          </p:cNvSpPr>
          <p:nvPr>
            <p:ph idx="1"/>
          </p:nvPr>
        </p:nvSpPr>
        <p:spPr/>
        <p:txBody>
          <a:bodyPr>
            <a:normAutofit fontScale="92500" lnSpcReduction="20000"/>
          </a:bodyPr>
          <a:lstStyle/>
          <a:p>
            <a:pPr algn="just">
              <a:buNone/>
            </a:pPr>
            <a:r>
              <a:rPr lang="it-IT" dirty="0" smtClean="0"/>
              <a:t>Per la riscossione coattiva è valutabile </a:t>
            </a:r>
            <a:r>
              <a:rPr lang="it-IT" b="1" dirty="0" smtClean="0"/>
              <a:t>l’affidamento ad una delle società private, iscritte all’albo di cui all’art. 53 del D.Lgs. n. 446/1997</a:t>
            </a:r>
            <a:r>
              <a:rPr lang="it-IT" dirty="0" smtClean="0"/>
              <a:t>, che possono espletare il servizio.</a:t>
            </a:r>
          </a:p>
          <a:p>
            <a:pPr algn="just">
              <a:buNone/>
            </a:pPr>
            <a:r>
              <a:rPr lang="it-IT" dirty="0" smtClean="0"/>
              <a:t>L’albo, istituito presso il Ministero delle Finanze, viene revisionato periodicamente. L’iscrizione avviene attraverso la presentazione di un’apposita istanza da parte dei soggetti che sono in possesso dei requisiti previsti dal decreto del Presidente della Repubblica n. 289 del 11 settembre 2000. </a:t>
            </a:r>
          </a:p>
          <a:p>
            <a:pPr>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64</a:t>
            </a:fld>
            <a:endParaRPr lang="it-IT"/>
          </a:p>
        </p:txBody>
      </p:sp>
    </p:spTree>
    <p:extLst>
      <p:ext uri="{BB962C8B-B14F-4D97-AF65-F5344CB8AC3E}">
        <p14:creationId xmlns:p14="http://schemas.microsoft.com/office/powerpoint/2010/main" xmlns="" val="200689303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50" dirty="0"/>
              <a:t>AFFIDAMENTO AD UNA SOCIETA’ ISCRITTA </a:t>
            </a:r>
            <a:br>
              <a:rPr lang="it-IT" sz="2850" dirty="0"/>
            </a:br>
            <a:r>
              <a:rPr lang="it-IT" sz="2850" dirty="0"/>
              <a:t>ALL’ALBO DI CUI ALL’ART. 53 D.LGS. 446/1997</a:t>
            </a:r>
            <a:r>
              <a:rPr lang="it-IT" dirty="0" smtClean="0"/>
              <a:t>  </a:t>
            </a:r>
            <a:endParaRPr lang="it-IT" dirty="0"/>
          </a:p>
        </p:txBody>
      </p:sp>
      <p:sp>
        <p:nvSpPr>
          <p:cNvPr id="3" name="Segnaposto contenuto 2"/>
          <p:cNvSpPr>
            <a:spLocks noGrp="1"/>
          </p:cNvSpPr>
          <p:nvPr>
            <p:ph idx="1"/>
          </p:nvPr>
        </p:nvSpPr>
        <p:spPr/>
        <p:txBody>
          <a:bodyPr>
            <a:normAutofit fontScale="85000" lnSpcReduction="10000"/>
          </a:bodyPr>
          <a:lstStyle/>
          <a:p>
            <a:pPr marL="0" indent="0" algn="just">
              <a:lnSpc>
                <a:spcPct val="200000"/>
              </a:lnSpc>
              <a:buNone/>
            </a:pPr>
            <a:r>
              <a:rPr lang="it-IT" dirty="0"/>
              <a:t>L</a:t>
            </a:r>
            <a:r>
              <a:rPr lang="it-IT" dirty="0" smtClean="0"/>
              <a:t>'esame </a:t>
            </a:r>
            <a:r>
              <a:rPr lang="it-IT" dirty="0"/>
              <a:t>delle domande di iscrizione, la revisione periodica,  </a:t>
            </a:r>
            <a:r>
              <a:rPr lang="it-IT" dirty="0" smtClean="0"/>
              <a:t>la cancellazione </a:t>
            </a:r>
            <a:r>
              <a:rPr lang="it-IT" dirty="0"/>
              <a:t>e la sospensione dall'albo, la revoca  e  la  </a:t>
            </a:r>
            <a:r>
              <a:rPr lang="it-IT" dirty="0" smtClean="0"/>
              <a:t>decadenza della </a:t>
            </a:r>
            <a:r>
              <a:rPr lang="it-IT" dirty="0"/>
              <a:t>gestione sono effettuate da una apposita commissione in cui </a:t>
            </a:r>
            <a:r>
              <a:rPr lang="it-IT" dirty="0" smtClean="0"/>
              <a:t>sia prevista </a:t>
            </a:r>
            <a:r>
              <a:rPr lang="it-IT" dirty="0"/>
              <a:t>una adeguata rappresentanza dell'ANCI e dell'UPI.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65</a:t>
            </a:fld>
            <a:endParaRPr lang="it-IT"/>
          </a:p>
        </p:txBody>
      </p:sp>
    </p:spTree>
    <p:extLst>
      <p:ext uri="{BB962C8B-B14F-4D97-AF65-F5344CB8AC3E}">
        <p14:creationId xmlns:p14="http://schemas.microsoft.com/office/powerpoint/2010/main" xmlns="" val="2693704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50" dirty="0"/>
              <a:t>AFFIDAMENTO AD UNA SOCIETA’ ISCRITTA ALL’ALBO </a:t>
            </a:r>
            <a:br>
              <a:rPr lang="it-IT" sz="2550" dirty="0"/>
            </a:br>
            <a:r>
              <a:rPr lang="it-IT" sz="2550" dirty="0"/>
              <a:t>DI CUI ALL’ART. 53 D.LGS. 446/1997</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Con decreti del Ministro delle  finanze,  da  emanare  ai  </a:t>
            </a:r>
            <a:r>
              <a:rPr lang="it-IT" dirty="0" smtClean="0"/>
              <a:t>sensi dell'articolo </a:t>
            </a:r>
            <a:r>
              <a:rPr lang="it-IT" dirty="0"/>
              <a:t>17, comma 3, della legge 23 agosto 1988, n. 400, </a:t>
            </a:r>
            <a:r>
              <a:rPr lang="it-IT" dirty="0" smtClean="0"/>
              <a:t>tenuto conto  </a:t>
            </a:r>
            <a:r>
              <a:rPr lang="it-IT" dirty="0"/>
              <a:t>delle  esigenze  di  trasparenza  e  di  tutela  del  </a:t>
            </a:r>
            <a:r>
              <a:rPr lang="it-IT" dirty="0" smtClean="0"/>
              <a:t>pubblico interesse</a:t>
            </a:r>
            <a:r>
              <a:rPr lang="it-IT" dirty="0"/>
              <a:t>,  sentita  la  conferenza  </a:t>
            </a:r>
            <a:r>
              <a:rPr lang="it-IT" dirty="0" smtClean="0"/>
              <a:t>Stato-Città,  </a:t>
            </a:r>
            <a:r>
              <a:rPr lang="it-IT" dirty="0"/>
              <a:t>sono  definiti  </a:t>
            </a:r>
            <a:r>
              <a:rPr lang="it-IT" dirty="0" smtClean="0"/>
              <a:t>le condizioni </a:t>
            </a:r>
            <a:r>
              <a:rPr lang="it-IT" dirty="0"/>
              <a:t>ed i requisiti per  l'iscrizione  nell'albo,  al  fine  </a:t>
            </a:r>
            <a:r>
              <a:rPr lang="it-IT" dirty="0" smtClean="0"/>
              <a:t>di assicurare </a:t>
            </a:r>
            <a:r>
              <a:rPr lang="it-IT" dirty="0"/>
              <a:t>il possesso di adeguati requisiti tecnici e finanziari, </a:t>
            </a:r>
            <a:r>
              <a:rPr lang="it-IT" dirty="0" smtClean="0"/>
              <a:t>la sussistenza </a:t>
            </a:r>
            <a:r>
              <a:rPr lang="it-IT" dirty="0"/>
              <a:t>di sufficienti requisiti morali e l'assenza di  cause  </a:t>
            </a:r>
            <a:r>
              <a:rPr lang="it-IT" dirty="0" smtClean="0"/>
              <a:t>di incompatibilità </a:t>
            </a:r>
            <a:r>
              <a:rPr lang="it-IT" dirty="0"/>
              <a:t>da parte degli iscritti, ed emanate disposizioni  </a:t>
            </a:r>
            <a:r>
              <a:rPr lang="it-IT" dirty="0" smtClean="0"/>
              <a:t>in ordine </a:t>
            </a:r>
            <a:r>
              <a:rPr lang="it-IT" dirty="0"/>
              <a:t>alla composizione, al funzionamento e alla  durata  in  </a:t>
            </a:r>
            <a:r>
              <a:rPr lang="it-IT" dirty="0" smtClean="0"/>
              <a:t>carica dei </a:t>
            </a:r>
            <a:r>
              <a:rPr lang="it-IT" dirty="0"/>
              <a:t>componenti della </a:t>
            </a:r>
            <a:r>
              <a:rPr lang="it-IT" dirty="0" smtClean="0"/>
              <a:t>commissione,  </a:t>
            </a:r>
            <a:r>
              <a:rPr lang="it-IT" dirty="0"/>
              <a:t>alle  </a:t>
            </a:r>
            <a:r>
              <a:rPr lang="it-IT" dirty="0" smtClean="0"/>
              <a:t>modalità  </a:t>
            </a:r>
            <a:r>
              <a:rPr lang="it-IT" dirty="0"/>
              <a:t>per  l'iscrizione  e  la  verifica   </a:t>
            </a:r>
            <a:r>
              <a:rPr lang="it-IT" dirty="0" smtClean="0"/>
              <a:t>dei presupposti </a:t>
            </a:r>
            <a:r>
              <a:rPr lang="it-IT" dirty="0"/>
              <a:t>per la sospensione e la cancellazione  dall'albo  </a:t>
            </a:r>
            <a:r>
              <a:rPr lang="it-IT" dirty="0" err="1" smtClean="0"/>
              <a:t>nonchè</a:t>
            </a:r>
            <a:r>
              <a:rPr lang="it-IT" dirty="0" smtClean="0"/>
              <a:t> ai </a:t>
            </a:r>
            <a:r>
              <a:rPr lang="it-IT" dirty="0"/>
              <a:t>casi  di  revoca  e  decadenza  della  gestione.</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66</a:t>
            </a:fld>
            <a:endParaRPr lang="it-IT"/>
          </a:p>
        </p:txBody>
      </p:sp>
    </p:spTree>
    <p:extLst>
      <p:ext uri="{BB962C8B-B14F-4D97-AF65-F5344CB8AC3E}">
        <p14:creationId xmlns:p14="http://schemas.microsoft.com/office/powerpoint/2010/main" xmlns="" val="3924886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50" dirty="0"/>
              <a:t>AFFIDAMENTO AD UNA SOCIETA’ ISCRITTA ALL’ALBO </a:t>
            </a:r>
            <a:br>
              <a:rPr lang="it-IT" sz="2550" dirty="0"/>
            </a:br>
            <a:r>
              <a:rPr lang="it-IT" sz="2550" dirty="0"/>
              <a:t>DI CUI ALL’ART. 53 D.LGS. 446/1997</a:t>
            </a:r>
          </a:p>
        </p:txBody>
      </p:sp>
      <p:sp>
        <p:nvSpPr>
          <p:cNvPr id="3" name="Segnaposto contenuto 2"/>
          <p:cNvSpPr>
            <a:spLocks noGrp="1"/>
          </p:cNvSpPr>
          <p:nvPr>
            <p:ph idx="1"/>
          </p:nvPr>
        </p:nvSpPr>
        <p:spPr/>
        <p:txBody>
          <a:bodyPr>
            <a:normAutofit/>
          </a:bodyPr>
          <a:lstStyle/>
          <a:p>
            <a:pPr marL="0" indent="0" algn="just">
              <a:lnSpc>
                <a:spcPct val="200000"/>
              </a:lnSpc>
              <a:buNone/>
            </a:pPr>
            <a:r>
              <a:rPr lang="it-IT" sz="1650" dirty="0"/>
              <a:t>Per  i  soggetti affidatari di servizi di liquidazione, accertamento e riscossione  di tributi e altre entrate degli enti locali, che  svolgano  i  predetti servizi almeno dal 1 gennaio 1997, può essere  stabilito  un  periodo transitorio,  non  superiore  a  due  anni,  per  l'adeguamento  alle condizioni e ai requisiti per l'iscrizione nell'albo suddetto. </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67</a:t>
            </a:fld>
            <a:endParaRPr lang="it-IT"/>
          </a:p>
        </p:txBody>
      </p:sp>
    </p:spTree>
    <p:extLst>
      <p:ext uri="{BB962C8B-B14F-4D97-AF65-F5344CB8AC3E}">
        <p14:creationId xmlns:p14="http://schemas.microsoft.com/office/powerpoint/2010/main" xmlns="" val="176363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550" dirty="0"/>
              <a:t>AFFIDAMENTO AD UNA SOCIETA’ ISCRITTA ALL’ALBO </a:t>
            </a:r>
            <a:br>
              <a:rPr lang="it-IT" sz="2550" dirty="0"/>
            </a:br>
            <a:r>
              <a:rPr lang="it-IT" sz="2550" dirty="0"/>
              <a:t>DI CUI ALL’ART. 53 D.LGS. 446/1997</a:t>
            </a: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rgbClr val="FF0000"/>
                </a:solidFill>
              </a:rPr>
              <a:t>Il Ministero delle Finanze, con nota 11 giugno 2001, ha precisato che qualsiasi attività che possa essere ricondotta alla liquidazione, accertamento e riscossione dei tributi locali deve essere affidata esclusivamente ad uno dei soggetti che sono iscritti all’Albo.</a:t>
            </a:r>
          </a:p>
          <a:p>
            <a:pPr marL="0" indent="0" algn="just">
              <a:buNone/>
            </a:pPr>
            <a:r>
              <a:rPr lang="it-IT" dirty="0" smtClean="0"/>
              <a:t>I soggetti privi del requisito dell’iscrizione potrebbero svolgere attività solo sotto il diretto coordinamento del funzionario responsabile dell’Ufficio tributi.</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68</a:t>
            </a:fld>
            <a:endParaRPr lang="it-IT"/>
          </a:p>
        </p:txBody>
      </p:sp>
    </p:spTree>
    <p:extLst>
      <p:ext uri="{BB962C8B-B14F-4D97-AF65-F5344CB8AC3E}">
        <p14:creationId xmlns:p14="http://schemas.microsoft.com/office/powerpoint/2010/main" xmlns="" val="3031569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AFFIDAMENTO AD UNA SOCIETA’ ISCRITTA ALL’ALBO DI CUI ALL’ART. 53 D.LGS. 446/1997</a:t>
            </a:r>
          </a:p>
        </p:txBody>
      </p:sp>
      <p:sp>
        <p:nvSpPr>
          <p:cNvPr id="3" name="Segnaposto contenuto 2"/>
          <p:cNvSpPr>
            <a:spLocks noGrp="1"/>
          </p:cNvSpPr>
          <p:nvPr>
            <p:ph idx="1"/>
          </p:nvPr>
        </p:nvSpPr>
        <p:spPr/>
        <p:txBody>
          <a:bodyPr/>
          <a:lstStyle/>
          <a:p>
            <a:pPr marL="0" algn="just">
              <a:lnSpc>
                <a:spcPct val="150000"/>
              </a:lnSpc>
              <a:spcBef>
                <a:spcPts val="0"/>
              </a:spcBef>
              <a:buNone/>
            </a:pPr>
            <a:r>
              <a:rPr lang="it-IT" dirty="0" smtClean="0"/>
              <a:t>Il Tar Toscana (sentenza n. 1329/2012) ha ritenuto che limitare un bando di gara per la </a:t>
            </a:r>
            <a:r>
              <a:rPr lang="it-IT" smtClean="0"/>
              <a:t>riscossione delle </a:t>
            </a:r>
            <a:r>
              <a:rPr lang="it-IT" dirty="0" smtClean="0"/>
              <a:t>contravvenzioni stradali alle società iscritte all’Albo ministeriale non fosse  un requisito eccessivo e spropositato.</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69</a:t>
            </a:fld>
            <a:endParaRPr lang="it-IT"/>
          </a:p>
        </p:txBody>
      </p:sp>
    </p:spTree>
    <p:extLst>
      <p:ext uri="{BB962C8B-B14F-4D97-AF65-F5344CB8AC3E}">
        <p14:creationId xmlns:p14="http://schemas.microsoft.com/office/powerpoint/2010/main" xmlns="" val="30983303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RIFORMA DELLA RISCOSSIONE LOCALE</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I commi 784-815 della L. </a:t>
            </a:r>
            <a:r>
              <a:rPr lang="it-IT" dirty="0" smtClean="0"/>
              <a:t>27 dicembre 2019 n</a:t>
            </a:r>
            <a:r>
              <a:rPr lang="it-IT" dirty="0"/>
              <a:t>. </a:t>
            </a:r>
            <a:r>
              <a:rPr lang="it-IT" dirty="0" smtClean="0"/>
              <a:t>160 </a:t>
            </a:r>
            <a:r>
              <a:rPr lang="it-IT" dirty="0"/>
              <a:t>recano una complessiva riforma della riscossione degli enti locali, con particolare riferimento agli strumenti per l’esercizio della potestà impositiva, fermo restando l’attuale assetto dei soggetti abilitati alla riscossione delle entrate locali.</a:t>
            </a:r>
          </a:p>
          <a:p>
            <a:pPr marL="0" indent="0" algn="just">
              <a:buNone/>
            </a:pPr>
            <a:endParaRPr lang="it-IT" dirty="0" smtClean="0"/>
          </a:p>
          <a:p>
            <a:pPr marL="0" indent="0" algn="just">
              <a:buNone/>
            </a:pPr>
            <a:r>
              <a:rPr lang="it-IT" dirty="0" smtClean="0"/>
              <a:t>Inoltre</a:t>
            </a:r>
            <a:r>
              <a:rPr lang="it-IT" dirty="0"/>
              <a:t>, disciplinano in modo sistematico l’accesso ai dati da parte degli enti e dei soggetti affidatari del servizio di riscossione.</a:t>
            </a:r>
          </a:p>
          <a:p>
            <a:pPr marL="0" indent="0" algn="just">
              <a:buNone/>
            </a:pPr>
            <a:endParaRPr lang="it-IT" dirty="0"/>
          </a:p>
        </p:txBody>
      </p:sp>
      <p:sp>
        <p:nvSpPr>
          <p:cNvPr id="5" name="Segnaposto piè di pagina 4"/>
          <p:cNvSpPr>
            <a:spLocks noGrp="1"/>
          </p:cNvSpPr>
          <p:nvPr>
            <p:ph type="ftr" sz="quarter" idx="11"/>
          </p:nvPr>
        </p:nvSpPr>
        <p:spPr>
          <a:xfrm>
            <a:off x="628650" y="5624513"/>
            <a:ext cx="7886700" cy="273844"/>
          </a:xfrm>
        </p:spPr>
        <p:txBody>
          <a:bodyPr/>
          <a:lstStyle/>
          <a:p>
            <a:r>
              <a:rPr lang="it-IT" smtClean="0"/>
              <a:t>Lucio Catania - Anci Sicilia - Ifel</a:t>
            </a:r>
            <a:endParaRPr lang="it-IT" dirty="0"/>
          </a:p>
        </p:txBody>
      </p:sp>
      <p:sp>
        <p:nvSpPr>
          <p:cNvPr id="4" name="Segnaposto numero diapositiva 3"/>
          <p:cNvSpPr>
            <a:spLocks noGrp="1"/>
          </p:cNvSpPr>
          <p:nvPr>
            <p:ph type="sldNum" sz="quarter" idx="12"/>
          </p:nvPr>
        </p:nvSpPr>
        <p:spPr/>
        <p:txBody>
          <a:bodyPr/>
          <a:lstStyle/>
          <a:p>
            <a:fld id="{D09608E0-78DA-432F-A738-2A804595EE38}" type="slidenum">
              <a:rPr lang="it-IT" smtClean="0"/>
              <a:pPr/>
              <a:t>7</a:t>
            </a:fld>
            <a:endParaRPr lang="it-IT"/>
          </a:p>
        </p:txBody>
      </p:sp>
    </p:spTree>
    <p:extLst>
      <p:ext uri="{BB962C8B-B14F-4D97-AF65-F5344CB8AC3E}">
        <p14:creationId xmlns:p14="http://schemas.microsoft.com/office/powerpoint/2010/main" xmlns="" val="2372369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GESTIONE DIRETTA</a:t>
            </a:r>
            <a:br>
              <a:rPr lang="it-IT" dirty="0" smtClean="0"/>
            </a:br>
            <a:r>
              <a:rPr lang="it-IT" dirty="0" smtClean="0"/>
              <a:t>L’INGIUNZIONE FISCALE</a:t>
            </a:r>
            <a:endParaRPr lang="it-IT" dirty="0"/>
          </a:p>
        </p:txBody>
      </p:sp>
      <p:sp>
        <p:nvSpPr>
          <p:cNvPr id="3" name="Segnaposto contenuto 2"/>
          <p:cNvSpPr>
            <a:spLocks noGrp="1"/>
          </p:cNvSpPr>
          <p:nvPr>
            <p:ph idx="1"/>
          </p:nvPr>
        </p:nvSpPr>
        <p:spPr/>
        <p:txBody>
          <a:bodyPr>
            <a:normAutofit fontScale="92500" lnSpcReduction="10000"/>
          </a:bodyPr>
          <a:lstStyle/>
          <a:p>
            <a:pPr algn="just">
              <a:buNone/>
            </a:pPr>
            <a:r>
              <a:rPr lang="it-IT" dirty="0" smtClean="0"/>
              <a:t>L’alternativa al ruolo è l’ingiunzione di pagamento  regolamentata dal </a:t>
            </a:r>
            <a:r>
              <a:rPr lang="it-IT" dirty="0" smtClean="0">
                <a:solidFill>
                  <a:srgbClr val="0070C0"/>
                </a:solidFill>
              </a:rPr>
              <a:t>REGIO</a:t>
            </a:r>
            <a:r>
              <a:rPr lang="it-IT" dirty="0" smtClean="0">
                <a:solidFill>
                  <a:srgbClr val="FFC000"/>
                </a:solidFill>
              </a:rPr>
              <a:t> </a:t>
            </a:r>
            <a:r>
              <a:rPr lang="it-IT" dirty="0" smtClean="0"/>
              <a:t>DECRETO N. 639 del </a:t>
            </a:r>
            <a:r>
              <a:rPr lang="it-IT" u="sng" dirty="0" smtClean="0">
                <a:solidFill>
                  <a:srgbClr val="0070C0"/>
                </a:solidFill>
              </a:rPr>
              <a:t>1910</a:t>
            </a:r>
            <a:r>
              <a:rPr lang="it-IT" dirty="0" smtClean="0">
                <a:solidFill>
                  <a:schemeClr val="accent3"/>
                </a:solidFill>
              </a:rPr>
              <a:t> </a:t>
            </a:r>
            <a:r>
              <a:rPr lang="it-IT" dirty="0" smtClean="0"/>
              <a:t>(</a:t>
            </a:r>
            <a:r>
              <a:rPr lang="it-IT" b="1" dirty="0" smtClean="0"/>
              <a:t>e, per quanto compatibile dal Dpr 602/1973</a:t>
            </a:r>
            <a:r>
              <a:rPr lang="it-IT" dirty="0" smtClean="0"/>
              <a:t>).</a:t>
            </a:r>
          </a:p>
          <a:p>
            <a:pPr algn="just">
              <a:buNone/>
            </a:pPr>
            <a:endParaRPr lang="it-IT" dirty="0" smtClean="0"/>
          </a:p>
          <a:p>
            <a:pPr algn="just">
              <a:buNone/>
            </a:pPr>
            <a:r>
              <a:rPr lang="it-IT" dirty="0" smtClean="0"/>
              <a:t>L’accesso alla cosiddetta INGIUNZIONE POTENZIATA (che utilizza dichiarazione stragiudiziale del terzo, fermo amministrativo e iscrizione di ipoteca immobiliare) è consentito sia ai Comuni che alle Società iscritte all’Albo.</a:t>
            </a:r>
          </a:p>
          <a:p>
            <a:pPr algn="just">
              <a:buNone/>
            </a:pPr>
            <a:endParaRPr lang="it-IT" u="sng" dirty="0" smtClean="0"/>
          </a:p>
          <a:p>
            <a:pPr>
              <a:buNone/>
            </a:pPr>
            <a:endParaRPr lang="it-IT" u="sng" dirty="0">
              <a:solidFill>
                <a:srgbClr val="FFC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70</a:t>
            </a:fld>
            <a:endParaRPr lang="it-IT"/>
          </a:p>
        </p:txBody>
      </p:sp>
    </p:spTree>
    <p:extLst>
      <p:ext uri="{BB962C8B-B14F-4D97-AF65-F5344CB8AC3E}">
        <p14:creationId xmlns:p14="http://schemas.microsoft.com/office/powerpoint/2010/main" xmlns="" val="230074067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L’INGIUNZIONE FISCALE</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lnSpc>
                <a:spcPct val="200000"/>
              </a:lnSpc>
              <a:buNone/>
            </a:pPr>
            <a:r>
              <a:rPr lang="it-IT" dirty="0" smtClean="0"/>
              <a:t>L’ingiunzione fiscale è l’atto mediante il quale si è dato avvio al procedimento di riscossione, consistente in un ordine emesso dal competente ufficio dell’ente creditore, a versare entro il termini di trenta giorni l’importo dovuto.</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71</a:t>
            </a:fld>
            <a:endParaRPr lang="it-IT"/>
          </a:p>
        </p:txBody>
      </p:sp>
    </p:spTree>
    <p:extLst>
      <p:ext uri="{BB962C8B-B14F-4D97-AF65-F5344CB8AC3E}">
        <p14:creationId xmlns:p14="http://schemas.microsoft.com/office/powerpoint/2010/main" xmlns="" val="554025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L’INGIUZIONE FISCALE</a:t>
            </a:r>
            <a:endParaRPr lang="it-IT" dirty="0"/>
          </a:p>
        </p:txBody>
      </p:sp>
      <p:sp>
        <p:nvSpPr>
          <p:cNvPr id="3" name="Segnaposto contenuto 2"/>
          <p:cNvSpPr>
            <a:spLocks noGrp="1"/>
          </p:cNvSpPr>
          <p:nvPr>
            <p:ph idx="1"/>
          </p:nvPr>
        </p:nvSpPr>
        <p:spPr/>
        <p:txBody>
          <a:bodyPr>
            <a:normAutofit fontScale="92500"/>
          </a:bodyPr>
          <a:lstStyle/>
          <a:p>
            <a:pPr marL="0" indent="0" algn="just">
              <a:lnSpc>
                <a:spcPct val="200000"/>
              </a:lnSpc>
              <a:buNone/>
            </a:pPr>
            <a:r>
              <a:rPr lang="it-IT" dirty="0" smtClean="0"/>
              <a:t>L’ingiunzione, in quanto atto giudiziario, dev’essere validamente notificata dall’ufficiale giudiziario, ma nel caso in cui sussista un vizio di notifica, esso interrompe comunque il termine di prescrizione.</a:t>
            </a:r>
          </a:p>
          <a:p>
            <a:pPr marL="0" indent="0" algn="just">
              <a:lnSpc>
                <a:spcPct val="200000"/>
              </a:lnSpc>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72</a:t>
            </a:fld>
            <a:endParaRPr lang="it-IT"/>
          </a:p>
        </p:txBody>
      </p:sp>
    </p:spTree>
    <p:extLst>
      <p:ext uri="{BB962C8B-B14F-4D97-AF65-F5344CB8AC3E}">
        <p14:creationId xmlns:p14="http://schemas.microsoft.com/office/powerpoint/2010/main" xmlns="" val="1327583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L’INGIUNZIONE FISCALE</a:t>
            </a:r>
            <a:br>
              <a:rPr lang="it-IT" dirty="0" smtClean="0"/>
            </a:br>
            <a:r>
              <a:rPr lang="it-IT" dirty="0" smtClean="0"/>
              <a:t>LA NORMATIVA DI RIFERIMENTO</a:t>
            </a:r>
            <a:endParaRPr lang="it-IT" dirty="0"/>
          </a:p>
        </p:txBody>
      </p:sp>
      <p:sp>
        <p:nvSpPr>
          <p:cNvPr id="3" name="Segnaposto contenuto 2"/>
          <p:cNvSpPr>
            <a:spLocks noGrp="1"/>
          </p:cNvSpPr>
          <p:nvPr>
            <p:ph idx="1"/>
          </p:nvPr>
        </p:nvSpPr>
        <p:spPr/>
        <p:txBody>
          <a:bodyPr/>
          <a:lstStyle/>
          <a:p>
            <a:r>
              <a:rPr lang="it-IT" dirty="0" smtClean="0">
                <a:solidFill>
                  <a:srgbClr val="FF0000"/>
                </a:solidFill>
              </a:rPr>
              <a:t>R.D. n. 639/1910</a:t>
            </a:r>
          </a:p>
          <a:p>
            <a:r>
              <a:rPr lang="it-IT" dirty="0" smtClean="0"/>
              <a:t>D.P.R. n. 43/1988</a:t>
            </a:r>
          </a:p>
          <a:p>
            <a:r>
              <a:rPr lang="it-IT" dirty="0" smtClean="0"/>
              <a:t>D.LGS. n. 446/1997</a:t>
            </a:r>
          </a:p>
          <a:p>
            <a:r>
              <a:rPr lang="it-IT" dirty="0" smtClean="0"/>
              <a:t>L. 265/2002 e la riforma della riscossione</a:t>
            </a:r>
          </a:p>
          <a:p>
            <a:r>
              <a:rPr lang="it-IT" dirty="0" smtClean="0"/>
              <a:t>Legge finanziaria 2008 e cd. Decreto Milleproroghe</a:t>
            </a:r>
          </a:p>
          <a:p>
            <a:r>
              <a:rPr lang="it-IT" dirty="0" smtClean="0"/>
              <a:t>L. 106/2011 e ss.mm.ii.</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73</a:t>
            </a:fld>
            <a:endParaRPr lang="it-IT"/>
          </a:p>
        </p:txBody>
      </p:sp>
    </p:spTree>
    <p:extLst>
      <p:ext uri="{BB962C8B-B14F-4D97-AF65-F5344CB8AC3E}">
        <p14:creationId xmlns:p14="http://schemas.microsoft.com/office/powerpoint/2010/main" xmlns="" val="2982130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L’INGIUNZIONE FISCALE</a:t>
            </a:r>
            <a:endParaRPr lang="it-IT" dirty="0"/>
          </a:p>
        </p:txBody>
      </p:sp>
      <p:sp>
        <p:nvSpPr>
          <p:cNvPr id="3" name="Segnaposto contenuto 2"/>
          <p:cNvSpPr>
            <a:spLocks noGrp="1"/>
          </p:cNvSpPr>
          <p:nvPr>
            <p:ph idx="1"/>
          </p:nvPr>
        </p:nvSpPr>
        <p:spPr/>
        <p:txBody>
          <a:bodyPr/>
          <a:lstStyle/>
          <a:p>
            <a:pPr marL="0" indent="0" algn="just">
              <a:buNone/>
            </a:pPr>
            <a:r>
              <a:rPr lang="it-IT" dirty="0" smtClean="0"/>
              <a:t>L’art. 2 del R.D. n. 639/1910 afferma che </a:t>
            </a:r>
          </a:p>
          <a:p>
            <a:pPr marL="0" indent="0" algn="just">
              <a:buNone/>
            </a:pPr>
            <a:endParaRPr lang="it-IT" i="1" dirty="0" smtClean="0"/>
          </a:p>
          <a:p>
            <a:pPr marL="0" indent="0" algn="just">
              <a:buNone/>
            </a:pPr>
            <a:r>
              <a:rPr lang="it-IT" i="1" dirty="0" smtClean="0"/>
              <a:t>Il </a:t>
            </a:r>
            <a:r>
              <a:rPr lang="it-IT" i="1" dirty="0"/>
              <a:t>procedimento di coazione comincia con la ingiunzione, la quale consiste nell'ordine, emesso dal competente ufficio dell'ente creditore, di pagare entro trenta giorni, sotto pena degli atti esecutivi, la somma dovuta.</a:t>
            </a: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74</a:t>
            </a:fld>
            <a:endParaRPr lang="it-IT"/>
          </a:p>
        </p:txBody>
      </p:sp>
    </p:spTree>
    <p:extLst>
      <p:ext uri="{BB962C8B-B14F-4D97-AF65-F5344CB8AC3E}">
        <p14:creationId xmlns:p14="http://schemas.microsoft.com/office/powerpoint/2010/main" xmlns="" val="566828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L’INGIUNZIONE FISCALE</a:t>
            </a:r>
          </a:p>
        </p:txBody>
      </p:sp>
      <p:sp>
        <p:nvSpPr>
          <p:cNvPr id="3" name="Segnaposto contenuto 2"/>
          <p:cNvSpPr>
            <a:spLocks noGrp="1"/>
          </p:cNvSpPr>
          <p:nvPr>
            <p:ph idx="1"/>
          </p:nvPr>
        </p:nvSpPr>
        <p:spPr/>
        <p:txBody>
          <a:bodyPr/>
          <a:lstStyle/>
          <a:p>
            <a:pPr marL="0" indent="0" algn="just">
              <a:buNone/>
            </a:pPr>
            <a:r>
              <a:rPr lang="it-IT" dirty="0" smtClean="0"/>
              <a:t>Il successivo art. 16 prevede che, rispetto agli atti di ingiunzione fiscale, </a:t>
            </a:r>
          </a:p>
          <a:p>
            <a:pPr marL="0" indent="0" algn="just">
              <a:buNone/>
            </a:pPr>
            <a:r>
              <a:rPr lang="it-IT" i="1" dirty="0" smtClean="0"/>
              <a:t>Nel </a:t>
            </a:r>
            <a:r>
              <a:rPr lang="it-IT" i="1" dirty="0"/>
              <a:t>procedimento di espropriazione, iniziato per i crediti di cui </a:t>
            </a:r>
            <a:r>
              <a:rPr lang="it-IT" i="1" dirty="0" smtClean="0"/>
              <a:t>nell’articolo 1 della </a:t>
            </a:r>
            <a:r>
              <a:rPr lang="it-IT" i="1" dirty="0"/>
              <a:t>presente legge, è escluso l'obbligo della notificazione del titolo esecutivo</a:t>
            </a:r>
            <a:r>
              <a:rPr lang="it-IT" i="1" dirty="0" smtClean="0"/>
              <a:t>.</a:t>
            </a:r>
          </a:p>
          <a:p>
            <a:pPr marL="0" indent="0" algn="just">
              <a:buNone/>
            </a:pPr>
            <a:r>
              <a:rPr lang="it-IT" b="1" i="1" dirty="0" smtClean="0">
                <a:solidFill>
                  <a:srgbClr val="FF0000"/>
                </a:solidFill>
              </a:rPr>
              <a:t>L’ingiunzione fiscale ha valenza di titolo esecutivo in quanto tale.</a:t>
            </a:r>
            <a:endParaRPr lang="it-IT" b="1" i="1" dirty="0">
              <a:solidFill>
                <a:srgbClr val="FF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75</a:t>
            </a:fld>
            <a:endParaRPr lang="it-IT"/>
          </a:p>
        </p:txBody>
      </p:sp>
    </p:spTree>
    <p:extLst>
      <p:ext uri="{BB962C8B-B14F-4D97-AF65-F5344CB8AC3E}">
        <p14:creationId xmlns:p14="http://schemas.microsoft.com/office/powerpoint/2010/main" xmlns="" val="17491306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L’INGIUNZIONE FISCALE</a:t>
            </a:r>
          </a:p>
        </p:txBody>
      </p:sp>
      <p:sp>
        <p:nvSpPr>
          <p:cNvPr id="3" name="Segnaposto contenuto 2"/>
          <p:cNvSpPr>
            <a:spLocks noGrp="1"/>
          </p:cNvSpPr>
          <p:nvPr>
            <p:ph idx="1"/>
          </p:nvPr>
        </p:nvSpPr>
        <p:spPr/>
        <p:txBody>
          <a:bodyPr>
            <a:normAutofit fontScale="85000" lnSpcReduction="10000"/>
          </a:bodyPr>
          <a:lstStyle/>
          <a:p>
            <a:pPr marL="0" indent="0" algn="just">
              <a:lnSpc>
                <a:spcPct val="200000"/>
              </a:lnSpc>
              <a:buNone/>
            </a:pPr>
            <a:r>
              <a:rPr lang="it-IT" dirty="0" smtClean="0"/>
              <a:t>L’ingiunzione fiscale, quindi, costituisce </a:t>
            </a:r>
            <a:r>
              <a:rPr lang="it-IT" dirty="0" smtClean="0">
                <a:solidFill>
                  <a:srgbClr val="FF0000"/>
                </a:solidFill>
              </a:rPr>
              <a:t>titolo esecutivo speciale, non di natura giurisdizionale ma amministrativa, unilateralmente formato dalla pubblica amministrazione, che in parte diverge da quello ordinario ma che ne richiama fondamentalmente la disciplina.</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76</a:t>
            </a:fld>
            <a:endParaRPr lang="it-IT"/>
          </a:p>
        </p:txBody>
      </p:sp>
    </p:spTree>
    <p:extLst>
      <p:ext uri="{BB962C8B-B14F-4D97-AF65-F5344CB8AC3E}">
        <p14:creationId xmlns:p14="http://schemas.microsoft.com/office/powerpoint/2010/main" xmlns="" val="1768618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L’INGIUNZIONE FISCALE</a:t>
            </a:r>
          </a:p>
        </p:txBody>
      </p:sp>
      <p:sp>
        <p:nvSpPr>
          <p:cNvPr id="3" name="Segnaposto contenuto 2"/>
          <p:cNvSpPr>
            <a:spLocks noGrp="1"/>
          </p:cNvSpPr>
          <p:nvPr>
            <p:ph idx="1"/>
          </p:nvPr>
        </p:nvSpPr>
        <p:spPr/>
        <p:txBody>
          <a:bodyPr/>
          <a:lstStyle/>
          <a:p>
            <a:pPr marL="0" indent="0" algn="just">
              <a:lnSpc>
                <a:spcPct val="150000"/>
              </a:lnSpc>
              <a:buNone/>
            </a:pPr>
            <a:r>
              <a:rPr lang="it-IT" dirty="0" smtClean="0"/>
              <a:t>La valenza dell’ingiunzione quale titolo esecutivo speciale comporta che essa non abbisogna di alcun atto di precetto, costituendo </a:t>
            </a:r>
            <a:r>
              <a:rPr lang="it-IT" dirty="0" smtClean="0">
                <a:solidFill>
                  <a:srgbClr val="FF0000"/>
                </a:solidFill>
              </a:rPr>
              <a:t>contestualmente precetto e titolo esecutivo (Corte di Cassazione, sez. I, 13 settembre 2006, n. 19669).</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77</a:t>
            </a:fld>
            <a:endParaRPr lang="it-IT"/>
          </a:p>
        </p:txBody>
      </p:sp>
    </p:spTree>
    <p:extLst>
      <p:ext uri="{BB962C8B-B14F-4D97-AF65-F5344CB8AC3E}">
        <p14:creationId xmlns:p14="http://schemas.microsoft.com/office/powerpoint/2010/main" xmlns="" val="3243239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L’INGIUNZIONE FISCALE</a:t>
            </a:r>
          </a:p>
        </p:txBody>
      </p:sp>
      <p:sp>
        <p:nvSpPr>
          <p:cNvPr id="3" name="Segnaposto contenuto 2"/>
          <p:cNvSpPr>
            <a:spLocks noGrp="1"/>
          </p:cNvSpPr>
          <p:nvPr>
            <p:ph idx="1"/>
          </p:nvPr>
        </p:nvSpPr>
        <p:spPr/>
        <p:txBody>
          <a:bodyPr/>
          <a:lstStyle/>
          <a:p>
            <a:pPr marL="0" indent="0" algn="just">
              <a:buNone/>
            </a:pPr>
            <a:r>
              <a:rPr lang="it-IT" dirty="0" smtClean="0"/>
              <a:t>Sono presenti nell’ingiunzione tutti gli elementi dell’atto di precetto:</a:t>
            </a:r>
          </a:p>
          <a:p>
            <a:pPr algn="just"/>
            <a:r>
              <a:rPr lang="it-IT" dirty="0" smtClean="0"/>
              <a:t>L’ordine o intimazione ad adempiere</a:t>
            </a:r>
          </a:p>
          <a:p>
            <a:pPr algn="just"/>
            <a:r>
              <a:rPr lang="it-IT" dirty="0" smtClean="0"/>
              <a:t>Il termine per adempiere</a:t>
            </a:r>
          </a:p>
          <a:p>
            <a:pPr algn="just"/>
            <a:r>
              <a:rPr lang="it-IT" dirty="0" smtClean="0"/>
              <a:t>La minaccia degli atti esecutivi conseguenti al mancato adempimento</a:t>
            </a:r>
          </a:p>
          <a:p>
            <a:pPr algn="just"/>
            <a:r>
              <a:rPr lang="it-IT" dirty="0" smtClean="0"/>
              <a:t>La motivazione dell’atto</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78</a:t>
            </a:fld>
            <a:endParaRPr lang="it-IT"/>
          </a:p>
        </p:txBody>
      </p:sp>
    </p:spTree>
    <p:extLst>
      <p:ext uri="{BB962C8B-B14F-4D97-AF65-F5344CB8AC3E}">
        <p14:creationId xmlns:p14="http://schemas.microsoft.com/office/powerpoint/2010/main" xmlns="" val="2833292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L’INGIUNZIONE FISCALE</a:t>
            </a:r>
          </a:p>
        </p:txBody>
      </p:sp>
      <p:sp>
        <p:nvSpPr>
          <p:cNvPr id="3" name="Segnaposto contenuto 2"/>
          <p:cNvSpPr>
            <a:spLocks noGrp="1"/>
          </p:cNvSpPr>
          <p:nvPr>
            <p:ph idx="1"/>
          </p:nvPr>
        </p:nvSpPr>
        <p:spPr/>
        <p:txBody>
          <a:bodyPr/>
          <a:lstStyle/>
          <a:p>
            <a:pPr marL="0" indent="0" algn="just">
              <a:buNone/>
            </a:pPr>
            <a:r>
              <a:rPr lang="it-IT" dirty="0" smtClean="0"/>
              <a:t>Trascorso il termine di trenta giorni (per le ingiunzioni non aventi natura tributaria) o sessanta (natura tributaria), respinti opposizioni o ricorsi, l’ente creditore procederà per mezzo di un ufficiale giudiziario addetto al tribunale o all’ufficio del giudice di pace, al pignoramento dei beni del debitore.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79</a:t>
            </a:fld>
            <a:endParaRPr lang="it-IT"/>
          </a:p>
        </p:txBody>
      </p:sp>
    </p:spTree>
    <p:extLst>
      <p:ext uri="{BB962C8B-B14F-4D97-AF65-F5344CB8AC3E}">
        <p14:creationId xmlns:p14="http://schemas.microsoft.com/office/powerpoint/2010/main" xmlns="" val="33919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RIFORMA DELLA RISCOSSIONE LOCALE</a:t>
            </a:r>
          </a:p>
        </p:txBody>
      </p:sp>
      <p:sp>
        <p:nvSpPr>
          <p:cNvPr id="3" name="Segnaposto contenuto 2"/>
          <p:cNvSpPr>
            <a:spLocks noGrp="1"/>
          </p:cNvSpPr>
          <p:nvPr>
            <p:ph idx="1"/>
          </p:nvPr>
        </p:nvSpPr>
        <p:spPr/>
        <p:txBody>
          <a:bodyPr>
            <a:normAutofit fontScale="77500" lnSpcReduction="20000"/>
          </a:bodyPr>
          <a:lstStyle/>
          <a:p>
            <a:pPr marL="0" indent="0" algn="just">
              <a:lnSpc>
                <a:spcPct val="150000"/>
              </a:lnSpc>
              <a:buNone/>
            </a:pPr>
            <a:r>
              <a:rPr lang="it-IT" dirty="0"/>
              <a:t>Una prima importante riforma del sistema della riscossione dei tributi locali si era avuta con l’art. 1 del D.L. n. 193/2016, che aveva previsto, dal 1° luglio 2017, la cancellazione per legge delle società del Gruppo </a:t>
            </a:r>
            <a:r>
              <a:rPr lang="it-IT" dirty="0" err="1"/>
              <a:t>Equitalia</a:t>
            </a:r>
            <a:r>
              <a:rPr lang="it-IT" dirty="0"/>
              <a:t>, ed il passaggio dell’attribuzione dell’esercizio delle funzioni relative alla riscossione nazionale all’Agenzia delle entrate ed in particolare all’ente pubblico economico strumentale dell’Agenzia delle entrate, denominato “Agenzia delle entrate-Riscossione”. </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a:t>
            </a:fld>
            <a:endParaRPr lang="it-IT"/>
          </a:p>
        </p:txBody>
      </p:sp>
    </p:spTree>
    <p:extLst>
      <p:ext uri="{BB962C8B-B14F-4D97-AF65-F5344CB8AC3E}">
        <p14:creationId xmlns:p14="http://schemas.microsoft.com/office/powerpoint/2010/main" xmlns="" val="679503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ENTRATE RISCUOTIBILI CON L’INGIUNZIONE FISCALE</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t>L’ingiunzione fiscale può sicuramente essere applicata per tutti i tributi ed, in particolare, per tutti quelli locali.</a:t>
            </a:r>
          </a:p>
          <a:p>
            <a:pPr marL="0" indent="0" algn="just">
              <a:buNone/>
            </a:pPr>
            <a:r>
              <a:rPr lang="it-IT" dirty="0" smtClean="0"/>
              <a:t>La giurisprudenza ha affermato che l’ingiunzione fiscale può essere utilizzata, da parte della pubblica amministrazione, non solo per le entrate strettamente di diritto pubblico, ma anche in quelle di diritto privato (entrate patrimoniali, non tributarie)</a:t>
            </a: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80</a:t>
            </a:fld>
            <a:endParaRPr lang="it-IT"/>
          </a:p>
        </p:txBody>
      </p:sp>
    </p:spTree>
    <p:extLst>
      <p:ext uri="{BB962C8B-B14F-4D97-AF65-F5344CB8AC3E}">
        <p14:creationId xmlns:p14="http://schemas.microsoft.com/office/powerpoint/2010/main" xmlns="" val="1663791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ENTRATE RISCUOTIBILI CON L’INGIUNZIONE FISCALE</a:t>
            </a:r>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t>Il credito riscuotibile con l’ingiunzione fiscale dev’essere comunque </a:t>
            </a:r>
            <a:r>
              <a:rPr lang="it-IT" dirty="0" smtClean="0">
                <a:solidFill>
                  <a:srgbClr val="FF0000"/>
                </a:solidFill>
              </a:rPr>
              <a:t>certo, liquido ed esigibile.</a:t>
            </a:r>
          </a:p>
          <a:p>
            <a:pPr marL="0" indent="0" algn="just">
              <a:buNone/>
            </a:pPr>
            <a:r>
              <a:rPr lang="it-IT" dirty="0" smtClean="0">
                <a:solidFill>
                  <a:srgbClr val="FF0000"/>
                </a:solidFill>
              </a:rPr>
              <a:t>CERTO: </a:t>
            </a:r>
            <a:r>
              <a:rPr lang="it-IT" dirty="0" smtClean="0"/>
              <a:t>quando non è controverso nella sua esistenza</a:t>
            </a:r>
          </a:p>
          <a:p>
            <a:pPr marL="0" indent="0" algn="just">
              <a:buNone/>
            </a:pPr>
            <a:r>
              <a:rPr lang="it-IT" dirty="0" smtClean="0">
                <a:solidFill>
                  <a:srgbClr val="FF0000"/>
                </a:solidFill>
              </a:rPr>
              <a:t>LIQUIDO: </a:t>
            </a:r>
            <a:r>
              <a:rPr lang="it-IT" dirty="0"/>
              <a:t>	</a:t>
            </a:r>
            <a:r>
              <a:rPr lang="it-IT" dirty="0" smtClean="0"/>
              <a:t>quando è determinato (o facilmente determinabile) nel suo ammontare</a:t>
            </a:r>
          </a:p>
          <a:p>
            <a:pPr marL="0" indent="0" algn="just">
              <a:buNone/>
            </a:pPr>
            <a:r>
              <a:rPr lang="it-IT" dirty="0" smtClean="0">
                <a:solidFill>
                  <a:srgbClr val="FF0000"/>
                </a:solidFill>
              </a:rPr>
              <a:t>ESIGIBILE: </a:t>
            </a:r>
            <a:r>
              <a:rPr lang="it-IT" dirty="0" smtClean="0"/>
              <a:t>quando il termine per la riscossione è scaduto ed il pagamento non è più sottoposto a condizione o termine.</a:t>
            </a:r>
            <a:endParaRPr lang="it-IT" dirty="0">
              <a:solidFill>
                <a:srgbClr val="FF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81</a:t>
            </a:fld>
            <a:endParaRPr lang="it-IT"/>
          </a:p>
        </p:txBody>
      </p:sp>
    </p:spTree>
    <p:extLst>
      <p:ext uri="{BB962C8B-B14F-4D97-AF65-F5344CB8AC3E}">
        <p14:creationId xmlns:p14="http://schemas.microsoft.com/office/powerpoint/2010/main" xmlns="" val="231241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NOTIFICA </a:t>
            </a:r>
            <a:br>
              <a:rPr lang="it-IT" dirty="0" smtClean="0"/>
            </a:br>
            <a:r>
              <a:rPr lang="it-IT" dirty="0" smtClean="0"/>
              <a:t>DELL’INGIUNZIONE FISCALE</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smtClean="0"/>
              <a:t>La normativa e la dottrina individuano varie modalità attraverso le quali è possibile effettuare la notifica:</a:t>
            </a:r>
          </a:p>
          <a:p>
            <a:pPr algn="just"/>
            <a:r>
              <a:rPr lang="it-IT" dirty="0" smtClean="0"/>
              <a:t>Dall’ufficiale giudiziario o dal messo del giudice di pace</a:t>
            </a:r>
          </a:p>
          <a:p>
            <a:pPr algn="just"/>
            <a:r>
              <a:rPr lang="it-IT" dirty="0" smtClean="0"/>
              <a:t>Direttamente a mezzo posta dal comune o dal concessionario</a:t>
            </a:r>
          </a:p>
          <a:p>
            <a:pPr algn="just"/>
            <a:r>
              <a:rPr lang="it-IT" dirty="0" smtClean="0"/>
              <a:t>Dal funzionario responsabile della riscossione ai sensi dell’art. 4, comma 2-septies della L. 265/2002</a:t>
            </a:r>
          </a:p>
          <a:p>
            <a:pPr algn="just"/>
            <a:r>
              <a:rPr lang="it-IT" dirty="0" smtClean="0"/>
              <a:t>Dal messo comunale</a:t>
            </a:r>
          </a:p>
          <a:p>
            <a:pPr algn="just"/>
            <a:r>
              <a:rPr lang="it-IT" dirty="0" smtClean="0"/>
              <a:t>Per il tramite del messo notificatore</a:t>
            </a:r>
          </a:p>
          <a:p>
            <a:pPr marL="0" indent="0" algn="just">
              <a:buNone/>
            </a:pPr>
            <a:r>
              <a:rPr lang="it-IT" dirty="0" smtClean="0">
                <a:solidFill>
                  <a:srgbClr val="FF0000"/>
                </a:solidFill>
              </a:rPr>
              <a:t>La norma prevede espressamente solo la prima e la quinta soluzione, le restanti sono state ammesse da dottrina e giurisprudenza.</a:t>
            </a:r>
            <a:endParaRPr lang="it-IT" dirty="0">
              <a:solidFill>
                <a:srgbClr val="FF0000"/>
              </a:solidFill>
            </a:endParaRPr>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82</a:t>
            </a:fld>
            <a:endParaRPr lang="it-IT"/>
          </a:p>
        </p:txBody>
      </p:sp>
    </p:spTree>
    <p:extLst>
      <p:ext uri="{BB962C8B-B14F-4D97-AF65-F5344CB8AC3E}">
        <p14:creationId xmlns:p14="http://schemas.microsoft.com/office/powerpoint/2010/main" xmlns="" val="603098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UFFICIALE DELLA RISCOSSIONE</a:t>
            </a:r>
            <a:endParaRPr lang="it-IT" dirty="0"/>
          </a:p>
        </p:txBody>
      </p:sp>
      <p:sp>
        <p:nvSpPr>
          <p:cNvPr id="3" name="Segnaposto contenuto 2"/>
          <p:cNvSpPr>
            <a:spLocks noGrp="1"/>
          </p:cNvSpPr>
          <p:nvPr>
            <p:ph idx="1"/>
          </p:nvPr>
        </p:nvSpPr>
        <p:spPr/>
        <p:txBody>
          <a:bodyPr>
            <a:normAutofit fontScale="92500"/>
          </a:bodyPr>
          <a:lstStyle/>
          <a:p>
            <a:pPr marL="0" indent="0" algn="just">
              <a:buNone/>
            </a:pPr>
            <a:r>
              <a:rPr lang="it-IT" dirty="0"/>
              <a:t>Il dirigente o, in assenza di questo, il responsabile apicale dell’ente o il soggetto affidatario dei servizi, con proprio provvedimento, nomina uno o più funzionari responsabili della riscossione, i quali esercitano le funzioni demandate agli ufficiali della riscossione, nonché quelle già attribuite al segretario comunale dall’articolo 11 del testo unico di cui al R.D. n. 639/1910, in tutto il territorio nazionale in relazione al credito da escutere.</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83</a:t>
            </a:fld>
            <a:endParaRPr lang="it-IT"/>
          </a:p>
        </p:txBody>
      </p:sp>
    </p:spTree>
    <p:extLst>
      <p:ext uri="{BB962C8B-B14F-4D97-AF65-F5344CB8AC3E}">
        <p14:creationId xmlns:p14="http://schemas.microsoft.com/office/powerpoint/2010/main" xmlns="" val="3946621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UFFICIALE DELLA RISCOSSIONE</a:t>
            </a:r>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Il compito che il citato art. 11 del R.D. n. 639/1910 demanda al segretario comunale (o ad un suo delegato) era quello di assistere all'incanto e stendere il relativo atto che contenesse il nome e cognome di ciascun acquirente, il prezzo di vendita di ogni oggetto e la firma dello stesso segretario o del suo delegato e del banditore. </a:t>
            </a:r>
          </a:p>
          <a:p>
            <a:pPr marL="0" indent="0" algn="just">
              <a:buNone/>
            </a:pPr>
            <a:r>
              <a:rPr lang="it-IT" dirty="0" smtClean="0"/>
              <a:t>La </a:t>
            </a:r>
            <a:r>
              <a:rPr lang="it-IT" dirty="0"/>
              <a:t>vendita degli oggetti e la relativa consegna si doveva effettuare al migliore offerente sul prezzo di stima e dietro il pagamento del prezzo offerto. </a:t>
            </a:r>
          </a:p>
          <a:p>
            <a:pPr marL="0" indent="0" algn="just">
              <a:buNone/>
            </a:pPr>
            <a:r>
              <a:rPr lang="it-IT" dirty="0"/>
              <a:t>Quando l'incanto andava deserto in tutto o in parte, o le offerte fossero state inferiori alla stima, si doveva procedere a nuovo incanto nel primo giorno seguente non festivo, nel quale gli oggetti pignorati dovevano essere venduti al miglior offerente, ancorché l'offerta fosse inferiori alla stima. </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84</a:t>
            </a:fld>
            <a:endParaRPr lang="it-IT"/>
          </a:p>
        </p:txBody>
      </p:sp>
    </p:spTree>
    <p:extLst>
      <p:ext uri="{BB962C8B-B14F-4D97-AF65-F5344CB8AC3E}">
        <p14:creationId xmlns:p14="http://schemas.microsoft.com/office/powerpoint/2010/main" xmlns="" val="3006358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UFFICIALE DELLA RISCOSSIONE</a:t>
            </a:r>
          </a:p>
        </p:txBody>
      </p:sp>
      <p:sp>
        <p:nvSpPr>
          <p:cNvPr id="3" name="Segnaposto contenuto 2"/>
          <p:cNvSpPr>
            <a:spLocks noGrp="1"/>
          </p:cNvSpPr>
          <p:nvPr>
            <p:ph idx="1"/>
          </p:nvPr>
        </p:nvSpPr>
        <p:spPr/>
        <p:txBody>
          <a:bodyPr>
            <a:normAutofit fontScale="92500" lnSpcReduction="20000"/>
          </a:bodyPr>
          <a:lstStyle/>
          <a:p>
            <a:pPr marL="0" indent="0" algn="just">
              <a:lnSpc>
                <a:spcPct val="150000"/>
              </a:lnSpc>
              <a:buNone/>
            </a:pPr>
            <a:r>
              <a:rPr lang="it-IT" dirty="0"/>
              <a:t>L’ufficiale della riscossione ha una specifica attribuzione di natura pubblica, svolge, nella procedura privilegiata della riscossione dei tributi, le medesime funzioni che, nell’ordinario procedimento esecutivo, regolato dal codice di procedura civile, sono svolte dall’ufficiale giudiziario.</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85</a:t>
            </a:fld>
            <a:endParaRPr lang="it-IT"/>
          </a:p>
        </p:txBody>
      </p:sp>
    </p:spTree>
    <p:extLst>
      <p:ext uri="{BB962C8B-B14F-4D97-AF65-F5344CB8AC3E}">
        <p14:creationId xmlns:p14="http://schemas.microsoft.com/office/powerpoint/2010/main" xmlns="" val="33222679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UFFICIALE DELLA RISCOSSIONE</a:t>
            </a:r>
          </a:p>
        </p:txBody>
      </p:sp>
      <p:sp>
        <p:nvSpPr>
          <p:cNvPr id="3" name="Segnaposto contenuto 2"/>
          <p:cNvSpPr>
            <a:spLocks noGrp="1"/>
          </p:cNvSpPr>
          <p:nvPr>
            <p:ph idx="1"/>
          </p:nvPr>
        </p:nvSpPr>
        <p:spPr/>
        <p:txBody>
          <a:bodyPr>
            <a:normAutofit fontScale="85000" lnSpcReduction="20000"/>
          </a:bodyPr>
          <a:lstStyle/>
          <a:p>
            <a:pPr marL="0" indent="0" algn="just">
              <a:lnSpc>
                <a:spcPct val="150000"/>
              </a:lnSpc>
              <a:buNone/>
            </a:pPr>
            <a:r>
              <a:rPr lang="it-IT" dirty="0"/>
              <a:t>I funzionari responsabili della riscossione, oggi, sono nominati tra i dipendenti dell’ente o del soggetto affidatario dei servizi di cui all’articolo 52, comma 5, lettera b), del D. Lgs. n. 446/1997, fra persone che sono in possesso almeno di un </a:t>
            </a:r>
            <a:r>
              <a:rPr lang="it-IT" b="1" dirty="0"/>
              <a:t>diploma di istruzione secondaria di secondo grado e che hanno superato un esame di idoneità</a:t>
            </a:r>
            <a:r>
              <a:rPr lang="it-IT" dirty="0"/>
              <a:t>, previa frequenza di un apposito corso di preparazione e qualificazione.</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86</a:t>
            </a:fld>
            <a:endParaRPr lang="it-IT"/>
          </a:p>
        </p:txBody>
      </p:sp>
    </p:spTree>
    <p:extLst>
      <p:ext uri="{BB962C8B-B14F-4D97-AF65-F5344CB8AC3E}">
        <p14:creationId xmlns:p14="http://schemas.microsoft.com/office/powerpoint/2010/main" xmlns="" val="2136896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UFFICIALE DELLA RISCOSSIONE</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Se la norma può, forse, non creare troppi problemi per il dipendente del soggetto affidatario, genera dubbi per la sua applicazione agli enti locali. </a:t>
            </a:r>
          </a:p>
          <a:p>
            <a:pPr marL="0" indent="0" algn="just">
              <a:buNone/>
            </a:pPr>
            <a:r>
              <a:rPr lang="it-IT" dirty="0"/>
              <a:t>Il comma 793 dell’art. 1 della L. n. 160/2019 fa riferimento unicamente al possesso del titolo di studio e non già, come sarebbe stato più opportuno, alla qualifica professionale del dipendente comunale.</a:t>
            </a:r>
          </a:p>
          <a:p>
            <a:pPr marL="0" indent="0" algn="just">
              <a:buNone/>
            </a:pPr>
            <a:r>
              <a:rPr lang="it-IT" dirty="0"/>
              <a:t>Un dipendente diplomato o laureato ma inquadrato in categoria A o B soddisfa le previsioni del citato comma 793 ma l’attività di ufficiale della riscossione mal si concilia con quanto previsto dall’allegato A del CNNL degli enti locali del 31 marzo 1999.</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87</a:t>
            </a:fld>
            <a:endParaRPr lang="it-IT"/>
          </a:p>
        </p:txBody>
      </p:sp>
    </p:spTree>
    <p:extLst>
      <p:ext uri="{BB962C8B-B14F-4D97-AF65-F5344CB8AC3E}">
        <p14:creationId xmlns:p14="http://schemas.microsoft.com/office/powerpoint/2010/main" xmlns="" val="15254238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UFFICIALE DELLA RISCOSSIONE</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t>Lo stesso comma 793 fa salve le abilitazioni alle funzioni di ufficiale della riscossione già conseguite in base alle vigenti disposizioni di legge. </a:t>
            </a:r>
          </a:p>
          <a:p>
            <a:pPr marL="0" indent="0" algn="just">
              <a:buNone/>
            </a:pPr>
            <a:r>
              <a:rPr lang="it-IT" dirty="0"/>
              <a:t>Le norme per l’idoneità alle funzioni dell’ufficiale esattoriale erano contenute nella legge 11 gennaio 1951 n. 56, poi modificate dal regolamento di attuazione della legge 8 maggio 1998 n. 146.</a:t>
            </a:r>
          </a:p>
          <a:p>
            <a:pPr marL="0" indent="0" algn="just">
              <a:buNone/>
            </a:pPr>
            <a:r>
              <a:rPr lang="it-IT" dirty="0"/>
              <a:t>Il regolamento, emanato con D.P.R. 23 novembre 2000 n. 402, stabiliva che gli esami per conseguire l’abilitazione all’esercizio delle funzioni di ufficiale della riscossione fossero indetti con cadenza biennale con decreto del direttore generale del Dipartimento delle entrate.</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88</a:t>
            </a:fld>
            <a:endParaRPr lang="it-IT"/>
          </a:p>
        </p:txBody>
      </p:sp>
    </p:spTree>
    <p:extLst>
      <p:ext uri="{BB962C8B-B14F-4D97-AF65-F5344CB8AC3E}">
        <p14:creationId xmlns:p14="http://schemas.microsoft.com/office/powerpoint/2010/main" xmlns="" val="9921415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RATEIZZAZIONE DEGLI IMPORTI SCATURENTI DALLA RISCOSSIONE</a:t>
            </a:r>
            <a:endParaRPr lang="it-IT" dirty="0"/>
          </a:p>
        </p:txBody>
      </p:sp>
      <p:sp>
        <p:nvSpPr>
          <p:cNvPr id="3" name="Segnaposto contenuto 2"/>
          <p:cNvSpPr>
            <a:spLocks noGrp="1"/>
          </p:cNvSpPr>
          <p:nvPr>
            <p:ph idx="1"/>
          </p:nvPr>
        </p:nvSpPr>
        <p:spPr/>
        <p:txBody>
          <a:bodyPr>
            <a:normAutofit fontScale="92500"/>
          </a:bodyPr>
          <a:lstStyle/>
          <a:p>
            <a:pPr marL="0" indent="0" algn="just">
              <a:buNone/>
            </a:pPr>
            <a:endParaRPr lang="it-IT" dirty="0" smtClean="0"/>
          </a:p>
          <a:p>
            <a:pPr marL="0" indent="0" algn="just">
              <a:buNone/>
            </a:pPr>
            <a:endParaRPr lang="it-IT" dirty="0"/>
          </a:p>
          <a:p>
            <a:pPr marL="0" indent="0" algn="just">
              <a:buNone/>
            </a:pPr>
            <a:r>
              <a:rPr lang="it-IT" dirty="0" smtClean="0"/>
              <a:t>In </a:t>
            </a:r>
            <a:r>
              <a:rPr lang="it-IT" dirty="0"/>
              <a:t>assenza di una apposita disciplina regolamentare, l’ente creditore o il soggetto affidatario, su richiesta del debitore, concede la ripartizione del pagamento delle somme dovute fino a un massimo di settantadue rate mensili, a condizione che il debitore versi in una situazione di temporanea e obiettiva difficoltà e secondo </a:t>
            </a:r>
            <a:r>
              <a:rPr lang="it-IT" dirty="0" smtClean="0"/>
              <a:t>lo schema che segue.</a:t>
            </a:r>
            <a:endParaRPr lang="it-IT" dirty="0"/>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89</a:t>
            </a:fld>
            <a:endParaRPr lang="it-IT"/>
          </a:p>
        </p:txBody>
      </p:sp>
    </p:spTree>
    <p:extLst>
      <p:ext uri="{BB962C8B-B14F-4D97-AF65-F5344CB8AC3E}">
        <p14:creationId xmlns:p14="http://schemas.microsoft.com/office/powerpoint/2010/main" xmlns="" val="364920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DA EQUITALIA AD </a:t>
            </a:r>
            <a:br>
              <a:rPr lang="it-IT" dirty="0" smtClean="0"/>
            </a:br>
            <a:r>
              <a:rPr lang="it-IT" dirty="0" smtClean="0"/>
              <a:t>AGENZIA DELLE ENTRATE RISCOSSIONE </a:t>
            </a:r>
            <a:endParaRPr lang="it-IT" dirty="0"/>
          </a:p>
        </p:txBody>
      </p:sp>
      <p:sp>
        <p:nvSpPr>
          <p:cNvPr id="3" name="Segnaposto contenuto 2"/>
          <p:cNvSpPr>
            <a:spLocks noGrp="1"/>
          </p:cNvSpPr>
          <p:nvPr>
            <p:ph idx="1"/>
          </p:nvPr>
        </p:nvSpPr>
        <p:spPr/>
        <p:txBody>
          <a:bodyPr/>
          <a:lstStyle/>
          <a:p>
            <a:pPr marL="0" indent="0" algn="just">
              <a:buNone/>
            </a:pPr>
            <a:r>
              <a:rPr lang="it-IT" dirty="0"/>
              <a:t>Dal 1° luglio 2017, l’art. 1 del D.L. n. 193/2016, </a:t>
            </a:r>
            <a:r>
              <a:rPr lang="it-IT" b="1" dirty="0" smtClean="0">
                <a:solidFill>
                  <a:srgbClr val="FF0000"/>
                </a:solidFill>
              </a:rPr>
              <a:t>le </a:t>
            </a:r>
            <a:r>
              <a:rPr lang="it-IT" b="1" dirty="0">
                <a:solidFill>
                  <a:srgbClr val="FF0000"/>
                </a:solidFill>
              </a:rPr>
              <a:t>società del Gruppo Equitalia </a:t>
            </a:r>
            <a:r>
              <a:rPr lang="it-IT" b="1" dirty="0" smtClean="0">
                <a:solidFill>
                  <a:srgbClr val="FF0000"/>
                </a:solidFill>
              </a:rPr>
              <a:t>sono state cancellate per </a:t>
            </a:r>
            <a:r>
              <a:rPr lang="it-IT" b="1" dirty="0">
                <a:solidFill>
                  <a:srgbClr val="FF0000"/>
                </a:solidFill>
              </a:rPr>
              <a:t>legge</a:t>
            </a:r>
            <a:r>
              <a:rPr lang="it-IT" dirty="0"/>
              <a:t>, mentre l’attribuzione dell’esercizio delle funzioni relative alla riscossione nazionale </a:t>
            </a:r>
            <a:r>
              <a:rPr lang="it-IT" dirty="0" smtClean="0"/>
              <a:t>sono passate all’Agenzia </a:t>
            </a:r>
            <a:r>
              <a:rPr lang="it-IT" dirty="0"/>
              <a:t>delle entrate ed in particolare all’ente pubblico economico strumentale dell’Agenzia delle entrate, denominato “</a:t>
            </a:r>
            <a:r>
              <a:rPr lang="it-IT" b="1" dirty="0">
                <a:solidFill>
                  <a:srgbClr val="FF0000"/>
                </a:solidFill>
              </a:rPr>
              <a:t>Agenzia delle entrate-Riscossione</a:t>
            </a:r>
            <a:r>
              <a:rPr lang="it-IT" dirty="0"/>
              <a:t>”. </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dirty="0"/>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a:t>
            </a:fld>
            <a:endParaRPr lang="it-IT"/>
          </a:p>
        </p:txBody>
      </p:sp>
    </p:spTree>
    <p:extLst>
      <p:ext uri="{BB962C8B-B14F-4D97-AF65-F5344CB8AC3E}">
        <p14:creationId xmlns:p14="http://schemas.microsoft.com/office/powerpoint/2010/main" xmlns="" val="515502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RATEIZZAZIONE DEGLI IMPORTI SCATURENTI DALLA RISCOSSIONE</a:t>
            </a:r>
            <a:endParaRPr lang="it-IT" dirty="0"/>
          </a:p>
        </p:txBody>
      </p:sp>
      <p:graphicFrame>
        <p:nvGraphicFramePr>
          <p:cNvPr id="5" name="Segnaposto contenuto 4"/>
          <p:cNvGraphicFramePr>
            <a:graphicFrameLocks noGrp="1"/>
          </p:cNvGraphicFramePr>
          <p:nvPr>
            <p:ph idx="1"/>
            <p:extLst/>
          </p:nvPr>
        </p:nvGraphicFramePr>
        <p:xfrm>
          <a:off x="988360" y="2652432"/>
          <a:ext cx="6525185" cy="2591920"/>
        </p:xfrm>
        <a:graphic>
          <a:graphicData uri="http://schemas.openxmlformats.org/drawingml/2006/table">
            <a:tbl>
              <a:tblPr firstRow="1" firstCol="1" bandRow="1">
                <a:tableStyleId>{5C22544A-7EE6-4342-B048-85BDC9FD1C3A}</a:tableStyleId>
              </a:tblPr>
              <a:tblGrid>
                <a:gridCol w="4791517">
                  <a:extLst>
                    <a:ext uri="{9D8B030D-6E8A-4147-A177-3AD203B41FA5}">
                      <a16:colId xmlns="" xmlns:a16="http://schemas.microsoft.com/office/drawing/2014/main" val="20000"/>
                    </a:ext>
                  </a:extLst>
                </a:gridCol>
                <a:gridCol w="1733668">
                  <a:extLst>
                    <a:ext uri="{9D8B030D-6E8A-4147-A177-3AD203B41FA5}">
                      <a16:colId xmlns="" xmlns:a16="http://schemas.microsoft.com/office/drawing/2014/main" val="20001"/>
                    </a:ext>
                  </a:extLst>
                </a:gridCol>
              </a:tblGrid>
              <a:tr h="370274">
                <a:tc>
                  <a:txBody>
                    <a:bodyPr/>
                    <a:lstStyle/>
                    <a:p>
                      <a:pPr>
                        <a:lnSpc>
                          <a:spcPct val="110000"/>
                        </a:lnSpc>
                        <a:spcAft>
                          <a:spcPts val="0"/>
                        </a:spcAft>
                      </a:pPr>
                      <a:r>
                        <a:rPr lang="it-IT" sz="900">
                          <a:effectLst/>
                        </a:rPr>
                        <a:t>Importo</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0000"/>
                        </a:lnSpc>
                        <a:spcAft>
                          <a:spcPts val="0"/>
                        </a:spcAft>
                      </a:pPr>
                      <a:r>
                        <a:rPr lang="it-IT" sz="900">
                          <a:effectLst/>
                        </a:rPr>
                        <a:t>Numero rate mensili</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370274">
                <a:tc>
                  <a:txBody>
                    <a:bodyPr/>
                    <a:lstStyle/>
                    <a:p>
                      <a:pPr>
                        <a:lnSpc>
                          <a:spcPct val="110000"/>
                        </a:lnSpc>
                        <a:spcAft>
                          <a:spcPts val="0"/>
                        </a:spcAft>
                      </a:pPr>
                      <a:r>
                        <a:rPr lang="it-IT" sz="900">
                          <a:effectLst/>
                        </a:rPr>
                        <a:t>Fino a euro 100,00 </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a:effectLst/>
                        </a:rPr>
                        <a:t>0</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370274">
                <a:tc>
                  <a:txBody>
                    <a:bodyPr/>
                    <a:lstStyle/>
                    <a:p>
                      <a:pPr>
                        <a:lnSpc>
                          <a:spcPct val="110000"/>
                        </a:lnSpc>
                        <a:spcAft>
                          <a:spcPts val="0"/>
                        </a:spcAft>
                      </a:pPr>
                      <a:r>
                        <a:rPr lang="it-IT" sz="900">
                          <a:effectLst/>
                        </a:rPr>
                        <a:t>Da euro 100,01 a euro 500,00 </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a:effectLst/>
                        </a:rPr>
                        <a:t>Fino a 4</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370274">
                <a:tc>
                  <a:txBody>
                    <a:bodyPr/>
                    <a:lstStyle/>
                    <a:p>
                      <a:pPr>
                        <a:lnSpc>
                          <a:spcPct val="110000"/>
                        </a:lnSpc>
                        <a:spcAft>
                          <a:spcPts val="0"/>
                        </a:spcAft>
                      </a:pPr>
                      <a:r>
                        <a:rPr lang="it-IT" sz="900">
                          <a:effectLst/>
                        </a:rPr>
                        <a:t>Da euro 500,01 a euro 3.000,00</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a:effectLst/>
                        </a:rPr>
                        <a:t>Da 5 a 12 </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r h="370274">
                <a:tc>
                  <a:txBody>
                    <a:bodyPr/>
                    <a:lstStyle/>
                    <a:p>
                      <a:pPr>
                        <a:lnSpc>
                          <a:spcPct val="110000"/>
                        </a:lnSpc>
                        <a:spcAft>
                          <a:spcPts val="0"/>
                        </a:spcAft>
                      </a:pPr>
                      <a:r>
                        <a:rPr lang="it-IT" sz="900">
                          <a:effectLst/>
                        </a:rPr>
                        <a:t>Da euro 3.000,01 a euro 6.000,00 </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a:effectLst/>
                        </a:rPr>
                        <a:t>Da 13 a 24</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4"/>
                  </a:ext>
                </a:extLst>
              </a:tr>
              <a:tr h="370274">
                <a:tc>
                  <a:txBody>
                    <a:bodyPr/>
                    <a:lstStyle/>
                    <a:p>
                      <a:pPr>
                        <a:lnSpc>
                          <a:spcPct val="110000"/>
                        </a:lnSpc>
                        <a:spcAft>
                          <a:spcPts val="0"/>
                        </a:spcAft>
                      </a:pPr>
                      <a:r>
                        <a:rPr lang="it-IT" sz="900">
                          <a:effectLst/>
                        </a:rPr>
                        <a:t>Da euro 6.000,01 a euro 20.000,00</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a:effectLst/>
                        </a:rPr>
                        <a:t>Da 25 a 36</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5"/>
                  </a:ext>
                </a:extLst>
              </a:tr>
              <a:tr h="370274">
                <a:tc>
                  <a:txBody>
                    <a:bodyPr/>
                    <a:lstStyle/>
                    <a:p>
                      <a:pPr>
                        <a:lnSpc>
                          <a:spcPct val="110000"/>
                        </a:lnSpc>
                        <a:spcAft>
                          <a:spcPts val="0"/>
                        </a:spcAft>
                      </a:pPr>
                      <a:r>
                        <a:rPr lang="it-IT" sz="900">
                          <a:effectLst/>
                        </a:rPr>
                        <a:t>Oltre euro 20.000,00</a:t>
                      </a:r>
                      <a:endParaRPr lang="it-IT"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r">
                        <a:lnSpc>
                          <a:spcPct val="110000"/>
                        </a:lnSpc>
                        <a:spcAft>
                          <a:spcPts val="0"/>
                        </a:spcAft>
                      </a:pPr>
                      <a:r>
                        <a:rPr lang="it-IT" sz="900" dirty="0">
                          <a:effectLst/>
                        </a:rPr>
                        <a:t>Da 37 a 72</a:t>
                      </a:r>
                      <a:endParaRPr lang="it-IT"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6"/>
                  </a:ext>
                </a:extLst>
              </a:tr>
            </a:tbl>
          </a:graphicData>
        </a:graphic>
      </p:graphicFrame>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6" name="Rectangle 1"/>
          <p:cNvSpPr>
            <a:spLocks noChangeArrowheads="1"/>
          </p:cNvSpPr>
          <p:nvPr/>
        </p:nvSpPr>
        <p:spPr bwMode="auto">
          <a:xfrm>
            <a:off x="-3016607" y="930014"/>
            <a:ext cx="1381753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it-IT" sz="1350"/>
          </a:p>
        </p:txBody>
      </p:sp>
      <p:sp>
        <p:nvSpPr>
          <p:cNvPr id="3" name="Segnaposto numero diapositiva 2"/>
          <p:cNvSpPr>
            <a:spLocks noGrp="1"/>
          </p:cNvSpPr>
          <p:nvPr>
            <p:ph type="sldNum" sz="quarter" idx="12"/>
          </p:nvPr>
        </p:nvSpPr>
        <p:spPr/>
        <p:txBody>
          <a:bodyPr/>
          <a:lstStyle/>
          <a:p>
            <a:fld id="{D09608E0-78DA-432F-A738-2A804595EE38}" type="slidenum">
              <a:rPr lang="it-IT" smtClean="0"/>
              <a:pPr/>
              <a:t>90</a:t>
            </a:fld>
            <a:endParaRPr lang="it-IT"/>
          </a:p>
        </p:txBody>
      </p:sp>
    </p:spTree>
    <p:extLst>
      <p:ext uri="{BB962C8B-B14F-4D97-AF65-F5344CB8AC3E}">
        <p14:creationId xmlns:p14="http://schemas.microsoft.com/office/powerpoint/2010/main" xmlns="" val="3645959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RATEIZZAZIONE DEGLI IMPORTI SCATURENTI DALLA RISCOSSIONE</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a:t>L’ente, con deliberazione adottata a norma dell’articolo 52 del D.Lgs. n.446/1997, può ulteriormente regolamentare condizioni e modalità di rateizzazione delle somme dovute, ferma restando una durata massima non inferiore a trentasei rate mensili per debiti di importi superiori a euro 6.000,01.</a:t>
            </a:r>
          </a:p>
          <a:p>
            <a:pPr marL="0" indent="0" algn="just">
              <a:buNone/>
            </a:pPr>
            <a:r>
              <a:rPr lang="it-IT" dirty="0"/>
              <a:t>In caso di comprovato peggioramento della situazione economica del contribuente, la dilazione concessa può essere prorogata una sola volta, per un ulteriore periodo e fino a un massimo di settantadue rate mensili, o per il periodo massimo disposto dal regolamento dell’ente, a condizione che non sia intervenuta decadenza, per il mancato pagamento, dopo espresso sollecito, di due rate anche non consecutive nell’arco di sei mesi nel corso del periodo di rateazione.</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91</a:t>
            </a:fld>
            <a:endParaRPr lang="it-IT"/>
          </a:p>
        </p:txBody>
      </p:sp>
    </p:spTree>
    <p:extLst>
      <p:ext uri="{BB962C8B-B14F-4D97-AF65-F5344CB8AC3E}">
        <p14:creationId xmlns:p14="http://schemas.microsoft.com/office/powerpoint/2010/main" xmlns="" val="743232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RATEIZZAZIONE DEGLI IMPORTI SCATURENTI DALLA RISCOSSIONE</a:t>
            </a:r>
            <a:endParaRPr lang="it-IT"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dirty="0"/>
              <a:t>Ricevuta la richiesta di rateazione, l’ente creditore o il soggetto affidatario può iscrivere l’ipoteca o il fermo amministrativo solo nel caso di mancato accoglimento della richiesta, ovvero di decadenza dai benefici della rateazione. </a:t>
            </a:r>
          </a:p>
          <a:p>
            <a:pPr marL="0" indent="0" algn="just">
              <a:buNone/>
            </a:pPr>
            <a:endParaRPr lang="it-IT" dirty="0" smtClean="0"/>
          </a:p>
          <a:p>
            <a:pPr marL="0" indent="0" algn="just">
              <a:buNone/>
            </a:pPr>
            <a:r>
              <a:rPr lang="it-IT" dirty="0" smtClean="0"/>
              <a:t>Sono </a:t>
            </a:r>
            <a:r>
              <a:rPr lang="it-IT" dirty="0"/>
              <a:t>fatte comunque salve le procedure esecutive già avviate alla data di concessione della rateazione.</a:t>
            </a:r>
          </a:p>
          <a:p>
            <a:pPr marL="0" indent="0" algn="just">
              <a:buNone/>
            </a:pPr>
            <a:endParaRPr lang="it-IT" dirty="0" smtClean="0"/>
          </a:p>
          <a:p>
            <a:pPr marL="0" indent="0" algn="just">
              <a:buNone/>
            </a:pPr>
            <a:r>
              <a:rPr lang="it-IT" dirty="0" smtClean="0"/>
              <a:t>Su </a:t>
            </a:r>
            <a:r>
              <a:rPr lang="it-IT" dirty="0"/>
              <a:t>tutte le somme di qualunque natura, esclusi le sanzioni, gli interessi, le spese di notifica e gli oneri di riscossione, si applicano, decorsi trenta giorni dall’esecutività dell’atto e fino alla data del pagamento, gli interessi di mora conteggiati al tasso di interesse legale che può essere maggiorato di non oltre due punti percentuali dall’ente con apposita deliberazione adottata con i poteri regolamentari conferiti agli enti locali (articolo 52 del D.Lgs. n. 446/1997).</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92</a:t>
            </a:fld>
            <a:endParaRPr lang="it-IT"/>
          </a:p>
        </p:txBody>
      </p:sp>
    </p:spTree>
    <p:extLst>
      <p:ext uri="{BB962C8B-B14F-4D97-AF65-F5344CB8AC3E}">
        <p14:creationId xmlns:p14="http://schemas.microsoft.com/office/powerpoint/2010/main" xmlns="" val="37846784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RATEIZZAZIONE DEGLI IMPORTI SCATURENTI DALLA RISCOSSIONE</a:t>
            </a:r>
            <a:endParaRPr lang="it-IT"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a:t>I costi di elaborazione e di notifica degli atti e quelli delle successive fasi cautelari ed esecutive sono posti a carico del debitore e sono di seguito determinati:</a:t>
            </a:r>
          </a:p>
          <a:p>
            <a:pPr algn="just"/>
            <a:r>
              <a:rPr lang="it-IT" dirty="0"/>
              <a:t>una quota denominata “oneri di riscossione a carico del debitore”, pari al 3 per cento delle somme dovute in caso di pagamento entro il sessantesimo giorno dalla data di esecutività dell’atto, fino ad un massimo di 300 euro;</a:t>
            </a:r>
          </a:p>
          <a:p>
            <a:pPr lvl="0" algn="just"/>
            <a:r>
              <a:rPr lang="it-IT" dirty="0"/>
              <a:t>ovvero pari al 6 per cento delle somme dovute in caso di pagamento oltre detto termine, fino a un massimo di 600 euro.</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93</a:t>
            </a:fld>
            <a:endParaRPr lang="it-IT"/>
          </a:p>
        </p:txBody>
      </p:sp>
    </p:spTree>
    <p:extLst>
      <p:ext uri="{BB962C8B-B14F-4D97-AF65-F5344CB8AC3E}">
        <p14:creationId xmlns:p14="http://schemas.microsoft.com/office/powerpoint/2010/main" xmlns="" val="3788600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RATEIZZAZIONE DEGLI IMPORTI SCATURENTI DALLA RISCOSSIONE</a:t>
            </a:r>
            <a:endParaRPr lang="it-IT" dirty="0"/>
          </a:p>
        </p:txBody>
      </p:sp>
      <p:sp>
        <p:nvSpPr>
          <p:cNvPr id="3" name="Segnaposto contenuto 2"/>
          <p:cNvSpPr>
            <a:spLocks noGrp="1"/>
          </p:cNvSpPr>
          <p:nvPr>
            <p:ph idx="1"/>
          </p:nvPr>
        </p:nvSpPr>
        <p:spPr/>
        <p:txBody>
          <a:bodyPr>
            <a:normAutofit fontScale="62500" lnSpcReduction="20000"/>
          </a:bodyPr>
          <a:lstStyle/>
          <a:p>
            <a:pPr marL="0" indent="0" algn="just">
              <a:buNone/>
            </a:pPr>
            <a:r>
              <a:rPr lang="it-IT" dirty="0"/>
              <a:t>Con uno o più decreti del Ministro dell’economia e delle finanze, d’intesa con la Conferenza Stato-città ed autonomie locali, sono stabilite le disposizioni in ordine ai seguenti punti:</a:t>
            </a:r>
          </a:p>
          <a:p>
            <a:pPr lvl="0" algn="just"/>
            <a:r>
              <a:rPr lang="it-IT" dirty="0"/>
              <a:t>indicazione di linee guida relative ai controlli degli enti sull’affidatario;</a:t>
            </a:r>
          </a:p>
          <a:p>
            <a:pPr lvl="0" algn="just"/>
            <a:r>
              <a:rPr lang="it-IT" dirty="0"/>
              <a:t>validità, congruenza e persistenza degli strumenti fideiussori esibiti in fase di aggiudicazione</a:t>
            </a:r>
          </a:p>
          <a:p>
            <a:pPr lvl="0" algn="just"/>
            <a:r>
              <a:rPr lang="it-IT" dirty="0"/>
              <a:t>indicazione di obblighi di comunicazione e pubblicazione da parte dell’ente degli estremi dei contratti in materia di affidamento in concessione</a:t>
            </a:r>
          </a:p>
          <a:p>
            <a:pPr lvl="0" algn="just"/>
            <a:r>
              <a:rPr lang="it-IT" dirty="0"/>
              <a:t>definizione di criteri relativi all’affidamento e alle modalità di svolgimento dei servizi di accertamento e di riscossione delle entrate</a:t>
            </a:r>
          </a:p>
          <a:p>
            <a:pPr marL="0" indent="0" algn="just">
              <a:buNone/>
            </a:pPr>
            <a:r>
              <a:rPr lang="it-IT" dirty="0"/>
              <a:t>Il comma 807 definisce le misure minime di capitale interamente versato, in denaro o tramite polizza assicurativa o fideiussione bancaria, per l’iscrizione nell’albo di cui all’articolo 53, comma 1, del decreto legislativo n. 446 del 1997, o nella sezione separata del medesimo albo. </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94</a:t>
            </a:fld>
            <a:endParaRPr lang="it-IT"/>
          </a:p>
        </p:txBody>
      </p:sp>
    </p:spTree>
    <p:extLst>
      <p:ext uri="{BB962C8B-B14F-4D97-AF65-F5344CB8AC3E}">
        <p14:creationId xmlns:p14="http://schemas.microsoft.com/office/powerpoint/2010/main" xmlns="" val="31131390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fontScale="85000" lnSpcReduction="20000"/>
          </a:bodyPr>
          <a:lstStyle/>
          <a:p>
            <a:pPr algn="just"/>
            <a:r>
              <a:rPr lang="it-IT" dirty="0"/>
              <a:t>Il legislatore ha previsto alcune norme, contenute in provvedimenti non di natura tributaria, che si pongono l’obiettivo di contrastare l’evasione fiscale, sia di imposte e tasse erariali sia comunali.</a:t>
            </a:r>
          </a:p>
          <a:p>
            <a:pPr algn="just"/>
            <a:r>
              <a:rPr lang="it-IT" dirty="0"/>
              <a:t>Il comma 4, dell’art. 80, del D.Lgs. 18 aprile 2016 n. 50, prima del cosiddetto “Decreto Semplificazioni” prevedeva: </a:t>
            </a:r>
            <a:r>
              <a:rPr lang="it-IT" i="1" dirty="0"/>
              <a:t>Un operatore economico è escluso dalla partecipazione a una procedura d'appalto se ha commesso violazioni gravi, definitivamente accertate, rispetto agli obblighi relativi al pagamento delle imposte e tasse o dei contributi previdenziali, secondo la legislazione italiana o quella dello Stato in cui sono stabiliti</a:t>
            </a:r>
            <a:r>
              <a:rPr lang="it-IT" dirty="0"/>
              <a:t>. </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95</a:t>
            </a:fld>
            <a:endParaRPr lang="it-IT"/>
          </a:p>
        </p:txBody>
      </p:sp>
    </p:spTree>
    <p:extLst>
      <p:ext uri="{BB962C8B-B14F-4D97-AF65-F5344CB8AC3E}">
        <p14:creationId xmlns:p14="http://schemas.microsoft.com/office/powerpoint/2010/main" xmlns="" val="2988935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 norma è stata oggetto di una lettera di messa in mora della Commissione Europea, indirizzata al Governo italiano, nella quale si evidenziava come la disciplina nazionale non fosse coerente con le direttive 2014/23/UE e 2014/24/UE, giacché non consentiva di escludere un operatore economico che aveva violato gli obblighi relativi al pagamento di imposte o contributi previdenziali, qualora tale violazione non fosse stata definitivamente accertata con una decisione giudiziaria o amministrativa.</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96</a:t>
            </a:fld>
            <a:endParaRPr lang="it-IT"/>
          </a:p>
        </p:txBody>
      </p:sp>
    </p:spTree>
    <p:extLst>
      <p:ext uri="{BB962C8B-B14F-4D97-AF65-F5344CB8AC3E}">
        <p14:creationId xmlns:p14="http://schemas.microsoft.com/office/powerpoint/2010/main" xmlns="" val="33193363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a:t>
            </a:r>
            <a:r>
              <a:rPr lang="it-IT" dirty="0" smtClean="0"/>
              <a:t>’art</a:t>
            </a:r>
            <a:r>
              <a:rPr lang="it-IT" dirty="0"/>
              <a:t>. 8 del D.L. 16 luglio 2020, n. 76 “Misure urgenti per la semplificazione e l’innovazione digitale”, </a:t>
            </a:r>
            <a:r>
              <a:rPr lang="it-IT" dirty="0" smtClean="0"/>
              <a:t>torna </a:t>
            </a:r>
            <a:r>
              <a:rPr lang="it-IT" dirty="0"/>
              <a:t>a innovare l’art. 80, comma 4, del Codice degli </a:t>
            </a:r>
            <a:r>
              <a:rPr lang="it-IT" dirty="0" smtClean="0"/>
              <a:t>appalti, prevedendo che un </a:t>
            </a:r>
            <a:r>
              <a:rPr lang="it-IT" dirty="0"/>
              <a:t>operatore economico </a:t>
            </a:r>
            <a:r>
              <a:rPr lang="it-IT" dirty="0" smtClean="0"/>
              <a:t>possa </a:t>
            </a:r>
            <a:r>
              <a:rPr lang="it-IT" dirty="0"/>
              <a:t>essere escluso dalla partecipazione a una procedura d'appalto se la stazione appaltante </a:t>
            </a:r>
            <a:r>
              <a:rPr lang="it-IT" dirty="0" smtClean="0"/>
              <a:t>è </a:t>
            </a:r>
            <a:r>
              <a:rPr lang="it-IT" dirty="0"/>
              <a:t>a conoscenza e </a:t>
            </a:r>
            <a:r>
              <a:rPr lang="it-IT" dirty="0" smtClean="0"/>
              <a:t>possa </a:t>
            </a:r>
            <a:r>
              <a:rPr lang="it-IT" dirty="0"/>
              <a:t>adeguatamente dimostrare che lo stesso non avesse ottemperato agli obblighi relativi al pagamento delle imposte e tasse o dei contributi previdenziali non definitivamente accertati. </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97</a:t>
            </a:fld>
            <a:endParaRPr lang="it-IT"/>
          </a:p>
        </p:txBody>
      </p:sp>
    </p:spTree>
    <p:extLst>
      <p:ext uri="{BB962C8B-B14F-4D97-AF65-F5344CB8AC3E}">
        <p14:creationId xmlns:p14="http://schemas.microsoft.com/office/powerpoint/2010/main" xmlns="" val="3111989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lnSpcReduction="10000"/>
          </a:bodyPr>
          <a:lstStyle/>
          <a:p>
            <a:pPr marL="0" indent="0" algn="just">
              <a:buNone/>
            </a:pPr>
            <a:r>
              <a:rPr lang="it-IT" dirty="0"/>
              <a:t>La previsione dell’esclusione dalle procedure di appalto a fronte di irregolarità tributarie non definitive è stata fortemente contestata, in particolare dalle associazioni di imprenditori come l’Associazione Nazionale dei Costruttori Edili e dall’Associazione dei Dottori Commercialisti, secondo cui </a:t>
            </a:r>
            <a:r>
              <a:rPr lang="it-IT" i="1" dirty="0"/>
              <a:t>non può essere considerato debitore un soggetto per il quale una data pretesa impositiva non sia stata ancora definitivamente accertata. </a:t>
            </a:r>
            <a:endParaRPr lang="it-IT" dirty="0"/>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98</a:t>
            </a:fld>
            <a:endParaRPr lang="it-IT"/>
          </a:p>
        </p:txBody>
      </p:sp>
    </p:spTree>
    <p:extLst>
      <p:ext uri="{BB962C8B-B14F-4D97-AF65-F5344CB8AC3E}">
        <p14:creationId xmlns:p14="http://schemas.microsoft.com/office/powerpoint/2010/main" xmlns="" val="32240470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50" b="1" dirty="0"/>
              <a:t>NORME NON TRIBUTARIE DI CONTRASTO ALL’EVASIONE FISCALE</a:t>
            </a:r>
            <a:br>
              <a:rPr lang="it-IT" sz="2250" b="1" dirty="0"/>
            </a:br>
            <a:r>
              <a:rPr lang="it-IT" sz="2250" b="1" dirty="0"/>
              <a:t>L’articolo 80 del Codice degli appalti</a:t>
            </a:r>
            <a:r>
              <a:rPr lang="it-IT" sz="2250" dirty="0"/>
              <a:t/>
            </a:r>
            <a:br>
              <a:rPr lang="it-IT" sz="2250" dirty="0"/>
            </a:br>
            <a:endParaRPr lang="it-IT" sz="2250"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L’ANAC – Ufficio Precontenzioso e Pareri – con il parere 2211/2019 – ha chiarito che le cause di esclusione dalle gare, di cui al comma 4 dell’art. 80 del D.Lgs. n. 50/2019, non distinguono tra tipologie di tributi, richiamando i soli parametri della gravità della violazione e, fino al “Decreto Semplificazioni” della definitività dell’accertamenti.</a:t>
            </a:r>
          </a:p>
          <a:p>
            <a:pPr marL="0" indent="0" algn="just">
              <a:buNone/>
            </a:pPr>
            <a:endParaRPr lang="it-IT" dirty="0" smtClean="0"/>
          </a:p>
          <a:p>
            <a:pPr marL="0" indent="0" algn="just">
              <a:buNone/>
            </a:pPr>
            <a:r>
              <a:rPr lang="it-IT" dirty="0" smtClean="0"/>
              <a:t>Pertanto</a:t>
            </a:r>
            <a:r>
              <a:rPr lang="it-IT" dirty="0"/>
              <a:t>, anche il mancato pagamento di imposte e tasse locali determina l’esclusione dalle gare di appalto.</a:t>
            </a:r>
          </a:p>
          <a:p>
            <a:pPr marL="0" indent="0" algn="just">
              <a:buNone/>
            </a:pPr>
            <a:endParaRPr lang="it-IT" dirty="0"/>
          </a:p>
        </p:txBody>
      </p:sp>
      <p:sp>
        <p:nvSpPr>
          <p:cNvPr id="4" name="Segnaposto piè di pagina 3"/>
          <p:cNvSpPr>
            <a:spLocks noGrp="1"/>
          </p:cNvSpPr>
          <p:nvPr>
            <p:ph type="ftr" sz="quarter" idx="11"/>
          </p:nvPr>
        </p:nvSpPr>
        <p:spPr/>
        <p:txBody>
          <a:bodyPr/>
          <a:lstStyle/>
          <a:p>
            <a:r>
              <a:rPr lang="it-IT" smtClean="0"/>
              <a:t>Lucio Catania - Anci Sicilia - Ifel</a:t>
            </a:r>
            <a:endParaRPr lang="it-IT"/>
          </a:p>
        </p:txBody>
      </p:sp>
      <p:sp>
        <p:nvSpPr>
          <p:cNvPr id="5" name="Segnaposto numero diapositiva 4"/>
          <p:cNvSpPr>
            <a:spLocks noGrp="1"/>
          </p:cNvSpPr>
          <p:nvPr>
            <p:ph type="sldNum" sz="quarter" idx="12"/>
          </p:nvPr>
        </p:nvSpPr>
        <p:spPr/>
        <p:txBody>
          <a:bodyPr/>
          <a:lstStyle/>
          <a:p>
            <a:fld id="{D09608E0-78DA-432F-A738-2A804595EE38}" type="slidenum">
              <a:rPr lang="it-IT" smtClean="0"/>
              <a:pPr/>
              <a:t>99</a:t>
            </a:fld>
            <a:endParaRPr lang="it-IT"/>
          </a:p>
        </p:txBody>
      </p:sp>
    </p:spTree>
    <p:extLst>
      <p:ext uri="{BB962C8B-B14F-4D97-AF65-F5344CB8AC3E}">
        <p14:creationId xmlns:p14="http://schemas.microsoft.com/office/powerpoint/2010/main" xmlns="" val="10259995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5467</TotalTime>
  <Words>12279</Words>
  <Application>Microsoft Office PowerPoint</Application>
  <PresentationFormat>Presentazione su schermo (4:3)</PresentationFormat>
  <Paragraphs>774</Paragraphs>
  <Slides>141</Slides>
  <Notes>6</Notes>
  <HiddenSlides>0</HiddenSlides>
  <MMClips>0</MMClips>
  <ScaleCrop>false</ScaleCrop>
  <HeadingPairs>
    <vt:vector size="4" baseType="variant">
      <vt:variant>
        <vt:lpstr>Tema</vt:lpstr>
      </vt:variant>
      <vt:variant>
        <vt:i4>1</vt:i4>
      </vt:variant>
      <vt:variant>
        <vt:lpstr>Titoli diapositive</vt:lpstr>
      </vt:variant>
      <vt:variant>
        <vt:i4>141</vt:i4>
      </vt:variant>
    </vt:vector>
  </HeadingPairs>
  <TitlesOfParts>
    <vt:vector size="142" baseType="lpstr">
      <vt:lpstr>Tema di Office</vt:lpstr>
      <vt:lpstr>La riforma della riscossione dei tributi locali L’accertamento esecutivo</vt:lpstr>
      <vt:lpstr>BUON POMERIGGIO</vt:lpstr>
      <vt:lpstr>PROGRAMMA</vt:lpstr>
      <vt:lpstr>PROGRAMMA </vt:lpstr>
      <vt:lpstr>PROGRAMMA</vt:lpstr>
      <vt:lpstr>IL RISAMENTO FINANZIARIO, ATTRAVERSO L’AUMENTO DELLE PERCENTUALI DI RISCOSSIONE DEI TRIBUTI LOCALI </vt:lpstr>
      <vt:lpstr>LA RIFORMA DELLA RISCOSSIONE LOCALE</vt:lpstr>
      <vt:lpstr>LA RIFORMA DELLA RISCOSSIONE LOCALE</vt:lpstr>
      <vt:lpstr>DA EQUITALIA AD  AGENZIA DELLE ENTRATE RISCOSSIONE </vt:lpstr>
      <vt:lpstr>DA EQUITALIA AD  AGENZIA DELLE ENTRATE RISCOSSIONE </vt:lpstr>
      <vt:lpstr>RISCOSSIONE DEI TRIBUTI LOCALI CESSAZIONE EQUITALIA</vt:lpstr>
      <vt:lpstr>RISCOSSIONE DEI TRIBUTI LOCALI CESSAZIONE EQUITALIA</vt:lpstr>
      <vt:lpstr>RISCOSSIONE DEI TRIBUTI LOCALI CESSAZIONE EQUITALIA</vt:lpstr>
      <vt:lpstr>RISCOSSIONE DEI TRIBUTI LOCALI CESSAZIONE EQUITALIA</vt:lpstr>
      <vt:lpstr>LE DELIBERE DI PROSECUZIONE DEL RAPPORTO CON EQUITALIA</vt:lpstr>
      <vt:lpstr>LE DELIBERE DI PROSECUZIONE DEL RAPPORTO CON EQUITALIA</vt:lpstr>
      <vt:lpstr>LE DELIBERE DI PROSECUZIONE DEL RAPPORTO CON EQUITALIA</vt:lpstr>
      <vt:lpstr>LE DELIBERE DI PROSECUZIONE DEL RAPPORTO CON EQUITALIA</vt:lpstr>
      <vt:lpstr>RISCOSSIONE DEI TRIBUTI LOCALI CESSAZIONE EQUITALIA</vt:lpstr>
      <vt:lpstr>LE DELIBERE DI PROSECUZIONE DEL RAPPORTO CON EQUITALIA</vt:lpstr>
      <vt:lpstr>LA DELIBERA IN FAVORE DI AGENZIA DELLE ENTRATE RISCOSSIONE</vt:lpstr>
      <vt:lpstr>RISCOSSIONE DEI TRIBUTI LOCALI RISCOSSIONE SICILIA </vt:lpstr>
      <vt:lpstr>LA RISCOSSIONE IN SICILIA SISTEMA PARALLELO CON QUELLO NAZIONALE</vt:lpstr>
      <vt:lpstr>LA RISCOSSIONE IN SICILIA SISTEMA PARALLELO CON QUELLO NAZIONALE</vt:lpstr>
      <vt:lpstr>LA RISCOSSIONE IN SICILIA SISTEMA PARALLELO CON QUELLO NAZIONALE</vt:lpstr>
      <vt:lpstr>LA RISCOSSIONE IN SICILIA SISTEMA PARALLELO CON QUELLO NAZIONALE</vt:lpstr>
      <vt:lpstr>LA RISCOSSIONE IN SICILIA SISTEMA PARALLELO CON QUELLO NAZIONALE</vt:lpstr>
      <vt:lpstr>RISCOSSIONE SICILIA</vt:lpstr>
      <vt:lpstr>RISCOSSIONE SICILIA</vt:lpstr>
      <vt:lpstr>RISCOSSIONE SICILIA</vt:lpstr>
      <vt:lpstr>DELIBERA DI AFFIDAMENTO A RISCOSSIONE SICILIA</vt:lpstr>
      <vt:lpstr>DELIBERA DI AFFIDAMENTO A RISCOSSIONE SICILIA</vt:lpstr>
      <vt:lpstr>DELIBERA DI AFFIDAMENTO A RISCOSSIONE SICILIA</vt:lpstr>
      <vt:lpstr>DELIBERA DI AFFIDAMENTO A RISCOSSIONE SICILIA</vt:lpstr>
      <vt:lpstr>ABOLIZIONE DI  RISCOSSIONE SICILIA SPA</vt:lpstr>
      <vt:lpstr>ABOLIZIONE DI  RISCOSSIONE SICILIA SPA</vt:lpstr>
      <vt:lpstr>ABOLIZIONE DI  RISCOSSIONE SICILIA SpA</vt:lpstr>
      <vt:lpstr>ABOLIZIONE DI  RISCOSSIONE SICILIA SpA</vt:lpstr>
      <vt:lpstr>ABOLIZIONE DI  RISCOSSIONE SICILIA SpA</vt:lpstr>
      <vt:lpstr>ABOLIZIONE RISCOSSIONE SICILIA DDL – Legge di bilancio</vt:lpstr>
      <vt:lpstr>ABOLIZIONE RISCOSSIONE SICILIA DDL – Legge di bilancio</vt:lpstr>
      <vt:lpstr>ABOLIZIONE RISCOSSIONE SICILIA DDL – Legge di bilancio</vt:lpstr>
      <vt:lpstr>ABOLIZIONE RISCOSSIONE SICILIA DDL – Legge di bilancio</vt:lpstr>
      <vt:lpstr>ABOLIZIONE RISCOSSIONE SICILIA DDL – Legge di bilancio</vt:lpstr>
      <vt:lpstr>ABOLIZIONE RISCOSSIONE SICILIA DDL – Legge di bilancio</vt:lpstr>
      <vt:lpstr>LA RIFORMA DELLA RISCOSSIONE LOCALE</vt:lpstr>
      <vt:lpstr>LA RIFORMA DELLA RISCOSSIONE LOCALE</vt:lpstr>
      <vt:lpstr>LA RIFORMA DELLA RISCOSSIONE LOCALE</vt:lpstr>
      <vt:lpstr>GLI ACCERTAMENTI ESECUTIVI</vt:lpstr>
      <vt:lpstr>GLI ACCERTAMENTI ESECUTIVI</vt:lpstr>
      <vt:lpstr>GLI ACCERTAMENTI ESECUTIVI</vt:lpstr>
      <vt:lpstr>GLI ACCERTAMENTI ESECUTIVI</vt:lpstr>
      <vt:lpstr>GLI ACCERTAMENTI ESECUTIVI</vt:lpstr>
      <vt:lpstr>GLI ACCERTAMENTI ESECUTIVI</vt:lpstr>
      <vt:lpstr>GLI ACCERTAMENTI ESECUTIVI</vt:lpstr>
      <vt:lpstr>GLI ACCERTAMENTI ESECUTIVI</vt:lpstr>
      <vt:lpstr>GLI ACCERTAMENTI ESECUTIVI</vt:lpstr>
      <vt:lpstr>GLI ACCERTAMENTI ESECUTIVI</vt:lpstr>
      <vt:lpstr>GLI ACCERTAMENTI ESECUTIVI</vt:lpstr>
      <vt:lpstr>ESPLETAMENTO DEL SERVIZIO DI RISCOSSIONE</vt:lpstr>
      <vt:lpstr>ESPLETAMENTO DEL SERVIZIO DI RISCOSSIONE</vt:lpstr>
      <vt:lpstr>ESPLETAMENTO DEL SERVIZIO DI RISCOSSIONE</vt:lpstr>
      <vt:lpstr>ESPLETAMENTO DEL SERVIZIO DI RISCOSSIONE SPONTANEA</vt:lpstr>
      <vt:lpstr>ESPLETAMENTO DEL SERVIZIO DI RISCOSSIONE L’albo ministeriale</vt:lpstr>
      <vt:lpstr>AFFIDAMENTO AD UNA SOCIETA’ ISCRITTA  ALL’ALBO DI CUI ALL’ART. 53 D.LGS. 446/1997  </vt:lpstr>
      <vt:lpstr>AFFIDAMENTO AD UNA SOCIETA’ ISCRITTA ALL’ALBO  DI CUI ALL’ART. 53 D.LGS. 446/1997</vt:lpstr>
      <vt:lpstr>AFFIDAMENTO AD UNA SOCIETA’ ISCRITTA ALL’ALBO  DI CUI ALL’ART. 53 D.LGS. 446/1997</vt:lpstr>
      <vt:lpstr>AFFIDAMENTO AD UNA SOCIETA’ ISCRITTA ALL’ALBO  DI CUI ALL’ART. 53 D.LGS. 446/1997</vt:lpstr>
      <vt:lpstr>AFFIDAMENTO AD UNA SOCIETA’ ISCRITTA ALL’ALBO DI CUI ALL’ART. 53 D.LGS. 446/1997</vt:lpstr>
      <vt:lpstr>LA GESTIONE DIRETTA L’INGIUNZIONE FISCALE</vt:lpstr>
      <vt:lpstr>L’INGIUNZIONE FISCALE</vt:lpstr>
      <vt:lpstr>L’INGIUZIONE FISCALE</vt:lpstr>
      <vt:lpstr>L’INGIUNZIONE FISCALE LA NORMATIVA DI RIFERIMENTO</vt:lpstr>
      <vt:lpstr>L’INGIUNZIONE FISCALE</vt:lpstr>
      <vt:lpstr>L’INGIUNZIONE FISCALE</vt:lpstr>
      <vt:lpstr>L’INGIUNZIONE FISCALE</vt:lpstr>
      <vt:lpstr>L’INGIUNZIONE FISCALE</vt:lpstr>
      <vt:lpstr>L’INGIUNZIONE FISCALE</vt:lpstr>
      <vt:lpstr>L’INGIUNZIONE FISCALE</vt:lpstr>
      <vt:lpstr>ENTRATE RISCUOTIBILI CON L’INGIUNZIONE FISCALE</vt:lpstr>
      <vt:lpstr>ENTRATE RISCUOTIBILI CON L’INGIUNZIONE FISCALE</vt:lpstr>
      <vt:lpstr>LA NOTIFICA  DELL’INGIUNZIONE FISCALE</vt:lpstr>
      <vt:lpstr>UFFICIALE DELLA RISCOSSIONE</vt:lpstr>
      <vt:lpstr>UFFICIALE DELLA RISCOSSIONE</vt:lpstr>
      <vt:lpstr>UFFICIALE DELLA RISCOSSIONE</vt:lpstr>
      <vt:lpstr>UFFICIALE DELLA RISCOSSIONE</vt:lpstr>
      <vt:lpstr>UFFICIALE DELLA RISCOSSIONE</vt:lpstr>
      <vt:lpstr>UFFICIALE DELLA RISCOSSIONE</vt:lpstr>
      <vt:lpstr>LA RATEIZZAZIONE DEGLI IMPORTI SCATURENTI DALLA RISCOSSIONE</vt:lpstr>
      <vt:lpstr>LA RATEIZZAZIONE DEGLI IMPORTI SCATURENTI DALLA RISCOSSIONE</vt:lpstr>
      <vt:lpstr>LA RATEIZZAZIONE DEGLI IMPORTI SCATURENTI DALLA RISCOSSIONE</vt:lpstr>
      <vt:lpstr>LA RATEIZZAZIONE DEGLI IMPORTI SCATURENTI DALLA RISCOSSIONE</vt:lpstr>
      <vt:lpstr>LA RATEIZZAZIONE DEGLI IMPORTI SCATURENTI DALLA RISCOSSIONE</vt:lpstr>
      <vt:lpstr>LA RATEIZZAZIONE DEGLI IMPORTI SCATURENTI DALLA RISCOSSIONE</vt:lpstr>
      <vt:lpstr>NORME NON TRIBUTARIE DI CONTRASTO ALL’EVASIONE FISCALE L’articolo 80 del Codice degli appalti </vt:lpstr>
      <vt:lpstr>NORME NON TRIBUTARIE DI CONTRASTO ALL’EVASIONE FISCALE L’articolo 80 del Codice degli appalti </vt:lpstr>
      <vt:lpstr>NORME NON TRIBUTARIE DI CONTRASTO ALL’EVASIONE FISCALE L’articolo 80 del Codice degli appalti </vt:lpstr>
      <vt:lpstr>NORME NON TRIBUTARIE DI CONTRASTO ALL’EVASIONE FISCALE L’articolo 80 del Codice degli appalti </vt:lpstr>
      <vt:lpstr>NORME NON TRIBUTARIE DI CONTRASTO ALL’EVASIONE FISCALE L’articolo 80 del Codice degli appalti </vt:lpstr>
      <vt:lpstr>NORME NON TRIBUTARIE DI CONTRASTO ALL’EVASIONE FISCALE L’articolo 80 del Codice degli appalti </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NORME NON TRIBUTARIE DI CONTRASTO ALL’EVASIONE FISCALE L’art. 15-ter del Decreto Crescita</vt:lpstr>
      <vt:lpstr>SOSPENSIONE DEI PAGAMENTI</vt:lpstr>
      <vt:lpstr>L’ART. 67 DEL D.L. 18/2020 SOSPENSIONE ATTIVITA’ ENTI IMPOSITORI</vt:lpstr>
      <vt:lpstr>L’ART. 67 DEL D.L. 18/2020 SOSPENSIONE ATTIVITA’ ENTI IMPOSITORI</vt:lpstr>
      <vt:lpstr>L’ART. 67 DEL D.L. 18/2020 SOSPENSIONE ATTIVITA’ ENTI IMPOSITORI</vt:lpstr>
      <vt:lpstr>L’ART. 67 DEL D.L. 18/2020 SOSPENSIONE ATTIVITA’ ENTI IMPOSITORI</vt:lpstr>
      <vt:lpstr>L’ART. 67 DEL D.L. 18/2020 SOSPENSIONE ATTIVITA’ ENTI IMPOSITORI</vt:lpstr>
      <vt:lpstr>APPLICABILITA’ DELLE SANZIONI ?</vt:lpstr>
      <vt:lpstr>APPLICABILITA’ DELLE SANZIONI ?</vt:lpstr>
      <vt:lpstr>APPICABILITA’ DELLE SANZIONI ? </vt:lpstr>
      <vt:lpstr>APPLICABILITA’ DELLE SANZIONI ?</vt:lpstr>
      <vt:lpstr>ULTERIORE SOSPENSIONE DEI TERMINI DI VERSAMENTO</vt:lpstr>
      <vt:lpstr>TERMINI VERSAMENTO IMU</vt:lpstr>
      <vt:lpstr>TERMINI VERSAMENTO IMU</vt:lpstr>
      <vt:lpstr>TERMINI VERSAMENTO IMU</vt:lpstr>
      <vt:lpstr>TERMINI VERSAMENTO IMU</vt:lpstr>
      <vt:lpstr>TERMINI VERSAMENTI ALTRI TRIBUTI</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SOSPENSIONE VERSAMENTI CARTELLE DI PAGAMENTO (art. 68 D.L. n. 18/2020 e ss.mm.)</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Riscossione tributi locali ed altre novità nella legge di stabilità</dc:title>
  <dc:creator>Lenovo</dc:creator>
  <cp:lastModifiedBy>lucio.catania</cp:lastModifiedBy>
  <cp:revision>254</cp:revision>
  <dcterms:created xsi:type="dcterms:W3CDTF">2015-02-03T21:00:06Z</dcterms:created>
  <dcterms:modified xsi:type="dcterms:W3CDTF">2020-12-04T10:29:04Z</dcterms:modified>
</cp:coreProperties>
</file>