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4"/>
  </p:notesMasterIdLst>
  <p:sldIdLst>
    <p:sldId id="749" r:id="rId2"/>
    <p:sldId id="349" r:id="rId3"/>
    <p:sldId id="350" r:id="rId4"/>
    <p:sldId id="351" r:id="rId5"/>
    <p:sldId id="352" r:id="rId6"/>
    <p:sldId id="353" r:id="rId7"/>
    <p:sldId id="354" r:id="rId8"/>
    <p:sldId id="355" r:id="rId9"/>
    <p:sldId id="356" r:id="rId10"/>
    <p:sldId id="357" r:id="rId11"/>
    <p:sldId id="358" r:id="rId12"/>
    <p:sldId id="359" r:id="rId13"/>
    <p:sldId id="360" r:id="rId14"/>
    <p:sldId id="361" r:id="rId15"/>
    <p:sldId id="362" r:id="rId16"/>
    <p:sldId id="363" r:id="rId17"/>
    <p:sldId id="364" r:id="rId18"/>
    <p:sldId id="365" r:id="rId19"/>
    <p:sldId id="366" r:id="rId20"/>
    <p:sldId id="367" r:id="rId21"/>
    <p:sldId id="368" r:id="rId22"/>
    <p:sldId id="753" r:id="rId23"/>
    <p:sldId id="369" r:id="rId24"/>
    <p:sldId id="370" r:id="rId25"/>
    <p:sldId id="371" r:id="rId26"/>
    <p:sldId id="372" r:id="rId27"/>
    <p:sldId id="373" r:id="rId28"/>
    <p:sldId id="374" r:id="rId29"/>
    <p:sldId id="375" r:id="rId30"/>
    <p:sldId id="376" r:id="rId31"/>
    <p:sldId id="377" r:id="rId32"/>
    <p:sldId id="378" r:id="rId33"/>
    <p:sldId id="379" r:id="rId34"/>
    <p:sldId id="380" r:id="rId35"/>
    <p:sldId id="381" r:id="rId36"/>
    <p:sldId id="382" r:id="rId37"/>
    <p:sldId id="383" r:id="rId38"/>
    <p:sldId id="384" r:id="rId39"/>
    <p:sldId id="385" r:id="rId40"/>
    <p:sldId id="386" r:id="rId41"/>
    <p:sldId id="387" r:id="rId42"/>
    <p:sldId id="388" r:id="rId43"/>
    <p:sldId id="389" r:id="rId44"/>
    <p:sldId id="390" r:id="rId45"/>
    <p:sldId id="391" r:id="rId46"/>
    <p:sldId id="398" r:id="rId47"/>
    <p:sldId id="399" r:id="rId48"/>
    <p:sldId id="400" r:id="rId49"/>
    <p:sldId id="401" r:id="rId50"/>
    <p:sldId id="402" r:id="rId51"/>
    <p:sldId id="403" r:id="rId52"/>
    <p:sldId id="404" r:id="rId53"/>
    <p:sldId id="405" r:id="rId54"/>
    <p:sldId id="406" r:id="rId55"/>
    <p:sldId id="407" r:id="rId56"/>
    <p:sldId id="408" r:id="rId57"/>
    <p:sldId id="409" r:id="rId58"/>
    <p:sldId id="410" r:id="rId59"/>
    <p:sldId id="411" r:id="rId60"/>
    <p:sldId id="412" r:id="rId61"/>
    <p:sldId id="750" r:id="rId62"/>
    <p:sldId id="413" r:id="rId63"/>
    <p:sldId id="414" r:id="rId64"/>
    <p:sldId id="416" r:id="rId65"/>
    <p:sldId id="419" r:id="rId66"/>
    <p:sldId id="420" r:id="rId67"/>
    <p:sldId id="421" r:id="rId68"/>
    <p:sldId id="736" r:id="rId69"/>
    <p:sldId id="422" r:id="rId70"/>
    <p:sldId id="423" r:id="rId71"/>
    <p:sldId id="424" r:id="rId72"/>
    <p:sldId id="425" r:id="rId73"/>
    <p:sldId id="426" r:id="rId74"/>
    <p:sldId id="427" r:id="rId75"/>
    <p:sldId id="428" r:id="rId76"/>
    <p:sldId id="429" r:id="rId77"/>
    <p:sldId id="517" r:id="rId78"/>
    <p:sldId id="518" r:id="rId79"/>
    <p:sldId id="523" r:id="rId80"/>
    <p:sldId id="751" r:id="rId81"/>
    <p:sldId id="524" r:id="rId82"/>
    <p:sldId id="525" r:id="rId83"/>
    <p:sldId id="526" r:id="rId84"/>
    <p:sldId id="527" r:id="rId85"/>
    <p:sldId id="528" r:id="rId86"/>
    <p:sldId id="556" r:id="rId87"/>
    <p:sldId id="557" r:id="rId88"/>
    <p:sldId id="558" r:id="rId89"/>
    <p:sldId id="559" r:id="rId90"/>
    <p:sldId id="599" r:id="rId91"/>
    <p:sldId id="600" r:id="rId92"/>
    <p:sldId id="601" r:id="rId93"/>
    <p:sldId id="602" r:id="rId94"/>
    <p:sldId id="604" r:id="rId95"/>
    <p:sldId id="605" r:id="rId96"/>
    <p:sldId id="606" r:id="rId97"/>
    <p:sldId id="607" r:id="rId98"/>
    <p:sldId id="608" r:id="rId99"/>
    <p:sldId id="609" r:id="rId100"/>
    <p:sldId id="610" r:id="rId101"/>
    <p:sldId id="611" r:id="rId102"/>
    <p:sldId id="681" r:id="rId103"/>
    <p:sldId id="612" r:id="rId104"/>
    <p:sldId id="613" r:id="rId105"/>
    <p:sldId id="614" r:id="rId106"/>
    <p:sldId id="615" r:id="rId107"/>
    <p:sldId id="616" r:id="rId108"/>
    <p:sldId id="617" r:id="rId109"/>
    <p:sldId id="618" r:id="rId110"/>
    <p:sldId id="619" r:id="rId111"/>
    <p:sldId id="620" r:id="rId112"/>
    <p:sldId id="621" r:id="rId113"/>
    <p:sldId id="622" r:id="rId114"/>
    <p:sldId id="623" r:id="rId115"/>
    <p:sldId id="624" r:id="rId116"/>
    <p:sldId id="625" r:id="rId117"/>
    <p:sldId id="626" r:id="rId118"/>
    <p:sldId id="627" r:id="rId119"/>
    <p:sldId id="628" r:id="rId120"/>
    <p:sldId id="629" r:id="rId121"/>
    <p:sldId id="630" r:id="rId122"/>
    <p:sldId id="631" r:id="rId123"/>
    <p:sldId id="632" r:id="rId124"/>
    <p:sldId id="633" r:id="rId125"/>
    <p:sldId id="634" r:id="rId126"/>
    <p:sldId id="635" r:id="rId127"/>
    <p:sldId id="636" r:id="rId128"/>
    <p:sldId id="637" r:id="rId129"/>
    <p:sldId id="638" r:id="rId130"/>
    <p:sldId id="639" r:id="rId131"/>
    <p:sldId id="640" r:id="rId132"/>
    <p:sldId id="641" r:id="rId133"/>
    <p:sldId id="642" r:id="rId134"/>
    <p:sldId id="643" r:id="rId135"/>
    <p:sldId id="644" r:id="rId136"/>
    <p:sldId id="645" r:id="rId137"/>
    <p:sldId id="646" r:id="rId138"/>
    <p:sldId id="752" r:id="rId139"/>
    <p:sldId id="647" r:id="rId140"/>
    <p:sldId id="648" r:id="rId141"/>
    <p:sldId id="649" r:id="rId142"/>
    <p:sldId id="650" r:id="rId143"/>
    <p:sldId id="651" r:id="rId144"/>
    <p:sldId id="652" r:id="rId145"/>
    <p:sldId id="653" r:id="rId146"/>
    <p:sldId id="654" r:id="rId147"/>
    <p:sldId id="655" r:id="rId148"/>
    <p:sldId id="656" r:id="rId149"/>
    <p:sldId id="657" r:id="rId150"/>
    <p:sldId id="658" r:id="rId151"/>
    <p:sldId id="659" r:id="rId152"/>
    <p:sldId id="660" r:id="rId153"/>
    <p:sldId id="661" r:id="rId154"/>
    <p:sldId id="662" r:id="rId155"/>
    <p:sldId id="663" r:id="rId156"/>
    <p:sldId id="664" r:id="rId157"/>
    <p:sldId id="665" r:id="rId158"/>
    <p:sldId id="666" r:id="rId159"/>
    <p:sldId id="667" r:id="rId160"/>
    <p:sldId id="668" r:id="rId161"/>
    <p:sldId id="669" r:id="rId162"/>
    <p:sldId id="670" r:id="rId163"/>
    <p:sldId id="671" r:id="rId164"/>
    <p:sldId id="672" r:id="rId165"/>
    <p:sldId id="673" r:id="rId166"/>
    <p:sldId id="674" r:id="rId167"/>
    <p:sldId id="675" r:id="rId168"/>
    <p:sldId id="676" r:id="rId169"/>
    <p:sldId id="677" r:id="rId170"/>
    <p:sldId id="678" r:id="rId171"/>
    <p:sldId id="679" r:id="rId172"/>
    <p:sldId id="701" r:id="rId173"/>
    <p:sldId id="738" r:id="rId174"/>
    <p:sldId id="739" r:id="rId175"/>
    <p:sldId id="740" r:id="rId176"/>
    <p:sldId id="741" r:id="rId177"/>
    <p:sldId id="742" r:id="rId178"/>
    <p:sldId id="743" r:id="rId179"/>
    <p:sldId id="744" r:id="rId180"/>
    <p:sldId id="745" r:id="rId181"/>
    <p:sldId id="746" r:id="rId182"/>
    <p:sldId id="748" r:id="rId183"/>
    <p:sldId id="747" r:id="rId184"/>
    <p:sldId id="702" r:id="rId185"/>
    <p:sldId id="710" r:id="rId186"/>
    <p:sldId id="711" r:id="rId187"/>
    <p:sldId id="712" r:id="rId188"/>
    <p:sldId id="713" r:id="rId189"/>
    <p:sldId id="714" r:id="rId190"/>
    <p:sldId id="715" r:id="rId191"/>
    <p:sldId id="735" r:id="rId192"/>
    <p:sldId id="680" r:id="rId19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48" roundtripDataSignature="AMtx7mhWgxYnxIflb6itQbQh8lE5bu+40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Windows" initials="UW" lastIdx="0" clrIdx="0">
    <p:extLst>
      <p:ext uri="{19B8F6BF-5375-455C-9EA6-DF929625EA0E}">
        <p15:presenceInfo xmlns:p15="http://schemas.microsoft.com/office/powerpoint/2012/main" userId="Utente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6240CB-62E9-473F-AD78-016873A817D5}">
  <a:tblStyle styleId="{3D6240CB-62E9-473F-AD78-016873A817D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notesMaster" Target="notesMasters/notesMaster1.xml"/><Relationship Id="rId19" Type="http://schemas.openxmlformats.org/officeDocument/2006/relationships/slide" Target="slides/slide18.xml"/><Relationship Id="rId452" Type="http://schemas.openxmlformats.org/officeDocument/2006/relationships/theme" Target="theme/theme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slide" Target="slides/slide189.xml"/><Relationship Id="rId453"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448" Type="http://customschemas.google.com/relationships/presentationmetadata" Target="metadata"/><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449" Type="http://schemas.openxmlformats.org/officeDocument/2006/relationships/commentAuthors" Target="commentAuthor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450"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 Id="rId451" Type="http://schemas.openxmlformats.org/officeDocument/2006/relationships/viewProps" Target="viewProp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7083718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a:xfrm>
            <a:off x="3849688" y="9428163"/>
            <a:ext cx="2946400" cy="496887"/>
          </a:xfrm>
          <a:prstGeom prst="rect">
            <a:avLst/>
          </a:prstGeom>
        </p:spPr>
        <p:txBody>
          <a:bodyPr/>
          <a:lstStyle/>
          <a:p>
            <a:fld id="{88F4F3F5-8AF9-4411-979D-3D1B00ACF772}" type="slidenum">
              <a:rPr lang="it-IT" smtClean="0"/>
              <a:pPr/>
              <a:t>26</a:t>
            </a:fld>
            <a:endParaRPr lang="it-IT"/>
          </a:p>
        </p:txBody>
      </p:sp>
    </p:spTree>
    <p:extLst>
      <p:ext uri="{BB962C8B-B14F-4D97-AF65-F5344CB8AC3E}">
        <p14:creationId xmlns:p14="http://schemas.microsoft.com/office/powerpoint/2010/main" val="4081141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569483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4244550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r>
              <a:rPr lang="it-IT" dirty="0" smtClean="0"/>
              <a:t>N</a:t>
            </a:r>
            <a:endParaRPr lang="it-IT" dirty="0"/>
          </a:p>
        </p:txBody>
      </p:sp>
    </p:spTree>
    <p:extLst>
      <p:ext uri="{BB962C8B-B14F-4D97-AF65-F5344CB8AC3E}">
        <p14:creationId xmlns:p14="http://schemas.microsoft.com/office/powerpoint/2010/main" val="3646975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3456003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601581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26" name="Google Shape;2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fld id="{B0D0B9A7-34D0-4C5F-A57C-5527ABB1E01E}" type="datetime1">
              <a:rPr lang="it-IT" smtClean="0"/>
              <a:t>14/07/2023</a:t>
            </a:fld>
            <a:endParaRPr/>
          </a:p>
        </p:txBody>
      </p:sp>
      <p:sp>
        <p:nvSpPr>
          <p:cNvPr id="27" name="Google Shape;2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it-IT" smtClean="0"/>
              <a:t>LE NOVITA' IN MATERIA DI FISCALITA' LOCALE - L. CATANIA</a:t>
            </a:r>
            <a:endParaRPr/>
          </a:p>
        </p:txBody>
      </p:sp>
      <p:sp>
        <p:nvSpPr>
          <p:cNvPr id="28" name="Google Shape;2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2" name="Google Shape;32;p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3" name="Google Shape;33;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fld id="{8EE8CE61-A71F-442A-A085-82A9914F3D4F}" type="datetime1">
              <a:rPr lang="it-IT" smtClean="0"/>
              <a:t>14/07/2023</a:t>
            </a:fld>
            <a:endParaRPr/>
          </a:p>
        </p:txBody>
      </p:sp>
      <p:sp>
        <p:nvSpPr>
          <p:cNvPr id="34" name="Google Shape;34;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it-IT" smtClean="0"/>
              <a:t>LE NOVITA' IN MATERIA DI FISCALITA' LOCALE - L. CATANIA</a:t>
            </a:r>
            <a:endParaRPr/>
          </a:p>
        </p:txBody>
      </p:sp>
      <p:sp>
        <p:nvSpPr>
          <p:cNvPr id="35" name="Google Shape;35;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fld id="{E45398D3-4412-4388-BC92-C6758B187E70}" type="datetime1">
              <a:rPr lang="it-IT" smtClean="0"/>
              <a:t>14/07/2023</a:t>
            </a:fld>
            <a:endParaRPr/>
          </a:p>
        </p:txBody>
      </p:sp>
      <p:sp>
        <p:nvSpPr>
          <p:cNvPr id="48" name="Google Shape;48;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it-IT" smtClean="0"/>
              <a:t>LE NOVITA' IN MATERIA DI FISCALITA' LOCALE - L. CATANIA</a:t>
            </a:r>
            <a:endParaRPr/>
          </a:p>
        </p:txBody>
      </p:sp>
      <p:sp>
        <p:nvSpPr>
          <p:cNvPr id="49" name="Google Shape;49;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8" name="Google Shape;58;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fld id="{7074B039-CEC2-418D-BA7D-CC049B910560}" type="datetime1">
              <a:rPr lang="it-IT" smtClean="0"/>
              <a:t>14/07/2023</a:t>
            </a:fld>
            <a:endParaRPr/>
          </a:p>
        </p:txBody>
      </p:sp>
      <p:sp>
        <p:nvSpPr>
          <p:cNvPr id="59" name="Google Shape;59;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it-IT" smtClean="0"/>
              <a:t>LE NOVITA' IN MATERIA DI FISCALITA' LOCALE - L. CATANIA</a:t>
            </a:r>
            <a:endParaRPr/>
          </a:p>
        </p:txBody>
      </p:sp>
      <p:sp>
        <p:nvSpPr>
          <p:cNvPr id="60" name="Google Shape;60;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5" name="Google Shape;65;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fld id="{0C8C4184-E5C3-4D13-9D59-9D454AB42141}" type="datetime1">
              <a:rPr lang="it-IT" smtClean="0"/>
              <a:t>14/07/2023</a:t>
            </a:fld>
            <a:endParaRPr/>
          </a:p>
        </p:txBody>
      </p:sp>
      <p:sp>
        <p:nvSpPr>
          <p:cNvPr id="66" name="Google Shape;66;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it-IT" smtClean="0"/>
              <a:t>LE NOVITA' IN MATERIA DI FISCALITA' LOCALE - L. CATANIA</a:t>
            </a:r>
            <a:endParaRPr/>
          </a:p>
        </p:txBody>
      </p:sp>
      <p:sp>
        <p:nvSpPr>
          <p:cNvPr id="67" name="Google Shape;67;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fld id="{523B632B-431F-43EC-8DD4-629EEFFE710D}" type="datetime1">
              <a:rPr lang="it-IT" smtClean="0"/>
              <a:t>14/07/2023</a:t>
            </a:fld>
            <a:endParaRPr/>
          </a:p>
        </p:txBody>
      </p:sp>
      <p:sp>
        <p:nvSpPr>
          <p:cNvPr id="72" name="Google Shape;72;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it-IT" smtClean="0"/>
              <a:t>LE NOVITA' IN MATERIA DI FISCALITA' LOCALE - L. CATANIA</a:t>
            </a:r>
            <a:endParaRPr/>
          </a:p>
        </p:txBody>
      </p:sp>
      <p:sp>
        <p:nvSpPr>
          <p:cNvPr id="73" name="Google Shape;73;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fld id="{4FCE91EC-D93D-4BD6-ACC5-8B7A5B80B10D}" type="datetime1">
              <a:rPr lang="it-IT" smtClean="0"/>
              <a:t>14/07/2023</a:t>
            </a:fld>
            <a:endParaRPr/>
          </a:p>
        </p:txBody>
      </p:sp>
      <p:sp>
        <p:nvSpPr>
          <p:cNvPr id="78" name="Google Shape;78;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it-IT" smtClean="0"/>
              <a:t>LE NOVITA' IN MATERIA DI FISCALITA' LOCALE - L. CATANIA</a:t>
            </a:r>
            <a:endParaRPr/>
          </a:p>
        </p:txBody>
      </p:sp>
      <p:sp>
        <p:nvSpPr>
          <p:cNvPr id="79" name="Google Shape;79;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C94851-9F82-4233-9A8C-300F423659A8}" type="datetime1">
              <a:rPr lang="it-IT" smtClean="0"/>
              <a:t>14/07/2023</a:t>
            </a:fld>
            <a:endParaRPr lang="it-IT"/>
          </a:p>
        </p:txBody>
      </p:sp>
      <p:sp>
        <p:nvSpPr>
          <p:cNvPr id="5" name="Segnaposto piè di pagina 4"/>
          <p:cNvSpPr>
            <a:spLocks noGrp="1"/>
          </p:cNvSpPr>
          <p:nvPr>
            <p:ph type="ftr" sz="quarter" idx="11"/>
          </p:nvPr>
        </p:nvSpPr>
        <p:spPr/>
        <p:txBody>
          <a:bodyPr/>
          <a:lstStyle/>
          <a:p>
            <a:r>
              <a:rPr lang="it-IT" smtClean="0"/>
              <a:t>LE NOVITA' IN MATERIA DI FISCALITA' LOCALE - L. CATANIA</a:t>
            </a:r>
            <a:endParaRPr lang="it-IT"/>
          </a:p>
        </p:txBody>
      </p:sp>
      <p:sp>
        <p:nvSpPr>
          <p:cNvPr id="6" name="Segnaposto numero diapositiva 5"/>
          <p:cNvSpPr>
            <a:spLocks noGrp="1"/>
          </p:cNvSpPr>
          <p:nvPr>
            <p:ph type="sldNum" sz="quarter" idx="12"/>
          </p:nvPr>
        </p:nvSpPr>
        <p:spPr/>
        <p:txBody>
          <a:bodyPr/>
          <a:lstStyle/>
          <a:p>
            <a:fld id="{DD7B056C-3F6E-4454-9569-0E460733EF1D}" type="slidenum">
              <a:rPr lang="it-IT" smtClean="0"/>
              <a:pPr/>
              <a:t>‹N›</a:t>
            </a:fld>
            <a:endParaRPr lang="it-IT"/>
          </a:p>
        </p:txBody>
      </p:sp>
    </p:spTree>
    <p:extLst>
      <p:ext uri="{BB962C8B-B14F-4D97-AF65-F5344CB8AC3E}">
        <p14:creationId xmlns:p14="http://schemas.microsoft.com/office/powerpoint/2010/main" val="182593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fld id="{15E480CC-7562-4F0F-ADCD-3F669C5D7AA8}" type="datetime1">
              <a:rPr lang="it-IT" smtClean="0"/>
              <a:t>14/07/2023</a:t>
            </a:fld>
            <a:endParaRPr/>
          </a:p>
        </p:txBody>
      </p:sp>
      <p:sp>
        <p:nvSpPr>
          <p:cNvPr id="9" name="Google Shape;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it-IT" smtClean="0"/>
              <a:t>LE NOVITA' IN MATERIA DI FISCALITA' LOCALE - L. CATANIA</a:t>
            </a:r>
            <a:endParaRPr/>
          </a:p>
        </p:txBody>
      </p:sp>
      <p:sp>
        <p:nvSpPr>
          <p:cNvPr id="10" name="Google Shape;1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1.xml.rels><?xml version="1.0" encoding="UTF-8" standalone="yes"?>
<Relationships xmlns="http://schemas.openxmlformats.org/package/2006/relationships"><Relationship Id="rId2" Type="http://schemas.openxmlformats.org/officeDocument/2006/relationships/hyperlink" Target="https://www.gazzettaufficiale.it/eli/id/2022/07/27/22G00110/sg" TargetMode="External"/><Relationship Id="rId1" Type="http://schemas.openxmlformats.org/officeDocument/2006/relationships/slideLayout" Target="../slideLayouts/slideLayout8.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www.gazzettaufficiale.it/eli/gu/2019/12/30/304/so/45/sg/pdf" TargetMode="Externa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hyperlink" Target="https://def.finanze.it/DocTribFrontend/getAttoNormativoDetail.do?ACTION=getArticolo&amp;id=%7bBE69B935-0FAE-4936-A19F-BAE11C3E364A%7d&amp;codiceOrdinamento=200000800000000&amp;articolo=Articolo%208" TargetMode="External"/><Relationship Id="rId2" Type="http://schemas.openxmlformats.org/officeDocument/2006/relationships/hyperlink" Target="https://def.finanze.it/DocTribFrontend/getAttoNormativoDetail.do?ACTION=getArticolo&amp;id=%7bF2526D52-CBB8-4BE0-8859-91BC1C1793B8%7d&amp;codiceOrdinamento=200004800000000&amp;articolo=Articolo%2048" TargetMode="Externa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hyperlink" Target="https://def.finanze.it/DocTribFrontend/getAttoNormativoDetail.do?ACTION=getArticolo&amp;id=%7b2A89E911-9717-4DF1-9152-8F67AC56C37F%7d&amp;codiceOrdinamento=300010000756000&amp;articolo=Articolo%201-com756" TargetMode="Externa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hyperlink" Target="https://def.finanze.it/DocTribFrontend/getAttoNormativoDetail.do?ACTION=getArticolo&amp;id=%7b2A89E911-9717-4DF1-9152-8F67AC56C37F%7d&amp;codiceOrdinamento=300010000756000&amp;articolo=Articolo%201-com756"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hyperlink" Target="https://def.finanze.it/DocTribFrontend/getAttoNormativoDetail.do?ACTION=getArticolo&amp;id=%7b2A89E911-9717-4DF1-9152-8F67AC56C37F%7d&amp;codiceOrdinamento=300010000767000&amp;articolo=Articolo%201-com767" TargetMode="External"/><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hyperlink" Target="https://def.finanze.it/DocTribFrontend/getAttoNormativoDetail.do?ACTION=getArticolo&amp;id=%7b2A89E911-9717-4DF1-9152-8F67AC56C37F%7d&amp;codiceOrdinamento=300010000748000&amp;articolo=Articolo%201-com748" TargetMode="External"/><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r"/>
            <a:r>
              <a:rPr lang="it-IT" sz="2800" b="0" i="1" dirty="0" smtClean="0"/>
              <a:t/>
            </a:r>
            <a:br>
              <a:rPr lang="it-IT" sz="2800" b="0" i="1" dirty="0" smtClean="0"/>
            </a:br>
            <a:r>
              <a:rPr lang="it-IT" sz="2800" b="0" i="1" dirty="0" smtClean="0"/>
              <a:t>Lucio Catania</a:t>
            </a:r>
            <a:endParaRPr lang="it-IT" sz="2800" b="0" i="1" dirty="0"/>
          </a:p>
        </p:txBody>
      </p:sp>
      <p:sp>
        <p:nvSpPr>
          <p:cNvPr id="4" name="Segnaposto piè di pagina 3"/>
          <p:cNvSpPr>
            <a:spLocks noGrp="1"/>
          </p:cNvSpPr>
          <p:nvPr>
            <p:ph type="ft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1</a:t>
            </a:fld>
            <a:endParaRPr lang="it-IT"/>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659" y="482314"/>
            <a:ext cx="8898341" cy="4062389"/>
          </a:xfrm>
          <a:prstGeom prst="rect">
            <a:avLst/>
          </a:prstGeom>
        </p:spPr>
      </p:pic>
    </p:spTree>
    <p:extLst>
      <p:ext uri="{BB962C8B-B14F-4D97-AF65-F5344CB8AC3E}">
        <p14:creationId xmlns:p14="http://schemas.microsoft.com/office/powerpoint/2010/main" val="865784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PERTINENZA</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La Commissione Tributaria </a:t>
            </a:r>
            <a:r>
              <a:rPr lang="it-IT" dirty="0" smtClean="0"/>
              <a:t>II grado di </a:t>
            </a:r>
            <a:r>
              <a:rPr lang="it-IT" dirty="0"/>
              <a:t>Trento, ha rilevato, in tema di imposta comunale sugli immobili (ICI) l’asservimento pertinenziale - la cui prova incombe sul contribuente - ricorre, peraltro, ove il bene non sia semplicemente posto al servizio od ornamento di un altro, ma quando tale destinazione sia durevole (sul piano soggettivo ed oggettivo) e non sia possibile una destinazione diversa senza una radicale trasformazione del bene pertinenziale, divenendo altrimenti agevole l’elusione del precetto che impone la tassazione per la natura reale del cespite.</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10</a:t>
            </a:fld>
            <a:endParaRPr lang="it-IT"/>
          </a:p>
        </p:txBody>
      </p:sp>
    </p:spTree>
    <p:extLst>
      <p:ext uri="{BB962C8B-B14F-4D97-AF65-F5344CB8AC3E}">
        <p14:creationId xmlns:p14="http://schemas.microsoft.com/office/powerpoint/2010/main" val="123319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CANONE ANTENNE</a:t>
            </a:r>
            <a:endParaRPr lang="it-IT" dirty="0"/>
          </a:p>
        </p:txBody>
      </p:sp>
      <p:sp>
        <p:nvSpPr>
          <p:cNvPr id="7" name="Segnaposto contenuto 6"/>
          <p:cNvSpPr>
            <a:spLocks noGrp="1"/>
          </p:cNvSpPr>
          <p:nvPr>
            <p:ph idx="1"/>
          </p:nvPr>
        </p:nvSpPr>
        <p:spPr/>
        <p:txBody>
          <a:bodyPr>
            <a:normAutofit fontScale="85000" lnSpcReduction="10000"/>
          </a:bodyPr>
          <a:lstStyle/>
          <a:p>
            <a:pPr marL="0" indent="0" algn="just">
              <a:buNone/>
            </a:pPr>
            <a:r>
              <a:rPr lang="it-IT" dirty="0" smtClean="0"/>
              <a:t>La </a:t>
            </a:r>
            <a:r>
              <a:rPr lang="it-IT" dirty="0"/>
              <a:t>norma in </a:t>
            </a:r>
            <a:r>
              <a:rPr lang="it-IT" dirty="0" smtClean="0"/>
              <a:t>oggetto è da considerarsi </a:t>
            </a:r>
            <a:r>
              <a:rPr lang="it-IT" dirty="0"/>
              <a:t>rivolta esclusivamente agli impianti localizzati in aree ricadenti nel demanio o nel patrimonio indisponibile dell’Ente, alla luce dell’ormai pacifica applicazione dell’art. 93 del d.lgs. 259/20031 (Codice delle comunicazioni elettroniche) solo al suolo demaniale o al patrimonio indisponibile, rinviando lo stesso - al comma 2 - alla disciplina della Tassa Occupazione Spazi ed Aree Pubbliche (TOSAP) ovvero del Canone Occupazione Spazi ed Aree Pubbliche (COSAP), ora riassorbite dal canone unico.</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100</a:t>
            </a:fld>
            <a:endParaRPr lang="it-IT"/>
          </a:p>
        </p:txBody>
      </p:sp>
    </p:spTree>
    <p:extLst>
      <p:ext uri="{BB962C8B-B14F-4D97-AF65-F5344CB8AC3E}">
        <p14:creationId xmlns:p14="http://schemas.microsoft.com/office/powerpoint/2010/main" val="3739576675"/>
      </p:ext>
    </p:extLst>
  </p:cSld>
  <p:clrMapOvr>
    <a:masterClrMapping/>
  </p:clrMapOvr>
  <p:transition spd="slow">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CANONE ANTENNE</a:t>
            </a:r>
            <a:endParaRPr lang="it-IT" dirty="0"/>
          </a:p>
        </p:txBody>
      </p:sp>
      <p:sp>
        <p:nvSpPr>
          <p:cNvPr id="7" name="Segnaposto contenuto 6"/>
          <p:cNvSpPr>
            <a:spLocks noGrp="1"/>
          </p:cNvSpPr>
          <p:nvPr>
            <p:ph idx="1"/>
          </p:nvPr>
        </p:nvSpPr>
        <p:spPr/>
        <p:txBody>
          <a:bodyPr>
            <a:normAutofit fontScale="77500" lnSpcReduction="20000"/>
          </a:bodyPr>
          <a:lstStyle/>
          <a:p>
            <a:pPr marL="0" indent="0" algn="just">
              <a:buNone/>
            </a:pPr>
            <a:r>
              <a:rPr lang="it-IT" dirty="0"/>
              <a:t>L</a:t>
            </a:r>
            <a:r>
              <a:rPr lang="it-IT" dirty="0" smtClean="0"/>
              <a:t>a </a:t>
            </a:r>
            <a:r>
              <a:rPr lang="it-IT" dirty="0"/>
              <a:t>Corte Costituzionale, con la sentenza n. 47 del 26 marzo 2015, ha stabilito che una legge regionale che imponga il pagamento di oneri non previsti dalla legge statale viola l’art. 117 della Costituzione, in quanto si pone in contrasto con l’art. 93 del D.lgs. 253/2003, espressione di un principio fondamentale della materia «ordinamento della comunicazione». </a:t>
            </a:r>
            <a:endParaRPr lang="it-IT" dirty="0" smtClean="0"/>
          </a:p>
          <a:p>
            <a:pPr marL="0" indent="0" algn="just">
              <a:buNone/>
            </a:pPr>
            <a:r>
              <a:rPr lang="it-IT" dirty="0" smtClean="0"/>
              <a:t>La </a:t>
            </a:r>
            <a:r>
              <a:rPr lang="it-IT" dirty="0"/>
              <a:t>Corte Costituzionale, nel ribadire il divieto di imporre oneri non previsti dalla legge statale</a:t>
            </a:r>
            <a:r>
              <a:rPr lang="it-IT" dirty="0" smtClean="0"/>
              <a:t>, però </a:t>
            </a:r>
            <a:r>
              <a:rPr lang="it-IT" dirty="0"/>
              <a:t>non mette in discussione il rapporto di tipo privatistico tra Comune e gestori, quando l’area di installazione dell’impianto appartenga al patrimonio disponibile dell’ente. In questo caso, quindi, il canone di locazione è dovuto e non si applicano le ordinarie regole del Canone unico.</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101</a:t>
            </a:fld>
            <a:endParaRPr lang="it-IT"/>
          </a:p>
        </p:txBody>
      </p:sp>
    </p:spTree>
    <p:extLst>
      <p:ext uri="{BB962C8B-B14F-4D97-AF65-F5344CB8AC3E}">
        <p14:creationId xmlns:p14="http://schemas.microsoft.com/office/powerpoint/2010/main" val="3652716956"/>
      </p:ext>
    </p:extLst>
  </p:cSld>
  <p:clrMapOvr>
    <a:masterClrMapping/>
  </p:clrMapOvr>
  <p:transition spd="slow">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RISCOSSIONE </a:t>
            </a:r>
            <a:endParaRPr lang="it-IT" dirty="0"/>
          </a:p>
        </p:txBody>
      </p:sp>
      <p:pic>
        <p:nvPicPr>
          <p:cNvPr id="4" name="Segnaposto contenuto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057525" y="1977231"/>
            <a:ext cx="3028950" cy="3771900"/>
          </a:xfrm>
          <a:prstGeom prst="rect">
            <a:avLst/>
          </a:prstGeom>
        </p:spPr>
      </p:pic>
      <p:sp>
        <p:nvSpPr>
          <p:cNvPr id="3" name="Segnaposto piè di pagina 2"/>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102</a:t>
            </a:fld>
            <a:endParaRPr lang="it-IT"/>
          </a:p>
        </p:txBody>
      </p:sp>
    </p:spTree>
    <p:extLst>
      <p:ext uri="{BB962C8B-B14F-4D97-AF65-F5344CB8AC3E}">
        <p14:creationId xmlns:p14="http://schemas.microsoft.com/office/powerpoint/2010/main" val="93680080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PARIFICA CORTE DEI CONTI REGIONE SICILIA</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lnSpc>
                <a:spcPct val="150000"/>
              </a:lnSpc>
              <a:buNone/>
            </a:pPr>
            <a:r>
              <a:rPr lang="it-IT" dirty="0"/>
              <a:t>Nella “Sintesi della relazione sul rendiconto della Regione siciliana, esercizio 2020”, le Sezioni riunite hanno evidenziato come la </a:t>
            </a:r>
            <a:r>
              <a:rPr lang="it-IT" b="1" dirty="0"/>
              <a:t>situazione finanziaria</a:t>
            </a:r>
            <a:r>
              <a:rPr lang="it-IT" dirty="0"/>
              <a:t> degli </a:t>
            </a:r>
            <a:r>
              <a:rPr lang="it-IT" b="1" dirty="0"/>
              <a:t>enti territoriali in Sicilia</a:t>
            </a:r>
            <a:r>
              <a:rPr lang="it-IT" dirty="0"/>
              <a:t> sia connotata dalla sussistenza di </a:t>
            </a:r>
            <a:r>
              <a:rPr lang="it-IT" b="1" dirty="0"/>
              <a:t>elevati disavanzi</a:t>
            </a:r>
            <a:r>
              <a:rPr lang="it-IT" dirty="0"/>
              <a:t> e dalla continua sopravvenienza di situazioni di </a:t>
            </a:r>
            <a:r>
              <a:rPr lang="it-IT" b="1" dirty="0"/>
              <a:t>squilibrio finanziario</a:t>
            </a:r>
            <a:r>
              <a:rPr lang="it-IT" dirty="0"/>
              <a:t>, le quali nella maggiore parte dei casi sono prodromiche alla dichiarazione di dissesto, </a:t>
            </a:r>
            <a:r>
              <a:rPr lang="it-IT" b="1" dirty="0"/>
              <a:t>anche per effetto di un sistema di riscossione delle entrate contraddistinto da livelli di efficienza molto modesti</a:t>
            </a:r>
            <a:r>
              <a:rPr lang="it-IT" dirty="0"/>
              <a:t>.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103</a:t>
            </a:fld>
            <a:endParaRPr lang="it-IT"/>
          </a:p>
        </p:txBody>
      </p:sp>
    </p:spTree>
    <p:extLst>
      <p:ext uri="{BB962C8B-B14F-4D97-AF65-F5344CB8AC3E}">
        <p14:creationId xmlns:p14="http://schemas.microsoft.com/office/powerpoint/2010/main" val="222264277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PARIFICA CORTE DEI CONTI REGIONE SICILIA</a:t>
            </a:r>
          </a:p>
        </p:txBody>
      </p:sp>
      <p:sp>
        <p:nvSpPr>
          <p:cNvPr id="3" name="Segnaposto contenuto 2"/>
          <p:cNvSpPr>
            <a:spLocks noGrp="1"/>
          </p:cNvSpPr>
          <p:nvPr>
            <p:ph idx="1"/>
          </p:nvPr>
        </p:nvSpPr>
        <p:spPr/>
        <p:txBody>
          <a:bodyPr>
            <a:normAutofit fontScale="85000" lnSpcReduction="10000"/>
          </a:bodyPr>
          <a:lstStyle/>
          <a:p>
            <a:pPr marL="0" indent="0" algn="just">
              <a:lnSpc>
                <a:spcPct val="200000"/>
              </a:lnSpc>
              <a:buNone/>
            </a:pPr>
            <a:r>
              <a:rPr lang="it-IT" dirty="0"/>
              <a:t>Un terzo della popolazione regionale risiede in Comuni in dissesto o che hanno adottato piani di riequilibrio finanziario e tale dato statistico non manifesta ancora indici di miglioramento, con le conseguenti ricadute sulla qualità dei servizi essenziali in favore dei cittadini.</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104</a:t>
            </a:fld>
            <a:endParaRPr lang="it-IT"/>
          </a:p>
        </p:txBody>
      </p:sp>
    </p:spTree>
    <p:extLst>
      <p:ext uri="{BB962C8B-B14F-4D97-AF65-F5344CB8AC3E}">
        <p14:creationId xmlns:p14="http://schemas.microsoft.com/office/powerpoint/2010/main" val="118098408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L’ESTERNALIZZAZIONE DEL SERVIZIO DI RISCOSSIONE</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I Comuni hanno, sostanzialmente, quattro modalità di gestire il servizio di riscossione coattiva dei tributi locali: </a:t>
            </a:r>
          </a:p>
          <a:p>
            <a:pPr marL="385763" indent="-385763">
              <a:buAutoNum type="arabicParenR"/>
            </a:pPr>
            <a:r>
              <a:rPr lang="it-IT" dirty="0" smtClean="0"/>
              <a:t>affidamento all’Agente nazionale, Agenzia delle Entrate-Riscossioni;</a:t>
            </a:r>
          </a:p>
          <a:p>
            <a:pPr marL="385763" indent="-385763">
              <a:buAutoNum type="arabicParenR"/>
            </a:pPr>
            <a:r>
              <a:rPr lang="it-IT" dirty="0" smtClean="0"/>
              <a:t>gestione diretta;</a:t>
            </a:r>
          </a:p>
          <a:p>
            <a:pPr marL="385763" indent="-385763">
              <a:buAutoNum type="arabicParenR"/>
            </a:pPr>
            <a:r>
              <a:rPr lang="it-IT" dirty="0" smtClean="0"/>
              <a:t>gestione tramite società in </a:t>
            </a:r>
            <a:r>
              <a:rPr lang="it-IT" dirty="0" err="1" smtClean="0"/>
              <a:t>house</a:t>
            </a:r>
            <a:r>
              <a:rPr lang="it-IT" dirty="0" smtClean="0"/>
              <a:t>;</a:t>
            </a:r>
          </a:p>
          <a:p>
            <a:pPr marL="385763" indent="-385763">
              <a:buAutoNum type="arabicParenR"/>
            </a:pPr>
            <a:r>
              <a:rPr lang="it-IT" dirty="0" smtClean="0"/>
              <a:t>affidamento ad una delle società iscritte all’albo ministeriale di cui all’art. 53 del D. Lgs. n. 446/1997.</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105</a:t>
            </a:fld>
            <a:endParaRPr lang="it-IT"/>
          </a:p>
        </p:txBody>
      </p:sp>
    </p:spTree>
    <p:extLst>
      <p:ext uri="{BB962C8B-B14F-4D97-AF65-F5344CB8AC3E}">
        <p14:creationId xmlns:p14="http://schemas.microsoft.com/office/powerpoint/2010/main" val="197919710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ESTERNALIZZAZIONE DELLA RISCOSSIONE </a:t>
            </a:r>
            <a:r>
              <a:rPr lang="it-IT" dirty="0" smtClean="0">
                <a:solidFill>
                  <a:srgbClr val="FF0000"/>
                </a:solidFill>
              </a:rPr>
              <a:t>SPONTANEA</a:t>
            </a:r>
            <a:endParaRPr lang="it-IT"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L’esternalizzazione della riscossione spontanea, sia pure possibile, si configurerebbe come un insieme di attività di supporto piuttosto che come un reale affidamento a terzi di una funzione pubblica.</a:t>
            </a:r>
          </a:p>
          <a:p>
            <a:pPr marL="0" indent="0" algn="just">
              <a:buNone/>
            </a:pPr>
            <a:r>
              <a:rPr lang="it-IT" dirty="0" smtClean="0"/>
              <a:t>Le caratteriste del servizio di riscossione spontanea non sembrano compatibili con il ricorso a criteri di remunerazione a percentuale sul riscosso (meno ancora, evidentemente, sull’accertato), altrimenti la stessa identica attività verrebbe retribuita in maniera esageratamente diversificata in ragione dell’importo spontaneamente versato.</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106</a:t>
            </a:fld>
            <a:endParaRPr lang="it-IT"/>
          </a:p>
        </p:txBody>
      </p:sp>
    </p:spTree>
    <p:extLst>
      <p:ext uri="{BB962C8B-B14F-4D97-AF65-F5344CB8AC3E}">
        <p14:creationId xmlns:p14="http://schemas.microsoft.com/office/powerpoint/2010/main" val="184484286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L’ALBO EX ART. 53 D. LGS. N. 446/1997</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Per </a:t>
            </a:r>
            <a:r>
              <a:rPr lang="it-IT" dirty="0"/>
              <a:t>la riscossione è valutabile l’affidamento ad una delle società private, iscritte all’albo di cui all’art. 53 del D.Lgs. n. 446/1997, che possono espletare il servizio</a:t>
            </a:r>
            <a:r>
              <a:rPr lang="it-IT" dirty="0" smtClean="0"/>
              <a:t>.</a:t>
            </a:r>
          </a:p>
          <a:p>
            <a:pPr marL="0" indent="0" algn="just">
              <a:buNone/>
            </a:pPr>
            <a:endParaRPr lang="it-IT" dirty="0"/>
          </a:p>
          <a:p>
            <a:pPr marL="0" indent="0" algn="just">
              <a:buNone/>
            </a:pPr>
            <a:r>
              <a:rPr lang="it-IT" dirty="0"/>
              <a:t>L’albo, istituito presso il Ministero delle Finanze, viene revisionato periodicamente. L’iscrizione è avvenuta attraverso la presentazione di un’apposita istanza da parte dei soggetti che erano in possesso dei requisiti previsti dal D.P.R. n. 289 dell’11 settembre 2000 ed, oggi, di quelli di cui al Decreto Ministeriale.</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107</a:t>
            </a:fld>
            <a:endParaRPr lang="it-IT"/>
          </a:p>
        </p:txBody>
      </p:sp>
    </p:spTree>
    <p:extLst>
      <p:ext uri="{BB962C8B-B14F-4D97-AF65-F5344CB8AC3E}">
        <p14:creationId xmlns:p14="http://schemas.microsoft.com/office/powerpoint/2010/main" val="61309718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SOGGETTI ISCRIVIBILI AL VECCHIO ALBO</a:t>
            </a:r>
            <a:endParaRPr lang="it-IT" dirty="0"/>
          </a:p>
        </p:txBody>
      </p:sp>
      <p:sp>
        <p:nvSpPr>
          <p:cNvPr id="3" name="Segnaposto contenuto 2"/>
          <p:cNvSpPr>
            <a:spLocks noGrp="1"/>
          </p:cNvSpPr>
          <p:nvPr>
            <p:ph idx="1"/>
          </p:nvPr>
        </p:nvSpPr>
        <p:spPr>
          <a:xfrm>
            <a:off x="628650" y="2236128"/>
            <a:ext cx="7886700" cy="3263504"/>
          </a:xfrm>
        </p:spPr>
        <p:txBody>
          <a:bodyPr>
            <a:normAutofit fontScale="62500" lnSpcReduction="20000"/>
          </a:bodyPr>
          <a:lstStyle/>
          <a:p>
            <a:pPr marL="0" indent="0">
              <a:buNone/>
            </a:pPr>
            <a:r>
              <a:rPr lang="it-IT" b="1" dirty="0"/>
              <a:t>Fino</a:t>
            </a:r>
            <a:r>
              <a:rPr lang="it-IT" dirty="0"/>
              <a:t> all'entrata in vigore del </a:t>
            </a:r>
            <a:r>
              <a:rPr lang="it-IT" b="1" u="sng" dirty="0"/>
              <a:t>nuovo regolamento</a:t>
            </a:r>
            <a:r>
              <a:rPr lang="it-IT" dirty="0"/>
              <a:t>, sono potuti accedere </a:t>
            </a:r>
            <a:r>
              <a:rPr lang="it-IT" dirty="0" smtClean="0"/>
              <a:t>all’Albo:</a:t>
            </a:r>
          </a:p>
          <a:p>
            <a:pPr algn="just"/>
            <a:r>
              <a:rPr lang="it-IT" dirty="0" smtClean="0"/>
              <a:t>i </a:t>
            </a:r>
            <a:r>
              <a:rPr lang="it-IT" dirty="0"/>
              <a:t>concessionari di cui al D.Lgs. n. </a:t>
            </a:r>
            <a:r>
              <a:rPr lang="it-IT" dirty="0" smtClean="0"/>
              <a:t>112/1999;</a:t>
            </a:r>
          </a:p>
          <a:p>
            <a:pPr algn="just"/>
            <a:r>
              <a:rPr lang="it-IT" dirty="0" smtClean="0"/>
              <a:t>le </a:t>
            </a:r>
            <a:r>
              <a:rPr lang="it-IT" dirty="0"/>
              <a:t>società di capitale aventi per oggetto la gestione delle attività di liquidazione e di accertamento dei tributi e quelle di riscossione dei tributi e di altre entrate e delle attività connesse o complementari indirizzate al supporto delle attività di gestione tributaria e </a:t>
            </a:r>
            <a:r>
              <a:rPr lang="it-IT" dirty="0" smtClean="0"/>
              <a:t>patrimoniale; </a:t>
            </a:r>
          </a:p>
          <a:p>
            <a:pPr algn="just"/>
            <a:r>
              <a:rPr lang="it-IT" dirty="0" smtClean="0"/>
              <a:t>le </a:t>
            </a:r>
            <a:r>
              <a:rPr lang="it-IT" dirty="0"/>
              <a:t>società miste costituite secondo quanto prevede la norma, il cui socio privato sia prescelto con procedura ad evidenza pubblica tra i soggetti di cui alle lett. a) e b), per la gestione presso altri Comuni.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108</a:t>
            </a:fld>
            <a:endParaRPr lang="it-IT"/>
          </a:p>
        </p:txBody>
      </p:sp>
    </p:spTree>
    <p:extLst>
      <p:ext uri="{BB962C8B-B14F-4D97-AF65-F5344CB8AC3E}">
        <p14:creationId xmlns:p14="http://schemas.microsoft.com/office/powerpoint/2010/main" val="340846407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REQUISITO DEI LEGALI RAPPRESENTATI</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I legali rappresentanti ed i soci devono essere in possesso di specifici requisiti di onorabilità, di professionalità e di compatibilità. Devono, inoltre, possedere idonei requisiti di carattere finanziario, legati alle misure minime di capitale interamente versato, previste dalla normativa.</a:t>
            </a:r>
          </a:p>
          <a:p>
            <a:pPr marL="0" indent="0" algn="just">
              <a:buNone/>
            </a:pPr>
            <a:endParaRPr lang="it-IT" dirty="0" smtClean="0"/>
          </a:p>
          <a:p>
            <a:pPr marL="0" indent="0" algn="just">
              <a:buNone/>
            </a:pPr>
            <a:r>
              <a:rPr lang="it-IT" b="1" dirty="0" smtClean="0"/>
              <a:t>Il Ministero delle Finanze, </a:t>
            </a:r>
            <a:r>
              <a:rPr lang="it-IT" dirty="0" smtClean="0"/>
              <a:t>con nota 11 giugno 2001, ha precisato che </a:t>
            </a:r>
            <a:r>
              <a:rPr lang="it-IT" b="1" dirty="0" smtClean="0"/>
              <a:t>qualsiasi attività che possa essere ricondotta alla liquidazione, accertamento e riscossione dei tributi locali deve essere affidata esclusivamente a uno dei soggetti che sono iscritti all’albo.</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109</a:t>
            </a:fld>
            <a:endParaRPr lang="it-IT"/>
          </a:p>
        </p:txBody>
      </p:sp>
    </p:spTree>
    <p:extLst>
      <p:ext uri="{BB962C8B-B14F-4D97-AF65-F5344CB8AC3E}">
        <p14:creationId xmlns:p14="http://schemas.microsoft.com/office/powerpoint/2010/main" val="3805431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ABITAZIONE PRINCIPALE </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Il comma 707 della L. 147/2013, modificando l'articolo 13 del D.L. n. 201/2011, convertito, con modificazioni, dalla legge n. 214/ 2011, aveva previsto che l'imposta municipale propria non si applicava al possesso dell'abitazione principale e delle pertinenze della stessa, ad eccezione di quelle classificate nelle categorie catastali A/1, A/8 e A/9, per le quali restava ferma l’applicazione dell’aliquota ridotta e della detrazione.</a:t>
            </a:r>
          </a:p>
          <a:p>
            <a:pPr marL="0" indent="0" algn="just">
              <a:buNone/>
            </a:pPr>
            <a:r>
              <a:rPr lang="it-IT" dirty="0"/>
              <a:t>L’abitazione principale, vale a dire l’unità immobiliare in cui il soggetto passivo e il suo nucleo familiare risiedono anagraficamente e dimorano abitualmente, è stata assoggettata all’Imu negli anni 2012 e 2013. A decorrere dall’anno 2014, invece, la legge n. 27 dicembre 2013 n. 147 ha stabilito l’abolizione dell’Imu per le abitazioni principali, ad eccezione di quelle classificate nelle categorie catastali A/1, A/8 e A/9.</a:t>
            </a:r>
          </a:p>
          <a:p>
            <a:pPr marL="0" indent="0" algn="just">
              <a:buNone/>
            </a:pPr>
            <a:r>
              <a:rPr lang="it-IT" b="1" dirty="0"/>
              <a:t>Mentre nella precedente lettera della legge, l’Imu non si applicava alle abitazioni principali, con la L. n. 160/2019 le stesse abitazioni non rientrano nemmeno nel presupposto di imposta.</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11</a:t>
            </a:fld>
            <a:endParaRPr lang="it-IT"/>
          </a:p>
        </p:txBody>
      </p:sp>
    </p:spTree>
    <p:extLst>
      <p:ext uri="{BB962C8B-B14F-4D97-AF65-F5344CB8AC3E}">
        <p14:creationId xmlns:p14="http://schemas.microsoft.com/office/powerpoint/2010/main" val="254776524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PASSAGGIO AL NUOVO ALBO</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Le iscrizioni effettuate in base al decreto del Ministro delle finanze 11 settembre 2000, n. 289, sono considerate </a:t>
            </a:r>
            <a:r>
              <a:rPr lang="it-IT" b="1" dirty="0"/>
              <a:t>valide anche per il nuovo albo</a:t>
            </a:r>
            <a:r>
              <a:rPr lang="it-IT" dirty="0"/>
              <a:t> e continuano a produrre effetto anche a seguito all'entrata in vigore del nuovo regolamento. </a:t>
            </a:r>
            <a:endParaRPr lang="it-IT" dirty="0" smtClean="0"/>
          </a:p>
          <a:p>
            <a:pPr marL="0" indent="0" algn="just">
              <a:buNone/>
            </a:pPr>
            <a:r>
              <a:rPr lang="it-IT" dirty="0" smtClean="0"/>
              <a:t>Per </a:t>
            </a:r>
            <a:r>
              <a:rPr lang="it-IT" dirty="0"/>
              <a:t>la conferma è, però, </a:t>
            </a:r>
            <a:r>
              <a:rPr lang="it-IT" b="1" dirty="0"/>
              <a:t>necessario che entro novanta giorni </a:t>
            </a:r>
            <a:r>
              <a:rPr lang="it-IT" dirty="0"/>
              <a:t>dall'entrata in vigore del nuovo regolamento, gli iscritti abbiano presentato una dichiarazione sostitutiva in cui </a:t>
            </a:r>
            <a:r>
              <a:rPr lang="it-IT" b="1" dirty="0"/>
              <a:t>attestino l'esistenza dei requisiti</a:t>
            </a:r>
            <a:r>
              <a:rPr lang="it-IT" dirty="0"/>
              <a:t> previsti dalla nuova disciplina.</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110</a:t>
            </a:fld>
            <a:endParaRPr lang="it-IT"/>
          </a:p>
        </p:txBody>
      </p:sp>
    </p:spTree>
    <p:extLst>
      <p:ext uri="{BB962C8B-B14F-4D97-AF65-F5344CB8AC3E}">
        <p14:creationId xmlns:p14="http://schemas.microsoft.com/office/powerpoint/2010/main" val="103145955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NUOVO REGOLAMENTO PER I SOGGETTI RISCOSSORI</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lnSpc>
                <a:spcPct val="200000"/>
              </a:lnSpc>
              <a:buNone/>
            </a:pPr>
            <a:r>
              <a:rPr lang="it-IT" dirty="0"/>
              <a:t>Il 27 luglio </a:t>
            </a:r>
            <a:r>
              <a:rPr lang="it-IT" dirty="0" err="1"/>
              <a:t>u.s</a:t>
            </a:r>
            <a:r>
              <a:rPr lang="it-IT" dirty="0"/>
              <a:t> è stato pubblicato nella Gazzetta Ufficiale il </a:t>
            </a:r>
            <a:r>
              <a:rPr lang="it-IT" b="1" dirty="0">
                <a:hlinkClick r:id="rId2"/>
              </a:rPr>
              <a:t>DM 13 aprile 2022 n.101</a:t>
            </a:r>
            <a:r>
              <a:rPr lang="it-IT" dirty="0"/>
              <a:t>, recante il </a:t>
            </a:r>
            <a:r>
              <a:rPr lang="it-IT" b="1" dirty="0"/>
              <a:t>nuovo regolamento per l'iscrizione all'Albo dei soggetti “riscossori” e dei soggetti che effettuano esclusivamente attività di supporto propedeutiche all'accertamento e alla riscossione</a:t>
            </a:r>
            <a:r>
              <a:rPr lang="it-IT" dirty="0"/>
              <a:t>.</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111</a:t>
            </a:fld>
            <a:endParaRPr lang="it-IT"/>
          </a:p>
        </p:txBody>
      </p:sp>
    </p:spTree>
    <p:extLst>
      <p:ext uri="{BB962C8B-B14F-4D97-AF65-F5344CB8AC3E}">
        <p14:creationId xmlns:p14="http://schemas.microsoft.com/office/powerpoint/2010/main" val="336574240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smtClean="0"/>
              <a:t>IL NUOVO REGOLAMENTO – LA SEZIONE SEPARATA</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lnSpc>
                <a:spcPct val="150000"/>
              </a:lnSpc>
              <a:buNone/>
            </a:pPr>
            <a:r>
              <a:rPr lang="it-IT" dirty="0" smtClean="0"/>
              <a:t>Il nuovo </a:t>
            </a:r>
            <a:r>
              <a:rPr lang="it-IT" dirty="0"/>
              <a:t>regolamento dà attuazione a quanto previsto dal comma 805 della legge di bilancio 2020 ai sensi del quale con decreto del MEF, d’intesa con la Conferenza Stato-città ed autonomie locali, </a:t>
            </a:r>
            <a:r>
              <a:rPr lang="it-IT" dirty="0" smtClean="0"/>
              <a:t>e sono – quindi - </a:t>
            </a:r>
            <a:r>
              <a:rPr lang="it-IT" b="1" dirty="0"/>
              <a:t>stabilite le disposizioni generali in ordine alla definizione dei criteri di iscrizione obbligatoria</a:t>
            </a:r>
            <a:r>
              <a:rPr lang="it-IT" dirty="0"/>
              <a:t> in sezione separata dell'Albo per </a:t>
            </a:r>
            <a:r>
              <a:rPr lang="it-IT" b="1" dirty="0"/>
              <a:t>i soggetti che svolgono esclusivamente le funzioni e le attività di supporto propedeutiche all'accertamento e alla riscossione delle entrate degli enti locali</a:t>
            </a:r>
            <a:r>
              <a:rPr lang="it-IT" dirty="0"/>
              <a:t> e delle società da essi partecipate.</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112</a:t>
            </a:fld>
            <a:endParaRPr lang="it-IT"/>
          </a:p>
        </p:txBody>
      </p:sp>
    </p:spTree>
    <p:extLst>
      <p:ext uri="{BB962C8B-B14F-4D97-AF65-F5344CB8AC3E}">
        <p14:creationId xmlns:p14="http://schemas.microsoft.com/office/powerpoint/2010/main" val="238613727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NUOVO REGOLAMENTO</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Il DM in questione non si limita, tuttavia, a dare mera attuazione al richiamato comma 805, ma estende la sua portata ad una più </a:t>
            </a:r>
            <a:r>
              <a:rPr lang="it-IT" b="1" dirty="0">
                <a:solidFill>
                  <a:srgbClr val="FF0000"/>
                </a:solidFill>
              </a:rPr>
              <a:t>complessiva opera di revisione della normativa regolamentare di settore</a:t>
            </a:r>
            <a:r>
              <a:rPr lang="it-IT" dirty="0"/>
              <a:t>, sostituendo sia il DM 11 settembre 2000, n. 289, relativo all’Albo dei soggetti abilitati ad effettuare attività di liquidazione e di accertamento dei tributi e quelle di riscossione dei tributi e di altre entrate delle province e dei Comuni, sia il DM 9 marzo 2000, n. 89, recante norme relative alla commissione per la gestione dell’Albo.</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113</a:t>
            </a:fld>
            <a:endParaRPr lang="it-IT"/>
          </a:p>
        </p:txBody>
      </p:sp>
    </p:spTree>
    <p:extLst>
      <p:ext uri="{BB962C8B-B14F-4D97-AF65-F5344CB8AC3E}">
        <p14:creationId xmlns:p14="http://schemas.microsoft.com/office/powerpoint/2010/main" val="112807392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NUOVO REGOLAMENTO</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lnSpc>
                <a:spcPct val="200000"/>
              </a:lnSpc>
              <a:buNone/>
            </a:pPr>
            <a:r>
              <a:rPr lang="it-IT" dirty="0"/>
              <a:t>Il nuovo DM è articolato in tre Capi, di cui il primo rubricato “Albo dei soggetti abilitati ad effettuare le attività di accertamento e di riscossione dei tributi e delle altre entrate degli enti locali”, il secondo relativo alla disciplina concernente la “Commissione per la gestione dell’Albo” ed il terzo recante le “Disposizioni finali”.</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114</a:t>
            </a:fld>
            <a:endParaRPr lang="it-IT"/>
          </a:p>
        </p:txBody>
      </p:sp>
    </p:spTree>
    <p:extLst>
      <p:ext uri="{BB962C8B-B14F-4D97-AF65-F5344CB8AC3E}">
        <p14:creationId xmlns:p14="http://schemas.microsoft.com/office/powerpoint/2010/main" val="269715522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OBBLIGATORIETA’ DELL’ISCRIZIONE ALL’ALBO</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lnSpc>
                <a:spcPct val="150000"/>
              </a:lnSpc>
              <a:buNone/>
            </a:pPr>
            <a:r>
              <a:rPr lang="it-IT" dirty="0"/>
              <a:t>Il MEF, con la risoluzione 13 aprile </a:t>
            </a:r>
            <a:r>
              <a:rPr lang="it-IT" dirty="0" smtClean="0"/>
              <a:t>2021 n</a:t>
            </a:r>
            <a:r>
              <a:rPr lang="it-IT" dirty="0"/>
              <a:t>. 4/DF ha previsto che l’</a:t>
            </a:r>
            <a:r>
              <a:rPr lang="it-IT" b="1" dirty="0"/>
              <a:t>iscrizione nell’albo è indispensabile per l’affidamento dei servizi</a:t>
            </a:r>
            <a:r>
              <a:rPr lang="it-IT" dirty="0"/>
              <a:t> in questione e per il successivo svolgimento della relativa attività, ed </a:t>
            </a:r>
            <a:r>
              <a:rPr lang="it-IT" dirty="0" smtClean="0"/>
              <a:t>aveva previsto</a:t>
            </a:r>
            <a:r>
              <a:rPr lang="it-IT" dirty="0"/>
              <a:t>, contestualmente, una procedura di iscrizione provvisoria all’albo de quo, fino all’entrata in vigore del nuovo regolamento ministeriale</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115</a:t>
            </a:fld>
            <a:endParaRPr lang="it-IT"/>
          </a:p>
        </p:txBody>
      </p:sp>
    </p:spTree>
    <p:extLst>
      <p:ext uri="{BB962C8B-B14F-4D97-AF65-F5344CB8AC3E}">
        <p14:creationId xmlns:p14="http://schemas.microsoft.com/office/powerpoint/2010/main" val="19704592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L’ISCRIZIONE PROVVISORIA</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lnSpc>
                <a:spcPct val="200000"/>
              </a:lnSpc>
              <a:buNone/>
            </a:pPr>
            <a:r>
              <a:rPr lang="it-IT" dirty="0" smtClean="0"/>
              <a:t>Sempre il MEF, </a:t>
            </a:r>
            <a:r>
              <a:rPr lang="it-IT" dirty="0"/>
              <a:t>con la successiva </a:t>
            </a:r>
            <a:r>
              <a:rPr lang="it-IT" dirty="0" smtClean="0"/>
              <a:t>risoluzione</a:t>
            </a:r>
            <a:r>
              <a:rPr lang="it-IT" dirty="0"/>
              <a:t>26 ottobre 2021</a:t>
            </a:r>
            <a:r>
              <a:rPr lang="it-IT" dirty="0" smtClean="0"/>
              <a:t> </a:t>
            </a:r>
            <a:r>
              <a:rPr lang="it-IT" dirty="0"/>
              <a:t>n. 9/DF, </a:t>
            </a:r>
            <a:r>
              <a:rPr lang="it-IT" dirty="0" smtClean="0"/>
              <a:t>chiariva </a:t>
            </a:r>
            <a:r>
              <a:rPr lang="it-IT" dirty="0"/>
              <a:t>che quella consentita dalla risoluzione 4/2021 </a:t>
            </a:r>
            <a:r>
              <a:rPr lang="it-IT" dirty="0" smtClean="0"/>
              <a:t>era </a:t>
            </a:r>
            <a:r>
              <a:rPr lang="it-IT" dirty="0"/>
              <a:t>un'iscrizione provvisoria che </a:t>
            </a:r>
            <a:r>
              <a:rPr lang="it-IT" dirty="0" smtClean="0"/>
              <a:t>doveva essere perfezionata in </a:t>
            </a:r>
            <a:r>
              <a:rPr lang="it-IT" dirty="0"/>
              <a:t>seguito all'entrata in vigore del nuovo regolamento di attuazione, e che </a:t>
            </a:r>
            <a:r>
              <a:rPr lang="it-IT" dirty="0" smtClean="0"/>
              <a:t>era </a:t>
            </a:r>
            <a:r>
              <a:rPr lang="it-IT" dirty="0"/>
              <a:t>finalizzata unicamente a consentire l'espletamento delle gare, per il periodo transitorio.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116</a:t>
            </a:fld>
            <a:endParaRPr lang="it-IT"/>
          </a:p>
        </p:txBody>
      </p:sp>
    </p:spTree>
    <p:extLst>
      <p:ext uri="{BB962C8B-B14F-4D97-AF65-F5344CB8AC3E}">
        <p14:creationId xmlns:p14="http://schemas.microsoft.com/office/powerpoint/2010/main" val="284047733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L’ISCRIZIONE PROVVISORIA</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b="1" dirty="0" err="1"/>
              <a:t>Anac</a:t>
            </a:r>
            <a:r>
              <a:rPr lang="it-IT" b="1" dirty="0"/>
              <a:t> - Parere di precontenzioso n. 149 del 30 marzo 2022</a:t>
            </a:r>
          </a:p>
          <a:p>
            <a:pPr marL="0" indent="0" algn="just">
              <a:buNone/>
            </a:pPr>
            <a:r>
              <a:rPr lang="it-IT" dirty="0"/>
              <a:t>Secondo l'Autorità nazionale anti corruzione, l’iscrizione all’Albo dei </a:t>
            </a:r>
            <a:r>
              <a:rPr lang="it-IT" dirty="0" smtClean="0"/>
              <a:t>gestori </a:t>
            </a:r>
            <a:r>
              <a:rPr lang="it-IT" dirty="0"/>
              <a:t>per l'accertamento e la riscossione delle entrate degli enti locali, anche se provvisoria fino all'entrata in vigore del nuovo albo, </a:t>
            </a:r>
            <a:r>
              <a:rPr lang="it-IT" dirty="0" smtClean="0"/>
              <a:t>ORMAI ENTRATO IN VIGORE, è </a:t>
            </a:r>
            <a:r>
              <a:rPr lang="it-IT" dirty="0"/>
              <a:t>un requisito </a:t>
            </a:r>
            <a:r>
              <a:rPr lang="it-IT" dirty="0" smtClean="0"/>
              <a:t>indispensabile </a:t>
            </a:r>
            <a:r>
              <a:rPr lang="it-IT" dirty="0"/>
              <a:t>per l’affidamento dei servizi di accertamento e recupero tributario, ed è obbligatoria per i soggetti che svolgono esclusivamente le funzioni e le attività di supporto propedeutiche all'accertamento e alla riscossione delle entrate degli enti locali e delle società partecipate.</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117</a:t>
            </a:fld>
            <a:endParaRPr lang="it-IT"/>
          </a:p>
        </p:txBody>
      </p:sp>
    </p:spTree>
    <p:extLst>
      <p:ext uri="{BB962C8B-B14F-4D97-AF65-F5344CB8AC3E}">
        <p14:creationId xmlns:p14="http://schemas.microsoft.com/office/powerpoint/2010/main" val="102826886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IMPOSSIBILITA AD ESSERE ISCRITTI ALL’ALBO</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Non possono essere iscritti all'albo i soggetti i cui soci esercitano il controllo ai sensi dell'art. 2359, comi 1 e 2, del codice civile, nei confronti di altri soggetti iscritti all'albo oppure effettuano l'attività di commercializzazione della pubblicità.</a:t>
            </a:r>
          </a:p>
          <a:p>
            <a:pPr marL="0" indent="0" algn="just">
              <a:buNone/>
            </a:pPr>
            <a:endParaRPr lang="it-IT" dirty="0" smtClean="0"/>
          </a:p>
          <a:p>
            <a:pPr marL="0" indent="0" algn="just">
              <a:buNone/>
            </a:pPr>
            <a:r>
              <a:rPr lang="it-IT" dirty="0" smtClean="0"/>
              <a:t>Non </a:t>
            </a:r>
            <a:r>
              <a:rPr lang="it-IT" dirty="0"/>
              <a:t>è iscrivibile all'albo nemmeno la società precedentemente cancellata, tranne che a richiedere la cancellazione non sia stata proprio la stessa società.</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118</a:t>
            </a:fld>
            <a:endParaRPr lang="it-IT"/>
          </a:p>
        </p:txBody>
      </p:sp>
    </p:spTree>
    <p:extLst>
      <p:ext uri="{BB962C8B-B14F-4D97-AF65-F5344CB8AC3E}">
        <p14:creationId xmlns:p14="http://schemas.microsoft.com/office/powerpoint/2010/main" val="312712472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LE DUE SEZIONI DELL’ALBO</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L’art. 1 co. 805 della L. 160/2019 ha sancito l’</a:t>
            </a:r>
            <a:r>
              <a:rPr lang="it-IT" b="1" dirty="0" smtClean="0"/>
              <a:t>obbligatorietà dell’iscrizione in sezione separata dell'albo, per i soggetti che svolgono esclusivamente le funzioni e le attività di supporto propedeutiche all’accertamento e alla riscossione</a:t>
            </a:r>
            <a:r>
              <a:rPr lang="it-IT" dirty="0" smtClean="0"/>
              <a:t> delle entrate degli enti locali e delle società da essi partecipate. </a:t>
            </a:r>
          </a:p>
          <a:p>
            <a:pPr marL="0" indent="0" algn="just">
              <a:buNone/>
            </a:pPr>
            <a:r>
              <a:rPr lang="it-IT" dirty="0" smtClean="0"/>
              <a:t>I criteri di iscrizione nella sezione separata sono demandati al decreto del Ministero Economia e Finanza, d'intesa con la Conferenza Stato-città ed autonomie locali .</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119</a:t>
            </a:fld>
            <a:endParaRPr lang="it-IT"/>
          </a:p>
        </p:txBody>
      </p:sp>
    </p:spTree>
    <p:extLst>
      <p:ext uri="{BB962C8B-B14F-4D97-AF65-F5344CB8AC3E}">
        <p14:creationId xmlns:p14="http://schemas.microsoft.com/office/powerpoint/2010/main" val="3843888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a:bodyPr>
          <a:lstStyle/>
          <a:p>
            <a:r>
              <a:rPr lang="it-IT" sz="2700" dirty="0"/>
              <a:t>ABITAZIONE PRINCIPALE </a:t>
            </a:r>
            <a:br>
              <a:rPr lang="it-IT" sz="2700" dirty="0"/>
            </a:br>
            <a:r>
              <a:rPr lang="it-IT" sz="2700" dirty="0"/>
              <a:t>VALORE PRESUNTIVO RESIDENZA</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Per IMU e TASI ed ora per la NUOVA IMU (diversamente dall’ICI) i presupposti per l’abitazione principale </a:t>
            </a:r>
            <a:r>
              <a:rPr lang="it-IT" b="1" u="sng" dirty="0" smtClean="0">
                <a:solidFill>
                  <a:srgbClr val="FF0000"/>
                </a:solidFill>
              </a:rPr>
              <a:t>erano</a:t>
            </a:r>
            <a:r>
              <a:rPr lang="it-IT" b="1" dirty="0" smtClean="0"/>
              <a:t> </a:t>
            </a:r>
            <a:r>
              <a:rPr lang="it-IT" b="1" dirty="0"/>
              <a:t>il doppio requisito della dimora </a:t>
            </a:r>
            <a:r>
              <a:rPr lang="it-IT" b="1" u="sng" dirty="0">
                <a:solidFill>
                  <a:srgbClr val="FF0000"/>
                </a:solidFill>
              </a:rPr>
              <a:t>e</a:t>
            </a:r>
            <a:r>
              <a:rPr lang="it-IT" b="1" dirty="0"/>
              <a:t> della residenza. </a:t>
            </a:r>
          </a:p>
          <a:p>
            <a:pPr marL="0" indent="0" algn="just">
              <a:buNone/>
            </a:pPr>
            <a:r>
              <a:rPr lang="it-IT" dirty="0"/>
              <a:t>Ai fini Ici, il contribuente poteva vantare il diritto ad usufruire delle agevolazioni per l’abitazione principale fornendo la dimostrazione di dimorare in un immobile diverso da quello in cui aveva posto la residenza, mentre nella disciplina Imu e Tasi (e ora per la nuova Imu) non rilevava dimostrare di avere la dimora in luogo diverso da quello di residenza perché questo avrebbe reso imponibili entrambi gli immobili. </a:t>
            </a:r>
            <a:endParaRPr lang="it-IT" b="1" u="sng" dirty="0">
              <a:solidFill>
                <a:srgbClr val="FF0000"/>
              </a:solidFill>
            </a:endParaRPr>
          </a:p>
          <a:p>
            <a:pPr marL="0" indent="0" algn="ctr">
              <a:buNone/>
            </a:pPr>
            <a:r>
              <a:rPr lang="it-IT" sz="2475" b="1" u="sng" dirty="0">
                <a:solidFill>
                  <a:srgbClr val="FF0000"/>
                </a:solidFill>
              </a:rPr>
              <a:t>FINO ALLA SENTENZA DELLA </a:t>
            </a:r>
          </a:p>
          <a:p>
            <a:pPr marL="0" indent="0" algn="ctr">
              <a:buNone/>
            </a:pPr>
            <a:r>
              <a:rPr lang="it-IT" sz="2475" b="1" u="sng" dirty="0">
                <a:solidFill>
                  <a:srgbClr val="FF0000"/>
                </a:solidFill>
              </a:rPr>
              <a:t>CORTE COSTITUZIONALE N. 209/2022</a:t>
            </a:r>
          </a:p>
          <a:p>
            <a:pPr marL="0" indent="0" algn="just">
              <a:buNone/>
            </a:pPr>
            <a:endParaRPr lang="it-IT" dirty="0" smtClean="0"/>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12</a:t>
            </a:fld>
            <a:endParaRPr lang="it-IT"/>
          </a:p>
        </p:txBody>
      </p:sp>
    </p:spTree>
    <p:extLst>
      <p:ext uri="{BB962C8B-B14F-4D97-AF65-F5344CB8AC3E}">
        <p14:creationId xmlns:p14="http://schemas.microsoft.com/office/powerpoint/2010/main" val="111145678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DUE SEZIONI DELL’ALBO</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Le società richiedenti, riconosciute idonee con provvedimento dell'apposita Commissione di cui all'art. 19 del regolamento approvato con D.M., in corso di pubblicazione sulla Gazzetta Ufficiale, </a:t>
            </a:r>
            <a:r>
              <a:rPr lang="it-IT" b="1" dirty="0"/>
              <a:t>sono iscritte, in ordine </a:t>
            </a:r>
            <a:r>
              <a:rPr lang="it-IT" b="1" dirty="0" smtClean="0"/>
              <a:t>cronologico, </a:t>
            </a:r>
            <a:r>
              <a:rPr lang="it-IT" b="1" dirty="0"/>
              <a:t>in due </a:t>
            </a:r>
            <a:r>
              <a:rPr lang="it-IT" b="1" dirty="0" smtClean="0"/>
              <a:t>distinti </a:t>
            </a:r>
            <a:r>
              <a:rPr lang="it-IT" b="1" dirty="0"/>
              <a:t>sezioni</a:t>
            </a:r>
            <a:r>
              <a:rPr lang="it-IT" dirty="0"/>
              <a:t>, la prima che ricomprende i soggetti che effettuano le attività di liquidazione, di accertamento dei tributi e quelle di riscossione dei tributi e delle altre entrate degli enti locali e la seconda che ricomprende i soggetti che svolgono esclusivamente le funzioni e le attività di supporto, propedeutiche all'accertamento ed alla riscossione delle entrate degli enti locali e delle società dagli stessi partecipate. </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120</a:t>
            </a:fld>
            <a:endParaRPr lang="it-IT"/>
          </a:p>
        </p:txBody>
      </p:sp>
    </p:spTree>
    <p:extLst>
      <p:ext uri="{BB962C8B-B14F-4D97-AF65-F5344CB8AC3E}">
        <p14:creationId xmlns:p14="http://schemas.microsoft.com/office/powerpoint/2010/main" val="19710160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DUE SEZIONI DELL’ALBO</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 </a:t>
            </a:r>
            <a:r>
              <a:rPr lang="it-IT" b="1" dirty="0"/>
              <a:t>dizione</a:t>
            </a:r>
            <a:r>
              <a:rPr lang="it-IT" dirty="0"/>
              <a:t> contenuta nello schema di regolamento </a:t>
            </a:r>
            <a:r>
              <a:rPr lang="it-IT" b="1" dirty="0"/>
              <a:t>non definisce esattamente cosa debba intendersi per attività di supporto e propedeutiche. </a:t>
            </a:r>
            <a:endParaRPr lang="it-IT" b="1" dirty="0" smtClean="0"/>
          </a:p>
          <a:p>
            <a:pPr marL="0" indent="0" algn="just">
              <a:buNone/>
            </a:pPr>
            <a:r>
              <a:rPr lang="it-IT" dirty="0" smtClean="0"/>
              <a:t>In </a:t>
            </a:r>
            <a:r>
              <a:rPr lang="it-IT" dirty="0"/>
              <a:t>teoria sarebbero di supporto e propedeutiche anche le azioni formative, di redazione degli schemi degli atti, di predisposizione di software dedicati, in pratica si tratta della partecipazione materiale alla stesura del singolo atto accertativo, la cui responsabilità, con relativa sottoscrizione, resta a carico del soggetto incardinato nella dotazione organica del Comune.</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121</a:t>
            </a:fld>
            <a:endParaRPr lang="it-IT"/>
          </a:p>
        </p:txBody>
      </p:sp>
    </p:spTree>
    <p:extLst>
      <p:ext uri="{BB962C8B-B14F-4D97-AF65-F5344CB8AC3E}">
        <p14:creationId xmlns:p14="http://schemas.microsoft.com/office/powerpoint/2010/main" val="404069916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ATTIVITA’ PRINCIPALE INGLOBA ATTIVITA’ DI SUPPORTO</a:t>
            </a:r>
            <a:endParaRPr lang="it-IT" dirty="0"/>
          </a:p>
        </p:txBody>
      </p:sp>
      <p:sp>
        <p:nvSpPr>
          <p:cNvPr id="3" name="Segnaposto contenuto 2"/>
          <p:cNvSpPr>
            <a:spLocks noGrp="1"/>
          </p:cNvSpPr>
          <p:nvPr>
            <p:ph idx="1"/>
          </p:nvPr>
        </p:nvSpPr>
        <p:spPr/>
        <p:txBody>
          <a:bodyPr>
            <a:normAutofit fontScale="92500"/>
          </a:bodyPr>
          <a:lstStyle/>
          <a:p>
            <a:pPr marL="0" indent="0" algn="just">
              <a:lnSpc>
                <a:spcPct val="200000"/>
              </a:lnSpc>
              <a:buNone/>
            </a:pPr>
            <a:r>
              <a:rPr lang="it-IT" dirty="0"/>
              <a:t>Gli abilitati ad effettuare le attività di liquidazione, di accertamento dei tributi e quelle di riscossione dei tributi e delle altre entrate degli enti locali possono effettuare anche il lavoro di supporto.</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122</a:t>
            </a:fld>
            <a:endParaRPr lang="it-IT"/>
          </a:p>
        </p:txBody>
      </p:sp>
    </p:spTree>
    <p:extLst>
      <p:ext uri="{BB962C8B-B14F-4D97-AF65-F5344CB8AC3E}">
        <p14:creationId xmlns:p14="http://schemas.microsoft.com/office/powerpoint/2010/main" val="83802273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PRESENTAZIONE DELLA DOMANDA</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lnSpc>
                <a:spcPct val="150000"/>
              </a:lnSpc>
              <a:buNone/>
            </a:pPr>
            <a:r>
              <a:rPr lang="it-IT" dirty="0"/>
              <a:t>La domanda per l'iscrizione all'albo dev'essere presentata alla Direzione </a:t>
            </a:r>
            <a:r>
              <a:rPr lang="it-IT" dirty="0" smtClean="0"/>
              <a:t>legislazione </a:t>
            </a:r>
            <a:r>
              <a:rPr lang="it-IT" dirty="0"/>
              <a:t>tributaria e federalismo fiscale del </a:t>
            </a:r>
            <a:r>
              <a:rPr lang="it-IT" dirty="0" err="1"/>
              <a:t>Mef</a:t>
            </a:r>
            <a:r>
              <a:rPr lang="it-IT" dirty="0"/>
              <a:t>, dal legale rappresentante e </a:t>
            </a:r>
            <a:r>
              <a:rPr lang="it-IT" dirty="0" smtClean="0"/>
              <a:t>dovrà </a:t>
            </a:r>
            <a:r>
              <a:rPr lang="it-IT" dirty="0"/>
              <a:t>essere corredata da tutti i documenti richiesti per comprovare il possesso dei prescritti requisiti tecnici, finanziari, di onorabilità e professionalità, nonché l'assenza delle cause di incompatibilità.</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123</a:t>
            </a:fld>
            <a:endParaRPr lang="it-IT"/>
          </a:p>
        </p:txBody>
      </p:sp>
    </p:spTree>
    <p:extLst>
      <p:ext uri="{BB962C8B-B14F-4D97-AF65-F5344CB8AC3E}">
        <p14:creationId xmlns:p14="http://schemas.microsoft.com/office/powerpoint/2010/main" val="104985081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smtClean="0"/>
              <a:t>INCOMPATIBILITA’ PER I LEGALI RAPPRESENTATI</a:t>
            </a:r>
            <a:endParaRPr lang="it-IT" dirty="0"/>
          </a:p>
        </p:txBody>
      </p:sp>
      <p:sp>
        <p:nvSpPr>
          <p:cNvPr id="3" name="Segnaposto contenuto 2"/>
          <p:cNvSpPr>
            <a:spLocks noGrp="1"/>
          </p:cNvSpPr>
          <p:nvPr>
            <p:ph idx="1"/>
          </p:nvPr>
        </p:nvSpPr>
        <p:spPr/>
        <p:txBody>
          <a:bodyPr>
            <a:normAutofit fontScale="55000" lnSpcReduction="20000"/>
          </a:bodyPr>
          <a:lstStyle/>
          <a:p>
            <a:pPr marL="0" indent="0" algn="just">
              <a:lnSpc>
                <a:spcPct val="120000"/>
              </a:lnSpc>
              <a:spcBef>
                <a:spcPts val="0"/>
              </a:spcBef>
              <a:buNone/>
            </a:pPr>
            <a:r>
              <a:rPr lang="it-IT" dirty="0"/>
              <a:t>Non possono essere legali rappresentanti, amministratori, sindaci, dipendenti muniti di rappresentanza, procuratori generali o speciali, soci di società iscritte all'albo:</a:t>
            </a:r>
            <a:endParaRPr lang="it-IT" i="1" dirty="0"/>
          </a:p>
          <a:p>
            <a:pPr algn="just">
              <a:lnSpc>
                <a:spcPct val="120000"/>
              </a:lnSpc>
              <a:spcBef>
                <a:spcPts val="0"/>
              </a:spcBef>
            </a:pPr>
            <a:r>
              <a:rPr lang="it-IT" dirty="0" smtClean="0"/>
              <a:t>I </a:t>
            </a:r>
            <a:r>
              <a:rPr lang="it-IT" dirty="0"/>
              <a:t>membri del Parlamento e del Governo;</a:t>
            </a:r>
            <a:endParaRPr lang="it-IT" i="1" dirty="0"/>
          </a:p>
          <a:p>
            <a:pPr algn="just">
              <a:lnSpc>
                <a:spcPct val="120000"/>
              </a:lnSpc>
              <a:spcBef>
                <a:spcPts val="0"/>
              </a:spcBef>
            </a:pPr>
            <a:r>
              <a:rPr lang="it-IT" dirty="0" smtClean="0"/>
              <a:t>I </a:t>
            </a:r>
            <a:r>
              <a:rPr lang="it-IT" dirty="0"/>
              <a:t>presidenti, i sindaci, i consiglieri e gli assessori degli enti locali affidanti, nonché i membri degli organi di controllo sugli atti degli enti locali, limitatamente all'ambito territoriale in cui esercitano il loro mandato;</a:t>
            </a:r>
            <a:endParaRPr lang="it-IT" i="1" dirty="0"/>
          </a:p>
          <a:p>
            <a:pPr algn="just">
              <a:lnSpc>
                <a:spcPct val="120000"/>
              </a:lnSpc>
              <a:spcBef>
                <a:spcPts val="0"/>
              </a:spcBef>
            </a:pPr>
            <a:r>
              <a:rPr lang="it-IT" dirty="0" smtClean="0"/>
              <a:t>I </a:t>
            </a:r>
            <a:r>
              <a:rPr lang="it-IT" dirty="0"/>
              <a:t>ministri di culto; </a:t>
            </a:r>
            <a:endParaRPr lang="it-IT" i="1" dirty="0"/>
          </a:p>
          <a:p>
            <a:pPr algn="just">
              <a:lnSpc>
                <a:spcPct val="120000"/>
              </a:lnSpc>
              <a:spcBef>
                <a:spcPts val="0"/>
              </a:spcBef>
            </a:pPr>
            <a:r>
              <a:rPr lang="it-IT" dirty="0" smtClean="0"/>
              <a:t>Il </a:t>
            </a:r>
            <a:r>
              <a:rPr lang="it-IT" dirty="0"/>
              <a:t>coniuge </a:t>
            </a:r>
            <a:r>
              <a:rPr lang="it-IT" dirty="0" smtClean="0"/>
              <a:t>e </a:t>
            </a:r>
            <a:r>
              <a:rPr lang="it-IT" dirty="0"/>
              <a:t>parenti entro il primo grado dei soggetti di cui alle precedenti lettere </a:t>
            </a:r>
            <a:r>
              <a:rPr lang="it-IT" dirty="0" smtClean="0"/>
              <a:t>a, b </a:t>
            </a:r>
            <a:r>
              <a:rPr lang="it-IT" dirty="0"/>
              <a:t>e </a:t>
            </a:r>
            <a:r>
              <a:rPr lang="it-IT" dirty="0" smtClean="0"/>
              <a:t>c; </a:t>
            </a:r>
            <a:endParaRPr lang="it-IT" i="1" dirty="0"/>
          </a:p>
          <a:p>
            <a:pPr algn="just">
              <a:lnSpc>
                <a:spcPct val="120000"/>
              </a:lnSpc>
              <a:spcBef>
                <a:spcPts val="0"/>
              </a:spcBef>
            </a:pPr>
            <a:r>
              <a:rPr lang="it-IT" dirty="0" smtClean="0"/>
              <a:t>I </a:t>
            </a:r>
            <a:r>
              <a:rPr lang="it-IT" dirty="0"/>
              <a:t>pubblici dipendenti, salvo che non espressamente autorizzati ai sensi e per gli effetti dell'art. 53 del D.Lgs. 30 marzo 2001, n. 165.</a:t>
            </a:r>
            <a:endParaRPr lang="it-IT" i="1" dirty="0"/>
          </a:p>
          <a:p>
            <a:pPr marL="0" indent="0" algn="just">
              <a:lnSpc>
                <a:spcPct val="120000"/>
              </a:lnSpc>
              <a:spcBef>
                <a:spcPts val="0"/>
              </a:spcBef>
              <a:buNone/>
            </a:pPr>
            <a:endParaRPr lang="it-IT" i="1" dirty="0" smtClean="0"/>
          </a:p>
          <a:p>
            <a:pPr marL="0" indent="0" algn="just">
              <a:lnSpc>
                <a:spcPct val="120000"/>
              </a:lnSpc>
              <a:spcBef>
                <a:spcPts val="0"/>
              </a:spcBef>
              <a:buNone/>
            </a:pPr>
            <a:r>
              <a:rPr lang="it-IT" b="1" i="1" dirty="0" smtClean="0"/>
              <a:t>A </a:t>
            </a:r>
            <a:r>
              <a:rPr lang="it-IT" b="1" i="1" dirty="0"/>
              <a:t>questi soggetti si applica la disciplina generale in materia di incompatibilità</a:t>
            </a:r>
            <a:endParaRPr lang="it-IT" b="1"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124</a:t>
            </a:fld>
            <a:endParaRPr lang="it-IT"/>
          </a:p>
        </p:txBody>
      </p:sp>
    </p:spTree>
    <p:extLst>
      <p:ext uri="{BB962C8B-B14F-4D97-AF65-F5344CB8AC3E}">
        <p14:creationId xmlns:p14="http://schemas.microsoft.com/office/powerpoint/2010/main" val="110987132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t>L'ATTESTAZIONE DELL'ISCRIZIONE ALL'ALBO AI FINI DELLA PARTECIPAZIONE ALLE GARE</a:t>
            </a:r>
            <a:endParaRPr lang="it-IT" sz="3000" dirty="0"/>
          </a:p>
        </p:txBody>
      </p:sp>
      <p:sp>
        <p:nvSpPr>
          <p:cNvPr id="3" name="Segnaposto contenuto 2"/>
          <p:cNvSpPr>
            <a:spLocks noGrp="1"/>
          </p:cNvSpPr>
          <p:nvPr>
            <p:ph idx="1"/>
          </p:nvPr>
        </p:nvSpPr>
        <p:spPr/>
        <p:txBody>
          <a:bodyPr>
            <a:normAutofit fontScale="85000" lnSpcReduction="20000"/>
          </a:bodyPr>
          <a:lstStyle/>
          <a:p>
            <a:pPr marL="0" indent="0" algn="just">
              <a:lnSpc>
                <a:spcPct val="150000"/>
              </a:lnSpc>
              <a:buNone/>
            </a:pPr>
            <a:r>
              <a:rPr lang="it-IT" dirty="0" smtClean="0"/>
              <a:t>Per </a:t>
            </a:r>
            <a:r>
              <a:rPr lang="it-IT" dirty="0"/>
              <a:t>la partecipazione alle gare per l'affidamento dei servizi di liquidazione di accertamento dei tributi e quelle di riscossione dei tributi e dell'attività di supporto, l'</a:t>
            </a:r>
            <a:r>
              <a:rPr lang="it-IT" b="1" dirty="0"/>
              <a:t>attestazione di iscrizione all'albo avviene tramite autocertificazione</a:t>
            </a:r>
            <a:r>
              <a:rPr lang="it-IT" dirty="0"/>
              <a:t>. </a:t>
            </a:r>
            <a:endParaRPr lang="it-IT" dirty="0" smtClean="0"/>
          </a:p>
          <a:p>
            <a:pPr marL="0" indent="0" algn="just">
              <a:lnSpc>
                <a:spcPct val="150000"/>
              </a:lnSpc>
              <a:buNone/>
            </a:pPr>
            <a:r>
              <a:rPr lang="it-IT" dirty="0" smtClean="0"/>
              <a:t>In </a:t>
            </a:r>
            <a:r>
              <a:rPr lang="it-IT" dirty="0"/>
              <a:t>caso di dichiarazione non veritiera, al soggetto che ha dichiarato il falso verrà comminata anche la cancellazione dall'albo e la decadenza delle gestioni in essere.</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125</a:t>
            </a:fld>
            <a:endParaRPr lang="it-IT"/>
          </a:p>
        </p:txBody>
      </p:sp>
    </p:spTree>
    <p:extLst>
      <p:ext uri="{BB962C8B-B14F-4D97-AF65-F5344CB8AC3E}">
        <p14:creationId xmlns:p14="http://schemas.microsoft.com/office/powerpoint/2010/main" val="273884367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t>REVISIONE ANNUALE, POTERI ISTRUTTORI E VIGILANZA E CANCELLAZIONE DALL'ALBO</a:t>
            </a:r>
            <a:endParaRPr lang="it-IT" sz="3000"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La </a:t>
            </a:r>
            <a:r>
              <a:rPr lang="it-IT" dirty="0"/>
              <a:t>revisione annuale dell'albo avverrà sulla base di una specifica dichiarazione nella quale gli iscritti attesteranno il permanere dei requisiti ed il rispetto dell'obbligo di non effettuare incassi diretti.</a:t>
            </a:r>
          </a:p>
          <a:p>
            <a:pPr marL="0" indent="0" algn="just">
              <a:buNone/>
            </a:pPr>
            <a:r>
              <a:rPr lang="it-IT" dirty="0"/>
              <a:t>I poteri istruttori e di vigilanza sono rimessi alla Commissione di cui all'art. 19 del regolamento. </a:t>
            </a:r>
          </a:p>
          <a:p>
            <a:pPr marL="0" indent="0" algn="just">
              <a:buNone/>
            </a:pPr>
            <a:r>
              <a:rPr lang="it-IT" dirty="0"/>
              <a:t>La cancellazione dell'albo può avvenire su richiesta dell'interessato oppure per il venir meno dei requisiti o per avere rilasciato false dichiarazioni o avere commesso grave irregolarità nell'espletamento del servizio. </a:t>
            </a:r>
          </a:p>
          <a:p>
            <a:pPr marL="0" indent="0">
              <a:buNone/>
            </a:pPr>
            <a:endParaRPr lang="it-IT" dirty="0" smtClean="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126</a:t>
            </a:fld>
            <a:endParaRPr lang="it-IT"/>
          </a:p>
        </p:txBody>
      </p:sp>
    </p:spTree>
    <p:extLst>
      <p:ext uri="{BB962C8B-B14F-4D97-AF65-F5344CB8AC3E}">
        <p14:creationId xmlns:p14="http://schemas.microsoft.com/office/powerpoint/2010/main" val="2711436923"/>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SOSPENSIONE DELL’ISCRIZIONE</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L'iscrizione può anche essere sospesa per consentire la regolarizzazione degli adempimenti prescritti e non soddisfatti. Decorso inutilmente il termine assegnato per la regolarizzazione, la Commissione procede alla cancellazione dall'albo.</a:t>
            </a:r>
          </a:p>
          <a:p>
            <a:pPr marL="0" indent="0" algn="just">
              <a:buNone/>
            </a:pPr>
            <a:endParaRPr lang="it-IT" dirty="0" smtClean="0"/>
          </a:p>
          <a:p>
            <a:pPr marL="0" indent="0" algn="just">
              <a:buNone/>
            </a:pPr>
            <a:r>
              <a:rPr lang="it-IT" b="1" dirty="0" smtClean="0"/>
              <a:t>La </a:t>
            </a:r>
            <a:r>
              <a:rPr lang="it-IT" b="1" dirty="0"/>
              <a:t>sospensione dall'albo inibisce la partecipazione alle procedure ad evidenza pubblica per l'affidamento dei servizi ma non comporta la decadenza dalle gestioni in atto.</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127</a:t>
            </a:fld>
            <a:endParaRPr lang="it-IT"/>
          </a:p>
        </p:txBody>
      </p:sp>
    </p:spTree>
    <p:extLst>
      <p:ext uri="{BB962C8B-B14F-4D97-AF65-F5344CB8AC3E}">
        <p14:creationId xmlns:p14="http://schemas.microsoft.com/office/powerpoint/2010/main" val="426613612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DECADENZA</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La </a:t>
            </a:r>
            <a:r>
              <a:rPr lang="it-IT" dirty="0"/>
              <a:t>Commissione per la gestione dell'albo dispone la decadenza dalla gestione, eventualmente anche su richiesta dell'ente locale, per le seguenti ragioni:</a:t>
            </a:r>
            <a:endParaRPr lang="it-IT" i="1" dirty="0"/>
          </a:p>
          <a:p>
            <a:pPr lvl="0" algn="just"/>
            <a:r>
              <a:rPr lang="it-IT" dirty="0"/>
              <a:t>per la cancellazione dall'albo;</a:t>
            </a:r>
            <a:endParaRPr lang="it-IT" i="1" dirty="0"/>
          </a:p>
          <a:p>
            <a:pPr lvl="0" algn="just"/>
            <a:r>
              <a:rPr lang="it-IT" dirty="0"/>
              <a:t>per non avere iniziato il servizio alla data fissata senza giustificato motivo;</a:t>
            </a:r>
            <a:endParaRPr lang="it-IT" i="1" dirty="0"/>
          </a:p>
          <a:p>
            <a:pPr lvl="0" algn="just"/>
            <a:r>
              <a:rPr lang="it-IT" dirty="0"/>
              <a:t>per inosservanza degli obblighi previsti dall'atto di affidamento e dal relativo capitolato d'oneri;</a:t>
            </a:r>
            <a:endParaRPr lang="it-IT" i="1" dirty="0"/>
          </a:p>
          <a:p>
            <a:pPr lvl="0" algn="just"/>
            <a:r>
              <a:rPr lang="it-IT" dirty="0"/>
              <a:t>per non aver prestato o adeguato la cauzione stabilita per l'effettuazione del </a:t>
            </a:r>
            <a:r>
              <a:rPr lang="it-IT" dirty="0" smtClean="0"/>
              <a:t>servizio;</a:t>
            </a:r>
            <a:endParaRPr lang="it-IT" i="1" dirty="0"/>
          </a:p>
          <a:p>
            <a:pPr lvl="0" algn="just"/>
            <a:r>
              <a:rPr lang="it-IT" dirty="0" smtClean="0"/>
              <a:t>per </a:t>
            </a:r>
            <a:r>
              <a:rPr lang="it-IT" dirty="0"/>
              <a:t>aver omesso la presentazione del conto annuale della gestione, ovvero la relazione sulla gestione dell'attività svolta.</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128</a:t>
            </a:fld>
            <a:endParaRPr lang="it-IT"/>
          </a:p>
        </p:txBody>
      </p:sp>
    </p:spTree>
    <p:extLst>
      <p:ext uri="{BB962C8B-B14F-4D97-AF65-F5344CB8AC3E}">
        <p14:creationId xmlns:p14="http://schemas.microsoft.com/office/powerpoint/2010/main" val="220228251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t>LA DECADENZA DALL’ALBO E LA CESSAZIONE DELLA CONDUZIONE DEL SERVIZIO</a:t>
            </a:r>
            <a:endParaRPr lang="it-IT" sz="3000"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La società dichiarata </a:t>
            </a:r>
            <a:r>
              <a:rPr lang="it-IT" b="1" dirty="0"/>
              <a:t>decaduta deve cessare, con effetto immediato, dalla conduzione del servizio</a:t>
            </a:r>
            <a:r>
              <a:rPr lang="it-IT" dirty="0"/>
              <a:t> ed è privata di ogni potere rispetto alle procedure di liquidazione in atto così come di quelle di accertamento e riscossione dei tributi e delle altre entrate dell'ente affidatario. La società decaduta ha l'obbligo di </a:t>
            </a:r>
            <a:r>
              <a:rPr lang="it-IT" b="1" dirty="0"/>
              <a:t>riconsegnare immediatamente tutta la documentazione </a:t>
            </a:r>
            <a:r>
              <a:rPr lang="it-IT" dirty="0"/>
              <a:t>inerente il servizio affidato, pena l'escussione della cauzione prestata a garanzia della gestione. </a:t>
            </a:r>
            <a:endParaRPr lang="it-IT" i="1" dirty="0"/>
          </a:p>
          <a:p>
            <a:pPr marL="0" indent="0" algn="just">
              <a:buNone/>
            </a:pPr>
            <a:r>
              <a:rPr lang="it-IT" dirty="0"/>
              <a:t>Il </a:t>
            </a:r>
            <a:r>
              <a:rPr lang="it-IT" b="1" u="sng" dirty="0"/>
              <a:t>legale rappresentante dell'ente locale</a:t>
            </a:r>
            <a:r>
              <a:rPr lang="it-IT" dirty="0"/>
              <a:t>, in caso di decadenza, diffida l'affidatario a non effettuare alcuna attività inerente il servizio ed acquisisce la documentazione riguardante la gestione.</a:t>
            </a:r>
            <a:endParaRPr lang="it-IT" i="1" dirty="0"/>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129</a:t>
            </a:fld>
            <a:endParaRPr lang="it-IT"/>
          </a:p>
        </p:txBody>
      </p:sp>
    </p:spTree>
    <p:extLst>
      <p:ext uri="{BB962C8B-B14F-4D97-AF65-F5344CB8AC3E}">
        <p14:creationId xmlns:p14="http://schemas.microsoft.com/office/powerpoint/2010/main" val="3443394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a:bodyPr>
          <a:lstStyle/>
          <a:p>
            <a:r>
              <a:rPr lang="it-IT" sz="2700" dirty="0"/>
              <a:t>ABITAZIONE PRINCIPALE </a:t>
            </a:r>
            <a:br>
              <a:rPr lang="it-IT" sz="2700" dirty="0"/>
            </a:br>
            <a:r>
              <a:rPr lang="it-IT" sz="2700" dirty="0"/>
              <a:t>VALORE PRESUNTIVO RESIDENZA</a:t>
            </a:r>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smtClean="0"/>
              <a:t>Già prima della sentenza della Corte Costituzionale n. 209/2022, secondo </a:t>
            </a:r>
            <a:r>
              <a:rPr lang="it-IT" dirty="0"/>
              <a:t>il Ministero dell'Economia e delle Finanze (circolare n. 3/DF del 18 maggio 2012), c’era </a:t>
            </a:r>
            <a:r>
              <a:rPr lang="it-IT" dirty="0" smtClean="0"/>
              <a:t>la </a:t>
            </a:r>
            <a:r>
              <a:rPr lang="it-IT" dirty="0"/>
              <a:t>possibilità della qualificazione di abitazione principale anche per immobili posseduti in comuni differenti, stante che </a:t>
            </a:r>
            <a:r>
              <a:rPr lang="it-IT" i="1" dirty="0"/>
              <a:t>il rischio di elusione della norma è bilanciato da effettive necessità di dover trasferire la residenza anagrafica e la dimora abituale in un altro comune, ad esempio, per esigenze lavorative.</a:t>
            </a:r>
            <a:r>
              <a:rPr lang="it-IT" dirty="0"/>
              <a:t> </a:t>
            </a:r>
          </a:p>
          <a:p>
            <a:pPr marL="0" indent="0" algn="just">
              <a:buNone/>
            </a:pPr>
            <a:endParaRPr lang="it-IT" dirty="0"/>
          </a:p>
          <a:p>
            <a:pPr marL="0" indent="0" algn="just">
              <a:buNone/>
            </a:pPr>
            <a:r>
              <a:rPr lang="it-IT" dirty="0"/>
              <a:t>Per la Suprema Corte, invece, la previsione che per essere elevato ad abitazione principale necessitava che sia il possessore sia il suo nucleo familiare vi dimorassero abitualmente e vi risiedessero anagraficamente comportava</a:t>
            </a:r>
            <a:r>
              <a:rPr lang="it-IT" i="1" dirty="0"/>
              <a:t> la necessità che in riferimento alla stessa unità immobiliare tanto il possessore quanto il suo nucleo familiare non solo vi dimorino stabilmente, ma vi risiedano anche anagraficamente.</a:t>
            </a:r>
            <a:r>
              <a:rPr lang="it-IT" dirty="0"/>
              <a:t>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13</a:t>
            </a:fld>
            <a:endParaRPr lang="it-IT"/>
          </a:p>
        </p:txBody>
      </p:sp>
    </p:spTree>
    <p:extLst>
      <p:ext uri="{BB962C8B-B14F-4D97-AF65-F5344CB8AC3E}">
        <p14:creationId xmlns:p14="http://schemas.microsoft.com/office/powerpoint/2010/main" val="191432096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a:t>LA DECADENZA DALL’ALBO E LA CESSAZIONE DELLA CONDUZIONE DEL SERVIZIO</a:t>
            </a:r>
          </a:p>
        </p:txBody>
      </p:sp>
      <p:sp>
        <p:nvSpPr>
          <p:cNvPr id="3" name="Segnaposto contenuto 2"/>
          <p:cNvSpPr>
            <a:spLocks noGrp="1"/>
          </p:cNvSpPr>
          <p:nvPr>
            <p:ph idx="1"/>
          </p:nvPr>
        </p:nvSpPr>
        <p:spPr/>
        <p:txBody>
          <a:bodyPr>
            <a:normAutofit fontScale="77500" lnSpcReduction="20000"/>
          </a:bodyPr>
          <a:lstStyle/>
          <a:p>
            <a:pPr marL="0" indent="0" algn="just">
              <a:lnSpc>
                <a:spcPct val="150000"/>
              </a:lnSpc>
              <a:buNone/>
            </a:pPr>
            <a:r>
              <a:rPr lang="it-IT" dirty="0"/>
              <a:t>Il regolamento ministeriale prevede che sia il legale rappresentante dell'ente locale a diffidare il gestore ed acquisire la documentazione </a:t>
            </a:r>
            <a:r>
              <a:rPr lang="it-IT" dirty="0" smtClean="0"/>
              <a:t>«per il tramite </a:t>
            </a:r>
            <a:r>
              <a:rPr lang="it-IT" dirty="0"/>
              <a:t>dei competenti </a:t>
            </a:r>
            <a:r>
              <a:rPr lang="it-IT" dirty="0" smtClean="0"/>
              <a:t>uffici». </a:t>
            </a:r>
          </a:p>
          <a:p>
            <a:pPr marL="0" indent="0" algn="just">
              <a:lnSpc>
                <a:spcPct val="150000"/>
              </a:lnSpc>
              <a:buNone/>
            </a:pPr>
            <a:r>
              <a:rPr lang="it-IT" dirty="0" smtClean="0"/>
              <a:t>La </a:t>
            </a:r>
            <a:r>
              <a:rPr lang="it-IT" dirty="0"/>
              <a:t>lettera della norma e la specifica attribuzione di una funzione meramente strumentale agli uffici, porta a ritenere che il diffidante debba essere necessariamente il sindaco (o il presidente della provincia o dell'unione dei comuni). </a:t>
            </a:r>
            <a:endParaRPr lang="it-IT" i="1" dirty="0"/>
          </a:p>
          <a:p>
            <a:pPr marL="0" indent="0">
              <a:lnSpc>
                <a:spcPct val="150000"/>
              </a:lnSpc>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130</a:t>
            </a:fld>
            <a:endParaRPr lang="it-IT"/>
          </a:p>
        </p:txBody>
      </p:sp>
    </p:spTree>
    <p:extLst>
      <p:ext uri="{BB962C8B-B14F-4D97-AF65-F5344CB8AC3E}">
        <p14:creationId xmlns:p14="http://schemas.microsoft.com/office/powerpoint/2010/main" val="240881626"/>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t>L’AFFIDAMENTO DEL SERVIZIO DI RISCOSSIONE SERVIZIO EMINENTEMENTE INTELLETTUALE </a:t>
            </a:r>
            <a:endParaRPr lang="it-IT" sz="3000" dirty="0"/>
          </a:p>
        </p:txBody>
      </p:sp>
      <p:sp>
        <p:nvSpPr>
          <p:cNvPr id="3" name="Segnaposto contenuto 2"/>
          <p:cNvSpPr>
            <a:spLocks noGrp="1"/>
          </p:cNvSpPr>
          <p:nvPr>
            <p:ph idx="1"/>
          </p:nvPr>
        </p:nvSpPr>
        <p:spPr/>
        <p:txBody>
          <a:bodyPr/>
          <a:lstStyle/>
          <a:p>
            <a:pPr marL="0" indent="0" algn="just">
              <a:lnSpc>
                <a:spcPct val="200000"/>
              </a:lnSpc>
              <a:buNone/>
            </a:pPr>
            <a:r>
              <a:rPr lang="it-IT" dirty="0" smtClean="0"/>
              <a:t>Il </a:t>
            </a:r>
            <a:r>
              <a:rPr lang="it-IT" dirty="0"/>
              <a:t>servizio di accertamento dei tributi locali ha natura eminentemente intellettuale e questo esclude, già in radice, l’obbligo di esternazione dei cosiddetti “costi della manodopera”.</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131</a:t>
            </a:fld>
            <a:endParaRPr lang="it-IT"/>
          </a:p>
        </p:txBody>
      </p:sp>
    </p:spTree>
    <p:extLst>
      <p:ext uri="{BB962C8B-B14F-4D97-AF65-F5344CB8AC3E}">
        <p14:creationId xmlns:p14="http://schemas.microsoft.com/office/powerpoint/2010/main" val="49493723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t>L’AFFIDAMENTO DEL SERVIZIO DI RISCOSSIONE SERVIZIO EMINENTEMENTE INTELLETTUALE </a:t>
            </a:r>
            <a:endParaRPr lang="it-IT" sz="3000"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Una commissione di gara aveva disposto l’esclusione di una società affermando che i costi della manodopera avrebbero dovuto essere evidenziati nell’offerta, anche se tale adempimento non era prescritto nella </a:t>
            </a:r>
            <a:r>
              <a:rPr lang="it-IT" i="1" dirty="0" err="1"/>
              <a:t>lex</a:t>
            </a:r>
            <a:r>
              <a:rPr lang="it-IT" i="1" dirty="0"/>
              <a:t> </a:t>
            </a:r>
            <a:r>
              <a:rPr lang="it-IT" i="1" dirty="0" err="1"/>
              <a:t>specialis</a:t>
            </a:r>
            <a:r>
              <a:rPr lang="it-IT" dirty="0"/>
              <a:t> di gara, poiché si tratta di servizio che richiede anche l’aggiornamento dello stato di fatto territoriale/urbanistico/ambientale da effettuare tramite riprese aeree. </a:t>
            </a:r>
            <a:endParaRPr lang="it-IT" dirty="0" smtClean="0"/>
          </a:p>
          <a:p>
            <a:pPr marL="0" indent="0" algn="just">
              <a:buNone/>
            </a:pPr>
            <a:endParaRPr lang="it-IT" dirty="0"/>
          </a:p>
          <a:p>
            <a:pPr marL="0" indent="0" algn="just">
              <a:buNone/>
            </a:pPr>
            <a:r>
              <a:rPr lang="it-IT" dirty="0" smtClean="0"/>
              <a:t>Secondo </a:t>
            </a:r>
            <a:r>
              <a:rPr lang="it-IT" dirty="0"/>
              <a:t>il Tar di </a:t>
            </a:r>
            <a:r>
              <a:rPr lang="it-IT" dirty="0" smtClean="0"/>
              <a:t>Catania (sentenza 9 ottobre 2019 n. 01237/2018 Reg. Ric.), </a:t>
            </a:r>
            <a:r>
              <a:rPr lang="it-IT" dirty="0"/>
              <a:t>la censura proposta dalla ricorrente era in frontale contrasto con l’art. 1 del capitolato di gara, che definiva il servizio come “di natura intellettuale</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132</a:t>
            </a:fld>
            <a:endParaRPr lang="it-IT"/>
          </a:p>
        </p:txBody>
      </p:sp>
    </p:spTree>
    <p:extLst>
      <p:ext uri="{BB962C8B-B14F-4D97-AF65-F5344CB8AC3E}">
        <p14:creationId xmlns:p14="http://schemas.microsoft.com/office/powerpoint/2010/main" val="168545485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t>L’AFFIDAMENTO DEL SERVIZIO DI RISCOSSIONE SERVIZIO EMINENTEMENTE INTELLETTUALE </a:t>
            </a:r>
            <a:endParaRPr lang="it-IT" sz="3000"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 normativa di settore esclude espressamente che debbano essere indicati i costi della manodopera con riferimento ai servizi di natura intellettuale ed il bando ed il disciplinare non prevedevano l’obbligo di indicare, nell’offerta economica, i costi della manodopera del concorrente.</a:t>
            </a:r>
          </a:p>
          <a:p>
            <a:pPr marL="0" indent="0" algn="just">
              <a:buNone/>
            </a:pPr>
            <a:endParaRPr lang="it-IT" dirty="0" smtClean="0"/>
          </a:p>
          <a:p>
            <a:pPr marL="0" indent="0" algn="just">
              <a:buNone/>
            </a:pPr>
            <a:r>
              <a:rPr lang="it-IT" dirty="0" smtClean="0"/>
              <a:t>Secondo </a:t>
            </a:r>
            <a:r>
              <a:rPr lang="it-IT" dirty="0"/>
              <a:t>il Tar, le caratteristiche dell’appalto escludono </a:t>
            </a:r>
            <a:r>
              <a:rPr lang="it-IT" i="1" dirty="0"/>
              <a:t>ipso iure</a:t>
            </a:r>
            <a:r>
              <a:rPr lang="it-IT" dirty="0"/>
              <a:t> l’obbligatoria indicazione dei costi della manodopera in capo alle imprese partecipanti alla gara.</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133</a:t>
            </a:fld>
            <a:endParaRPr lang="it-IT"/>
          </a:p>
        </p:txBody>
      </p:sp>
    </p:spTree>
    <p:extLst>
      <p:ext uri="{BB962C8B-B14F-4D97-AF65-F5344CB8AC3E}">
        <p14:creationId xmlns:p14="http://schemas.microsoft.com/office/powerpoint/2010/main" val="75281593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smtClean="0"/>
              <a:t>VERIFICA E RENDICONTAZIONE DEI VERSAMENTI</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lnSpc>
                <a:spcPct val="200000"/>
              </a:lnSpc>
              <a:buNone/>
            </a:pPr>
            <a:r>
              <a:rPr lang="it-IT" dirty="0"/>
              <a:t>Gli enti locali devono consentire ai soggetti affidatari dei servizi di riscossione la verifica e la rendicontazione dei versamenti dei contribuenti, garantendo l'accesso ai conti correnti intestati ad essi e dedicati alla riscossione delle entrate oggetto degli affidamenti, nonché l'accesso agli ulteriori canali di pagamento disponibili. </a:t>
            </a:r>
            <a:endParaRPr lang="it-IT" i="1" dirty="0"/>
          </a:p>
          <a:p>
            <a:pPr marL="0" indent="0" algn="just">
              <a:lnSpc>
                <a:spcPct val="200000"/>
              </a:lnSpc>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134</a:t>
            </a:fld>
            <a:endParaRPr lang="it-IT"/>
          </a:p>
        </p:txBody>
      </p:sp>
    </p:spTree>
    <p:extLst>
      <p:ext uri="{BB962C8B-B14F-4D97-AF65-F5344CB8AC3E}">
        <p14:creationId xmlns:p14="http://schemas.microsoft.com/office/powerpoint/2010/main" val="3924666005"/>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MODALITA’ DEI PAGAMENTI</a:t>
            </a:r>
          </a:p>
        </p:txBody>
      </p:sp>
      <p:sp>
        <p:nvSpPr>
          <p:cNvPr id="3" name="Segnaposto contenuto 2"/>
          <p:cNvSpPr>
            <a:spLocks noGrp="1"/>
          </p:cNvSpPr>
          <p:nvPr>
            <p:ph idx="1"/>
          </p:nvPr>
        </p:nvSpPr>
        <p:spPr/>
        <p:txBody>
          <a:bodyPr>
            <a:normAutofit fontScale="77500" lnSpcReduction="20000"/>
          </a:bodyPr>
          <a:lstStyle/>
          <a:p>
            <a:pPr marL="0" indent="0" algn="just">
              <a:lnSpc>
                <a:spcPct val="150000"/>
              </a:lnSpc>
              <a:buNone/>
            </a:pPr>
            <a:r>
              <a:rPr lang="it-IT" b="1" dirty="0"/>
              <a:t>Il </a:t>
            </a:r>
            <a:r>
              <a:rPr lang="it-IT" b="1" dirty="0" err="1"/>
              <a:t>Mef</a:t>
            </a:r>
            <a:r>
              <a:rPr lang="it-IT" b="1" dirty="0"/>
              <a:t> raccomanda, poi, l’attivazione di soluzioni o servizi, offerti dal tesoriere e dal prestatore Poste Italiane, che assicurino il sistematico trasferimento dei fondi presso la tesoreria.</a:t>
            </a:r>
            <a:endParaRPr lang="it-IT" b="1" i="1" dirty="0"/>
          </a:p>
          <a:p>
            <a:pPr marL="0" indent="0" algn="just">
              <a:lnSpc>
                <a:spcPct val="150000"/>
              </a:lnSpc>
              <a:buNone/>
            </a:pPr>
            <a:endParaRPr lang="it-IT" dirty="0" smtClean="0"/>
          </a:p>
          <a:p>
            <a:pPr marL="0" indent="0" algn="just">
              <a:lnSpc>
                <a:spcPct val="150000"/>
              </a:lnSpc>
              <a:buNone/>
            </a:pPr>
            <a:r>
              <a:rPr lang="it-IT" dirty="0" smtClean="0"/>
              <a:t>Occorre </a:t>
            </a:r>
            <a:r>
              <a:rPr lang="it-IT" dirty="0"/>
              <a:t>altresì garantire, sempre attraverso i servizi offerti da Poste Italiane o dalle banche, l’accesso a tali conti dedicati da parte del soggetto affidatario.</a:t>
            </a:r>
            <a:endParaRPr lang="it-IT" i="1" dirty="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135</a:t>
            </a:fld>
            <a:endParaRPr lang="it-IT"/>
          </a:p>
        </p:txBody>
      </p:sp>
    </p:spTree>
    <p:extLst>
      <p:ext uri="{BB962C8B-B14F-4D97-AF65-F5344CB8AC3E}">
        <p14:creationId xmlns:p14="http://schemas.microsoft.com/office/powerpoint/2010/main" val="187300692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smtClean="0"/>
              <a:t>IL NUOVO CONTENZIOSO TRIBUTARIO</a:t>
            </a:r>
            <a:br>
              <a:rPr lang="it-IT" dirty="0" smtClean="0"/>
            </a:br>
            <a:r>
              <a:rPr lang="it-IT" dirty="0" smtClean="0"/>
              <a:t>LE NOVITA’ PER GLI ENTI LOCALI</a:t>
            </a:r>
            <a:endParaRPr lang="it-IT" dirty="0"/>
          </a:p>
        </p:txBody>
      </p:sp>
      <p:pic>
        <p:nvPicPr>
          <p:cNvPr id="4" name="Segnaposto contenuto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667000" y="2500908"/>
            <a:ext cx="3810000" cy="2714625"/>
          </a:xfrm>
          <a:prstGeom prst="rect">
            <a:avLst/>
          </a:prstGeom>
        </p:spPr>
      </p:pic>
      <p:sp>
        <p:nvSpPr>
          <p:cNvPr id="3" name="Segnaposto piè di pagina 2"/>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136</a:t>
            </a:fld>
            <a:endParaRPr lang="it-IT"/>
          </a:p>
        </p:txBody>
      </p:sp>
    </p:spTree>
    <p:extLst>
      <p:ext uri="{BB962C8B-B14F-4D97-AF65-F5344CB8AC3E}">
        <p14:creationId xmlns:p14="http://schemas.microsoft.com/office/powerpoint/2010/main" val="363234354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GIUDICE MONOCRATICO</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Le corti di </a:t>
            </a:r>
            <a:r>
              <a:rPr lang="it-IT" dirty="0"/>
              <a:t>giustizia </a:t>
            </a:r>
            <a:r>
              <a:rPr lang="it-IT" dirty="0" smtClean="0"/>
              <a:t>tributaria di primo grado decidono tutti i ricorsi, notificati dal 1 gennaio 2023, in composizione monocratica, </a:t>
            </a:r>
            <a:r>
              <a:rPr lang="it-IT" dirty="0"/>
              <a:t>le controversie di valore fino a 3.000 euro. Sono </a:t>
            </a:r>
            <a:r>
              <a:rPr lang="it-IT" dirty="0" smtClean="0"/>
              <a:t>escluse le </a:t>
            </a:r>
            <a:r>
              <a:rPr lang="it-IT" dirty="0"/>
              <a:t>controversie di valore indeterminabile. </a:t>
            </a:r>
          </a:p>
          <a:p>
            <a:pPr marL="0" indent="0" algn="just">
              <a:buNone/>
            </a:pPr>
            <a:endParaRPr lang="it-IT" dirty="0" smtClean="0"/>
          </a:p>
          <a:p>
            <a:pPr marL="0" indent="0" algn="just">
              <a:buNone/>
            </a:pPr>
            <a:r>
              <a:rPr lang="it-IT" dirty="0" smtClean="0"/>
              <a:t>Nel </a:t>
            </a:r>
            <a:r>
              <a:rPr lang="it-IT" dirty="0"/>
              <a:t>procedimento davanti alla corte di </a:t>
            </a:r>
            <a:r>
              <a:rPr lang="it-IT" dirty="0" smtClean="0"/>
              <a:t>giustizia tributaria di </a:t>
            </a:r>
            <a:r>
              <a:rPr lang="it-IT" dirty="0"/>
              <a:t>primo grado in composizione monocratica </a:t>
            </a:r>
            <a:r>
              <a:rPr lang="it-IT" dirty="0" smtClean="0"/>
              <a:t>si osservano, in quanto applicabili </a:t>
            </a:r>
            <a:r>
              <a:rPr lang="it-IT" dirty="0"/>
              <a:t>e ove non derogate </a:t>
            </a:r>
            <a:r>
              <a:rPr lang="it-IT" dirty="0" smtClean="0"/>
              <a:t>dalla Legge 130/2022, le disposizioni ivi </a:t>
            </a:r>
            <a:r>
              <a:rPr lang="it-IT" dirty="0"/>
              <a:t>contenute relative ai giudizi in composizione </a:t>
            </a:r>
            <a:r>
              <a:rPr lang="it-IT" dirty="0" smtClean="0"/>
              <a:t>collegiale.</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137</a:t>
            </a:fld>
            <a:endParaRPr lang="it-IT"/>
          </a:p>
        </p:txBody>
      </p:sp>
    </p:spTree>
    <p:extLst>
      <p:ext uri="{BB962C8B-B14F-4D97-AF65-F5344CB8AC3E}">
        <p14:creationId xmlns:p14="http://schemas.microsoft.com/office/powerpoint/2010/main" val="163683288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GIUDICE MONOCRATICO</a:t>
            </a:r>
            <a:endParaRPr lang="it-IT" dirty="0"/>
          </a:p>
        </p:txBody>
      </p:sp>
      <p:sp>
        <p:nvSpPr>
          <p:cNvPr id="3" name="Segnaposto contenuto 2"/>
          <p:cNvSpPr>
            <a:spLocks noGrp="1"/>
          </p:cNvSpPr>
          <p:nvPr>
            <p:ph idx="1"/>
          </p:nvPr>
        </p:nvSpPr>
        <p:spPr/>
        <p:txBody>
          <a:bodyPr>
            <a:normAutofit fontScale="85000" lnSpcReduction="10000"/>
          </a:bodyPr>
          <a:lstStyle/>
          <a:p>
            <a:pPr marL="25400" indent="0" algn="just">
              <a:buNone/>
            </a:pPr>
            <a:r>
              <a:rPr lang="it-IT" dirty="0" smtClean="0"/>
              <a:t>La soglia di competenza del giudice monocratico </a:t>
            </a:r>
            <a:r>
              <a:rPr lang="it-IT" dirty="0"/>
              <a:t>è stata elevata a 5.000 euro dalla legge 21 aprile 2023, n. 41 (in G.U. 21/04/2023, n.94) di conversione del D.L. n. 13 del 24 febbraio 2023, (escludendo quelle di valore indeterminabile), notificati dal 1° gennaio 2023, gli enti locali avranno come giudice di primo grado le Corti di giustizia tributaria, in composizione monocratica.</a:t>
            </a:r>
          </a:p>
          <a:p>
            <a:pPr marL="25400" indent="0" algn="just">
              <a:buNone/>
            </a:pPr>
            <a:r>
              <a:rPr lang="it-IT" dirty="0"/>
              <a:t>Questo determina una competenza del giudice monocratico anche rispetto alle controversie per le quali è obbligatoria la difesa tecnica (la soglia per difendersi in proprio è fissata a 3.000 euro).</a:t>
            </a:r>
          </a:p>
          <a:p>
            <a:pPr marL="2540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138</a:t>
            </a:fld>
            <a:endParaRPr lang="it-IT"/>
          </a:p>
        </p:txBody>
      </p:sp>
    </p:spTree>
    <p:extLst>
      <p:ext uri="{BB962C8B-B14F-4D97-AF65-F5344CB8AC3E}">
        <p14:creationId xmlns:p14="http://schemas.microsoft.com/office/powerpoint/2010/main" val="415914517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GIUDICE MONOCRATICO</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Per determinare il valore della causa si dovrà seguire quanto già stabilito dal D. Lgs. n. 546/1992 per determinare le controversi nella quali il contribuente può stare in giudizio senza assistenza del difensore.</a:t>
            </a:r>
          </a:p>
          <a:p>
            <a:pPr marL="0" indent="0" algn="just">
              <a:buNone/>
            </a:pPr>
            <a:endParaRPr lang="it-IT" dirty="0" smtClean="0"/>
          </a:p>
          <a:p>
            <a:pPr marL="0" indent="0" algn="just">
              <a:buNone/>
            </a:pPr>
            <a:r>
              <a:rPr lang="it-IT" b="1" dirty="0" smtClean="0"/>
              <a:t>Per </a:t>
            </a:r>
            <a:r>
              <a:rPr lang="it-IT" b="1" dirty="0"/>
              <a:t>valore della lite si intende l'importo del tributo al netto degli interessi e delle eventuali sanzioni irrogate con l'atto impugnato; in caso di controversie relative esclusivamente alle irrogazioni di sanzioni, il valore è costituito dalla somma di </a:t>
            </a:r>
            <a:r>
              <a:rPr lang="it-IT" b="1" dirty="0" smtClean="0"/>
              <a:t>queste.</a:t>
            </a:r>
            <a:endParaRPr lang="it-IT" b="1"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139</a:t>
            </a:fld>
            <a:endParaRPr lang="it-IT"/>
          </a:p>
        </p:txBody>
      </p:sp>
    </p:spTree>
    <p:extLst>
      <p:ext uri="{BB962C8B-B14F-4D97-AF65-F5344CB8AC3E}">
        <p14:creationId xmlns:p14="http://schemas.microsoft.com/office/powerpoint/2010/main" val="3812817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a:bodyPr>
          <a:lstStyle/>
          <a:p>
            <a:r>
              <a:rPr lang="it-IT" sz="2700" dirty="0"/>
              <a:t>ABITAZIONE PRINCIPALE </a:t>
            </a:r>
            <a:br>
              <a:rPr lang="it-IT" sz="2700" dirty="0"/>
            </a:br>
            <a:r>
              <a:rPr lang="it-IT" sz="2700" dirty="0"/>
              <a:t>VALORE PRESUNTIVO RESIDENZA</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b="1" i="1" dirty="0"/>
              <a:t>Cassazione ordinanza n. 20130/2020</a:t>
            </a:r>
            <a:endParaRPr lang="it-IT" dirty="0" smtClean="0"/>
          </a:p>
          <a:p>
            <a:pPr marL="0" indent="0" algn="just">
              <a:buNone/>
            </a:pPr>
            <a:r>
              <a:rPr lang="it-IT" dirty="0" smtClean="0"/>
              <a:t>…. </a:t>
            </a:r>
            <a:r>
              <a:rPr lang="it-IT" i="1" dirty="0"/>
              <a:t>Ciò comporta, la necessità che in riferimento alla stessa unità immobiliare tanto il possessore quanto il suo nucleo familiare non solo vi dimorino stabilmente, ma vi risiedano anche anagraficamente. Ciò, d'altronde, è conforme all'orientamento costante espresso da questa Corte, in ordine alla natura di stretta interpretazione delle norme agevolative (tra le molte, in tema di ICI, più di recente, cfr. </a:t>
            </a:r>
            <a:r>
              <a:rPr lang="it-IT" i="1" dirty="0" err="1"/>
              <a:t>Cass</a:t>
            </a:r>
            <a:r>
              <a:rPr lang="it-IT" i="1" dirty="0"/>
              <a:t>. sez. 5, 11 ottobre 2017, n. 23833; </a:t>
            </a:r>
            <a:r>
              <a:rPr lang="it-IT" i="1" dirty="0" err="1"/>
              <a:t>Cass</a:t>
            </a:r>
            <a:r>
              <a:rPr lang="it-IT" i="1" dirty="0"/>
              <a:t>. sez. 6-5, </a:t>
            </a:r>
            <a:r>
              <a:rPr lang="it-IT" i="1" dirty="0" err="1"/>
              <a:t>ord</a:t>
            </a:r>
            <a:r>
              <a:rPr lang="it-IT" i="1" dirty="0"/>
              <a:t>. 3 febbraio 2017, n. 3011), condiviso anche dalla Corte costituzionale (cfr. Corte Cost. 20 novembre 2017, n. 242).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14</a:t>
            </a:fld>
            <a:endParaRPr lang="it-IT"/>
          </a:p>
        </p:txBody>
      </p:sp>
    </p:spTree>
    <p:extLst>
      <p:ext uri="{BB962C8B-B14F-4D97-AF65-F5344CB8AC3E}">
        <p14:creationId xmlns:p14="http://schemas.microsoft.com/office/powerpoint/2010/main" val="154373690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PROVA TESTIMONIALE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Non è ammesso il giuramento. </a:t>
            </a:r>
          </a:p>
          <a:p>
            <a:pPr marL="0" indent="0" algn="just">
              <a:buNone/>
            </a:pPr>
            <a:r>
              <a:rPr lang="it-IT" dirty="0" smtClean="0"/>
              <a:t>La corte di giustizia tributaria</a:t>
            </a:r>
            <a:r>
              <a:rPr lang="it-IT" dirty="0"/>
              <a:t>, ove lo ritenga necessario ai fini della decisione e </a:t>
            </a:r>
            <a:r>
              <a:rPr lang="it-IT" dirty="0" smtClean="0"/>
              <a:t>anche senza </a:t>
            </a:r>
            <a:r>
              <a:rPr lang="it-IT" dirty="0"/>
              <a:t>l'accordo delle parti, </a:t>
            </a:r>
            <a:r>
              <a:rPr lang="it-IT" dirty="0" smtClean="0"/>
              <a:t>può ammettere </a:t>
            </a:r>
            <a:r>
              <a:rPr lang="it-IT" b="1" dirty="0" smtClean="0"/>
              <a:t>la prova testimoniale, assunta </a:t>
            </a:r>
            <a:r>
              <a:rPr lang="it-IT" b="1" dirty="0"/>
              <a:t>con le </a:t>
            </a:r>
            <a:r>
              <a:rPr lang="it-IT" b="1" dirty="0" smtClean="0"/>
              <a:t>forme di cui all'articolo 257-bis del codice di procedura </a:t>
            </a:r>
            <a:r>
              <a:rPr lang="it-IT" b="1" dirty="0"/>
              <a:t>civile. </a:t>
            </a:r>
            <a:endParaRPr lang="it-IT" b="1" dirty="0" smtClean="0"/>
          </a:p>
          <a:p>
            <a:pPr marL="0" indent="0" algn="just">
              <a:buNone/>
            </a:pPr>
            <a:r>
              <a:rPr lang="it-IT" dirty="0" smtClean="0"/>
              <a:t>Nei </a:t>
            </a:r>
            <a:r>
              <a:rPr lang="it-IT" dirty="0"/>
              <a:t>casi in cui la pretesa </a:t>
            </a:r>
            <a:r>
              <a:rPr lang="it-IT" dirty="0" smtClean="0"/>
              <a:t>tributaria sia fondata su </a:t>
            </a:r>
            <a:r>
              <a:rPr lang="it-IT" dirty="0"/>
              <a:t>verbali o altri atti facenti fede </a:t>
            </a:r>
            <a:r>
              <a:rPr lang="it-IT" dirty="0" smtClean="0"/>
              <a:t>fino a querela di falso, la prova è </a:t>
            </a:r>
            <a:r>
              <a:rPr lang="it-IT" dirty="0"/>
              <a:t>ammessa soltanto su circostanze di fatto </a:t>
            </a:r>
            <a:r>
              <a:rPr lang="it-IT" dirty="0" smtClean="0"/>
              <a:t>diverse da quelle attestate </a:t>
            </a:r>
            <a:r>
              <a:rPr lang="it-IT" dirty="0"/>
              <a:t>dal pubblico </a:t>
            </a:r>
            <a:r>
              <a:rPr lang="it-IT" dirty="0" smtClean="0"/>
              <a:t>ufficiale.</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140</a:t>
            </a:fld>
            <a:endParaRPr lang="it-IT"/>
          </a:p>
        </p:txBody>
      </p:sp>
    </p:spTree>
    <p:extLst>
      <p:ext uri="{BB962C8B-B14F-4D97-AF65-F5344CB8AC3E}">
        <p14:creationId xmlns:p14="http://schemas.microsoft.com/office/powerpoint/2010/main" val="116520970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PROVA TESTIMONIALE</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lnSpc>
                <a:spcPct val="150000"/>
              </a:lnSpc>
              <a:buNone/>
            </a:pPr>
            <a:r>
              <a:rPr lang="it-IT" dirty="0"/>
              <a:t>La prova testimoniale non è liberamente </a:t>
            </a:r>
            <a:r>
              <a:rPr lang="it-IT" dirty="0" smtClean="0"/>
              <a:t>utilizzabile. </a:t>
            </a:r>
          </a:p>
          <a:p>
            <a:pPr marL="0" indent="0" algn="just">
              <a:lnSpc>
                <a:spcPct val="150000"/>
              </a:lnSpc>
              <a:buNone/>
            </a:pPr>
            <a:r>
              <a:rPr lang="it-IT" dirty="0" smtClean="0"/>
              <a:t>La </a:t>
            </a:r>
            <a:r>
              <a:rPr lang="it-IT" dirty="0"/>
              <a:t>corte di giustizia tributaria, tenuto conto della natura della causa e di ogni altra circostanza, può decidere di disporre l’assunzione della deposizione chiedendo al testimone di fornire per iscritto, entro un termine prefissato, le risposte sui quesiti sui quali deve essere interrogato (art. 257-bis, primo comma </a:t>
            </a:r>
            <a:r>
              <a:rPr lang="it-IT" dirty="0" err="1"/>
              <a:t>c.p.c</a:t>
            </a:r>
            <a:r>
              <a:rPr lang="it-IT" dirty="0" err="1" smtClean="0"/>
              <a:t>.</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141</a:t>
            </a:fld>
            <a:endParaRPr lang="it-IT"/>
          </a:p>
        </p:txBody>
      </p:sp>
    </p:spTree>
    <p:extLst>
      <p:ext uri="{BB962C8B-B14F-4D97-AF65-F5344CB8AC3E}">
        <p14:creationId xmlns:p14="http://schemas.microsoft.com/office/powerpoint/2010/main" val="2350301340"/>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PROVA TESTIMONIALE</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Il giudice dispone </a:t>
            </a:r>
            <a:r>
              <a:rPr lang="it-IT" dirty="0"/>
              <a:t>che la parte che ha richiesto l’assunzione predisponga il modello di testimonianza in conformità agli articoli ammessi e lo faccia notificare al testimone.</a:t>
            </a:r>
          </a:p>
          <a:p>
            <a:pPr marL="0" indent="0" algn="just">
              <a:buNone/>
            </a:pPr>
            <a:r>
              <a:rPr lang="it-IT" dirty="0"/>
              <a:t>Il testimone rende la deposizione compilando il modello di testimonianza in ogni sua parte, con risposta separata a ciascuno dei quesiti, e precisa quali sono quelli cui non è in grado di rispondere, indicandone la ragione.</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142</a:t>
            </a:fld>
            <a:endParaRPr lang="it-IT"/>
          </a:p>
        </p:txBody>
      </p:sp>
    </p:spTree>
    <p:extLst>
      <p:ext uri="{BB962C8B-B14F-4D97-AF65-F5344CB8AC3E}">
        <p14:creationId xmlns:p14="http://schemas.microsoft.com/office/powerpoint/2010/main" val="2872489346"/>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marL="0" indent="0" algn="just">
              <a:buNone/>
            </a:pPr>
            <a:r>
              <a:rPr lang="it-IT" dirty="0"/>
              <a:t>Il reclamo e la mediazione, in materia tributaria, sono stati introdotti con l’art. 39, comma 9, del d.l. n. 98 del 6 luglio 2011, convertito con modificazioni dalla legge n. 111 del 15 luglio 2011, quali misure deflattive del contenzioso, da esperire preliminarmente alla presentazione del ricorso.</a:t>
            </a:r>
          </a:p>
          <a:p>
            <a:pPr marL="0" indent="0" algn="just">
              <a:buNone/>
            </a:pPr>
            <a:endParaRPr lang="it-IT" dirty="0" smtClean="0"/>
          </a:p>
          <a:p>
            <a:pPr marL="0" indent="0" algn="just">
              <a:buNone/>
            </a:pPr>
            <a:r>
              <a:rPr lang="it-IT" dirty="0" smtClean="0">
                <a:solidFill>
                  <a:srgbClr val="002060"/>
                </a:solidFill>
                <a:effectLst>
                  <a:outerShdw blurRad="38100" dist="38100" dir="2700000" algn="tl">
                    <a:srgbClr val="000000">
                      <a:alpha val="43137"/>
                    </a:srgbClr>
                  </a:outerShdw>
                </a:effectLst>
              </a:rPr>
              <a:t>Il </a:t>
            </a:r>
            <a:r>
              <a:rPr lang="it-IT" dirty="0">
                <a:solidFill>
                  <a:srgbClr val="002060"/>
                </a:solidFill>
                <a:effectLst>
                  <a:outerShdw blurRad="38100" dist="38100" dir="2700000" algn="tl">
                    <a:srgbClr val="000000">
                      <a:alpha val="43137"/>
                    </a:srgbClr>
                  </a:outerShdw>
                </a:effectLst>
              </a:rPr>
              <a:t>reclamo ha la funzione di provocare un tentativo di mediazione inaugurando una fase pregiurisdizionale </a:t>
            </a:r>
            <a:r>
              <a:rPr lang="it-IT" i="1" dirty="0">
                <a:solidFill>
                  <a:srgbClr val="002060"/>
                </a:solidFill>
                <a:effectLst>
                  <a:outerShdw blurRad="38100" dist="38100" dir="2700000" algn="tl">
                    <a:srgbClr val="000000">
                      <a:alpha val="43137"/>
                    </a:srgbClr>
                  </a:outerShdw>
                </a:effectLst>
              </a:rPr>
              <a:t>(pre trial)</a:t>
            </a:r>
            <a:r>
              <a:rPr lang="it-IT" dirty="0">
                <a:solidFill>
                  <a:srgbClr val="002060"/>
                </a:solidFill>
                <a:effectLst>
                  <a:outerShdw blurRad="38100" dist="38100" dir="2700000" algn="tl">
                    <a:srgbClr val="000000">
                      <a:alpha val="43137"/>
                    </a:srgbClr>
                  </a:outerShdw>
                </a:effectLst>
              </a:rPr>
              <a:t>.</a:t>
            </a:r>
          </a:p>
          <a:p>
            <a:pPr marL="0" indent="0">
              <a:buNone/>
            </a:pPr>
            <a:endParaRPr lang="it-IT" dirty="0"/>
          </a:p>
        </p:txBody>
      </p:sp>
      <p:sp>
        <p:nvSpPr>
          <p:cNvPr id="2" name="Titolo 1"/>
          <p:cNvSpPr>
            <a:spLocks noGrp="1"/>
          </p:cNvSpPr>
          <p:nvPr>
            <p:ph type="title"/>
          </p:nvPr>
        </p:nvSpPr>
        <p:spPr/>
        <p:txBody>
          <a:bodyPr>
            <a:normAutofit fontScale="90000"/>
          </a:bodyPr>
          <a:lstStyle/>
          <a:p>
            <a:r>
              <a:rPr lang="it-IT" dirty="0" smtClean="0"/>
              <a:t>L’INTRODUZIONE DEL RECLAMO E DELLA MEDIAZIONE TRIBUTARIA</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143</a:t>
            </a:fld>
            <a:endParaRPr lang="it-IT"/>
          </a:p>
        </p:txBody>
      </p:sp>
    </p:spTree>
    <p:extLst>
      <p:ext uri="{BB962C8B-B14F-4D97-AF65-F5344CB8AC3E}">
        <p14:creationId xmlns:p14="http://schemas.microsoft.com/office/powerpoint/2010/main" val="2698861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marL="0" indent="0" algn="just">
              <a:buNone/>
            </a:pPr>
            <a:r>
              <a:rPr lang="it-IT" dirty="0"/>
              <a:t>Con il </a:t>
            </a:r>
            <a:r>
              <a:rPr lang="it-IT" dirty="0" smtClean="0"/>
              <a:t>D. Lgs. 24 </a:t>
            </a:r>
            <a:r>
              <a:rPr lang="it-IT" dirty="0"/>
              <a:t>settembre 2015, n. 156 - </a:t>
            </a:r>
            <a:r>
              <a:rPr lang="it-IT" dirty="0" smtClean="0"/>
              <a:t>«Misure </a:t>
            </a:r>
            <a:r>
              <a:rPr lang="it-IT" dirty="0"/>
              <a:t>per la revisione della disciplina degli interpelli e del contenzioso </a:t>
            </a:r>
            <a:r>
              <a:rPr lang="it-IT" dirty="0" smtClean="0"/>
              <a:t>tributario», </a:t>
            </a:r>
            <a:r>
              <a:rPr lang="it-IT" dirty="0"/>
              <a:t>la </a:t>
            </a:r>
            <a:r>
              <a:rPr lang="it-IT" dirty="0">
                <a:solidFill>
                  <a:srgbClr val="FF0000"/>
                </a:solidFill>
              </a:rPr>
              <a:t>mediazione tributaria viene estesa anche agli atti degli Enti Locali</a:t>
            </a:r>
            <a:r>
              <a:rPr lang="it-IT" dirty="0"/>
              <a:t>, delle Dogane ed a quelli di Equitalia con vizi di forma. </a:t>
            </a:r>
          </a:p>
          <a:p>
            <a:pPr marL="0" indent="0" algn="just">
              <a:buNone/>
            </a:pPr>
            <a:endParaRPr lang="it-IT" dirty="0" smtClean="0"/>
          </a:p>
          <a:p>
            <a:pPr marL="0" indent="0" algn="just">
              <a:buNone/>
            </a:pPr>
            <a:r>
              <a:rPr lang="it-IT" dirty="0" smtClean="0">
                <a:solidFill>
                  <a:srgbClr val="FF0000"/>
                </a:solidFill>
              </a:rPr>
              <a:t>Dal </a:t>
            </a:r>
            <a:r>
              <a:rPr lang="it-IT" dirty="0">
                <a:solidFill>
                  <a:srgbClr val="FF0000"/>
                </a:solidFill>
              </a:rPr>
              <a:t>1° gennaio 2016</a:t>
            </a:r>
            <a:r>
              <a:rPr lang="it-IT" dirty="0"/>
              <a:t> (data di entrata in vigore del D. Lgs. n. 156/2015, come previsto dall’art. 12 dello stesso) si passerà, quindi, a dovere esperire un tentativo di mediazione anche riguardo ai tributi di competenza comunale o di altri enti territoriali (Imu, Tari, Tasi, Tosap, Imposta pubblicità, etc.), sempre </a:t>
            </a:r>
            <a:r>
              <a:rPr lang="it-IT" u="sng" dirty="0">
                <a:solidFill>
                  <a:srgbClr val="FF0000"/>
                </a:solidFill>
              </a:rPr>
              <a:t>entro il limite dei ventimila </a:t>
            </a:r>
            <a:r>
              <a:rPr lang="it-IT" u="sng" dirty="0" smtClean="0">
                <a:solidFill>
                  <a:srgbClr val="FF0000"/>
                </a:solidFill>
              </a:rPr>
              <a:t>euro, successivamente esteso ai cinquantamila euro</a:t>
            </a:r>
            <a:r>
              <a:rPr lang="it-IT" dirty="0" smtClean="0"/>
              <a:t>. </a:t>
            </a:r>
          </a:p>
          <a:p>
            <a:pPr marL="0" indent="0" algn="just">
              <a:buNone/>
            </a:pPr>
            <a:endParaRPr lang="it-IT" dirty="0"/>
          </a:p>
          <a:p>
            <a:pPr marL="0" indent="0" algn="just">
              <a:buNone/>
            </a:pPr>
            <a:r>
              <a:rPr lang="it-IT" dirty="0" smtClean="0"/>
              <a:t>Oggetto </a:t>
            </a:r>
            <a:r>
              <a:rPr lang="it-IT" dirty="0"/>
              <a:t>del reclamo e del tentativo di mediazione saranno anche le controversie riguardanti il rifiuto tacito del rimborso.</a:t>
            </a:r>
          </a:p>
          <a:p>
            <a:pPr marL="0" indent="0">
              <a:buNone/>
            </a:pPr>
            <a:endParaRPr lang="it-IT" dirty="0"/>
          </a:p>
        </p:txBody>
      </p:sp>
      <p:sp>
        <p:nvSpPr>
          <p:cNvPr id="2" name="Titolo 1"/>
          <p:cNvSpPr>
            <a:spLocks noGrp="1"/>
          </p:cNvSpPr>
          <p:nvPr>
            <p:ph type="title"/>
          </p:nvPr>
        </p:nvSpPr>
        <p:spPr/>
        <p:txBody>
          <a:bodyPr>
            <a:normAutofit/>
          </a:bodyPr>
          <a:lstStyle/>
          <a:p>
            <a:r>
              <a:rPr lang="it-IT" sz="2550" dirty="0"/>
              <a:t>ESTENSIONE DEL RECLAMO-MEDIAZIONE OBBLIGATORI ANCHE AI TRIBUTI LOCALI</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144</a:t>
            </a:fld>
            <a:endParaRPr lang="it-IT"/>
          </a:p>
        </p:txBody>
      </p:sp>
    </p:spTree>
    <p:extLst>
      <p:ext uri="{BB962C8B-B14F-4D97-AF65-F5344CB8AC3E}">
        <p14:creationId xmlns:p14="http://schemas.microsoft.com/office/powerpoint/2010/main" val="4240081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marL="0" indent="0" algn="just">
              <a:buNone/>
            </a:pPr>
            <a:r>
              <a:rPr lang="it-IT" dirty="0"/>
              <a:t>L’articolo 39, comma 10, d.l. n. 98/2011, relativamente ai rappresentanti dell’Agenzia delle entrate ha disposto che </a:t>
            </a:r>
            <a:r>
              <a:rPr lang="it-IT" i="1" dirty="0" smtClean="0"/>
              <a:t>Ai </a:t>
            </a:r>
            <a:r>
              <a:rPr lang="it-IT" i="1" dirty="0"/>
              <a:t>rappresentanti dell’ente che concludono la mediazione o accolgono il reclamo si applicano le disposizioni di cui all’articolo 29, comma 7, del decreto-legge 31 maggio 2010, n. 78, convertito, con modificazioni, dalla legge 30 luglio 2010, n. </a:t>
            </a:r>
            <a:r>
              <a:rPr lang="it-IT" i="1" dirty="0" smtClean="0"/>
              <a:t>122</a:t>
            </a:r>
            <a:r>
              <a:rPr lang="it-IT" dirty="0" smtClean="0"/>
              <a:t> – e quindi:</a:t>
            </a:r>
            <a:r>
              <a:rPr lang="it-IT" dirty="0"/>
              <a:t> </a:t>
            </a:r>
            <a:r>
              <a:rPr lang="it-IT" i="1" dirty="0" smtClean="0">
                <a:solidFill>
                  <a:srgbClr val="FF0000"/>
                </a:solidFill>
              </a:rPr>
              <a:t>la </a:t>
            </a:r>
            <a:r>
              <a:rPr lang="it-IT" i="1" dirty="0">
                <a:solidFill>
                  <a:srgbClr val="FF0000"/>
                </a:solidFill>
              </a:rPr>
              <a:t>responsabilità di cui all’articolo 1, comma 1, della legge 14 gennaio 1994, n.20, </a:t>
            </a:r>
            <a:r>
              <a:rPr lang="it-IT" i="1" dirty="0">
                <a:solidFill>
                  <a:srgbClr val="FF0000"/>
                </a:solidFill>
                <a:effectLst>
                  <a:outerShdw blurRad="38100" dist="38100" dir="2700000" algn="tl">
                    <a:srgbClr val="000000">
                      <a:alpha val="43137"/>
                    </a:srgbClr>
                  </a:outerShdw>
                </a:effectLst>
              </a:rPr>
              <a:t>è limitata alle ipotesi di </a:t>
            </a:r>
            <a:r>
              <a:rPr lang="it-IT" i="1" dirty="0" smtClean="0">
                <a:solidFill>
                  <a:srgbClr val="FF0000"/>
                </a:solidFill>
                <a:effectLst>
                  <a:outerShdw blurRad="38100" dist="38100" dir="2700000" algn="tl">
                    <a:srgbClr val="000000">
                      <a:alpha val="43137"/>
                    </a:srgbClr>
                  </a:outerShdw>
                </a:effectLst>
              </a:rPr>
              <a:t>dolo</a:t>
            </a:r>
            <a:endParaRPr lang="it-IT" dirty="0">
              <a:effectLst>
                <a:outerShdw blurRad="38100" dist="38100" dir="2700000" algn="tl">
                  <a:srgbClr val="000000">
                    <a:alpha val="43137"/>
                  </a:srgbClr>
                </a:outerShdw>
              </a:effectLst>
            </a:endParaRPr>
          </a:p>
          <a:p>
            <a:pPr marL="0" indent="0" algn="just">
              <a:buNone/>
            </a:pPr>
            <a:endParaRPr lang="it-IT" dirty="0" smtClean="0"/>
          </a:p>
          <a:p>
            <a:pPr marL="0" indent="0" algn="just">
              <a:buNone/>
            </a:pPr>
            <a:r>
              <a:rPr lang="it-IT" dirty="0" smtClean="0"/>
              <a:t>Tali </a:t>
            </a:r>
            <a:r>
              <a:rPr lang="it-IT" dirty="0"/>
              <a:t>norme garantiscono autonomia ed indipendenza ad un Ufficio che è investito di ampi margini di discrezionalità e, per questo motivo, potrebbe essere frequentemente chiamato a rispondere del proprio operato, sotto il profilo della responsabilità amministrativo-contabile. </a:t>
            </a:r>
          </a:p>
          <a:p>
            <a:pPr marL="0" indent="0">
              <a:buNone/>
            </a:pPr>
            <a:endParaRPr lang="it-IT" dirty="0"/>
          </a:p>
        </p:txBody>
      </p:sp>
      <p:sp>
        <p:nvSpPr>
          <p:cNvPr id="2" name="Titolo 1"/>
          <p:cNvSpPr>
            <a:spLocks noGrp="1"/>
          </p:cNvSpPr>
          <p:nvPr>
            <p:ph type="title"/>
          </p:nvPr>
        </p:nvSpPr>
        <p:spPr/>
        <p:txBody>
          <a:bodyPr>
            <a:normAutofit/>
          </a:bodyPr>
          <a:lstStyle/>
          <a:p>
            <a:pPr algn="just"/>
            <a:r>
              <a:rPr lang="it-IT" sz="2250" dirty="0"/>
              <a:t>LA LIMITAZIONE DELLA RESPONSABILITA’ AMMINISTRATIVO- CONTABILE</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145</a:t>
            </a:fld>
            <a:endParaRPr lang="it-IT"/>
          </a:p>
        </p:txBody>
      </p:sp>
    </p:spTree>
    <p:extLst>
      <p:ext uri="{BB962C8B-B14F-4D97-AF65-F5344CB8AC3E}">
        <p14:creationId xmlns:p14="http://schemas.microsoft.com/office/powerpoint/2010/main" val="345969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marL="0" indent="0" algn="just">
              <a:lnSpc>
                <a:spcPct val="200000"/>
              </a:lnSpc>
              <a:buNone/>
            </a:pPr>
            <a:r>
              <a:rPr lang="it-IT" dirty="0"/>
              <a:t>Qualora le censure avanzate dal contribuente siano ritenute condivisibili, il Comune può convenire sulla proposta di mediazione eventualmente formulata dal contribuente, oppure (dopo avere attivato il contradditorio con l’istante) proporre una propria mediazione completa della rideterminazione della pretesa.</a:t>
            </a:r>
          </a:p>
          <a:p>
            <a:pPr marL="0" indent="0" algn="just">
              <a:buNone/>
            </a:pPr>
            <a:endParaRPr lang="it-IT" dirty="0"/>
          </a:p>
        </p:txBody>
      </p:sp>
      <p:sp>
        <p:nvSpPr>
          <p:cNvPr id="2" name="Titolo 1"/>
          <p:cNvSpPr>
            <a:spLocks noGrp="1"/>
          </p:cNvSpPr>
          <p:nvPr>
            <p:ph type="title"/>
          </p:nvPr>
        </p:nvSpPr>
        <p:spPr/>
        <p:txBody>
          <a:bodyPr>
            <a:normAutofit fontScale="90000"/>
          </a:bodyPr>
          <a:lstStyle/>
          <a:p>
            <a:r>
              <a:rPr lang="it-IT" dirty="0" smtClean="0"/>
              <a:t>LA CONCLUSIONE DELLA MEDIAZIONE</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146</a:t>
            </a:fld>
            <a:endParaRPr lang="it-IT"/>
          </a:p>
        </p:txBody>
      </p:sp>
    </p:spTree>
    <p:extLst>
      <p:ext uri="{BB962C8B-B14F-4D97-AF65-F5344CB8AC3E}">
        <p14:creationId xmlns:p14="http://schemas.microsoft.com/office/powerpoint/2010/main" val="2373122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smtClean="0"/>
              <a:t>RIGETTO PROPOSTA DI MEDIAZIONE E RESPONSABILITA’ AMMINISTRATIVA</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In caso di rigetto del reclamo o di mancato accoglimento </a:t>
            </a:r>
            <a:r>
              <a:rPr lang="it-IT" dirty="0"/>
              <a:t>della proposta </a:t>
            </a:r>
            <a:r>
              <a:rPr lang="it-IT" dirty="0" smtClean="0"/>
              <a:t>di mediazione formulata ai sensi del comma 5 dell’art. 17bis del D.Lgs. n. 546/1992, </a:t>
            </a:r>
            <a:r>
              <a:rPr lang="it-IT" b="1" dirty="0"/>
              <a:t>la soccombenza di una </a:t>
            </a:r>
            <a:r>
              <a:rPr lang="it-IT" b="1" dirty="0" smtClean="0"/>
              <a:t>delle parti, in accoglimento delle </a:t>
            </a:r>
            <a:r>
              <a:rPr lang="it-IT" b="1" dirty="0" smtClean="0">
                <a:solidFill>
                  <a:srgbClr val="FF0000"/>
                </a:solidFill>
              </a:rPr>
              <a:t>ragioni</a:t>
            </a:r>
            <a:r>
              <a:rPr lang="it-IT" b="1" dirty="0" smtClean="0"/>
              <a:t> già </a:t>
            </a:r>
            <a:r>
              <a:rPr lang="it-IT" b="1" dirty="0"/>
              <a:t>espresse in sede di reclamo </a:t>
            </a:r>
            <a:r>
              <a:rPr lang="it-IT" b="1" dirty="0" smtClean="0"/>
              <a:t>o mediazione</a:t>
            </a:r>
            <a:r>
              <a:rPr lang="it-IT" b="1" dirty="0"/>
              <a:t>, </a:t>
            </a:r>
            <a:r>
              <a:rPr lang="it-IT" b="1" u="sng" dirty="0">
                <a:solidFill>
                  <a:srgbClr val="FF0000"/>
                </a:solidFill>
              </a:rPr>
              <a:t>comporta</a:t>
            </a:r>
            <a:r>
              <a:rPr lang="it-IT" b="1" dirty="0" smtClean="0"/>
              <a:t>, per la </a:t>
            </a:r>
            <a:r>
              <a:rPr lang="it-IT" b="1" dirty="0"/>
              <a:t>parte soccombente, la condanna al pagamento </a:t>
            </a:r>
            <a:r>
              <a:rPr lang="it-IT" b="1" dirty="0" smtClean="0"/>
              <a:t>delle relative spese di </a:t>
            </a:r>
            <a:r>
              <a:rPr lang="it-IT" b="1" dirty="0"/>
              <a:t>giudizio. </a:t>
            </a:r>
            <a:endParaRPr lang="it-IT" b="1" dirty="0" smtClean="0"/>
          </a:p>
          <a:p>
            <a:pPr marL="0" indent="0" algn="just">
              <a:buNone/>
            </a:pPr>
            <a:r>
              <a:rPr lang="it-IT" dirty="0" smtClean="0"/>
              <a:t>Tale condanna </a:t>
            </a:r>
            <a:r>
              <a:rPr lang="it-IT" b="1" u="sng" dirty="0" smtClean="0">
                <a:solidFill>
                  <a:srgbClr val="FF0000"/>
                </a:solidFill>
              </a:rPr>
              <a:t>può rilevare</a:t>
            </a:r>
            <a:r>
              <a:rPr lang="it-IT" dirty="0" smtClean="0"/>
              <a:t> ai fini dell'eventuale responsabilità </a:t>
            </a:r>
            <a:r>
              <a:rPr lang="it-IT" dirty="0"/>
              <a:t>amministrativa del funzionario che ha </a:t>
            </a:r>
            <a:r>
              <a:rPr lang="it-IT" dirty="0" smtClean="0"/>
              <a:t>immotivatamente rigettato </a:t>
            </a:r>
            <a:r>
              <a:rPr lang="it-IT" dirty="0"/>
              <a:t>il reclamo o non accolto la proposta di </a:t>
            </a:r>
            <a:r>
              <a:rPr lang="it-IT" dirty="0" smtClean="0"/>
              <a:t>mediazione.</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147</a:t>
            </a:fld>
            <a:endParaRPr lang="it-IT"/>
          </a:p>
        </p:txBody>
      </p:sp>
    </p:spTree>
    <p:extLst>
      <p:ext uri="{BB962C8B-B14F-4D97-AF65-F5344CB8AC3E}">
        <p14:creationId xmlns:p14="http://schemas.microsoft.com/office/powerpoint/2010/main" val="135502504"/>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a:t>RIGETTO PROPOSTA DI MEDIAZIONE E RESPONSABILITA’ AMMINISTRATIVA</a:t>
            </a:r>
          </a:p>
        </p:txBody>
      </p:sp>
      <p:sp>
        <p:nvSpPr>
          <p:cNvPr id="3" name="Segnaposto contenuto 2"/>
          <p:cNvSpPr>
            <a:spLocks noGrp="1"/>
          </p:cNvSpPr>
          <p:nvPr>
            <p:ph idx="1"/>
          </p:nvPr>
        </p:nvSpPr>
        <p:spPr/>
        <p:txBody>
          <a:bodyPr>
            <a:normAutofit fontScale="85000" lnSpcReduction="10000"/>
          </a:bodyPr>
          <a:lstStyle/>
          <a:p>
            <a:pPr marL="0" indent="0" algn="just">
              <a:lnSpc>
                <a:spcPct val="200000"/>
              </a:lnSpc>
              <a:buNone/>
            </a:pPr>
            <a:r>
              <a:rPr lang="it-IT" dirty="0"/>
              <a:t>I</a:t>
            </a:r>
            <a:r>
              <a:rPr lang="it-IT" dirty="0" smtClean="0"/>
              <a:t>l </a:t>
            </a:r>
            <a:r>
              <a:rPr lang="it-IT" dirty="0"/>
              <a:t>mancato esame delle ragioni addotte dal contribuente o, addirittura, la mancata costituzione in giudizio dell'ente, fa nascere, in caso di soccombenza, una responsabilità diretta in capo al </a:t>
            </a:r>
            <a:r>
              <a:rPr lang="it-IT" dirty="0" smtClean="0"/>
              <a:t>dirigente </a:t>
            </a:r>
            <a:r>
              <a:rPr lang="it-IT" dirty="0"/>
              <a:t>o posizione organizzativa, all'uopo delegato.</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148</a:t>
            </a:fld>
            <a:endParaRPr lang="it-IT"/>
          </a:p>
        </p:txBody>
      </p:sp>
    </p:spTree>
    <p:extLst>
      <p:ext uri="{BB962C8B-B14F-4D97-AF65-F5344CB8AC3E}">
        <p14:creationId xmlns:p14="http://schemas.microsoft.com/office/powerpoint/2010/main" val="394384650"/>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NOVITA’ SULLA SOSPENSIONE</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Il presidente fissa con decreto la trattazione della istanza di sospensione per la prima camera di consiglio utile e comunque non oltre il trentesimo giorno dalla presentazione della medesima </a:t>
            </a:r>
            <a:r>
              <a:rPr lang="it-IT" dirty="0" smtClean="0"/>
              <a:t>istanza (termine inserito con la L. 130/2022), </a:t>
            </a:r>
            <a:r>
              <a:rPr lang="it-IT" dirty="0"/>
              <a:t>disponendo che ne sia data comunicazione alle parti almeno cinque giorni liberi </a:t>
            </a:r>
            <a:r>
              <a:rPr lang="it-IT" dirty="0" smtClean="0"/>
              <a:t>prima (prima il termine era di dieci giorni prima). </a:t>
            </a:r>
          </a:p>
          <a:p>
            <a:pPr marL="0" indent="0" algn="just">
              <a:buNone/>
            </a:pPr>
            <a:r>
              <a:rPr lang="it-IT" dirty="0" smtClean="0"/>
              <a:t>L'udienza </a:t>
            </a:r>
            <a:r>
              <a:rPr lang="it-IT" dirty="0"/>
              <a:t>di trattazione dell'istanza di sospensione non </a:t>
            </a:r>
            <a:r>
              <a:rPr lang="it-IT" dirty="0" smtClean="0"/>
              <a:t>può, </a:t>
            </a:r>
            <a:r>
              <a:rPr lang="it-IT" dirty="0"/>
              <a:t>in ogni caso, coincidere con l'udienza di trattazione del merito della </a:t>
            </a:r>
            <a:r>
              <a:rPr lang="it-IT" dirty="0" smtClean="0"/>
              <a:t>controversia (periodo non previsto nel testo iniziale).</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149</a:t>
            </a:fld>
            <a:endParaRPr lang="it-IT"/>
          </a:p>
        </p:txBody>
      </p:sp>
    </p:spTree>
    <p:extLst>
      <p:ext uri="{BB962C8B-B14F-4D97-AF65-F5344CB8AC3E}">
        <p14:creationId xmlns:p14="http://schemas.microsoft.com/office/powerpoint/2010/main" val="3863861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smtClean="0"/>
              <a:t>LA SENTENZA DELLA </a:t>
            </a:r>
            <a:br>
              <a:rPr lang="it-IT" dirty="0" smtClean="0"/>
            </a:br>
            <a:r>
              <a:rPr lang="it-IT" dirty="0" smtClean="0"/>
              <a:t>CORTE COSTITUZIONALE N. 209/2022</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lnSpc>
                <a:spcPct val="200000"/>
              </a:lnSpc>
              <a:buNone/>
            </a:pPr>
            <a:r>
              <a:rPr lang="it-IT" dirty="0"/>
              <a:t>La</a:t>
            </a:r>
            <a:r>
              <a:rPr lang="it-IT" b="1" dirty="0"/>
              <a:t> Corte costituzionale</a:t>
            </a:r>
            <a:r>
              <a:rPr lang="it-IT" dirty="0"/>
              <a:t>, con sentenza n. 209 del 13/10/2022, ha revisionato i requisiti sino a quel momento necessari per l’ottenimento dell’esenzione per </a:t>
            </a:r>
            <a:r>
              <a:rPr lang="it-IT" b="1" dirty="0"/>
              <a:t>abitazione principale.</a:t>
            </a:r>
            <a:r>
              <a:rPr lang="it-IT" dirty="0"/>
              <a:t> Ha posto il focus </a:t>
            </a:r>
            <a:r>
              <a:rPr lang="it-IT" dirty="0" smtClean="0"/>
              <a:t>sulla </a:t>
            </a:r>
            <a:r>
              <a:rPr lang="it-IT" dirty="0"/>
              <a:t>incostituzionalità del requisito di residenza anagrafica e di </a:t>
            </a:r>
            <a:r>
              <a:rPr lang="it-IT" b="1" dirty="0"/>
              <a:t>dimora abituale,</a:t>
            </a:r>
            <a:r>
              <a:rPr lang="it-IT" dirty="0"/>
              <a:t> non solo del soggetto passivo ma, anche, del nucleo familiare.</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15</a:t>
            </a:fld>
            <a:endParaRPr lang="it-IT"/>
          </a:p>
        </p:txBody>
      </p:sp>
    </p:spTree>
    <p:extLst>
      <p:ext uri="{BB962C8B-B14F-4D97-AF65-F5344CB8AC3E}">
        <p14:creationId xmlns:p14="http://schemas.microsoft.com/office/powerpoint/2010/main" val="255493171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NOVITA’ SULLA SOSPENSIONE</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lnSpc>
                <a:spcPct val="150000"/>
              </a:lnSpc>
              <a:spcBef>
                <a:spcPts val="0"/>
              </a:spcBef>
              <a:buNone/>
            </a:pPr>
            <a:r>
              <a:rPr lang="it-IT" dirty="0"/>
              <a:t>Il collegio, sentite le parti in camera di consiglio e delibato il merito, provvede </a:t>
            </a:r>
            <a:r>
              <a:rPr lang="it-IT" dirty="0" smtClean="0"/>
              <a:t>- con </a:t>
            </a:r>
            <a:r>
              <a:rPr lang="it-IT" dirty="0"/>
              <a:t>ordinanza motivata non impugnabile </a:t>
            </a:r>
            <a:r>
              <a:rPr lang="it-IT" dirty="0" smtClean="0"/>
              <a:t>- nella </a:t>
            </a:r>
            <a:r>
              <a:rPr lang="it-IT" dirty="0"/>
              <a:t>stessa udienza di trattazione dell'istanza. Il dispositivo dell'ordinanza deve essere immediatamente comunicato alle parti in udienza.</a:t>
            </a:r>
          </a:p>
          <a:p>
            <a:pPr marL="0" indent="0" algn="just">
              <a:lnSpc>
                <a:spcPct val="150000"/>
              </a:lnSpc>
              <a:spcBef>
                <a:spcPts val="0"/>
              </a:spcBef>
              <a:buNone/>
            </a:pPr>
            <a:endParaRPr lang="it-IT" dirty="0" smtClean="0"/>
          </a:p>
          <a:p>
            <a:pPr marL="0" indent="0" algn="just">
              <a:lnSpc>
                <a:spcPct val="150000"/>
              </a:lnSpc>
              <a:spcBef>
                <a:spcPts val="0"/>
              </a:spcBef>
              <a:buNone/>
            </a:pPr>
            <a:r>
              <a:rPr lang="it-IT" dirty="0" smtClean="0"/>
              <a:t>La </a:t>
            </a:r>
            <a:r>
              <a:rPr lang="it-IT" dirty="0"/>
              <a:t>sospensione </a:t>
            </a:r>
            <a:r>
              <a:rPr lang="it-IT" dirty="0" smtClean="0"/>
              <a:t>può </a:t>
            </a:r>
            <a:r>
              <a:rPr lang="it-IT" dirty="0"/>
              <a:t>anche essere parziale e subordinata alla prestazione della garanzia di cui all'articolo 69, comma 2. </a:t>
            </a:r>
            <a:endParaRPr lang="it-IT" dirty="0" smtClean="0"/>
          </a:p>
          <a:p>
            <a:pPr marL="0" indent="0" algn="just">
              <a:lnSpc>
                <a:spcPct val="150000"/>
              </a:lnSpc>
              <a:spcBef>
                <a:spcPts val="0"/>
              </a:spcBef>
              <a:buNone/>
            </a:pPr>
            <a:endParaRPr lang="it-IT" dirty="0" smtClean="0"/>
          </a:p>
          <a:p>
            <a:pPr marL="0" indent="0" algn="just">
              <a:lnSpc>
                <a:spcPct val="150000"/>
              </a:lnSpc>
              <a:spcBef>
                <a:spcPts val="0"/>
              </a:spcBef>
              <a:buNone/>
            </a:pPr>
            <a:r>
              <a:rPr lang="it-IT" dirty="0" smtClean="0"/>
              <a:t>La </a:t>
            </a:r>
            <a:r>
              <a:rPr lang="it-IT" dirty="0"/>
              <a:t>prestazione della garanzia </a:t>
            </a:r>
            <a:r>
              <a:rPr lang="it-IT" dirty="0" smtClean="0"/>
              <a:t>è </a:t>
            </a:r>
            <a:r>
              <a:rPr lang="it-IT" dirty="0"/>
              <a:t>esclusa per i ricorrenti con "bollino di </a:t>
            </a:r>
            <a:r>
              <a:rPr lang="it-IT" dirty="0" smtClean="0"/>
              <a:t>affidabilità </a:t>
            </a:r>
            <a:r>
              <a:rPr lang="it-IT" dirty="0"/>
              <a:t>fiscale". </a:t>
            </a:r>
            <a:endParaRPr lang="it-IT" dirty="0" smtClean="0"/>
          </a:p>
          <a:p>
            <a:pPr marL="0" indent="0">
              <a:lnSpc>
                <a:spcPct val="150000"/>
              </a:lnSpc>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150</a:t>
            </a:fld>
            <a:endParaRPr lang="it-IT"/>
          </a:p>
        </p:txBody>
      </p:sp>
    </p:spTree>
    <p:extLst>
      <p:ext uri="{BB962C8B-B14F-4D97-AF65-F5344CB8AC3E}">
        <p14:creationId xmlns:p14="http://schemas.microsoft.com/office/powerpoint/2010/main" val="169956111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BOLLINO DI AFFIDABILITA’ FISCALE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Il requisito per ottenere questo “</a:t>
            </a:r>
            <a:r>
              <a:rPr lang="it-IT" b="1" dirty="0"/>
              <a:t>bollino</a:t>
            </a:r>
            <a:r>
              <a:rPr lang="it-IT" dirty="0"/>
              <a:t>” è il seguente: i contribuenti soggetti alla disciplina degli indicatori sintetici </a:t>
            </a:r>
            <a:r>
              <a:rPr lang="it-IT" b="1" dirty="0"/>
              <a:t>di affidabilità fiscale</a:t>
            </a:r>
            <a:r>
              <a:rPr lang="it-IT" dirty="0"/>
              <a:t> devono conseguire un punteggio pari almeno a nove, negli ultimi tre periodi d'imposta precedenti a quello di proposizione del </a:t>
            </a:r>
            <a:r>
              <a:rPr lang="it-IT" dirty="0" smtClean="0"/>
              <a:t>ricorso.</a:t>
            </a:r>
          </a:p>
          <a:p>
            <a:pPr marL="0" indent="0" algn="just">
              <a:buNone/>
            </a:pPr>
            <a:r>
              <a:rPr lang="it-IT" dirty="0" smtClean="0"/>
              <a:t>Gli </a:t>
            </a:r>
            <a:r>
              <a:rPr lang="it-IT" dirty="0"/>
              <a:t>indici sono indicatori che, misurando attraverso un metodo statistico- economico, dati e informazioni relativi a più periodi d'imposta, forniscono una sintesi di valori tramite la quale sarà possibile verificare la normalità e la coerenza della gestione professionale o aziendale dei </a:t>
            </a:r>
            <a:r>
              <a:rPr lang="it-IT" dirty="0" smtClean="0"/>
              <a:t>contribuenti. </a:t>
            </a:r>
            <a:r>
              <a:rPr lang="it-IT" dirty="0"/>
              <a:t>Il riscontro trasparente della correttezza dei comportamenti fiscali consentirà di individuare i contribuenti che, risultando “affidabili”, avranno accesso a significativi benefici premiali.</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151</a:t>
            </a:fld>
            <a:endParaRPr lang="it-IT"/>
          </a:p>
        </p:txBody>
      </p:sp>
    </p:spTree>
    <p:extLst>
      <p:ext uri="{BB962C8B-B14F-4D97-AF65-F5344CB8AC3E}">
        <p14:creationId xmlns:p14="http://schemas.microsoft.com/office/powerpoint/2010/main" val="1034734750"/>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000" dirty="0" smtClean="0"/>
              <a:t>ART. 48-BIS (CONCILIAZIONE PROPOSTA DALLA CORTE DI GIUSTIZIA TRIBUTARIA)</a:t>
            </a:r>
            <a:endParaRPr lang="it-IT" sz="3000"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Per </a:t>
            </a:r>
            <a:r>
              <a:rPr lang="it-IT" dirty="0"/>
              <a:t>le controversie </a:t>
            </a:r>
            <a:r>
              <a:rPr lang="it-IT" dirty="0" smtClean="0"/>
              <a:t>soggette a reclamo ai sensi dell'articolo </a:t>
            </a:r>
            <a:r>
              <a:rPr lang="it-IT" dirty="0"/>
              <a:t>17-bis la C</a:t>
            </a:r>
            <a:r>
              <a:rPr lang="it-IT" dirty="0" smtClean="0"/>
              <a:t>orte </a:t>
            </a:r>
            <a:r>
              <a:rPr lang="it-IT" dirty="0"/>
              <a:t>di giustizia tributaria,</a:t>
            </a:r>
            <a:r>
              <a:rPr lang="it-IT" b="1" dirty="0"/>
              <a:t> ove </a:t>
            </a:r>
            <a:r>
              <a:rPr lang="it-IT" b="1" dirty="0" smtClean="0"/>
              <a:t>possibile</a:t>
            </a:r>
            <a:r>
              <a:rPr lang="it-IT" dirty="0" smtClean="0"/>
              <a:t>, può </a:t>
            </a:r>
            <a:r>
              <a:rPr lang="it-IT" dirty="0"/>
              <a:t>formulare alle parti una proposta conciliativa</a:t>
            </a:r>
            <a:r>
              <a:rPr lang="it-IT" dirty="0" smtClean="0"/>
              <a:t>, avuto riguardo all'</a:t>
            </a:r>
            <a:r>
              <a:rPr lang="it-IT" b="1" dirty="0" smtClean="0"/>
              <a:t>oggetto </a:t>
            </a:r>
            <a:r>
              <a:rPr lang="it-IT" b="1" dirty="0"/>
              <a:t>del giudizio e all'esistenza </a:t>
            </a:r>
            <a:r>
              <a:rPr lang="it-IT" b="1" dirty="0" smtClean="0"/>
              <a:t>di questioni di facile e pronta </a:t>
            </a:r>
            <a:r>
              <a:rPr lang="it-IT" b="1" dirty="0"/>
              <a:t>soluzione</a:t>
            </a:r>
            <a:r>
              <a:rPr lang="it-IT" dirty="0"/>
              <a:t>. </a:t>
            </a:r>
          </a:p>
          <a:p>
            <a:pPr marL="0" indent="0" algn="just">
              <a:buNone/>
            </a:pPr>
            <a:r>
              <a:rPr lang="it-IT" dirty="0" smtClean="0"/>
              <a:t>La proposta può essere formulata in udienza o fuori udienza</a:t>
            </a:r>
            <a:r>
              <a:rPr lang="it-IT" dirty="0"/>
              <a:t>. Se </a:t>
            </a:r>
            <a:r>
              <a:rPr lang="it-IT" dirty="0" smtClean="0"/>
              <a:t>è </a:t>
            </a:r>
            <a:r>
              <a:rPr lang="it-IT" dirty="0"/>
              <a:t>formulata fuori udienza, </a:t>
            </a:r>
            <a:r>
              <a:rPr lang="it-IT" dirty="0" smtClean="0"/>
              <a:t>è </a:t>
            </a:r>
            <a:r>
              <a:rPr lang="it-IT" dirty="0"/>
              <a:t>comunicata alle parti</a:t>
            </a:r>
            <a:r>
              <a:rPr lang="it-IT" dirty="0" smtClean="0"/>
              <a:t>. Se è </a:t>
            </a:r>
            <a:r>
              <a:rPr lang="it-IT" dirty="0"/>
              <a:t>formulata in udienza, </a:t>
            </a:r>
            <a:r>
              <a:rPr lang="it-IT" dirty="0" smtClean="0"/>
              <a:t>è </a:t>
            </a:r>
            <a:r>
              <a:rPr lang="it-IT" dirty="0"/>
              <a:t>comunicata alle parti non comparse. </a:t>
            </a:r>
          </a:p>
          <a:p>
            <a:pPr marL="0" indent="0" algn="just">
              <a:buNone/>
            </a:pPr>
            <a:r>
              <a:rPr lang="it-IT" dirty="0" smtClean="0"/>
              <a:t>La </a:t>
            </a:r>
            <a:r>
              <a:rPr lang="it-IT" dirty="0"/>
              <a:t>causa </a:t>
            </a:r>
            <a:r>
              <a:rPr lang="it-IT" dirty="0" smtClean="0"/>
              <a:t>può </a:t>
            </a:r>
            <a:r>
              <a:rPr lang="it-IT" dirty="0"/>
              <a:t>essere rinviata alla successiva udienza per </a:t>
            </a:r>
            <a:r>
              <a:rPr lang="it-IT" dirty="0" smtClean="0"/>
              <a:t>il perfezionamento dell'accordo conciliativo. Ove l'accordo non si perfezioni</a:t>
            </a:r>
            <a:r>
              <a:rPr lang="it-IT" dirty="0"/>
              <a:t>, si procede nella stessa </a:t>
            </a:r>
            <a:r>
              <a:rPr lang="it-IT" dirty="0" smtClean="0"/>
              <a:t>udienza alla trattazione della causa</a:t>
            </a:r>
            <a:r>
              <a:rPr lang="it-IT" dirty="0"/>
              <a:t>.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152</a:t>
            </a:fld>
            <a:endParaRPr lang="it-IT"/>
          </a:p>
        </p:txBody>
      </p:sp>
    </p:spTree>
    <p:extLst>
      <p:ext uri="{BB962C8B-B14F-4D97-AF65-F5344CB8AC3E}">
        <p14:creationId xmlns:p14="http://schemas.microsoft.com/office/powerpoint/2010/main" val="3346014627"/>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000" dirty="0"/>
              <a:t>ART. 48-BIS (CONCILIAZIONE PROPOSTA DALLA CORTE DI GIUSTIZIA TRIBUTARIA)</a:t>
            </a:r>
          </a:p>
        </p:txBody>
      </p:sp>
      <p:sp>
        <p:nvSpPr>
          <p:cNvPr id="3" name="Segnaposto contenuto 2"/>
          <p:cNvSpPr>
            <a:spLocks noGrp="1"/>
          </p:cNvSpPr>
          <p:nvPr>
            <p:ph idx="1"/>
          </p:nvPr>
        </p:nvSpPr>
        <p:spPr/>
        <p:txBody>
          <a:bodyPr>
            <a:normAutofit fontScale="85000" lnSpcReduction="10000"/>
          </a:bodyPr>
          <a:lstStyle/>
          <a:p>
            <a:pPr marL="0" indent="0" algn="just">
              <a:lnSpc>
                <a:spcPct val="150000"/>
              </a:lnSpc>
              <a:buNone/>
            </a:pPr>
            <a:r>
              <a:rPr lang="it-IT" dirty="0" smtClean="0"/>
              <a:t>La proposta conciliativa proposta dal giudice </a:t>
            </a:r>
            <a:r>
              <a:rPr lang="it-IT" b="1" dirty="0" smtClean="0"/>
              <a:t>non deve</a:t>
            </a:r>
            <a:r>
              <a:rPr lang="it-IT" dirty="0" smtClean="0"/>
              <a:t> </a:t>
            </a:r>
            <a:r>
              <a:rPr lang="it-IT" b="1" dirty="0" smtClean="0"/>
              <a:t>essere l’anticipazione del giudizio</a:t>
            </a:r>
            <a:r>
              <a:rPr lang="it-IT" dirty="0" smtClean="0"/>
              <a:t>, ma viene posta unicamente con finalità deflattive del contenzioso.</a:t>
            </a:r>
          </a:p>
          <a:p>
            <a:pPr marL="0" indent="0" algn="just">
              <a:lnSpc>
                <a:spcPct val="150000"/>
              </a:lnSpc>
              <a:buNone/>
            </a:pPr>
            <a:r>
              <a:rPr lang="it-IT" dirty="0" smtClean="0"/>
              <a:t>Il giudice tributario, anche se formula una proposta conciliativa che prevede la riduzione del dovuto, può sempre, in sede di sentenza, decidere per il rigetto o l’integrale accoglimento del ricorso.</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153</a:t>
            </a:fld>
            <a:endParaRPr lang="it-IT"/>
          </a:p>
        </p:txBody>
      </p:sp>
    </p:spTree>
    <p:extLst>
      <p:ext uri="{BB962C8B-B14F-4D97-AF65-F5344CB8AC3E}">
        <p14:creationId xmlns:p14="http://schemas.microsoft.com/office/powerpoint/2010/main" val="1471618309"/>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000" dirty="0"/>
              <a:t>ART. 48-BIS (CONCILIAZIONE PROPOSTA DALLA CORTE DI GIUSTIZIA TRIBUTARIA)</a:t>
            </a:r>
          </a:p>
        </p:txBody>
      </p:sp>
      <p:sp>
        <p:nvSpPr>
          <p:cNvPr id="3" name="Segnaposto contenuto 2"/>
          <p:cNvSpPr>
            <a:spLocks noGrp="1"/>
          </p:cNvSpPr>
          <p:nvPr>
            <p:ph idx="1"/>
          </p:nvPr>
        </p:nvSpPr>
        <p:spPr/>
        <p:txBody>
          <a:bodyPr>
            <a:normAutofit lnSpcReduction="10000"/>
          </a:bodyPr>
          <a:lstStyle/>
          <a:p>
            <a:pPr marL="0" indent="0" algn="just">
              <a:buNone/>
            </a:pPr>
            <a:r>
              <a:rPr lang="it-IT" dirty="0"/>
              <a:t>La norma del codice </a:t>
            </a:r>
            <a:r>
              <a:rPr lang="it-IT" b="1" dirty="0" smtClean="0"/>
              <a:t>civile</a:t>
            </a:r>
            <a:r>
              <a:rPr lang="it-IT" dirty="0" smtClean="0"/>
              <a:t> si limita a raccomandare </a:t>
            </a:r>
            <a:r>
              <a:rPr lang="it-IT" dirty="0"/>
              <a:t>al giudice di tener conto della «natura del giudizio» e del «valore della controversia», </a:t>
            </a:r>
            <a:r>
              <a:rPr lang="it-IT" b="1" dirty="0"/>
              <a:t>senza identificare</a:t>
            </a:r>
            <a:r>
              <a:rPr lang="it-IT" dirty="0"/>
              <a:t>, in quest’ultimo caso, una </a:t>
            </a:r>
            <a:r>
              <a:rPr lang="it-IT" b="1" dirty="0"/>
              <a:t>soglia</a:t>
            </a:r>
            <a:r>
              <a:rPr lang="it-IT" dirty="0"/>
              <a:t> ben precisa. </a:t>
            </a:r>
            <a:endParaRPr lang="it-IT" dirty="0" smtClean="0"/>
          </a:p>
          <a:p>
            <a:pPr marL="0" indent="0" algn="just">
              <a:buNone/>
            </a:pPr>
            <a:r>
              <a:rPr lang="it-IT" b="1" dirty="0" smtClean="0"/>
              <a:t>Il </a:t>
            </a:r>
            <a:r>
              <a:rPr lang="it-IT" b="1" dirty="0"/>
              <a:t>parametro del valore </a:t>
            </a:r>
            <a:r>
              <a:rPr lang="it-IT" b="1" dirty="0" smtClean="0"/>
              <a:t>è, invece, ben </a:t>
            </a:r>
            <a:r>
              <a:rPr lang="it-IT" b="1" dirty="0"/>
              <a:t>identificato dalla norma tributaria che, nel richiamare l’art. 17-</a:t>
            </a:r>
            <a:r>
              <a:rPr lang="it-IT" b="1" i="1" dirty="0"/>
              <a:t>bis</a:t>
            </a:r>
            <a:r>
              <a:rPr lang="it-IT" b="1" dirty="0"/>
              <a:t> del d.lgs. n. 546/92, lo </a:t>
            </a:r>
            <a:r>
              <a:rPr lang="it-IT" b="1" dirty="0" smtClean="0"/>
              <a:t>circoscrive </a:t>
            </a:r>
            <a:r>
              <a:rPr lang="it-IT" b="1" dirty="0"/>
              <a:t>ai cinquantamila euro.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154</a:t>
            </a:fld>
            <a:endParaRPr lang="it-IT"/>
          </a:p>
        </p:txBody>
      </p:sp>
    </p:spTree>
    <p:extLst>
      <p:ext uri="{BB962C8B-B14F-4D97-AF65-F5344CB8AC3E}">
        <p14:creationId xmlns:p14="http://schemas.microsoft.com/office/powerpoint/2010/main" val="2671118148"/>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000" dirty="0"/>
              <a:t>ART. 48-BIS (CONCILIAZIONE PROPOSTA DALLA CORTE DI GIUSTIZIA TRIBUTARIA)</a:t>
            </a:r>
          </a:p>
        </p:txBody>
      </p:sp>
      <p:sp>
        <p:nvSpPr>
          <p:cNvPr id="3" name="Segnaposto contenuto 2"/>
          <p:cNvSpPr>
            <a:spLocks noGrp="1"/>
          </p:cNvSpPr>
          <p:nvPr>
            <p:ph idx="1"/>
          </p:nvPr>
        </p:nvSpPr>
        <p:spPr/>
        <p:txBody>
          <a:bodyPr>
            <a:normAutofit fontScale="70000" lnSpcReduction="20000"/>
          </a:bodyPr>
          <a:lstStyle/>
          <a:p>
            <a:pPr marL="0" indent="0" algn="just">
              <a:lnSpc>
                <a:spcPct val="150000"/>
              </a:lnSpc>
              <a:buNone/>
            </a:pPr>
            <a:r>
              <a:rPr lang="it-IT" dirty="0" smtClean="0"/>
              <a:t>Qualora </a:t>
            </a:r>
            <a:r>
              <a:rPr lang="it-IT" dirty="0"/>
              <a:t>una </a:t>
            </a:r>
            <a:r>
              <a:rPr lang="it-IT" dirty="0" smtClean="0"/>
              <a:t>delle parti ovvero il giudice abbia formulato </a:t>
            </a:r>
            <a:r>
              <a:rPr lang="it-IT" dirty="0"/>
              <a:t>una p</a:t>
            </a:r>
            <a:r>
              <a:rPr lang="it-IT" dirty="0" smtClean="0"/>
              <a:t>roposta </a:t>
            </a:r>
            <a:r>
              <a:rPr lang="it-IT" dirty="0"/>
              <a:t>conciliativa, non </a:t>
            </a:r>
            <a:r>
              <a:rPr lang="it-IT" dirty="0" smtClean="0"/>
              <a:t>accettata dall'altra parte senza </a:t>
            </a:r>
            <a:r>
              <a:rPr lang="it-IT" dirty="0"/>
              <a:t>giustificato motivo, restano a carico di quest'ultima </a:t>
            </a:r>
            <a:r>
              <a:rPr lang="it-IT" b="1" dirty="0" smtClean="0"/>
              <a:t>le spese del </a:t>
            </a:r>
            <a:r>
              <a:rPr lang="it-IT" b="1" dirty="0"/>
              <a:t>giudizio maggiorate del </a:t>
            </a:r>
            <a:r>
              <a:rPr lang="it-IT" b="1" dirty="0" smtClean="0"/>
              <a:t>50%</a:t>
            </a:r>
            <a:r>
              <a:rPr lang="it-IT" dirty="0" smtClean="0"/>
              <a:t>, </a:t>
            </a:r>
            <a:r>
              <a:rPr lang="it-IT" dirty="0"/>
              <a:t>ove il riconoscimento </a:t>
            </a:r>
            <a:r>
              <a:rPr lang="it-IT" dirty="0" smtClean="0"/>
              <a:t>delle sue </a:t>
            </a:r>
            <a:r>
              <a:rPr lang="it-IT" dirty="0"/>
              <a:t>pretese risulti inferiore al </a:t>
            </a:r>
            <a:r>
              <a:rPr lang="it-IT" dirty="0" smtClean="0"/>
              <a:t>contenuto della proposta ad essa effettuata</a:t>
            </a:r>
            <a:r>
              <a:rPr lang="it-IT" dirty="0"/>
              <a:t>. </a:t>
            </a:r>
            <a:endParaRPr lang="it-IT" dirty="0" smtClean="0"/>
          </a:p>
          <a:p>
            <a:pPr marL="0" indent="0" algn="just">
              <a:lnSpc>
                <a:spcPct val="150000"/>
              </a:lnSpc>
              <a:buNone/>
            </a:pPr>
            <a:r>
              <a:rPr lang="it-IT" dirty="0" smtClean="0"/>
              <a:t>Se è </a:t>
            </a:r>
            <a:r>
              <a:rPr lang="it-IT" dirty="0"/>
              <a:t>intervenuta </a:t>
            </a:r>
            <a:r>
              <a:rPr lang="it-IT" dirty="0" smtClean="0"/>
              <a:t>conciliazione le spese si intendono compensate</a:t>
            </a:r>
            <a:r>
              <a:rPr lang="it-IT" dirty="0"/>
              <a:t>, salvo che le parti stesse abbiano </a:t>
            </a:r>
            <a:r>
              <a:rPr lang="it-IT" dirty="0" smtClean="0"/>
              <a:t>diversamente convenuto nel </a:t>
            </a:r>
            <a:r>
              <a:rPr lang="it-IT" dirty="0"/>
              <a:t>processo verbale di </a:t>
            </a:r>
            <a:r>
              <a:rPr lang="it-IT" dirty="0" smtClean="0"/>
              <a:t>conciliazione.</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155</a:t>
            </a:fld>
            <a:endParaRPr lang="it-IT"/>
          </a:p>
        </p:txBody>
      </p:sp>
    </p:spTree>
    <p:extLst>
      <p:ext uri="{BB962C8B-B14F-4D97-AF65-F5344CB8AC3E}">
        <p14:creationId xmlns:p14="http://schemas.microsoft.com/office/powerpoint/2010/main" val="2315928338"/>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000" dirty="0"/>
              <a:t>ART. 48-BIS (CONCILIAZIONE PROPOSTA DALLA CORTE DI GIUSTIZIA TRIBUTARIA)</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Mentre per la mediazione, il legislatore </a:t>
            </a:r>
            <a:r>
              <a:rPr lang="it-IT" dirty="0"/>
              <a:t>specifica «</a:t>
            </a:r>
            <a:r>
              <a:rPr lang="it-IT" i="1" dirty="0"/>
              <a:t>la soccombenza di una delle parti, in accoglimento delle ragioni già espresse in sede di reclamo o mediazione, comporta, per la parte soccombente, la condanna al pagamento delle relative spese di </a:t>
            </a:r>
            <a:r>
              <a:rPr lang="it-IT" i="1" dirty="0" smtClean="0"/>
              <a:t>giudizio</a:t>
            </a:r>
            <a:r>
              <a:rPr lang="it-IT" dirty="0" smtClean="0"/>
              <a:t>» con la possibile «</a:t>
            </a:r>
            <a:r>
              <a:rPr lang="it-IT" i="1" dirty="0" smtClean="0"/>
              <a:t>eventuale </a:t>
            </a:r>
            <a:r>
              <a:rPr lang="it-IT" i="1" dirty="0"/>
              <a:t>responsabilità amministrativa del funzionario che ha immotivatamente rigettato il reclamo o non accolto la proposta di </a:t>
            </a:r>
            <a:r>
              <a:rPr lang="it-IT" i="1" dirty="0" smtClean="0"/>
              <a:t>mediazione</a:t>
            </a:r>
            <a:r>
              <a:rPr lang="it-IT" dirty="0" smtClean="0"/>
              <a:t>».</a:t>
            </a:r>
          </a:p>
          <a:p>
            <a:pPr marL="0" indent="0" algn="just">
              <a:buNone/>
            </a:pPr>
            <a:r>
              <a:rPr lang="it-IT" b="1" dirty="0" smtClean="0"/>
              <a:t>Per la conciliazione non sussiste un esplicito richiamo alla responsabilità amministrativa</a:t>
            </a:r>
            <a:r>
              <a:rPr lang="it-IT" dirty="0" smtClean="0"/>
              <a:t> in caso di mancata accettazione della proposta, ma sussistono pronunce (una della Corte dei Conti della Sicilia) di condanna di un funzionario, la cui mancata accettazione di una proposta conciliativa ha comportato maggiore danno all’Erario.</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156</a:t>
            </a:fld>
            <a:endParaRPr lang="it-IT"/>
          </a:p>
        </p:txBody>
      </p:sp>
    </p:spTree>
    <p:extLst>
      <p:ext uri="{BB962C8B-B14F-4D97-AF65-F5344CB8AC3E}">
        <p14:creationId xmlns:p14="http://schemas.microsoft.com/office/powerpoint/2010/main" val="2856756506"/>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000" dirty="0"/>
              <a:t>ART. 48-BIS (CONCILIAZIONE PROPOSTA DALLA CORTE DI GIUSTIZIA TRIBUTARIA)</a:t>
            </a:r>
          </a:p>
        </p:txBody>
      </p:sp>
      <p:sp>
        <p:nvSpPr>
          <p:cNvPr id="3" name="Segnaposto contenuto 2"/>
          <p:cNvSpPr>
            <a:spLocks noGrp="1"/>
          </p:cNvSpPr>
          <p:nvPr>
            <p:ph idx="1"/>
          </p:nvPr>
        </p:nvSpPr>
        <p:spPr/>
        <p:txBody>
          <a:bodyPr>
            <a:normAutofit fontScale="85000" lnSpcReduction="20000"/>
          </a:bodyPr>
          <a:lstStyle/>
          <a:p>
            <a:pPr marL="0" indent="0" algn="just">
              <a:lnSpc>
                <a:spcPct val="150000"/>
              </a:lnSpc>
              <a:buNone/>
            </a:pPr>
            <a:r>
              <a:rPr lang="it-IT" dirty="0" smtClean="0"/>
              <a:t>Un problema che si pone è se la proposta conciliativa debba essere </a:t>
            </a:r>
            <a:r>
              <a:rPr lang="it-IT" b="1" dirty="0" smtClean="0"/>
              <a:t>motivata o meno</a:t>
            </a:r>
            <a:r>
              <a:rPr lang="it-IT" dirty="0" smtClean="0"/>
              <a:t>. E’ indubbio che la motivazione possa aiutare le parti a decidere se accettare o meno la proposta, ma la motivazione rischia di anticipare la sentenza.</a:t>
            </a:r>
          </a:p>
          <a:p>
            <a:pPr marL="0" indent="0" algn="just">
              <a:lnSpc>
                <a:spcPct val="150000"/>
              </a:lnSpc>
              <a:buNone/>
            </a:pPr>
            <a:r>
              <a:rPr lang="it-IT" dirty="0" smtClean="0"/>
              <a:t>Se il giudice indica i punti di forza e quelli di debolezza delle contrapposte posizioni, rischia di fare prevedere la natura del provvedimento che andrà ad emettere.</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157</a:t>
            </a:fld>
            <a:endParaRPr lang="it-IT"/>
          </a:p>
        </p:txBody>
      </p:sp>
    </p:spTree>
    <p:extLst>
      <p:ext uri="{BB962C8B-B14F-4D97-AF65-F5344CB8AC3E}">
        <p14:creationId xmlns:p14="http://schemas.microsoft.com/office/powerpoint/2010/main" val="336031888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a:t>ART. 48-BIS (CONCILIAZIONE PROPOSTA DALLA CORTE DI GIUSTIZIA TRIBUTARIA)</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E’ evidente che, in concreto, è difficile per il giudice formulare una proposta conciliativa senza, di fatto, anticipare la sua decisione, così compromettendo quell’imparzialità che non è solo principio di civiltà giuridica ma è anche canone di rilevanza costituzionale (art. 111 Cost.: </a:t>
            </a:r>
            <a:r>
              <a:rPr lang="it-IT" i="1" dirty="0"/>
              <a:t>Ogni processo si svolge nel contraddittorio tra le parti, in condizioni di parità, davanti a giudice terzo e imparziale. La legge ne assicura la ragionevole durata</a:t>
            </a:r>
            <a:r>
              <a:rPr lang="it-IT" dirty="0"/>
              <a:t>).</a:t>
            </a:r>
          </a:p>
          <a:p>
            <a:pPr marL="0" indent="0" algn="just">
              <a:buNone/>
            </a:pPr>
            <a:endParaRPr lang="it-IT" dirty="0" smtClean="0"/>
          </a:p>
          <a:p>
            <a:pPr marL="0" indent="0" algn="just">
              <a:buNone/>
            </a:pPr>
            <a:r>
              <a:rPr lang="it-IT" dirty="0" smtClean="0"/>
              <a:t>La </a:t>
            </a:r>
            <a:r>
              <a:rPr lang="it-IT" dirty="0"/>
              <a:t>proposta di conciliazione </a:t>
            </a:r>
            <a:r>
              <a:rPr lang="it-IT" b="1" dirty="0"/>
              <a:t>non </a:t>
            </a:r>
            <a:r>
              <a:rPr lang="it-IT" b="1" dirty="0" smtClean="0"/>
              <a:t>può</a:t>
            </a:r>
            <a:r>
              <a:rPr lang="it-IT" dirty="0" smtClean="0"/>
              <a:t>, comunque, come accade nel processo civile, </a:t>
            </a:r>
            <a:r>
              <a:rPr lang="it-IT" b="1" dirty="0" smtClean="0"/>
              <a:t>costituire </a:t>
            </a:r>
            <a:r>
              <a:rPr lang="it-IT" b="1" dirty="0"/>
              <a:t>motivo di ricusazione o astensione del </a:t>
            </a:r>
            <a:r>
              <a:rPr lang="it-IT" b="1" dirty="0" smtClean="0"/>
              <a:t>giudice</a:t>
            </a:r>
            <a:r>
              <a:rPr lang="it-IT" dirty="0" smtClean="0"/>
              <a:t>.</a:t>
            </a:r>
          </a:p>
          <a:p>
            <a:pPr marL="0" indent="0" algn="just">
              <a:buNone/>
            </a:pP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158</a:t>
            </a:fld>
            <a:endParaRPr lang="it-IT"/>
          </a:p>
        </p:txBody>
      </p:sp>
    </p:spTree>
    <p:extLst>
      <p:ext uri="{BB962C8B-B14F-4D97-AF65-F5344CB8AC3E}">
        <p14:creationId xmlns:p14="http://schemas.microsoft.com/office/powerpoint/2010/main" val="1197606169"/>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000" dirty="0"/>
              <a:t>ART. 48-BIS (CONCILIAZIONE PROPOSTA DALLA CORTE DI GIUSTIZIA TRIBUTARIA)</a:t>
            </a:r>
          </a:p>
        </p:txBody>
      </p:sp>
      <p:sp>
        <p:nvSpPr>
          <p:cNvPr id="3" name="Segnaposto contenuto 2"/>
          <p:cNvSpPr>
            <a:spLocks noGrp="1"/>
          </p:cNvSpPr>
          <p:nvPr>
            <p:ph idx="1"/>
          </p:nvPr>
        </p:nvSpPr>
        <p:spPr/>
        <p:txBody>
          <a:bodyPr>
            <a:normAutofit fontScale="77500" lnSpcReduction="20000"/>
          </a:bodyPr>
          <a:lstStyle/>
          <a:p>
            <a:pPr marL="0" indent="0" algn="just">
              <a:lnSpc>
                <a:spcPct val="150000"/>
              </a:lnSpc>
              <a:buNone/>
            </a:pPr>
            <a:r>
              <a:rPr lang="it-IT" dirty="0" smtClean="0"/>
              <a:t>Un problema concreto è quello della </a:t>
            </a:r>
            <a:r>
              <a:rPr lang="it-IT" b="1" dirty="0" smtClean="0"/>
              <a:t>compatibilità</a:t>
            </a:r>
            <a:r>
              <a:rPr lang="it-IT" dirty="0" smtClean="0"/>
              <a:t> della norma sulla </a:t>
            </a:r>
            <a:r>
              <a:rPr lang="it-IT" b="1" dirty="0" smtClean="0"/>
              <a:t>conciliazione</a:t>
            </a:r>
            <a:r>
              <a:rPr lang="it-IT" dirty="0" smtClean="0"/>
              <a:t> con il </a:t>
            </a:r>
            <a:r>
              <a:rPr lang="it-IT" b="1" dirty="0" smtClean="0"/>
              <a:t>principio di irrinunciabilità e indisponibilità</a:t>
            </a:r>
            <a:r>
              <a:rPr lang="it-IT" dirty="0" smtClean="0"/>
              <a:t> delle entrate di natura tributaria.</a:t>
            </a:r>
          </a:p>
          <a:p>
            <a:pPr marL="0" indent="0" algn="just">
              <a:lnSpc>
                <a:spcPct val="150000"/>
              </a:lnSpc>
              <a:buNone/>
            </a:pPr>
            <a:r>
              <a:rPr lang="it-IT" dirty="0" smtClean="0"/>
              <a:t>Se è pacifico che le entrate di natura tributaria siano </a:t>
            </a:r>
            <a:r>
              <a:rPr lang="it-IT" b="1" dirty="0" smtClean="0"/>
              <a:t>irrinunciabili ed indisponibili</a:t>
            </a:r>
            <a:r>
              <a:rPr lang="it-IT" dirty="0" smtClean="0"/>
              <a:t> in sede amministrativa, bisogna capire se lo continuano ad essere – ed in che misura – </a:t>
            </a:r>
            <a:r>
              <a:rPr lang="it-IT" b="1" dirty="0" smtClean="0"/>
              <a:t>in sede di conciliazione giudiziale</a:t>
            </a:r>
            <a:r>
              <a:rPr lang="it-IT" dirty="0" smtClean="0"/>
              <a:t> e chi è il soggetto che può chiudere la conciliazione giudiziale per l’Ente.</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159</a:t>
            </a:fld>
            <a:endParaRPr lang="it-IT"/>
          </a:p>
        </p:txBody>
      </p:sp>
    </p:spTree>
    <p:extLst>
      <p:ext uri="{BB962C8B-B14F-4D97-AF65-F5344CB8AC3E}">
        <p14:creationId xmlns:p14="http://schemas.microsoft.com/office/powerpoint/2010/main" val="1728783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LA SENTENZA DELLA </a:t>
            </a:r>
            <a:br>
              <a:rPr lang="it-IT" dirty="0"/>
            </a:br>
            <a:r>
              <a:rPr lang="it-IT" dirty="0"/>
              <a:t>CORTE COSTITUZIONALE N. 209/2022</a:t>
            </a:r>
          </a:p>
        </p:txBody>
      </p:sp>
      <p:sp>
        <p:nvSpPr>
          <p:cNvPr id="3" name="Segnaposto contenuto 2"/>
          <p:cNvSpPr>
            <a:spLocks noGrp="1"/>
          </p:cNvSpPr>
          <p:nvPr>
            <p:ph idx="1"/>
          </p:nvPr>
        </p:nvSpPr>
        <p:spPr/>
        <p:txBody>
          <a:bodyPr>
            <a:normAutofit fontScale="85000" lnSpcReduction="20000"/>
          </a:bodyPr>
          <a:lstStyle/>
          <a:p>
            <a:pPr marL="0" indent="0" algn="just">
              <a:lnSpc>
                <a:spcPct val="150000"/>
              </a:lnSpc>
              <a:buNone/>
            </a:pPr>
            <a:r>
              <a:rPr lang="it-IT" dirty="0"/>
              <a:t>Alla pronuncia della sentenza n. </a:t>
            </a:r>
            <a:r>
              <a:rPr lang="it-IT" dirty="0" smtClean="0"/>
              <a:t>209/2022 </a:t>
            </a:r>
            <a:r>
              <a:rPr lang="it-IT" dirty="0"/>
              <a:t>della </a:t>
            </a:r>
            <a:r>
              <a:rPr lang="it-IT" b="1" dirty="0"/>
              <a:t>Corte costituzionale</a:t>
            </a:r>
            <a:r>
              <a:rPr lang="it-IT" dirty="0"/>
              <a:t>, si è arrivati a seguito di una richiesta pervenuta dalla Commissione Tributaria provinciale di Napoli, la quale, dinnanzi alla Corte, ha invocato l’incostituzionalità della disposizione che esclude </a:t>
            </a:r>
            <a:r>
              <a:rPr lang="it-IT" dirty="0" smtClean="0"/>
              <a:t>l’esenzione </a:t>
            </a:r>
            <a:r>
              <a:rPr lang="it-IT" dirty="0"/>
              <a:t>per l’</a:t>
            </a:r>
            <a:r>
              <a:rPr lang="it-IT" b="1" dirty="0"/>
              <a:t>abitazione principale</a:t>
            </a:r>
            <a:r>
              <a:rPr lang="it-IT" dirty="0"/>
              <a:t> qualora uno di essi abbia la residenza anagrafica in un immobile ubicato in un altro comune</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16</a:t>
            </a:fld>
            <a:endParaRPr lang="it-IT"/>
          </a:p>
        </p:txBody>
      </p:sp>
    </p:spTree>
    <p:extLst>
      <p:ext uri="{BB962C8B-B14F-4D97-AF65-F5344CB8AC3E}">
        <p14:creationId xmlns:p14="http://schemas.microsoft.com/office/powerpoint/2010/main" val="229934320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000" dirty="0"/>
              <a:t>ART. 48-BIS (CONCILIAZIONE PROPOSTA DALLA CORTE DI GIUSTIZIA TRIBUTARIA)</a:t>
            </a:r>
          </a:p>
        </p:txBody>
      </p:sp>
      <p:sp>
        <p:nvSpPr>
          <p:cNvPr id="3" name="Segnaposto contenuto 2"/>
          <p:cNvSpPr>
            <a:spLocks noGrp="1"/>
          </p:cNvSpPr>
          <p:nvPr>
            <p:ph idx="1"/>
          </p:nvPr>
        </p:nvSpPr>
        <p:spPr/>
        <p:txBody>
          <a:bodyPr>
            <a:normAutofit fontScale="85000" lnSpcReduction="20000"/>
          </a:bodyPr>
          <a:lstStyle/>
          <a:p>
            <a:pPr marL="0" indent="0" algn="just">
              <a:lnSpc>
                <a:spcPct val="150000"/>
              </a:lnSpc>
              <a:buNone/>
            </a:pPr>
            <a:r>
              <a:rPr lang="it-IT" dirty="0"/>
              <a:t>La conciliazione si perfeziona con la redazione del </a:t>
            </a:r>
            <a:r>
              <a:rPr lang="it-IT" dirty="0" smtClean="0"/>
              <a:t>processo verbale</a:t>
            </a:r>
            <a:r>
              <a:rPr lang="it-IT" dirty="0"/>
              <a:t>, nel quale sono indicati le somme dovute </a:t>
            </a:r>
            <a:r>
              <a:rPr lang="it-IT" dirty="0" smtClean="0"/>
              <a:t>nonché </a:t>
            </a:r>
            <a:r>
              <a:rPr lang="it-IT" dirty="0"/>
              <a:t>i </a:t>
            </a:r>
            <a:r>
              <a:rPr lang="it-IT" dirty="0" smtClean="0"/>
              <a:t>termini e le modalità </a:t>
            </a:r>
            <a:r>
              <a:rPr lang="it-IT" dirty="0"/>
              <a:t>di pagamento. Il processo verbale costituisce titolo </a:t>
            </a:r>
            <a:r>
              <a:rPr lang="it-IT" dirty="0" smtClean="0"/>
              <a:t>per la </a:t>
            </a:r>
            <a:r>
              <a:rPr lang="it-IT" dirty="0"/>
              <a:t>riscossione </a:t>
            </a:r>
            <a:r>
              <a:rPr lang="it-IT" dirty="0" smtClean="0"/>
              <a:t>delle somme dovute all'ente impositore e per il pagamento </a:t>
            </a:r>
            <a:r>
              <a:rPr lang="it-IT" dirty="0"/>
              <a:t>delle somme dovute al contribuente. </a:t>
            </a:r>
          </a:p>
          <a:p>
            <a:pPr marL="0" indent="0" algn="just">
              <a:lnSpc>
                <a:spcPct val="150000"/>
              </a:lnSpc>
              <a:buNone/>
            </a:pPr>
            <a:r>
              <a:rPr lang="it-IT" dirty="0" smtClean="0"/>
              <a:t>Il </a:t>
            </a:r>
            <a:r>
              <a:rPr lang="it-IT" dirty="0"/>
              <a:t>giudice dichiara con sentenza </a:t>
            </a:r>
            <a:r>
              <a:rPr lang="it-IT" dirty="0" smtClean="0"/>
              <a:t>l'estinzione del giudizio per </a:t>
            </a:r>
            <a:r>
              <a:rPr lang="it-IT" dirty="0"/>
              <a:t>cessazione della materia del contendere.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160</a:t>
            </a:fld>
            <a:endParaRPr lang="it-IT"/>
          </a:p>
        </p:txBody>
      </p:sp>
    </p:spTree>
    <p:extLst>
      <p:ext uri="{BB962C8B-B14F-4D97-AF65-F5344CB8AC3E}">
        <p14:creationId xmlns:p14="http://schemas.microsoft.com/office/powerpoint/2010/main" val="107064330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UDIENZE DA REMOTO</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La partecipazione alle </a:t>
            </a:r>
            <a:r>
              <a:rPr lang="it-IT" dirty="0" smtClean="0"/>
              <a:t>udienze, da parte dei contribuenti </a:t>
            </a:r>
            <a:r>
              <a:rPr lang="it-IT" dirty="0"/>
              <a:t>e </a:t>
            </a:r>
            <a:r>
              <a:rPr lang="it-IT" dirty="0" smtClean="0"/>
              <a:t>dei loro difensori, degli enti impositori TRA I QUALI IL COMUNE, e dei soggetti della riscossione, dei giudici e del personale amministrativo </a:t>
            </a:r>
            <a:r>
              <a:rPr lang="it-IT" dirty="0"/>
              <a:t>delle corti di giustizia tributaria di primo e </a:t>
            </a:r>
            <a:r>
              <a:rPr lang="it-IT" dirty="0" smtClean="0"/>
              <a:t>secondo grado, </a:t>
            </a:r>
            <a:r>
              <a:rPr lang="it-IT" b="1" u="sng" dirty="0" smtClean="0"/>
              <a:t>PUÒ</a:t>
            </a:r>
            <a:r>
              <a:rPr lang="it-IT" dirty="0" smtClean="0"/>
              <a:t> avvenire mediante collegamento audiovisivo tale da assicurare </a:t>
            </a:r>
            <a:r>
              <a:rPr lang="it-IT" dirty="0"/>
              <a:t>la contestuale, </a:t>
            </a:r>
            <a:r>
              <a:rPr lang="it-IT" b="1" dirty="0"/>
              <a:t>effettiva </a:t>
            </a:r>
            <a:r>
              <a:rPr lang="it-IT" b="1" dirty="0" smtClean="0"/>
              <a:t>e reciproca</a:t>
            </a:r>
            <a:r>
              <a:rPr lang="it-IT" dirty="0" smtClean="0"/>
              <a:t> visibilità delle persone </a:t>
            </a:r>
            <a:r>
              <a:rPr lang="it-IT" dirty="0"/>
              <a:t>presenti nei diversi luoghi e di udire quanto viene detto. </a:t>
            </a:r>
            <a:endParaRPr lang="it-IT" dirty="0" smtClean="0"/>
          </a:p>
          <a:p>
            <a:pPr marL="0" indent="0" algn="just">
              <a:buNone/>
            </a:pPr>
            <a:r>
              <a:rPr lang="it-IT" dirty="0" smtClean="0"/>
              <a:t>Il luogo </a:t>
            </a:r>
            <a:r>
              <a:rPr lang="it-IT" dirty="0"/>
              <a:t>dove avviene il collegamento da remoto </a:t>
            </a:r>
            <a:r>
              <a:rPr lang="it-IT" dirty="0" smtClean="0"/>
              <a:t>è equiparato all'aula di </a:t>
            </a:r>
            <a:r>
              <a:rPr lang="it-IT" dirty="0"/>
              <a:t>udienza.</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161</a:t>
            </a:fld>
            <a:endParaRPr lang="it-IT"/>
          </a:p>
        </p:txBody>
      </p:sp>
    </p:spTree>
    <p:extLst>
      <p:ext uri="{BB962C8B-B14F-4D97-AF65-F5344CB8AC3E}">
        <p14:creationId xmlns:p14="http://schemas.microsoft.com/office/powerpoint/2010/main" val="3022268966"/>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UDIENZE DA REMOTO</a:t>
            </a:r>
          </a:p>
        </p:txBody>
      </p:sp>
      <p:sp>
        <p:nvSpPr>
          <p:cNvPr id="3" name="Segnaposto contenuto 2"/>
          <p:cNvSpPr>
            <a:spLocks noGrp="1"/>
          </p:cNvSpPr>
          <p:nvPr>
            <p:ph idx="1"/>
          </p:nvPr>
        </p:nvSpPr>
        <p:spPr/>
        <p:txBody>
          <a:bodyPr/>
          <a:lstStyle/>
          <a:p>
            <a:pPr marL="0" indent="0" algn="just">
              <a:buNone/>
            </a:pPr>
            <a:r>
              <a:rPr lang="it-IT" dirty="0" smtClean="0"/>
              <a:t>Il giudice dovrà, dal 1 settembre 2023, assicurarsi che TUTTI devono potersi vedere e sentire.</a:t>
            </a:r>
          </a:p>
          <a:p>
            <a:pPr marL="0" indent="0" algn="just">
              <a:buNone/>
            </a:pPr>
            <a:endParaRPr lang="it-IT" dirty="0"/>
          </a:p>
          <a:p>
            <a:pPr marL="0" indent="0" algn="just">
              <a:buNone/>
            </a:pPr>
            <a:r>
              <a:rPr lang="it-IT" b="1" dirty="0" smtClean="0"/>
              <a:t>Non è ammessa una modalità mista </a:t>
            </a:r>
            <a:r>
              <a:rPr lang="it-IT" dirty="0" smtClean="0"/>
              <a:t>(alcuni in presenza, altri da remoto) per lo svolgimento dell’udienza (modalità, invece, ammessa nel giudizio civile, sia attualmente che per il futuro).</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162</a:t>
            </a:fld>
            <a:endParaRPr lang="it-IT"/>
          </a:p>
        </p:txBody>
      </p:sp>
    </p:spTree>
    <p:extLst>
      <p:ext uri="{BB962C8B-B14F-4D97-AF65-F5344CB8AC3E}">
        <p14:creationId xmlns:p14="http://schemas.microsoft.com/office/powerpoint/2010/main" val="22012576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UDIENZE DA REMOTO</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 partecipazione alle udienze </a:t>
            </a:r>
            <a:r>
              <a:rPr lang="it-IT" dirty="0" smtClean="0"/>
              <a:t>da remoto può essere richiesta dalle </a:t>
            </a:r>
            <a:r>
              <a:rPr lang="it-IT" dirty="0"/>
              <a:t>parti nel ricorso, </a:t>
            </a:r>
            <a:r>
              <a:rPr lang="it-IT" dirty="0" smtClean="0"/>
              <a:t>nel primo atto difensivo o in apposita istanza </a:t>
            </a:r>
            <a:r>
              <a:rPr lang="it-IT" dirty="0"/>
              <a:t>da depositare in segreteria almeno venti giorni </a:t>
            </a:r>
            <a:r>
              <a:rPr lang="it-IT" dirty="0" smtClean="0"/>
              <a:t>liberi prima della </a:t>
            </a:r>
            <a:r>
              <a:rPr lang="it-IT" dirty="0"/>
              <a:t>data di trattazione</a:t>
            </a:r>
            <a:r>
              <a:rPr lang="it-IT" dirty="0" smtClean="0"/>
              <a:t>. </a:t>
            </a:r>
          </a:p>
          <a:p>
            <a:pPr marL="0" indent="0" algn="just">
              <a:buNone/>
            </a:pPr>
            <a:endParaRPr lang="it-IT" dirty="0" smtClean="0"/>
          </a:p>
          <a:p>
            <a:pPr marL="0" indent="0" algn="just">
              <a:buNone/>
            </a:pPr>
            <a:r>
              <a:rPr lang="it-IT" dirty="0" smtClean="0"/>
              <a:t>L'udienza si tiene a distanza s</a:t>
            </a:r>
            <a:r>
              <a:rPr lang="it-IT" u="sng" dirty="0" smtClean="0"/>
              <a:t>e la richiesta è formulata </a:t>
            </a:r>
            <a:r>
              <a:rPr lang="it-IT" u="sng" dirty="0"/>
              <a:t>da tutte </a:t>
            </a:r>
            <a:r>
              <a:rPr lang="it-IT" u="sng" dirty="0" smtClean="0"/>
              <a:t>le parti costituite nel processo</a:t>
            </a:r>
            <a:r>
              <a:rPr lang="it-IT" dirty="0" smtClean="0"/>
              <a:t>, trovando </a:t>
            </a:r>
            <a:r>
              <a:rPr lang="it-IT" dirty="0"/>
              <a:t>altrimenti applicazione la disciplina dell'udienza da </a:t>
            </a:r>
            <a:r>
              <a:rPr lang="it-IT" dirty="0" smtClean="0"/>
              <a:t>tenere presso la sede delle corti di giustizia tributaria contenuta.</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163</a:t>
            </a:fld>
            <a:endParaRPr lang="it-IT"/>
          </a:p>
        </p:txBody>
      </p:sp>
    </p:spTree>
    <p:extLst>
      <p:ext uri="{BB962C8B-B14F-4D97-AF65-F5344CB8AC3E}">
        <p14:creationId xmlns:p14="http://schemas.microsoft.com/office/powerpoint/2010/main" val="3806762000"/>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UDIENZE DA REMOTO</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Le udienze pubbliche, tenute dalla corte di giustizia tributaria di primo grado in </a:t>
            </a:r>
            <a:r>
              <a:rPr lang="it-IT" b="1" dirty="0" smtClean="0"/>
              <a:t>composizione </a:t>
            </a:r>
            <a:r>
              <a:rPr lang="it-IT" b="1" dirty="0"/>
              <a:t>monocratica</a:t>
            </a:r>
            <a:r>
              <a:rPr lang="it-IT" dirty="0"/>
              <a:t>, </a:t>
            </a:r>
            <a:r>
              <a:rPr lang="it-IT" dirty="0" smtClean="0"/>
              <a:t>e quelle di sospensione dell’atto impugnato o della sentenza i primo grado, si svolgono </a:t>
            </a:r>
            <a:r>
              <a:rPr lang="it-IT" b="1" u="sng" dirty="0"/>
              <a:t>esclusivamente</a:t>
            </a:r>
            <a:r>
              <a:rPr lang="it-IT" dirty="0"/>
              <a:t> a distanza, fatta salva </a:t>
            </a:r>
            <a:r>
              <a:rPr lang="it-IT" dirty="0" smtClean="0"/>
              <a:t>la possibilità per ciascuna </a:t>
            </a:r>
            <a:r>
              <a:rPr lang="it-IT" dirty="0"/>
              <a:t>delle </a:t>
            </a:r>
            <a:r>
              <a:rPr lang="it-IT" dirty="0" smtClean="0"/>
              <a:t>parti di richiedere nel ricorso, nel primo atto difensivo o dell'appello</a:t>
            </a:r>
            <a:r>
              <a:rPr lang="it-IT" dirty="0"/>
              <a:t>, </a:t>
            </a:r>
            <a:r>
              <a:rPr lang="it-IT" b="1" dirty="0"/>
              <a:t>per comprovate ragioni</a:t>
            </a:r>
            <a:r>
              <a:rPr lang="it-IT" dirty="0" smtClean="0"/>
              <a:t>, la partecipazione congiunta all'udienza del difensore, dell'ufficio e dei giudici presso </a:t>
            </a:r>
            <a:r>
              <a:rPr lang="it-IT" dirty="0"/>
              <a:t>la sede della corte di giustizia tributaria. </a:t>
            </a:r>
            <a:endParaRPr lang="it-IT" dirty="0" smtClean="0"/>
          </a:p>
          <a:p>
            <a:pPr marL="0" indent="0" algn="just">
              <a:buNone/>
            </a:pPr>
            <a:endParaRPr lang="it-IT" dirty="0" smtClean="0"/>
          </a:p>
          <a:p>
            <a:pPr marL="0" indent="0" algn="just">
              <a:buNone/>
            </a:pPr>
            <a:r>
              <a:rPr lang="it-IT" dirty="0"/>
              <a:t>Il giudice </a:t>
            </a:r>
            <a:r>
              <a:rPr lang="it-IT" dirty="0" smtClean="0"/>
              <a:t>decide sulla </a:t>
            </a:r>
            <a:r>
              <a:rPr lang="it-IT" dirty="0"/>
              <a:t>richiesta </a:t>
            </a:r>
            <a:r>
              <a:rPr lang="it-IT" dirty="0" smtClean="0"/>
              <a:t>e ne dà comunicazione alle </a:t>
            </a:r>
            <a:r>
              <a:rPr lang="it-IT" dirty="0"/>
              <a:t>parti con l'avviso di trattazione dell'udienza.</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164</a:t>
            </a:fld>
            <a:endParaRPr lang="it-IT"/>
          </a:p>
        </p:txBody>
      </p:sp>
    </p:spTree>
    <p:extLst>
      <p:ext uri="{BB962C8B-B14F-4D97-AF65-F5344CB8AC3E}">
        <p14:creationId xmlns:p14="http://schemas.microsoft.com/office/powerpoint/2010/main" val="3694154951"/>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UDIENZE DA REMOTO</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Le regole tecnico-operative per consentire la partecipazione </a:t>
            </a:r>
            <a:r>
              <a:rPr lang="it-IT" dirty="0"/>
              <a:t>all'udienza a distanza sono </a:t>
            </a:r>
            <a:r>
              <a:rPr lang="it-IT" dirty="0" smtClean="0"/>
              <a:t>disciplinate dal decreto del </a:t>
            </a:r>
            <a:r>
              <a:rPr lang="it-IT" dirty="0"/>
              <a:t>direttore generale delle </a:t>
            </a:r>
            <a:r>
              <a:rPr lang="it-IT" dirty="0" smtClean="0"/>
              <a:t>finanze 11 novembre 2020, pubblicato nella </a:t>
            </a:r>
            <a:r>
              <a:rPr lang="it-IT" dirty="0"/>
              <a:t>Gazzetta Ufficiale n. 285 del 16 </a:t>
            </a:r>
            <a:r>
              <a:rPr lang="it-IT" dirty="0" smtClean="0"/>
              <a:t>novembre 2020. </a:t>
            </a:r>
          </a:p>
          <a:p>
            <a:pPr marL="0" indent="0" algn="just">
              <a:buNone/>
            </a:pPr>
            <a:r>
              <a:rPr lang="it-IT" dirty="0" smtClean="0"/>
              <a:t>Il direttore generale </a:t>
            </a:r>
            <a:r>
              <a:rPr lang="it-IT" dirty="0"/>
              <a:t>delle finanze, d'intesa con il Consiglio di presidenza </a:t>
            </a:r>
            <a:r>
              <a:rPr lang="it-IT" dirty="0" smtClean="0"/>
              <a:t>della giustizia </a:t>
            </a:r>
            <a:r>
              <a:rPr lang="it-IT" dirty="0"/>
              <a:t>tributaria e sentiti il Garante per la protezione </a:t>
            </a:r>
            <a:r>
              <a:rPr lang="it-IT" dirty="0" smtClean="0"/>
              <a:t>dei dati personali </a:t>
            </a:r>
            <a:r>
              <a:rPr lang="it-IT" dirty="0"/>
              <a:t>e l'Agenzia per l'Italia digitale</a:t>
            </a:r>
            <a:r>
              <a:rPr lang="it-IT" dirty="0" smtClean="0"/>
              <a:t>, può in ogni momento modificare </a:t>
            </a:r>
            <a:r>
              <a:rPr lang="it-IT" dirty="0"/>
              <a:t>il suddetto decreto, </a:t>
            </a:r>
            <a:r>
              <a:rPr lang="it-IT" dirty="0" smtClean="0"/>
              <a:t>anche tenuto conto dell'evoluzione tecnologica</a:t>
            </a:r>
            <a:r>
              <a:rPr lang="it-IT" dirty="0"/>
              <a:t>. </a:t>
            </a:r>
            <a:endParaRPr lang="it-IT" dirty="0" smtClean="0"/>
          </a:p>
          <a:p>
            <a:pPr marL="0" indent="0" algn="just">
              <a:buNone/>
            </a:pPr>
            <a:r>
              <a:rPr lang="it-IT" dirty="0" smtClean="0"/>
              <a:t>Queste disposizioni si </a:t>
            </a:r>
            <a:r>
              <a:rPr lang="it-IT" dirty="0"/>
              <a:t>applicano </a:t>
            </a:r>
            <a:r>
              <a:rPr lang="it-IT" dirty="0" smtClean="0"/>
              <a:t>ai giudizi instaurati</a:t>
            </a:r>
            <a:r>
              <a:rPr lang="it-IT" dirty="0"/>
              <a:t>, in primo e in secondo grado, con </a:t>
            </a:r>
            <a:r>
              <a:rPr lang="it-IT" dirty="0" smtClean="0"/>
              <a:t>ricorso notificato dal 1</a:t>
            </a:r>
            <a:r>
              <a:rPr lang="it-IT" dirty="0"/>
              <a:t>° settembre </a:t>
            </a:r>
            <a:r>
              <a:rPr lang="it-IT" dirty="0" smtClean="0"/>
              <a:t>2023. </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165</a:t>
            </a:fld>
            <a:endParaRPr lang="it-IT"/>
          </a:p>
        </p:txBody>
      </p:sp>
    </p:spTree>
    <p:extLst>
      <p:ext uri="{BB962C8B-B14F-4D97-AF65-F5344CB8AC3E}">
        <p14:creationId xmlns:p14="http://schemas.microsoft.com/office/powerpoint/2010/main" val="3965823988"/>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t>SANATORIA GIUDIZI TRIBUTARI PENDENTI IN CASSAZIONE – REGOLAMENTO COMUNALE</a:t>
            </a:r>
            <a:endParaRPr lang="it-IT" sz="3000" dirty="0"/>
          </a:p>
        </p:txBody>
      </p:sp>
      <p:sp>
        <p:nvSpPr>
          <p:cNvPr id="3" name="Segnaposto contenuto 2"/>
          <p:cNvSpPr>
            <a:spLocks noGrp="1"/>
          </p:cNvSpPr>
          <p:nvPr>
            <p:ph idx="1"/>
          </p:nvPr>
        </p:nvSpPr>
        <p:spPr/>
        <p:txBody>
          <a:bodyPr>
            <a:normAutofit fontScale="77500" lnSpcReduction="20000"/>
          </a:bodyPr>
          <a:lstStyle/>
          <a:p>
            <a:pPr marL="0" indent="0" algn="just">
              <a:lnSpc>
                <a:spcPct val="200000"/>
              </a:lnSpc>
              <a:buNone/>
            </a:pPr>
            <a:r>
              <a:rPr lang="it-IT" dirty="0"/>
              <a:t>Ciascun ente territoriale stabilisce</a:t>
            </a:r>
            <a:r>
              <a:rPr lang="it-IT" dirty="0" smtClean="0"/>
              <a:t>, con le forme previste dalla legislazione vigente per l'adozione dei propri atti, l'applicazione delle </a:t>
            </a:r>
            <a:r>
              <a:rPr lang="it-IT" dirty="0"/>
              <a:t>disposizioni </a:t>
            </a:r>
            <a:r>
              <a:rPr lang="it-IT" dirty="0" smtClean="0"/>
              <a:t>sulla definizione </a:t>
            </a:r>
            <a:r>
              <a:rPr lang="it-IT" dirty="0"/>
              <a:t>agevolata dei </a:t>
            </a:r>
            <a:r>
              <a:rPr lang="it-IT" dirty="0" smtClean="0"/>
              <a:t>giudizi tributari pendenti innanzi alla Corte </a:t>
            </a:r>
            <a:r>
              <a:rPr lang="it-IT" dirty="0"/>
              <a:t>di cassazione </a:t>
            </a:r>
            <a:r>
              <a:rPr lang="it-IT" dirty="0" smtClean="0"/>
              <a:t>alle controversie </a:t>
            </a:r>
            <a:r>
              <a:rPr lang="it-IT" dirty="0"/>
              <a:t>attribuite alla giurisdizione tributaria in cui </a:t>
            </a:r>
            <a:r>
              <a:rPr lang="it-IT" dirty="0" smtClean="0"/>
              <a:t>è parte il </a:t>
            </a:r>
            <a:r>
              <a:rPr lang="it-IT" dirty="0"/>
              <a:t>medesimo ente o un suo ente strumentale.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166</a:t>
            </a:fld>
            <a:endParaRPr lang="it-IT"/>
          </a:p>
        </p:txBody>
      </p:sp>
    </p:spTree>
    <p:extLst>
      <p:ext uri="{BB962C8B-B14F-4D97-AF65-F5344CB8AC3E}">
        <p14:creationId xmlns:p14="http://schemas.microsoft.com/office/powerpoint/2010/main" val="3717422151"/>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200" dirty="0"/>
              <a:t>SANATORIA GIUDIZI TRIBUTARI PENDENTI IN CASSAZIONE </a:t>
            </a:r>
            <a:r>
              <a:rPr lang="it-IT" sz="3200" dirty="0" smtClean="0"/>
              <a:t>–REGOLE PER AGENZIA ENTRATE</a:t>
            </a:r>
            <a:endParaRPr lang="it-IT" sz="3200"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Le controversie tributarie pendenti </a:t>
            </a:r>
            <a:r>
              <a:rPr lang="it-IT" dirty="0" smtClean="0"/>
              <a:t>in Cassazione per le quali l'Agenzia delle entrate sia risultata integralmente </a:t>
            </a:r>
            <a:r>
              <a:rPr lang="it-IT" dirty="0"/>
              <a:t>soccombente in tutti i precedenti gradi di giudizio, con </a:t>
            </a:r>
            <a:r>
              <a:rPr lang="it-IT" dirty="0" smtClean="0"/>
              <a:t>valore non superiore a 100.000 euro, sono </a:t>
            </a:r>
            <a:r>
              <a:rPr lang="it-IT" dirty="0"/>
              <a:t>definite, a domanda del soggetto che ha </a:t>
            </a:r>
            <a:r>
              <a:rPr lang="it-IT" dirty="0" smtClean="0"/>
              <a:t>proposto l'atto introduttivo </a:t>
            </a:r>
            <a:r>
              <a:rPr lang="it-IT" dirty="0"/>
              <a:t>del giudizio o di chi vi è subentrato o ne ha la legittimazione, previo pagamento di un </a:t>
            </a:r>
            <a:r>
              <a:rPr lang="it-IT" dirty="0" smtClean="0"/>
              <a:t>importo pari al 5</a:t>
            </a:r>
            <a:r>
              <a:rPr lang="it-IT" dirty="0"/>
              <a:t>% </a:t>
            </a:r>
            <a:r>
              <a:rPr lang="it-IT" dirty="0" smtClean="0"/>
              <a:t>del valore della controversia</a:t>
            </a:r>
            <a:r>
              <a:rPr lang="it-IT" dirty="0"/>
              <a:t>. Quelle per le quali l'Agenzia delle entrate risulti soccombente </a:t>
            </a:r>
            <a:r>
              <a:rPr lang="it-IT" dirty="0" smtClean="0"/>
              <a:t>in tutto o </a:t>
            </a:r>
            <a:r>
              <a:rPr lang="it-IT" dirty="0"/>
              <a:t>in parte in </a:t>
            </a:r>
            <a:r>
              <a:rPr lang="it-IT" dirty="0" smtClean="0"/>
              <a:t>uno dei gradi di merito e il valore delle quali</a:t>
            </a:r>
            <a:r>
              <a:rPr lang="it-IT" dirty="0"/>
              <a:t>, </a:t>
            </a:r>
            <a:r>
              <a:rPr lang="it-IT" dirty="0" smtClean="0"/>
              <a:t>sia non superiore a 50.000 euro, sono </a:t>
            </a:r>
            <a:r>
              <a:rPr lang="it-IT" dirty="0"/>
              <a:t>previo pagamento di un importo </a:t>
            </a:r>
            <a:r>
              <a:rPr lang="it-IT" dirty="0" smtClean="0"/>
              <a:t>pari al 20</a:t>
            </a:r>
            <a:r>
              <a:rPr lang="it-IT" dirty="0"/>
              <a:t>%.</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167</a:t>
            </a:fld>
            <a:endParaRPr lang="it-IT"/>
          </a:p>
        </p:txBody>
      </p:sp>
    </p:spTree>
    <p:extLst>
      <p:ext uri="{BB962C8B-B14F-4D97-AF65-F5344CB8AC3E}">
        <p14:creationId xmlns:p14="http://schemas.microsoft.com/office/powerpoint/2010/main" val="2939888818"/>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SANATORIA GIUDIZI TRIBUTARI PENDENTI IN CASSAZIONE</a:t>
            </a:r>
          </a:p>
        </p:txBody>
      </p:sp>
      <p:sp>
        <p:nvSpPr>
          <p:cNvPr id="3" name="Segnaposto contenuto 2"/>
          <p:cNvSpPr>
            <a:spLocks noGrp="1"/>
          </p:cNvSpPr>
          <p:nvPr>
            <p:ph idx="1"/>
          </p:nvPr>
        </p:nvSpPr>
        <p:spPr/>
        <p:txBody>
          <a:bodyPr>
            <a:normAutofit fontScale="85000" lnSpcReduction="10000"/>
          </a:bodyPr>
          <a:lstStyle/>
          <a:p>
            <a:pPr marL="0" indent="0" algn="just">
              <a:lnSpc>
                <a:spcPct val="200000"/>
              </a:lnSpc>
              <a:buNone/>
            </a:pPr>
            <a:r>
              <a:rPr lang="it-IT" dirty="0" smtClean="0"/>
              <a:t>Per </a:t>
            </a:r>
            <a:r>
              <a:rPr lang="it-IT" dirty="0"/>
              <a:t>controversie tributarie pendenti si intendono quelle </a:t>
            </a:r>
            <a:r>
              <a:rPr lang="it-IT" dirty="0" smtClean="0"/>
              <a:t>per le </a:t>
            </a:r>
            <a:r>
              <a:rPr lang="it-IT" dirty="0"/>
              <a:t>quali il ricorso per Cassazione </a:t>
            </a:r>
            <a:r>
              <a:rPr lang="it-IT" dirty="0" smtClean="0"/>
              <a:t>è stato </a:t>
            </a:r>
            <a:r>
              <a:rPr lang="it-IT" dirty="0"/>
              <a:t>notificato </a:t>
            </a:r>
            <a:r>
              <a:rPr lang="it-IT" dirty="0" smtClean="0"/>
              <a:t>alla controparte </a:t>
            </a:r>
            <a:r>
              <a:rPr lang="it-IT" dirty="0"/>
              <a:t>entro la data di entrata in </a:t>
            </a:r>
            <a:r>
              <a:rPr lang="it-IT" dirty="0" smtClean="0"/>
              <a:t>vigore della legge n.130/2022, purché </a:t>
            </a:r>
            <a:r>
              <a:rPr lang="it-IT" dirty="0"/>
              <a:t>alla data della presentazione della domanda non sia intervenuta una sentenza definitiva.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168</a:t>
            </a:fld>
            <a:endParaRPr lang="it-IT"/>
          </a:p>
        </p:txBody>
      </p:sp>
    </p:spTree>
    <p:extLst>
      <p:ext uri="{BB962C8B-B14F-4D97-AF65-F5344CB8AC3E}">
        <p14:creationId xmlns:p14="http://schemas.microsoft.com/office/powerpoint/2010/main" val="262133680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SANATORIA GIUDIZI TRIBUTARI PENDENTI IN CASSAZIONE</a:t>
            </a:r>
          </a:p>
        </p:txBody>
      </p:sp>
      <p:sp>
        <p:nvSpPr>
          <p:cNvPr id="3" name="Segnaposto contenuto 2"/>
          <p:cNvSpPr>
            <a:spLocks noGrp="1"/>
          </p:cNvSpPr>
          <p:nvPr>
            <p:ph idx="1"/>
          </p:nvPr>
        </p:nvSpPr>
        <p:spPr/>
        <p:txBody>
          <a:bodyPr>
            <a:normAutofit fontScale="70000" lnSpcReduction="20000"/>
          </a:bodyPr>
          <a:lstStyle/>
          <a:p>
            <a:pPr marL="0" indent="0" algn="just">
              <a:lnSpc>
                <a:spcPct val="150000"/>
              </a:lnSpc>
              <a:buNone/>
            </a:pPr>
            <a:r>
              <a:rPr lang="it-IT" dirty="0"/>
              <a:t>L</a:t>
            </a:r>
            <a:r>
              <a:rPr lang="it-IT" dirty="0" smtClean="0"/>
              <a:t>'adesione alla definizione agevolata </a:t>
            </a:r>
            <a:r>
              <a:rPr lang="it-IT" dirty="0"/>
              <a:t>comporta la contestuale </a:t>
            </a:r>
            <a:r>
              <a:rPr lang="it-IT" dirty="0" smtClean="0"/>
              <a:t>rinuncia ad </a:t>
            </a:r>
            <a:r>
              <a:rPr lang="it-IT" dirty="0"/>
              <a:t>ogni eventuale pretesa di equa riparazione. In ogni caso le spese del giudizio estinto restano a carico della parte che le ha anticipate. </a:t>
            </a:r>
          </a:p>
          <a:p>
            <a:pPr marL="0" indent="0" algn="just">
              <a:lnSpc>
                <a:spcPct val="150000"/>
              </a:lnSpc>
              <a:buNone/>
            </a:pPr>
            <a:r>
              <a:rPr lang="it-IT" dirty="0" smtClean="0"/>
              <a:t>La definizione non dà comunque luogo alla </a:t>
            </a:r>
            <a:r>
              <a:rPr lang="it-IT" dirty="0"/>
              <a:t>restituzione delle somme già versate ancorché eccedenti </a:t>
            </a:r>
            <a:r>
              <a:rPr lang="it-IT" dirty="0" smtClean="0"/>
              <a:t>rispetto a quanto dovuto per la definizione stessa. </a:t>
            </a:r>
            <a:endParaRPr lang="it-IT" dirty="0"/>
          </a:p>
          <a:p>
            <a:pPr marL="0" indent="0" algn="just">
              <a:lnSpc>
                <a:spcPct val="150000"/>
              </a:lnSpc>
              <a:buNone/>
            </a:pPr>
            <a:r>
              <a:rPr lang="it-IT" dirty="0"/>
              <a:t>La definizione perfezionata </a:t>
            </a:r>
            <a:r>
              <a:rPr lang="it-IT" dirty="0" smtClean="0"/>
              <a:t>dal coobbligato giova in favore </a:t>
            </a:r>
            <a:r>
              <a:rPr lang="it-IT" dirty="0"/>
              <a:t>degli altri, inclusi quelli per i quali la controversia non </a:t>
            </a:r>
            <a:r>
              <a:rPr lang="it-IT" dirty="0" smtClean="0"/>
              <a:t>sia più </a:t>
            </a:r>
            <a:r>
              <a:rPr lang="it-IT" dirty="0"/>
              <a:t>pendente.</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169</a:t>
            </a:fld>
            <a:endParaRPr lang="it-IT"/>
          </a:p>
        </p:txBody>
      </p:sp>
    </p:spTree>
    <p:extLst>
      <p:ext uri="{BB962C8B-B14F-4D97-AF65-F5344CB8AC3E}">
        <p14:creationId xmlns:p14="http://schemas.microsoft.com/office/powerpoint/2010/main" val="724783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LA SENTENZA DELLA </a:t>
            </a:r>
            <a:br>
              <a:rPr lang="it-IT" dirty="0"/>
            </a:br>
            <a:r>
              <a:rPr lang="it-IT" dirty="0"/>
              <a:t>CORTE COSTITUZIONALE N. 209/2022</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a:t>
            </a:r>
            <a:r>
              <a:rPr lang="it-IT" b="1" dirty="0"/>
              <a:t>Corte costituzionale</a:t>
            </a:r>
            <a:r>
              <a:rPr lang="it-IT" dirty="0"/>
              <a:t> si è presa carico della questione, emanando un’ordinanza per mezzo della quale solleva il dubbio derivante dalla previsione della residenza anagrafica e della </a:t>
            </a:r>
            <a:r>
              <a:rPr lang="it-IT" b="1" dirty="0"/>
              <a:t>dimora abituale</a:t>
            </a:r>
            <a:r>
              <a:rPr lang="it-IT" dirty="0"/>
              <a:t>, non solo con riferimento al possessore dell’immobile, ma anche al suo nucleo familiare, per possibile violazione degli artt. 3, 31 e 53 della Costituzione. </a:t>
            </a:r>
          </a:p>
          <a:p>
            <a:pPr marL="0" indent="0" algn="just">
              <a:buNone/>
            </a:pPr>
            <a:r>
              <a:rPr lang="it-IT" dirty="0"/>
              <a:t>L’incostituzionalità </a:t>
            </a:r>
            <a:r>
              <a:rPr lang="it-IT" dirty="0" smtClean="0"/>
              <a:t>sorge dal </a:t>
            </a:r>
            <a:r>
              <a:rPr lang="it-IT" dirty="0"/>
              <a:t>diverso trattamento previsto nei confronti delle persone singole e delle coppie di fatto, rispetto al nucleo familiare composto da coniugi, poiché, cita testualmente la </a:t>
            </a:r>
            <a:r>
              <a:rPr lang="it-IT" b="1" dirty="0"/>
              <a:t>Corte costituzionale</a:t>
            </a:r>
            <a:r>
              <a:rPr lang="it-IT" dirty="0"/>
              <a:t>: </a:t>
            </a:r>
            <a:r>
              <a:rPr lang="it-IT" i="1" dirty="0"/>
              <a:t>“sino a che il rapporto non si stabilizza nel matrimonio o nell’unione civile, la struttura della norma consente a ciascuno dei partner di accedere all’esenzione della loro, rispettiva, </a:t>
            </a:r>
            <a:r>
              <a:rPr lang="it-IT" b="1" i="1" dirty="0"/>
              <a:t>abitazione principale</a:t>
            </a:r>
            <a:r>
              <a:rPr lang="it-IT" i="1" dirty="0"/>
              <a:t>”.</a:t>
            </a:r>
            <a:endParaRPr lang="it-IT" dirty="0"/>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17</a:t>
            </a:fld>
            <a:endParaRPr lang="it-IT"/>
          </a:p>
        </p:txBody>
      </p:sp>
    </p:spTree>
    <p:extLst>
      <p:ext uri="{BB962C8B-B14F-4D97-AF65-F5344CB8AC3E}">
        <p14:creationId xmlns:p14="http://schemas.microsoft.com/office/powerpoint/2010/main" val="187428165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L’ONERE DELLA PROVA</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All'articolo 7 del decreto legislativo 31 dicembre 1992, n. </a:t>
            </a:r>
            <a:r>
              <a:rPr lang="it-IT" dirty="0" smtClean="0"/>
              <a:t>546, dopo </a:t>
            </a:r>
            <a:r>
              <a:rPr lang="it-IT" dirty="0"/>
              <a:t>il comma 5 </a:t>
            </a:r>
            <a:r>
              <a:rPr lang="it-IT" dirty="0" smtClean="0"/>
              <a:t>è </a:t>
            </a:r>
            <a:r>
              <a:rPr lang="it-IT" dirty="0"/>
              <a:t>aggiunto </a:t>
            </a:r>
            <a:r>
              <a:rPr lang="it-IT" dirty="0" smtClean="0"/>
              <a:t>il seguente: </a:t>
            </a:r>
          </a:p>
          <a:p>
            <a:pPr marL="0" indent="0" algn="just">
              <a:buNone/>
            </a:pPr>
            <a:r>
              <a:rPr lang="it-IT" i="1" dirty="0" smtClean="0"/>
              <a:t>«</a:t>
            </a:r>
            <a:r>
              <a:rPr lang="it-IT" i="1" dirty="0"/>
              <a:t>5-bis</a:t>
            </a:r>
            <a:r>
              <a:rPr lang="it-IT" i="1" dirty="0" smtClean="0"/>
              <a:t>. L'amministrazione prova </a:t>
            </a:r>
            <a:r>
              <a:rPr lang="it-IT" i="1" dirty="0"/>
              <a:t>in giudizio le violazioni contestate con </a:t>
            </a:r>
            <a:r>
              <a:rPr lang="it-IT" i="1" dirty="0" smtClean="0"/>
              <a:t>l'atto impugnato. Il giudice </a:t>
            </a:r>
            <a:r>
              <a:rPr lang="it-IT" i="1" dirty="0"/>
              <a:t>fonda la decisione sugli elementi di prova </a:t>
            </a:r>
            <a:r>
              <a:rPr lang="it-IT" i="1" dirty="0" smtClean="0"/>
              <a:t>che emergono nel giudizio </a:t>
            </a:r>
            <a:r>
              <a:rPr lang="it-IT" i="1" dirty="0"/>
              <a:t>e annulla l'atto impositivo se la prova della sua </a:t>
            </a:r>
            <a:r>
              <a:rPr lang="it-IT" i="1" dirty="0" smtClean="0"/>
              <a:t>fondatezza manca o è contraddittoria o se è comunque insufficiente a dimostrare</a:t>
            </a:r>
            <a:r>
              <a:rPr lang="it-IT" i="1" dirty="0"/>
              <a:t>, in modo circostanziato e puntuale, </a:t>
            </a:r>
            <a:r>
              <a:rPr lang="it-IT" i="1" dirty="0" smtClean="0"/>
              <a:t>comunque in coerenza con </a:t>
            </a:r>
            <a:r>
              <a:rPr lang="it-IT" i="1" dirty="0"/>
              <a:t>la normativa tributaria sostanziale, le ragioni oggettive </a:t>
            </a:r>
            <a:r>
              <a:rPr lang="it-IT" i="1" dirty="0" smtClean="0"/>
              <a:t>su cui si </a:t>
            </a:r>
            <a:r>
              <a:rPr lang="it-IT" i="1" dirty="0"/>
              <a:t>fondano la </a:t>
            </a:r>
            <a:r>
              <a:rPr lang="it-IT" i="1" dirty="0" smtClean="0"/>
              <a:t>pretesa impositiva e l'irrogazione delle sanzioni</a:t>
            </a:r>
            <a:r>
              <a:rPr lang="it-IT" i="1" dirty="0"/>
              <a:t>.</a:t>
            </a:r>
          </a:p>
          <a:p>
            <a:pPr marL="0" indent="0" algn="just">
              <a:buNone/>
            </a:pPr>
            <a:r>
              <a:rPr lang="it-IT" i="1" dirty="0"/>
              <a:t>Spetta comunque al contribuente fornire le ragioni della richiesta </a:t>
            </a:r>
            <a:r>
              <a:rPr lang="it-IT" i="1" dirty="0" smtClean="0"/>
              <a:t>di rimborso</a:t>
            </a:r>
            <a:r>
              <a:rPr lang="it-IT" i="1" dirty="0"/>
              <a:t>, quando non sia conseguente al pagamento di somme oggetto </a:t>
            </a:r>
            <a:r>
              <a:rPr lang="it-IT" i="1" dirty="0" smtClean="0"/>
              <a:t>di accertamenti </a:t>
            </a:r>
            <a:r>
              <a:rPr lang="it-IT" i="1" dirty="0"/>
              <a:t>impugnati».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170</a:t>
            </a:fld>
            <a:endParaRPr lang="it-IT"/>
          </a:p>
        </p:txBody>
      </p:sp>
    </p:spTree>
    <p:extLst>
      <p:ext uri="{BB962C8B-B14F-4D97-AF65-F5344CB8AC3E}">
        <p14:creationId xmlns:p14="http://schemas.microsoft.com/office/powerpoint/2010/main" val="3257798830"/>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CESSAZIONE DEGLI ATTUALI GIUDICI</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Fino al 31 dicembre </a:t>
            </a:r>
            <a:r>
              <a:rPr lang="it-IT" dirty="0"/>
              <a:t>2026, i componenti delle corti </a:t>
            </a:r>
            <a:r>
              <a:rPr lang="it-IT" dirty="0" smtClean="0"/>
              <a:t>di giustizia tributaria di primo e secondo grado, indipendentemente dalle funzioni svolte, cessano </a:t>
            </a:r>
            <a:r>
              <a:rPr lang="it-IT" dirty="0"/>
              <a:t>dall'incarico, in ogni caso: </a:t>
            </a:r>
          </a:p>
          <a:p>
            <a:pPr marL="0" indent="0" algn="just">
              <a:buNone/>
            </a:pPr>
            <a:r>
              <a:rPr lang="it-IT" dirty="0" smtClean="0"/>
              <a:t> a</a:t>
            </a:r>
            <a:r>
              <a:rPr lang="it-IT" dirty="0"/>
              <a:t>) il 1° gennaio 2023 </a:t>
            </a:r>
            <a:r>
              <a:rPr lang="it-IT" dirty="0" smtClean="0"/>
              <a:t>qualora abbiano compiuto settantaquattro anni </a:t>
            </a:r>
            <a:r>
              <a:rPr lang="it-IT" dirty="0"/>
              <a:t>di </a:t>
            </a:r>
            <a:r>
              <a:rPr lang="it-IT" dirty="0" smtClean="0"/>
              <a:t>età </a:t>
            </a:r>
            <a:r>
              <a:rPr lang="it-IT" dirty="0"/>
              <a:t>entro il 31 </a:t>
            </a:r>
            <a:r>
              <a:rPr lang="it-IT" dirty="0" smtClean="0"/>
              <a:t>dicembre 2022, ovvero al compimento del settantaquattresimo </a:t>
            </a:r>
            <a:r>
              <a:rPr lang="it-IT" dirty="0"/>
              <a:t>anno di </a:t>
            </a:r>
            <a:r>
              <a:rPr lang="it-IT" dirty="0" smtClean="0"/>
              <a:t>età </a:t>
            </a:r>
            <a:r>
              <a:rPr lang="it-IT" dirty="0"/>
              <a:t>nel corso dell'anno 2023; </a:t>
            </a:r>
          </a:p>
          <a:p>
            <a:pPr marL="0" indent="0" algn="just">
              <a:buNone/>
            </a:pPr>
            <a:r>
              <a:rPr lang="it-IT" dirty="0" smtClean="0"/>
              <a:t> b</a:t>
            </a:r>
            <a:r>
              <a:rPr lang="it-IT" dirty="0"/>
              <a:t>) il 1° gennaio 2024 qualora abbiano compiuto </a:t>
            </a:r>
            <a:r>
              <a:rPr lang="it-IT" dirty="0" smtClean="0"/>
              <a:t>settantatré anni di età entro il 31 dicembre 2023, ovvero al compimento del settantatreesimo </a:t>
            </a:r>
            <a:r>
              <a:rPr lang="it-IT" dirty="0"/>
              <a:t>anno di </a:t>
            </a:r>
            <a:r>
              <a:rPr lang="it-IT" dirty="0" smtClean="0"/>
              <a:t>età </a:t>
            </a:r>
            <a:r>
              <a:rPr lang="it-IT" dirty="0"/>
              <a:t>nel corso dell'anno 2024; </a:t>
            </a:r>
          </a:p>
          <a:p>
            <a:pPr marL="0" indent="0" algn="just">
              <a:buNone/>
            </a:pPr>
            <a:r>
              <a:rPr lang="it-IT" dirty="0" smtClean="0"/>
              <a:t> c</a:t>
            </a:r>
            <a:r>
              <a:rPr lang="it-IT" dirty="0"/>
              <a:t>) il 1° gennaio 2025 qualora abbiano </a:t>
            </a:r>
            <a:r>
              <a:rPr lang="it-IT" dirty="0" smtClean="0"/>
              <a:t>compiuto settantadue anni di età entro il 31 dicembre 2024, ovvero al compimento del settantaduesimo </a:t>
            </a:r>
            <a:r>
              <a:rPr lang="it-IT" dirty="0"/>
              <a:t>anno di </a:t>
            </a:r>
            <a:r>
              <a:rPr lang="it-IT" dirty="0" smtClean="0"/>
              <a:t>età </a:t>
            </a:r>
            <a:r>
              <a:rPr lang="it-IT" dirty="0"/>
              <a:t>nel corso dell'anno 2025; </a:t>
            </a:r>
          </a:p>
          <a:p>
            <a:pPr marL="0" indent="0" algn="just">
              <a:buNone/>
            </a:pPr>
            <a:r>
              <a:rPr lang="it-IT" dirty="0" smtClean="0"/>
              <a:t> d</a:t>
            </a:r>
            <a:r>
              <a:rPr lang="it-IT" dirty="0"/>
              <a:t>) il 1° gennaio 2026 qualora abbiano compiuto settantuno anni </a:t>
            </a:r>
            <a:r>
              <a:rPr lang="it-IT" dirty="0" smtClean="0"/>
              <a:t>di età entro il 31 dicembre 2025, ovvero al compimento del settantunesimo </a:t>
            </a:r>
            <a:r>
              <a:rPr lang="it-IT" dirty="0"/>
              <a:t>anno di </a:t>
            </a:r>
            <a:r>
              <a:rPr lang="it-IT" dirty="0" smtClean="0"/>
              <a:t>età </a:t>
            </a:r>
            <a:r>
              <a:rPr lang="it-IT" dirty="0"/>
              <a:t>nel corso dell'anno 2026.</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171</a:t>
            </a:fld>
            <a:endParaRPr lang="it-IT"/>
          </a:p>
        </p:txBody>
      </p:sp>
    </p:spTree>
    <p:extLst>
      <p:ext uri="{BB962C8B-B14F-4D97-AF65-F5344CB8AC3E}">
        <p14:creationId xmlns:p14="http://schemas.microsoft.com/office/powerpoint/2010/main" val="2228090397"/>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dirty="0"/>
              <a:t>Norme non tributarie di contrasto all’evasione </a:t>
            </a:r>
            <a:r>
              <a:rPr lang="it-IT" b="1" dirty="0" smtClean="0"/>
              <a:t>fiscale</a:t>
            </a:r>
            <a:endParaRPr lang="it-IT" dirty="0"/>
          </a:p>
        </p:txBody>
      </p:sp>
      <p:pic>
        <p:nvPicPr>
          <p:cNvPr id="4" name="Segnaposto contenuto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951631" y="2210938"/>
            <a:ext cx="5691116" cy="3084394"/>
          </a:xfrm>
          <a:prstGeom prst="rect">
            <a:avLst/>
          </a:prstGeom>
        </p:spPr>
      </p:pic>
      <p:sp>
        <p:nvSpPr>
          <p:cNvPr id="5" name="Segnaposto piè di pagina 4"/>
          <p:cNvSpPr>
            <a:spLocks noGrp="1"/>
          </p:cNvSpPr>
          <p:nvPr>
            <p:ph type="ftr" sz="quarter" idx="11"/>
          </p:nvPr>
        </p:nvSpPr>
        <p:spPr/>
        <p:txBody>
          <a:bodyPr/>
          <a:lstStyle/>
          <a:p>
            <a:r>
              <a:rPr lang="it-IT" smtClean="0"/>
              <a:t>LE NOVITA' IN MATERIA DI FISCALITA' LOCALE - L. CATANIA</a:t>
            </a:r>
            <a:endParaRPr lang="it-IT"/>
          </a:p>
        </p:txBody>
      </p:sp>
      <p:sp>
        <p:nvSpPr>
          <p:cNvPr id="6" name="Segnaposto numero diapositiva 5"/>
          <p:cNvSpPr>
            <a:spLocks noGrp="1"/>
          </p:cNvSpPr>
          <p:nvPr>
            <p:ph type="sldNum" sz="quarter" idx="12"/>
          </p:nvPr>
        </p:nvSpPr>
        <p:spPr/>
        <p:txBody>
          <a:bodyPr/>
          <a:lstStyle/>
          <a:p>
            <a:fld id="{DD7B056C-3F6E-4454-9569-0E460733EF1D}" type="slidenum">
              <a:rPr lang="it-IT" smtClean="0"/>
              <a:pPr/>
              <a:t>172</a:t>
            </a:fld>
            <a:endParaRPr lang="it-IT"/>
          </a:p>
        </p:txBody>
      </p:sp>
    </p:spTree>
    <p:extLst>
      <p:ext uri="{BB962C8B-B14F-4D97-AF65-F5344CB8AC3E}">
        <p14:creationId xmlns:p14="http://schemas.microsoft.com/office/powerpoint/2010/main" val="3946930257"/>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L’ART. 80 DEL D. LGS. N. 50/2016</a:t>
            </a:r>
            <a:endParaRPr lang="it-IT" dirty="0"/>
          </a:p>
        </p:txBody>
      </p:sp>
      <p:sp>
        <p:nvSpPr>
          <p:cNvPr id="3" name="Segnaposto contenuto 2"/>
          <p:cNvSpPr>
            <a:spLocks noGrp="1"/>
          </p:cNvSpPr>
          <p:nvPr>
            <p:ph idx="1"/>
          </p:nvPr>
        </p:nvSpPr>
        <p:spPr/>
        <p:txBody>
          <a:bodyPr>
            <a:normAutofit fontScale="77500" lnSpcReduction="20000"/>
          </a:bodyPr>
          <a:lstStyle/>
          <a:p>
            <a:pPr marL="25400" indent="0" algn="just">
              <a:buNone/>
            </a:pPr>
            <a:r>
              <a:rPr lang="it-IT" dirty="0" smtClean="0"/>
              <a:t>Il </a:t>
            </a:r>
            <a:r>
              <a:rPr lang="it-IT" dirty="0"/>
              <a:t>Legislatore ha previsto alcune norme, contenute in provvedimenti non di natura tributaria, che si pongono l’obiettivo di contrastare l’evasione fiscale, sia di imposte e tasse erariali sia comunali.</a:t>
            </a:r>
          </a:p>
          <a:p>
            <a:pPr marL="25400" indent="0" algn="just">
              <a:buNone/>
            </a:pPr>
            <a:endParaRPr lang="it-IT" dirty="0" smtClean="0"/>
          </a:p>
          <a:p>
            <a:pPr marL="25400" indent="0" algn="just">
              <a:buNone/>
            </a:pPr>
            <a:r>
              <a:rPr lang="it-IT" dirty="0" smtClean="0"/>
              <a:t>Il </a:t>
            </a:r>
            <a:r>
              <a:rPr lang="it-IT" dirty="0"/>
              <a:t>comma 4 dell’art. 80 del D.Lgs. 18 aprile 2016, n. 50, prima del c.d. “Decreto Semplificazioni”, prevedeva: </a:t>
            </a:r>
            <a:r>
              <a:rPr lang="it-IT" i="1" dirty="0"/>
              <a:t>Un operatore economico è escluso dalla partecipazione a una procedura d’appalto se ha commesso violazioni gravi, definitivamente accertate, rispetto agli obblighi relativi al pagamento delle imposte e tasse o dei contributi previdenziali, secondo la legislazione italiana o quella dello Stato in cui sono stabiliti</a:t>
            </a:r>
            <a:r>
              <a:rPr lang="it-IT" dirty="0"/>
              <a:t>. </a:t>
            </a:r>
          </a:p>
          <a:p>
            <a:pPr marL="25400" indent="0" algn="just">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173</a:t>
            </a:fld>
            <a:endParaRPr lang="it-IT"/>
          </a:p>
        </p:txBody>
      </p:sp>
    </p:spTree>
    <p:extLst>
      <p:ext uri="{BB962C8B-B14F-4D97-AF65-F5344CB8AC3E}">
        <p14:creationId xmlns:p14="http://schemas.microsoft.com/office/powerpoint/2010/main" val="3994227969"/>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L’ART. 80 DEL D. LGS. N. 50/2016</a:t>
            </a:r>
          </a:p>
        </p:txBody>
      </p:sp>
      <p:sp>
        <p:nvSpPr>
          <p:cNvPr id="3" name="Segnaposto contenuto 2"/>
          <p:cNvSpPr>
            <a:spLocks noGrp="1"/>
          </p:cNvSpPr>
          <p:nvPr>
            <p:ph idx="1"/>
          </p:nvPr>
        </p:nvSpPr>
        <p:spPr/>
        <p:txBody>
          <a:bodyPr>
            <a:normAutofit fontScale="92500" lnSpcReduction="20000"/>
          </a:bodyPr>
          <a:lstStyle/>
          <a:p>
            <a:pPr marL="25400" indent="0" algn="just">
              <a:buNone/>
            </a:pPr>
            <a:r>
              <a:rPr lang="it-IT" dirty="0"/>
              <a:t>La norma è stata oggetto di una lettera di messa in mora della Commissione Europea, indirizzata al Governo italiano, nella quale si evidenziava come la disciplina nazionale non fosse coerente con le Direttive 2014/23/UE e 2014/24/UE, giacché non consentiva di escludere un operatore economico che aveva violato gli obblighi relativi al pagamento di imposte o contributi previdenziali qualora tale violazione non fosse stata definitivamente accertata con una decisione giudiziaria o amministrativa</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174</a:t>
            </a:fld>
            <a:endParaRPr lang="it-IT"/>
          </a:p>
        </p:txBody>
      </p:sp>
    </p:spTree>
    <p:extLst>
      <p:ext uri="{BB962C8B-B14F-4D97-AF65-F5344CB8AC3E}">
        <p14:creationId xmlns:p14="http://schemas.microsoft.com/office/powerpoint/2010/main" val="1412691210"/>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L’ART. 80 DEL D. LGS. N. 50/2016</a:t>
            </a:r>
          </a:p>
        </p:txBody>
      </p:sp>
      <p:sp>
        <p:nvSpPr>
          <p:cNvPr id="3" name="Segnaposto contenuto 2"/>
          <p:cNvSpPr>
            <a:spLocks noGrp="1"/>
          </p:cNvSpPr>
          <p:nvPr>
            <p:ph idx="1"/>
          </p:nvPr>
        </p:nvSpPr>
        <p:spPr/>
        <p:txBody>
          <a:bodyPr>
            <a:normAutofit fontScale="85000" lnSpcReduction="20000"/>
          </a:bodyPr>
          <a:lstStyle/>
          <a:p>
            <a:pPr marL="25400" indent="0" algn="just">
              <a:buNone/>
            </a:pPr>
            <a:r>
              <a:rPr lang="it-IT" dirty="0"/>
              <a:t>Il comma 4, dell'art. 80, </a:t>
            </a:r>
            <a:r>
              <a:rPr lang="it-IT" dirty="0" smtClean="0"/>
              <a:t>del D. Lgs. n. 50/2016 prevedeva </a:t>
            </a:r>
            <a:r>
              <a:rPr lang="it-IT" dirty="0"/>
              <a:t>che: Un operatore economico </a:t>
            </a:r>
            <a:r>
              <a:rPr lang="it-IT" dirty="0" smtClean="0"/>
              <a:t>potesse </a:t>
            </a:r>
            <a:r>
              <a:rPr lang="it-IT" dirty="0"/>
              <a:t>essere escluso dalla partecipazione a una procedura d'appalto se la stazione appaltante </a:t>
            </a:r>
            <a:r>
              <a:rPr lang="it-IT" dirty="0" smtClean="0"/>
              <a:t>fosse stata a </a:t>
            </a:r>
            <a:r>
              <a:rPr lang="it-IT" dirty="0"/>
              <a:t>conoscenza e </a:t>
            </a:r>
            <a:r>
              <a:rPr lang="it-IT" dirty="0" smtClean="0"/>
              <a:t>potesse </a:t>
            </a:r>
            <a:r>
              <a:rPr lang="it-IT" dirty="0"/>
              <a:t>adeguatamente dimostrare che lo stesso </a:t>
            </a:r>
            <a:r>
              <a:rPr lang="it-IT" dirty="0" smtClean="0"/>
              <a:t>avesse </a:t>
            </a:r>
            <a:r>
              <a:rPr lang="it-IT" dirty="0"/>
              <a:t>commesso gravi violazioni non definitivamente accertate agli obblighi relativi al pagamento di imposte e tasse o contributi previdenziali. Per gravi violazioni non definitivamente accertate in materia contributiva e previdenziale s'intendono quelle di cui al quarto periodo. </a:t>
            </a:r>
          </a:p>
          <a:p>
            <a:pPr marL="25400" indent="0" algn="just">
              <a:buNone/>
            </a:pPr>
            <a:r>
              <a:rPr lang="it-IT" i="1" dirty="0"/>
              <a:t>Il provvedimento ricalca in parte la correzione introdotta e poi revocata con il D.L. n. 32/2019. </a:t>
            </a:r>
          </a:p>
          <a:p>
            <a:pPr marL="2540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175</a:t>
            </a:fld>
            <a:endParaRPr lang="it-IT"/>
          </a:p>
        </p:txBody>
      </p:sp>
    </p:spTree>
    <p:extLst>
      <p:ext uri="{BB962C8B-B14F-4D97-AF65-F5344CB8AC3E}">
        <p14:creationId xmlns:p14="http://schemas.microsoft.com/office/powerpoint/2010/main" val="1004208420"/>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L’ART. 80 DEL D. LGS. N. 50/2016</a:t>
            </a:r>
          </a:p>
        </p:txBody>
      </p:sp>
      <p:sp>
        <p:nvSpPr>
          <p:cNvPr id="3" name="Segnaposto contenuto 2"/>
          <p:cNvSpPr>
            <a:spLocks noGrp="1"/>
          </p:cNvSpPr>
          <p:nvPr>
            <p:ph idx="1"/>
          </p:nvPr>
        </p:nvSpPr>
        <p:spPr/>
        <p:txBody>
          <a:bodyPr>
            <a:normAutofit fontScale="92500" lnSpcReduction="10000"/>
          </a:bodyPr>
          <a:lstStyle/>
          <a:p>
            <a:pPr marL="25400" indent="0" algn="just">
              <a:buNone/>
            </a:pPr>
            <a:r>
              <a:rPr lang="it-IT" dirty="0"/>
              <a:t>La previsione dell’esclusione dalle procedure di appalto a fronte di irregolarità tributarie non definitive è stata fortemente contestata, in particolare dalle associazioni di imprenditori come l’Associazione Nazionale dei Costruttori Edili e dall’Associazione dei Dottori Commercialisti, secondo cui «</a:t>
            </a:r>
            <a:r>
              <a:rPr lang="it-IT" i="1" dirty="0"/>
              <a:t>non può essere considerato debitore un soggetto per il quale una data pretesa impositiva non sia stata ancora definitivamente accertata». </a:t>
            </a:r>
            <a:endParaRPr lang="it-IT" dirty="0"/>
          </a:p>
          <a:p>
            <a:pPr marL="2540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176</a:t>
            </a:fld>
            <a:endParaRPr lang="it-IT"/>
          </a:p>
        </p:txBody>
      </p:sp>
    </p:spTree>
    <p:extLst>
      <p:ext uri="{BB962C8B-B14F-4D97-AF65-F5344CB8AC3E}">
        <p14:creationId xmlns:p14="http://schemas.microsoft.com/office/powerpoint/2010/main" val="382441536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L’ART. 94 DEL D.LGS. N. 36/2023</a:t>
            </a:r>
            <a:br>
              <a:rPr lang="it-IT" dirty="0" smtClean="0"/>
            </a:br>
            <a:r>
              <a:rPr lang="it-IT" dirty="0" smtClean="0"/>
              <a:t>ESCLUSIONE AUTOMATICA</a:t>
            </a:r>
            <a:endParaRPr lang="it-IT" dirty="0"/>
          </a:p>
        </p:txBody>
      </p:sp>
      <p:sp>
        <p:nvSpPr>
          <p:cNvPr id="3" name="Segnaposto contenuto 2"/>
          <p:cNvSpPr>
            <a:spLocks noGrp="1"/>
          </p:cNvSpPr>
          <p:nvPr>
            <p:ph idx="1"/>
          </p:nvPr>
        </p:nvSpPr>
        <p:spPr/>
        <p:txBody>
          <a:bodyPr>
            <a:normAutofit fontScale="77500" lnSpcReduction="20000"/>
          </a:bodyPr>
          <a:lstStyle/>
          <a:p>
            <a:pPr marL="25400" indent="0" algn="just">
              <a:buNone/>
            </a:pPr>
            <a:r>
              <a:rPr lang="it-IT" dirty="0"/>
              <a:t>È </a:t>
            </a:r>
            <a:r>
              <a:rPr lang="it-IT" dirty="0" smtClean="0"/>
              <a:t>escluso </a:t>
            </a:r>
            <a:r>
              <a:rPr lang="it-IT" dirty="0"/>
              <a:t>l’operatore economico che ha commesso violazioni gravi, definitivamente accertate, degli obblighi relativi al pagamento delle imposte e tasse o dei contributi previdenziali, secondo la legislazione italiana o quella dello Stato in cui sono stabiliti. </a:t>
            </a:r>
            <a:endParaRPr lang="it-IT" dirty="0" smtClean="0"/>
          </a:p>
          <a:p>
            <a:pPr marL="25400" indent="0" algn="just">
              <a:buNone/>
            </a:pPr>
            <a:r>
              <a:rPr lang="it-IT" dirty="0" smtClean="0"/>
              <a:t>L’esclusione non </a:t>
            </a:r>
            <a:r>
              <a:rPr lang="it-IT" dirty="0"/>
              <a:t>si applica quando l'operatore economico ha ottemperato ai suoi obblighi pagando o impegnandosi in modo vincolante a pagare le imposte o i contributi previdenziali dovuti, compresi eventuali interessi o sanzioni, oppure quando il debito tributario o previdenziale sia comunque integralmente estinto, purché l'estinzione, il pagamento o l'impegno si siano perfezionati anteriormente alla scadenza del termine di presentazione dell’offerta.</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177</a:t>
            </a:fld>
            <a:endParaRPr lang="it-IT"/>
          </a:p>
        </p:txBody>
      </p:sp>
    </p:spTree>
    <p:extLst>
      <p:ext uri="{BB962C8B-B14F-4D97-AF65-F5344CB8AC3E}">
        <p14:creationId xmlns:p14="http://schemas.microsoft.com/office/powerpoint/2010/main" val="377302484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L’ART. 94 DEL D.LGS. N. 36/2023</a:t>
            </a:r>
            <a:br>
              <a:rPr lang="it-IT" dirty="0"/>
            </a:br>
            <a:r>
              <a:rPr lang="it-IT" dirty="0"/>
              <a:t>ESCLUSIONE AUTOMATICA</a:t>
            </a:r>
          </a:p>
        </p:txBody>
      </p:sp>
      <p:sp>
        <p:nvSpPr>
          <p:cNvPr id="3" name="Segnaposto contenuto 2"/>
          <p:cNvSpPr>
            <a:spLocks noGrp="1"/>
          </p:cNvSpPr>
          <p:nvPr>
            <p:ph idx="1"/>
          </p:nvPr>
        </p:nvSpPr>
        <p:spPr/>
        <p:txBody>
          <a:bodyPr>
            <a:normAutofit fontScale="62500" lnSpcReduction="20000"/>
          </a:bodyPr>
          <a:lstStyle/>
          <a:p>
            <a:pPr marL="25400" indent="0" algn="just">
              <a:buNone/>
            </a:pPr>
            <a:r>
              <a:rPr lang="it-IT" dirty="0" smtClean="0"/>
              <a:t>Ai </a:t>
            </a:r>
            <a:r>
              <a:rPr lang="it-IT" dirty="0"/>
              <a:t>sensi e per gli effetti dell'articolo 94, comma 6</a:t>
            </a:r>
            <a:r>
              <a:rPr lang="it-IT" dirty="0" smtClean="0"/>
              <a:t>, del codice degli appalti costituiscono gravi violazioni quelle che comportano un omesso pagamento di imposte e tasse superiore all'importo di cui all'articolo </a:t>
            </a:r>
            <a:r>
              <a:rPr lang="it-IT" dirty="0"/>
              <a:t>48-bis, commi 1 </a:t>
            </a:r>
            <a:r>
              <a:rPr lang="it-IT" dirty="0" smtClean="0"/>
              <a:t>e 2-bis, del DPR </a:t>
            </a:r>
            <a:r>
              <a:rPr lang="it-IT" dirty="0"/>
              <a:t>29 settembre 1973, n. 602. </a:t>
            </a:r>
            <a:endParaRPr lang="it-IT" dirty="0" smtClean="0"/>
          </a:p>
          <a:p>
            <a:pPr marL="25400" indent="0" algn="just">
              <a:buNone/>
            </a:pPr>
            <a:r>
              <a:rPr lang="it-IT" dirty="0" smtClean="0"/>
              <a:t>Costituiscono violazioni definitivamente accertate quelle contenute in sentenze o atti amministrativi </a:t>
            </a:r>
            <a:r>
              <a:rPr lang="it-IT" dirty="0"/>
              <a:t>non </a:t>
            </a:r>
            <a:r>
              <a:rPr lang="it-IT" dirty="0" smtClean="0"/>
              <a:t>più </a:t>
            </a:r>
            <a:r>
              <a:rPr lang="it-IT" dirty="0"/>
              <a:t>soggetti a impugnazione. </a:t>
            </a:r>
            <a:r>
              <a:rPr lang="it-IT" dirty="0" smtClean="0"/>
              <a:t>Costituiscono gravi violazioni </a:t>
            </a:r>
            <a:r>
              <a:rPr lang="it-IT" dirty="0"/>
              <a:t>in materia contributiva e previdenziale quelle ostative </a:t>
            </a:r>
            <a:r>
              <a:rPr lang="it-IT" dirty="0" smtClean="0"/>
              <a:t>al rilascio </a:t>
            </a:r>
            <a:r>
              <a:rPr lang="it-IT" dirty="0"/>
              <a:t>del documento unico di </a:t>
            </a:r>
            <a:r>
              <a:rPr lang="it-IT" dirty="0" smtClean="0"/>
              <a:t>regolarità contributiva (</a:t>
            </a:r>
            <a:r>
              <a:rPr lang="it-IT" dirty="0"/>
              <a:t>DURC</a:t>
            </a:r>
            <a:r>
              <a:rPr lang="it-IT" dirty="0" smtClean="0"/>
              <a:t>), di cui </a:t>
            </a:r>
            <a:r>
              <a:rPr lang="it-IT" dirty="0"/>
              <a:t>al decreto del Ministro del lavoro e delle </a:t>
            </a:r>
            <a:r>
              <a:rPr lang="it-IT" dirty="0" smtClean="0"/>
              <a:t>politiche sociali 30 gennaio </a:t>
            </a:r>
            <a:r>
              <a:rPr lang="it-IT" dirty="0"/>
              <a:t>2015, pubblicato nella </a:t>
            </a:r>
            <a:r>
              <a:rPr lang="it-IT" dirty="0" smtClean="0"/>
              <a:t>G.U.R.I. n</a:t>
            </a:r>
            <a:r>
              <a:rPr lang="it-IT" dirty="0"/>
              <a:t>. 125 </a:t>
            </a:r>
            <a:r>
              <a:rPr lang="it-IT" dirty="0" smtClean="0"/>
              <a:t>del 1° giugno 2015, ovvero delle certificazioni rilasciate </a:t>
            </a:r>
            <a:r>
              <a:rPr lang="it-IT" dirty="0"/>
              <a:t>dagli enti previdenziali di </a:t>
            </a:r>
            <a:r>
              <a:rPr lang="it-IT" dirty="0" smtClean="0"/>
              <a:t>riferimento non aderenti al sistema </a:t>
            </a:r>
            <a:r>
              <a:rPr lang="it-IT" dirty="0"/>
              <a:t>dello sportello unico previdenziale. </a:t>
            </a:r>
          </a:p>
          <a:p>
            <a:pPr marL="25400" indent="0" algn="just">
              <a:buNone/>
            </a:pPr>
            <a:r>
              <a:rPr lang="it-IT" dirty="0" smtClean="0"/>
              <a:t>Si considera mezzo di prova, con riferimento ai contributi previdenziali e assistenziali, il documento unico di regolarità contributiva acquisito </a:t>
            </a:r>
            <a:r>
              <a:rPr lang="it-IT" dirty="0"/>
              <a:t>d'ufficio dalle </a:t>
            </a:r>
            <a:r>
              <a:rPr lang="it-IT" dirty="0" smtClean="0"/>
              <a:t>stazioni appaltanti presso gli istituti previdenziali </a:t>
            </a:r>
            <a:r>
              <a:rPr lang="it-IT" dirty="0"/>
              <a:t>ai sensi della normativa vigente.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178</a:t>
            </a:fld>
            <a:endParaRPr lang="it-IT"/>
          </a:p>
        </p:txBody>
      </p:sp>
    </p:spTree>
    <p:extLst>
      <p:ext uri="{BB962C8B-B14F-4D97-AF65-F5344CB8AC3E}">
        <p14:creationId xmlns:p14="http://schemas.microsoft.com/office/powerpoint/2010/main" val="122262620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L’ART. 94 DEL D.LGS. N. 36/2023</a:t>
            </a:r>
            <a:br>
              <a:rPr lang="it-IT" dirty="0"/>
            </a:br>
            <a:r>
              <a:rPr lang="it-IT" dirty="0"/>
              <a:t>ESCLUSIONE AUTOMATICA</a:t>
            </a:r>
          </a:p>
        </p:txBody>
      </p:sp>
      <p:sp>
        <p:nvSpPr>
          <p:cNvPr id="3" name="Segnaposto contenuto 2"/>
          <p:cNvSpPr>
            <a:spLocks noGrp="1"/>
          </p:cNvSpPr>
          <p:nvPr>
            <p:ph idx="1"/>
          </p:nvPr>
        </p:nvSpPr>
        <p:spPr/>
        <p:txBody>
          <a:bodyPr>
            <a:normAutofit fontScale="85000" lnSpcReduction="20000"/>
          </a:bodyPr>
          <a:lstStyle/>
          <a:p>
            <a:pPr marL="25400" indent="0" algn="just">
              <a:buNone/>
            </a:pPr>
            <a:r>
              <a:rPr lang="it-IT" dirty="0" smtClean="0"/>
              <a:t>Si </a:t>
            </a:r>
            <a:r>
              <a:rPr lang="it-IT" dirty="0"/>
              <a:t>considera violazione l'inottemperanza agli obblighi,  relativi  </a:t>
            </a:r>
            <a:r>
              <a:rPr lang="it-IT" dirty="0" smtClean="0"/>
              <a:t>al pagamento </a:t>
            </a:r>
            <a:r>
              <a:rPr lang="it-IT" dirty="0"/>
              <a:t>di imposte e tasse derivanti dalla: </a:t>
            </a:r>
          </a:p>
          <a:p>
            <a:pPr marL="25400" indent="0" algn="just">
              <a:buNone/>
            </a:pPr>
            <a:r>
              <a:rPr lang="it-IT" dirty="0"/>
              <a:t>a) notifica di atti impositivi, conseguenti ad </a:t>
            </a:r>
            <a:r>
              <a:rPr lang="it-IT" dirty="0" smtClean="0"/>
              <a:t>attività </a:t>
            </a:r>
            <a:r>
              <a:rPr lang="it-IT" dirty="0"/>
              <a:t>di </a:t>
            </a:r>
            <a:r>
              <a:rPr lang="it-IT" dirty="0" smtClean="0"/>
              <a:t>controllo degli </a:t>
            </a:r>
            <a:r>
              <a:rPr lang="it-IT" dirty="0"/>
              <a:t>uffici; </a:t>
            </a:r>
          </a:p>
          <a:p>
            <a:pPr marL="25400" indent="0" algn="just">
              <a:buNone/>
            </a:pPr>
            <a:r>
              <a:rPr lang="it-IT" dirty="0"/>
              <a:t>b)  notifica  di  atti  impositivi,  conseguenti  ad   </a:t>
            </a:r>
            <a:r>
              <a:rPr lang="it-IT" dirty="0" smtClean="0"/>
              <a:t>attività   di liquidazione </a:t>
            </a:r>
            <a:r>
              <a:rPr lang="it-IT" dirty="0"/>
              <a:t>degli uffici; </a:t>
            </a:r>
          </a:p>
          <a:p>
            <a:pPr marL="25400" indent="0" algn="just">
              <a:buNone/>
            </a:pPr>
            <a:r>
              <a:rPr lang="it-IT" dirty="0"/>
              <a:t>c) notifica di cartelle di pagamento concernenti pretese  </a:t>
            </a:r>
            <a:r>
              <a:rPr lang="it-IT" dirty="0" smtClean="0"/>
              <a:t>tributarie, oggetto  </a:t>
            </a:r>
            <a:r>
              <a:rPr lang="it-IT" dirty="0"/>
              <a:t>di  comunicazioni  di  </a:t>
            </a:r>
            <a:r>
              <a:rPr lang="it-IT" dirty="0" smtClean="0"/>
              <a:t>irregolarità  </a:t>
            </a:r>
            <a:r>
              <a:rPr lang="it-IT" dirty="0"/>
              <a:t>emesse  a  seguito  </a:t>
            </a:r>
            <a:r>
              <a:rPr lang="it-IT" dirty="0" smtClean="0"/>
              <a:t>di controllo </a:t>
            </a:r>
            <a:r>
              <a:rPr lang="it-IT" dirty="0"/>
              <a:t>automatizzato o formale della dichiarazione, ai sensi </a:t>
            </a:r>
            <a:r>
              <a:rPr lang="it-IT" dirty="0" smtClean="0"/>
              <a:t>degli articoli </a:t>
            </a:r>
            <a:r>
              <a:rPr lang="it-IT" dirty="0"/>
              <a:t>36-bis e 36-ter del </a:t>
            </a:r>
            <a:r>
              <a:rPr lang="it-IT" dirty="0" smtClean="0"/>
              <a:t>DPR 600/1973 e  </a:t>
            </a:r>
            <a:r>
              <a:rPr lang="it-IT" dirty="0"/>
              <a:t>dell'articolo  54-bis  del  </a:t>
            </a:r>
            <a:r>
              <a:rPr lang="it-IT" dirty="0" smtClean="0"/>
              <a:t>DPR 633/1972</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179</a:t>
            </a:fld>
            <a:endParaRPr lang="it-IT"/>
          </a:p>
        </p:txBody>
      </p:sp>
    </p:spTree>
    <p:extLst>
      <p:ext uri="{BB962C8B-B14F-4D97-AF65-F5344CB8AC3E}">
        <p14:creationId xmlns:p14="http://schemas.microsoft.com/office/powerpoint/2010/main" val="1027075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LA SENTENZA DELLA </a:t>
            </a:r>
            <a:br>
              <a:rPr lang="it-IT" dirty="0"/>
            </a:br>
            <a:r>
              <a:rPr lang="it-IT" dirty="0"/>
              <a:t>CORTE COSTITUZIONALE N. 209/2022</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a:t>
            </a:r>
            <a:r>
              <a:rPr lang="it-IT" b="1" dirty="0"/>
              <a:t>Corte costituzionale</a:t>
            </a:r>
            <a:r>
              <a:rPr lang="it-IT" dirty="0"/>
              <a:t> ha avvalorato la tesi dell’incostituzionalità, dichiarando l’illegittimità delle disposizioni che hanno disciplinato, sino a quel momento, la fattispecie dell’esenzione IMU sull’</a:t>
            </a:r>
            <a:r>
              <a:rPr lang="it-IT" b="1" dirty="0"/>
              <a:t>abitazione principale </a:t>
            </a:r>
            <a:r>
              <a:rPr lang="it-IT" dirty="0"/>
              <a:t>ponendo il giudizio sulla parte ove veniva richiesta la residenza anagrafica e la </a:t>
            </a:r>
            <a:r>
              <a:rPr lang="it-IT" b="1" dirty="0"/>
              <a:t>dimora abituale</a:t>
            </a:r>
            <a:r>
              <a:rPr lang="it-IT" dirty="0"/>
              <a:t>, non solo del soggetto passivo ma, anche, del nucleo familiare.</a:t>
            </a:r>
          </a:p>
          <a:p>
            <a:pPr marL="0" indent="0" algn="just">
              <a:buNone/>
            </a:pPr>
            <a:r>
              <a:rPr lang="it-IT" dirty="0"/>
              <a:t>Testualmente la Corte si pronuncia come segue: </a:t>
            </a:r>
            <a:r>
              <a:rPr lang="it-IT" i="1" dirty="0"/>
              <a:t>“ha dichiarato l’illegittimità costituzionale di quelle norme che, in violazione degli artt. 3, 31 e 53 Cost</a:t>
            </a:r>
            <a:r>
              <a:rPr lang="it-IT" i="1" dirty="0" smtClean="0"/>
              <a:t>., ragionevolmente </a:t>
            </a:r>
            <a:r>
              <a:rPr lang="it-IT" i="1" dirty="0"/>
              <a:t>avevano riservato ai </a:t>
            </a:r>
            <a:r>
              <a:rPr lang="it-IT" i="1" dirty="0" smtClean="0"/>
              <a:t>coniugi </a:t>
            </a:r>
            <a:r>
              <a:rPr lang="it-IT" i="1" dirty="0"/>
              <a:t>conviventi un trattamento fiscale più oneroso rispetto a quello previsto per conviventi non uniti in matrimonio”.</a:t>
            </a:r>
            <a:endParaRPr lang="it-IT" dirty="0"/>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18</a:t>
            </a:fld>
            <a:endParaRPr lang="it-IT"/>
          </a:p>
        </p:txBody>
      </p:sp>
    </p:spTree>
    <p:extLst>
      <p:ext uri="{BB962C8B-B14F-4D97-AF65-F5344CB8AC3E}">
        <p14:creationId xmlns:p14="http://schemas.microsoft.com/office/powerpoint/2010/main" val="210200945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L’ART. 94 DEL D.LGS. N. 36/2023</a:t>
            </a:r>
            <a:br>
              <a:rPr lang="it-IT" dirty="0"/>
            </a:br>
            <a:r>
              <a:rPr lang="it-IT" dirty="0"/>
              <a:t>ESCLUSIONE AUTOMATICA</a:t>
            </a:r>
          </a:p>
        </p:txBody>
      </p:sp>
      <p:sp>
        <p:nvSpPr>
          <p:cNvPr id="3" name="Segnaposto contenuto 2"/>
          <p:cNvSpPr>
            <a:spLocks noGrp="1"/>
          </p:cNvSpPr>
          <p:nvPr>
            <p:ph idx="1"/>
          </p:nvPr>
        </p:nvSpPr>
        <p:spPr/>
        <p:txBody>
          <a:bodyPr>
            <a:noAutofit/>
          </a:bodyPr>
          <a:lstStyle/>
          <a:p>
            <a:pPr marL="25400" indent="0" algn="just">
              <a:buNone/>
            </a:pPr>
            <a:r>
              <a:rPr lang="it-IT" sz="2000" dirty="0" smtClean="0"/>
              <a:t>La violazione si considera grave quando comporta  l'inottemperanza  a un obbligo di pagamento di imposte o tasse per un  importo  che,  con esclusione di sanzioni e interessi, è pari o  superiore  al  10  per cento del valore dell'appalto. </a:t>
            </a:r>
          </a:p>
          <a:p>
            <a:pPr marL="25400" indent="0" algn="just">
              <a:buNone/>
            </a:pPr>
            <a:r>
              <a:rPr lang="it-IT" sz="2000" dirty="0" smtClean="0"/>
              <a:t>Per gli appalti suddivisi in lotti,  la soglia di gravità è rapportata al valore del lotto o  dei  lotti per i quali l'operatore economico concorre. In caso di  subappalto  o di partecipazione in raggruppamenti  temporanei  o  in  consorzi,  la soglia di gravità riferita al subappaltatore o  al  partecipante  al raggruppamento  o  al  consorzio  è  rapportata  al   valore   della prestazione assunta dal singolo operatore economico.  </a:t>
            </a:r>
          </a:p>
          <a:p>
            <a:pPr marL="25400" indent="0" algn="just">
              <a:buNone/>
            </a:pPr>
            <a:r>
              <a:rPr lang="it-IT" sz="2000" b="1" dirty="0" smtClean="0"/>
              <a:t>In  ogni  caso, l'importo della violazione non deve essere inferiore a  35.000  euro.</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180</a:t>
            </a:fld>
            <a:endParaRPr lang="it-IT"/>
          </a:p>
        </p:txBody>
      </p:sp>
    </p:spTree>
    <p:extLst>
      <p:ext uri="{BB962C8B-B14F-4D97-AF65-F5344CB8AC3E}">
        <p14:creationId xmlns:p14="http://schemas.microsoft.com/office/powerpoint/2010/main" val="264252574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L’ART. 94 DEL D.LGS. N. 36/2023</a:t>
            </a:r>
            <a:br>
              <a:rPr lang="it-IT" dirty="0"/>
            </a:br>
            <a:r>
              <a:rPr lang="it-IT" dirty="0"/>
              <a:t>ESCLUSIONE AUTOMATICA</a:t>
            </a:r>
          </a:p>
        </p:txBody>
      </p:sp>
      <p:sp>
        <p:nvSpPr>
          <p:cNvPr id="3" name="Segnaposto contenuto 2"/>
          <p:cNvSpPr>
            <a:spLocks noGrp="1"/>
          </p:cNvSpPr>
          <p:nvPr>
            <p:ph idx="1"/>
          </p:nvPr>
        </p:nvSpPr>
        <p:spPr/>
        <p:txBody>
          <a:bodyPr/>
          <a:lstStyle/>
          <a:p>
            <a:pPr marL="25400" indent="0" algn="just">
              <a:buNone/>
            </a:pPr>
            <a:r>
              <a:rPr lang="it-IT" dirty="0"/>
              <a:t>Costituiscono   gravi   violazioni   in   materia   contributiva    e previdenziale quelle ostative al rilascio del DURC, di cui al decreto del Ministro del lavoro e delle politiche sociali  30  gennaio  2015, ovvero delle certificazioni rilasciate dagli  enti  previdenziali  di riferimento  non  aderenti   al   sistema   dello   sportello   unico previdenziale. </a:t>
            </a:r>
          </a:p>
          <a:p>
            <a:pPr marL="2540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181</a:t>
            </a:fld>
            <a:endParaRPr lang="it-IT"/>
          </a:p>
        </p:txBody>
      </p:sp>
    </p:spTree>
    <p:extLst>
      <p:ext uri="{BB962C8B-B14F-4D97-AF65-F5344CB8AC3E}">
        <p14:creationId xmlns:p14="http://schemas.microsoft.com/office/powerpoint/2010/main" val="2658508921"/>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PARERE ANAC</a:t>
            </a:r>
            <a:endParaRPr lang="it-IT" dirty="0"/>
          </a:p>
        </p:txBody>
      </p:sp>
      <p:sp>
        <p:nvSpPr>
          <p:cNvPr id="3" name="Segnaposto contenuto 2"/>
          <p:cNvSpPr>
            <a:spLocks noGrp="1"/>
          </p:cNvSpPr>
          <p:nvPr>
            <p:ph idx="1"/>
          </p:nvPr>
        </p:nvSpPr>
        <p:spPr/>
        <p:txBody>
          <a:bodyPr>
            <a:normAutofit lnSpcReduction="10000"/>
          </a:bodyPr>
          <a:lstStyle/>
          <a:p>
            <a:pPr marL="25400" indent="0" algn="just">
              <a:buNone/>
            </a:pPr>
            <a:r>
              <a:rPr lang="it-IT" dirty="0" smtClean="0"/>
              <a:t>L’ANAC</a:t>
            </a:r>
            <a:r>
              <a:rPr lang="it-IT" dirty="0"/>
              <a:t>, Ufficio Precontenzioso e Pareri, con il parere n. 2211/2019 ha chiarito che le cause di esclusione dalle gare, di cui al comma 4 dell’art. 80 del D.Lgs. n. 50/2019, non distinguono tra tipologie di tributi, richiamando i soli parametri della gravità della </a:t>
            </a:r>
            <a:r>
              <a:rPr lang="it-IT" dirty="0" smtClean="0"/>
              <a:t>violazione.</a:t>
            </a:r>
          </a:p>
          <a:p>
            <a:pPr marL="25400" indent="0" algn="just">
              <a:buNone/>
            </a:pPr>
            <a:r>
              <a:rPr lang="it-IT" b="1" dirty="0" smtClean="0"/>
              <a:t>Pertanto</a:t>
            </a:r>
            <a:r>
              <a:rPr lang="it-IT" b="1" dirty="0"/>
              <a:t>, anche il mancato pagamento di imposte e tasse locali determina l’esclusione dalle gare di appalto.</a:t>
            </a:r>
          </a:p>
          <a:p>
            <a:pPr marL="2540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182</a:t>
            </a:fld>
            <a:endParaRPr lang="it-IT"/>
          </a:p>
        </p:txBody>
      </p:sp>
    </p:spTree>
    <p:extLst>
      <p:ext uri="{BB962C8B-B14F-4D97-AF65-F5344CB8AC3E}">
        <p14:creationId xmlns:p14="http://schemas.microsoft.com/office/powerpoint/2010/main" val="65742520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L’ART. 95 DEL D. LGS. N. 36/2023</a:t>
            </a:r>
            <a:br>
              <a:rPr lang="it-IT" dirty="0" smtClean="0"/>
            </a:br>
            <a:r>
              <a:rPr lang="it-IT" dirty="0" smtClean="0"/>
              <a:t>ESCLUSIONE NON AUTOMATICA</a:t>
            </a:r>
            <a:endParaRPr lang="it-IT" dirty="0"/>
          </a:p>
        </p:txBody>
      </p:sp>
      <p:sp>
        <p:nvSpPr>
          <p:cNvPr id="3" name="Segnaposto contenuto 2"/>
          <p:cNvSpPr>
            <a:spLocks noGrp="1"/>
          </p:cNvSpPr>
          <p:nvPr>
            <p:ph idx="1"/>
          </p:nvPr>
        </p:nvSpPr>
        <p:spPr/>
        <p:txBody>
          <a:bodyPr>
            <a:noAutofit/>
          </a:bodyPr>
          <a:lstStyle/>
          <a:p>
            <a:pPr marL="25400" indent="0" algn="just">
              <a:buNone/>
            </a:pPr>
            <a:r>
              <a:rPr lang="it-IT" sz="2200" dirty="0" smtClean="0"/>
              <a:t>Si  </a:t>
            </a:r>
            <a:r>
              <a:rPr lang="it-IT" sz="2200" dirty="0"/>
              <a:t>considera  non  definitivamente  accertata,  e  </a:t>
            </a:r>
            <a:r>
              <a:rPr lang="it-IT" sz="2200" dirty="0" smtClean="0"/>
              <a:t>pertanto valutabile  </a:t>
            </a:r>
            <a:r>
              <a:rPr lang="it-IT" sz="2200" dirty="0"/>
              <a:t>dalla  stazione   appaltante   per   l'esclusione   </a:t>
            </a:r>
            <a:r>
              <a:rPr lang="it-IT" sz="2200" dirty="0" smtClean="0"/>
              <a:t>dalla partecipazione </a:t>
            </a:r>
            <a:r>
              <a:rPr lang="it-IT" sz="2200" dirty="0"/>
              <a:t>alle procedure di affidamento di  contratti  </a:t>
            </a:r>
            <a:r>
              <a:rPr lang="it-IT" sz="2200" dirty="0" smtClean="0"/>
              <a:t>pubblici, quando </a:t>
            </a:r>
            <a:r>
              <a:rPr lang="it-IT" sz="2200" dirty="0"/>
              <a:t>siano decorsi inutilmente i termini per adempiere  </a:t>
            </a:r>
            <a:r>
              <a:rPr lang="it-IT" sz="2200" dirty="0" smtClean="0"/>
              <a:t>all'obbligo di </a:t>
            </a:r>
            <a:r>
              <a:rPr lang="it-IT" sz="2200" dirty="0"/>
              <a:t>pagamento e l'atto impositivo o la  cartella  di  pagamento  </a:t>
            </a:r>
            <a:r>
              <a:rPr lang="it-IT" sz="2200" dirty="0" smtClean="0"/>
              <a:t>siano stati </a:t>
            </a:r>
            <a:r>
              <a:rPr lang="it-IT" sz="2200" dirty="0"/>
              <a:t>tempestivamente impugnati. </a:t>
            </a:r>
          </a:p>
          <a:p>
            <a:pPr marL="25400" indent="0" algn="just">
              <a:buNone/>
            </a:pPr>
            <a:r>
              <a:rPr lang="it-IT" sz="2200" dirty="0" smtClean="0"/>
              <a:t>Le  </a:t>
            </a:r>
            <a:r>
              <a:rPr lang="it-IT" sz="2200" dirty="0"/>
              <a:t>violazioni  </a:t>
            </a:r>
            <a:r>
              <a:rPr lang="it-IT" sz="2200" dirty="0" smtClean="0"/>
              <a:t>non definitivamente accertate non   </a:t>
            </a:r>
            <a:r>
              <a:rPr lang="it-IT" sz="2200" dirty="0"/>
              <a:t>rilevano   ai   </a:t>
            </a:r>
            <a:r>
              <a:rPr lang="it-IT" sz="2200" dirty="0" smtClean="0"/>
              <a:t>fini dell'esclusione se </a:t>
            </a:r>
            <a:r>
              <a:rPr lang="it-IT" sz="2200" dirty="0"/>
              <a:t>in relazione alle stesse  </a:t>
            </a:r>
            <a:r>
              <a:rPr lang="it-IT" sz="2200" dirty="0" smtClean="0"/>
              <a:t>è  </a:t>
            </a:r>
            <a:r>
              <a:rPr lang="it-IT" sz="2200" dirty="0"/>
              <a:t>intervenuta  </a:t>
            </a:r>
            <a:r>
              <a:rPr lang="it-IT" sz="2200" dirty="0" smtClean="0"/>
              <a:t>una pronuncia  </a:t>
            </a:r>
            <a:r>
              <a:rPr lang="it-IT" sz="2200" dirty="0"/>
              <a:t>giurisdizionale  favorevole  all'operatore  economico  </a:t>
            </a:r>
            <a:r>
              <a:rPr lang="it-IT" sz="2200" dirty="0" smtClean="0"/>
              <a:t>non passata </a:t>
            </a:r>
            <a:r>
              <a:rPr lang="it-IT" sz="2200" dirty="0"/>
              <a:t>in giudicato, sino all'eventuale riforma della stessa o  </a:t>
            </a:r>
            <a:r>
              <a:rPr lang="it-IT" sz="2200" dirty="0" smtClean="0"/>
              <a:t>sino a </a:t>
            </a:r>
            <a:r>
              <a:rPr lang="it-IT" sz="2200" dirty="0"/>
              <a:t>che la violazione risulti definitivamente accertata, ovvero se </a:t>
            </a:r>
            <a:r>
              <a:rPr lang="it-IT" sz="2200" dirty="0" smtClean="0"/>
              <a:t>sono stati  </a:t>
            </a:r>
            <a:r>
              <a:rPr lang="it-IT" sz="2200" dirty="0"/>
              <a:t>adottati  provvedimenti  di  sospensione   giurisdizionale   </a:t>
            </a:r>
            <a:r>
              <a:rPr lang="it-IT" sz="2200" dirty="0" smtClean="0"/>
              <a:t>o amministrativa</a:t>
            </a:r>
            <a:r>
              <a:rPr lang="it-IT" sz="2200" dirty="0"/>
              <a:t>.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183</a:t>
            </a:fld>
            <a:endParaRPr lang="it-IT"/>
          </a:p>
        </p:txBody>
      </p:sp>
    </p:spTree>
    <p:extLst>
      <p:ext uri="{BB962C8B-B14F-4D97-AF65-F5344CB8AC3E}">
        <p14:creationId xmlns:p14="http://schemas.microsoft.com/office/powerpoint/2010/main" val="290664667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CONTRASTO ALL’EVASIONE </a:t>
            </a:r>
            <a:br>
              <a:rPr lang="it-IT" dirty="0" smtClean="0"/>
            </a:br>
            <a:r>
              <a:rPr lang="it-IT" dirty="0" smtClean="0"/>
              <a:t>ART. 15-TER DECRETO CRESCITA</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b="1" dirty="0">
                <a:solidFill>
                  <a:schemeClr val="tx1"/>
                </a:solidFill>
              </a:rPr>
              <a:t>L’art. 15-ter del D.L. 34/2019, </a:t>
            </a:r>
            <a:r>
              <a:rPr lang="it-IT" dirty="0">
                <a:solidFill>
                  <a:schemeClr val="tx1"/>
                </a:solidFill>
              </a:rPr>
              <a:t>prevede che: </a:t>
            </a:r>
          </a:p>
          <a:p>
            <a:pPr marL="0" indent="0" algn="just">
              <a:buNone/>
            </a:pPr>
            <a:r>
              <a:rPr lang="it-IT" i="1" dirty="0">
                <a:solidFill>
                  <a:schemeClr val="tx1"/>
                </a:solidFill>
              </a:rPr>
              <a:t>Gli enti locali competenti al rilascio di licenze, autorizzazioni, concessioni e dei relativi rinnovi, alla ricezione di segnalazioni certificate di inizio attività, uniche o condizionate, concernenti attività commerciali o produttive possono disporre, </a:t>
            </a:r>
            <a:r>
              <a:rPr lang="it-IT" b="1" i="1" dirty="0">
                <a:solidFill>
                  <a:schemeClr val="tx1"/>
                </a:solidFill>
              </a:rPr>
              <a:t>con norma regolamentare</a:t>
            </a:r>
            <a:r>
              <a:rPr lang="it-IT" i="1" dirty="0">
                <a:solidFill>
                  <a:schemeClr val="tx1"/>
                </a:solidFill>
              </a:rPr>
              <a:t>, che il rilascio o il rinnovo e la permanenza in esercizio siano subordinati alla verifica della regolarità del pagamento dei tributi locali da parte dei soggetti richiedenti.</a:t>
            </a:r>
          </a:p>
          <a:p>
            <a:pPr marL="2540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184</a:t>
            </a:fld>
            <a:endParaRPr lang="it-IT"/>
          </a:p>
        </p:txBody>
      </p:sp>
    </p:spTree>
    <p:extLst>
      <p:ext uri="{BB962C8B-B14F-4D97-AF65-F5344CB8AC3E}">
        <p14:creationId xmlns:p14="http://schemas.microsoft.com/office/powerpoint/2010/main" val="107453886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500" dirty="0"/>
              <a:t>IL REGOLAMENTO PREVISTO DALL’ART. 15 ter </a:t>
            </a:r>
            <a:r>
              <a:rPr lang="it-IT" sz="3500" dirty="0" smtClean="0"/>
              <a:t>DEL DECRETO CRESCITA</a:t>
            </a:r>
            <a:endParaRPr lang="it-IT" sz="3500"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solidFill>
                  <a:schemeClr val="tx1"/>
                </a:solidFill>
              </a:rPr>
              <a:t>Il regolamento comunale dovrà prevedere anche le procedure di verifica della regolarità </a:t>
            </a:r>
            <a:r>
              <a:rPr lang="it-IT" dirty="0">
                <a:solidFill>
                  <a:schemeClr val="tx1"/>
                </a:solidFill>
              </a:rPr>
              <a:t>della posizione tributaria </a:t>
            </a:r>
            <a:r>
              <a:rPr lang="it-IT" dirty="0" smtClean="0">
                <a:solidFill>
                  <a:schemeClr val="tx1"/>
                </a:solidFill>
              </a:rPr>
              <a:t>del richiedente. </a:t>
            </a:r>
          </a:p>
          <a:p>
            <a:pPr marL="0" indent="0" algn="just">
              <a:buNone/>
            </a:pPr>
            <a:r>
              <a:rPr lang="it-IT" dirty="0" smtClean="0">
                <a:solidFill>
                  <a:schemeClr val="tx1"/>
                </a:solidFill>
              </a:rPr>
              <a:t>Nel </a:t>
            </a:r>
            <a:r>
              <a:rPr lang="it-IT" dirty="0">
                <a:solidFill>
                  <a:schemeClr val="tx1"/>
                </a:solidFill>
              </a:rPr>
              <a:t>caso di accertata irregolarità tributaria</a:t>
            </a:r>
            <a:r>
              <a:rPr lang="it-IT" dirty="0" smtClean="0">
                <a:solidFill>
                  <a:schemeClr val="tx1"/>
                </a:solidFill>
              </a:rPr>
              <a:t>, l’ufficio </a:t>
            </a:r>
            <a:r>
              <a:rPr lang="it-IT" dirty="0">
                <a:solidFill>
                  <a:schemeClr val="tx1"/>
                </a:solidFill>
              </a:rPr>
              <a:t>competente </a:t>
            </a:r>
            <a:r>
              <a:rPr lang="it-IT" dirty="0" smtClean="0">
                <a:solidFill>
                  <a:schemeClr val="tx1"/>
                </a:solidFill>
              </a:rPr>
              <a:t>provvederà </a:t>
            </a:r>
            <a:r>
              <a:rPr lang="it-IT" dirty="0">
                <a:solidFill>
                  <a:schemeClr val="tx1"/>
                </a:solidFill>
              </a:rPr>
              <a:t>a notificare al contribuente interessato apposita comunicazione preventiva di </a:t>
            </a:r>
            <a:r>
              <a:rPr lang="it-IT" dirty="0" smtClean="0">
                <a:solidFill>
                  <a:schemeClr val="tx1"/>
                </a:solidFill>
              </a:rPr>
              <a:t>diniego della richiesta o di </a:t>
            </a:r>
            <a:r>
              <a:rPr lang="it-IT" dirty="0">
                <a:solidFill>
                  <a:schemeClr val="tx1"/>
                </a:solidFill>
              </a:rPr>
              <a:t>sospensione dell’attività di cui alle autorizzazioni, concessioni o altro atto </a:t>
            </a:r>
            <a:r>
              <a:rPr lang="it-IT" dirty="0" smtClean="0">
                <a:solidFill>
                  <a:schemeClr val="tx1"/>
                </a:solidFill>
              </a:rPr>
              <a:t>similare.</a:t>
            </a:r>
          </a:p>
          <a:p>
            <a:pPr marL="0" indent="0" algn="just">
              <a:buNone/>
            </a:pPr>
            <a:endParaRPr lang="it-IT" dirty="0">
              <a:solidFill>
                <a:schemeClr val="tx1"/>
              </a:solidFill>
            </a:endParaRPr>
          </a:p>
          <a:p>
            <a:pPr marL="0" indent="0" algn="just">
              <a:buNone/>
            </a:pPr>
            <a:r>
              <a:rPr lang="it-IT" dirty="0" smtClean="0">
                <a:solidFill>
                  <a:schemeClr val="tx1"/>
                </a:solidFill>
              </a:rPr>
              <a:t>Il Regolamento potrà anche assegnare un termine per </a:t>
            </a:r>
            <a:r>
              <a:rPr lang="it-IT" dirty="0">
                <a:solidFill>
                  <a:schemeClr val="tx1"/>
                </a:solidFill>
              </a:rPr>
              <a:t>la regolarizzazione dei debiti </a:t>
            </a:r>
            <a:r>
              <a:rPr lang="it-IT" dirty="0" smtClean="0">
                <a:solidFill>
                  <a:schemeClr val="tx1"/>
                </a:solidFill>
              </a:rPr>
              <a:t>tributari ed il riesame dell’istanza. </a:t>
            </a: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185</a:t>
            </a:fld>
            <a:endParaRPr lang="it-IT"/>
          </a:p>
        </p:txBody>
      </p:sp>
    </p:spTree>
    <p:extLst>
      <p:ext uri="{BB962C8B-B14F-4D97-AF65-F5344CB8AC3E}">
        <p14:creationId xmlns:p14="http://schemas.microsoft.com/office/powerpoint/2010/main" val="306594590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REGOLAMENTO PREVISTO DALL’ART. 15 ter del decreto crescita</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solidFill>
                  <a:schemeClr val="tx1"/>
                </a:solidFill>
              </a:rPr>
              <a:t>A</a:t>
            </a:r>
            <a:r>
              <a:rPr lang="it-IT" dirty="0" smtClean="0">
                <a:solidFill>
                  <a:schemeClr val="tx1"/>
                </a:solidFill>
              </a:rPr>
              <a:t>nche la </a:t>
            </a:r>
            <a:r>
              <a:rPr lang="it-IT" b="1" dirty="0" smtClean="0">
                <a:solidFill>
                  <a:schemeClr val="tx1"/>
                </a:solidFill>
              </a:rPr>
              <a:t>permanenza in esercizio </a:t>
            </a:r>
            <a:r>
              <a:rPr lang="it-IT" dirty="0" smtClean="0">
                <a:solidFill>
                  <a:schemeClr val="tx1"/>
                </a:solidFill>
              </a:rPr>
              <a:t>può essere subordinata alla verifica delle regolarità del pagamento dei tributi locali da parte del titolare di licenza, del soggetto autorizzato o del concessionario.</a:t>
            </a:r>
          </a:p>
          <a:p>
            <a:pPr marL="0" indent="0" algn="just">
              <a:buNone/>
            </a:pPr>
            <a:endParaRPr lang="it-IT" dirty="0" smtClean="0">
              <a:solidFill>
                <a:schemeClr val="tx1"/>
              </a:solidFill>
            </a:endParaRPr>
          </a:p>
          <a:p>
            <a:pPr marL="0" indent="0" algn="just">
              <a:buNone/>
            </a:pPr>
            <a:r>
              <a:rPr lang="it-IT" b="1" dirty="0" smtClean="0">
                <a:solidFill>
                  <a:schemeClr val="tx1"/>
                </a:solidFill>
              </a:rPr>
              <a:t>In tale caso il regolamento dovrà prevedere le modalità di verifica delle situazioni ed una ripartizioni di compiti/responsabilità tra ufficio commercio ed ufficio tributi.</a:t>
            </a:r>
            <a:endParaRPr lang="it-IT" b="1" dirty="0">
              <a:solidFill>
                <a:schemeClr val="tx1"/>
              </a:solidFill>
            </a:endParaRP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186</a:t>
            </a:fld>
            <a:endParaRPr lang="it-IT"/>
          </a:p>
        </p:txBody>
      </p:sp>
    </p:spTree>
    <p:extLst>
      <p:ext uri="{BB962C8B-B14F-4D97-AF65-F5344CB8AC3E}">
        <p14:creationId xmlns:p14="http://schemas.microsoft.com/office/powerpoint/2010/main" val="206401025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500" dirty="0"/>
              <a:t>IL REGOLAMENTO PREVISTO DALL’ART. 15 ter </a:t>
            </a:r>
            <a:r>
              <a:rPr lang="it-IT" sz="3500" dirty="0" smtClean="0"/>
              <a:t>DEL DECRETO CRESCITA</a:t>
            </a:r>
            <a:endParaRPr lang="it-IT" sz="3500"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solidFill>
                  <a:schemeClr val="tx1"/>
                </a:solidFill>
              </a:rPr>
              <a:t>In </a:t>
            </a:r>
            <a:r>
              <a:rPr lang="it-IT" dirty="0">
                <a:solidFill>
                  <a:schemeClr val="tx1"/>
                </a:solidFill>
              </a:rPr>
              <a:t>sede di prima </a:t>
            </a:r>
            <a:r>
              <a:rPr lang="it-IT" dirty="0" smtClean="0">
                <a:solidFill>
                  <a:schemeClr val="tx1"/>
                </a:solidFill>
              </a:rPr>
              <a:t>applicazione, può essere stabilito un termine entro il quale l’Ufficio </a:t>
            </a:r>
            <a:r>
              <a:rPr lang="it-IT" dirty="0">
                <a:solidFill>
                  <a:schemeClr val="tx1"/>
                </a:solidFill>
              </a:rPr>
              <a:t>Commercio </a:t>
            </a:r>
            <a:r>
              <a:rPr lang="it-IT" dirty="0" smtClean="0">
                <a:solidFill>
                  <a:schemeClr val="tx1"/>
                </a:solidFill>
              </a:rPr>
              <a:t>dovrà provvede </a:t>
            </a:r>
            <a:r>
              <a:rPr lang="it-IT" dirty="0">
                <a:solidFill>
                  <a:schemeClr val="tx1"/>
                </a:solidFill>
              </a:rPr>
              <a:t>ad inviare all’Ufficio Tributi l’elenco dei soggetti che hanno licenze, autorizzazioni e concessioni attive e dei quali è necessario verificare la posizione di irregolarità tributaria. </a:t>
            </a:r>
          </a:p>
          <a:p>
            <a:pPr marL="0" indent="0" algn="just">
              <a:buNone/>
            </a:pPr>
            <a:r>
              <a:rPr lang="it-IT" dirty="0">
                <a:solidFill>
                  <a:schemeClr val="tx1"/>
                </a:solidFill>
              </a:rPr>
              <a:t>L’Ufficio Tributi provvederà ad avviare l’attività di verifica delle posizioni trasmesse dandovi priorità nell’ambito delle proprie attività di verifica e comunicandone gli esiti all’Ufficio Commercio.</a:t>
            </a:r>
          </a:p>
          <a:p>
            <a:pPr marL="0" indent="0" algn="just">
              <a:buNone/>
            </a:pPr>
            <a:r>
              <a:rPr lang="it-IT" dirty="0">
                <a:solidFill>
                  <a:schemeClr val="tx1"/>
                </a:solidFill>
              </a:rPr>
              <a:t>Nel caso in cui l’Ufficio Tributi dovesse riscontrare posizioni di irregolarità tributaria, provvede a dare tempestiva comunicazione all’Ufficio Commercio, il quale </a:t>
            </a:r>
            <a:r>
              <a:rPr lang="it-IT" dirty="0" smtClean="0">
                <a:solidFill>
                  <a:schemeClr val="tx1"/>
                </a:solidFill>
              </a:rPr>
              <a:t>attiva le attività conseguenti.</a:t>
            </a:r>
          </a:p>
          <a:p>
            <a:pPr marL="0" indent="0" algn="just">
              <a:buNone/>
            </a:pPr>
            <a:r>
              <a:rPr lang="it-IT" dirty="0" smtClean="0">
                <a:solidFill>
                  <a:schemeClr val="tx1"/>
                </a:solidFill>
              </a:rPr>
              <a:t>A regime dovrà essere prevista una periodicità delle verifiche.</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D57F1E4F-1CFF-5643-939E-217C01CDF565}" type="slidenum">
              <a:rPr lang="en-US" smtClean="0"/>
              <a:pPr/>
              <a:t>187</a:t>
            </a:fld>
            <a:endParaRPr lang="en-US"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Tree>
    <p:extLst>
      <p:ext uri="{BB962C8B-B14F-4D97-AF65-F5344CB8AC3E}">
        <p14:creationId xmlns:p14="http://schemas.microsoft.com/office/powerpoint/2010/main" val="107218122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500" dirty="0"/>
              <a:t>IL REGOLAMENTO PREVISTO DALL’ART. 15 ter </a:t>
            </a:r>
            <a:r>
              <a:rPr lang="it-IT" sz="3500" dirty="0" smtClean="0"/>
              <a:t>DEL DECRETO CRESCITA</a:t>
            </a:r>
            <a:endParaRPr lang="it-IT" sz="3500" dirty="0"/>
          </a:p>
        </p:txBody>
      </p:sp>
      <p:sp>
        <p:nvSpPr>
          <p:cNvPr id="3" name="Segnaposto contenuto 2"/>
          <p:cNvSpPr>
            <a:spLocks noGrp="1"/>
          </p:cNvSpPr>
          <p:nvPr>
            <p:ph idx="1"/>
          </p:nvPr>
        </p:nvSpPr>
        <p:spPr/>
        <p:txBody>
          <a:bodyPr>
            <a:normAutofit fontScale="92500"/>
          </a:bodyPr>
          <a:lstStyle/>
          <a:p>
            <a:pPr marL="0" indent="0" algn="just">
              <a:buNone/>
            </a:pPr>
            <a:r>
              <a:rPr lang="it-IT" b="1" dirty="0" smtClean="0">
                <a:solidFill>
                  <a:schemeClr val="tx1"/>
                </a:solidFill>
              </a:rPr>
              <a:t>Al titolare</a:t>
            </a:r>
            <a:r>
              <a:rPr lang="it-IT" dirty="0" smtClean="0">
                <a:solidFill>
                  <a:schemeClr val="tx1"/>
                </a:solidFill>
              </a:rPr>
              <a:t> di licenza, autorizzazione o concessione </a:t>
            </a:r>
            <a:r>
              <a:rPr lang="it-IT" b="1" dirty="0" smtClean="0">
                <a:solidFill>
                  <a:schemeClr val="tx1"/>
                </a:solidFill>
              </a:rPr>
              <a:t>va assegnato un termine </a:t>
            </a:r>
            <a:r>
              <a:rPr lang="it-IT" b="1" dirty="0">
                <a:solidFill>
                  <a:schemeClr val="tx1"/>
                </a:solidFill>
              </a:rPr>
              <a:t>per la </a:t>
            </a:r>
            <a:r>
              <a:rPr lang="it-IT" b="1" dirty="0" smtClean="0">
                <a:solidFill>
                  <a:schemeClr val="tx1"/>
                </a:solidFill>
              </a:rPr>
              <a:t>regolarizzazione</a:t>
            </a:r>
            <a:r>
              <a:rPr lang="it-IT" dirty="0" smtClean="0">
                <a:solidFill>
                  <a:schemeClr val="tx1"/>
                </a:solidFill>
              </a:rPr>
              <a:t>, decorso </a:t>
            </a:r>
            <a:r>
              <a:rPr lang="it-IT" dirty="0">
                <a:solidFill>
                  <a:schemeClr val="tx1"/>
                </a:solidFill>
              </a:rPr>
              <a:t>infruttuosamente </a:t>
            </a:r>
            <a:r>
              <a:rPr lang="it-IT" dirty="0" smtClean="0">
                <a:solidFill>
                  <a:schemeClr val="tx1"/>
                </a:solidFill>
              </a:rPr>
              <a:t>il quale sarà </a:t>
            </a:r>
            <a:r>
              <a:rPr lang="it-IT" dirty="0">
                <a:solidFill>
                  <a:schemeClr val="tx1"/>
                </a:solidFill>
              </a:rPr>
              <a:t>emesso il provvedimento di sospensione per un periodo di sessanta giorni, ovvero sino al giorno della regolarizzazione, se antecedente, previa notifica del provvedimento da parte dell’Ente Locale.</a:t>
            </a:r>
          </a:p>
          <a:p>
            <a:pPr marL="0" indent="0" algn="just">
              <a:buNone/>
            </a:pPr>
            <a:r>
              <a:rPr lang="it-IT" dirty="0" smtClean="0">
                <a:solidFill>
                  <a:schemeClr val="tx1"/>
                </a:solidFill>
              </a:rPr>
              <a:t>Il regolamento dovrà prevedere il termine massimo per la regolarizzazione, pena revoca.</a:t>
            </a:r>
            <a:endParaRPr lang="it-IT" dirty="0">
              <a:solidFill>
                <a:schemeClr val="tx1"/>
              </a:solidFill>
            </a:endParaRPr>
          </a:p>
          <a:p>
            <a:pPr marL="0" indent="0">
              <a:buNone/>
            </a:pP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188</a:t>
            </a:fld>
            <a:endParaRPr lang="it-IT"/>
          </a:p>
        </p:txBody>
      </p:sp>
    </p:spTree>
    <p:extLst>
      <p:ext uri="{BB962C8B-B14F-4D97-AF65-F5344CB8AC3E}">
        <p14:creationId xmlns:p14="http://schemas.microsoft.com/office/powerpoint/2010/main" val="98981046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500" dirty="0"/>
              <a:t>IL REGOLAMENTO PREVISTO DALL’ART. 15 ter </a:t>
            </a:r>
            <a:r>
              <a:rPr lang="it-IT" sz="3500" dirty="0" smtClean="0"/>
              <a:t>DEL DECRETO CRESCITA</a:t>
            </a:r>
            <a:endParaRPr lang="it-IT" sz="3500"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solidFill>
                  <a:schemeClr val="tx1"/>
                </a:solidFill>
              </a:rPr>
              <a:t>Il </a:t>
            </a:r>
            <a:r>
              <a:rPr lang="it-IT" dirty="0" smtClean="0">
                <a:solidFill>
                  <a:schemeClr val="tx1"/>
                </a:solidFill>
              </a:rPr>
              <a:t>regolamento deve </a:t>
            </a:r>
            <a:r>
              <a:rPr lang="it-IT" b="1" dirty="0" smtClean="0">
                <a:solidFill>
                  <a:schemeClr val="tx1"/>
                </a:solidFill>
              </a:rPr>
              <a:t>tenere conto anche dei tributi </a:t>
            </a:r>
            <a:r>
              <a:rPr lang="it-IT" b="1" dirty="0">
                <a:solidFill>
                  <a:schemeClr val="tx1"/>
                </a:solidFill>
              </a:rPr>
              <a:t>locali affidati dal Comune in gestione</a:t>
            </a:r>
            <a:r>
              <a:rPr lang="it-IT" dirty="0">
                <a:solidFill>
                  <a:schemeClr val="tx1"/>
                </a:solidFill>
              </a:rPr>
              <a:t>, in appalto o in concessione, ad altri Enti, soggetti concessionari pubblici o privati, per l’accertamento e/o la riscossione. </a:t>
            </a:r>
            <a:endParaRPr lang="it-IT" dirty="0" smtClean="0">
              <a:solidFill>
                <a:schemeClr val="tx1"/>
              </a:solidFill>
            </a:endParaRPr>
          </a:p>
          <a:p>
            <a:pPr marL="0" indent="0" algn="just">
              <a:buNone/>
            </a:pPr>
            <a:r>
              <a:rPr lang="it-IT" dirty="0" smtClean="0">
                <a:solidFill>
                  <a:schemeClr val="tx1"/>
                </a:solidFill>
              </a:rPr>
              <a:t>Nel </a:t>
            </a:r>
            <a:r>
              <a:rPr lang="it-IT" dirty="0">
                <a:solidFill>
                  <a:schemeClr val="tx1"/>
                </a:solidFill>
              </a:rPr>
              <a:t>caso di affidamento della gestione dei </a:t>
            </a:r>
            <a:r>
              <a:rPr lang="it-IT" dirty="0" smtClean="0">
                <a:solidFill>
                  <a:schemeClr val="tx1"/>
                </a:solidFill>
              </a:rPr>
              <a:t>tributi locali </a:t>
            </a:r>
            <a:r>
              <a:rPr lang="it-IT" dirty="0">
                <a:solidFill>
                  <a:schemeClr val="tx1"/>
                </a:solidFill>
              </a:rPr>
              <a:t>a soggetti terzi, </a:t>
            </a:r>
            <a:r>
              <a:rPr lang="it-IT" dirty="0" smtClean="0">
                <a:solidFill>
                  <a:schemeClr val="tx1"/>
                </a:solidFill>
              </a:rPr>
              <a:t>il regolamento dovrà prevede a carico del </a:t>
            </a:r>
            <a:r>
              <a:rPr lang="it-IT" dirty="0">
                <a:solidFill>
                  <a:schemeClr val="tx1"/>
                </a:solidFill>
              </a:rPr>
              <a:t>soggetto concessionario </a:t>
            </a:r>
            <a:r>
              <a:rPr lang="it-IT" dirty="0" smtClean="0">
                <a:solidFill>
                  <a:schemeClr val="tx1"/>
                </a:solidFill>
              </a:rPr>
              <a:t>l’obbligo di cooperare con il Suap (o ufficio commercio) per effettuare le verifiche preventive al rilascio di licenze, autorizzazioni o concessioni.</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D57F1E4F-1CFF-5643-939E-217C01CDF565}" type="slidenum">
              <a:rPr lang="en-US" smtClean="0"/>
              <a:pPr/>
              <a:t>189</a:t>
            </a:fld>
            <a:endParaRPr lang="en-US"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Tree>
    <p:extLst>
      <p:ext uri="{BB962C8B-B14F-4D97-AF65-F5344CB8AC3E}">
        <p14:creationId xmlns:p14="http://schemas.microsoft.com/office/powerpoint/2010/main" val="140562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LA SENTENZA DELLA </a:t>
            </a:r>
            <a:br>
              <a:rPr lang="it-IT" dirty="0"/>
            </a:br>
            <a:r>
              <a:rPr lang="it-IT" dirty="0"/>
              <a:t>CORTE COSTITUZIONALE N. 209/2022</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i="1" dirty="0"/>
              <a:t>“Da ultimo questa Corte, ritiene </a:t>
            </a:r>
            <a:r>
              <a:rPr lang="it-IT" i="1" dirty="0" smtClean="0"/>
              <a:t>opportuno chiarire che le dichiarazioni di illegittimità costituzionale ora pronunciate </a:t>
            </a:r>
            <a:r>
              <a:rPr lang="it-IT" i="1" dirty="0"/>
              <a:t>valgono a rimuovere i vulnera agli artt. 3, 31 e 53 Cost. imputabili </a:t>
            </a:r>
            <a:r>
              <a:rPr lang="it-IT" i="1" dirty="0" smtClean="0"/>
              <a:t>all’attuale disciplina dell’esenzione IMU con riguardo alle abitazioni principali, ma </a:t>
            </a:r>
            <a:r>
              <a:rPr lang="it-IT" b="1" i="1" dirty="0" smtClean="0">
                <a:solidFill>
                  <a:srgbClr val="FF0000"/>
                </a:solidFill>
              </a:rPr>
              <a:t>non determinano, in alcun modo, una </a:t>
            </a:r>
            <a:r>
              <a:rPr lang="it-IT" b="1" i="1" dirty="0">
                <a:solidFill>
                  <a:srgbClr val="FF0000"/>
                </a:solidFill>
              </a:rPr>
              <a:t>situazione in cui le cosiddette “seconde case” delle coppie </a:t>
            </a:r>
            <a:r>
              <a:rPr lang="it-IT" b="1" i="1" dirty="0" smtClean="0">
                <a:solidFill>
                  <a:srgbClr val="FF0000"/>
                </a:solidFill>
              </a:rPr>
              <a:t>unite in </a:t>
            </a:r>
            <a:r>
              <a:rPr lang="it-IT" b="1" i="1" dirty="0">
                <a:solidFill>
                  <a:srgbClr val="FF0000"/>
                </a:solidFill>
              </a:rPr>
              <a:t>matrimonio o </a:t>
            </a:r>
            <a:r>
              <a:rPr lang="it-IT" b="1" i="1" dirty="0" smtClean="0">
                <a:solidFill>
                  <a:srgbClr val="FF0000"/>
                </a:solidFill>
              </a:rPr>
              <a:t>in unione civile ne possano usufruire.</a:t>
            </a:r>
            <a:r>
              <a:rPr lang="it-IT" i="1" dirty="0" smtClean="0"/>
              <a:t> Ove queste </a:t>
            </a:r>
            <a:r>
              <a:rPr lang="it-IT" i="1" dirty="0"/>
              <a:t>abbiano la stessa </a:t>
            </a:r>
            <a:r>
              <a:rPr lang="it-IT" sz="3800" b="1" i="1" u="sng" dirty="0"/>
              <a:t>dimora</a:t>
            </a:r>
            <a:r>
              <a:rPr lang="it-IT" b="1" i="1" dirty="0"/>
              <a:t> abituale</a:t>
            </a:r>
            <a:r>
              <a:rPr lang="it-IT" i="1" dirty="0"/>
              <a:t> (e </a:t>
            </a:r>
            <a:r>
              <a:rPr lang="it-IT" i="1" dirty="0" smtClean="0"/>
              <a:t>quindi principale) l’esenzione </a:t>
            </a:r>
            <a:r>
              <a:rPr lang="it-IT" i="1" dirty="0"/>
              <a:t>spetta una sola volta.”</a:t>
            </a: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19</a:t>
            </a:fld>
            <a:endParaRPr lang="it-IT"/>
          </a:p>
        </p:txBody>
      </p:sp>
    </p:spTree>
    <p:extLst>
      <p:ext uri="{BB962C8B-B14F-4D97-AF65-F5344CB8AC3E}">
        <p14:creationId xmlns:p14="http://schemas.microsoft.com/office/powerpoint/2010/main" val="390965040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IL REGOLAMENTO PREVISTO DALL’ART. 15 TER DEL DECRETO CRESCITA SOLAMENTE PER I PAGAMENTI DEI TRIBUTI LOCALI</a:t>
            </a:r>
            <a:endParaRPr lang="it-IT" sz="2800"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solidFill>
                  <a:schemeClr val="tx1"/>
                </a:solidFill>
              </a:rPr>
              <a:t>La norma prevede la subordinazione </a:t>
            </a:r>
            <a:r>
              <a:rPr lang="it-IT" i="1" dirty="0">
                <a:solidFill>
                  <a:schemeClr val="tx1"/>
                </a:solidFill>
              </a:rPr>
              <a:t>della regolarità del pagamento dei </a:t>
            </a:r>
            <a:r>
              <a:rPr lang="it-IT" b="1" i="1" u="sng" dirty="0">
                <a:solidFill>
                  <a:schemeClr val="tx1"/>
                </a:solidFill>
              </a:rPr>
              <a:t>tributi </a:t>
            </a:r>
            <a:r>
              <a:rPr lang="it-IT" b="1" i="1" u="sng" dirty="0" smtClean="0">
                <a:solidFill>
                  <a:schemeClr val="tx1"/>
                </a:solidFill>
              </a:rPr>
              <a:t>locali</a:t>
            </a:r>
            <a:r>
              <a:rPr lang="it-IT" i="1" dirty="0" smtClean="0">
                <a:solidFill>
                  <a:schemeClr val="tx1"/>
                </a:solidFill>
              </a:rPr>
              <a:t>.</a:t>
            </a:r>
          </a:p>
          <a:p>
            <a:pPr marL="0" indent="0" algn="just">
              <a:buNone/>
            </a:pPr>
            <a:r>
              <a:rPr lang="it-IT" b="1" dirty="0" smtClean="0">
                <a:solidFill>
                  <a:schemeClr val="tx1"/>
                </a:solidFill>
              </a:rPr>
              <a:t>E’, quindi, esclusa la possibilità di subordinare il rilascio (o il rinnovo) di licenze, autorizzazioni e concessioni alla verifica della regolarità dei pagamenti di altre entrate, non aventi natura tributaria.</a:t>
            </a:r>
            <a:endParaRPr lang="it-IT" b="1" dirty="0">
              <a:solidFill>
                <a:schemeClr val="tx1"/>
              </a:solidFill>
            </a:endParaRPr>
          </a:p>
          <a:p>
            <a:pPr marL="0" indent="0" algn="just">
              <a:buNone/>
            </a:pPr>
            <a:r>
              <a:rPr lang="it-IT" dirty="0" smtClean="0">
                <a:solidFill>
                  <a:schemeClr val="tx1"/>
                </a:solidFill>
              </a:rPr>
              <a:t>Per </a:t>
            </a:r>
            <a:r>
              <a:rPr lang="it-IT" dirty="0">
                <a:solidFill>
                  <a:schemeClr val="tx1"/>
                </a:solidFill>
              </a:rPr>
              <a:t>tributi comunali </a:t>
            </a:r>
            <a:r>
              <a:rPr lang="it-IT" dirty="0" smtClean="0">
                <a:solidFill>
                  <a:schemeClr val="tx1"/>
                </a:solidFill>
              </a:rPr>
              <a:t>possono intendersi </a:t>
            </a:r>
            <a:r>
              <a:rPr lang="it-IT" dirty="0">
                <a:solidFill>
                  <a:schemeClr val="tx1"/>
                </a:solidFill>
              </a:rPr>
              <a:t>tutte le obbligazioni di natura tributaria la cui soggettività attiva e relativi poteri gestori sono attribuiti per legge al Comune, con esclusione quindi delle addizionali comunali</a:t>
            </a:r>
            <a:r>
              <a:rPr lang="it-IT" dirty="0" smtClean="0">
                <a:solidFill>
                  <a:schemeClr val="tx1"/>
                </a:solidFill>
              </a:rPr>
              <a:t>.</a:t>
            </a: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190</a:t>
            </a:fld>
            <a:endParaRPr lang="it-IT"/>
          </a:p>
        </p:txBody>
      </p:sp>
    </p:spTree>
    <p:extLst>
      <p:ext uri="{BB962C8B-B14F-4D97-AF65-F5344CB8AC3E}">
        <p14:creationId xmlns:p14="http://schemas.microsoft.com/office/powerpoint/2010/main" val="174871065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NIENTE INVIO AL MEF</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solidFill>
                  <a:schemeClr val="tx1"/>
                </a:solidFill>
              </a:rPr>
              <a:t>L’organo deputato ad approvare la delibera relativa alla verifica dei pagamenti dei tributi locali rispetto al rilascio o rinnovo di autorizzazioni, licenze e concessione è il CONSIGLIO COMUNALE.</a:t>
            </a:r>
          </a:p>
          <a:p>
            <a:pPr marL="0" indent="0" algn="just">
              <a:buNone/>
            </a:pPr>
            <a:endParaRPr lang="it-IT" dirty="0">
              <a:solidFill>
                <a:schemeClr val="tx1"/>
              </a:solidFill>
            </a:endParaRPr>
          </a:p>
          <a:p>
            <a:pPr marL="0" indent="0" algn="just">
              <a:buNone/>
            </a:pPr>
            <a:r>
              <a:rPr lang="it-IT" dirty="0" smtClean="0">
                <a:solidFill>
                  <a:schemeClr val="tx1"/>
                </a:solidFill>
              </a:rPr>
              <a:t>Non essendo una delibera di approvazione di un regolamento tributario né di approvazione delle tariffe, la stessa non va trasmessa la MEF</a:t>
            </a: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191</a:t>
            </a:fld>
            <a:endParaRPr lang="en-US" dirty="0"/>
          </a:p>
        </p:txBody>
      </p:sp>
    </p:spTree>
    <p:extLst>
      <p:ext uri="{BB962C8B-B14F-4D97-AF65-F5344CB8AC3E}">
        <p14:creationId xmlns:p14="http://schemas.microsoft.com/office/powerpoint/2010/main" val="3050043888"/>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i="1" dirty="0" smtClean="0"/>
              <a:t>GRAZIE PER L’ATTENZIONE</a:t>
            </a:r>
            <a:endParaRPr lang="it-IT" b="1" i="1" dirty="0"/>
          </a:p>
        </p:txBody>
      </p:sp>
      <p:pic>
        <p:nvPicPr>
          <p:cNvPr id="5" name="Segnaposto contenuto 4"/>
          <p:cNvPicPr>
            <a:picLocks noGrp="1"/>
          </p:cNvPicPr>
          <p:nvPr>
            <p:ph sz="half" idx="1"/>
          </p:nvPr>
        </p:nvPicPr>
        <p:blipFill>
          <a:blip r:embed="rId3">
            <a:extLst>
              <a:ext uri="{28A0092B-C50C-407E-A947-70E740481C1C}">
                <a14:useLocalDpi xmlns:a14="http://schemas.microsoft.com/office/drawing/2010/main" val="0"/>
              </a:ext>
            </a:extLst>
          </a:blip>
          <a:stretch>
            <a:fillRect/>
          </a:stretch>
        </p:blipFill>
        <p:spPr>
          <a:xfrm>
            <a:off x="1266349" y="2226469"/>
            <a:ext cx="2610803" cy="3263504"/>
          </a:xfrm>
          <a:prstGeom prst="rect">
            <a:avLst/>
          </a:prstGeom>
        </p:spPr>
      </p:pic>
      <p:pic>
        <p:nvPicPr>
          <p:cNvPr id="6" name="Segnaposto contenuto 5"/>
          <p:cNvPicPr>
            <a:picLocks noGrp="1"/>
          </p:cNvPicPr>
          <p:nvPr>
            <p:ph sz="half" idx="2"/>
          </p:nvPr>
        </p:nvPicPr>
        <p:blipFill>
          <a:blip r:embed="rId4">
            <a:extLst>
              <a:ext uri="{28A0092B-C50C-407E-A947-70E740481C1C}">
                <a14:useLocalDpi xmlns:a14="http://schemas.microsoft.com/office/drawing/2010/main" val="0"/>
              </a:ext>
            </a:extLst>
          </a:blip>
          <a:stretch>
            <a:fillRect/>
          </a:stretch>
        </p:blipFill>
        <p:spPr>
          <a:xfrm>
            <a:off x="5495843" y="2226469"/>
            <a:ext cx="2152815" cy="3263504"/>
          </a:xfrm>
          <a:prstGeom prst="rect">
            <a:avLst/>
          </a:prstGeom>
        </p:spPr>
      </p:pic>
      <p:sp>
        <p:nvSpPr>
          <p:cNvPr id="3" name="Segnaposto piè di pagina 2"/>
          <p:cNvSpPr>
            <a:spLocks noGrp="1"/>
          </p:cNvSpPr>
          <p:nvPr>
            <p:ph type="ft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192</a:t>
            </a:fld>
            <a:endParaRPr lang="it-IT"/>
          </a:p>
        </p:txBody>
      </p:sp>
    </p:spTree>
    <p:extLst>
      <p:ext uri="{BB962C8B-B14F-4D97-AF65-F5344CB8AC3E}">
        <p14:creationId xmlns:p14="http://schemas.microsoft.com/office/powerpoint/2010/main" val="105498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NOVITÀ IN MATERIA DI IMU</a:t>
            </a:r>
            <a:endParaRPr lang="it-IT" dirty="0"/>
          </a:p>
        </p:txBody>
      </p:sp>
      <p:sp>
        <p:nvSpPr>
          <p:cNvPr id="6" name="AutoShape 6" descr="IMU 2023: scadenze pagamenti, chi deve pagare, differenze prima e seconda  casa - Cose di Casa"/>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25400" indent="0">
              <a:buNone/>
            </a:pPr>
            <a:endParaRPr lang="it-IT" dirty="0"/>
          </a:p>
        </p:txBody>
      </p:sp>
      <p:pic>
        <p:nvPicPr>
          <p:cNvPr id="7" name="Immagine 6"/>
          <p:cNvPicPr/>
          <p:nvPr/>
        </p:nvPicPr>
        <p:blipFill>
          <a:blip r:embed="rId2">
            <a:extLst>
              <a:ext uri="{28A0092B-C50C-407E-A947-70E740481C1C}">
                <a14:useLocalDpi xmlns:a14="http://schemas.microsoft.com/office/drawing/2010/main" val="0"/>
              </a:ext>
            </a:extLst>
          </a:blip>
          <a:stretch>
            <a:fillRect/>
          </a:stretch>
        </p:blipFill>
        <p:spPr>
          <a:xfrm>
            <a:off x="457200" y="1600200"/>
            <a:ext cx="8229600" cy="4418464"/>
          </a:xfrm>
          <a:prstGeom prst="rect">
            <a:avLst/>
          </a:prstGeom>
        </p:spPr>
      </p:pic>
      <p:sp>
        <p:nvSpPr>
          <p:cNvPr id="3" name="Segnaposto piè di pagina 2"/>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2</a:t>
            </a:fld>
            <a:endParaRPr lang="it-IT"/>
          </a:p>
        </p:txBody>
      </p:sp>
    </p:spTree>
    <p:extLst>
      <p:ext uri="{BB962C8B-B14F-4D97-AF65-F5344CB8AC3E}">
        <p14:creationId xmlns:p14="http://schemas.microsoft.com/office/powerpoint/2010/main" val="363324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LA SENTENZA DELLA </a:t>
            </a:r>
            <a:br>
              <a:rPr lang="it-IT" dirty="0"/>
            </a:br>
            <a:r>
              <a:rPr lang="it-IT" dirty="0"/>
              <a:t>CORTE COSTITUZIONALE N. 209/2022</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Dalla pubblicazione di tale sentenza è quindi stato cancellato uno dei requisiti sino a quel momento previsti per la richiesta di esenzione IMU, ovvero la residenza anche del nucleo familiare. Cambiando lo scenario che aleggia attorno ai requisiti per la richiesta dell’esenzione, i comuni si sono (e si troveranno) in situazioni spesso complesse e difficili da districare; sicuramente non di rapida conclusione; soprattutto perché saranno necessarie verifiche puntuali, al fine di evitare che venga data la possibilità di fruire di doppia esenzione IMU a soggetti </a:t>
            </a:r>
            <a:r>
              <a:rPr lang="it-IT" dirty="0" smtClean="0"/>
              <a:t>che </a:t>
            </a:r>
            <a:r>
              <a:rPr lang="it-IT" dirty="0"/>
              <a:t>rientrano nella seconda fattispecie riportata precedentemente (i “furbetti” delle seconde case). </a:t>
            </a:r>
          </a:p>
          <a:p>
            <a:pPr marL="0" indent="0" algn="just">
              <a:buNone/>
            </a:pPr>
            <a:r>
              <a:rPr lang="it-IT" b="1" i="1" dirty="0"/>
              <a:t>“Da questo punto di vista il venir meno di </a:t>
            </a:r>
            <a:r>
              <a:rPr lang="it-IT" b="1" i="1" u="sng" dirty="0"/>
              <a:t>automatismi</a:t>
            </a:r>
            <a:r>
              <a:rPr lang="it-IT" b="1" i="1" dirty="0"/>
              <a:t>, ritenuti incompatibili con i suddetti parametri, responsabilizza i comuni e altre autorità preposte ad effettuare adeguati controlli al riguardo; controlli che, come si è visto, la legislazione vigente consente in termini senz’altro efficaci.”</a:t>
            </a:r>
            <a:endParaRPr lang="it-IT" b="1" dirty="0"/>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20</a:t>
            </a:fld>
            <a:endParaRPr lang="it-IT"/>
          </a:p>
        </p:txBody>
      </p:sp>
    </p:spTree>
    <p:extLst>
      <p:ext uri="{BB962C8B-B14F-4D97-AF65-F5344CB8AC3E}">
        <p14:creationId xmlns:p14="http://schemas.microsoft.com/office/powerpoint/2010/main" val="4013669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LA SENTENZA DELLA </a:t>
            </a:r>
            <a:br>
              <a:rPr lang="it-IT" dirty="0"/>
            </a:br>
            <a:r>
              <a:rPr lang="it-IT" dirty="0"/>
              <a:t>CORTE COSTITUZIONALE N. 209/2022</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Gli avvisi di accertamento notificati ai contribuenti e </a:t>
            </a:r>
            <a:r>
              <a:rPr lang="it-IT" b="1" dirty="0"/>
              <a:t>pagati</a:t>
            </a:r>
            <a:r>
              <a:rPr lang="it-IT" dirty="0"/>
              <a:t>, </a:t>
            </a:r>
            <a:r>
              <a:rPr lang="it-IT" b="1" dirty="0"/>
              <a:t>non</a:t>
            </a:r>
            <a:r>
              <a:rPr lang="it-IT" dirty="0"/>
              <a:t> sono </a:t>
            </a:r>
            <a:r>
              <a:rPr lang="it-IT" b="1" dirty="0"/>
              <a:t>contestabili</a:t>
            </a:r>
            <a:r>
              <a:rPr lang="it-IT" dirty="0"/>
              <a:t> e non sono rimborsabili. Di contro, gli </a:t>
            </a:r>
            <a:r>
              <a:rPr lang="it-IT" b="1" dirty="0"/>
              <a:t>avvisi di accertamento che verranno emessi e notificati, saranno contestabili dai contribuenti</a:t>
            </a:r>
            <a:r>
              <a:rPr lang="it-IT" dirty="0"/>
              <a:t>; si potrà dunque fare ricorso e chiederne l’annullamento. Sarà il comune, chiamato in causa, a dover dimostrare le motivazioni che hanno portato all’emissione dell’accertamento e quindi alla presunzione di non effettiva dimora abituale nell’immobile (da parte di uno dei coniugi). Differentemente, invece, accade nel caso in cui il contribuente avanzi una richiesta di rimborso. In tal caso, è proprio quest’ultimo a dover dimostrare l’abituale dimora nell’immobile oggetto di controversia, portando a conoscenza del comune una serie di documenti volti a dimostrare senza ombra di dubbio quanto affermato.</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21</a:t>
            </a:fld>
            <a:endParaRPr lang="it-IT"/>
          </a:p>
        </p:txBody>
      </p:sp>
    </p:spTree>
    <p:extLst>
      <p:ext uri="{BB962C8B-B14F-4D97-AF65-F5344CB8AC3E}">
        <p14:creationId xmlns:p14="http://schemas.microsoft.com/office/powerpoint/2010/main" val="1496313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SENTENZA DELLA </a:t>
            </a:r>
            <a:br>
              <a:rPr lang="it-IT" dirty="0"/>
            </a:br>
            <a:r>
              <a:rPr lang="it-IT" dirty="0"/>
              <a:t>CORTE COSTITUZIONALE N. 209/2022</a:t>
            </a:r>
          </a:p>
        </p:txBody>
      </p:sp>
      <p:sp>
        <p:nvSpPr>
          <p:cNvPr id="3" name="Segnaposto contenuto 2"/>
          <p:cNvSpPr>
            <a:spLocks noGrp="1"/>
          </p:cNvSpPr>
          <p:nvPr>
            <p:ph idx="1"/>
          </p:nvPr>
        </p:nvSpPr>
        <p:spPr/>
        <p:txBody>
          <a:bodyPr>
            <a:normAutofit fontScale="92500"/>
          </a:bodyPr>
          <a:lstStyle/>
          <a:p>
            <a:pPr marL="25400" indent="0" algn="just">
              <a:buNone/>
            </a:pPr>
            <a:r>
              <a:rPr lang="it-IT" dirty="0" smtClean="0"/>
              <a:t>Sulla non contestabilità degli avvisi </a:t>
            </a:r>
            <a:r>
              <a:rPr lang="it-IT" dirty="0"/>
              <a:t>di accertamento notificati ai contribuenti e pagati, </a:t>
            </a:r>
            <a:r>
              <a:rPr lang="it-IT" dirty="0" smtClean="0"/>
              <a:t>rileva che i fatti asseriti dal contribuente sarebbero non verificabili e, soprattutto, l’</a:t>
            </a:r>
            <a:r>
              <a:rPr lang="it-IT" b="1" dirty="0" smtClean="0"/>
              <a:t>art. 136</a:t>
            </a:r>
            <a:r>
              <a:rPr lang="it-IT" dirty="0" smtClean="0"/>
              <a:t> della </a:t>
            </a:r>
            <a:r>
              <a:rPr lang="it-IT" b="1" smtClean="0"/>
              <a:t>Costituzione</a:t>
            </a:r>
            <a:r>
              <a:rPr lang="it-IT" smtClean="0"/>
              <a:t> </a:t>
            </a:r>
          </a:p>
          <a:p>
            <a:pPr marL="25400" indent="0" algn="just">
              <a:buNone/>
            </a:pPr>
            <a:r>
              <a:rPr lang="it-IT" b="1" i="1" smtClean="0"/>
              <a:t>Quando </a:t>
            </a:r>
            <a:r>
              <a:rPr lang="it-IT" b="1" i="1" dirty="0"/>
              <a:t>la Corte dichiara </a:t>
            </a:r>
            <a:r>
              <a:rPr lang="it-IT" b="1" i="1" dirty="0" smtClean="0"/>
              <a:t>l'illegittimità</a:t>
            </a:r>
            <a:r>
              <a:rPr lang="it-IT" b="1" i="1" dirty="0"/>
              <a:t> costituzionale di una norma di legge o di atto avente forza di legge, la norma cessa di avere efficacia dal giorno successivo alla pubblicazione della decisione.</a:t>
            </a:r>
            <a:endParaRPr lang="it-IT" b="1" i="1"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22</a:t>
            </a:fld>
            <a:endParaRPr lang="it-IT"/>
          </a:p>
        </p:txBody>
      </p:sp>
    </p:spTree>
    <p:extLst>
      <p:ext uri="{BB962C8B-B14F-4D97-AF65-F5344CB8AC3E}">
        <p14:creationId xmlns:p14="http://schemas.microsoft.com/office/powerpoint/2010/main" val="504395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LA SENTENZA DELLA </a:t>
            </a:r>
            <a:br>
              <a:rPr lang="it-IT" dirty="0"/>
            </a:br>
            <a:r>
              <a:rPr lang="it-IT" dirty="0"/>
              <a:t>CORTE COSTITUZIONALE N. 209/2022</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Di seguito un elenco di documenti che, per entrambe le parti, possono essere un utile strumento di dimostrazione della </a:t>
            </a:r>
            <a:r>
              <a:rPr lang="it-IT" b="1" dirty="0"/>
              <a:t>dimora abituale</a:t>
            </a:r>
            <a:r>
              <a:rPr lang="it-IT" dirty="0"/>
              <a:t>:</a:t>
            </a:r>
          </a:p>
          <a:p>
            <a:pPr algn="just"/>
            <a:r>
              <a:rPr lang="it-IT" i="1" dirty="0"/>
              <a:t>le bollette del servizio elettrico nazionale: con attenzione sulla domiciliazione delle stesse, dell’effettiva quantità di consumi e della dicitura “utente residente – utente non residente”; </a:t>
            </a:r>
          </a:p>
          <a:p>
            <a:pPr algn="just"/>
            <a:r>
              <a:rPr lang="it-IT" i="1" dirty="0"/>
              <a:t>la documentazione relativa al consumo idrico;</a:t>
            </a:r>
          </a:p>
          <a:p>
            <a:pPr algn="just"/>
            <a:r>
              <a:rPr lang="it-IT" i="1" dirty="0"/>
              <a:t>la documentazione attestante la domiciliazione anche a fini medici</a:t>
            </a:r>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23</a:t>
            </a:fld>
            <a:endParaRPr lang="it-IT"/>
          </a:p>
        </p:txBody>
      </p:sp>
    </p:spTree>
    <p:extLst>
      <p:ext uri="{BB962C8B-B14F-4D97-AF65-F5344CB8AC3E}">
        <p14:creationId xmlns:p14="http://schemas.microsoft.com/office/powerpoint/2010/main" val="557597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smtClean="0"/>
              <a:t>CORTE CASSAZIONE </a:t>
            </a:r>
            <a:br>
              <a:rPr lang="it-IT" dirty="0" smtClean="0"/>
            </a:br>
            <a:r>
              <a:rPr lang="it-IT" dirty="0" smtClean="0"/>
              <a:t>ORDINANZA 32339/2022</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lnSpc>
                <a:spcPct val="150000"/>
              </a:lnSpc>
              <a:buNone/>
            </a:pPr>
            <a:r>
              <a:rPr lang="it-IT" dirty="0"/>
              <a:t>La Corte di Cassazione, con ordinanza n. 32339 del 3 novembre 2022, ha opportunamente rilevato come la Corte Costituzionale abbia escluso la rilevanza assoluta del luogo di residenza anagrafica o di dimora abituale dei componenti del nucleo familiare del possessore dell’immobile ai fini dell’individuazione dell’abitazione principale per godere dell’esenzione IMU</a:t>
            </a:r>
            <a:r>
              <a:rPr lang="it-IT" dirty="0" smtClean="0"/>
              <a:t>. </a:t>
            </a: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24</a:t>
            </a:fld>
            <a:endParaRPr lang="it-IT"/>
          </a:p>
        </p:txBody>
      </p:sp>
    </p:spTree>
    <p:extLst>
      <p:ext uri="{BB962C8B-B14F-4D97-AF65-F5344CB8AC3E}">
        <p14:creationId xmlns:p14="http://schemas.microsoft.com/office/powerpoint/2010/main" val="664481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CORTE CASSAZIONE </a:t>
            </a:r>
            <a:br>
              <a:rPr lang="it-IT" dirty="0"/>
            </a:br>
            <a:r>
              <a:rPr lang="it-IT" dirty="0"/>
              <a:t>ORDINANZA 32339/2022</a:t>
            </a:r>
          </a:p>
        </p:txBody>
      </p:sp>
      <p:sp>
        <p:nvSpPr>
          <p:cNvPr id="3" name="Segnaposto contenuto 2"/>
          <p:cNvSpPr>
            <a:spLocks noGrp="1"/>
          </p:cNvSpPr>
          <p:nvPr>
            <p:ph idx="1"/>
          </p:nvPr>
        </p:nvSpPr>
        <p:spPr/>
        <p:txBody>
          <a:bodyPr>
            <a:normAutofit fontScale="85000" lnSpcReduction="20000"/>
          </a:bodyPr>
          <a:lstStyle/>
          <a:p>
            <a:pPr marL="0" indent="0" algn="just">
              <a:lnSpc>
                <a:spcPct val="150000"/>
              </a:lnSpc>
              <a:buNone/>
            </a:pPr>
            <a:r>
              <a:rPr lang="it-IT" dirty="0"/>
              <a:t>Inoltre, la Cassazione con l’ordinanza in esame ha evidenziato come i soggetti passivi dell’IMU siano unicamente i possessori dell’immobile, intendendosi per tali esclusivamente il proprietario ovvero il titolare di un diritto reale sull’immobile. Con la conseguenza che l’agevolazione IMU prevista per l’abitazione principale deve ritenersi spettante anche laddove il coniuge del contribuente risieda o dimori in un diverso immobile</a:t>
            </a:r>
            <a:r>
              <a:rPr lang="it-IT" dirty="0" smtClean="0"/>
              <a:t>. </a:t>
            </a: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25</a:t>
            </a:fld>
            <a:endParaRPr lang="it-IT"/>
          </a:p>
        </p:txBody>
      </p:sp>
    </p:spTree>
    <p:extLst>
      <p:ext uri="{BB962C8B-B14F-4D97-AF65-F5344CB8AC3E}">
        <p14:creationId xmlns:p14="http://schemas.microsoft.com/office/powerpoint/2010/main" val="4286083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smtClean="0"/>
              <a:t>ABITAZIONE PRINCIPALE </a:t>
            </a:r>
            <a:br>
              <a:rPr lang="it-IT" dirty="0" smtClean="0"/>
            </a:br>
            <a:r>
              <a:rPr lang="it-IT" dirty="0" smtClean="0"/>
              <a:t>VALORE PRESUNTIVO RESIDENZA</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Per elevare un immobile ad abitazione principale, </a:t>
            </a:r>
            <a:r>
              <a:rPr lang="it-IT" b="1" dirty="0"/>
              <a:t>la residenza anagrafica, avente valore presuntivo rispetto alla residenza effettiva, può essere superata da prova </a:t>
            </a:r>
            <a:r>
              <a:rPr lang="it-IT" b="1" dirty="0" smtClean="0"/>
              <a:t>contraria</a:t>
            </a:r>
            <a:r>
              <a:rPr lang="it-IT" dirty="0" smtClean="0"/>
              <a:t>, </a:t>
            </a:r>
            <a:r>
              <a:rPr lang="it-IT" b="1" dirty="0" smtClean="0">
                <a:solidFill>
                  <a:srgbClr val="FF0000"/>
                </a:solidFill>
              </a:rPr>
              <a:t>ANCHE DA PARTE DELL’ENTE IMPOSITORE.</a:t>
            </a:r>
            <a:r>
              <a:rPr lang="it-IT" dirty="0" smtClean="0"/>
              <a:t> </a:t>
            </a:r>
            <a:endParaRPr lang="it-IT" dirty="0"/>
          </a:p>
          <a:p>
            <a:pPr marL="0" indent="0" algn="just">
              <a:buNone/>
            </a:pPr>
            <a:r>
              <a:rPr lang="it-IT" dirty="0"/>
              <a:t>La Corte di Cassazione (ordinanza 7 giugno 2018, n. 12793) ad esempio, aveva già individuato nell’esiguità dei consumi elettrici un elemento presuntivo sufficiente a disconoscere le agevolazioni e le esenzioni legate alla classificazione dell’immobile quale abitazione principale del contribuente. </a:t>
            </a:r>
          </a:p>
          <a:p>
            <a:pPr marL="0" indent="0" algn="just">
              <a:buNone/>
            </a:pPr>
            <a:r>
              <a:rPr lang="it-IT" dirty="0"/>
              <a:t>In tema di Ici, per la Suprema Corte, </a:t>
            </a:r>
            <a:r>
              <a:rPr lang="it-IT" i="1" dirty="0"/>
              <a:t>ai fini del riconoscimento dell’agevolazione prevista dall’art. 8 del D. Lgs. n. 504 del 1992 per l’immobile adibito ad abitazione principale, le risultanze anagrafiche rivestono un valore presuntivo circa il luogo di residenza effettiva e possono essere superate da prova contraria, desumibile da qualsiasi fonte di convincimento e suscettibile di apprezzamento riservato alla valutazione del giudice di merito</a:t>
            </a:r>
            <a:r>
              <a:rPr lang="it-IT" dirty="0"/>
              <a:t>.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26</a:t>
            </a:fld>
            <a:endParaRPr lang="it-IT"/>
          </a:p>
        </p:txBody>
      </p:sp>
    </p:spTree>
    <p:extLst>
      <p:ext uri="{BB962C8B-B14F-4D97-AF65-F5344CB8AC3E}">
        <p14:creationId xmlns:p14="http://schemas.microsoft.com/office/powerpoint/2010/main" val="391599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ABITAZIONE PRINCIPALE </a:t>
            </a:r>
            <a:br>
              <a:rPr lang="it-IT" dirty="0"/>
            </a:br>
            <a:r>
              <a:rPr lang="it-IT" dirty="0"/>
              <a:t>VALORE PRESUNTIVO RESIDENZA</a:t>
            </a:r>
          </a:p>
        </p:txBody>
      </p:sp>
      <p:sp>
        <p:nvSpPr>
          <p:cNvPr id="3" name="Segnaposto contenuto 2"/>
          <p:cNvSpPr>
            <a:spLocks noGrp="1"/>
          </p:cNvSpPr>
          <p:nvPr>
            <p:ph idx="1"/>
          </p:nvPr>
        </p:nvSpPr>
        <p:spPr/>
        <p:txBody>
          <a:bodyPr>
            <a:normAutofit fontScale="92500" lnSpcReduction="10000"/>
          </a:bodyPr>
          <a:lstStyle/>
          <a:p>
            <a:pPr marL="0" indent="0" algn="just">
              <a:lnSpc>
                <a:spcPct val="200000"/>
              </a:lnSpc>
              <a:buNone/>
            </a:pPr>
            <a:r>
              <a:rPr lang="it-IT" dirty="0"/>
              <a:t>Secondo la giurisprudenza costante della Corte l’apprezzamento delle prove contrarie alle risultanze anagrafiche è demandata al giudice di merito e sottratta al controllo di legittimità, ove adeguatamente motivata.</a:t>
            </a:r>
          </a:p>
          <a:p>
            <a:pPr marL="0" indent="0">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27</a:t>
            </a:fld>
            <a:endParaRPr lang="it-IT"/>
          </a:p>
        </p:txBody>
      </p:sp>
    </p:spTree>
    <p:extLst>
      <p:ext uri="{BB962C8B-B14F-4D97-AF65-F5344CB8AC3E}">
        <p14:creationId xmlns:p14="http://schemas.microsoft.com/office/powerpoint/2010/main" val="1694397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smtClean="0"/>
              <a:t>ABITAZIONE PRINCIPALE </a:t>
            </a:r>
            <a:br>
              <a:rPr lang="it-IT" dirty="0" smtClean="0"/>
            </a:br>
            <a:r>
              <a:rPr lang="it-IT" dirty="0" smtClean="0"/>
              <a:t>ASSENZA REQUISITO DIMORA</a:t>
            </a:r>
            <a:endParaRPr lang="it-IT" dirty="0"/>
          </a:p>
        </p:txBody>
      </p:sp>
      <p:sp>
        <p:nvSpPr>
          <p:cNvPr id="3" name="Segnaposto contenuto 2"/>
          <p:cNvSpPr>
            <a:spLocks noGrp="1"/>
          </p:cNvSpPr>
          <p:nvPr>
            <p:ph idx="1"/>
          </p:nvPr>
        </p:nvSpPr>
        <p:spPr/>
        <p:txBody>
          <a:bodyPr>
            <a:normAutofit fontScale="92500"/>
          </a:bodyPr>
          <a:lstStyle/>
          <a:p>
            <a:pPr marL="0" indent="0" algn="just">
              <a:buNone/>
            </a:pPr>
            <a:r>
              <a:rPr lang="it-IT" dirty="0"/>
              <a:t>I principi contenuti nell’ordinanza della Corte di Cassazione in esame, esposti in materia di Ici, possono, però, essere applicati anche per la nuova Imu (e prima per l’Imu e la Tasi). </a:t>
            </a:r>
          </a:p>
          <a:p>
            <a:pPr marL="0" indent="0" algn="just">
              <a:buNone/>
            </a:pPr>
            <a:endParaRPr lang="it-IT" dirty="0"/>
          </a:p>
          <a:p>
            <a:pPr marL="0" indent="0" algn="just">
              <a:buNone/>
            </a:pPr>
            <a:r>
              <a:rPr lang="it-IT" dirty="0"/>
              <a:t>La dimostrazione dell’assenza del requisito della dimora, basato sui bassi consumi elettrici, nega la classificazione di abitazione principale al fabbricato e l’applicabilità della relativa esenzione.</a:t>
            </a:r>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28</a:t>
            </a:fld>
            <a:endParaRPr lang="it-IT"/>
          </a:p>
        </p:txBody>
      </p:sp>
    </p:spTree>
    <p:extLst>
      <p:ext uri="{BB962C8B-B14F-4D97-AF65-F5344CB8AC3E}">
        <p14:creationId xmlns:p14="http://schemas.microsoft.com/office/powerpoint/2010/main" val="3165440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ANZIANI IN CASA DI RIPOSO</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Per quanto riguarda gli anziani ricoverati in casa di riposo, l’abitazione può essere </a:t>
            </a:r>
            <a:r>
              <a:rPr lang="it-IT" b="1" dirty="0"/>
              <a:t>assimilata ad abitazione principale solo se il comune ha recepito tale possibilità </a:t>
            </a:r>
            <a:r>
              <a:rPr lang="it-IT" dirty="0"/>
              <a:t>nel proprio regolamento (comma 741, lett. c, punto 6).</a:t>
            </a:r>
          </a:p>
          <a:p>
            <a:pPr marL="0" indent="0" algn="just">
              <a:buNone/>
            </a:pPr>
            <a:r>
              <a:rPr lang="it-IT" dirty="0"/>
              <a:t>Non essendo stata riproposta l’assimilazione prevista dall’art. 13 del D.L. n. 201/2011, i cittadini iscritti all’'Anagrafe degli Italiani Residenti all'Estero (AIRE) non godono più di un regime particolare (nel 2012 e 2013 era possibile per il comune </a:t>
            </a:r>
            <a:r>
              <a:rPr lang="it-IT" i="1" dirty="0"/>
              <a:t>considerare direttamente adibita ad abitazione principale l’unità immobiliare posseduta dai cittadini italiani non residenti nel territorio dello Stato a titolo di proprietà o di usufrutto in Italia, a condizione che non risulti locata).</a:t>
            </a: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29</a:t>
            </a:fld>
            <a:endParaRPr lang="it-IT"/>
          </a:p>
        </p:txBody>
      </p:sp>
    </p:spTree>
    <p:extLst>
      <p:ext uri="{BB962C8B-B14F-4D97-AF65-F5344CB8AC3E}">
        <p14:creationId xmlns:p14="http://schemas.microsoft.com/office/powerpoint/2010/main" val="182003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LA NUOVA IMU</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Con la legge 27 dicembre 2019, n. 160, Bilancio di previsione dello Stato per l'anno finanziario 2020 e bilancio pluriennale per il triennio 2020-2022, </a:t>
            </a:r>
            <a:r>
              <a:rPr lang="it-IT" dirty="0">
                <a:hlinkClick r:id="rId2"/>
              </a:rPr>
              <a:t>(GU Serie Generale n.304 del 30-12-2019 - </a:t>
            </a:r>
            <a:r>
              <a:rPr lang="it-IT" dirty="0" err="1">
                <a:hlinkClick r:id="rId2"/>
              </a:rPr>
              <a:t>Suppl</a:t>
            </a:r>
            <a:r>
              <a:rPr lang="it-IT" dirty="0">
                <a:hlinkClick r:id="rId2"/>
              </a:rPr>
              <a:t>. Ordinario n. 45)</a:t>
            </a:r>
            <a:r>
              <a:rPr lang="it-IT" dirty="0"/>
              <a:t> si è passati alla nuova Imu, praticamente la </a:t>
            </a:r>
            <a:r>
              <a:rPr lang="it-IT" b="1" dirty="0"/>
              <a:t>terza versione della stessa imposta</a:t>
            </a:r>
            <a:r>
              <a:rPr lang="it-IT" dirty="0"/>
              <a:t>.</a:t>
            </a:r>
          </a:p>
          <a:p>
            <a:pPr marL="0" indent="0" algn="just">
              <a:buNone/>
            </a:pPr>
            <a:r>
              <a:rPr lang="it-IT" dirty="0"/>
              <a:t>A decorrere dall'anno 2020, l'imposta unica comunale (</a:t>
            </a:r>
            <a:r>
              <a:rPr lang="it-IT" b="1" dirty="0" err="1"/>
              <a:t>Iuc</a:t>
            </a:r>
            <a:r>
              <a:rPr lang="it-IT" dirty="0"/>
              <a:t>) di cui all'articolo 1, comma 639, della legge 27 dicembre 2013, n. 147, è </a:t>
            </a:r>
            <a:r>
              <a:rPr lang="it-IT" b="1" dirty="0"/>
              <a:t>abolita</a:t>
            </a:r>
            <a:r>
              <a:rPr lang="it-IT" dirty="0"/>
              <a:t>, ad eccezione delle disposizioni relative alla tassa sui rifiuti (Tari). </a:t>
            </a:r>
          </a:p>
          <a:p>
            <a:pPr marL="0" indent="0" algn="just">
              <a:buNone/>
            </a:pPr>
            <a:r>
              <a:rPr lang="it-IT" dirty="0"/>
              <a:t>La nuova imposta municipale propria (Imu) è disciplinata dalle disposizioni di cui ai commi da 739 a 783</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a:t>
            </a:fld>
            <a:endParaRPr lang="it-IT"/>
          </a:p>
        </p:txBody>
      </p:sp>
    </p:spTree>
    <p:extLst>
      <p:ext uri="{BB962C8B-B14F-4D97-AF65-F5344CB8AC3E}">
        <p14:creationId xmlns:p14="http://schemas.microsoft.com/office/powerpoint/2010/main" val="3600754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ANZIANI IN CASA DI RIPOSO</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Requisiti per l’esenzione</a:t>
            </a:r>
            <a:endParaRPr lang="it-IT" dirty="0"/>
          </a:p>
          <a:p>
            <a:pPr algn="just"/>
            <a:r>
              <a:rPr lang="it-IT" dirty="0"/>
              <a:t>gli </a:t>
            </a:r>
            <a:r>
              <a:rPr lang="it-IT" b="1" dirty="0"/>
              <a:t>anziani proprietari dell’immobile</a:t>
            </a:r>
            <a:r>
              <a:rPr lang="it-IT" dirty="0"/>
              <a:t> per il quale si richiede l’esenzione IMU devono essere soggetti a ricovero permanente o di lunga degenza in casa di riposo;</a:t>
            </a:r>
          </a:p>
          <a:p>
            <a:pPr algn="just"/>
            <a:r>
              <a:rPr lang="it-IT" dirty="0"/>
              <a:t>l’immobile </a:t>
            </a:r>
            <a:r>
              <a:rPr lang="it-IT" b="1" dirty="0"/>
              <a:t>non deve essere affittato a terzi.</a:t>
            </a:r>
            <a:endParaRPr lang="it-IT" dirty="0"/>
          </a:p>
          <a:p>
            <a:pPr marL="0" indent="0" algn="just">
              <a:buNone/>
            </a:pPr>
            <a:r>
              <a:rPr lang="it-IT" dirty="0"/>
              <a:t>L’esenzione dal pagamento del tributo relativo all’unità immobiliare è una </a:t>
            </a:r>
            <a:r>
              <a:rPr lang="it-IT" b="1" dirty="0">
                <a:solidFill>
                  <a:srgbClr val="FF0000"/>
                </a:solidFill>
                <a:effectLst>
                  <a:outerShdw blurRad="38100" dist="38100" dir="2700000" algn="tl">
                    <a:srgbClr val="000000">
                      <a:alpha val="43137"/>
                    </a:srgbClr>
                  </a:outerShdw>
                </a:effectLst>
              </a:rPr>
              <a:t>possibilità concessa ai singoli comuni</a:t>
            </a:r>
            <a:r>
              <a:rPr lang="it-IT" dirty="0"/>
              <a:t>, ai quali è sempre necessario fare affidamento in sede di </a:t>
            </a:r>
            <a:r>
              <a:rPr lang="it-IT" b="1" dirty="0"/>
              <a:t>calcolo e assegnazione di competenza.</a:t>
            </a: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30</a:t>
            </a:fld>
            <a:endParaRPr lang="it-IT"/>
          </a:p>
        </p:txBody>
      </p:sp>
    </p:spTree>
    <p:extLst>
      <p:ext uri="{BB962C8B-B14F-4D97-AF65-F5344CB8AC3E}">
        <p14:creationId xmlns:p14="http://schemas.microsoft.com/office/powerpoint/2010/main" val="1314086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CONIUGI SEPARATI</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lnSpc>
                <a:spcPct val="200000"/>
              </a:lnSpc>
              <a:buNone/>
            </a:pPr>
            <a:r>
              <a:rPr lang="it-IT" dirty="0"/>
              <a:t>In caso di separazione dei coniugi oppure in caso di comprovata “frattura del rapporto coniugale”, come già osservato dalla Cassazione in ambito Ici, l'esenzione per l'abitazione principale </a:t>
            </a:r>
            <a:r>
              <a:rPr lang="it-IT" dirty="0" smtClean="0"/>
              <a:t>– già prima della sentenza della Corte Costituzionale - a prescindere da ogni altra motivazione, poteva trovare </a:t>
            </a:r>
            <a:r>
              <a:rPr lang="it-IT" dirty="0"/>
              <a:t>applicazione in caso di residenze disgiunte, anche in differenti comuni.</a:t>
            </a:r>
          </a:p>
          <a:p>
            <a:pPr marL="0" indent="0" algn="just">
              <a:lnSpc>
                <a:spcPct val="200000"/>
              </a:lnSpc>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31</a:t>
            </a:fld>
            <a:endParaRPr lang="it-IT"/>
          </a:p>
        </p:txBody>
      </p:sp>
    </p:spTree>
    <p:extLst>
      <p:ext uri="{BB962C8B-B14F-4D97-AF65-F5344CB8AC3E}">
        <p14:creationId xmlns:p14="http://schemas.microsoft.com/office/powerpoint/2010/main" val="2394657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SEPARAZIONE DELLA COPPIA</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Secondo la Corte di Cassazione (sentenza 30 aprile 2019, n. 11416), l’esenzione Imu a favore del coniuge assegnatario della casa, in caso di separazione o divorzio, può estendersi alle coppie di fatto, attraverso una sostanziale equiparazione con le famiglie fondate sul matrimonio.</a:t>
            </a:r>
          </a:p>
          <a:p>
            <a:pPr marL="0" indent="0" algn="just">
              <a:buNone/>
            </a:pPr>
            <a:endParaRPr lang="it-IT" dirty="0"/>
          </a:p>
          <a:p>
            <a:pPr marL="0" indent="0" algn="just">
              <a:buNone/>
            </a:pPr>
            <a:r>
              <a:rPr lang="it-IT" dirty="0"/>
              <a:t>Il principio, però, trova difficoltà di pratica applicazione giacché non è necessario un provvedimento giudiziale di separazione-divorzio, con assegnazione della casa.</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32</a:t>
            </a:fld>
            <a:endParaRPr lang="it-IT"/>
          </a:p>
        </p:txBody>
      </p:sp>
    </p:spTree>
    <p:extLst>
      <p:ext uri="{BB962C8B-B14F-4D97-AF65-F5344CB8AC3E}">
        <p14:creationId xmlns:p14="http://schemas.microsoft.com/office/powerpoint/2010/main" val="1894051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COMODATO</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Per le unità immobiliari, fatta eccezione per quelle classificate nelle categorie catastali A/1, A/8 e A/9, concesse in comodato dal soggetto passivo ai parenti in linea retta entro il primo grado che le utilizzano come abitazione principale, la base imponibile è ridotta del 50%.</a:t>
            </a:r>
          </a:p>
          <a:p>
            <a:pPr marL="0" indent="0" algn="just">
              <a:buNone/>
            </a:pPr>
            <a:r>
              <a:rPr lang="it-IT" b="1" dirty="0"/>
              <a:t>Con la L. n. 160/2019, il beneficio si estende, in caso di morte del comodatario, al coniuge di quest'ultimo in presenza di figli minori. </a:t>
            </a:r>
          </a:p>
          <a:p>
            <a:pPr marL="0" indent="0" algn="just">
              <a:buNone/>
            </a:pPr>
            <a:r>
              <a:rPr lang="it-IT" dirty="0"/>
              <a:t>Per usufruire dell’abbattimento della base imponibile, il contratto dev’essere registrato ed il comodante deve possedere una sola abitazione in Italia e risiedere anagraficamente nonché dimorare abitualmente nello stesso comune in cui è situato l'immobile concesso in comodato.</a:t>
            </a:r>
          </a:p>
          <a:p>
            <a:pPr marL="0" indent="0" algn="just">
              <a:buNone/>
            </a:pPr>
            <a:r>
              <a:rPr lang="it-IT" dirty="0"/>
              <a:t>Il beneficio si applica anche nel caso in cui il comodante, oltre all'immobile concesso in comodato, possieda nello stesso comune un altro immobile adibito a propria abitazione principale, ad eccezione delle unità abitative classificate nelle categorie catastali A/1, A/8 e A/9.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33</a:t>
            </a:fld>
            <a:endParaRPr lang="it-IT"/>
          </a:p>
        </p:txBody>
      </p:sp>
    </p:spTree>
    <p:extLst>
      <p:ext uri="{BB962C8B-B14F-4D97-AF65-F5344CB8AC3E}">
        <p14:creationId xmlns:p14="http://schemas.microsoft.com/office/powerpoint/2010/main" val="492867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COMODATO</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L’art. 3-quater del cosiddetto “Decreto Crescita” (D.L. 30 aprile 2019 n. 34, convertito con modifiche in legge 28 giugno 2019 n. 58) ha </a:t>
            </a:r>
            <a:r>
              <a:rPr lang="it-IT" b="1" u="sng" dirty="0">
                <a:effectLst>
                  <a:outerShdw blurRad="38100" dist="38100" dir="2700000" algn="tl">
                    <a:srgbClr val="000000">
                      <a:alpha val="43137"/>
                    </a:srgbClr>
                  </a:outerShdw>
                </a:effectLst>
              </a:rPr>
              <a:t>eliminato gli obblighi dichiarativi </a:t>
            </a:r>
            <a:r>
              <a:rPr lang="it-IT" dirty="0"/>
              <a:t>rispetto agli immobili concessi in comodato a parenti in linea retta di primo grado.</a:t>
            </a:r>
          </a:p>
          <a:p>
            <a:pPr marL="0" indent="0" algn="just">
              <a:buNone/>
            </a:pPr>
            <a:endParaRPr lang="it-IT" dirty="0"/>
          </a:p>
          <a:p>
            <a:pPr marL="0" indent="0" algn="just">
              <a:buNone/>
            </a:pPr>
            <a:r>
              <a:rPr lang="it-IT" dirty="0"/>
              <a:t>Prima del “Decreto Crescita”, era prevista la riduzione della base imponibile Imu (e, di conseguenza Tasi) al 50% a condizione che il soggetto passivo attestasse il possesso degli immobili nel modello di dichiarazione IMU.</a:t>
            </a:r>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34</a:t>
            </a:fld>
            <a:endParaRPr lang="it-IT"/>
          </a:p>
        </p:txBody>
      </p:sp>
    </p:spTree>
    <p:extLst>
      <p:ext uri="{BB962C8B-B14F-4D97-AF65-F5344CB8AC3E}">
        <p14:creationId xmlns:p14="http://schemas.microsoft.com/office/powerpoint/2010/main" val="4139249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COMODATO</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La norma prevede come condizioni per poter beneficiare della riduzione che: </a:t>
            </a:r>
          </a:p>
          <a:p>
            <a:pPr lvl="0" algn="just"/>
            <a:r>
              <a:rPr lang="it-IT" dirty="0"/>
              <a:t>il contratto sia registrato; </a:t>
            </a:r>
          </a:p>
          <a:p>
            <a:pPr lvl="0" algn="just"/>
            <a:r>
              <a:rPr lang="it-IT" dirty="0"/>
              <a:t>il comodante possieda un solo immobile in Italia; </a:t>
            </a:r>
          </a:p>
          <a:p>
            <a:pPr lvl="0" algn="just"/>
            <a:r>
              <a:rPr lang="it-IT" dirty="0"/>
              <a:t>il comodante risieda anagraficamente nonché dimori abitualmente nello stesso comune in cui è situato l'immobile concesso in comodato. </a:t>
            </a:r>
          </a:p>
          <a:p>
            <a:pPr marL="0" indent="0" algn="just">
              <a:buNone/>
            </a:pPr>
            <a:r>
              <a:rPr lang="it-IT" dirty="0"/>
              <a:t>Secondo la Risoluzione 1/DF dell’Agenzia delle Entrate del 17 febbraio 2016, non solo l’immobile concesso in comodato ma anche quello destinato dal comodante a propria abitazione principale non deve, in nessun caso, essere classificato nelle categorie catastali che individuano le abitazioni di lusso. </a:t>
            </a:r>
          </a:p>
          <a:p>
            <a:pPr marL="0" indent="0" algn="just">
              <a:buNone/>
            </a:pPr>
            <a:r>
              <a:rPr lang="it-IT" dirty="0"/>
              <a:t>Nemmeno il “Decreto Crescita” (D.L. 34/2019) ha inciso su dette condizioni che continuano ad essere necessarie ai fini del riconoscimento dell’agevolazione in oggetto, con la conseguenza che il venir meno di una sola di esse determina la perdita dell’agevolazione stessa.</a:t>
            </a:r>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35</a:t>
            </a:fld>
            <a:endParaRPr lang="it-IT"/>
          </a:p>
        </p:txBody>
      </p:sp>
    </p:spTree>
    <p:extLst>
      <p:ext uri="{BB962C8B-B14F-4D97-AF65-F5344CB8AC3E}">
        <p14:creationId xmlns:p14="http://schemas.microsoft.com/office/powerpoint/2010/main" val="1776911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COMODATO</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Con la </a:t>
            </a:r>
            <a:r>
              <a:rPr lang="it-IT" b="1" dirty="0"/>
              <a:t>sentenza N. 37346/2022</a:t>
            </a:r>
            <a:r>
              <a:rPr lang="it-IT" dirty="0"/>
              <a:t> della Corte Suprema di </a:t>
            </a:r>
            <a:r>
              <a:rPr lang="it-IT" b="1" dirty="0"/>
              <a:t>Cassazione</a:t>
            </a:r>
            <a:r>
              <a:rPr lang="it-IT" dirty="0"/>
              <a:t> è stato chiarito che </a:t>
            </a:r>
            <a:r>
              <a:rPr lang="it-IT" b="1" dirty="0"/>
              <a:t>non sussiste il comodato gratuito al parente in linea diretta di primo grado in caso di comproprietà dell’immobile</a:t>
            </a:r>
            <a:r>
              <a:rPr lang="it-IT" dirty="0"/>
              <a:t> e pertanto il comproprietario non residente è tenuto al pagamento dell’IMU senza riduzione di imponibile e con applicazione dell’aliquota ordinaria.</a:t>
            </a:r>
          </a:p>
          <a:p>
            <a:pPr marL="0" indent="0" algn="just">
              <a:buNone/>
            </a:pPr>
            <a:r>
              <a:rPr lang="it-IT" dirty="0"/>
              <a:t>Dall'esame di una ricorso di una contribuente di Roma, la Corte ha elaborato il seguente principio di diritto</a:t>
            </a:r>
            <a:r>
              <a:rPr lang="it-IT" dirty="0" smtClean="0"/>
              <a:t>: </a:t>
            </a:r>
            <a:r>
              <a:rPr lang="it-IT" i="1" dirty="0" smtClean="0"/>
              <a:t>“</a:t>
            </a:r>
            <a:r>
              <a:rPr lang="it-IT" i="1" dirty="0"/>
              <a:t>In tema di ICI (ora IMU), con riguardo all’eventuale previsione di un regolamento comunale che assimili ad abitazione principale i «fabbricati concessi in uso gratuito a parenti e affini entro il secondo grado che li utilizzino come abitazione principale», la fattispecie normativa è riferita alla sola ipotesi in cui il proprietario o il titolare del diritto reale di godimento conceda in comodato l’immobile ad un parente o affine entro il secondo grado, che non possa vantare su di esso alcun diritto reale o personale di godimento, per destinarlo ad abitazione principale per sé e per la propria famiglia.</a:t>
            </a:r>
            <a:r>
              <a:rPr lang="it-IT" dirty="0"/>
              <a:t> </a:t>
            </a:r>
            <a:r>
              <a:rPr lang="it-IT" b="1" i="1" dirty="0"/>
              <a:t>Ne discende che non può rientrarvi la diversa ipotesi di concessione in comodato tra comproprietari del medesimo immobile</a:t>
            </a:r>
            <a:r>
              <a:rPr lang="it-IT" i="1" dirty="0"/>
              <a:t>”.</a:t>
            </a:r>
            <a:endParaRPr lang="it-IT" dirty="0"/>
          </a:p>
          <a:p>
            <a:pPr marL="0" indent="0">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36</a:t>
            </a:fld>
            <a:endParaRPr lang="it-IT"/>
          </a:p>
        </p:txBody>
      </p:sp>
    </p:spTree>
    <p:extLst>
      <p:ext uri="{BB962C8B-B14F-4D97-AF65-F5344CB8AC3E}">
        <p14:creationId xmlns:p14="http://schemas.microsoft.com/office/powerpoint/2010/main" val="18581421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smtClean="0"/>
              <a:t>IMMOBILI A CANONE CONCORDATO</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Secondo il Decreto Crescita, la stessa esclusione dall’obbligo dichiarativo e comunicativo è previsto anche per questa riduzione al 75% dell’Imu sugli immobili locali a canone concordato (Legge 9 dicembre 1998, n. 431).</a:t>
            </a:r>
          </a:p>
          <a:p>
            <a:pPr marL="0" indent="0" algn="just">
              <a:buNone/>
            </a:pPr>
            <a:r>
              <a:rPr lang="it-IT" dirty="0"/>
              <a:t>Il contratto di locazione a canone concordato è la formula più conveniente di affitto da quando l’equo canone è andato in disuso. Questa formula, per essere ritenuta legale, deve avere alcuni requisiti precisi: una durata precisa, rispondere a definiti parametri di rinnovo e altri requisiti specifici.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37</a:t>
            </a:fld>
            <a:endParaRPr lang="it-IT"/>
          </a:p>
        </p:txBody>
      </p:sp>
    </p:spTree>
    <p:extLst>
      <p:ext uri="{BB962C8B-B14F-4D97-AF65-F5344CB8AC3E}">
        <p14:creationId xmlns:p14="http://schemas.microsoft.com/office/powerpoint/2010/main" val="19213248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IMMOBILI DI LUSSO</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L'aliquota di base per l'abitazione principale classificata nelle categorie catastali A/1 (abitazioni di tipo signorile), A/8 (abitazioni in ville) e A/9 (castelli, palazzi con eminenti pregi artistici o storici) e per le relative pertinenze è pari allo 0,5 per cento e il comune, con deliberazione del consiglio comunale, può aumentarla di 0,1 punti percentuali o diminuirla fino all'azzeramento.</a:t>
            </a:r>
          </a:p>
          <a:p>
            <a:pPr marL="0" indent="0" algn="just">
              <a:buNone/>
            </a:pPr>
            <a:r>
              <a:rPr lang="it-IT" dirty="0"/>
              <a:t>L’abitazione di lusso, secondo quanto stabilito dalla Corte di Cassazione (ordinanza 9 aprile 2020, n. 7769) può trovarsi anche all’interno di un condominio.</a:t>
            </a:r>
          </a:p>
          <a:p>
            <a:pPr marL="0" indent="0" algn="just">
              <a:buNone/>
            </a:pPr>
            <a:r>
              <a:rPr lang="it-IT" dirty="0"/>
              <a:t>I criteri che occorre applicare per valutare un fabbricato di lusso sono quelli indicati dal D.M. Lavori Pubblici 2 agosto 1969. In particolare, l’art. 6 di detto Decreto indica quali abitazioni di lusso quelle aventi una superficie utile complessiva superiore a 240 metri quadrati (Corte di Cassazione, sentenza 20 dicembre 2012 n. 23591/2012). Dal calcolo della superfice utile vanno esclusi i balconi, le terrazze, le cantine, le soffitte, le scale e posti macchine.</a:t>
            </a:r>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38</a:t>
            </a:fld>
            <a:endParaRPr lang="it-IT"/>
          </a:p>
        </p:txBody>
      </p:sp>
    </p:spTree>
    <p:extLst>
      <p:ext uri="{BB962C8B-B14F-4D97-AF65-F5344CB8AC3E}">
        <p14:creationId xmlns:p14="http://schemas.microsoft.com/office/powerpoint/2010/main" val="36141336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ALLOGGI POPOLARI</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Rispetto agli alloggi popolari, la nuova Imu ha mantenuto sostanzialmente inalterato il regime fiscale già previsto per gli immobili in questione.</a:t>
            </a:r>
          </a:p>
          <a:p>
            <a:pPr marL="0" indent="0" algn="just">
              <a:buNone/>
            </a:pPr>
            <a:r>
              <a:rPr lang="it-IT" dirty="0"/>
              <a:t>Per gli alloggi regolarmente assegnati dagli istituti autonomi per le case popolari (IACP) o dagli enti di edilizia residenziale pubblica (ERP), comunque denominati, aventi le stesse finalità degli IACP, istituiti in attuazione dell'art. 93 del DPR 24 luglio 1977, n. 616, (comma 749 dell’art. 1), rimane, quindi, la previsione della detrazione di 200 euro e dell’aliquota ordinaria, o di quella eventualmente ridotta deliberata dal comune.</a:t>
            </a:r>
          </a:p>
          <a:p>
            <a:pPr marL="0" indent="0" algn="just">
              <a:buNone/>
            </a:pPr>
            <a:r>
              <a:rPr lang="it-IT" dirty="0"/>
              <a:t>Rappresenta, invece, una novità la possibilità, contenuta nel comma 754 dell’art. 1 della L. n. 160/2019, di azzerare l’aliquota relativa agli immobili in questione che non erano, e continuano a non essere, assimilati all’abitazione principale, come affermato anche dalla Corte di Cassazione nella sentenza n. 20135 del 25 luglio 2019 che – in linea, peraltro, con quanto sostenuto dal MEF nella Circolare n. 3/DF del 2012 – ha escluso l’applicazione dell’aliquota ridotta (poi trasformata in esenzione) prevista per l’abitazione principale in quanto </a:t>
            </a:r>
            <a:r>
              <a:rPr lang="it-IT" i="1" dirty="0"/>
              <a:t>legittimato passivo dell'imposta è l'Ente possessore dell'immobile diverso dalla persona fisica locataria</a:t>
            </a:r>
            <a:r>
              <a:rPr lang="it-IT" dirty="0"/>
              <a:t>.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39</a:t>
            </a:fld>
            <a:endParaRPr lang="it-IT"/>
          </a:p>
        </p:txBody>
      </p:sp>
    </p:spTree>
    <p:extLst>
      <p:ext uri="{BB962C8B-B14F-4D97-AF65-F5344CB8AC3E}">
        <p14:creationId xmlns:p14="http://schemas.microsoft.com/office/powerpoint/2010/main" val="63391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b="1" dirty="0" smtClean="0"/>
              <a:t>UNIFICAZIONE IMU E TASI</a:t>
            </a:r>
            <a:endParaRPr lang="it-IT" b="1"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I commi da 738 a 783 </a:t>
            </a:r>
            <a:r>
              <a:rPr lang="it-IT" dirty="0" smtClean="0"/>
              <a:t>hanno riformato l’assetto </a:t>
            </a:r>
            <a:r>
              <a:rPr lang="it-IT" dirty="0"/>
              <a:t>dell’imposizione immobiliare locale, </a:t>
            </a:r>
            <a:r>
              <a:rPr lang="it-IT" b="1" dirty="0"/>
              <a:t>unificando le due allora vigenti forme di prelievo </a:t>
            </a:r>
            <a:r>
              <a:rPr lang="it-IT" dirty="0"/>
              <a:t>(l’Imposta comunale sugli immobili, </a:t>
            </a:r>
            <a:r>
              <a:rPr lang="it-IT" b="1" dirty="0"/>
              <a:t>Imu</a:t>
            </a:r>
            <a:r>
              <a:rPr lang="it-IT" dirty="0"/>
              <a:t> e il Tributo per i servizi indivisibili, </a:t>
            </a:r>
            <a:r>
              <a:rPr lang="it-IT" b="1" dirty="0"/>
              <a:t>Tasi</a:t>
            </a:r>
            <a:r>
              <a:rPr lang="it-IT" dirty="0"/>
              <a:t>) e facendo confluire la relativa normativa in un unico testo. </a:t>
            </a:r>
          </a:p>
          <a:p>
            <a:pPr marL="0" indent="0" algn="just">
              <a:buNone/>
            </a:pPr>
            <a:r>
              <a:rPr lang="it-IT" dirty="0"/>
              <a:t>L’imposta trova applicazione in tutti i comuni del territorio nazionale, ferma restando le peculiarità e l’autonomia impositiva della regione Friuli Venezia Giulia e delle province autonome di Trento e Bolzano.</a:t>
            </a:r>
          </a:p>
          <a:p>
            <a:pPr marL="0" indent="0" algn="just">
              <a:buNone/>
            </a:pPr>
            <a:r>
              <a:rPr lang="it-IT" dirty="0"/>
              <a:t>L’aliquota di base è fissata allo 0,86 per cento e può essere modificata dai comuni a determinate condizioni. </a:t>
            </a:r>
          </a:p>
          <a:p>
            <a:pPr marL="0" indent="0" algn="just">
              <a:buNone/>
            </a:pPr>
            <a:r>
              <a:rPr lang="it-IT" dirty="0"/>
              <a:t>Ulteriori aliquote sono definite nell’ambito di una griglia individuata con decreto del MEF.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a:t>
            </a:fld>
            <a:endParaRPr lang="it-IT"/>
          </a:p>
        </p:txBody>
      </p:sp>
    </p:spTree>
    <p:extLst>
      <p:ext uri="{BB962C8B-B14F-4D97-AF65-F5344CB8AC3E}">
        <p14:creationId xmlns:p14="http://schemas.microsoft.com/office/powerpoint/2010/main" val="14809851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AREE FABBRICABILI</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lnSpc>
                <a:spcPct val="150000"/>
              </a:lnSpc>
              <a:buNone/>
            </a:pPr>
            <a:r>
              <a:rPr lang="it-IT" dirty="0"/>
              <a:t>Per le aree fabbricabili, il valore è costituito da quello venale in comune commercio al 1° gennaio dell'anno di imposizione, o a far data dall'adozione degli strumenti urbanistici, avendo riguardo alla zona territoriale di ubicazione, all'indice di edificabilità, alla destinazione d'uso consentita, agli oneri per eventuali lavori di adattamento del terreno necessari per la costruzione, ai prezzi medi rilevati sul mercato dalla vendita di aree aventi analoghe caratteristiche.</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40</a:t>
            </a:fld>
            <a:endParaRPr lang="it-IT"/>
          </a:p>
        </p:txBody>
      </p:sp>
    </p:spTree>
    <p:extLst>
      <p:ext uri="{BB962C8B-B14F-4D97-AF65-F5344CB8AC3E}">
        <p14:creationId xmlns:p14="http://schemas.microsoft.com/office/powerpoint/2010/main" val="40086207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AREE FABBRICABILI</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L’edificabilità di un’area, ai fini dell’applicabilità del criterio di determinazione della base imponibile fondato sul valore venale, dev’essere desunta dalla qualificazione ad essa attribuita nel</a:t>
            </a:r>
            <a:r>
              <a:rPr lang="it-IT" b="1" dirty="0"/>
              <a:t> piano regolatore </a:t>
            </a:r>
            <a:r>
              <a:rPr lang="it-IT" b="1" dirty="0" smtClean="0"/>
              <a:t>generale o il piano urbanistico </a:t>
            </a:r>
            <a:r>
              <a:rPr lang="it-IT" b="1" dirty="0"/>
              <a:t>adottato dal comune,</a:t>
            </a:r>
            <a:r>
              <a:rPr lang="it-IT" dirty="0"/>
              <a:t> indipendentemente dall’approvazione dello stesso da parte della Regione e dall’adozione di strumenti urbanistici attuativi. </a:t>
            </a:r>
          </a:p>
          <a:p>
            <a:pPr marL="0" indent="0" algn="just">
              <a:buNone/>
            </a:pPr>
            <a:r>
              <a:rPr lang="it-IT" dirty="0"/>
              <a:t>Sulla qualificazione, alcune sentenze seguivano un principio “sostanzialistico”, secondo il quale era sufficiente, per l’assoggettamento all’imposta, che un'area fosse utilizzabile a scopo edificatorio in base agli strumenti urbanistici, ancorché le relative procedure non fossero state perfezionate, e l’altro “formale-legalistico” per il quale era necessario che le procedure per l'approvazione degli strumenti urbanistici, fossero perfezionate.</a:t>
            </a:r>
          </a:p>
          <a:p>
            <a:pPr marL="0" indent="0" algn="just">
              <a:buNone/>
            </a:pPr>
            <a:r>
              <a:rPr lang="it-IT" dirty="0"/>
              <a:t>Le Sezioni Unite della Cassazione hanno optato per la prima soluzione (sentenza 30 novembre 2006 n. 25506)</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41</a:t>
            </a:fld>
            <a:endParaRPr lang="it-IT"/>
          </a:p>
        </p:txBody>
      </p:sp>
    </p:spTree>
    <p:extLst>
      <p:ext uri="{BB962C8B-B14F-4D97-AF65-F5344CB8AC3E}">
        <p14:creationId xmlns:p14="http://schemas.microsoft.com/office/powerpoint/2010/main" val="39792170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AREE FABBRICABILI</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b="1" dirty="0"/>
              <a:t>L'art. 36, comma 2, del D.L. 4 luglio 2006 n. 223</a:t>
            </a:r>
            <a:r>
              <a:rPr lang="it-IT" dirty="0"/>
              <a:t>, come convertito nella legge 4 agosto 2006 n. 248/2006, nel frattempo, aveva stabilito che ai fini dell'applicazione del decreto del Presidente della Repubblica 26 ottobre 1972, n. 633, del testo unico delle disposizioni concernenti l'imposta di registro, di cui al decreto del Presidente della Repubblica 26 aprile 1986, n. 131, del testo unico delle imposte sui redditi, di cui al decreto del Presidente della Repubblica 22 dicembre 1986, n. 917, e del decreto legislativo 30 dicembre 1992, n. 504, </a:t>
            </a:r>
            <a:r>
              <a:rPr lang="it-IT" b="1" dirty="0"/>
              <a:t>un'area è da considerare fabbricabile se utilizzabile a scopo edificatorio in base allo strumento urbanistico generale adottato dal comune, indipendentemente dall'approvazione della regione e dall'adozione di strumenti attuativi del medesimo.</a:t>
            </a:r>
          </a:p>
          <a:p>
            <a:pPr marL="0" indent="0" algn="just">
              <a:buNone/>
            </a:pPr>
            <a:r>
              <a:rPr lang="it-IT" dirty="0"/>
              <a:t>In pratica, il legislatore ha dato un’interpretazione autentica, giungendo alle medesime conclusioni alle quali sono, poi, addivenute le Sezioni Unite.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42</a:t>
            </a:fld>
            <a:endParaRPr lang="it-IT"/>
          </a:p>
        </p:txBody>
      </p:sp>
    </p:spTree>
    <p:extLst>
      <p:ext uri="{BB962C8B-B14F-4D97-AF65-F5344CB8AC3E}">
        <p14:creationId xmlns:p14="http://schemas.microsoft.com/office/powerpoint/2010/main" val="32071584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smtClean="0"/>
              <a:t>DELIBERA VALORE AREE FABBRICABILI</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Uno strumento che il legislatore ha concesso ai comuni per ridurre il contenzioso sulle aree fabbricabili è quello previsto dall’articolo 59 del D. Lgs 15 dicembre 1997 n. 446.</a:t>
            </a:r>
          </a:p>
          <a:p>
            <a:pPr marL="0" indent="0" algn="just">
              <a:buNone/>
            </a:pPr>
            <a:r>
              <a:rPr lang="it-IT" dirty="0"/>
              <a:t>L’ente locale può, con proprio regolamento, emanato ai sensi dell’art. 52 dello stesso decreto, determinare periodicamente e per zone omogenee i valori venali in comune commercio delle aree fabbricabili, al fine della limitazione del potere di accertamento dell’ente qualora l'imposta sia stata versata sulla base di un valore non inferiore a quello predeterminato, secondo criteri improntati al perseguimento dello scopo di ridurre al massimo l'insorgenza di contenzioso.</a:t>
            </a:r>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43</a:t>
            </a:fld>
            <a:endParaRPr lang="it-IT"/>
          </a:p>
        </p:txBody>
      </p:sp>
    </p:spTree>
    <p:extLst>
      <p:ext uri="{BB962C8B-B14F-4D97-AF65-F5344CB8AC3E}">
        <p14:creationId xmlns:p14="http://schemas.microsoft.com/office/powerpoint/2010/main" val="28450535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DELIBERA VALORE AREE FABBRICABILI</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b="1" dirty="0"/>
              <a:t>La Corte di Cassazione (sentenza 11 ottobre 2017, n. 23800) ha evidenziato come la determinazione regolamentare dei valori venali, per zone omogenee, abbia natura presuntiva</a:t>
            </a:r>
            <a:r>
              <a:rPr lang="it-IT" dirty="0"/>
              <a:t>, sottraendo all’accertamento il contribuente che vi aderisca, con funzione analoga agli studi di settore.</a:t>
            </a:r>
          </a:p>
          <a:p>
            <a:pPr marL="0" indent="0" algn="just">
              <a:buNone/>
            </a:pPr>
            <a:r>
              <a:rPr lang="it-IT" b="1" dirty="0"/>
              <a:t>Non si tratta di una presunzione assoluta </a:t>
            </a:r>
            <a:r>
              <a:rPr lang="it-IT" dirty="0"/>
              <a:t>sul valore dell’area fabbricabile, ma di una facoltà che il comune ha per autolimitare il proprio potere di accertamento (Corte di Cassazione, sentenze 3 maggio 2005, n. 9135, 7 maggio 2010, n. 11171, 13 marzo 2015, n. 5068)</a:t>
            </a:r>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44</a:t>
            </a:fld>
            <a:endParaRPr lang="it-IT"/>
          </a:p>
        </p:txBody>
      </p:sp>
    </p:spTree>
    <p:extLst>
      <p:ext uri="{BB962C8B-B14F-4D97-AF65-F5344CB8AC3E}">
        <p14:creationId xmlns:p14="http://schemas.microsoft.com/office/powerpoint/2010/main" val="42506288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DELIBERA VALORE AREE FABBRICABILI</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La Cassazione (sentenza 28 ottobre 2016 n. 21830) ha sancito la possibilità, per il comune, di </a:t>
            </a:r>
            <a:r>
              <a:rPr lang="it-IT" b="1" dirty="0"/>
              <a:t>derogare</a:t>
            </a:r>
            <a:r>
              <a:rPr lang="it-IT" dirty="0"/>
              <a:t> al criterio di </a:t>
            </a:r>
            <a:r>
              <a:rPr lang="it-IT" b="1" dirty="0"/>
              <a:t>autolimitazione</a:t>
            </a:r>
            <a:r>
              <a:rPr lang="it-IT" dirty="0"/>
              <a:t> qualora il </a:t>
            </a:r>
            <a:r>
              <a:rPr lang="it-IT" b="1" dirty="0"/>
              <a:t>contribuente non abbia versato tempestivamente l'imposta </a:t>
            </a:r>
            <a:r>
              <a:rPr lang="it-IT" dirty="0"/>
              <a:t>sulla base dei valori predeterminati. In tale caso, il comune non è tenuto ad applicare i valori deliberati ma può discostarsi da essi proprio perché il contribuente non se n'è avvalso. </a:t>
            </a:r>
          </a:p>
          <a:p>
            <a:pPr marL="0" indent="0" algn="just">
              <a:buNone/>
            </a:pPr>
            <a:r>
              <a:rPr lang="it-IT" dirty="0"/>
              <a:t>La Corte ritiene, inoltre, che per godere dell'autolimitazione il contribuente debba eseguire il versamento dell'imposta tempestivamente. </a:t>
            </a:r>
          </a:p>
          <a:p>
            <a:pPr marL="0" indent="0" algn="just">
              <a:buNone/>
            </a:pPr>
            <a:r>
              <a:rPr lang="it-IT" dirty="0"/>
              <a:t>Ad ulteriore sostegno di tale principio, la Corte non ha ammesso l'autolimitazione prevista dall'articolo 59 del D. Lgs. n. 446/1997 per il contribuente che ha tardivamente versato l'imposta conformemente ai valori tabellari attraverso il ravvedimento operoso (Corte di Cassazione, sentenza n. 23798/2016).</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45</a:t>
            </a:fld>
            <a:endParaRPr lang="it-IT"/>
          </a:p>
        </p:txBody>
      </p:sp>
    </p:spTree>
    <p:extLst>
      <p:ext uri="{BB962C8B-B14F-4D97-AF65-F5344CB8AC3E}">
        <p14:creationId xmlns:p14="http://schemas.microsoft.com/office/powerpoint/2010/main" val="16042180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smtClean="0"/>
              <a:t>FABBRICATI INAGIBILI PER </a:t>
            </a:r>
            <a:br>
              <a:rPr lang="it-IT" dirty="0" smtClean="0"/>
            </a:br>
            <a:r>
              <a:rPr lang="it-IT" dirty="0" smtClean="0"/>
              <a:t>EVENTI SISMICI</a:t>
            </a:r>
            <a:endParaRPr lang="it-IT" dirty="0"/>
          </a:p>
        </p:txBody>
      </p:sp>
      <p:sp>
        <p:nvSpPr>
          <p:cNvPr id="3" name="Segnaposto contenuto 2"/>
          <p:cNvSpPr>
            <a:spLocks noGrp="1"/>
          </p:cNvSpPr>
          <p:nvPr>
            <p:ph idx="1"/>
          </p:nvPr>
        </p:nvSpPr>
        <p:spPr/>
        <p:txBody>
          <a:bodyPr>
            <a:normAutofit fontScale="47500" lnSpcReduction="20000"/>
          </a:bodyPr>
          <a:lstStyle/>
          <a:p>
            <a:pPr marL="0" indent="0" algn="just">
              <a:buNone/>
            </a:pPr>
            <a:r>
              <a:rPr lang="it-IT" b="1" dirty="0"/>
              <a:t>Fabbricati inagibili per eventi sismici </a:t>
            </a:r>
            <a:r>
              <a:rPr lang="it-IT" b="1" dirty="0" smtClean="0">
                <a:solidFill>
                  <a:srgbClr val="FF0000"/>
                </a:solidFill>
              </a:rPr>
              <a:t>(Legge 197/2022, art. 1, commi </a:t>
            </a:r>
            <a:r>
              <a:rPr lang="it-IT" b="1" dirty="0">
                <a:solidFill>
                  <a:srgbClr val="FF0000"/>
                </a:solidFill>
              </a:rPr>
              <a:t>750 e 768</a:t>
            </a:r>
            <a:r>
              <a:rPr lang="it-IT" b="1" dirty="0" smtClean="0">
                <a:solidFill>
                  <a:srgbClr val="FF0000"/>
                </a:solidFill>
              </a:rPr>
              <a:t>)</a:t>
            </a:r>
          </a:p>
          <a:p>
            <a:pPr marL="0" indent="0" algn="just">
              <a:buNone/>
            </a:pPr>
            <a:r>
              <a:rPr lang="it-IT" dirty="0"/>
              <a:t/>
            </a:r>
            <a:br>
              <a:rPr lang="it-IT" dirty="0"/>
            </a:br>
            <a:r>
              <a:rPr lang="it-IT" dirty="0" smtClean="0"/>
              <a:t>La L. 197/2022 proroga l’esenzione </a:t>
            </a:r>
            <a:r>
              <a:rPr lang="it-IT" dirty="0"/>
              <a:t>Imu per i fabbricati interessati dagli eventi sismici verificatisi a far data dal 24 agosto 2016 nell’Italia centrale (Abruzzo, Lazio, Marche e Umbria) e quelli ubicati nei comuni delle regioni Emilia Romagna, Lombardi e Veneto colpiti dal sisma del 2012</a:t>
            </a:r>
            <a:r>
              <a:rPr lang="it-IT" dirty="0" smtClean="0"/>
              <a:t>.</a:t>
            </a:r>
          </a:p>
          <a:p>
            <a:pPr marL="0" indent="0" algn="just">
              <a:buNone/>
            </a:pPr>
            <a:r>
              <a:rPr lang="it-IT" dirty="0" smtClean="0"/>
              <a:t>Nel </a:t>
            </a:r>
            <a:r>
              <a:rPr lang="it-IT" dirty="0"/>
              <a:t>primo caso, si tratta dei fabbricati distrutti od oggetto di ordinanze sindacali di sgombero, adottate entro il 31 dicembre 2018, in quanto inagibili totalmente o parzialmente, per i quali l’esenzione dall’applicazione dell’imposta municipale, decretata a decorrere dalla rata in scadenza il 16 dicembre 2016, continuerà fino alla loro definitiva ricostruzione o agibilità e, comunque, non oltre il 31 dicembre 2023 (</a:t>
            </a:r>
            <a:r>
              <a:rPr lang="it-IT" b="1" u="sng" dirty="0">
                <a:hlinkClick r:id="rId2"/>
              </a:rPr>
              <a:t>articolo 48</a:t>
            </a:r>
            <a:r>
              <a:rPr lang="it-IT" dirty="0"/>
              <a:t>, comma 16, Dl 189/2016</a:t>
            </a:r>
            <a:r>
              <a:rPr lang="it-IT" dirty="0" smtClean="0"/>
              <a:t>).</a:t>
            </a:r>
          </a:p>
          <a:p>
            <a:pPr marL="0" indent="0" algn="just">
              <a:buNone/>
            </a:pPr>
            <a:r>
              <a:rPr lang="it-IT" dirty="0"/>
              <a:t/>
            </a:r>
            <a:br>
              <a:rPr lang="it-IT" dirty="0"/>
            </a:br>
            <a:r>
              <a:rPr lang="it-IT" dirty="0"/>
              <a:t>Per quanto riguarda le zone colpite dal sisma del 20 e del 29 maggio 2012, la disposizione interessa</a:t>
            </a:r>
            <a:r>
              <a:rPr lang="it-IT" b="1" dirty="0"/>
              <a:t> </a:t>
            </a:r>
            <a:r>
              <a:rPr lang="it-IT" dirty="0"/>
              <a:t>i fabbricati distrutti od oggetto di ordinanze sindacali di sgombero, adottate entro il 30 novembre 2012, in quanto inagibili totalmente o parzialmente, per i quali l’esenzione dall’Imu, decretata a decorrere dall’anno 2012, proseguirà – come nella fattispecie precedente – fino alla loro definitiva ricostruzione e agibilità e, comunque, non oltre il 31 dicembre 2023 (</a:t>
            </a:r>
            <a:r>
              <a:rPr lang="it-IT" b="1" u="sng" dirty="0">
                <a:hlinkClick r:id="rId3"/>
              </a:rPr>
              <a:t>articolo 8</a:t>
            </a:r>
            <a:r>
              <a:rPr lang="it-IT" dirty="0"/>
              <a:t>, comma 3, Dl 74/2012).</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46</a:t>
            </a:fld>
            <a:endParaRPr lang="it-IT"/>
          </a:p>
        </p:txBody>
      </p:sp>
    </p:spTree>
    <p:extLst>
      <p:ext uri="{BB962C8B-B14F-4D97-AF65-F5344CB8AC3E}">
        <p14:creationId xmlns:p14="http://schemas.microsoft.com/office/powerpoint/2010/main" val="26678776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b="1" dirty="0" smtClean="0">
                <a:solidFill>
                  <a:srgbClr val="FF0000"/>
                </a:solidFill>
              </a:rPr>
              <a:t>LEGGE 197/2022</a:t>
            </a:r>
            <a:br>
              <a:rPr lang="it-IT" b="1" dirty="0" smtClean="0">
                <a:solidFill>
                  <a:srgbClr val="FF0000"/>
                </a:solidFill>
              </a:rPr>
            </a:br>
            <a:r>
              <a:rPr lang="it-IT" dirty="0" smtClean="0"/>
              <a:t>IMMOBILI OCCUPATI ABUSIVAMENTE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L’art. 1 della legge 197/2022 ha dettato diverse disposizioni riguardanti l’imposta municipale propria. </a:t>
            </a:r>
          </a:p>
          <a:p>
            <a:pPr marL="0" indent="0" algn="just">
              <a:buNone/>
            </a:pPr>
            <a:r>
              <a:rPr lang="it-IT" dirty="0"/>
              <a:t>La nuova lettera g-bis) nel comma 759 dell’articolo 1 della legge 160/2019, prevede che dal 1° gennaio 2023, è riconosciuta l’esenzione dall’Imu per il periodo dell’anno durante il quale sussistono le condizioni che danno diritto all’esclusione. </a:t>
            </a:r>
          </a:p>
          <a:p>
            <a:pPr marL="0" indent="0" algn="just">
              <a:buNone/>
            </a:pPr>
            <a:r>
              <a:rPr lang="it-IT" dirty="0"/>
              <a:t>Si tratta degli immobili non utilizzabili né disponibili, per i quali è stata presentata denuncia all’autorità giudiziaria per i reati di violazione di domicilio (articolo 614, secondo comma, codice penale) o di invasione di terreni o edifici (articolo 633, codice penale) ovvero per la cui occupazione abusiva è stata presentata denuncia o iniziata azione giudiziaria penale.</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47</a:t>
            </a:fld>
            <a:endParaRPr lang="it-IT"/>
          </a:p>
        </p:txBody>
      </p:sp>
    </p:spTree>
    <p:extLst>
      <p:ext uri="{BB962C8B-B14F-4D97-AF65-F5344CB8AC3E}">
        <p14:creationId xmlns:p14="http://schemas.microsoft.com/office/powerpoint/2010/main" val="9226955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b="1" dirty="0">
                <a:solidFill>
                  <a:srgbClr val="FF0000"/>
                </a:solidFill>
              </a:rPr>
              <a:t>LEGGE 197/2022</a:t>
            </a:r>
            <a:br>
              <a:rPr lang="it-IT" b="1" dirty="0">
                <a:solidFill>
                  <a:srgbClr val="FF0000"/>
                </a:solidFill>
              </a:rPr>
            </a:br>
            <a:r>
              <a:rPr lang="it-IT" dirty="0"/>
              <a:t>IMMOBILI OCCUPATI ABUSIVAMENTE</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Per avere diritto all'esonero dal pagamento il proprietario o il titolare di altro diritto reale di godimento è </a:t>
            </a:r>
            <a:r>
              <a:rPr lang="it-IT" b="1" dirty="0"/>
              <a:t>tenuto a presentare una denuncia penale per violazione di domicilio</a:t>
            </a:r>
            <a:r>
              <a:rPr lang="it-IT" dirty="0"/>
              <a:t>, per occupazione di terreni e edifici, o a esperire un'azione penale per occupazione abusiva. </a:t>
            </a:r>
            <a:endParaRPr lang="it-IT" dirty="0" smtClean="0"/>
          </a:p>
          <a:p>
            <a:pPr marL="0" indent="0" algn="just">
              <a:buNone/>
            </a:pPr>
            <a:r>
              <a:rPr lang="it-IT" dirty="0" smtClean="0"/>
              <a:t>Il </a:t>
            </a:r>
            <a:r>
              <a:rPr lang="it-IT" dirty="0"/>
              <a:t>titolare dell'immobile, inoltre, è onerato di comunicare al comune competente il possesso dei requisiti per fruire dell'esenzione. </a:t>
            </a:r>
            <a:endParaRPr lang="it-IT" dirty="0" smtClean="0"/>
          </a:p>
          <a:p>
            <a:pPr marL="0" indent="0" algn="just">
              <a:buNone/>
            </a:pPr>
            <a:r>
              <a:rPr lang="it-IT" dirty="0" smtClean="0"/>
              <a:t>L'amministrazione </a:t>
            </a:r>
            <a:r>
              <a:rPr lang="it-IT" dirty="0"/>
              <a:t>comunale deve essere informata anche quando vengono meno i presupposti per avere diritto all'agevolazione.</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48</a:t>
            </a:fld>
            <a:endParaRPr lang="it-IT"/>
          </a:p>
        </p:txBody>
      </p:sp>
    </p:spTree>
    <p:extLst>
      <p:ext uri="{BB962C8B-B14F-4D97-AF65-F5344CB8AC3E}">
        <p14:creationId xmlns:p14="http://schemas.microsoft.com/office/powerpoint/2010/main" val="28792950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b="1" dirty="0">
                <a:solidFill>
                  <a:srgbClr val="FF0000"/>
                </a:solidFill>
              </a:rPr>
              <a:t>LEGGE 197/2022</a:t>
            </a:r>
            <a:br>
              <a:rPr lang="it-IT" b="1" dirty="0">
                <a:solidFill>
                  <a:srgbClr val="FF0000"/>
                </a:solidFill>
              </a:rPr>
            </a:br>
            <a:r>
              <a:rPr lang="it-IT" dirty="0"/>
              <a:t>IMMOBILI OCCUPATI </a:t>
            </a:r>
            <a:r>
              <a:rPr lang="it-IT" dirty="0" smtClean="0"/>
              <a:t>ABUSIVAMENTE</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Con la sentenza n. 861 del 13 marzo 2023 la Corte di giustizia tributaria di Milano sez.12, in contrasto con i precedenti orientamenti della Cassazione (ordinanze 29658/2021 e 29868/2021), ha chiarito che in caso di abitazione occupata abusivamente da un soggetto non avente titolo, l’IMU non è dovuta dal proprietario dell’immobile, in tal caso acquistato per mezzo di un’asta giudiziaria. </a:t>
            </a:r>
          </a:p>
          <a:p>
            <a:pPr marL="0" indent="0" algn="just">
              <a:buNone/>
            </a:pPr>
            <a:r>
              <a:rPr lang="it-IT" dirty="0"/>
              <a:t>La Corte ha valorizzato il fatto che dal momento che il proprietario non può godere a pieno dell’immobile, viene meno il presupposto impositivo IMU previsto dall'art.1 comma 740 della legge 160/2019 secondo cui: </a:t>
            </a:r>
            <a:r>
              <a:rPr lang="it-IT" i="1" dirty="0"/>
              <a:t>"Il presupposto dell'imposta è il possesso di immobili. (...)". </a:t>
            </a:r>
            <a:endParaRPr lang="it-IT" dirty="0"/>
          </a:p>
          <a:p>
            <a:pPr marL="0" indent="0" algn="just">
              <a:buNone/>
            </a:pPr>
            <a:r>
              <a:rPr lang="it-IT" dirty="0"/>
              <a:t>Tale pronuncia si pone in linea con le novità introdotte dalla Legge 29 dicembre 2022 n. 197 (Legge di Bilancio per l'anno 2023) all'art. 1, co. 81. mediante l'inserimento della lett. g-bis) all'art. 1 co. 759 L. 160/2019</a:t>
            </a:r>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49</a:t>
            </a:fld>
            <a:endParaRPr lang="it-IT"/>
          </a:p>
        </p:txBody>
      </p:sp>
    </p:spTree>
    <p:extLst>
      <p:ext uri="{BB962C8B-B14F-4D97-AF65-F5344CB8AC3E}">
        <p14:creationId xmlns:p14="http://schemas.microsoft.com/office/powerpoint/2010/main" val="3183973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UNIFICAZIONE IMU E TASI</a:t>
            </a:r>
            <a:endParaRPr lang="it-IT" dirty="0"/>
          </a:p>
        </p:txBody>
      </p:sp>
      <p:sp>
        <p:nvSpPr>
          <p:cNvPr id="3" name="Segnaposto contenuto 2"/>
          <p:cNvSpPr>
            <a:spLocks noGrp="1"/>
          </p:cNvSpPr>
          <p:nvPr>
            <p:ph idx="1"/>
          </p:nvPr>
        </p:nvSpPr>
        <p:spPr/>
        <p:txBody>
          <a:bodyPr>
            <a:normAutofit/>
          </a:bodyPr>
          <a:lstStyle/>
          <a:p>
            <a:pPr marL="0" indent="0" algn="just">
              <a:buNone/>
            </a:pPr>
            <a:r>
              <a:rPr lang="it-IT" dirty="0" smtClean="0"/>
              <a:t>L’abolizione </a:t>
            </a:r>
            <a:r>
              <a:rPr lang="it-IT" dirty="0"/>
              <a:t>della </a:t>
            </a:r>
            <a:r>
              <a:rPr lang="it-IT" dirty="0" err="1"/>
              <a:t>Iuc</a:t>
            </a:r>
            <a:r>
              <a:rPr lang="it-IT" dirty="0"/>
              <a:t>, in effetti, ha portato alla soppressione della sola Tassa sui Servizi Indivisibili (Tasi), visto che il tributo sul servizio integrato rifiuti è rimasto vigente e l’Imu ha subito solo un aggiornamento.</a:t>
            </a:r>
          </a:p>
          <a:p>
            <a:pPr algn="just"/>
            <a:endParaRPr lang="it-IT" dirty="0"/>
          </a:p>
          <a:p>
            <a:pPr marL="0" indent="0" algn="just">
              <a:buNone/>
            </a:pPr>
            <a:r>
              <a:rPr lang="it-IT" dirty="0"/>
              <a:t>Il presupposto dell'imposta rimane il possesso di immobili.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a:t>
            </a:fld>
            <a:endParaRPr lang="it-IT"/>
          </a:p>
        </p:txBody>
      </p:sp>
    </p:spTree>
    <p:extLst>
      <p:ext uri="{BB962C8B-B14F-4D97-AF65-F5344CB8AC3E}">
        <p14:creationId xmlns:p14="http://schemas.microsoft.com/office/powerpoint/2010/main" val="1440356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FABBRICATI MERCE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I “fabbricati merce” sono quegli immobili costruiti o ristrutturati per la vendita alla cui produzione o al cui scambio è diretta l’attività dell’impresa. </a:t>
            </a:r>
          </a:p>
          <a:p>
            <a:pPr marL="0" indent="0" algn="just">
              <a:buNone/>
            </a:pPr>
            <a:r>
              <a:rPr lang="it-IT" dirty="0"/>
              <a:t>Relativamente all’Imu, fino all'anno 2021, l'aliquota di base </a:t>
            </a:r>
            <a:r>
              <a:rPr lang="it-IT" dirty="0" smtClean="0"/>
              <a:t>è stata pari </a:t>
            </a:r>
            <a:r>
              <a:rPr lang="it-IT" dirty="0"/>
              <a:t>allo 0,1 per cento, fintanto che permanga la destinazione del fabbricato e lo stesso non siano in ogni caso locato.</a:t>
            </a:r>
          </a:p>
          <a:p>
            <a:pPr marL="0" indent="0" algn="just">
              <a:buNone/>
            </a:pPr>
            <a:r>
              <a:rPr lang="it-IT" dirty="0"/>
              <a:t>I comuni potranno aumentarla fino allo 0,25 per cento o diminuirla fino all'azzeramento. </a:t>
            </a:r>
          </a:p>
          <a:p>
            <a:pPr marL="0" indent="0" algn="just">
              <a:buNone/>
            </a:pPr>
            <a:r>
              <a:rPr lang="it-IT" dirty="0"/>
              <a:t>A decorrere dal 1° gennaio 2022, i “fabbricati merce” </a:t>
            </a:r>
            <a:r>
              <a:rPr lang="it-IT" dirty="0" smtClean="0"/>
              <a:t>sono esenti </a:t>
            </a:r>
            <a:r>
              <a:rPr lang="it-IT" dirty="0"/>
              <a:t>dall'Imu.</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50</a:t>
            </a:fld>
            <a:endParaRPr lang="it-IT"/>
          </a:p>
        </p:txBody>
      </p:sp>
    </p:spTree>
    <p:extLst>
      <p:ext uri="{BB962C8B-B14F-4D97-AF65-F5344CB8AC3E}">
        <p14:creationId xmlns:p14="http://schemas.microsoft.com/office/powerpoint/2010/main" val="419399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FABBRICATI MERCE</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Per godere delle agevolazioni riservate a questa tipologia di fabbricati (ed alle altre agevolazioni di cui all’art. 2 del Dl 102/2013) sussisteva un obbligo dichiarativo (comma 5-bis) e la presentazione della dichiarazione aveva valore costitutivo dell’agevolazione. </a:t>
            </a:r>
          </a:p>
          <a:p>
            <a:pPr marL="0" indent="0" algn="just">
              <a:buNone/>
            </a:pPr>
            <a:r>
              <a:rPr lang="it-IT" dirty="0"/>
              <a:t>Questo significava che l’assenza della dichiarazione comportava la decadenza dal diritto al trattamento previsto per i “fabbricati merce”, non essendo possibile provarne la natura, con altri mezzi, in un momento successivo, nemmeno eventualmente di fronte al giudice tributario.</a:t>
            </a:r>
          </a:p>
          <a:p>
            <a:pPr marL="0" indent="0" algn="just">
              <a:buNone/>
            </a:pPr>
            <a:r>
              <a:rPr lang="it-IT" dirty="0"/>
              <a:t>L’</a:t>
            </a:r>
            <a:r>
              <a:rPr lang="it-IT" dirty="0" err="1"/>
              <a:t>Ifel</a:t>
            </a:r>
            <a:r>
              <a:rPr lang="it-IT" dirty="0"/>
              <a:t> ha rilevato che nella nuova Imu non esistono più casi di presentazione della dichiarazione a pena di decadenza e, quindi, la mancata presentazione della dichiarazione non dovrebbe più fare perdere il diritto all’agevolazione, ma comportare solo l’applicazione della sanzione di 50 euro per omessa presentazione della dichiarazione.</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51</a:t>
            </a:fld>
            <a:endParaRPr lang="it-IT"/>
          </a:p>
        </p:txBody>
      </p:sp>
    </p:spTree>
    <p:extLst>
      <p:ext uri="{BB962C8B-B14F-4D97-AF65-F5344CB8AC3E}">
        <p14:creationId xmlns:p14="http://schemas.microsoft.com/office/powerpoint/2010/main" val="24243068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FABBRICATI MERCE</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La disciplina per i “fabbricati merce”, non si estende alle aree fabbricabili, agli immobili in corso di costruzione, oggetto di ristrutturazione o di restauro, tranne che non si tratti di “interventi di incisivo recupero”.</a:t>
            </a:r>
          </a:p>
          <a:p>
            <a:pPr marL="0" indent="0" algn="just">
              <a:buNone/>
            </a:pPr>
            <a:r>
              <a:rPr lang="it-IT" dirty="0"/>
              <a:t>Secondo la risoluzione n. 11/DF dell’11 dicembre 2013 del MEF, nel concetto “ fabbricati costruiti” può farsi rientrare anche il fabbricato acquistato dall’impresa costruttrice sul quale la stessa procede a interventi di consolidamento, ripristino e rinnovo degli elementi costitutivi dell'edificio, all'inserimento degli elementi accessori e degli impianti richiesti dalle esigenze dell'uso, all'eliminazione degli elementi estranei all'organismo edilizio, demolizione e successiva fedele ricostruzione di un fabbricato identico, quanto a sagoma, volumi, area di sedime e caratteristiche dei materiali, fatte salve le sole innovazioni necessarie per l'adeguamento alla normativa antisismica ed, infine, agli interventi di ristrutturazione urbanistica (art. 3, comma 1, lettere c), d) e f), del D.P.R. 6 giugno 2001, n. 380). </a:t>
            </a:r>
          </a:p>
          <a:p>
            <a:pPr marL="0" indent="0">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52</a:t>
            </a:fld>
            <a:endParaRPr lang="it-IT"/>
          </a:p>
        </p:txBody>
      </p:sp>
    </p:spTree>
    <p:extLst>
      <p:ext uri="{BB962C8B-B14F-4D97-AF65-F5344CB8AC3E}">
        <p14:creationId xmlns:p14="http://schemas.microsoft.com/office/powerpoint/2010/main" val="10438969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FABBRICATI MERCE</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La disciplina per i “fabbricati merce”, non si estende alle aree fabbricabili, agli immobili in corso di costruzione, oggetto di ristrutturazione o di restauro, tranne che non si tratti di “interventi di incisivo recupero”.</a:t>
            </a:r>
          </a:p>
          <a:p>
            <a:pPr marL="0" indent="0" algn="just">
              <a:buNone/>
            </a:pPr>
            <a:r>
              <a:rPr lang="it-IT" dirty="0"/>
              <a:t>Secondo la risoluzione n. 11/DF dell’11 dicembre 2013 del MEF, nel concetto </a:t>
            </a:r>
            <a:r>
              <a:rPr lang="it-IT" dirty="0" smtClean="0"/>
              <a:t>“fabbricati </a:t>
            </a:r>
            <a:r>
              <a:rPr lang="it-IT" dirty="0"/>
              <a:t>costruiti” può farsi rientrare anche il fabbricato acquistato dall’impresa costruttrice sul quale la stessa procede a interventi di consolidamento, ripristino e rinnovo degli elementi costitutivi dell'edificio, all'inserimento degli elementi accessori e degli impianti richiesti dalle esigenze dell'uso, all'eliminazione degli elementi estranei all'organismo edilizio, demolizione e successiva fedele ricostruzione di un fabbricato identico, quanto a sagoma, volumi, area di sedime e caratteristiche dei materiali, fatte salve le sole innovazioni necessarie per l'adeguamento alla normativa antisismica ed, infine, agli interventi di ristrutturazione urbanistica (art. 3, comma 1, lettere c), d) e f), del D.P.R. 6 giugno 2001, n. 380). </a:t>
            </a:r>
          </a:p>
          <a:p>
            <a:pPr marL="0" indent="0">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53</a:t>
            </a:fld>
            <a:endParaRPr lang="it-IT"/>
          </a:p>
        </p:txBody>
      </p:sp>
    </p:spTree>
    <p:extLst>
      <p:ext uri="{BB962C8B-B14F-4D97-AF65-F5344CB8AC3E}">
        <p14:creationId xmlns:p14="http://schemas.microsoft.com/office/powerpoint/2010/main" val="24626829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FABBRICATI MERCE</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b="1" dirty="0"/>
              <a:t>Per godere dell’agevolazione l’impresa deve avere costruito e non locato il bene.</a:t>
            </a:r>
          </a:p>
          <a:p>
            <a:pPr marL="0" indent="0" algn="just">
              <a:buNone/>
            </a:pPr>
            <a:r>
              <a:rPr lang="it-IT" dirty="0"/>
              <a:t>Questo restringe il campo delle agevolazioni ai soli fabbricati per i quali l’impresa abbia richiesto ed ottenuto uno specifico permesso a costruire.</a:t>
            </a:r>
          </a:p>
          <a:p>
            <a:pPr marL="0" indent="0" algn="just">
              <a:buNone/>
            </a:pPr>
            <a:r>
              <a:rPr lang="it-IT" dirty="0"/>
              <a:t>Il soggetto che può ottenere le agevolazioni per i “fabbricati merce” è quella che esercita l’attività di imprenditore edile o società immobiliare, anche se non in maniera abituale. L’importante è che sia intestatario del permesso a costruire, poi può anche svolgere l’attività di costruttore in maniera occasionale</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54</a:t>
            </a:fld>
            <a:endParaRPr lang="it-IT"/>
          </a:p>
        </p:txBody>
      </p:sp>
    </p:spTree>
    <p:extLst>
      <p:ext uri="{BB962C8B-B14F-4D97-AF65-F5344CB8AC3E}">
        <p14:creationId xmlns:p14="http://schemas.microsoft.com/office/powerpoint/2010/main" val="11279711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FABBRICATI MERCE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Il Dipartimento della Finanza Locale del </a:t>
            </a:r>
            <a:r>
              <a:rPr lang="it-IT" dirty="0" err="1"/>
              <a:t>Mef</a:t>
            </a:r>
            <a:r>
              <a:rPr lang="it-IT" dirty="0"/>
              <a:t>, nel corso di un incontro “</a:t>
            </a:r>
            <a:r>
              <a:rPr lang="it-IT" dirty="0" err="1"/>
              <a:t>Telefisco</a:t>
            </a:r>
            <a:r>
              <a:rPr lang="it-IT" dirty="0"/>
              <a:t> 2014”, ha escluso l’applicazione dell’esenzione (o dell’aliquota specifica) in caso di locazione ed utilizzazione, anche temporanea, da parte dell'impresa, poiché il tenore letterale della norma non consentirebbe una diversa interpretazione. </a:t>
            </a:r>
          </a:p>
          <a:p>
            <a:pPr marL="0" indent="0" algn="just">
              <a:buNone/>
            </a:pPr>
            <a:r>
              <a:rPr lang="it-IT" dirty="0"/>
              <a:t>Per il </a:t>
            </a:r>
            <a:r>
              <a:rPr lang="it-IT" dirty="0" err="1"/>
              <a:t>Mef</a:t>
            </a:r>
            <a:r>
              <a:rPr lang="it-IT" dirty="0"/>
              <a:t>, l’esenzione o la particolare aliquota decade per l’intero periodo d’imposta in caso di temporanea locazione da parte dell’impresa costruttrice. </a:t>
            </a:r>
          </a:p>
          <a:p>
            <a:pPr marL="0" indent="0" algn="just">
              <a:buNone/>
            </a:pPr>
            <a:r>
              <a:rPr lang="it-IT" dirty="0"/>
              <a:t>Il Ministero ha rilevato che il fabbricato costituisce, per le società costruttrici o immobiliari, una sorta di merce in magazzino che una volta uscita (essendo stata data in locazione) non può più rientrarvi.</a:t>
            </a:r>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55</a:t>
            </a:fld>
            <a:endParaRPr lang="it-IT"/>
          </a:p>
        </p:txBody>
      </p:sp>
    </p:spTree>
    <p:extLst>
      <p:ext uri="{BB962C8B-B14F-4D97-AF65-F5344CB8AC3E}">
        <p14:creationId xmlns:p14="http://schemas.microsoft.com/office/powerpoint/2010/main" val="32279282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FABBRICATI MERCE</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Il Ministero, inoltre, aveva rilevato che, rispetto ad un nuovo condominio, il tributo spetta singolarmente per ciascuna unità immobiliare e l’esenzione seguiva (siamo nel 2014) il destino di ciascuna unità. Pertanto, se su dieci appartamenti, uno solo veniva locato, l’esenzione spettava per gli altri nove appartamenti.</a:t>
            </a:r>
          </a:p>
          <a:p>
            <a:pPr marL="0" indent="0" algn="just">
              <a:buNone/>
            </a:pPr>
            <a:r>
              <a:rPr lang="it-IT" dirty="0"/>
              <a:t>Mentre non si perdeva il trattamento agevolato (esenzione o aliquota più bassa) qualora un fabbricato fosse stato temporaneamente utilizzato dalla stessa società immobiliare (ad esempio come propri uffici per vendere gli altri appartamenti di uno stabile).</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56</a:t>
            </a:fld>
            <a:endParaRPr lang="it-IT"/>
          </a:p>
        </p:txBody>
      </p:sp>
    </p:spTree>
    <p:extLst>
      <p:ext uri="{BB962C8B-B14F-4D97-AF65-F5344CB8AC3E}">
        <p14:creationId xmlns:p14="http://schemas.microsoft.com/office/powerpoint/2010/main" val="29739207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NUOVA IMU</a:t>
            </a:r>
            <a:br>
              <a:rPr lang="it-IT" dirty="0" smtClean="0"/>
            </a:br>
            <a:r>
              <a:rPr lang="it-IT" dirty="0" smtClean="0"/>
              <a:t>Schema aliquote</a:t>
            </a:r>
            <a:endParaRPr lang="it-IT" dirty="0"/>
          </a:p>
        </p:txBody>
      </p:sp>
      <p:graphicFrame>
        <p:nvGraphicFramePr>
          <p:cNvPr id="7" name="Segnaposto contenuto 6"/>
          <p:cNvGraphicFramePr>
            <a:graphicFrameLocks noGrp="1"/>
          </p:cNvGraphicFramePr>
          <p:nvPr>
            <p:ph idx="1"/>
            <p:extLst/>
          </p:nvPr>
        </p:nvGraphicFramePr>
        <p:xfrm>
          <a:off x="628650" y="2226469"/>
          <a:ext cx="7886700" cy="2628900"/>
        </p:xfrm>
        <a:graphic>
          <a:graphicData uri="http://schemas.openxmlformats.org/drawingml/2006/table">
            <a:tbl>
              <a:tblPr firstRow="1" bandRow="1">
                <a:tableStyleId>{5C22544A-7EE6-4342-B048-85BDC9FD1C3A}</a:tableStyleId>
              </a:tblPr>
              <a:tblGrid>
                <a:gridCol w="2628900"/>
                <a:gridCol w="2628900"/>
                <a:gridCol w="2628900"/>
              </a:tblGrid>
              <a:tr h="278130">
                <a:tc>
                  <a:txBody>
                    <a:bodyPr/>
                    <a:lstStyle/>
                    <a:p>
                      <a:pPr algn="ctr"/>
                      <a:r>
                        <a:rPr lang="it-IT" sz="1100" dirty="0" smtClean="0"/>
                        <a:t>TIPOLOGIA</a:t>
                      </a:r>
                      <a:r>
                        <a:rPr lang="it-IT" sz="1100" baseline="0" dirty="0" smtClean="0"/>
                        <a:t> DI IMMOBILE</a:t>
                      </a:r>
                      <a:endParaRPr lang="it-IT" sz="1100" dirty="0"/>
                    </a:p>
                  </a:txBody>
                  <a:tcPr marL="68580" marR="68580" marT="34290" marB="34290"/>
                </a:tc>
                <a:tc>
                  <a:txBody>
                    <a:bodyPr/>
                    <a:lstStyle/>
                    <a:p>
                      <a:pPr algn="ctr"/>
                      <a:r>
                        <a:rPr lang="it-IT" sz="1100" dirty="0" smtClean="0"/>
                        <a:t>ALIQUOTA MINIMA</a:t>
                      </a:r>
                      <a:endParaRPr lang="it-IT" sz="1100" dirty="0"/>
                    </a:p>
                  </a:txBody>
                  <a:tcPr marL="68580" marR="68580" marT="34290" marB="34290"/>
                </a:tc>
                <a:tc>
                  <a:txBody>
                    <a:bodyPr/>
                    <a:lstStyle/>
                    <a:p>
                      <a:pPr algn="ctr"/>
                      <a:r>
                        <a:rPr lang="it-IT" sz="1100" dirty="0" smtClean="0"/>
                        <a:t>ALIQUOTA MASSIMA</a:t>
                      </a:r>
                      <a:endParaRPr lang="it-IT" sz="1100" dirty="0"/>
                    </a:p>
                  </a:txBody>
                  <a:tcPr marL="68580" marR="68580" marT="34290" marB="34290"/>
                </a:tc>
              </a:tr>
              <a:tr h="278130">
                <a:tc>
                  <a:txBody>
                    <a:bodyPr/>
                    <a:lstStyle/>
                    <a:p>
                      <a:r>
                        <a:rPr lang="it-IT" sz="1100" dirty="0" smtClean="0"/>
                        <a:t>Immobili</a:t>
                      </a:r>
                      <a:r>
                        <a:rPr lang="it-IT" sz="1100" baseline="0" dirty="0" smtClean="0"/>
                        <a:t> in genere</a:t>
                      </a:r>
                      <a:endParaRPr lang="it-IT" sz="1100" dirty="0"/>
                    </a:p>
                  </a:txBody>
                  <a:tcPr marL="68580" marR="68580" marT="34290" marB="34290"/>
                </a:tc>
                <a:tc>
                  <a:txBody>
                    <a:bodyPr/>
                    <a:lstStyle/>
                    <a:p>
                      <a:pPr algn="ctr"/>
                      <a:r>
                        <a:rPr lang="it-IT" sz="1100" dirty="0" smtClean="0"/>
                        <a:t>0,00</a:t>
                      </a:r>
                    </a:p>
                  </a:txBody>
                  <a:tcPr marL="68580" marR="68580" marT="34290" marB="34290"/>
                </a:tc>
                <a:tc>
                  <a:txBody>
                    <a:bodyPr/>
                    <a:lstStyle/>
                    <a:p>
                      <a:pPr algn="ctr"/>
                      <a:r>
                        <a:rPr lang="it-IT" sz="1100" dirty="0" smtClean="0"/>
                        <a:t>1,06% (1,14% se già maggiorato)</a:t>
                      </a:r>
                      <a:endParaRPr lang="it-IT" sz="1100" dirty="0"/>
                    </a:p>
                  </a:txBody>
                  <a:tcPr marL="68580" marR="68580" marT="34290" marB="34290"/>
                </a:tc>
              </a:tr>
              <a:tr h="278130">
                <a:tc>
                  <a:txBody>
                    <a:bodyPr/>
                    <a:lstStyle/>
                    <a:p>
                      <a:r>
                        <a:rPr lang="it-IT" sz="1100" dirty="0" smtClean="0"/>
                        <a:t>Abitazione principale</a:t>
                      </a:r>
                      <a:endParaRPr lang="it-IT" sz="1100" dirty="0"/>
                    </a:p>
                  </a:txBody>
                  <a:tcPr marL="68580" marR="68580" marT="34290" marB="34290"/>
                </a:tc>
                <a:tc>
                  <a:txBody>
                    <a:bodyPr/>
                    <a:lstStyle/>
                    <a:p>
                      <a:pPr algn="ctr"/>
                      <a:r>
                        <a:rPr lang="it-IT" sz="1100" dirty="0" smtClean="0"/>
                        <a:t>Esente</a:t>
                      </a:r>
                      <a:endParaRPr lang="it-IT" sz="1100" dirty="0"/>
                    </a:p>
                  </a:txBody>
                  <a:tcPr marL="68580" marR="68580" marT="34290" marB="34290"/>
                </a:tc>
                <a:tc>
                  <a:txBody>
                    <a:bodyPr/>
                    <a:lstStyle/>
                    <a:p>
                      <a:pPr algn="ctr"/>
                      <a:r>
                        <a:rPr lang="it-IT" sz="1100" dirty="0" smtClean="0"/>
                        <a:t>Esente</a:t>
                      </a:r>
                      <a:endParaRPr lang="it-IT" sz="1100" dirty="0"/>
                    </a:p>
                  </a:txBody>
                  <a:tcPr marL="68580" marR="68580" marT="34290" marB="34290"/>
                </a:tc>
              </a:tr>
              <a:tr h="278130">
                <a:tc>
                  <a:txBody>
                    <a:bodyPr/>
                    <a:lstStyle/>
                    <a:p>
                      <a:r>
                        <a:rPr lang="it-IT" sz="1100" dirty="0" smtClean="0"/>
                        <a:t>Abitazione principale</a:t>
                      </a:r>
                      <a:r>
                        <a:rPr lang="it-IT" sz="1100" baseline="0" dirty="0" smtClean="0"/>
                        <a:t> di lusso</a:t>
                      </a:r>
                      <a:endParaRPr lang="it-IT" sz="1100" dirty="0"/>
                    </a:p>
                  </a:txBody>
                  <a:tcPr marL="68580" marR="68580" marT="34290" marB="34290"/>
                </a:tc>
                <a:tc>
                  <a:txBody>
                    <a:bodyPr/>
                    <a:lstStyle/>
                    <a:p>
                      <a:pPr algn="ctr"/>
                      <a:r>
                        <a:rPr lang="it-IT" sz="1100" dirty="0" smtClean="0"/>
                        <a:t>0,00</a:t>
                      </a:r>
                    </a:p>
                  </a:txBody>
                  <a:tcPr marL="68580" marR="68580" marT="34290" marB="34290"/>
                </a:tc>
                <a:tc>
                  <a:txBody>
                    <a:bodyPr/>
                    <a:lstStyle/>
                    <a:p>
                      <a:pPr algn="ctr"/>
                      <a:r>
                        <a:rPr lang="it-IT" sz="1100" dirty="0" smtClean="0"/>
                        <a:t>0,60%</a:t>
                      </a:r>
                      <a:endParaRPr lang="it-IT" sz="1100" dirty="0"/>
                    </a:p>
                  </a:txBody>
                  <a:tcPr marL="68580" marR="68580" marT="34290" marB="34290"/>
                </a:tc>
              </a:tr>
              <a:tr h="278130">
                <a:tc>
                  <a:txBody>
                    <a:bodyPr/>
                    <a:lstStyle/>
                    <a:p>
                      <a:r>
                        <a:rPr lang="it-IT" sz="1100" dirty="0" smtClean="0"/>
                        <a:t>Fabbricati categoria D</a:t>
                      </a:r>
                      <a:endParaRPr lang="it-IT" sz="1100" dirty="0"/>
                    </a:p>
                  </a:txBody>
                  <a:tcPr marL="68580" marR="68580" marT="34290" marB="34290"/>
                </a:tc>
                <a:tc>
                  <a:txBody>
                    <a:bodyPr/>
                    <a:lstStyle/>
                    <a:p>
                      <a:pPr algn="ctr"/>
                      <a:r>
                        <a:rPr lang="it-IT" sz="1100" dirty="0" smtClean="0"/>
                        <a:t>0,76%</a:t>
                      </a:r>
                      <a:endParaRPr lang="it-IT" sz="1100" dirty="0"/>
                    </a:p>
                  </a:txBody>
                  <a:tcPr marL="68580" marR="68580" marT="34290" marB="34290"/>
                </a:tc>
                <a:tc>
                  <a:txBody>
                    <a:bodyPr/>
                    <a:lstStyle/>
                    <a:p>
                      <a:pPr algn="ctr"/>
                      <a:r>
                        <a:rPr lang="it-IT" sz="1100" dirty="0" smtClean="0"/>
                        <a:t>1,06%</a:t>
                      </a:r>
                      <a:endParaRPr lang="it-IT" sz="1100" dirty="0"/>
                    </a:p>
                  </a:txBody>
                  <a:tcPr marL="68580" marR="68580" marT="34290" marB="34290"/>
                </a:tc>
              </a:tr>
              <a:tr h="278130">
                <a:tc>
                  <a:txBody>
                    <a:bodyPr/>
                    <a:lstStyle/>
                    <a:p>
                      <a:r>
                        <a:rPr lang="it-IT" sz="1100" dirty="0" smtClean="0"/>
                        <a:t>Terreni agricoli</a:t>
                      </a:r>
                      <a:endParaRPr lang="it-IT" sz="1100" dirty="0"/>
                    </a:p>
                  </a:txBody>
                  <a:tcPr marL="68580" marR="68580" marT="34290" marB="34290"/>
                </a:tc>
                <a:tc>
                  <a:txBody>
                    <a:bodyPr/>
                    <a:lstStyle/>
                    <a:p>
                      <a:pPr algn="ctr"/>
                      <a:r>
                        <a:rPr lang="it-IT" sz="1100" dirty="0" smtClean="0"/>
                        <a:t>0,00</a:t>
                      </a:r>
                      <a:endParaRPr lang="it-IT" sz="1100" dirty="0"/>
                    </a:p>
                  </a:txBody>
                  <a:tcPr marL="68580" marR="68580" marT="34290" marB="34290"/>
                </a:tc>
                <a:tc>
                  <a:txBody>
                    <a:bodyPr/>
                    <a:lstStyle/>
                    <a:p>
                      <a:pPr algn="ctr"/>
                      <a:r>
                        <a:rPr lang="it-IT" sz="1100" dirty="0" smtClean="0"/>
                        <a:t>1,06%</a:t>
                      </a:r>
                      <a:endParaRPr lang="it-IT" sz="1100" dirty="0"/>
                    </a:p>
                  </a:txBody>
                  <a:tcPr marL="68580" marR="68580" marT="34290" marB="34290"/>
                </a:tc>
              </a:tr>
              <a:tr h="278130">
                <a:tc>
                  <a:txBody>
                    <a:bodyPr/>
                    <a:lstStyle/>
                    <a:p>
                      <a:r>
                        <a:rPr lang="it-IT" sz="1100" dirty="0" smtClean="0"/>
                        <a:t>Fabbricati</a:t>
                      </a:r>
                      <a:r>
                        <a:rPr lang="it-IT" sz="1100" baseline="0" dirty="0" smtClean="0"/>
                        <a:t> rurali strumentali</a:t>
                      </a:r>
                      <a:endParaRPr lang="it-IT" sz="1100" dirty="0"/>
                    </a:p>
                  </a:txBody>
                  <a:tcPr marL="68580" marR="68580" marT="34290" marB="34290"/>
                </a:tc>
                <a:tc>
                  <a:txBody>
                    <a:bodyPr/>
                    <a:lstStyle/>
                    <a:p>
                      <a:pPr algn="ctr"/>
                      <a:r>
                        <a:rPr lang="it-IT" sz="1100" dirty="0" smtClean="0"/>
                        <a:t>0,00</a:t>
                      </a:r>
                    </a:p>
                  </a:txBody>
                  <a:tcPr marL="68580" marR="68580" marT="34290" marB="34290"/>
                </a:tc>
                <a:tc>
                  <a:txBody>
                    <a:bodyPr/>
                    <a:lstStyle/>
                    <a:p>
                      <a:pPr algn="ctr"/>
                      <a:r>
                        <a:rPr lang="it-IT" sz="1100" dirty="0" smtClean="0"/>
                        <a:t>0,10%</a:t>
                      </a:r>
                      <a:endParaRPr lang="it-IT" sz="1100" dirty="0"/>
                    </a:p>
                  </a:txBody>
                  <a:tcPr marL="68580" marR="68580" marT="34290" marB="34290"/>
                </a:tc>
              </a:tr>
              <a:tr h="278130">
                <a:tc>
                  <a:txBody>
                    <a:bodyPr/>
                    <a:lstStyle/>
                    <a:p>
                      <a:r>
                        <a:rPr lang="it-IT" sz="1100" dirty="0" smtClean="0"/>
                        <a:t>Fabbricati</a:t>
                      </a:r>
                      <a:r>
                        <a:rPr lang="it-IT" sz="1100" baseline="0" dirty="0" smtClean="0"/>
                        <a:t> merce</a:t>
                      </a:r>
                      <a:endParaRPr lang="it-IT" sz="1100" dirty="0"/>
                    </a:p>
                  </a:txBody>
                  <a:tcPr marL="68580" marR="68580" marT="34290" marB="34290"/>
                </a:tc>
                <a:tc>
                  <a:txBody>
                    <a:bodyPr/>
                    <a:lstStyle/>
                    <a:p>
                      <a:pPr algn="ctr"/>
                      <a:r>
                        <a:rPr lang="it-IT" sz="1100" dirty="0" smtClean="0"/>
                        <a:t>0,00%</a:t>
                      </a:r>
                    </a:p>
                  </a:txBody>
                  <a:tcPr marL="68580" marR="68580" marT="34290" marB="34290"/>
                </a:tc>
                <a:tc>
                  <a:txBody>
                    <a:bodyPr/>
                    <a:lstStyle/>
                    <a:p>
                      <a:pPr algn="ctr"/>
                      <a:r>
                        <a:rPr lang="it-IT" sz="1100" dirty="0" smtClean="0"/>
                        <a:t>0,25%</a:t>
                      </a:r>
                      <a:endParaRPr lang="it-IT" sz="1100" dirty="0"/>
                    </a:p>
                  </a:txBody>
                  <a:tcPr marL="68580" marR="68580" marT="34290" marB="34290"/>
                </a:tc>
              </a:tr>
              <a:tr h="388620">
                <a:tc>
                  <a:txBody>
                    <a:bodyPr/>
                    <a:lstStyle/>
                    <a:p>
                      <a:r>
                        <a:rPr lang="it-IT" sz="1100" dirty="0" smtClean="0"/>
                        <a:t>Fabbricati</a:t>
                      </a:r>
                      <a:r>
                        <a:rPr lang="it-IT" sz="1100" baseline="0" dirty="0" smtClean="0"/>
                        <a:t> locati a canone concordato</a:t>
                      </a:r>
                      <a:endParaRPr lang="it-IT" sz="1100" dirty="0"/>
                    </a:p>
                  </a:txBody>
                  <a:tcPr marL="68580" marR="68580" marT="34290" marB="34290"/>
                </a:tc>
                <a:tc>
                  <a:txBody>
                    <a:bodyPr/>
                    <a:lstStyle/>
                    <a:p>
                      <a:pPr algn="ctr"/>
                      <a:r>
                        <a:rPr lang="it-IT" sz="1100" dirty="0" smtClean="0"/>
                        <a:t>Riduzione al 75% </a:t>
                      </a:r>
                    </a:p>
                    <a:p>
                      <a:pPr algn="ctr"/>
                      <a:r>
                        <a:rPr lang="it-IT" sz="1100" dirty="0" smtClean="0"/>
                        <a:t>dell’aliquota ordinaria</a:t>
                      </a:r>
                      <a:endParaRPr lang="it-IT" sz="1100" dirty="0"/>
                    </a:p>
                  </a:txBody>
                  <a:tcPr marL="68580" marR="68580" marT="34290" marB="34290"/>
                </a:tc>
                <a:tc>
                  <a:txBody>
                    <a:bodyPr/>
                    <a:lstStyle/>
                    <a:p>
                      <a:pPr algn="ctr"/>
                      <a:r>
                        <a:rPr lang="it-IT" sz="1100" dirty="0" smtClean="0"/>
                        <a:t>Riduzione al 75% </a:t>
                      </a:r>
                    </a:p>
                    <a:p>
                      <a:pPr algn="ctr"/>
                      <a:r>
                        <a:rPr lang="it-IT" sz="1100" dirty="0" smtClean="0"/>
                        <a:t>dell’aliquota ordinaria</a:t>
                      </a:r>
                    </a:p>
                  </a:txBody>
                  <a:tcPr marL="68580" marR="68580" marT="34290" marB="34290"/>
                </a:tc>
              </a:tr>
            </a:tbl>
          </a:graphicData>
        </a:graphic>
      </p:graphicFrame>
      <p:sp>
        <p:nvSpPr>
          <p:cNvPr id="3" name="Segnaposto piè di pagina 2"/>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57</a:t>
            </a:fld>
            <a:endParaRPr lang="it-IT"/>
          </a:p>
        </p:txBody>
      </p:sp>
    </p:spTree>
    <p:extLst>
      <p:ext uri="{BB962C8B-B14F-4D97-AF65-F5344CB8AC3E}">
        <p14:creationId xmlns:p14="http://schemas.microsoft.com/office/powerpoint/2010/main" val="42247162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smtClean="0">
                <a:solidFill>
                  <a:srgbClr val="FF0000"/>
                </a:solidFill>
              </a:rPr>
              <a:t>LEGGE 197/2022</a:t>
            </a:r>
            <a:r>
              <a:rPr lang="it-IT" dirty="0" smtClean="0"/>
              <a:t/>
            </a:r>
            <a:br>
              <a:rPr lang="it-IT" dirty="0" smtClean="0"/>
            </a:br>
            <a:r>
              <a:rPr lang="it-IT" dirty="0" smtClean="0"/>
              <a:t>ALIQUOTE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b="1" dirty="0"/>
              <a:t>Nuove regole per i poteri dei Comuni (comma 837</a:t>
            </a:r>
            <a:r>
              <a:rPr lang="it-IT" b="1" dirty="0" smtClean="0"/>
              <a:t>)</a:t>
            </a:r>
          </a:p>
          <a:p>
            <a:pPr marL="0" indent="0" algn="just">
              <a:buNone/>
            </a:pPr>
            <a:r>
              <a:rPr lang="it-IT" dirty="0"/>
              <a:t/>
            </a:r>
            <a:br>
              <a:rPr lang="it-IT" dirty="0"/>
            </a:br>
            <a:r>
              <a:rPr lang="it-IT" dirty="0"/>
              <a:t>Due le modifiche apportate alla disciplina dei poteri dei Comuni in materia di Imu</a:t>
            </a:r>
            <a:r>
              <a:rPr lang="it-IT" dirty="0" smtClean="0"/>
              <a:t>.</a:t>
            </a:r>
          </a:p>
          <a:p>
            <a:pPr marL="0" indent="0" algn="just">
              <a:buNone/>
            </a:pPr>
            <a:r>
              <a:rPr lang="it-IT" dirty="0"/>
              <a:t/>
            </a:r>
            <a:br>
              <a:rPr lang="it-IT" dirty="0"/>
            </a:br>
            <a:r>
              <a:rPr lang="it-IT" dirty="0"/>
              <a:t>Un primo intervento è stato operato sul </a:t>
            </a:r>
            <a:r>
              <a:rPr lang="it-IT" b="1" u="sng" dirty="0">
                <a:hlinkClick r:id="rId2"/>
              </a:rPr>
              <a:t>comma 756</a:t>
            </a:r>
            <a:r>
              <a:rPr lang="it-IT" dirty="0"/>
              <a:t> dell’articolo 1 della legge 160/2019, secondo cui, dal 2021, le amministrazioni locali possono diversificare le aliquote Imu soltanto con riferimento alle fattispecie individuate con decreto ministeriale (Economia e finanze). </a:t>
            </a:r>
            <a:endParaRPr lang="it-IT" dirty="0" smtClean="0"/>
          </a:p>
          <a:p>
            <a:pPr marL="0" indent="0" algn="just">
              <a:buNone/>
            </a:pPr>
            <a:r>
              <a:rPr lang="it-IT" dirty="0" smtClean="0"/>
              <a:t>È </a:t>
            </a:r>
            <a:r>
              <a:rPr lang="it-IT" dirty="0"/>
              <a:t>stato ora precisato che eventuali modifiche o integrazioni di tali fattispecie sono possibili esclusivamente con un altro decreto </a:t>
            </a:r>
            <a:r>
              <a:rPr lang="it-IT" dirty="0" err="1"/>
              <a:t>Mef</a:t>
            </a:r>
            <a:r>
              <a:rPr lang="it-IT" dirty="0"/>
              <a:t>.</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58</a:t>
            </a:fld>
            <a:endParaRPr lang="it-IT"/>
          </a:p>
        </p:txBody>
      </p:sp>
    </p:spTree>
    <p:extLst>
      <p:ext uri="{BB962C8B-B14F-4D97-AF65-F5344CB8AC3E}">
        <p14:creationId xmlns:p14="http://schemas.microsoft.com/office/powerpoint/2010/main" val="38061913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smtClean="0">
                <a:solidFill>
                  <a:srgbClr val="FF0000"/>
                </a:solidFill>
              </a:rPr>
              <a:t>LEGGE 197/2022</a:t>
            </a:r>
            <a:r>
              <a:rPr lang="it-IT" dirty="0" smtClean="0"/>
              <a:t/>
            </a:r>
            <a:br>
              <a:rPr lang="it-IT" dirty="0" smtClean="0"/>
            </a:br>
            <a:r>
              <a:rPr lang="it-IT" dirty="0" smtClean="0"/>
              <a:t>ALIQUOTE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b="1" dirty="0"/>
              <a:t>Nuove regole per i poteri dei Comuni (comma 837</a:t>
            </a:r>
            <a:r>
              <a:rPr lang="it-IT" b="1" dirty="0" smtClean="0"/>
              <a:t>)</a:t>
            </a:r>
          </a:p>
          <a:p>
            <a:pPr marL="0" indent="0" algn="just">
              <a:buNone/>
            </a:pPr>
            <a:r>
              <a:rPr lang="it-IT" dirty="0"/>
              <a:t/>
            </a:r>
            <a:br>
              <a:rPr lang="it-IT" dirty="0"/>
            </a:br>
            <a:r>
              <a:rPr lang="it-IT" dirty="0"/>
              <a:t>Due le modifiche apportate alla disciplina dei poteri dei Comuni in materia di Imu</a:t>
            </a:r>
            <a:r>
              <a:rPr lang="it-IT" dirty="0" smtClean="0"/>
              <a:t>.</a:t>
            </a:r>
          </a:p>
          <a:p>
            <a:pPr marL="0" indent="0" algn="just">
              <a:buNone/>
            </a:pPr>
            <a:r>
              <a:rPr lang="it-IT" dirty="0"/>
              <a:t/>
            </a:r>
            <a:br>
              <a:rPr lang="it-IT" dirty="0"/>
            </a:br>
            <a:r>
              <a:rPr lang="it-IT" dirty="0"/>
              <a:t>Un primo intervento è stato operato sul </a:t>
            </a:r>
            <a:r>
              <a:rPr lang="it-IT" b="1" u="sng" dirty="0">
                <a:hlinkClick r:id="rId2"/>
              </a:rPr>
              <a:t>comma 756</a:t>
            </a:r>
            <a:r>
              <a:rPr lang="it-IT" dirty="0"/>
              <a:t> dell’articolo 1 della legge 160/2019, secondo cui, dal 2021, le amministrazioni locali possono diversificare le aliquote Imu soltanto con riferimento alle fattispecie individuate con decreto ministeriale (Economia e finanze). </a:t>
            </a:r>
            <a:endParaRPr lang="it-IT" dirty="0" smtClean="0"/>
          </a:p>
          <a:p>
            <a:pPr marL="0" indent="0" algn="just">
              <a:buNone/>
            </a:pPr>
            <a:r>
              <a:rPr lang="it-IT" dirty="0" smtClean="0"/>
              <a:t>È </a:t>
            </a:r>
            <a:r>
              <a:rPr lang="it-IT" dirty="0"/>
              <a:t>stato ora precisato che eventuali modifiche o integrazioni di tali fattispecie sono possibili esclusivamente con un altro decreto </a:t>
            </a:r>
            <a:r>
              <a:rPr lang="it-IT" dirty="0" err="1"/>
              <a:t>Mef</a:t>
            </a:r>
            <a:r>
              <a:rPr lang="it-IT" dirty="0"/>
              <a:t>.</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59</a:t>
            </a:fld>
            <a:endParaRPr lang="it-IT"/>
          </a:p>
        </p:txBody>
      </p:sp>
    </p:spTree>
    <p:extLst>
      <p:ext uri="{BB962C8B-B14F-4D97-AF65-F5344CB8AC3E}">
        <p14:creationId xmlns:p14="http://schemas.microsoft.com/office/powerpoint/2010/main" val="120084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UNIFICAZIONE IMU E TASI</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lnSpc>
                <a:spcPct val="150000"/>
              </a:lnSpc>
              <a:spcBef>
                <a:spcPts val="0"/>
              </a:spcBef>
              <a:buNone/>
            </a:pPr>
            <a:r>
              <a:rPr lang="it-IT" dirty="0"/>
              <a:t>La legge di bilancio 2020, sopprimendo la Tasi, ha riformulato la disciplina delle aliquote, introducendo dei vincoli alla potestà regolamentare dei Comuni di differenziarle. </a:t>
            </a:r>
          </a:p>
          <a:p>
            <a:pPr marL="0" indent="0" algn="just">
              <a:lnSpc>
                <a:spcPct val="150000"/>
              </a:lnSpc>
              <a:spcBef>
                <a:spcPts val="0"/>
              </a:spcBef>
              <a:buNone/>
            </a:pPr>
            <a:r>
              <a:rPr lang="it-IT" dirty="0"/>
              <a:t>La regola generale prevede che l’acconto sia calcolato in base a quanto deliberato l’anno precedente ed il saldo venga liquidato in base alle aliquote e detrazioni approvate e pubblicate entro il 28 ottobre</a:t>
            </a:r>
            <a:r>
              <a:rPr lang="it-IT" dirty="0" smtClean="0"/>
              <a:t>. </a:t>
            </a: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6</a:t>
            </a:fld>
            <a:endParaRPr lang="it-IT"/>
          </a:p>
        </p:txBody>
      </p:sp>
    </p:spTree>
    <p:extLst>
      <p:ext uri="{BB962C8B-B14F-4D97-AF65-F5344CB8AC3E}">
        <p14:creationId xmlns:p14="http://schemas.microsoft.com/office/powerpoint/2010/main" val="39365629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solidFill>
                  <a:srgbClr val="FF0000"/>
                </a:solidFill>
              </a:rPr>
              <a:t>LEGGE 197/2022</a:t>
            </a:r>
            <a:r>
              <a:rPr lang="it-IT" dirty="0"/>
              <a:t/>
            </a:r>
            <a:br>
              <a:rPr lang="it-IT" dirty="0"/>
            </a:br>
            <a:r>
              <a:rPr lang="it-IT" dirty="0"/>
              <a:t>ALIQUOTE</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L’altra novità riguarda il successivo </a:t>
            </a:r>
            <a:r>
              <a:rPr lang="it-IT" b="1" u="sng" dirty="0">
                <a:hlinkClick r:id="rId2"/>
              </a:rPr>
              <a:t>comma 767</a:t>
            </a:r>
            <a:r>
              <a:rPr lang="it-IT" dirty="0"/>
              <a:t>, in base al quale le aliquote e i regolamenti Imu deliberati dal comune hanno effetto per l’anno di riferimento a condizione che siano pubblicati sul sito internet del dipartimento delle Finanze entro il 28 ottobre dello stesso anno; a tal fine, il comune deve inserire il prospetto delle aliquote e il testo del regolamento nell’apposita sezione del Portale del federalismo fiscale entro il 14 ottobre dello stesso anno. L’omessa pubblicazione entro il 28 ottobre comporta l’applicazione delle aliquote e dei regolamenti vigenti nell’anno precedente</a:t>
            </a:r>
            <a:r>
              <a:rPr lang="it-IT" dirty="0" smtClean="0"/>
              <a:t>.</a:t>
            </a:r>
            <a:endParaRPr lang="it-IT" dirty="0">
              <a:effectLst>
                <a:outerShdw blurRad="38100" dist="38100" dir="2700000" algn="tl">
                  <a:srgbClr val="000000">
                    <a:alpha val="43137"/>
                  </a:srgbClr>
                </a:outerShdw>
              </a:effectLst>
            </a:endParaRP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60</a:t>
            </a:fld>
            <a:endParaRPr lang="it-IT"/>
          </a:p>
        </p:txBody>
      </p:sp>
    </p:spTree>
    <p:extLst>
      <p:ext uri="{BB962C8B-B14F-4D97-AF65-F5344CB8AC3E}">
        <p14:creationId xmlns:p14="http://schemas.microsoft.com/office/powerpoint/2010/main" val="34580371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LEGGE 197/2022</a:t>
            </a:r>
            <a:r>
              <a:rPr lang="it-IT" dirty="0"/>
              <a:t/>
            </a:r>
            <a:br>
              <a:rPr lang="it-IT" dirty="0"/>
            </a:br>
            <a:r>
              <a:rPr lang="it-IT" dirty="0"/>
              <a:t>ALIQUOTE</a:t>
            </a:r>
          </a:p>
        </p:txBody>
      </p:sp>
      <p:sp>
        <p:nvSpPr>
          <p:cNvPr id="3" name="Segnaposto contenuto 2"/>
          <p:cNvSpPr>
            <a:spLocks noGrp="1"/>
          </p:cNvSpPr>
          <p:nvPr>
            <p:ph idx="1"/>
          </p:nvPr>
        </p:nvSpPr>
        <p:spPr/>
        <p:txBody>
          <a:bodyPr>
            <a:normAutofit lnSpcReduction="10000"/>
          </a:bodyPr>
          <a:lstStyle/>
          <a:p>
            <a:pPr marL="25400" indent="0" algn="just">
              <a:buNone/>
            </a:pPr>
            <a:r>
              <a:rPr lang="it-IT" dirty="0">
                <a:effectLst>
                  <a:outerShdw blurRad="38100" dist="38100" dir="2700000" algn="tl">
                    <a:srgbClr val="000000">
                      <a:alpha val="43137"/>
                    </a:srgbClr>
                  </a:outerShdw>
                </a:effectLst>
              </a:rPr>
              <a:t>Ora, invece, è stato previsto che, a </a:t>
            </a:r>
            <a:r>
              <a:rPr lang="it-IT" u="sng" dirty="0">
                <a:effectLst>
                  <a:outerShdw blurRad="38100" dist="38100" dir="2700000" algn="tl">
                    <a:srgbClr val="000000">
                      <a:alpha val="43137"/>
                    </a:srgbClr>
                  </a:outerShdw>
                </a:effectLst>
              </a:rPr>
              <a:t>decorrere dal primo anno di applicazione obbligatoria del prospetto delle aliquote</a:t>
            </a:r>
            <a:r>
              <a:rPr lang="it-IT" dirty="0">
                <a:effectLst>
                  <a:outerShdw blurRad="38100" dist="38100" dir="2700000" algn="tl">
                    <a:srgbClr val="000000">
                      <a:alpha val="43137"/>
                    </a:srgbClr>
                  </a:outerShdw>
                </a:effectLst>
              </a:rPr>
              <a:t>, in assenza di una delibera correttamente approvata e tempestivamente pubblicata, si applicano le aliquote di base fissate dalla normativa nazionale (articolo 1, commi da </a:t>
            </a:r>
            <a:r>
              <a:rPr lang="it-IT" b="1" u="sng" dirty="0">
                <a:effectLst>
                  <a:outerShdw blurRad="38100" dist="38100" dir="2700000" algn="tl">
                    <a:srgbClr val="000000">
                      <a:alpha val="43137"/>
                    </a:srgbClr>
                  </a:outerShdw>
                </a:effectLst>
                <a:hlinkClick r:id="rId2"/>
              </a:rPr>
              <a:t>748</a:t>
            </a:r>
            <a:r>
              <a:rPr lang="it-IT" dirty="0">
                <a:effectLst>
                  <a:outerShdw blurRad="38100" dist="38100" dir="2700000" algn="tl">
                    <a:srgbClr val="000000">
                      <a:alpha val="43137"/>
                    </a:srgbClr>
                  </a:outerShdw>
                </a:effectLst>
              </a:rPr>
              <a:t> a 755, legge 160/2019), non più quelle in vigore nell’anno precedente.</a:t>
            </a:r>
          </a:p>
          <a:p>
            <a:pPr marL="2540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61</a:t>
            </a:fld>
            <a:endParaRPr lang="it-IT"/>
          </a:p>
        </p:txBody>
      </p:sp>
    </p:spTree>
    <p:extLst>
      <p:ext uri="{BB962C8B-B14F-4D97-AF65-F5344CB8AC3E}">
        <p14:creationId xmlns:p14="http://schemas.microsoft.com/office/powerpoint/2010/main" val="10155771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smtClean="0"/>
              <a:t>D.L. N. 125/2020</a:t>
            </a:r>
            <a:br>
              <a:rPr lang="it-IT" dirty="0" smtClean="0"/>
            </a:br>
            <a:r>
              <a:rPr lang="it-IT" dirty="0" smtClean="0"/>
              <a:t>RIMBORSI</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i="1" dirty="0"/>
              <a:t>A decorrere dall'anno di imposta 2012</a:t>
            </a:r>
            <a:r>
              <a:rPr lang="it-IT" i="1" dirty="0" smtClean="0"/>
              <a:t>, nel caso in cui il </a:t>
            </a:r>
            <a:r>
              <a:rPr lang="it-IT" i="1" dirty="0"/>
              <a:t>contribuente </a:t>
            </a:r>
            <a:r>
              <a:rPr lang="it-IT" i="1" dirty="0" smtClean="0"/>
              <a:t>abbia effettuato un versamento relativo all‘IMU </a:t>
            </a:r>
            <a:r>
              <a:rPr lang="it-IT" i="1" dirty="0"/>
              <a:t>di importo superiore a quello dovuto, l'istanza di rimborso va presentata </a:t>
            </a:r>
            <a:r>
              <a:rPr lang="it-IT" i="1" dirty="0" smtClean="0"/>
              <a:t>al comune che, all'esito dell'istruttoria</a:t>
            </a:r>
            <a:r>
              <a:rPr lang="it-IT" i="1" dirty="0"/>
              <a:t>, </a:t>
            </a:r>
            <a:r>
              <a:rPr lang="it-IT" i="1" dirty="0" smtClean="0"/>
              <a:t>provvede alla restituzione per la quota di propria spettanza</a:t>
            </a:r>
            <a:r>
              <a:rPr lang="it-IT" i="1" dirty="0"/>
              <a:t>, segnalando al Ministero dell'economia e delle finanze e </a:t>
            </a:r>
            <a:r>
              <a:rPr lang="it-IT" i="1" dirty="0" smtClean="0"/>
              <a:t>al Ministero </a:t>
            </a:r>
            <a:r>
              <a:rPr lang="it-IT" i="1" dirty="0"/>
              <a:t>dell‘Interno l'importo totale, la quota rimborsata o da </a:t>
            </a:r>
            <a:r>
              <a:rPr lang="it-IT" i="1" dirty="0" smtClean="0"/>
              <a:t>rimborsare a </a:t>
            </a:r>
            <a:r>
              <a:rPr lang="it-IT" i="1" dirty="0"/>
              <a:t>proprio carico nonché l'eventuale </a:t>
            </a:r>
            <a:r>
              <a:rPr lang="it-IT" i="1" dirty="0" smtClean="0"/>
              <a:t>quota a carico dell'erario che </a:t>
            </a:r>
            <a:r>
              <a:rPr lang="it-IT" i="1" dirty="0"/>
              <a:t>effettua il rimborso ai sensi dell'articolo 68 </a:t>
            </a:r>
            <a:r>
              <a:rPr lang="it-IT" i="1" dirty="0" smtClean="0"/>
              <a:t>delle istruzioni sul </a:t>
            </a:r>
            <a:r>
              <a:rPr lang="it-IT" i="1" dirty="0"/>
              <a:t>servizio di tesoreria dello Stato </a:t>
            </a:r>
            <a:r>
              <a:rPr lang="it-IT" i="1" dirty="0" smtClean="0"/>
              <a:t>di cui al decreto del Ministro dell'economia e delle finanze 29 maggio 2007, pubblicato nel </a:t>
            </a:r>
            <a:r>
              <a:rPr lang="it-IT" i="1" dirty="0"/>
              <a:t>supplemento ordinario alla Gazzetta Ufficiale n. </a:t>
            </a:r>
            <a:r>
              <a:rPr lang="it-IT" i="1" dirty="0" smtClean="0"/>
              <a:t>163 del 16 luglio </a:t>
            </a:r>
            <a:r>
              <a:rPr lang="it-IT" i="1" dirty="0"/>
              <a:t>2007. Ai fini della regolazione dei rapporti finanziari Stato-comune, si applica la procedura di cui al comma 725.</a:t>
            </a:r>
            <a:r>
              <a:rPr lang="it-IT" dirty="0"/>
              <a:t>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62</a:t>
            </a:fld>
            <a:endParaRPr lang="it-IT"/>
          </a:p>
        </p:txBody>
      </p:sp>
    </p:spTree>
    <p:extLst>
      <p:ext uri="{BB962C8B-B14F-4D97-AF65-F5344CB8AC3E}">
        <p14:creationId xmlns:p14="http://schemas.microsoft.com/office/powerpoint/2010/main" val="14109968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normAutofit fontScale="90000"/>
          </a:bodyPr>
          <a:lstStyle/>
          <a:p>
            <a:r>
              <a:rPr lang="it-IT" dirty="0"/>
              <a:t>D.L. N. 125/2020</a:t>
            </a:r>
            <a:br>
              <a:rPr lang="it-IT" dirty="0"/>
            </a:br>
            <a:r>
              <a:rPr lang="it-IT" dirty="0"/>
              <a:t>RIMBORSI</a:t>
            </a:r>
          </a:p>
        </p:txBody>
      </p:sp>
      <p:sp>
        <p:nvSpPr>
          <p:cNvPr id="3" name="Segnaposto contenuto 2"/>
          <p:cNvSpPr>
            <a:spLocks noGrp="1"/>
          </p:cNvSpPr>
          <p:nvPr>
            <p:ph idx="1"/>
          </p:nvPr>
        </p:nvSpPr>
        <p:spPr/>
        <p:txBody>
          <a:bodyPr>
            <a:normAutofit fontScale="62500" lnSpcReduction="20000"/>
          </a:bodyPr>
          <a:lstStyle/>
          <a:p>
            <a:pPr marL="0" indent="0" algn="just">
              <a:buNone/>
            </a:pPr>
            <a:r>
              <a:rPr lang="it-IT" i="1" dirty="0"/>
              <a:t>A decorrere dall'anno di imposta 2012, </a:t>
            </a:r>
            <a:r>
              <a:rPr lang="it-IT" i="1" dirty="0" smtClean="0"/>
              <a:t>nel caso in cui sia </a:t>
            </a:r>
            <a:r>
              <a:rPr lang="it-IT" i="1" dirty="0"/>
              <a:t>stata versata allo Stato, a titolo di imposta municipale propria, una </a:t>
            </a:r>
            <a:r>
              <a:rPr lang="it-IT" i="1" dirty="0" smtClean="0"/>
              <a:t>somma spettante al comune, questo, anche su comunicazione del </a:t>
            </a:r>
            <a:r>
              <a:rPr lang="it-IT" i="1" dirty="0"/>
              <a:t>contribuente, da' notizia </a:t>
            </a:r>
            <a:r>
              <a:rPr lang="it-IT" i="1" dirty="0" smtClean="0"/>
              <a:t>dell'esito dell'istruttoria al Ministero </a:t>
            </a:r>
            <a:r>
              <a:rPr lang="it-IT" i="1" dirty="0"/>
              <a:t>dell'economia e delle finanze e al </a:t>
            </a:r>
            <a:r>
              <a:rPr lang="it-IT" i="1" dirty="0" smtClean="0"/>
              <a:t>Ministero dell'interno il quale </a:t>
            </a:r>
            <a:r>
              <a:rPr lang="it-IT" i="1" dirty="0"/>
              <a:t>effettua le conseguenti regolazioni a </a:t>
            </a:r>
            <a:r>
              <a:rPr lang="it-IT" i="1" dirty="0" smtClean="0"/>
              <a:t>valere sullo stanziamento di </a:t>
            </a:r>
            <a:r>
              <a:rPr lang="it-IT" i="1" dirty="0"/>
              <a:t>apposito capitolo anche di nuova </a:t>
            </a:r>
            <a:r>
              <a:rPr lang="it-IT" i="1" dirty="0" smtClean="0"/>
              <a:t>istituzione del proprio stato di </a:t>
            </a:r>
            <a:r>
              <a:rPr lang="it-IT" i="1" dirty="0"/>
              <a:t>previsione. </a:t>
            </a:r>
          </a:p>
          <a:p>
            <a:pPr marL="0" indent="0" algn="just">
              <a:buNone/>
            </a:pPr>
            <a:r>
              <a:rPr lang="it-IT" i="1" dirty="0"/>
              <a:t>Relativamente agli anni di imposta 2013 e successivi</a:t>
            </a:r>
            <a:r>
              <a:rPr lang="it-IT" i="1" dirty="0" smtClean="0"/>
              <a:t>, le </a:t>
            </a:r>
            <a:r>
              <a:rPr lang="it-IT" i="1" dirty="0"/>
              <a:t>predette regolazioni sono effettuate, per i </a:t>
            </a:r>
            <a:r>
              <a:rPr lang="it-IT" i="1" dirty="0" smtClean="0"/>
              <a:t>comuni delle regioni a </a:t>
            </a:r>
            <a:r>
              <a:rPr lang="it-IT" i="1" dirty="0"/>
              <a:t>statuto ordinario, della Regione siciliana e della </a:t>
            </a:r>
            <a:r>
              <a:rPr lang="it-IT" i="1" dirty="0" smtClean="0"/>
              <a:t>regione Sardegna</a:t>
            </a:r>
            <a:r>
              <a:rPr lang="it-IT" i="1" dirty="0"/>
              <a:t>, in sede di Fondo di </a:t>
            </a:r>
            <a:r>
              <a:rPr lang="it-IT" i="1" dirty="0" smtClean="0"/>
              <a:t>solidarietà comunale di cui all'articolo 1</a:t>
            </a:r>
            <a:r>
              <a:rPr lang="it-IT" i="1" dirty="0"/>
              <a:t>, comma 380, lettera b), della legge 24 dicembre 2012, n. 228, e, per i comuni delle regioni Friuli-Venezia Giulia e </a:t>
            </a:r>
            <a:r>
              <a:rPr lang="it-IT" i="1" dirty="0" smtClean="0"/>
              <a:t>Valle d'Aosta e delle </a:t>
            </a:r>
            <a:r>
              <a:rPr lang="it-IT" i="1" dirty="0"/>
              <a:t>province autonome di Trento e di Bolzano, in sede </a:t>
            </a:r>
            <a:r>
              <a:rPr lang="it-IT" i="1" dirty="0" smtClean="0"/>
              <a:t>di attuazione del </a:t>
            </a:r>
            <a:r>
              <a:rPr lang="it-IT" i="1" dirty="0"/>
              <a:t>comma 17 dell'articolo 13 del decreto-legge 6 dicembre 2011, n</a:t>
            </a:r>
            <a:r>
              <a:rPr lang="it-IT" i="1" dirty="0" smtClean="0"/>
              <a:t>. 201</a:t>
            </a:r>
            <a:r>
              <a:rPr lang="it-IT" i="1" dirty="0"/>
              <a:t>, convertito, con modificazioni, dalla legge 22 dicembre 2011, n. 214. </a:t>
            </a:r>
          </a:p>
          <a:p>
            <a:pPr marL="0" indent="0">
              <a:buNone/>
            </a:pPr>
            <a:r>
              <a:rPr lang="it-IT" dirty="0"/>
              <a:t> </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63</a:t>
            </a:fld>
            <a:endParaRPr lang="it-IT"/>
          </a:p>
        </p:txBody>
      </p:sp>
    </p:spTree>
    <p:extLst>
      <p:ext uri="{BB962C8B-B14F-4D97-AF65-F5344CB8AC3E}">
        <p14:creationId xmlns:p14="http://schemas.microsoft.com/office/powerpoint/2010/main" val="9624618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NUOVA CLASSIFICAZIONE RIFIUTI</a:t>
            </a:r>
            <a:endParaRPr lang="it-IT" dirty="0"/>
          </a:p>
        </p:txBody>
      </p:sp>
      <p:pic>
        <p:nvPicPr>
          <p:cNvPr id="5" name="Segnaposto contenuto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433016" y="1555845"/>
            <a:ext cx="6332560" cy="4230806"/>
          </a:xfrm>
          <a:prstGeom prst="rect">
            <a:avLst/>
          </a:prstGeom>
        </p:spPr>
      </p:pic>
      <p:sp>
        <p:nvSpPr>
          <p:cNvPr id="3" name="Segnaposto piè di pagina 2"/>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64</a:t>
            </a:fld>
            <a:endParaRPr lang="it-IT"/>
          </a:p>
        </p:txBody>
      </p:sp>
    </p:spTree>
    <p:extLst>
      <p:ext uri="{BB962C8B-B14F-4D97-AF65-F5344CB8AC3E}">
        <p14:creationId xmlns:p14="http://schemas.microsoft.com/office/powerpoint/2010/main" val="1504294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DEFINIZIONE RIFIUTI URBANI</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La direttiva comunitaria 2018/851/UE, che ha modificato la direttiva 2008/98/CE, all’art.1, ha introdotto una nuova definizione di rifiuti urbani, come </a:t>
            </a:r>
          </a:p>
          <a:p>
            <a:pPr marL="514350" indent="-514350" algn="just">
              <a:buFont typeface="+mj-lt"/>
              <a:buAutoNum type="alphaLcParenR"/>
            </a:pPr>
            <a:r>
              <a:rPr lang="it-IT" b="1" dirty="0" smtClean="0"/>
              <a:t>rifiuti </a:t>
            </a:r>
            <a:r>
              <a:rPr lang="it-IT" b="1" dirty="0"/>
              <a:t>domestici</a:t>
            </a:r>
            <a:r>
              <a:rPr lang="it-IT" dirty="0"/>
              <a:t> indifferenziati e da raccolta differenziata, ivi compresi: carta e cartone, vetro, metalli, plastica, rifiuti organici, legno, tessili, imballaggi, rifiuti di apparecchiature elettriche ed elettroniche, rifiuti di pile e accumulatori, e rifiuti ingombranti, ivi compresi materassi e mobili; </a:t>
            </a:r>
          </a:p>
          <a:p>
            <a:pPr marL="514350" indent="-514350" algn="just">
              <a:buFont typeface="+mj-lt"/>
              <a:buAutoNum type="alphaLcParenR"/>
            </a:pPr>
            <a:r>
              <a:rPr lang="it-IT" b="1" dirty="0" smtClean="0"/>
              <a:t>rifiuti</a:t>
            </a:r>
            <a:r>
              <a:rPr lang="it-IT" dirty="0" smtClean="0"/>
              <a:t> </a:t>
            </a:r>
            <a:r>
              <a:rPr lang="it-IT" dirty="0"/>
              <a:t>indifferenziati e da raccolta differenziata provenienti </a:t>
            </a:r>
            <a:r>
              <a:rPr lang="it-IT" b="1" dirty="0"/>
              <a:t>da altre fonti</a:t>
            </a:r>
            <a:r>
              <a:rPr lang="it-IT" dirty="0"/>
              <a:t> e che sono simili per natura e composizione ai rifiuti </a:t>
            </a:r>
            <a:r>
              <a:rPr lang="it-IT" dirty="0" smtClean="0"/>
              <a:t>domestici.</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65</a:t>
            </a:fld>
            <a:endParaRPr lang="it-IT"/>
          </a:p>
        </p:txBody>
      </p:sp>
    </p:spTree>
    <p:extLst>
      <p:ext uri="{BB962C8B-B14F-4D97-AF65-F5344CB8AC3E}">
        <p14:creationId xmlns:p14="http://schemas.microsoft.com/office/powerpoint/2010/main" val="12511241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DEFINIZIONE DI RIFIUTI URBANI </a:t>
            </a:r>
            <a:br>
              <a:rPr lang="it-IT" dirty="0" smtClean="0"/>
            </a:br>
            <a:r>
              <a:rPr lang="it-IT" dirty="0" smtClean="0"/>
              <a:t>Rifiuti assimilati – </a:t>
            </a:r>
            <a:r>
              <a:rPr lang="it-IT" dirty="0" smtClean="0">
                <a:solidFill>
                  <a:srgbClr val="FF0000"/>
                </a:solidFill>
              </a:rPr>
              <a:t>SOPPRESSI DAL 2021</a:t>
            </a:r>
            <a:endParaRPr lang="it-IT" dirty="0">
              <a:solidFill>
                <a:srgbClr val="FF0000"/>
              </a:solidFill>
            </a:endParaRPr>
          </a:p>
        </p:txBody>
      </p:sp>
      <p:sp>
        <p:nvSpPr>
          <p:cNvPr id="3" name="Segnaposto contenuto 2"/>
          <p:cNvSpPr>
            <a:spLocks noGrp="1"/>
          </p:cNvSpPr>
          <p:nvPr>
            <p:ph idx="1"/>
          </p:nvPr>
        </p:nvSpPr>
        <p:spPr/>
        <p:txBody>
          <a:bodyPr/>
          <a:lstStyle/>
          <a:p>
            <a:pPr marL="0" indent="0" algn="just">
              <a:buNone/>
            </a:pPr>
            <a:r>
              <a:rPr lang="it-IT" dirty="0" smtClean="0"/>
              <a:t>Dal 1 gennaio 2021 è entrata in vigore la nuova disciplina introdotta dal D.Lgs. n. 116/2020 con il quale sono state recepite le Direttive UE del 2018 (dalla 849 alla 852) che hanno soppresso la categoria dei rifiuti speciali assimilati agli urbani.</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66</a:t>
            </a:fld>
            <a:endParaRPr lang="it-IT"/>
          </a:p>
        </p:txBody>
      </p:sp>
    </p:spTree>
    <p:extLst>
      <p:ext uri="{BB962C8B-B14F-4D97-AF65-F5344CB8AC3E}">
        <p14:creationId xmlns:p14="http://schemas.microsoft.com/office/powerpoint/2010/main" val="17698993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TARI – Rifiuti assimilati</a:t>
            </a:r>
            <a:endParaRPr lang="it-IT" dirty="0"/>
          </a:p>
        </p:txBody>
      </p:sp>
      <p:sp>
        <p:nvSpPr>
          <p:cNvPr id="3" name="Segnaposto contenuto 2"/>
          <p:cNvSpPr>
            <a:spLocks noGrp="1"/>
          </p:cNvSpPr>
          <p:nvPr>
            <p:ph idx="1"/>
          </p:nvPr>
        </p:nvSpPr>
        <p:spPr/>
        <p:txBody>
          <a:bodyPr>
            <a:normAutofit fontScale="47500" lnSpcReduction="20000"/>
          </a:bodyPr>
          <a:lstStyle/>
          <a:p>
            <a:pPr marL="0" indent="0" algn="just">
              <a:buNone/>
            </a:pPr>
            <a:r>
              <a:rPr lang="it-IT" sz="5900" b="1" i="1" u="sng" dirty="0" smtClean="0"/>
              <a:t>Rifiuti Speciali assimilabili agli Urbani (compatibili e consimili a rifiuti urbani)</a:t>
            </a:r>
          </a:p>
          <a:p>
            <a:pPr marL="0" indent="0" algn="just">
              <a:buNone/>
            </a:pPr>
            <a:r>
              <a:rPr lang="it-IT" sz="5900" dirty="0" smtClean="0"/>
              <a:t/>
            </a:r>
            <a:br>
              <a:rPr lang="it-IT" sz="5900" dirty="0" smtClean="0"/>
            </a:br>
            <a:r>
              <a:rPr lang="it-IT" sz="5900" dirty="0" smtClean="0"/>
              <a:t>La categoria dei rifiuti assimilati agli urbani, ovvero degli urbani per assimilazione, era diversa da quella dei rifiuti speciali che, pur rimanendo tali, potevano, per libera scelta di chi li aveva prodotti o comunque li deteneva, essere conferiti, in base ad apposita convenzione-contratto, al gestore del servizio pubblico ove lo stesso offrisse tale servizio.</a:t>
            </a:r>
          </a:p>
          <a:p>
            <a:pPr marL="0" indent="0" algn="just">
              <a:buNone/>
            </a:pPr>
            <a:r>
              <a:rPr lang="it-IT" dirty="0" smtClean="0"/>
              <a:t/>
            </a:r>
            <a:br>
              <a:rPr lang="it-IT" dirty="0" smtClean="0"/>
            </a:br>
            <a:endParaRPr lang="it-IT" dirty="0" smtClean="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67</a:t>
            </a:fld>
            <a:endParaRPr lang="it-IT"/>
          </a:p>
        </p:txBody>
      </p:sp>
    </p:spTree>
    <p:extLst>
      <p:ext uri="{BB962C8B-B14F-4D97-AF65-F5344CB8AC3E}">
        <p14:creationId xmlns:p14="http://schemas.microsoft.com/office/powerpoint/2010/main" val="1297056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TARI – Rifiuti assimilati</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a:t>Il produttore dei rifiuti aveva la possibilità di:</a:t>
            </a:r>
          </a:p>
          <a:p>
            <a:pPr algn="just"/>
            <a:r>
              <a:rPr lang="it-IT" dirty="0"/>
              <a:t>Conferirli a soggetti che gestiscono il servizio di raccolta dei rifiuti urbani, con il quale fosse stata </a:t>
            </a:r>
            <a:r>
              <a:rPr lang="it-IT" dirty="0" smtClean="0"/>
              <a:t>stipulata apposita </a:t>
            </a:r>
            <a:r>
              <a:rPr lang="it-IT" dirty="0"/>
              <a:t>convenzione </a:t>
            </a:r>
          </a:p>
          <a:p>
            <a:pPr algn="just"/>
            <a:r>
              <a:rPr lang="it-IT" dirty="0"/>
              <a:t>Smaltirli con l'</a:t>
            </a:r>
            <a:r>
              <a:rPr lang="it-IT" dirty="0" err="1"/>
              <a:t>autorecupero</a:t>
            </a:r>
            <a:r>
              <a:rPr lang="it-IT" dirty="0"/>
              <a:t> o </a:t>
            </a:r>
            <a:r>
              <a:rPr lang="it-IT" dirty="0" err="1"/>
              <a:t>autosmaltimento</a:t>
            </a:r>
            <a:r>
              <a:rPr lang="it-IT" dirty="0"/>
              <a:t>, </a:t>
            </a:r>
          </a:p>
          <a:p>
            <a:pPr algn="just"/>
            <a:r>
              <a:rPr lang="it-IT" dirty="0"/>
              <a:t>Conferirli ad imprese specializzate ed autorizzate e alla esportazione (come ultima istanza).</a:t>
            </a:r>
          </a:p>
          <a:p>
            <a:pPr marL="2540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68</a:t>
            </a:fld>
            <a:endParaRPr lang="it-IT"/>
          </a:p>
        </p:txBody>
      </p:sp>
    </p:spTree>
    <p:extLst>
      <p:ext uri="{BB962C8B-B14F-4D97-AF65-F5344CB8AC3E}">
        <p14:creationId xmlns:p14="http://schemas.microsoft.com/office/powerpoint/2010/main" val="34011773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TARI – I rifiuti assimilati</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La legge n. 68 del 2 maggio 2014, di conversione </a:t>
            </a:r>
            <a:r>
              <a:rPr lang="it-IT" dirty="0"/>
              <a:t>del Dl n. </a:t>
            </a:r>
            <a:r>
              <a:rPr lang="it-IT" dirty="0" smtClean="0"/>
              <a:t>16/2014, aveva stabilito che il Comune potesse decidere</a:t>
            </a:r>
            <a:r>
              <a:rPr lang="it-IT" dirty="0"/>
              <a:t>, attraverso </a:t>
            </a:r>
            <a:r>
              <a:rPr lang="it-IT" dirty="0" smtClean="0"/>
              <a:t>il </a:t>
            </a:r>
            <a:r>
              <a:rPr lang="it-IT" dirty="0"/>
              <a:t>proprio regolamento, le riduzioni sulla quota variabile del tributo proporzionalmente alla quantità di rifiuti speciali assimilati che il produttore </a:t>
            </a:r>
            <a:r>
              <a:rPr lang="it-IT" dirty="0" smtClean="0"/>
              <a:t>avesse dimostrato </a:t>
            </a:r>
            <a:r>
              <a:rPr lang="it-IT" dirty="0"/>
              <a:t>di aver avviato al riciclo, direttamente o tramite soggetti autorizzati</a:t>
            </a:r>
            <a:r>
              <a:rPr lang="it-IT" dirty="0" smtClean="0"/>
              <a:t>.</a:t>
            </a:r>
          </a:p>
          <a:p>
            <a:pPr marL="0" indent="0" algn="just">
              <a:buNone/>
            </a:pPr>
            <a:r>
              <a:rPr lang="it-IT" dirty="0"/>
              <a:t/>
            </a:r>
            <a:br>
              <a:rPr lang="it-IT" dirty="0"/>
            </a:b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69</a:t>
            </a:fld>
            <a:endParaRPr lang="it-IT"/>
          </a:p>
        </p:txBody>
      </p:sp>
    </p:spTree>
    <p:extLst>
      <p:ext uri="{BB962C8B-B14F-4D97-AF65-F5344CB8AC3E}">
        <p14:creationId xmlns:p14="http://schemas.microsoft.com/office/powerpoint/2010/main" val="1618690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ALIQUOTE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L’aliquota base dell’IMU, per effetto della soppressione della Tasi, sale dallo 0, 76% allo 0,86%. </a:t>
            </a:r>
          </a:p>
          <a:p>
            <a:pPr marL="0" indent="0" algn="just">
              <a:buNone/>
            </a:pPr>
            <a:r>
              <a:rPr lang="it-IT" dirty="0"/>
              <a:t>Tale aliquota può essere incrementata sino all’1,06%.</a:t>
            </a:r>
          </a:p>
          <a:p>
            <a:pPr marL="0" indent="0" algn="just">
              <a:buNone/>
            </a:pPr>
            <a:r>
              <a:rPr lang="it-IT" dirty="0"/>
              <a:t>I Comuni, che hanno già sfruttato in passato la facoltà di aumentare l’aliquota Tasi dello 0,8 per mille, possono incrementare l’aliquota IMU fino all’1,14%.</a:t>
            </a:r>
          </a:p>
          <a:p>
            <a:pPr marL="0" indent="0" algn="just">
              <a:buNone/>
            </a:pPr>
            <a:r>
              <a:rPr lang="it-IT" dirty="0"/>
              <a:t>A partire dal 2020, il Comune può anche scegliere di azzerare le proprie aliquote IMU.</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7</a:t>
            </a:fld>
            <a:endParaRPr lang="it-IT"/>
          </a:p>
        </p:txBody>
      </p:sp>
    </p:spTree>
    <p:extLst>
      <p:ext uri="{BB962C8B-B14F-4D97-AF65-F5344CB8AC3E}">
        <p14:creationId xmlns:p14="http://schemas.microsoft.com/office/powerpoint/2010/main" val="31796475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TARI – I rifiuti assimilati</a:t>
            </a:r>
          </a:p>
        </p:txBody>
      </p:sp>
      <p:sp>
        <p:nvSpPr>
          <p:cNvPr id="3" name="Segnaposto contenuto 2"/>
          <p:cNvSpPr>
            <a:spLocks noGrp="1"/>
          </p:cNvSpPr>
          <p:nvPr>
            <p:ph idx="1"/>
          </p:nvPr>
        </p:nvSpPr>
        <p:spPr/>
        <p:txBody>
          <a:bodyPr>
            <a:normAutofit/>
          </a:bodyPr>
          <a:lstStyle/>
          <a:p>
            <a:pPr marL="0" indent="0" algn="just">
              <a:buNone/>
            </a:pPr>
            <a:r>
              <a:rPr lang="it-IT" dirty="0" smtClean="0"/>
              <a:t>Il comune poteva con proprio regolamento approvare riduzioni della quota variabile del tributo proporzionali </a:t>
            </a:r>
            <a:r>
              <a:rPr lang="it-IT" dirty="0"/>
              <a:t>alle </a:t>
            </a:r>
            <a:r>
              <a:rPr lang="it-IT" dirty="0" smtClean="0"/>
              <a:t>quantità </a:t>
            </a:r>
            <a:r>
              <a:rPr lang="it-IT" dirty="0"/>
              <a:t>di rifiuti </a:t>
            </a:r>
            <a:r>
              <a:rPr lang="it-IT" dirty="0" smtClean="0"/>
              <a:t>speciali assimilati. </a:t>
            </a:r>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70</a:t>
            </a:fld>
            <a:endParaRPr lang="it-IT"/>
          </a:p>
        </p:txBody>
      </p:sp>
    </p:spTree>
    <p:extLst>
      <p:ext uri="{BB962C8B-B14F-4D97-AF65-F5344CB8AC3E}">
        <p14:creationId xmlns:p14="http://schemas.microsoft.com/office/powerpoint/2010/main" val="13781826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TARI – I rifiuti assimilati</a:t>
            </a:r>
          </a:p>
        </p:txBody>
      </p:sp>
      <p:sp>
        <p:nvSpPr>
          <p:cNvPr id="3" name="Segnaposto contenuto 2"/>
          <p:cNvSpPr>
            <a:spLocks noGrp="1"/>
          </p:cNvSpPr>
          <p:nvPr>
            <p:ph idx="1"/>
          </p:nvPr>
        </p:nvSpPr>
        <p:spPr/>
        <p:txBody>
          <a:bodyPr>
            <a:normAutofit lnSpcReduction="10000"/>
          </a:bodyPr>
          <a:lstStyle/>
          <a:p>
            <a:pPr marL="0" indent="0" algn="just">
              <a:buNone/>
            </a:pPr>
            <a:r>
              <a:rPr lang="it-IT" dirty="0"/>
              <a:t>Nello stesso regolamento il </a:t>
            </a:r>
            <a:r>
              <a:rPr lang="it-IT" dirty="0" smtClean="0"/>
              <a:t>Comune era chiamato ad individuare </a:t>
            </a:r>
            <a:r>
              <a:rPr lang="it-IT" dirty="0"/>
              <a:t>le aree di produzione di rifiuti speciali non assimilabili, ai quali si </a:t>
            </a:r>
            <a:r>
              <a:rPr lang="it-IT" dirty="0" smtClean="0"/>
              <a:t>estendeva </a:t>
            </a:r>
            <a:r>
              <a:rPr lang="it-IT" dirty="0"/>
              <a:t>il divieto di assimilazione. L'eventuale conferimento al servizio pubblico di raccolta dei rifiuti urbani di quelli speciali in assenza di convenzione </a:t>
            </a:r>
            <a:r>
              <a:rPr lang="it-IT" dirty="0" smtClean="0"/>
              <a:t>faceva </a:t>
            </a:r>
            <a:r>
              <a:rPr lang="it-IT" dirty="0"/>
              <a:t>scattare le </a:t>
            </a:r>
            <a:r>
              <a:rPr lang="it-IT" dirty="0" smtClean="0"/>
              <a:t>sanzioni </a:t>
            </a:r>
            <a:r>
              <a:rPr lang="it-IT" dirty="0"/>
              <a:t>di cui all'articolo 256, comma 2, del </a:t>
            </a:r>
            <a:r>
              <a:rPr lang="it-IT" dirty="0" smtClean="0"/>
              <a:t>D.lgs. </a:t>
            </a:r>
            <a:r>
              <a:rPr lang="it-IT" dirty="0"/>
              <a:t>n. 152/2006.</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71</a:t>
            </a:fld>
            <a:endParaRPr lang="it-IT"/>
          </a:p>
        </p:txBody>
      </p:sp>
    </p:spTree>
    <p:extLst>
      <p:ext uri="{BB962C8B-B14F-4D97-AF65-F5344CB8AC3E}">
        <p14:creationId xmlns:p14="http://schemas.microsoft.com/office/powerpoint/2010/main" val="8553282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TARI – I rifiuti assimilati</a:t>
            </a:r>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Il provvedimento comunale di assimilazione rendeva il rifiuto speciale equivalente a quello urbano sia ai fini dello smaltimento che ai fini della tassazione.</a:t>
            </a:r>
          </a:p>
          <a:p>
            <a:pPr marL="0" indent="0" algn="just">
              <a:buNone/>
            </a:pPr>
            <a:r>
              <a:rPr lang="it-IT" dirty="0" smtClean="0"/>
              <a:t>La maggior parte dei Comuni, anche per aumentare le proprie entrate, si è limitata ad elencare la tipologia di rifiuti assimilabili senza tenere conto della concreta capacità di smaltimento.</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72</a:t>
            </a:fld>
            <a:endParaRPr lang="it-IT"/>
          </a:p>
        </p:txBody>
      </p:sp>
    </p:spTree>
    <p:extLst>
      <p:ext uri="{BB962C8B-B14F-4D97-AF65-F5344CB8AC3E}">
        <p14:creationId xmlns:p14="http://schemas.microsoft.com/office/powerpoint/2010/main" val="22899287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TARI – I rifiuti assimilati</a:t>
            </a:r>
          </a:p>
        </p:txBody>
      </p:sp>
      <p:sp>
        <p:nvSpPr>
          <p:cNvPr id="3" name="Segnaposto contenuto 2"/>
          <p:cNvSpPr>
            <a:spLocks noGrp="1"/>
          </p:cNvSpPr>
          <p:nvPr>
            <p:ph idx="1"/>
          </p:nvPr>
        </p:nvSpPr>
        <p:spPr/>
        <p:txBody>
          <a:bodyPr/>
          <a:lstStyle/>
          <a:p>
            <a:pPr marL="0" indent="0">
              <a:buNone/>
            </a:pPr>
            <a:r>
              <a:rPr lang="it-IT" dirty="0" smtClean="0"/>
              <a:t>Già la Corte di Cassazione, sentenza 13/6/2012, n. 9631, ha affermato che la delibera comunale di assimilazione doveva tenere conto anche del limite quantitativo dei rifiuti prodotti. </a:t>
            </a:r>
          </a:p>
          <a:p>
            <a:pPr marL="0" indent="0" algn="just">
              <a:buNone/>
            </a:pPr>
            <a:r>
              <a:rPr lang="it-IT" dirty="0" smtClean="0"/>
              <a:t>Anche l’Autorità Antitrust (segnalazione AS922/2012) aveva censurato l’eccessivo ricorso all’assimilazione attuato da diversi Comuni.</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73</a:t>
            </a:fld>
            <a:endParaRPr lang="it-IT"/>
          </a:p>
        </p:txBody>
      </p:sp>
    </p:spTree>
    <p:extLst>
      <p:ext uri="{BB962C8B-B14F-4D97-AF65-F5344CB8AC3E}">
        <p14:creationId xmlns:p14="http://schemas.microsoft.com/office/powerpoint/2010/main" val="33755721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TARI – I rifiuti assimilati</a:t>
            </a:r>
          </a:p>
        </p:txBody>
      </p:sp>
      <p:sp>
        <p:nvSpPr>
          <p:cNvPr id="3" name="Segnaposto contenuto 2"/>
          <p:cNvSpPr>
            <a:spLocks noGrp="1"/>
          </p:cNvSpPr>
          <p:nvPr>
            <p:ph idx="1"/>
          </p:nvPr>
        </p:nvSpPr>
        <p:spPr/>
        <p:txBody>
          <a:bodyPr/>
          <a:lstStyle/>
          <a:p>
            <a:pPr marL="0" indent="0" algn="just">
              <a:buNone/>
            </a:pPr>
            <a:r>
              <a:rPr lang="it-IT" dirty="0" smtClean="0"/>
              <a:t>Sempre la Corte di Cassazione (sentenza n. 15983 del 27 luglio 2020) ha, però, evidenziato che la censurata assenza del criterio quantitativo non comportava l’esonero del pagamento del tributo (e, quindi, l’annullamento degli avvisi di accertamento emessi) ma solo una riduzione tariffaria.</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74</a:t>
            </a:fld>
            <a:endParaRPr lang="it-IT"/>
          </a:p>
        </p:txBody>
      </p:sp>
    </p:spTree>
    <p:extLst>
      <p:ext uri="{BB962C8B-B14F-4D97-AF65-F5344CB8AC3E}">
        <p14:creationId xmlns:p14="http://schemas.microsoft.com/office/powerpoint/2010/main" val="13049738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TARI – I rifiuti assimilati</a:t>
            </a:r>
          </a:p>
        </p:txBody>
      </p:sp>
      <p:sp>
        <p:nvSpPr>
          <p:cNvPr id="3" name="Segnaposto contenuto 2"/>
          <p:cNvSpPr>
            <a:spLocks noGrp="1"/>
          </p:cNvSpPr>
          <p:nvPr>
            <p:ph idx="1"/>
          </p:nvPr>
        </p:nvSpPr>
        <p:spPr/>
        <p:txBody>
          <a:bodyPr/>
          <a:lstStyle/>
          <a:p>
            <a:pPr marL="0" indent="0" algn="just">
              <a:buNone/>
            </a:pPr>
            <a:r>
              <a:rPr lang="it-IT" dirty="0" smtClean="0"/>
              <a:t>Dal 1 gennaio 2021 cambia la definizione di tributo </a:t>
            </a:r>
            <a:r>
              <a:rPr lang="it-IT" b="1" dirty="0" smtClean="0">
                <a:solidFill>
                  <a:srgbClr val="FF0000"/>
                </a:solidFill>
              </a:rPr>
              <a:t>e viene soppressa la categoria di rifiuti speciali assimilati</a:t>
            </a:r>
            <a:r>
              <a:rPr lang="it-IT" dirty="0" smtClean="0"/>
              <a:t>, con la conseguenza che occorre rivedere le agevolazioni previste per l’avvio al riciclo dei rifiuti speciali assimilati e cessano di avere efficacia le norme regolamentari di assimilazione dei rifiuti.</a:t>
            </a: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75</a:t>
            </a:fld>
            <a:endParaRPr lang="it-IT"/>
          </a:p>
        </p:txBody>
      </p:sp>
    </p:spTree>
    <p:extLst>
      <p:ext uri="{BB962C8B-B14F-4D97-AF65-F5344CB8AC3E}">
        <p14:creationId xmlns:p14="http://schemas.microsoft.com/office/powerpoint/2010/main" val="304737687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TARI – I rifiuti assimilati</a:t>
            </a:r>
          </a:p>
        </p:txBody>
      </p:sp>
      <p:sp>
        <p:nvSpPr>
          <p:cNvPr id="3" name="Segnaposto contenuto 2"/>
          <p:cNvSpPr>
            <a:spLocks noGrp="1"/>
          </p:cNvSpPr>
          <p:nvPr>
            <p:ph idx="1"/>
          </p:nvPr>
        </p:nvSpPr>
        <p:spPr/>
        <p:txBody>
          <a:bodyPr/>
          <a:lstStyle/>
          <a:p>
            <a:pPr marL="0" indent="0" algn="just">
              <a:buNone/>
            </a:pPr>
            <a:r>
              <a:rPr lang="it-IT" dirty="0" smtClean="0"/>
              <a:t>Dal 2021 la categoria dei rifiuti assimilati è costituita dalla categoria dei rifiuti urbani prodotti dalle imprese, ad eccezione delle industrie.</a:t>
            </a:r>
          </a:p>
          <a:p>
            <a:pPr marL="0" indent="0" algn="just">
              <a:buNone/>
            </a:pPr>
            <a:r>
              <a:rPr lang="it-IT" b="1" dirty="0" smtClean="0"/>
              <a:t>Si tratta di una «assimilazione per legge» dei rifiuti indicati nell’allegato L-quater del D.Lgs. n. 116/2020. </a:t>
            </a:r>
            <a:endParaRPr lang="it-IT" b="1"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76</a:t>
            </a:fld>
            <a:endParaRPr lang="it-IT"/>
          </a:p>
        </p:txBody>
      </p:sp>
    </p:spTree>
    <p:extLst>
      <p:ext uri="{BB962C8B-B14F-4D97-AF65-F5344CB8AC3E}">
        <p14:creationId xmlns:p14="http://schemas.microsoft.com/office/powerpoint/2010/main" val="4565953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SINGOLI TRIBUTI LOCALI</a:t>
            </a:r>
            <a:endParaRPr lang="it-IT" dirty="0"/>
          </a:p>
        </p:txBody>
      </p:sp>
      <p:pic>
        <p:nvPicPr>
          <p:cNvPr id="6" name="Segnaposto contenuto 5"/>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1214652" y="1678675"/>
            <a:ext cx="6987652" cy="4299044"/>
          </a:xfrm>
          <a:prstGeom prst="rect">
            <a:avLst/>
          </a:prstGeom>
        </p:spPr>
      </p:pic>
      <p:sp>
        <p:nvSpPr>
          <p:cNvPr id="3" name="Segnaposto piè di pagina 2"/>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77</a:t>
            </a:fld>
            <a:endParaRPr lang="it-IT"/>
          </a:p>
        </p:txBody>
      </p:sp>
    </p:spTree>
    <p:extLst>
      <p:ext uri="{BB962C8B-B14F-4D97-AF65-F5344CB8AC3E}">
        <p14:creationId xmlns:p14="http://schemas.microsoft.com/office/powerpoint/2010/main" val="16783751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normAutofit fontScale="90000"/>
          </a:bodyPr>
          <a:lstStyle/>
          <a:p>
            <a:r>
              <a:rPr lang="it-IT" dirty="0" smtClean="0"/>
              <a:t>IL NUOVO CANONE – I TRIBUTI SOSTITUITI</a:t>
            </a:r>
            <a:endParaRPr lang="it-IT" dirty="0"/>
          </a:p>
        </p:txBody>
      </p:sp>
      <p:sp>
        <p:nvSpPr>
          <p:cNvPr id="8" name="Segnaposto contenuto 7"/>
          <p:cNvSpPr>
            <a:spLocks noGrp="1"/>
          </p:cNvSpPr>
          <p:nvPr>
            <p:ph idx="1"/>
          </p:nvPr>
        </p:nvSpPr>
        <p:spPr/>
        <p:txBody>
          <a:bodyPr>
            <a:normAutofit fontScale="85000" lnSpcReduction="20000"/>
          </a:bodyPr>
          <a:lstStyle/>
          <a:p>
            <a:pPr marL="0" indent="0" algn="just">
              <a:buNone/>
            </a:pPr>
            <a:r>
              <a:rPr lang="it-IT" dirty="0"/>
              <a:t>A decorrere dal 2021 la tassa per l'occupazione di spazi ed aree pubbliche (Tosap), il canone per l'occupazione di spazi ed aree pubbliche (Cosap), l'imposta comunale sulla pubblicità ed il diritto sulle pubbliche affissioni, il canone per l'installazione dei mezzi pubblicitari, il canone patrimoniale di concessione, autorizzazione o esposizione pubblicitaria, </a:t>
            </a:r>
            <a:r>
              <a:rPr lang="it-IT" dirty="0" smtClean="0"/>
              <a:t>sono stati sostituiti </a:t>
            </a:r>
            <a:r>
              <a:rPr lang="it-IT" dirty="0"/>
              <a:t>da una nuova entrata che i contribuenti </a:t>
            </a:r>
            <a:r>
              <a:rPr lang="it-IT" dirty="0" smtClean="0"/>
              <a:t>sono stati chiamati </a:t>
            </a:r>
            <a:r>
              <a:rPr lang="it-IT" dirty="0"/>
              <a:t>a versare al comune. </a:t>
            </a:r>
          </a:p>
          <a:p>
            <a:pPr marL="0" indent="0" algn="just">
              <a:buNone/>
            </a:pPr>
            <a:r>
              <a:rPr lang="it-IT" dirty="0"/>
              <a:t>I commi da 816 a 836 della L. n. 160/2019 prevedono che i comuni </a:t>
            </a:r>
            <a:r>
              <a:rPr lang="it-IT" dirty="0" smtClean="0"/>
              <a:t>dovessero istituire il </a:t>
            </a:r>
            <a:r>
              <a:rPr lang="it-IT" dirty="0"/>
              <a:t>canone patrimoniale di concessione, autorizzazione o esposizione pubblicitaria.</a:t>
            </a:r>
          </a:p>
          <a:p>
            <a:pPr marL="0" indent="0">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78</a:t>
            </a:fld>
            <a:endParaRPr lang="it-IT"/>
          </a:p>
        </p:txBody>
      </p:sp>
    </p:spTree>
    <p:extLst>
      <p:ext uri="{BB962C8B-B14F-4D97-AF65-F5344CB8AC3E}">
        <p14:creationId xmlns:p14="http://schemas.microsoft.com/office/powerpoint/2010/main" val="701582482"/>
      </p:ext>
    </p:extLst>
  </p:cSld>
  <p:clrMapOvr>
    <a:masterClrMapping/>
  </p:clrMapOvr>
  <p:transition spd="slow">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CLASSIFICAZIONE STRADE</a:t>
            </a:r>
            <a:endParaRPr lang="it-IT" dirty="0"/>
          </a:p>
        </p:txBody>
      </p:sp>
      <p:sp>
        <p:nvSpPr>
          <p:cNvPr id="7" name="Segnaposto contenuto 6"/>
          <p:cNvSpPr>
            <a:spLocks noGrp="1"/>
          </p:cNvSpPr>
          <p:nvPr>
            <p:ph idx="1"/>
          </p:nvPr>
        </p:nvSpPr>
        <p:spPr/>
        <p:txBody>
          <a:bodyPr>
            <a:normAutofit fontScale="85000" lnSpcReduction="20000"/>
          </a:bodyPr>
          <a:lstStyle/>
          <a:p>
            <a:pPr marL="0" indent="0">
              <a:buNone/>
            </a:pPr>
            <a:r>
              <a:rPr lang="it-IT" b="1" dirty="0"/>
              <a:t>Corte di Giustizia Tributaria di </a:t>
            </a:r>
            <a:r>
              <a:rPr lang="it-IT" b="1" dirty="0" smtClean="0"/>
              <a:t>I </a:t>
            </a:r>
            <a:r>
              <a:rPr lang="it-IT" b="1" dirty="0"/>
              <a:t>GRADO Milano – SEZ 16 – SENTENZA 260 DEL 27/1/2023</a:t>
            </a:r>
          </a:p>
          <a:p>
            <a:pPr marL="0" indent="0" algn="just">
              <a:buNone/>
            </a:pPr>
            <a:r>
              <a:rPr lang="it-IT" dirty="0"/>
              <a:t>La nozione di Canone “unico”, non trova applicazione nel senso della fusione delle quote oggetto di prelievo di competenza di enti diversi, non essendo tale confluenza prevista da alcun passo della legge 160/2019.</a:t>
            </a:r>
          </a:p>
          <a:p>
            <a:pPr marL="0" indent="0" algn="just">
              <a:buNone/>
            </a:pPr>
            <a:endParaRPr lang="it-IT" dirty="0"/>
          </a:p>
          <a:p>
            <a:pPr marL="0" indent="0" algn="just">
              <a:buNone/>
            </a:pPr>
            <a:r>
              <a:rPr lang="it-IT" dirty="0" smtClean="0"/>
              <a:t>La </a:t>
            </a:r>
            <a:r>
              <a:rPr lang="it-IT" dirty="0"/>
              <a:t>Provincia o la Città Metropolitana </a:t>
            </a:r>
            <a:r>
              <a:rPr lang="it-IT" dirty="0" smtClean="0"/>
              <a:t>continuerà </a:t>
            </a:r>
            <a:r>
              <a:rPr lang="it-IT" dirty="0"/>
              <a:t>a riscuotere il canone relativo alle occupazioni su strade provinciali fuori dai centri abitati e sui tratti delle strade provinciali che corrono all’interno dei centri abitati dei Comuni con popolazione inferiore a 10.000 abitanti.</a:t>
            </a:r>
          </a:p>
          <a:p>
            <a:pPr marL="0" indent="0">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79</a:t>
            </a:fld>
            <a:endParaRPr lang="it-IT"/>
          </a:p>
        </p:txBody>
      </p:sp>
    </p:spTree>
    <p:extLst>
      <p:ext uri="{BB962C8B-B14F-4D97-AF65-F5344CB8AC3E}">
        <p14:creationId xmlns:p14="http://schemas.microsoft.com/office/powerpoint/2010/main" val="94687309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b="1" dirty="0" smtClean="0"/>
              <a:t>NOZIONE DI FABBRICATO</a:t>
            </a:r>
            <a:endParaRPr lang="it-IT" b="1"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Ai fini della nuova Imu, per fabbricato si intende l'</a:t>
            </a:r>
            <a:r>
              <a:rPr lang="it-IT" i="1" dirty="0"/>
              <a:t>unità immobiliare iscritta o che deve essere iscritta nel catasto edilizio urbano con attribuzione di rendita catastale, considerandosi parte integrante del fabbricato l'area occupata dalla costruzione e quella che ne costituisce pertinenza esclusivamente ai fini urbanistici, purché accatastata unitariamente</a:t>
            </a:r>
            <a:r>
              <a:rPr lang="it-IT" dirty="0"/>
              <a:t>. </a:t>
            </a:r>
          </a:p>
          <a:p>
            <a:pPr marL="0" indent="0" algn="just">
              <a:buNone/>
            </a:pPr>
            <a:endParaRPr lang="it-IT" dirty="0"/>
          </a:p>
          <a:p>
            <a:pPr marL="0" indent="0" algn="just">
              <a:buNone/>
            </a:pPr>
            <a:r>
              <a:rPr lang="it-IT" dirty="0"/>
              <a:t>Il fabbricato di nuova costruzione è soggetto all'imposta a partire dalla data di ultimazione dei lavori di costruzione ovvero, se antecedente, dalla data in cui è comunque utilizzato.</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8</a:t>
            </a:fld>
            <a:endParaRPr lang="it-IT"/>
          </a:p>
        </p:txBody>
      </p:sp>
    </p:spTree>
    <p:extLst>
      <p:ext uri="{BB962C8B-B14F-4D97-AF65-F5344CB8AC3E}">
        <p14:creationId xmlns:p14="http://schemas.microsoft.com/office/powerpoint/2010/main" val="241633265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CLASSIFICAZIONE STRADE </a:t>
            </a:r>
            <a:endParaRPr lang="it-IT" dirty="0"/>
          </a:p>
        </p:txBody>
      </p:sp>
      <p:sp>
        <p:nvSpPr>
          <p:cNvPr id="3" name="Segnaposto contenuto 2"/>
          <p:cNvSpPr>
            <a:spLocks noGrp="1"/>
          </p:cNvSpPr>
          <p:nvPr>
            <p:ph idx="1"/>
          </p:nvPr>
        </p:nvSpPr>
        <p:spPr/>
        <p:txBody>
          <a:bodyPr>
            <a:normAutofit fontScale="85000" lnSpcReduction="20000"/>
          </a:bodyPr>
          <a:lstStyle/>
          <a:p>
            <a:pPr marL="25400" indent="0" algn="just">
              <a:buNone/>
            </a:pPr>
            <a:r>
              <a:rPr lang="it-IT" dirty="0"/>
              <a:t>Del tutto irrilevante, invece, risulta la circostanza che l’installazione dei mezzi pubblicitari su strade provinciali venga autorizzata dalla provincia/Città Metropolitana (la quale, quando la strada provinciale passa all’interno di un centro abitato, rilascia soltanto un nulla osta tecnico). Tale competenza </a:t>
            </a:r>
            <a:r>
              <a:rPr lang="it-IT" dirty="0" err="1"/>
              <a:t>autorizzatoria</a:t>
            </a:r>
            <a:r>
              <a:rPr lang="it-IT" dirty="0"/>
              <a:t>, discendente dall’art. 23, 4° comma, del Codice della Strada, non comporta, infatti, il pagamento del canone per la diffusione di messaggi pubblicitari in favore della provincia (così come, prima, non implicava il pagamento dell’ICP), ma soltanto il pagamento del canone per l’occupazione di suolo pubblico.</a:t>
            </a:r>
          </a:p>
          <a:p>
            <a:pPr marL="25400" indent="0">
              <a:buNone/>
            </a:pPr>
            <a:endParaRPr lang="it-IT" dirty="0"/>
          </a:p>
        </p:txBody>
      </p:sp>
      <p:sp>
        <p:nvSpPr>
          <p:cNvPr id="4" name="Segnaposto piè di pagina 3"/>
          <p:cNvSpPr>
            <a:spLocks noGrp="1"/>
          </p:cNvSpPr>
          <p:nvPr>
            <p:ph type="ftr" sz="quarter" idx="11"/>
          </p:nvPr>
        </p:nvSpPr>
        <p:spPr/>
        <p:txBody>
          <a:bodyPr/>
          <a:lstStyle/>
          <a:p>
            <a:r>
              <a:rPr lang="it-IT" smtClean="0"/>
              <a:t>LE NOVITA' IN MATERIA DI FISCALITA' LOCALE - L. CATANIA</a:t>
            </a:r>
            <a:endParaRPr lang="it-IT"/>
          </a:p>
        </p:txBody>
      </p:sp>
      <p:sp>
        <p:nvSpPr>
          <p:cNvPr id="5" name="Segnaposto numero diapositiva 4"/>
          <p:cNvSpPr>
            <a:spLocks noGrp="1"/>
          </p:cNvSpPr>
          <p:nvPr>
            <p:ph type="sldNum" sz="quarter" idx="12"/>
          </p:nvPr>
        </p:nvSpPr>
        <p:spPr/>
        <p:txBody>
          <a:bodyPr/>
          <a:lstStyle/>
          <a:p>
            <a:fld id="{DD7B056C-3F6E-4454-9569-0E460733EF1D}" type="slidenum">
              <a:rPr lang="it-IT" smtClean="0"/>
              <a:pPr/>
              <a:t>80</a:t>
            </a:fld>
            <a:endParaRPr lang="it-IT"/>
          </a:p>
        </p:txBody>
      </p:sp>
    </p:spTree>
    <p:extLst>
      <p:ext uri="{BB962C8B-B14F-4D97-AF65-F5344CB8AC3E}">
        <p14:creationId xmlns:p14="http://schemas.microsoft.com/office/powerpoint/2010/main" val="418935974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normAutofit fontScale="90000"/>
          </a:bodyPr>
          <a:lstStyle/>
          <a:p>
            <a:r>
              <a:rPr lang="it-IT" dirty="0" smtClean="0"/>
              <a:t>ENTRATA DI NATURA PATRIMONIALE TRIBUTARIA?</a:t>
            </a:r>
            <a:endParaRPr lang="it-IT" dirty="0"/>
          </a:p>
        </p:txBody>
      </p:sp>
      <p:sp>
        <p:nvSpPr>
          <p:cNvPr id="9" name="Segnaposto contenuto 8"/>
          <p:cNvSpPr>
            <a:spLocks noGrp="1"/>
          </p:cNvSpPr>
          <p:nvPr>
            <p:ph idx="1"/>
          </p:nvPr>
        </p:nvSpPr>
        <p:spPr/>
        <p:txBody>
          <a:bodyPr>
            <a:normAutofit fontScale="92500" lnSpcReduction="20000"/>
          </a:bodyPr>
          <a:lstStyle/>
          <a:p>
            <a:pPr marL="0" indent="0" algn="just">
              <a:buNone/>
            </a:pPr>
            <a:r>
              <a:rPr lang="it-IT" dirty="0"/>
              <a:t>La perplessità non nasce per la denominazione giornalistica di “</a:t>
            </a:r>
            <a:r>
              <a:rPr lang="it-IT" dirty="0" err="1"/>
              <a:t>local</a:t>
            </a:r>
            <a:r>
              <a:rPr lang="it-IT" dirty="0"/>
              <a:t> </a:t>
            </a:r>
            <a:r>
              <a:rPr lang="it-IT" dirty="0" err="1"/>
              <a:t>tax</a:t>
            </a:r>
            <a:r>
              <a:rPr lang="it-IT" dirty="0"/>
              <a:t>” e non viene risolto dalla qualificazione di canone patrimoniale assegnato dal legislatore.</a:t>
            </a:r>
          </a:p>
          <a:p>
            <a:pPr marL="0" indent="0" algn="just">
              <a:buNone/>
            </a:pPr>
            <a:r>
              <a:rPr lang="it-IT" dirty="0"/>
              <a:t>In passato, la natura di entrata patrimoniale del Cosap è stata confermata dalla Corte costituzionale (sentenza 64/2008), ma altrettanto non è accaduto per il canone di installazione dei mezzi pubblicitari, che pur qualificato come patrimoniale dal </a:t>
            </a:r>
            <a:r>
              <a:rPr lang="it-IT" dirty="0" err="1"/>
              <a:t>Mef</a:t>
            </a:r>
            <a:r>
              <a:rPr lang="it-IT" dirty="0"/>
              <a:t> (circolare 256/E/98) è stato considerato di natura tributaria (sentenze 218/2009 e 18/2010).</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81</a:t>
            </a:fld>
            <a:endParaRPr lang="it-IT"/>
          </a:p>
        </p:txBody>
      </p:sp>
    </p:spTree>
    <p:extLst>
      <p:ext uri="{BB962C8B-B14F-4D97-AF65-F5344CB8AC3E}">
        <p14:creationId xmlns:p14="http://schemas.microsoft.com/office/powerpoint/2010/main" val="1511319729"/>
      </p:ext>
    </p:extLst>
  </p:cSld>
  <p:clrMapOvr>
    <a:masterClrMapping/>
  </p:clrMapOvr>
  <p:transition spd="slow">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fontScale="90000"/>
          </a:bodyPr>
          <a:lstStyle/>
          <a:p>
            <a:r>
              <a:rPr lang="it-IT" dirty="0"/>
              <a:t>ENTRATA DI NATURA PATRIMONIALE O TRIBUTARIA?</a:t>
            </a:r>
          </a:p>
        </p:txBody>
      </p:sp>
      <p:sp>
        <p:nvSpPr>
          <p:cNvPr id="7" name="Segnaposto contenuto 6"/>
          <p:cNvSpPr>
            <a:spLocks noGrp="1"/>
          </p:cNvSpPr>
          <p:nvPr>
            <p:ph idx="1"/>
          </p:nvPr>
        </p:nvSpPr>
        <p:spPr/>
        <p:txBody>
          <a:bodyPr>
            <a:normAutofit fontScale="85000" lnSpcReduction="10000"/>
          </a:bodyPr>
          <a:lstStyle/>
          <a:p>
            <a:pPr marL="0" indent="0" algn="just">
              <a:buNone/>
            </a:pPr>
            <a:r>
              <a:rPr lang="it-IT" dirty="0"/>
              <a:t>In materia di Tariffa di Igiene Ambientale, le sezioni unite della Cassazione (sentenza n. 4895/2006) hanno sancito che occorre prescindere dal </a:t>
            </a:r>
            <a:r>
              <a:rPr lang="it-IT" i="1" dirty="0" err="1"/>
              <a:t>nomen</a:t>
            </a:r>
            <a:r>
              <a:rPr lang="it-IT" i="1" dirty="0"/>
              <a:t> </a:t>
            </a:r>
            <a:r>
              <a:rPr lang="it-IT" i="1" dirty="0" err="1"/>
              <a:t>iuris</a:t>
            </a:r>
            <a:r>
              <a:rPr lang="it-IT" i="1" dirty="0"/>
              <a:t> </a:t>
            </a:r>
            <a:r>
              <a:rPr lang="it-IT" dirty="0"/>
              <a:t>e guardare alla sostanza della natura dell’entrata.</a:t>
            </a:r>
          </a:p>
          <a:p>
            <a:pPr marL="0" indent="0" algn="just">
              <a:buNone/>
            </a:pPr>
            <a:r>
              <a:rPr lang="it-IT" dirty="0"/>
              <a:t>La qualificazione tributaria della TIA1 è stata vista come logica conseguenza della coattività del prelievo, dell’indennità dei presupposti con la Tarsu, dell’assenza di un vero e proprio rapporto sinallagmatico tra l’Ente locale e l’utente. Anche la Corte Costituzionale (sentenza n. 238/2009) ha qualificato l’entrata TIA1 di natura tributaria.</a:t>
            </a:r>
          </a:p>
          <a:p>
            <a:pPr marL="0" indent="0">
              <a:buNone/>
            </a:pPr>
            <a:endParaRPr lang="it-IT" dirty="0"/>
          </a:p>
          <a:p>
            <a:pPr marL="0" indent="0">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82</a:t>
            </a:fld>
            <a:endParaRPr lang="it-IT"/>
          </a:p>
        </p:txBody>
      </p:sp>
    </p:spTree>
    <p:extLst>
      <p:ext uri="{BB962C8B-B14F-4D97-AF65-F5344CB8AC3E}">
        <p14:creationId xmlns:p14="http://schemas.microsoft.com/office/powerpoint/2010/main" val="979977070"/>
      </p:ext>
    </p:extLst>
  </p:cSld>
  <p:clrMapOvr>
    <a:masterClrMapping/>
  </p:clrMapOvr>
  <p:transition spd="slow">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fontScale="90000"/>
          </a:bodyPr>
          <a:lstStyle/>
          <a:p>
            <a:r>
              <a:rPr lang="it-IT" dirty="0"/>
              <a:t>ENTRATA DI NATURA PATRIMONIALE O TRIBUTARIA?</a:t>
            </a:r>
          </a:p>
        </p:txBody>
      </p:sp>
      <p:sp>
        <p:nvSpPr>
          <p:cNvPr id="7" name="Segnaposto contenuto 6"/>
          <p:cNvSpPr>
            <a:spLocks noGrp="1"/>
          </p:cNvSpPr>
          <p:nvPr>
            <p:ph idx="1"/>
          </p:nvPr>
        </p:nvSpPr>
        <p:spPr/>
        <p:txBody>
          <a:bodyPr>
            <a:normAutofit fontScale="62500" lnSpcReduction="20000"/>
          </a:bodyPr>
          <a:lstStyle/>
          <a:p>
            <a:pPr marL="0" indent="0" algn="just">
              <a:buNone/>
            </a:pPr>
            <a:r>
              <a:rPr lang="it-IT" dirty="0"/>
              <a:t>Ferma restando l</a:t>
            </a:r>
            <a:r>
              <a:rPr lang="it-IT" b="1" dirty="0"/>
              <a:t>a denominazione di canore patrimoniale assegnata dal legislatore</a:t>
            </a:r>
            <a:r>
              <a:rPr lang="it-IT" dirty="0"/>
              <a:t>, sarà la giurisprudenza a verificare i molti punti di forte identità con i tributi sostituiti e la connotazione coattiva del prelievo. </a:t>
            </a:r>
          </a:p>
          <a:p>
            <a:pPr marL="0" indent="0" algn="just">
              <a:buNone/>
            </a:pPr>
            <a:endParaRPr lang="it-IT" dirty="0"/>
          </a:p>
          <a:p>
            <a:pPr marL="0" indent="0" algn="just">
              <a:buNone/>
            </a:pPr>
            <a:r>
              <a:rPr lang="it-IT" dirty="0"/>
              <a:t>La qualificazione del “canone” come entrata di natura tributaria o patrimoniale non è neutra. Da ciò deriva la competenza del giudice ordinario o del giudice tributario, ma anche la diversa procedura per l’approvazione delle tariffe e del relativo regolamento, le procedure di incasso delle somme. </a:t>
            </a:r>
          </a:p>
          <a:p>
            <a:pPr marL="0" indent="0" algn="just">
              <a:buNone/>
            </a:pPr>
            <a:r>
              <a:rPr lang="it-IT" dirty="0"/>
              <a:t>Ferma restando la denominazione di canore patrimoniale assegnata dal legislatore, sarà la giurisprudenza a verificare i molti punti di forte identità con i tributi sostituiti e la connotazione coattiva del prelievo. </a:t>
            </a:r>
          </a:p>
          <a:p>
            <a:pPr marL="0" indent="0" algn="just">
              <a:buNone/>
            </a:pPr>
            <a:endParaRPr lang="it-IT" dirty="0"/>
          </a:p>
          <a:p>
            <a:pPr marL="0" indent="0" algn="just">
              <a:buNone/>
            </a:pPr>
            <a:r>
              <a:rPr lang="it-IT" dirty="0"/>
              <a:t>La qualificazione del “canone” come entrata di natura tributaria o patrimoniale non è neutra. Da ciò deriva la competenza del giudice ordinario o del giudice tributario, ma anche la diversa procedura per l’approvazione delle tariffe e del relativo regolamento, le procedure di incasso delle somme. </a:t>
            </a:r>
          </a:p>
          <a:p>
            <a:pPr marL="0" indent="0">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83</a:t>
            </a:fld>
            <a:endParaRPr lang="it-IT"/>
          </a:p>
        </p:txBody>
      </p:sp>
    </p:spTree>
    <p:extLst>
      <p:ext uri="{BB962C8B-B14F-4D97-AF65-F5344CB8AC3E}">
        <p14:creationId xmlns:p14="http://schemas.microsoft.com/office/powerpoint/2010/main" val="3970180063"/>
      </p:ext>
    </p:extLst>
  </p:cSld>
  <p:clrMapOvr>
    <a:masterClrMapping/>
  </p:clrMapOvr>
  <p:transition spd="slow">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fontScale="90000"/>
          </a:bodyPr>
          <a:lstStyle/>
          <a:p>
            <a:r>
              <a:rPr lang="it-IT" dirty="0"/>
              <a:t>ENTRATA DI NATURA PATRIMONIALE O TRIBUTARIA?</a:t>
            </a:r>
          </a:p>
        </p:txBody>
      </p:sp>
      <p:sp>
        <p:nvSpPr>
          <p:cNvPr id="7" name="Segnaposto contenuto 6"/>
          <p:cNvSpPr>
            <a:spLocks noGrp="1"/>
          </p:cNvSpPr>
          <p:nvPr>
            <p:ph idx="1"/>
          </p:nvPr>
        </p:nvSpPr>
        <p:spPr/>
        <p:txBody>
          <a:bodyPr>
            <a:normAutofit fontScale="92500"/>
          </a:bodyPr>
          <a:lstStyle/>
          <a:p>
            <a:pPr marL="0" indent="0" algn="just">
              <a:buNone/>
            </a:pPr>
            <a:r>
              <a:rPr lang="it-IT" dirty="0"/>
              <a:t>Aderendo alla natura patrimoniale del Canone, non vi è l’obbligo di trasmissione di Regolamenti e tariffe al </a:t>
            </a:r>
            <a:r>
              <a:rPr lang="it-IT" dirty="0" err="1"/>
              <a:t>Mef</a:t>
            </a:r>
            <a:r>
              <a:rPr lang="it-IT" dirty="0"/>
              <a:t>. </a:t>
            </a:r>
          </a:p>
          <a:p>
            <a:pPr marL="0" indent="0" algn="just">
              <a:buNone/>
            </a:pPr>
            <a:endParaRPr lang="it-IT" dirty="0"/>
          </a:p>
          <a:p>
            <a:pPr marL="0" indent="0" algn="just">
              <a:buNone/>
            </a:pPr>
            <a:r>
              <a:rPr lang="it-IT" dirty="0"/>
              <a:t>Non essendo un tributo non si applica nemmeno la condizione di efficacia costitutiva della pubblicazione della Deliberazione all’interno del Portale del “Federalismo fiscale” di cui all’art. 13, comma 15-ter, del Dl. n. 201/2011. </a:t>
            </a:r>
          </a:p>
          <a:p>
            <a:pPr marL="0" indent="0">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84</a:t>
            </a:fld>
            <a:endParaRPr lang="it-IT"/>
          </a:p>
        </p:txBody>
      </p:sp>
    </p:spTree>
    <p:extLst>
      <p:ext uri="{BB962C8B-B14F-4D97-AF65-F5344CB8AC3E}">
        <p14:creationId xmlns:p14="http://schemas.microsoft.com/office/powerpoint/2010/main" val="3345320378"/>
      </p:ext>
    </p:extLst>
  </p:cSld>
  <p:clrMapOvr>
    <a:masterClrMapping/>
  </p:clrMapOvr>
  <p:transition spd="slow">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fontScale="90000"/>
          </a:bodyPr>
          <a:lstStyle/>
          <a:p>
            <a:r>
              <a:rPr lang="it-IT" dirty="0"/>
              <a:t>ENTRATA DI NATURA PATRIMONIALE O TRIBUTARIA?</a:t>
            </a:r>
          </a:p>
        </p:txBody>
      </p:sp>
      <p:sp>
        <p:nvSpPr>
          <p:cNvPr id="7" name="Segnaposto contenuto 6"/>
          <p:cNvSpPr>
            <a:spLocks noGrp="1"/>
          </p:cNvSpPr>
          <p:nvPr>
            <p:ph idx="1"/>
          </p:nvPr>
        </p:nvSpPr>
        <p:spPr/>
        <p:txBody>
          <a:bodyPr>
            <a:normAutofit fontScale="85000" lnSpcReduction="20000"/>
          </a:bodyPr>
          <a:lstStyle/>
          <a:p>
            <a:pPr marL="0" indent="0" algn="just">
              <a:lnSpc>
                <a:spcPct val="150000"/>
              </a:lnSpc>
              <a:buNone/>
            </a:pPr>
            <a:r>
              <a:rPr lang="it-IT" dirty="0"/>
              <a:t>Con la </a:t>
            </a:r>
            <a:r>
              <a:rPr lang="it-IT" b="1" dirty="0"/>
              <a:t>sentenza n. 178 del 26 settembre 2022 la Corte di Giustizia Tributaria di primo grado di Reggio Emilia</a:t>
            </a:r>
            <a:r>
              <a:rPr lang="it-IT" dirty="0"/>
              <a:t> ha affermato che il canone patrimoniale per l'esposizione pubblicitaria ha </a:t>
            </a:r>
            <a:r>
              <a:rPr lang="it-IT" b="1" dirty="0"/>
              <a:t>natura tributaria</a:t>
            </a:r>
            <a:r>
              <a:rPr lang="it-IT" dirty="0"/>
              <a:t> e quindi viene attratto nella giurisdizione speciale tributaria, posto che sostituisce l'imposta sulla pubblicità mantenendo gli stessi presupposti imponibili, gli stessi soggetti passivi d'imposta e lo stesso Ente, titolare del potere impositivo.</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85</a:t>
            </a:fld>
            <a:endParaRPr lang="it-IT"/>
          </a:p>
        </p:txBody>
      </p:sp>
    </p:spTree>
    <p:extLst>
      <p:ext uri="{BB962C8B-B14F-4D97-AF65-F5344CB8AC3E}">
        <p14:creationId xmlns:p14="http://schemas.microsoft.com/office/powerpoint/2010/main" val="1091775373"/>
      </p:ext>
    </p:extLst>
  </p:cSld>
  <p:clrMapOvr>
    <a:masterClrMapping/>
  </p:clrMapOvr>
  <p:transition spd="slow">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PASSI CARRABILI</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b="1" dirty="0" smtClean="0"/>
              <a:t>L’autorizzazione del Comune a </a:t>
            </a:r>
            <a:r>
              <a:rPr lang="it-IT" b="1" dirty="0"/>
              <a:t>mantenere in esercizio un passo </a:t>
            </a:r>
            <a:r>
              <a:rPr lang="it-IT" b="1" dirty="0" smtClean="0"/>
              <a:t>carrabile </a:t>
            </a:r>
            <a:r>
              <a:rPr lang="it-IT" dirty="0" smtClean="0"/>
              <a:t>ed il conseguente incasso delle somme del canone (in passato della Tosap) </a:t>
            </a:r>
            <a:r>
              <a:rPr lang="it-IT" dirty="0"/>
              <a:t>non comporta necessariamente l’utilizzabilità dell’area in questione come parcheggio, ma è compatibile anche con ulteriori utilizzi del territorio, dovendosene presumere, al contrario, l’utilizzo per consentire l’accesso al fondo con mezzi della proprietà. Tale circostanza, pertanto, non è idonea a fondare un affidamento circa la possibilità di utilizzare il terreno come parcheggio.</a:t>
            </a:r>
          </a:p>
          <a:p>
            <a:pPr marL="0" indent="0" algn="just">
              <a:buNone/>
            </a:pPr>
            <a:r>
              <a:rPr lang="it-IT" dirty="0" smtClean="0"/>
              <a:t>Anche </a:t>
            </a:r>
            <a:r>
              <a:rPr lang="it-IT" dirty="0"/>
              <a:t>la riscossione </a:t>
            </a:r>
            <a:r>
              <a:rPr lang="it-IT" dirty="0" smtClean="0"/>
              <a:t>dell’entrata comunale </a:t>
            </a:r>
            <a:r>
              <a:rPr lang="it-IT" dirty="0"/>
              <a:t>per il cartello “Parcheggio Hotel Pelikan” presente all’entrata del terreno non è idonea a far sorgere alcun affidamento in quanto </a:t>
            </a:r>
            <a:r>
              <a:rPr lang="it-IT" dirty="0" smtClean="0"/>
              <a:t>il pagamento </a:t>
            </a:r>
            <a:r>
              <a:rPr lang="it-IT" dirty="0"/>
              <a:t>è </a:t>
            </a:r>
            <a:r>
              <a:rPr lang="it-IT" dirty="0" smtClean="0"/>
              <a:t>dovuto </a:t>
            </a:r>
            <a:r>
              <a:rPr lang="it-IT" dirty="0"/>
              <a:t>per il semplice fatto di affissione del cartello, a prescindere da ogni verifica circa il contenuto dello stesso e circa la destinazione dell’area</a:t>
            </a:r>
            <a:r>
              <a:rPr lang="it-IT" dirty="0" smtClean="0"/>
              <a:t>. </a:t>
            </a:r>
          </a:p>
          <a:p>
            <a:pPr marL="0" indent="0" algn="just">
              <a:buNone/>
            </a:pPr>
            <a:r>
              <a:rPr lang="it-IT" b="1" dirty="0" smtClean="0"/>
              <a:t>CONSIGLIO DI STATO SENTENZA 1167 DEL 4/1/2023</a:t>
            </a:r>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86</a:t>
            </a:fld>
            <a:endParaRPr lang="it-IT"/>
          </a:p>
        </p:txBody>
      </p:sp>
    </p:spTree>
    <p:extLst>
      <p:ext uri="{BB962C8B-B14F-4D97-AF65-F5344CB8AC3E}">
        <p14:creationId xmlns:p14="http://schemas.microsoft.com/office/powerpoint/2010/main" val="757137052"/>
      </p:ext>
    </p:extLst>
  </p:cSld>
  <p:clrMapOvr>
    <a:masterClrMapping/>
  </p:clrMapOvr>
  <p:transition spd="slow">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PASSI CARRABILI</a:t>
            </a:r>
            <a:endParaRPr lang="it-IT" dirty="0"/>
          </a:p>
        </p:txBody>
      </p:sp>
      <p:sp>
        <p:nvSpPr>
          <p:cNvPr id="4" name="Segnaposto contenuto 3"/>
          <p:cNvSpPr>
            <a:spLocks noGrp="1"/>
          </p:cNvSpPr>
          <p:nvPr>
            <p:ph idx="1"/>
          </p:nvPr>
        </p:nvSpPr>
        <p:spPr/>
        <p:txBody>
          <a:bodyPr>
            <a:normAutofit fontScale="70000" lnSpcReduction="20000"/>
          </a:bodyPr>
          <a:lstStyle/>
          <a:p>
            <a:pPr marL="0" indent="0" algn="just">
              <a:buNone/>
            </a:pPr>
            <a:r>
              <a:rPr lang="it-IT" b="1" dirty="0"/>
              <a:t>L</a:t>
            </a:r>
            <a:r>
              <a:rPr lang="it-IT" b="1" dirty="0" smtClean="0"/>
              <a:t>a </a:t>
            </a:r>
            <a:r>
              <a:rPr lang="it-IT" b="1" dirty="0"/>
              <a:t>giurisprudenza </a:t>
            </a:r>
            <a:r>
              <a:rPr lang="it-IT" b="1" dirty="0" smtClean="0"/>
              <a:t>concorda che </a:t>
            </a:r>
            <a:r>
              <a:rPr lang="it-IT" b="1" dirty="0"/>
              <a:t>l’immobile cui il passo carrabile accede non </a:t>
            </a:r>
            <a:r>
              <a:rPr lang="it-IT" b="1" dirty="0" smtClean="0"/>
              <a:t>deve </a:t>
            </a:r>
            <a:r>
              <a:rPr lang="it-IT" b="1" dirty="0"/>
              <a:t>appartenere ad una determinata categoria catastale. </a:t>
            </a:r>
            <a:endParaRPr lang="it-IT" b="1" dirty="0" smtClean="0"/>
          </a:p>
          <a:p>
            <a:pPr marL="0" indent="0" algn="just">
              <a:buNone/>
            </a:pPr>
            <a:r>
              <a:rPr lang="it-IT" dirty="0" smtClean="0"/>
              <a:t>Sul </a:t>
            </a:r>
            <a:r>
              <a:rPr lang="it-IT" dirty="0"/>
              <a:t>punto, “la previsione di cui all’art. 46, comma 1, lett. b), del regolamento di esecuzione del codice della strada (</a:t>
            </a:r>
            <a:r>
              <a:rPr lang="it-IT" dirty="0" err="1"/>
              <a:t>d.P.R.</a:t>
            </a:r>
            <a:r>
              <a:rPr lang="it-IT" dirty="0"/>
              <a:t> 16 dicembre 1992, n. 495), in forza della quale il passo carrabile “deve consentire l’accesso ad un’area laterale che sia idonea allo stazionamento o alla circolazione dei veicoli”, non implica l’appartenenza dell’area in questione ad una determinata categoria catastale, ma solo che la stessa, secondo l’apprezzamento di merito rimesso alla competente amministrazione, presenti caratteristiche tecniche e dimensionali idonee allo scopo (cfr. Cons. Stato, sez. V, 22 luglio 2019, n. 5169). </a:t>
            </a:r>
            <a:endParaRPr lang="it-IT" dirty="0" smtClean="0"/>
          </a:p>
          <a:p>
            <a:pPr marL="0" indent="0" algn="just">
              <a:buNone/>
            </a:pPr>
            <a:r>
              <a:rPr lang="it-IT" dirty="0" smtClean="0"/>
              <a:t>TAR PALERMO, N. 93 DEL 16 GENNAIO 2023</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87</a:t>
            </a:fld>
            <a:endParaRPr lang="it-IT"/>
          </a:p>
        </p:txBody>
      </p:sp>
    </p:spTree>
    <p:extLst>
      <p:ext uri="{BB962C8B-B14F-4D97-AF65-F5344CB8AC3E}">
        <p14:creationId xmlns:p14="http://schemas.microsoft.com/office/powerpoint/2010/main" val="3378024723"/>
      </p:ext>
    </p:extLst>
  </p:cSld>
  <p:clrMapOvr>
    <a:masterClrMapping/>
  </p:clrMapOvr>
  <p:transition spd="slow">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PASSI CARRABILI</a:t>
            </a:r>
            <a:endParaRPr lang="it-IT" dirty="0"/>
          </a:p>
        </p:txBody>
      </p:sp>
      <p:sp>
        <p:nvSpPr>
          <p:cNvPr id="4" name="Segnaposto contenuto 3"/>
          <p:cNvSpPr>
            <a:spLocks noGrp="1"/>
          </p:cNvSpPr>
          <p:nvPr>
            <p:ph idx="1"/>
          </p:nvPr>
        </p:nvSpPr>
        <p:spPr/>
        <p:txBody>
          <a:bodyPr>
            <a:normAutofit fontScale="77500" lnSpcReduction="20000"/>
          </a:bodyPr>
          <a:lstStyle/>
          <a:p>
            <a:pPr marL="0" indent="0" algn="just">
              <a:lnSpc>
                <a:spcPct val="150000"/>
              </a:lnSpc>
              <a:buNone/>
            </a:pPr>
            <a:r>
              <a:rPr lang="it-IT" dirty="0"/>
              <a:t>L’autorizzazione di passo carrabile, quindi, non può ritenersi subordinata alla classificazione o alla destinazione d’uso dell’immobile” (da ultimo, TAR Liguria sentenza del 20 ottobre 2022 n. 900).</a:t>
            </a:r>
          </a:p>
          <a:p>
            <a:pPr marL="0" indent="0" algn="just">
              <a:lnSpc>
                <a:spcPct val="150000"/>
              </a:lnSpc>
              <a:buNone/>
            </a:pPr>
            <a:endParaRPr lang="it-IT" dirty="0" smtClean="0"/>
          </a:p>
          <a:p>
            <a:pPr marL="0" indent="0" algn="just">
              <a:lnSpc>
                <a:spcPct val="150000"/>
              </a:lnSpc>
              <a:buNone/>
            </a:pPr>
            <a:r>
              <a:rPr lang="it-IT" dirty="0" smtClean="0"/>
              <a:t>Il diniego di autorizzazione di passo carrabile dev’essere adeguatamente motivato da parte dell’amministrazione (da ultimo TAR Palermo, sentenza del 16 gennaio 2023, n. 93.</a:t>
            </a: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88</a:t>
            </a:fld>
            <a:endParaRPr lang="it-IT"/>
          </a:p>
        </p:txBody>
      </p:sp>
    </p:spTree>
    <p:extLst>
      <p:ext uri="{BB962C8B-B14F-4D97-AF65-F5344CB8AC3E}">
        <p14:creationId xmlns:p14="http://schemas.microsoft.com/office/powerpoint/2010/main" val="858304194"/>
      </p:ext>
    </p:extLst>
  </p:cSld>
  <p:clrMapOvr>
    <a:masterClrMapping/>
  </p:clrMapOvr>
  <p:transition spd="slow">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PASSI CARRABILI</a:t>
            </a:r>
            <a:endParaRPr lang="it-IT" dirty="0"/>
          </a:p>
        </p:txBody>
      </p:sp>
      <p:sp>
        <p:nvSpPr>
          <p:cNvPr id="4" name="Segnaposto contenuto 3"/>
          <p:cNvSpPr>
            <a:spLocks noGrp="1"/>
          </p:cNvSpPr>
          <p:nvPr>
            <p:ph idx="1"/>
          </p:nvPr>
        </p:nvSpPr>
        <p:spPr/>
        <p:txBody>
          <a:bodyPr>
            <a:normAutofit fontScale="85000" lnSpcReduction="20000"/>
          </a:bodyPr>
          <a:lstStyle/>
          <a:p>
            <a:pPr marL="0" indent="0" algn="just">
              <a:buNone/>
            </a:pPr>
            <a:r>
              <a:rPr lang="it-IT" dirty="0" smtClean="0"/>
              <a:t>Rispetto ad una istanza di autorizzazione di passo carrabile e, più in generale di occupazione di suolo pubblico, il </a:t>
            </a:r>
            <a:r>
              <a:rPr lang="it-IT" dirty="0"/>
              <a:t>Comune </a:t>
            </a:r>
            <a:r>
              <a:rPr lang="it-IT" dirty="0" smtClean="0"/>
              <a:t>ha l’obbligo di rispondere, in forza delle </a:t>
            </a:r>
            <a:r>
              <a:rPr lang="it-IT" dirty="0"/>
              <a:t>disposizioni della Legge n. </a:t>
            </a:r>
            <a:r>
              <a:rPr lang="it-IT" dirty="0" smtClean="0"/>
              <a:t>241/1990</a:t>
            </a:r>
            <a:r>
              <a:rPr lang="it-IT" dirty="0"/>
              <a:t>, e in particolare, dell’art. 2, che stabilisce il dovere tassativo della pubblica amministrazione, nel caso in cui il procedimento consegua obbligatoriamente ad un’istanza, “di concluderlo mediante l’adozione di un provvedimento espresso”.</a:t>
            </a:r>
          </a:p>
          <a:p>
            <a:pPr marL="0" indent="0" algn="just">
              <a:buNone/>
            </a:pPr>
            <a:r>
              <a:rPr lang="it-IT" dirty="0" smtClean="0"/>
              <a:t>Il Comune non può lasciare </a:t>
            </a:r>
            <a:r>
              <a:rPr lang="it-IT" dirty="0"/>
              <a:t>spirare il termine senza adottare alcun provvedimento</a:t>
            </a:r>
            <a:r>
              <a:rPr lang="it-IT" dirty="0" smtClean="0"/>
              <a:t>.</a:t>
            </a:r>
            <a:r>
              <a:rPr lang="it-IT" dirty="0"/>
              <a:t> </a:t>
            </a:r>
            <a:endParaRPr lang="it-IT" dirty="0" smtClean="0"/>
          </a:p>
          <a:p>
            <a:pPr marL="0" indent="0">
              <a:buNone/>
            </a:pPr>
            <a:r>
              <a:rPr lang="it-IT" dirty="0" smtClean="0"/>
              <a:t>TAR SALERNO – SENTENZA N. 116 DEL 16/1/2023</a:t>
            </a:r>
          </a:p>
          <a:p>
            <a:pPr marL="0" indent="0">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89</a:t>
            </a:fld>
            <a:endParaRPr lang="it-IT"/>
          </a:p>
        </p:txBody>
      </p:sp>
    </p:spTree>
    <p:extLst>
      <p:ext uri="{BB962C8B-B14F-4D97-AF65-F5344CB8AC3E}">
        <p14:creationId xmlns:p14="http://schemas.microsoft.com/office/powerpoint/2010/main" val="1459838091"/>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4">
            <a:extLst>
              <a:ext uri="{FF2B5EF4-FFF2-40B4-BE49-F238E27FC236}">
                <a16:creationId xmlns="" xmlns:a16="http://schemas.microsoft.com/office/drawing/2014/main" id="{C650C180-92BA-1F42-895D-659562507395}"/>
              </a:ext>
            </a:extLst>
          </p:cNvPr>
          <p:cNvSpPr>
            <a:spLocks noGrp="1"/>
          </p:cNvSpPr>
          <p:nvPr>
            <p:ph type="title"/>
          </p:nvPr>
        </p:nvSpPr>
        <p:spPr/>
        <p:txBody>
          <a:bodyPr/>
          <a:lstStyle/>
          <a:p>
            <a:r>
              <a:rPr lang="it-IT" dirty="0" smtClean="0"/>
              <a:t>ABITAZIONE PRINCIPALE</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Per abitazione principale, invece, </a:t>
            </a:r>
            <a:r>
              <a:rPr lang="it-IT" dirty="0" smtClean="0"/>
              <a:t>s’intendeva </a:t>
            </a:r>
            <a:r>
              <a:rPr lang="it-IT" dirty="0"/>
              <a:t>l'immobile, iscritto o iscrivibile nel catasto edilizio urbano come unica unità immobiliare, nel quale il possessore e i </a:t>
            </a:r>
            <a:r>
              <a:rPr lang="it-IT" b="1" dirty="0"/>
              <a:t>componenti del suo nucleo familiare dimorano abitualmente e risiedono anagraficamente</a:t>
            </a:r>
            <a:r>
              <a:rPr lang="it-IT" dirty="0"/>
              <a:t>. </a:t>
            </a:r>
          </a:p>
          <a:p>
            <a:pPr marL="0" indent="0" algn="just">
              <a:buNone/>
            </a:pPr>
            <a:r>
              <a:rPr lang="it-IT" dirty="0"/>
              <a:t>Nel caso in cui i componenti del nucleo familiare avessero stabilito la dimora abituale e la residenza anagrafica in immobili diversi situati nel territorio comunale, le agevolazioni per l'abitazione principale e per le relative pertinenze in relazione al nucleo familiare si applicavano per un solo immobile. </a:t>
            </a:r>
          </a:p>
          <a:p>
            <a:pPr marL="0" indent="0" algn="just">
              <a:buNone/>
            </a:pPr>
            <a:r>
              <a:rPr lang="it-IT" dirty="0"/>
              <a:t>Per pertinenze dell'abitazione principale si intendono esclusivamente quelle classificate nelle categorie catastali C/2, C/6 e C/7, nella misura massima di un'unità pertinenziale per ciascuna delle categorie catastali indicate, anche se iscritte in catasto unitamente all'unità ad uso abitativo.</a:t>
            </a:r>
          </a:p>
          <a:p>
            <a:pPr marL="0" indent="0" algn="just">
              <a:buNone/>
            </a:pPr>
            <a:r>
              <a:rPr lang="it-IT" b="1" dirty="0"/>
              <a:t>Due unità immobiliari possono essere entrambe considerate come un’unica abitazione principale se catastalmente risulta operata la fusione ai fini fiscali.</a:t>
            </a:r>
          </a:p>
          <a:p>
            <a:pPr marL="0" indent="0" algn="just">
              <a:buNone/>
            </a:pP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4" name="Segnaposto numero diapositiva 3"/>
          <p:cNvSpPr>
            <a:spLocks noGrp="1"/>
          </p:cNvSpPr>
          <p:nvPr>
            <p:ph type="sldNum" sz="quarter" idx="12"/>
          </p:nvPr>
        </p:nvSpPr>
        <p:spPr/>
        <p:txBody>
          <a:bodyPr/>
          <a:lstStyle/>
          <a:p>
            <a:fld id="{DD7B056C-3F6E-4454-9569-0E460733EF1D}" type="slidenum">
              <a:rPr lang="it-IT" smtClean="0"/>
              <a:pPr/>
              <a:t>9</a:t>
            </a:fld>
            <a:endParaRPr lang="it-IT"/>
          </a:p>
        </p:txBody>
      </p:sp>
    </p:spTree>
    <p:extLst>
      <p:ext uri="{BB962C8B-B14F-4D97-AF65-F5344CB8AC3E}">
        <p14:creationId xmlns:p14="http://schemas.microsoft.com/office/powerpoint/2010/main" val="16844771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it-IT" sz="3000" dirty="0" smtClean="0"/>
              <a:t>IMPIANTI DI COMUNICAZIONI ELETTRONICHE</a:t>
            </a:r>
            <a:br>
              <a:rPr lang="it-IT" sz="3000" dirty="0" smtClean="0"/>
            </a:br>
            <a:r>
              <a:rPr lang="it-IT" sz="3000" dirty="0" smtClean="0"/>
              <a:t>cd CANONE ANTENNE</a:t>
            </a:r>
            <a:endParaRPr lang="it-IT" sz="3000" dirty="0"/>
          </a:p>
        </p:txBody>
      </p:sp>
      <p:sp>
        <p:nvSpPr>
          <p:cNvPr id="7" name="Segnaposto contenuto 6"/>
          <p:cNvSpPr>
            <a:spLocks noGrp="1"/>
          </p:cNvSpPr>
          <p:nvPr>
            <p:ph idx="1"/>
          </p:nvPr>
        </p:nvSpPr>
        <p:spPr/>
        <p:txBody>
          <a:bodyPr>
            <a:normAutofit fontScale="92500"/>
          </a:bodyPr>
          <a:lstStyle/>
          <a:p>
            <a:pPr marL="0" indent="0" algn="just">
              <a:buNone/>
            </a:pPr>
            <a:r>
              <a:rPr lang="it-IT" dirty="0"/>
              <a:t>Il comma 5-ter dell’art. 40 del decreto legge 31 maggio 2021, n. 77, così come </a:t>
            </a:r>
            <a:r>
              <a:rPr lang="it-IT" dirty="0" smtClean="0"/>
              <a:t>convertito dalla </a:t>
            </a:r>
            <a:r>
              <a:rPr lang="it-IT" dirty="0"/>
              <a:t>legge 29 luglio 2021, n. </a:t>
            </a:r>
            <a:r>
              <a:rPr lang="it-IT" dirty="0" smtClean="0"/>
              <a:t>108</a:t>
            </a:r>
            <a:r>
              <a:rPr lang="it-IT" dirty="0"/>
              <a:t> (“</a:t>
            </a:r>
            <a:r>
              <a:rPr lang="it-IT" i="1" dirty="0" err="1"/>
              <a:t>Governance</a:t>
            </a:r>
            <a:r>
              <a:rPr lang="it-IT" i="1" dirty="0"/>
              <a:t> del Piano nazionale di ripresa e resilienza e prime misure di rafforzamento delle strutture amministrative e di accelerazione e snellimento delle procedure</a:t>
            </a:r>
            <a:r>
              <a:rPr lang="it-IT" dirty="0"/>
              <a:t>”)</a:t>
            </a:r>
            <a:r>
              <a:rPr lang="it-IT" dirty="0" smtClean="0"/>
              <a:t>, </a:t>
            </a:r>
            <a:r>
              <a:rPr lang="it-IT" dirty="0"/>
              <a:t>ha introdotto il nuovo comma, l’831-bis, alla legge </a:t>
            </a:r>
            <a:r>
              <a:rPr lang="it-IT" dirty="0" smtClean="0"/>
              <a:t>27dicembre 2019</a:t>
            </a:r>
            <a:r>
              <a:rPr lang="it-IT" dirty="0"/>
              <a:t>, n.160 (Legge di Bilancio 2020) </a:t>
            </a:r>
            <a:r>
              <a:rPr lang="it-IT" dirty="0" smtClean="0"/>
              <a:t>in </a:t>
            </a:r>
            <a:r>
              <a:rPr lang="it-IT" dirty="0"/>
              <a:t>materia di impianti di comunicazioni </a:t>
            </a:r>
            <a:r>
              <a:rPr lang="it-IT" dirty="0" smtClean="0"/>
              <a:t>elettroniche.</a:t>
            </a: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90</a:t>
            </a:fld>
            <a:endParaRPr lang="it-IT"/>
          </a:p>
        </p:txBody>
      </p:sp>
    </p:spTree>
    <p:extLst>
      <p:ext uri="{BB962C8B-B14F-4D97-AF65-F5344CB8AC3E}">
        <p14:creationId xmlns:p14="http://schemas.microsoft.com/office/powerpoint/2010/main" val="3422519819"/>
      </p:ext>
    </p:extLst>
  </p:cSld>
  <p:clrMapOvr>
    <a:masterClrMapping/>
  </p:clrMapOvr>
  <p:transition spd="slow">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fontScale="90000"/>
          </a:bodyPr>
          <a:lstStyle/>
          <a:p>
            <a:r>
              <a:rPr lang="it-IT" dirty="0" smtClean="0"/>
              <a:t>Il comma 831-bis – IL CANONE ANTENNE</a:t>
            </a:r>
            <a:endParaRPr lang="it-IT" dirty="0"/>
          </a:p>
        </p:txBody>
      </p:sp>
      <p:sp>
        <p:nvSpPr>
          <p:cNvPr id="7" name="Segnaposto contenuto 6"/>
          <p:cNvSpPr>
            <a:spLocks noGrp="1"/>
          </p:cNvSpPr>
          <p:nvPr>
            <p:ph idx="1"/>
          </p:nvPr>
        </p:nvSpPr>
        <p:spPr/>
        <p:txBody>
          <a:bodyPr>
            <a:normAutofit fontScale="70000" lnSpcReduction="20000"/>
          </a:bodyPr>
          <a:lstStyle/>
          <a:p>
            <a:pPr marL="0" indent="0" algn="just">
              <a:buNone/>
            </a:pPr>
            <a:r>
              <a:rPr lang="it-IT" dirty="0"/>
              <a:t> «831-</a:t>
            </a:r>
            <a:r>
              <a:rPr lang="it-IT" i="1" dirty="0"/>
              <a:t>bis</a:t>
            </a:r>
            <a:r>
              <a:rPr lang="it-IT" dirty="0"/>
              <a:t>. </a:t>
            </a:r>
            <a:r>
              <a:rPr lang="it-IT" b="1" i="1" dirty="0"/>
              <a:t>Gli operatori che forniscono i servizi di pubblica utilità di reti e infrastrutture di comunicazione elettronica</a:t>
            </a:r>
            <a:r>
              <a:rPr lang="it-IT" i="1" dirty="0"/>
              <a:t> di cui al codice delle comunicazioni elettroniche, di cui al decreto legislativo 1° agosto 2003, n. 259, </a:t>
            </a:r>
            <a:r>
              <a:rPr lang="it-IT" i="1" dirty="0">
                <a:solidFill>
                  <a:srgbClr val="FF0000"/>
                </a:solidFill>
              </a:rPr>
              <a:t>e che non rientrano nella previsione di cui al comma 831 </a:t>
            </a:r>
            <a:r>
              <a:rPr lang="it-IT" i="1" dirty="0"/>
              <a:t>sono soggetti a un canone pari a 800 euro per ogni impianto insistente sul territorio di ciascun ente. Il canone non è modificabile ai sensi del comma 817 e ad esso non è applicabile alcun altro tipo di onere finanziario, reale o contributo, comunque denominato, di qualsiasi natura e per qualsiasi ragione o a qualsiasi titolo richiesto, ai sensi dell’articolo 93 del decreto legislativo n. 259 del 2003. I relativi importi sono rivalutati annualmente in base all’indice ISTAT dei prezzi al consumo rilevati al 31 dicembre dell’anno precedente. Il versamento del canone è effettuato entro il 30 aprile di ciascun anno in unica soluzione attraverso la piattaforma di cui all’articolo 5 del codice di cui al decreto legislativo 7 marzo 2005, n. 82</a:t>
            </a:r>
            <a:r>
              <a:rPr lang="it-IT" dirty="0"/>
              <a:t>»</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91</a:t>
            </a:fld>
            <a:endParaRPr lang="it-IT"/>
          </a:p>
        </p:txBody>
      </p:sp>
    </p:spTree>
    <p:extLst>
      <p:ext uri="{BB962C8B-B14F-4D97-AF65-F5344CB8AC3E}">
        <p14:creationId xmlns:p14="http://schemas.microsoft.com/office/powerpoint/2010/main" val="3177709842"/>
      </p:ext>
    </p:extLst>
  </p:cSld>
  <p:clrMapOvr>
    <a:masterClrMapping/>
  </p:clrMapOvr>
  <p:transition spd="slow">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smtClean="0"/>
              <a:t>IL CANONE ANTENNE</a:t>
            </a:r>
            <a:endParaRPr lang="it-IT" dirty="0"/>
          </a:p>
        </p:txBody>
      </p:sp>
      <p:sp>
        <p:nvSpPr>
          <p:cNvPr id="9" name="Segnaposto contenuto 8"/>
          <p:cNvSpPr>
            <a:spLocks noGrp="1"/>
          </p:cNvSpPr>
          <p:nvPr>
            <p:ph idx="1"/>
          </p:nvPr>
        </p:nvSpPr>
        <p:spPr/>
        <p:txBody>
          <a:bodyPr>
            <a:normAutofit fontScale="85000" lnSpcReduction="20000"/>
          </a:bodyPr>
          <a:lstStyle/>
          <a:p>
            <a:pPr marL="0" indent="0" algn="just">
              <a:lnSpc>
                <a:spcPct val="150000"/>
              </a:lnSpc>
              <a:buNone/>
            </a:pPr>
            <a:r>
              <a:rPr lang="it-IT" dirty="0" smtClean="0"/>
              <a:t>La chiara </a:t>
            </a:r>
            <a:r>
              <a:rPr lang="it-IT" dirty="0"/>
              <a:t>volontà del legislatore, espressa dall’uso di termini molto ampi e generici</a:t>
            </a:r>
            <a:r>
              <a:rPr lang="it-IT" i="1" dirty="0"/>
              <a:t> (“Resta escluso ogni altro tipo di onere finanziario, reale o contributo, comunque denominato, di qualsiasi natura e per qualsiasi ragione o titolo richiesto”), </a:t>
            </a:r>
            <a:r>
              <a:rPr lang="it-IT" dirty="0" smtClean="0"/>
              <a:t>è quella di </a:t>
            </a:r>
            <a:r>
              <a:rPr lang="it-IT" dirty="0"/>
              <a:t>escludere qualsivoglia “extra-costo” amministrativo a carico dei concessionari/gestori delle reti, oltre il mero canone di occupazione di suolo pubblico (comunque denominato</a:t>
            </a:r>
            <a:r>
              <a:rPr lang="it-IT" dirty="0" smtClean="0"/>
              <a:t>).</a:t>
            </a: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92</a:t>
            </a:fld>
            <a:endParaRPr lang="it-IT"/>
          </a:p>
        </p:txBody>
      </p:sp>
    </p:spTree>
    <p:extLst>
      <p:ext uri="{BB962C8B-B14F-4D97-AF65-F5344CB8AC3E}">
        <p14:creationId xmlns:p14="http://schemas.microsoft.com/office/powerpoint/2010/main" val="4270058992"/>
      </p:ext>
    </p:extLst>
  </p:cSld>
  <p:clrMapOvr>
    <a:masterClrMapping/>
  </p:clrMapOvr>
  <p:transition spd="slow">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smtClean="0"/>
              <a:t>IL CANONE ANTENNE</a:t>
            </a:r>
            <a:endParaRPr lang="it-IT" dirty="0"/>
          </a:p>
        </p:txBody>
      </p:sp>
      <p:sp>
        <p:nvSpPr>
          <p:cNvPr id="9" name="Segnaposto contenuto 8"/>
          <p:cNvSpPr>
            <a:spLocks noGrp="1"/>
          </p:cNvSpPr>
          <p:nvPr>
            <p:ph idx="1"/>
          </p:nvPr>
        </p:nvSpPr>
        <p:spPr/>
        <p:txBody>
          <a:bodyPr>
            <a:normAutofit fontScale="70000" lnSpcReduction="20000"/>
          </a:bodyPr>
          <a:lstStyle/>
          <a:p>
            <a:pPr marL="0" indent="0" algn="just">
              <a:lnSpc>
                <a:spcPct val="150000"/>
              </a:lnSpc>
              <a:buNone/>
            </a:pPr>
            <a:r>
              <a:rPr lang="it-IT" dirty="0"/>
              <a:t>In questa chiave interpretativa, </a:t>
            </a:r>
            <a:r>
              <a:rPr lang="it-IT" dirty="0" smtClean="0"/>
              <a:t>secondo il PARERE N. 131 DEL 30 GENNAIO 2023 DEL CONSIGLIO DI STATO l’obbligo </a:t>
            </a:r>
            <a:r>
              <a:rPr lang="it-IT" dirty="0"/>
              <a:t>di prestare un deposito cauzionale, ancorché strumentale a garantire l’adempimento dell’eventuale obbligazione indennitaria/risarcitoria in caso di danni cagionati ai beni comunali dall’esecuzione degli interventi, rappresenta pur sempre un costo aggiuntivo messo a carico dell’impresa, e come tale sembra ricadere nell’ambito applicativo del </a:t>
            </a:r>
            <a:r>
              <a:rPr lang="it-IT" dirty="0" smtClean="0"/>
              <a:t>divieto imposto dalla legge.</a:t>
            </a: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93</a:t>
            </a:fld>
            <a:endParaRPr lang="it-IT"/>
          </a:p>
        </p:txBody>
      </p:sp>
    </p:spTree>
    <p:extLst>
      <p:ext uri="{BB962C8B-B14F-4D97-AF65-F5344CB8AC3E}">
        <p14:creationId xmlns:p14="http://schemas.microsoft.com/office/powerpoint/2010/main" val="934945620"/>
      </p:ext>
    </p:extLst>
  </p:cSld>
  <p:clrMapOvr>
    <a:masterClrMapping/>
  </p:clrMapOvr>
  <p:transition spd="slow">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IL CANONE ANTENNE</a:t>
            </a:r>
            <a:endParaRPr lang="it-IT" dirty="0"/>
          </a:p>
        </p:txBody>
      </p:sp>
      <p:sp>
        <p:nvSpPr>
          <p:cNvPr id="7" name="Segnaposto contenuto 6"/>
          <p:cNvSpPr>
            <a:spLocks noGrp="1"/>
          </p:cNvSpPr>
          <p:nvPr>
            <p:ph idx="1"/>
          </p:nvPr>
        </p:nvSpPr>
        <p:spPr/>
        <p:txBody>
          <a:bodyPr>
            <a:normAutofit fontScale="92500" lnSpcReduction="20000"/>
          </a:bodyPr>
          <a:lstStyle/>
          <a:p>
            <a:pPr marL="0" indent="0" algn="just">
              <a:lnSpc>
                <a:spcPct val="150000"/>
              </a:lnSpc>
              <a:buNone/>
            </a:pPr>
            <a:r>
              <a:rPr lang="it-IT" dirty="0"/>
              <a:t>La nuova disposizione, introdotta dal Parlamento in occasione della conversione in legge del dl 77/2021, costituisce una sostanziale ed ingiustificata detassazione degli impianti in questione e comporta una significativa perdita di gettito per i Comuni, con evidenti disparità rispetto ad impianti siti su aree private. </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94</a:t>
            </a:fld>
            <a:endParaRPr lang="it-IT"/>
          </a:p>
        </p:txBody>
      </p:sp>
    </p:spTree>
    <p:extLst>
      <p:ext uri="{BB962C8B-B14F-4D97-AF65-F5344CB8AC3E}">
        <p14:creationId xmlns:p14="http://schemas.microsoft.com/office/powerpoint/2010/main" val="4264538058"/>
      </p:ext>
    </p:extLst>
  </p:cSld>
  <p:clrMapOvr>
    <a:masterClrMapping/>
  </p:clrMapOvr>
  <p:transition spd="slow">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CANONE ANTENNE</a:t>
            </a:r>
            <a:endParaRPr lang="it-IT" dirty="0"/>
          </a:p>
        </p:txBody>
      </p:sp>
      <p:sp>
        <p:nvSpPr>
          <p:cNvPr id="7" name="Segnaposto contenuto 6"/>
          <p:cNvSpPr>
            <a:spLocks noGrp="1"/>
          </p:cNvSpPr>
          <p:nvPr>
            <p:ph idx="1"/>
          </p:nvPr>
        </p:nvSpPr>
        <p:spPr/>
        <p:txBody>
          <a:bodyPr>
            <a:normAutofit fontScale="92500" lnSpcReduction="20000"/>
          </a:bodyPr>
          <a:lstStyle/>
          <a:p>
            <a:pPr marL="0" indent="0" algn="just">
              <a:buNone/>
            </a:pPr>
            <a:r>
              <a:rPr lang="it-IT" dirty="0" smtClean="0"/>
              <a:t>Il cosiddetto “canone </a:t>
            </a:r>
            <a:r>
              <a:rPr lang="it-IT" dirty="0"/>
              <a:t>antenne” </a:t>
            </a:r>
            <a:r>
              <a:rPr lang="it-IT" dirty="0" smtClean="0"/>
              <a:t>si </a:t>
            </a:r>
            <a:r>
              <a:rPr lang="it-IT" dirty="0"/>
              <a:t>differenzia da quello dovuto per l’occupazione del suolo comunale con cavi e condutture per la fornitura di servizi di pubblica utilità, disciplinata dal comma 831. </a:t>
            </a:r>
            <a:endParaRPr lang="it-IT" dirty="0" smtClean="0"/>
          </a:p>
          <a:p>
            <a:pPr marL="0" indent="0" algn="just">
              <a:buNone/>
            </a:pPr>
            <a:r>
              <a:rPr lang="it-IT" dirty="0" smtClean="0"/>
              <a:t>La </a:t>
            </a:r>
            <a:r>
              <a:rPr lang="it-IT" dirty="0"/>
              <a:t>diversità è precisata in primo luogo dalla stessa nuova norma, laddove si prevede che il canone cd. “antenne” si applica alle occupazioni che “non rientrano nella previsione di cui al comma 831”, ovvero alle occupazioni che comunque riguardano suolo pubblico.</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95</a:t>
            </a:fld>
            <a:endParaRPr lang="it-IT"/>
          </a:p>
        </p:txBody>
      </p:sp>
    </p:spTree>
    <p:extLst>
      <p:ext uri="{BB962C8B-B14F-4D97-AF65-F5344CB8AC3E}">
        <p14:creationId xmlns:p14="http://schemas.microsoft.com/office/powerpoint/2010/main" val="3845220538"/>
      </p:ext>
    </p:extLst>
  </p:cSld>
  <p:clrMapOvr>
    <a:masterClrMapping/>
  </p:clrMapOvr>
  <p:transition spd="slow">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CANONE ANTENNE</a:t>
            </a:r>
            <a:endParaRPr lang="it-IT" dirty="0"/>
          </a:p>
        </p:txBody>
      </p:sp>
      <p:sp>
        <p:nvSpPr>
          <p:cNvPr id="7" name="Segnaposto contenuto 6"/>
          <p:cNvSpPr>
            <a:spLocks noGrp="1"/>
          </p:cNvSpPr>
          <p:nvPr>
            <p:ph idx="1"/>
          </p:nvPr>
        </p:nvSpPr>
        <p:spPr/>
        <p:txBody>
          <a:bodyPr>
            <a:normAutofit fontScale="92500" lnSpcReduction="20000"/>
          </a:bodyPr>
          <a:lstStyle/>
          <a:p>
            <a:pPr marL="0" indent="0" algn="just">
              <a:lnSpc>
                <a:spcPct val="150000"/>
              </a:lnSpc>
              <a:buNone/>
            </a:pPr>
            <a:r>
              <a:rPr lang="it-IT" dirty="0" smtClean="0"/>
              <a:t>La </a:t>
            </a:r>
            <a:r>
              <a:rPr lang="it-IT" dirty="0"/>
              <a:t>differenza sostanziale tra le occupazioni disciplinate dai commi 831 e </a:t>
            </a:r>
            <a:r>
              <a:rPr lang="it-IT" dirty="0" smtClean="0"/>
              <a:t>831-bis, va </a:t>
            </a:r>
            <a:r>
              <a:rPr lang="it-IT" dirty="0"/>
              <a:t>ricercata nelle modalità di calcolo del canone dovuto. </a:t>
            </a:r>
            <a:endParaRPr lang="it-IT" dirty="0" smtClean="0"/>
          </a:p>
          <a:p>
            <a:pPr marL="0" indent="0" algn="just">
              <a:lnSpc>
                <a:spcPct val="150000"/>
              </a:lnSpc>
              <a:buNone/>
            </a:pPr>
            <a:r>
              <a:rPr lang="it-IT" dirty="0" smtClean="0"/>
              <a:t>La </a:t>
            </a:r>
            <a:r>
              <a:rPr lang="it-IT" dirty="0"/>
              <a:t>quantificazione </a:t>
            </a:r>
            <a:r>
              <a:rPr lang="it-IT" dirty="0" smtClean="0"/>
              <a:t>del canone </a:t>
            </a:r>
            <a:r>
              <a:rPr lang="it-IT" dirty="0"/>
              <a:t>per le occupazioni previste dal comma 831 è direttamente collegata al numero </a:t>
            </a:r>
            <a:r>
              <a:rPr lang="it-IT" dirty="0" smtClean="0"/>
              <a:t>delle utenze</a:t>
            </a:r>
            <a:r>
              <a:rPr lang="it-IT" dirty="0"/>
              <a:t>, non considerate, invece, dal comma 831-bis. </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96</a:t>
            </a:fld>
            <a:endParaRPr lang="it-IT"/>
          </a:p>
        </p:txBody>
      </p:sp>
    </p:spTree>
    <p:extLst>
      <p:ext uri="{BB962C8B-B14F-4D97-AF65-F5344CB8AC3E}">
        <p14:creationId xmlns:p14="http://schemas.microsoft.com/office/powerpoint/2010/main" val="4064423280"/>
      </p:ext>
    </p:extLst>
  </p:cSld>
  <p:clrMapOvr>
    <a:masterClrMapping/>
  </p:clrMapOvr>
  <p:transition spd="slow">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CANONE ANTENNE</a:t>
            </a:r>
            <a:endParaRPr lang="it-IT" dirty="0"/>
          </a:p>
        </p:txBody>
      </p:sp>
      <p:sp>
        <p:nvSpPr>
          <p:cNvPr id="7" name="Segnaposto contenuto 6"/>
          <p:cNvSpPr>
            <a:spLocks noGrp="1"/>
          </p:cNvSpPr>
          <p:nvPr>
            <p:ph idx="1"/>
          </p:nvPr>
        </p:nvSpPr>
        <p:spPr/>
        <p:txBody>
          <a:bodyPr>
            <a:normAutofit fontScale="77500" lnSpcReduction="20000"/>
          </a:bodyPr>
          <a:lstStyle/>
          <a:p>
            <a:pPr marL="0" indent="0" algn="just">
              <a:buNone/>
            </a:pPr>
            <a:r>
              <a:rPr lang="it-IT" dirty="0" smtClean="0"/>
              <a:t>Il </a:t>
            </a:r>
            <a:r>
              <a:rPr lang="it-IT" dirty="0"/>
              <a:t>termine di versamento del canone in </a:t>
            </a:r>
            <a:r>
              <a:rPr lang="it-IT" dirty="0" smtClean="0"/>
              <a:t>questione è previsto al 30 aprile di ogni anno, </a:t>
            </a:r>
            <a:r>
              <a:rPr lang="it-IT" dirty="0"/>
              <a:t>mentre la nuova previsione </a:t>
            </a:r>
            <a:r>
              <a:rPr lang="it-IT" dirty="0" smtClean="0"/>
              <a:t>è </a:t>
            </a:r>
            <a:r>
              <a:rPr lang="it-IT" dirty="0"/>
              <a:t>divenuta efficace alla metà del mese di agosto 2021 (incluso il periodo di </a:t>
            </a:r>
            <a:r>
              <a:rPr lang="it-IT" dirty="0" err="1"/>
              <a:t>vacatio</a:t>
            </a:r>
            <a:r>
              <a:rPr lang="it-IT" dirty="0"/>
              <a:t> </a:t>
            </a:r>
            <a:r>
              <a:rPr lang="it-IT" dirty="0" err="1"/>
              <a:t>legis</a:t>
            </a:r>
            <a:r>
              <a:rPr lang="it-IT" dirty="0"/>
              <a:t>). </a:t>
            </a:r>
            <a:endParaRPr lang="it-IT" dirty="0" smtClean="0"/>
          </a:p>
          <a:p>
            <a:pPr marL="0" indent="0" algn="just">
              <a:buNone/>
            </a:pPr>
            <a:r>
              <a:rPr lang="it-IT" dirty="0" smtClean="0"/>
              <a:t>Inoltre</a:t>
            </a:r>
            <a:r>
              <a:rPr lang="it-IT" dirty="0"/>
              <a:t>, la novità introdotta è intervenuta in un momento successivo rispetto al termine per l’approvazione delle tariffe del Canone Unico, coincidente con il termine di approvazione dei bilanci di previsione, il 31 maggio 2021 per la generalità gli enti, il 31 luglio 2021 per quelli che hanno fatto ricorso al Fondo anticipazione liquidità</a:t>
            </a:r>
            <a:r>
              <a:rPr lang="it-IT" dirty="0" smtClean="0"/>
              <a:t>.</a:t>
            </a:r>
          </a:p>
          <a:p>
            <a:pPr marL="0" indent="0" algn="just">
              <a:buNone/>
            </a:pPr>
            <a:r>
              <a:rPr lang="it-IT" dirty="0" smtClean="0"/>
              <a:t>IL CANONE ANTENNE NON POTEVA, QUINDI, ESSERE APPLICATO NEL 2021 E TROVA LA PRIMA APPLICAZIONE NEL 2022</a:t>
            </a:r>
            <a:endParaRPr lang="it-IT" dirty="0"/>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97</a:t>
            </a:fld>
            <a:endParaRPr lang="it-IT"/>
          </a:p>
        </p:txBody>
      </p:sp>
    </p:spTree>
    <p:extLst>
      <p:ext uri="{BB962C8B-B14F-4D97-AF65-F5344CB8AC3E}">
        <p14:creationId xmlns:p14="http://schemas.microsoft.com/office/powerpoint/2010/main" val="2734928956"/>
      </p:ext>
    </p:extLst>
  </p:cSld>
  <p:clrMapOvr>
    <a:masterClrMapping/>
  </p:clrMapOvr>
  <p:transition spd="slow">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CANONE ANTENNE</a:t>
            </a:r>
            <a:endParaRPr lang="it-IT" dirty="0"/>
          </a:p>
        </p:txBody>
      </p:sp>
      <p:sp>
        <p:nvSpPr>
          <p:cNvPr id="7" name="Segnaposto contenuto 6"/>
          <p:cNvSpPr>
            <a:spLocks noGrp="1"/>
          </p:cNvSpPr>
          <p:nvPr>
            <p:ph idx="1"/>
          </p:nvPr>
        </p:nvSpPr>
        <p:spPr/>
        <p:txBody>
          <a:bodyPr>
            <a:normAutofit fontScale="77500" lnSpcReduction="20000"/>
          </a:bodyPr>
          <a:lstStyle/>
          <a:p>
            <a:pPr marL="0" indent="0" algn="just">
              <a:buNone/>
            </a:pPr>
            <a:r>
              <a:rPr lang="it-IT" dirty="0"/>
              <a:t>Le reti di comunicazione elettronica vengono definite dall’articolo 1 del </a:t>
            </a:r>
            <a:r>
              <a:rPr lang="it-IT" dirty="0" err="1"/>
              <a:t>d.lgs</a:t>
            </a:r>
            <a:r>
              <a:rPr lang="it-IT" dirty="0"/>
              <a:t> 259 del 2003 come “i sistemi di trasmissione e, se del caso, le apparecchiature di commutazione o di instradamento e altre risorse, inclusi gli elementi di rete non attivi, che consentono di trasmettere segnali via cavo, via radio, a mezzo di fibre ottiche o con altri mezzi elettromagnetici, comprese le reti satellitari, le reti terrestri mobili e fisse (a commutazione di circuito e a commutazione di pacchetto, compresa Internet), le reti utilizzate per la diffusione circolare dei programmi sonori e televisivi, i sistemi per il trasporto della corrente elettrica, nella misura in cui siano utilizzati per trasmettere i segnali, le reti televisive via cavo, indipendentemente dal tipo di informazione trasportato.” </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98</a:t>
            </a:fld>
            <a:endParaRPr lang="it-IT"/>
          </a:p>
        </p:txBody>
      </p:sp>
    </p:spTree>
    <p:extLst>
      <p:ext uri="{BB962C8B-B14F-4D97-AF65-F5344CB8AC3E}">
        <p14:creationId xmlns:p14="http://schemas.microsoft.com/office/powerpoint/2010/main" val="771960060"/>
      </p:ext>
    </p:extLst>
  </p:cSld>
  <p:clrMapOvr>
    <a:masterClrMapping/>
  </p:clrMapOvr>
  <p:transition spd="slow">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CANONE ANTENNE</a:t>
            </a:r>
            <a:endParaRPr lang="it-IT" dirty="0"/>
          </a:p>
        </p:txBody>
      </p:sp>
      <p:sp>
        <p:nvSpPr>
          <p:cNvPr id="7" name="Segnaposto contenuto 6"/>
          <p:cNvSpPr>
            <a:spLocks noGrp="1"/>
          </p:cNvSpPr>
          <p:nvPr>
            <p:ph idx="1"/>
          </p:nvPr>
        </p:nvSpPr>
        <p:spPr/>
        <p:txBody>
          <a:bodyPr>
            <a:normAutofit fontScale="85000" lnSpcReduction="10000"/>
          </a:bodyPr>
          <a:lstStyle/>
          <a:p>
            <a:pPr marL="0" indent="0" algn="just">
              <a:buNone/>
            </a:pPr>
            <a:r>
              <a:rPr lang="it-IT" dirty="0"/>
              <a:t>Inoltre, lo stesso articolo, al punto successivo, fornisce una definizione di “risorse collegate” indicandole come “i servizi correlati, le infrastrutture fisiche e le altre risorse o elementi correlati ad una rete di comunicazione elettronica o ad un servizio di comunicazione elettronica che permettono o supportano la fornitura di servizi attraverso tale rete o servizio, ovvero sono potenzialmente in grado di farlo, ivi compresi tra l'altro gli edifici o gli accessi agli edifici, il cablaggio degli edifici, le antenne, le torri e le altre strutture di supporto, le guaine, i piloni, i pozzetti e gli armadi di distribuzione.”</a:t>
            </a:r>
          </a:p>
        </p:txBody>
      </p:sp>
      <p:sp>
        <p:nvSpPr>
          <p:cNvPr id="2" name="Segnaposto piè di pagina 1"/>
          <p:cNvSpPr>
            <a:spLocks noGrp="1"/>
          </p:cNvSpPr>
          <p:nvPr>
            <p:ph type="ftr" sz="quarter" idx="11"/>
          </p:nvPr>
        </p:nvSpPr>
        <p:spPr/>
        <p:txBody>
          <a:bodyPr/>
          <a:lstStyle/>
          <a:p>
            <a:r>
              <a:rPr lang="it-IT" smtClean="0"/>
              <a:t>LE NOVITA' IN MATERIA DI FISCALITA' LOCALE - L. CATANIA</a:t>
            </a:r>
            <a:endParaRPr lang="it-IT"/>
          </a:p>
        </p:txBody>
      </p:sp>
      <p:sp>
        <p:nvSpPr>
          <p:cNvPr id="3" name="Segnaposto numero diapositiva 2"/>
          <p:cNvSpPr>
            <a:spLocks noGrp="1"/>
          </p:cNvSpPr>
          <p:nvPr>
            <p:ph type="sldNum" sz="quarter" idx="12"/>
          </p:nvPr>
        </p:nvSpPr>
        <p:spPr/>
        <p:txBody>
          <a:bodyPr/>
          <a:lstStyle/>
          <a:p>
            <a:fld id="{DD7B056C-3F6E-4454-9569-0E460733EF1D}" type="slidenum">
              <a:rPr lang="it-IT" smtClean="0"/>
              <a:pPr/>
              <a:t>99</a:t>
            </a:fld>
            <a:endParaRPr lang="it-IT"/>
          </a:p>
        </p:txBody>
      </p:sp>
    </p:spTree>
    <p:extLst>
      <p:ext uri="{BB962C8B-B14F-4D97-AF65-F5344CB8AC3E}">
        <p14:creationId xmlns:p14="http://schemas.microsoft.com/office/powerpoint/2010/main" val="638592976"/>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2064</TotalTime>
  <Words>18639</Words>
  <Application>Microsoft Office PowerPoint</Application>
  <PresentationFormat>Presentazione su schermo (4:3)</PresentationFormat>
  <Paragraphs>1045</Paragraphs>
  <Slides>192</Slides>
  <Notes>6</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192</vt:i4>
      </vt:variant>
    </vt:vector>
  </HeadingPairs>
  <TitlesOfParts>
    <vt:vector size="195" baseType="lpstr">
      <vt:lpstr>Arial</vt:lpstr>
      <vt:lpstr>Calibri</vt:lpstr>
      <vt:lpstr>Tema di Office</vt:lpstr>
      <vt:lpstr> Lucio Catania</vt:lpstr>
      <vt:lpstr>LE NOVITÀ IN MATERIA DI IMU</vt:lpstr>
      <vt:lpstr>LA NUOVA IMU</vt:lpstr>
      <vt:lpstr>UNIFICAZIONE IMU E TASI</vt:lpstr>
      <vt:lpstr>UNIFICAZIONE IMU E TASI</vt:lpstr>
      <vt:lpstr>UNIFICAZIONE IMU E TASI</vt:lpstr>
      <vt:lpstr>ALIQUOTE</vt:lpstr>
      <vt:lpstr>NOZIONE DI FABBRICATO</vt:lpstr>
      <vt:lpstr>ABITAZIONE PRINCIPALE</vt:lpstr>
      <vt:lpstr>PERTINENZA</vt:lpstr>
      <vt:lpstr>ABITAZIONE PRINCIPALE </vt:lpstr>
      <vt:lpstr>ABITAZIONE PRINCIPALE  VALORE PRESUNTIVO RESIDENZA</vt:lpstr>
      <vt:lpstr>ABITAZIONE PRINCIPALE  VALORE PRESUNTIVO RESIDENZA</vt:lpstr>
      <vt:lpstr>ABITAZIONE PRINCIPALE  VALORE PRESUNTIVO RESIDENZA</vt:lpstr>
      <vt:lpstr>LA SENTENZA DELLA  CORTE COSTITUZIONALE N. 209/2022</vt:lpstr>
      <vt:lpstr>LA SENTENZA DELLA  CORTE COSTITUZIONALE N. 209/2022</vt:lpstr>
      <vt:lpstr>LA SENTENZA DELLA  CORTE COSTITUZIONALE N. 209/2022</vt:lpstr>
      <vt:lpstr>LA SENTENZA DELLA  CORTE COSTITUZIONALE N. 209/2022</vt:lpstr>
      <vt:lpstr>LA SENTENZA DELLA  CORTE COSTITUZIONALE N. 209/2022</vt:lpstr>
      <vt:lpstr>LA SENTENZA DELLA  CORTE COSTITUZIONALE N. 209/2022</vt:lpstr>
      <vt:lpstr>LA SENTENZA DELLA  CORTE COSTITUZIONALE N. 209/2022</vt:lpstr>
      <vt:lpstr>LA SENTENZA DELLA  CORTE COSTITUZIONALE N. 209/2022</vt:lpstr>
      <vt:lpstr>LA SENTENZA DELLA  CORTE COSTITUZIONALE N. 209/2022</vt:lpstr>
      <vt:lpstr>CORTE CASSAZIONE  ORDINANZA 32339/2022</vt:lpstr>
      <vt:lpstr>CORTE CASSAZIONE  ORDINANZA 32339/2022</vt:lpstr>
      <vt:lpstr>ABITAZIONE PRINCIPALE  VALORE PRESUNTIVO RESIDENZA</vt:lpstr>
      <vt:lpstr>ABITAZIONE PRINCIPALE  VALORE PRESUNTIVO RESIDENZA</vt:lpstr>
      <vt:lpstr>ABITAZIONE PRINCIPALE  ASSENZA REQUISITO DIMORA</vt:lpstr>
      <vt:lpstr>ANZIANI IN CASA DI RIPOSO</vt:lpstr>
      <vt:lpstr>ANZIANI IN CASA DI RIPOSO</vt:lpstr>
      <vt:lpstr>CONIUGI SEPARATI</vt:lpstr>
      <vt:lpstr>SEPARAZIONE DELLA COPPIA</vt:lpstr>
      <vt:lpstr>COMODATO</vt:lpstr>
      <vt:lpstr>COMODATO</vt:lpstr>
      <vt:lpstr>COMODATO</vt:lpstr>
      <vt:lpstr>COMODATO</vt:lpstr>
      <vt:lpstr>IMMOBILI A CANONE CONCORDATO</vt:lpstr>
      <vt:lpstr>IMMOBILI DI LUSSO</vt:lpstr>
      <vt:lpstr>ALLOGGI POPOLARI</vt:lpstr>
      <vt:lpstr>AREE FABBRICABILI</vt:lpstr>
      <vt:lpstr>AREE FABBRICABILI</vt:lpstr>
      <vt:lpstr>AREE FABBRICABILI</vt:lpstr>
      <vt:lpstr>DELIBERA VALORE AREE FABBRICABILI</vt:lpstr>
      <vt:lpstr>DELIBERA VALORE AREE FABBRICABILI</vt:lpstr>
      <vt:lpstr>DELIBERA VALORE AREE FABBRICABILI</vt:lpstr>
      <vt:lpstr>FABBRICATI INAGIBILI PER  EVENTI SISMICI</vt:lpstr>
      <vt:lpstr>LEGGE 197/2022 IMMOBILI OCCUPATI ABUSIVAMENTE</vt:lpstr>
      <vt:lpstr>LEGGE 197/2022 IMMOBILI OCCUPATI ABUSIVAMENTE</vt:lpstr>
      <vt:lpstr>LEGGE 197/2022 IMMOBILI OCCUPATI ABUSIVAMENTE</vt:lpstr>
      <vt:lpstr>FABBRICATI MERCE</vt:lpstr>
      <vt:lpstr>FABBRICATI MERCE</vt:lpstr>
      <vt:lpstr>FABBRICATI MERCE</vt:lpstr>
      <vt:lpstr>FABBRICATI MERCE</vt:lpstr>
      <vt:lpstr>FABBRICATI MERCE</vt:lpstr>
      <vt:lpstr>FABBRICATI MERCE</vt:lpstr>
      <vt:lpstr>FABBRICATI MERCE</vt:lpstr>
      <vt:lpstr>NUOVA IMU Schema aliquote</vt:lpstr>
      <vt:lpstr>LEGGE 197/2022 ALIQUOTE</vt:lpstr>
      <vt:lpstr>LEGGE 197/2022 ALIQUOTE</vt:lpstr>
      <vt:lpstr>LEGGE 197/2022 ALIQUOTE</vt:lpstr>
      <vt:lpstr>LEGGE 197/2022 ALIQUOTE</vt:lpstr>
      <vt:lpstr>D.L. N. 125/2020 RIMBORSI</vt:lpstr>
      <vt:lpstr>D.L. N. 125/2020 RIMBORSI</vt:lpstr>
      <vt:lpstr>LA NUOVA CLASSIFICAZIONE RIFIUTI</vt:lpstr>
      <vt:lpstr>DEFINIZIONE RIFIUTI URBANI</vt:lpstr>
      <vt:lpstr>DEFINIZIONE DI RIFIUTI URBANI  Rifiuti assimilati – SOPPRESSI DAL 2021</vt:lpstr>
      <vt:lpstr>TARI – Rifiuti assimilati</vt:lpstr>
      <vt:lpstr>TARI – Rifiuti assimilati</vt:lpstr>
      <vt:lpstr>TARI – I rifiuti assimilati</vt:lpstr>
      <vt:lpstr>TARI – I rifiuti assimilati</vt:lpstr>
      <vt:lpstr>TARI – I rifiuti assimilati</vt:lpstr>
      <vt:lpstr>TARI – I rifiuti assimilati</vt:lpstr>
      <vt:lpstr>TARI – I rifiuti assimilati</vt:lpstr>
      <vt:lpstr>TARI – I rifiuti assimilati</vt:lpstr>
      <vt:lpstr>TARI – I rifiuti assimilati</vt:lpstr>
      <vt:lpstr>TARI – I rifiuti assimilati</vt:lpstr>
      <vt:lpstr>I SINGOLI TRIBUTI LOCALI</vt:lpstr>
      <vt:lpstr>IL NUOVO CANONE – I TRIBUTI SOSTITUITI</vt:lpstr>
      <vt:lpstr>CLASSIFICAZIONE STRADE</vt:lpstr>
      <vt:lpstr>CLASSIFICAZIONE STRADE </vt:lpstr>
      <vt:lpstr>ENTRATA DI NATURA PATRIMONIALE TRIBUTARIA?</vt:lpstr>
      <vt:lpstr>ENTRATA DI NATURA PATRIMONIALE O TRIBUTARIA?</vt:lpstr>
      <vt:lpstr>ENTRATA DI NATURA PATRIMONIALE O TRIBUTARIA?</vt:lpstr>
      <vt:lpstr>ENTRATA DI NATURA PATRIMONIALE O TRIBUTARIA?</vt:lpstr>
      <vt:lpstr>ENTRATA DI NATURA PATRIMONIALE O TRIBUTARIA?</vt:lpstr>
      <vt:lpstr>PASSI CARRABILI</vt:lpstr>
      <vt:lpstr>PASSI CARRABILI</vt:lpstr>
      <vt:lpstr>PASSI CARRABILI</vt:lpstr>
      <vt:lpstr>PASSI CARRABILI</vt:lpstr>
      <vt:lpstr>IMPIANTI DI COMUNICAZIONI ELETTRONICHE cd CANONE ANTENNE</vt:lpstr>
      <vt:lpstr>Il comma 831-bis – IL CANONE ANTENNE</vt:lpstr>
      <vt:lpstr>IL CANONE ANTENNE</vt:lpstr>
      <vt:lpstr>IL CANONE ANTENNE</vt:lpstr>
      <vt:lpstr>IL CANONE ANTENNE</vt:lpstr>
      <vt:lpstr>CANONE ANTENNE</vt:lpstr>
      <vt:lpstr>CANONE ANTENNE</vt:lpstr>
      <vt:lpstr>CANONE ANTENNE</vt:lpstr>
      <vt:lpstr>CANONE ANTENNE</vt:lpstr>
      <vt:lpstr>CANONE ANTENNE</vt:lpstr>
      <vt:lpstr>CANONE ANTENNE</vt:lpstr>
      <vt:lpstr>CANONE ANTENNE</vt:lpstr>
      <vt:lpstr>LA RISCOSSIONE </vt:lpstr>
      <vt:lpstr>PARIFICA CORTE DEI CONTI REGIONE SICILIA</vt:lpstr>
      <vt:lpstr>PARIFICA CORTE DEI CONTI REGIONE SICILIA</vt:lpstr>
      <vt:lpstr>L’ESTERNALIZZAZIONE DEL SERVIZIO DI RISCOSSIONE</vt:lpstr>
      <vt:lpstr>ESTERNALIZZAZIONE DELLA RISCOSSIONE SPONTANEA</vt:lpstr>
      <vt:lpstr>L’ALBO EX ART. 53 D. LGS. N. 446/1997</vt:lpstr>
      <vt:lpstr>SOGGETTI ISCRIVIBILI AL VECCHIO ALBO</vt:lpstr>
      <vt:lpstr>REQUISITO DEI LEGALI RAPPRESENTATI</vt:lpstr>
      <vt:lpstr>IL PASSAGGIO AL NUOVO ALBO</vt:lpstr>
      <vt:lpstr>IL NUOVO REGOLAMENTO PER I SOGGETTI RISCOSSORI</vt:lpstr>
      <vt:lpstr>IL NUOVO REGOLAMENTO – LA SEZIONE SEPARATA</vt:lpstr>
      <vt:lpstr>IL NUOVO REGOLAMENTO</vt:lpstr>
      <vt:lpstr>IL NUOVO REGOLAMENTO</vt:lpstr>
      <vt:lpstr>OBBLIGATORIETA’ DELL’ISCRIZIONE ALL’ALBO</vt:lpstr>
      <vt:lpstr>L’ISCRIZIONE PROVVISORIA</vt:lpstr>
      <vt:lpstr>L’ISCRIZIONE PROVVISORIA</vt:lpstr>
      <vt:lpstr>IMPOSSIBILITA AD ESSERE ISCRITTI ALL’ALBO</vt:lpstr>
      <vt:lpstr>LE DUE SEZIONI DELL’ALBO</vt:lpstr>
      <vt:lpstr>LE DUE SEZIONI DELL’ALBO</vt:lpstr>
      <vt:lpstr>LE DUE SEZIONI DELL’ALBO</vt:lpstr>
      <vt:lpstr>ATTIVITA’ PRINCIPALE INGLOBA ATTIVITA’ DI SUPPORTO</vt:lpstr>
      <vt:lpstr>LA PRESENTAZIONE DELLA DOMANDA</vt:lpstr>
      <vt:lpstr>INCOMPATIBILITA’ PER I LEGALI RAPPRESENTATI</vt:lpstr>
      <vt:lpstr>L'ATTESTAZIONE DELL'ISCRIZIONE ALL'ALBO AI FINI DELLA PARTECIPAZIONE ALLE GARE</vt:lpstr>
      <vt:lpstr>REVISIONE ANNUALE, POTERI ISTRUTTORI E VIGILANZA E CANCELLAZIONE DALL'ALBO</vt:lpstr>
      <vt:lpstr>SOSPENSIONE DELL’ISCRIZIONE</vt:lpstr>
      <vt:lpstr>DECADENZA</vt:lpstr>
      <vt:lpstr>LA DECADENZA DALL’ALBO E LA CESSAZIONE DELLA CONDUZIONE DEL SERVIZIO</vt:lpstr>
      <vt:lpstr>LA DECADENZA DALL’ALBO E LA CESSAZIONE DELLA CONDUZIONE DEL SERVIZIO</vt:lpstr>
      <vt:lpstr>L’AFFIDAMENTO DEL SERVIZIO DI RISCOSSIONE SERVIZIO EMINENTEMENTE INTELLETTUALE </vt:lpstr>
      <vt:lpstr>L’AFFIDAMENTO DEL SERVIZIO DI RISCOSSIONE SERVIZIO EMINENTEMENTE INTELLETTUALE </vt:lpstr>
      <vt:lpstr>L’AFFIDAMENTO DEL SERVIZIO DI RISCOSSIONE SERVIZIO EMINENTEMENTE INTELLETTUALE </vt:lpstr>
      <vt:lpstr>VERIFICA E RENDICONTAZIONE DEI VERSAMENTI</vt:lpstr>
      <vt:lpstr>LE MODALITA’ DEI PAGAMENTI</vt:lpstr>
      <vt:lpstr>IL NUOVO CONTENZIOSO TRIBUTARIO LE NOVITA’ PER GLI ENTI LOCALI</vt:lpstr>
      <vt:lpstr>IL GIUDICE MONOCRATICO</vt:lpstr>
      <vt:lpstr>IL GIUDICE MONOCRATICO</vt:lpstr>
      <vt:lpstr>IL GIUDICE MONOCRATICO</vt:lpstr>
      <vt:lpstr>LA PROVA TESTIMONIALE</vt:lpstr>
      <vt:lpstr>LA PROVA TESTIMONIALE</vt:lpstr>
      <vt:lpstr>LA PROVA TESTIMONIALE</vt:lpstr>
      <vt:lpstr>L’INTRODUZIONE DEL RECLAMO E DELLA MEDIAZIONE TRIBUTARIA</vt:lpstr>
      <vt:lpstr>ESTENSIONE DEL RECLAMO-MEDIAZIONE OBBLIGATORI ANCHE AI TRIBUTI LOCALI</vt:lpstr>
      <vt:lpstr>LA LIMITAZIONE DELLA RESPONSABILITA’ AMMINISTRATIVO- CONTABILE</vt:lpstr>
      <vt:lpstr>LA CONCLUSIONE DELLA MEDIAZIONE</vt:lpstr>
      <vt:lpstr>RIGETTO PROPOSTA DI MEDIAZIONE E RESPONSABILITA’ AMMINISTRATIVA</vt:lpstr>
      <vt:lpstr>RIGETTO PROPOSTA DI MEDIAZIONE E RESPONSABILITA’ AMMINISTRATIVA</vt:lpstr>
      <vt:lpstr>NOVITA’ SULLA SOSPENSIONE</vt:lpstr>
      <vt:lpstr>NOVITA’ SULLA SOSPENSIONE</vt:lpstr>
      <vt:lpstr>IL BOLLINO DI AFFIDABILITA’ FISCALE</vt:lpstr>
      <vt:lpstr>ART. 48-BIS (CONCILIAZIONE PROPOSTA DALLA CORTE DI GIUSTIZIA TRIBUTARIA)</vt:lpstr>
      <vt:lpstr>ART. 48-BIS (CONCILIAZIONE PROPOSTA DALLA CORTE DI GIUSTIZIA TRIBUTARIA)</vt:lpstr>
      <vt:lpstr>ART. 48-BIS (CONCILIAZIONE PROPOSTA DALLA CORTE DI GIUSTIZIA TRIBUTARIA)</vt:lpstr>
      <vt:lpstr>ART. 48-BIS (CONCILIAZIONE PROPOSTA DALLA CORTE DI GIUSTIZIA TRIBUTARIA)</vt:lpstr>
      <vt:lpstr>ART. 48-BIS (CONCILIAZIONE PROPOSTA DALLA CORTE DI GIUSTIZIA TRIBUTARIA)</vt:lpstr>
      <vt:lpstr>ART. 48-BIS (CONCILIAZIONE PROPOSTA DALLA CORTE DI GIUSTIZIA TRIBUTARIA)</vt:lpstr>
      <vt:lpstr>ART. 48-BIS (CONCILIAZIONE PROPOSTA DALLA CORTE DI GIUSTIZIA TRIBUTARIA)</vt:lpstr>
      <vt:lpstr>ART. 48-BIS (CONCILIAZIONE PROPOSTA DALLA CORTE DI GIUSTIZIA TRIBUTARIA)</vt:lpstr>
      <vt:lpstr>ART. 48-BIS (CONCILIAZIONE PROPOSTA DALLA CORTE DI GIUSTIZIA TRIBUTARIA)</vt:lpstr>
      <vt:lpstr>UDIENZE DA REMOTO</vt:lpstr>
      <vt:lpstr>UDIENZE DA REMOTO</vt:lpstr>
      <vt:lpstr>UDIENZE DA REMOTO</vt:lpstr>
      <vt:lpstr>UDIENZE DA REMOTO</vt:lpstr>
      <vt:lpstr>UDIENZE DA REMOTO</vt:lpstr>
      <vt:lpstr>SANATORIA GIUDIZI TRIBUTARI PENDENTI IN CASSAZIONE – REGOLAMENTO COMUNALE</vt:lpstr>
      <vt:lpstr>SANATORIA GIUDIZI TRIBUTARI PENDENTI IN CASSAZIONE –REGOLE PER AGENZIA ENTRATE</vt:lpstr>
      <vt:lpstr>SANATORIA GIUDIZI TRIBUTARI PENDENTI IN CASSAZIONE</vt:lpstr>
      <vt:lpstr>SANATORIA GIUDIZI TRIBUTARI PENDENTI IN CASSAZIONE</vt:lpstr>
      <vt:lpstr>L’ONERE DELLA PROVA</vt:lpstr>
      <vt:lpstr>LA CESSAZIONE DEGLI ATTUALI GIUDICI</vt:lpstr>
      <vt:lpstr>Norme non tributarie di contrasto all’evasione fiscale</vt:lpstr>
      <vt:lpstr>L’ART. 80 DEL D. LGS. N. 50/2016</vt:lpstr>
      <vt:lpstr>L’ART. 80 DEL D. LGS. N. 50/2016</vt:lpstr>
      <vt:lpstr>L’ART. 80 DEL D. LGS. N. 50/2016</vt:lpstr>
      <vt:lpstr>L’ART. 80 DEL D. LGS. N. 50/2016</vt:lpstr>
      <vt:lpstr>L’ART. 94 DEL D.LGS. N. 36/2023 ESCLUSIONE AUTOMATICA</vt:lpstr>
      <vt:lpstr>L’ART. 94 DEL D.LGS. N. 36/2023 ESCLUSIONE AUTOMATICA</vt:lpstr>
      <vt:lpstr>L’ART. 94 DEL D.LGS. N. 36/2023 ESCLUSIONE AUTOMATICA</vt:lpstr>
      <vt:lpstr>L’ART. 94 DEL D.LGS. N. 36/2023 ESCLUSIONE AUTOMATICA</vt:lpstr>
      <vt:lpstr>L’ART. 94 DEL D.LGS. N. 36/2023 ESCLUSIONE AUTOMATICA</vt:lpstr>
      <vt:lpstr>PARERE ANAC</vt:lpstr>
      <vt:lpstr>L’ART. 95 DEL D. LGS. N. 36/2023 ESCLUSIONE NON AUTOMATICA</vt:lpstr>
      <vt:lpstr>CONTRASTO ALL’EVASIONE  ART. 15-TER DECRETO CRESCITA</vt:lpstr>
      <vt:lpstr>IL REGOLAMENTO PREVISTO DALL’ART. 15 ter DEL DECRETO CRESCITA</vt:lpstr>
      <vt:lpstr>IL REGOLAMENTO PREVISTO DALL’ART. 15 ter del decreto crescita</vt:lpstr>
      <vt:lpstr>IL REGOLAMENTO PREVISTO DALL’ART. 15 ter DEL DECRETO CRESCITA</vt:lpstr>
      <vt:lpstr>IL REGOLAMENTO PREVISTO DALL’ART. 15 ter DEL DECRETO CRESCITA</vt:lpstr>
      <vt:lpstr>IL REGOLAMENTO PREVISTO DALL’ART. 15 ter DEL DECRETO CRESCITA</vt:lpstr>
      <vt:lpstr>IL REGOLAMENTO PREVISTO DALL’ART. 15 TER DEL DECRETO CRESCITA SOLAMENTE PER I PAGAMENTI DEI TRIBUTI LOCALI</vt:lpstr>
      <vt:lpstr>NIENTE INVIO AL MEF</vt:lpstr>
      <vt:lpstr>GRAZIE PER L’ATTENZIONE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Lucia LA. Antonelli</dc:creator>
  <cp:lastModifiedBy>Utente Windows</cp:lastModifiedBy>
  <cp:revision>45</cp:revision>
  <dcterms:created xsi:type="dcterms:W3CDTF">2014-11-25T07:42:03Z</dcterms:created>
  <dcterms:modified xsi:type="dcterms:W3CDTF">2023-07-15T14:56:41Z</dcterms:modified>
</cp:coreProperties>
</file>