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sldIdLst>
    <p:sldId id="256" r:id="rId2"/>
    <p:sldId id="257" r:id="rId3"/>
    <p:sldId id="317" r:id="rId4"/>
    <p:sldId id="298" r:id="rId5"/>
    <p:sldId id="306" r:id="rId6"/>
    <p:sldId id="307" r:id="rId7"/>
    <p:sldId id="308" r:id="rId8"/>
    <p:sldId id="315" r:id="rId9"/>
    <p:sldId id="313" r:id="rId10"/>
    <p:sldId id="314" r:id="rId11"/>
    <p:sldId id="299" r:id="rId12"/>
    <p:sldId id="309" r:id="rId13"/>
    <p:sldId id="312" r:id="rId14"/>
    <p:sldId id="316" r:id="rId15"/>
    <p:sldId id="300" r:id="rId16"/>
    <p:sldId id="301" r:id="rId17"/>
    <p:sldId id="302" r:id="rId18"/>
    <p:sldId id="303" r:id="rId19"/>
    <p:sldId id="304" r:id="rId20"/>
    <p:sldId id="305" r:id="rId21"/>
    <p:sldId id="318" r:id="rId22"/>
    <p:sldId id="319" r:id="rId23"/>
    <p:sldId id="320" r:id="rId24"/>
    <p:sldId id="321" r:id="rId25"/>
    <p:sldId id="322" r:id="rId26"/>
    <p:sldId id="323" r:id="rId27"/>
    <p:sldId id="324" r:id="rId28"/>
    <p:sldId id="32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12"/>
    <p:restoredTop sz="93343"/>
  </p:normalViewPr>
  <p:slideViewPr>
    <p:cSldViewPr snapToGrid="0" snapToObjects="1">
      <p:cViewPr varScale="1">
        <p:scale>
          <a:sx n="106" d="100"/>
          <a:sy n="106" d="100"/>
        </p:scale>
        <p:origin x="56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E98F19-E6CA-D049-83B0-350367A5C74A}" type="datetimeFigureOut">
              <a:rPr lang="it-IT" smtClean="0"/>
              <a:t>17/07/23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07D86E-0D23-C146-9260-4DB5629538C4}" type="slidenum">
              <a:rPr lang="it-IT" smtClean="0"/>
              <a:t>‹N›</a:t>
            </a:fld>
            <a:endParaRPr lang="it-IT"/>
          </a:p>
        </p:txBody>
      </p:sp>
    </p:spTree>
    <p:extLst>
      <p:ext uri="{BB962C8B-B14F-4D97-AF65-F5344CB8AC3E}">
        <p14:creationId xmlns:p14="http://schemas.microsoft.com/office/powerpoint/2010/main" val="850327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59ADB61-C1D7-4845-98C2-860CAEF6DE6F}" type="datetime1">
              <a:rPr lang="it-IT" smtClean="0"/>
              <a:t>17/07/23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6BD4C4A-0263-B44E-8F8E-2DFD3E0097EA}" type="datetime1">
              <a:rPr lang="it-IT" smtClean="0"/>
              <a:t>17/07/23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37DC9EC-BC80-EA4A-84A6-A08EC65CC0E0}" type="datetime1">
              <a:rPr lang="it-IT" smtClean="0"/>
              <a:t>17/07/23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F68EAC4-CC5D-DF48-A03D-9AA7CF45AE55}" type="datetime1">
              <a:rPr lang="it-IT" smtClean="0"/>
              <a:t>17/07/23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4BE8E3F-241B-A649-AE99-83A8568563C5}" type="datetime1">
              <a:rPr lang="it-IT" smtClean="0"/>
              <a:t>17/07/23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D8B8B5D-A919-824A-9095-8AD6E849EF46}" type="datetime1">
              <a:rPr lang="it-IT" smtClean="0"/>
              <a:t>17/07/23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AC134C5-A529-9B43-AAA4-80CC86A3D42D}" type="datetime1">
              <a:rPr lang="it-IT" smtClean="0"/>
              <a:t>17/07/23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93C47D89-ADC7-9F46-B145-9C09F5A4F169}" type="datetime1">
              <a:rPr lang="it-IT" smtClean="0"/>
              <a:t>17/07/23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4E0FF-82A7-174D-94E3-12DD39657E22}" type="datetime1">
              <a:rPr lang="it-IT" smtClean="0"/>
              <a:t>17/07/23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D72394B-7E73-954B-BB0A-B67029540E2C}" type="datetime1">
              <a:rPr lang="it-IT" smtClean="0"/>
              <a:t>17/07/23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32DFE8E-795B-E141-875D-33F32E921F5F}" type="datetime1">
              <a:rPr lang="it-IT" smtClean="0"/>
              <a:t>17/07/23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2CF5F03-698C-4943-A91A-F805EA2CC659}" type="datetime1">
              <a:rPr lang="it-IT" smtClean="0"/>
              <a:t>17/07/23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istema-bdi.it/cgi-bin/getnomos.exe?nomos=/Nomos/zn/zn27_08_061.htm" TargetMode="External"/><Relationship Id="rId2" Type="http://schemas.openxmlformats.org/officeDocument/2006/relationships/hyperlink" Target="https://www.sistema-bdi.it/cgi-bin/getnomos.exe?nomos=/Nomos/zn/zn27_01_243.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istema-bdi.it/cgi-bin/getnomos.exe?nomos=/Nomos/zn/zn10_02_026.htm" TargetMode="External"/><Relationship Id="rId2" Type="http://schemas.openxmlformats.org/officeDocument/2006/relationships/hyperlink" Target="https://www.sistema-bdi.it/cgi-bin/getnomos.exe?nomos=/Nomos/zn/zn10_02_093.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istema-bdi.it/cgi-bin/getnomos.exe?nomos=/Nomos/zn/zn27_08_054.htm" TargetMode="External"/><Relationship Id="rId2" Type="http://schemas.openxmlformats.org/officeDocument/2006/relationships/hyperlink" Target="https://www.sistema-bdi.it/cgi-bin/getnomos.exe?nomos=/Nomos/zn/zn10_02_026.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istema-bdi.it/cgi-bin/getnomos.exe?nomos=/Nomos/zn/zn55_03_118.htm" TargetMode="External"/><Relationship Id="rId3" Type="http://schemas.openxmlformats.org/officeDocument/2006/relationships/hyperlink" Target="https://www.sistema-bdi.it/cgi-bin/getnomos.exe?nomos=/Nomos/zn/zn55_03_112.htm" TargetMode="External"/><Relationship Id="rId7" Type="http://schemas.openxmlformats.org/officeDocument/2006/relationships/hyperlink" Target="https://www.sistema-bdi.it/cgi-bin/getnomos.exe?nomos=/Nomos/zn/zn55_03_116.htm" TargetMode="External"/><Relationship Id="rId2" Type="http://schemas.openxmlformats.org/officeDocument/2006/relationships/hyperlink" Target="https://www.sistema-bdi.it/cgi-bin/getnomos.exe?nomos=/Nomos/zn/zn55_03_111.htm" TargetMode="External"/><Relationship Id="rId1" Type="http://schemas.openxmlformats.org/officeDocument/2006/relationships/slideLayout" Target="../slideLayouts/slideLayout2.xml"/><Relationship Id="rId6" Type="http://schemas.openxmlformats.org/officeDocument/2006/relationships/hyperlink" Target="https://www.sistema-bdi.it/cgi-bin/getnomos.exe?nomos=/Nomos/zn/zn27_08_044.htm" TargetMode="External"/><Relationship Id="rId5" Type="http://schemas.openxmlformats.org/officeDocument/2006/relationships/hyperlink" Target="https://www.sistema-bdi.it/cgi-bin/getnomos.exe?nomos=/Nomos/zn/zn27_04_191.htm" TargetMode="External"/><Relationship Id="rId4" Type="http://schemas.openxmlformats.org/officeDocument/2006/relationships/hyperlink" Target="https://www.sistema-bdi.it/cgi-bin/getnomos.exe?nomos=/Nomos/zn/zn27_04_190.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1EF9DE-C46F-1E4F-B870-F7243F251968}"/>
              </a:ext>
            </a:extLst>
          </p:cNvPr>
          <p:cNvSpPr>
            <a:spLocks noGrp="1"/>
          </p:cNvSpPr>
          <p:nvPr>
            <p:ph type="ctrTitle"/>
          </p:nvPr>
        </p:nvSpPr>
        <p:spPr/>
        <p:txBody>
          <a:bodyPr>
            <a:noAutofit/>
          </a:bodyPr>
          <a:lstStyle/>
          <a:p>
            <a:r>
              <a:rPr lang="it-IT" sz="5400" dirty="0"/>
              <a:t>LE ASSUNZIONI DI ASSISTENTI SOCIALI E LE NUOVE REGOLE SUI CONCORSI</a:t>
            </a:r>
          </a:p>
        </p:txBody>
      </p:sp>
      <p:sp>
        <p:nvSpPr>
          <p:cNvPr id="3" name="Sottotitolo 2">
            <a:extLst>
              <a:ext uri="{FF2B5EF4-FFF2-40B4-BE49-F238E27FC236}">
                <a16:creationId xmlns:a16="http://schemas.microsoft.com/office/drawing/2014/main" id="{00483F53-D3EF-0C4C-B0AC-C3E59BC2CE04}"/>
              </a:ext>
            </a:extLst>
          </p:cNvPr>
          <p:cNvSpPr>
            <a:spLocks noGrp="1"/>
          </p:cNvSpPr>
          <p:nvPr>
            <p:ph type="subTitle" idx="1"/>
          </p:nvPr>
        </p:nvSpPr>
        <p:spPr/>
        <p:txBody>
          <a:bodyPr/>
          <a:lstStyle/>
          <a:p>
            <a:r>
              <a:rPr lang="it-IT" dirty="0"/>
              <a:t>A cura del dott.  ARTURO BIANCO</a:t>
            </a:r>
          </a:p>
        </p:txBody>
      </p:sp>
      <p:sp>
        <p:nvSpPr>
          <p:cNvPr id="4" name="Segnaposto piè di pagina 3">
            <a:extLst>
              <a:ext uri="{FF2B5EF4-FFF2-40B4-BE49-F238E27FC236}">
                <a16:creationId xmlns:a16="http://schemas.microsoft.com/office/drawing/2014/main" id="{4050DDFA-938B-944B-B3E0-E072BB887A69}"/>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6B55ECF0-CB19-CF4A-A35C-97DA502C15D9}"/>
              </a:ext>
            </a:extLst>
          </p:cNvPr>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630336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E404B7-2440-E929-527E-707955725E72}"/>
              </a:ext>
            </a:extLst>
          </p:cNvPr>
          <p:cNvSpPr>
            <a:spLocks noGrp="1"/>
          </p:cNvSpPr>
          <p:nvPr>
            <p:ph type="title"/>
          </p:nvPr>
        </p:nvSpPr>
        <p:spPr/>
        <p:txBody>
          <a:bodyPr/>
          <a:lstStyle/>
          <a:p>
            <a:r>
              <a:rPr lang="it-IT" dirty="0"/>
              <a:t>LE ISTRUZIONI OPERATIVE (NOTA MINISTERO LAVORO 908 DEL 26.1.2023)/2</a:t>
            </a:r>
          </a:p>
        </p:txBody>
      </p:sp>
      <p:sp>
        <p:nvSpPr>
          <p:cNvPr id="3" name="Segnaposto contenuto 2">
            <a:extLst>
              <a:ext uri="{FF2B5EF4-FFF2-40B4-BE49-F238E27FC236}">
                <a16:creationId xmlns:a16="http://schemas.microsoft.com/office/drawing/2014/main" id="{CA3023D7-9747-CE7D-7AD5-C546B09DB830}"/>
              </a:ext>
            </a:extLst>
          </p:cNvPr>
          <p:cNvSpPr>
            <a:spLocks noGrp="1"/>
          </p:cNvSpPr>
          <p:nvPr>
            <p:ph idx="1"/>
          </p:nvPr>
        </p:nvSpPr>
        <p:spPr/>
        <p:txBody>
          <a:bodyPr>
            <a:normAutofit fontScale="85000" lnSpcReduction="10000"/>
          </a:bodyPr>
          <a:lstStyle/>
          <a:p>
            <a:r>
              <a:rPr lang="it-IT" dirty="0"/>
              <a:t>Per i comuni occorre considerare personale assunto a tempo indeterminato da: comuni, azienda speciale o azienda servizi alla persona, istituzione</a:t>
            </a:r>
          </a:p>
          <a:p>
            <a:r>
              <a:rPr lang="it-IT" dirty="0"/>
              <a:t>Per gli ambiti occorre considerare personale assunto a tempo indeterminato da: comune capofila, consorzi, società della salute</a:t>
            </a:r>
          </a:p>
          <a:p>
            <a:r>
              <a:rPr lang="it-IT" dirty="0"/>
              <a:t>Possibile compilazione anche da parte delle unioni</a:t>
            </a:r>
          </a:p>
          <a:p>
            <a:r>
              <a:rPr lang="it-IT" dirty="0"/>
              <a:t>Non inclusione degli assistenti sociali né dipendenti da privati o da soggetti del terzo settore a seguito di appalti né dipendenti da ASL</a:t>
            </a:r>
          </a:p>
          <a:p>
            <a:r>
              <a:rPr lang="it-IT" dirty="0"/>
              <a:t>Indicazioni: anagrafica dipendenti, aree attività (segretariato sociale, servizio sociale professionale, famiglia-minori-anziani autosufficienti, persone con disabilità – non autosufficienti, povertà – disagio adulti), riepilogo assistenti sociali, giorni lavorativi</a:t>
            </a:r>
          </a:p>
        </p:txBody>
      </p:sp>
      <p:sp>
        <p:nvSpPr>
          <p:cNvPr id="4" name="Segnaposto piè di pagina 3">
            <a:extLst>
              <a:ext uri="{FF2B5EF4-FFF2-40B4-BE49-F238E27FC236}">
                <a16:creationId xmlns:a16="http://schemas.microsoft.com/office/drawing/2014/main" id="{419F2026-C90A-5EFF-43E5-67F3C234E173}"/>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351374CD-2740-7CF5-4527-B9DDC87C1BF0}"/>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787909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F3ACDF-C3ED-2381-8BFB-2C1B96447FE9}"/>
              </a:ext>
            </a:extLst>
          </p:cNvPr>
          <p:cNvSpPr>
            <a:spLocks noGrp="1"/>
          </p:cNvSpPr>
          <p:nvPr>
            <p:ph type="title"/>
          </p:nvPr>
        </p:nvSpPr>
        <p:spPr/>
        <p:txBody>
          <a:bodyPr>
            <a:normAutofit fontScale="90000"/>
          </a:bodyPr>
          <a:lstStyle/>
          <a:p>
            <a:r>
              <a:rPr lang="it-IT" dirty="0"/>
              <a:t>LE ASSUNZIONI DI ASSISTENTI SOCIALI CON ONERI A CARICO DEL FONDO POVERTA’ e di </a:t>
            </a:r>
            <a:r>
              <a:rPr lang="it-IT" dirty="0" err="1"/>
              <a:t>solidarieta’</a:t>
            </a:r>
            <a:r>
              <a:rPr lang="it-IT" dirty="0"/>
              <a:t>/1</a:t>
            </a:r>
          </a:p>
        </p:txBody>
      </p:sp>
      <p:sp>
        <p:nvSpPr>
          <p:cNvPr id="3" name="Segnaposto contenuto 2">
            <a:extLst>
              <a:ext uri="{FF2B5EF4-FFF2-40B4-BE49-F238E27FC236}">
                <a16:creationId xmlns:a16="http://schemas.microsoft.com/office/drawing/2014/main" id="{F2E5A32A-E08F-21EC-A5F6-87272948547A}"/>
              </a:ext>
            </a:extLst>
          </p:cNvPr>
          <p:cNvSpPr>
            <a:spLocks noGrp="1"/>
          </p:cNvSpPr>
          <p:nvPr>
            <p:ph idx="1"/>
          </p:nvPr>
        </p:nvSpPr>
        <p:spPr/>
        <p:txBody>
          <a:bodyPr>
            <a:normAutofit fontScale="85000" lnSpcReduction="10000"/>
          </a:bodyPr>
          <a:lstStyle/>
          <a:p>
            <a:r>
              <a:rPr lang="it-IT" sz="2000" dirty="0">
                <a:solidFill>
                  <a:srgbClr val="000000"/>
                </a:solidFill>
                <a:effectLst/>
                <a:ea typeface="Times New Roman" panose="02020603050405020304" pitchFamily="18" charset="0"/>
              </a:rPr>
              <a:t>La legge n. 234/2021, commi 734- 735, consente una ulteriore forma di finanziamento per le assunzioni di assistenti sociali tramite le risorse del fondo cd povertà.</a:t>
            </a:r>
            <a:endParaRPr lang="it-IT" sz="2000" dirty="0">
              <a:effectLst/>
              <a:ea typeface="Times New Roman" panose="02020603050405020304" pitchFamily="18" charset="0"/>
            </a:endParaRPr>
          </a:p>
          <a:p>
            <a:r>
              <a:rPr lang="it-IT" sz="2000" dirty="0">
                <a:solidFill>
                  <a:srgbClr val="000000"/>
                </a:solidFill>
                <a:effectLst/>
                <a:ea typeface="Times New Roman" panose="02020603050405020304" pitchFamily="18" charset="0"/>
              </a:rPr>
              <a:t>La disposizione modifica l’art. 1, c. 449, lettera d-quinquies), della legge n. 232/2016 specificando che la quota del Fondo di Solidarietà̀ Comunale finalizzata al finanziamento e allo sviluppo dei servizi sociali comunali tiene conto del LEP di 1 assistente sociale ogni 5000 abitanti, definito dalla legge di Bilancio 2021 (art. 1, c. 797), </a:t>
            </a:r>
            <a:r>
              <a:rPr lang="it-IT" sz="2000" dirty="0" err="1">
                <a:solidFill>
                  <a:srgbClr val="000000"/>
                </a:solidFill>
                <a:effectLst/>
                <a:ea typeface="Times New Roman" panose="02020603050405020304" pitchFamily="18" charset="0"/>
              </a:rPr>
              <a:t>affinche</a:t>
            </a:r>
            <a:r>
              <a:rPr lang="it-IT" sz="2000" dirty="0">
                <a:solidFill>
                  <a:srgbClr val="000000"/>
                </a:solidFill>
                <a:effectLst/>
                <a:ea typeface="Times New Roman" panose="02020603050405020304" pitchFamily="18" charset="0"/>
              </a:rPr>
              <a:t>́ venga gradualmente raggiunto entro il 2026, alla luce dell’istruttoria condotta dalla Commissione per i fabbisogni standard, l’obiettivo di servizio di un rapporto tra assistenti sociali impiegati nei servizi sociali territoriali e popolazione residente pari a 1 a 6.500. </a:t>
            </a:r>
            <a:endParaRPr lang="it-IT" sz="2000" dirty="0">
              <a:effectLst/>
              <a:ea typeface="Times New Roman" panose="02020603050405020304" pitchFamily="18" charset="0"/>
            </a:endParaRPr>
          </a:p>
          <a:p>
            <a:r>
              <a:rPr lang="it-IT" sz="2000" dirty="0">
                <a:solidFill>
                  <a:srgbClr val="000000"/>
                </a:solidFill>
                <a:effectLst/>
                <a:ea typeface="Times New Roman" panose="02020603050405020304" pitchFamily="18" charset="0"/>
              </a:rPr>
              <a:t>La norma estende </a:t>
            </a:r>
            <a:r>
              <a:rPr lang="it-IT" sz="2000" dirty="0" err="1">
                <a:solidFill>
                  <a:srgbClr val="000000"/>
                </a:solidFill>
                <a:effectLst/>
                <a:ea typeface="Times New Roman" panose="02020603050405020304" pitchFamily="18" charset="0"/>
              </a:rPr>
              <a:t>altresi</a:t>
            </a:r>
            <a:r>
              <a:rPr lang="it-IT" sz="2000" dirty="0">
                <a:solidFill>
                  <a:srgbClr val="000000"/>
                </a:solidFill>
                <a:effectLst/>
                <a:ea typeface="Times New Roman" panose="02020603050405020304" pitchFamily="18" charset="0"/>
              </a:rPr>
              <a:t>̀ a questi contributi le deroghe ai vincoli finanziari alla spesa di personale stabiliti dal richiamato comma 801 per le assunzioni finanziate con oneri a carico del Ministero del lavoro</a:t>
            </a:r>
            <a:endParaRPr lang="it-IT" sz="2000" dirty="0">
              <a:effectLst/>
              <a:ea typeface="Times New Roman" panose="02020603050405020304" pitchFamily="18" charset="0"/>
            </a:endParaRPr>
          </a:p>
        </p:txBody>
      </p:sp>
      <p:sp>
        <p:nvSpPr>
          <p:cNvPr id="4" name="Segnaposto piè di pagina 3">
            <a:extLst>
              <a:ext uri="{FF2B5EF4-FFF2-40B4-BE49-F238E27FC236}">
                <a16:creationId xmlns:a16="http://schemas.microsoft.com/office/drawing/2014/main" id="{AF7969D4-8D7A-356C-D456-417DF69D3E0F}"/>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A43E7CA0-1C15-D8A7-2568-A23A31D5A702}"/>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4236554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3FF397-2199-A401-BF8A-E0ECE48E95B8}"/>
              </a:ext>
            </a:extLst>
          </p:cNvPr>
          <p:cNvSpPr>
            <a:spLocks noGrp="1"/>
          </p:cNvSpPr>
          <p:nvPr>
            <p:ph type="title"/>
          </p:nvPr>
        </p:nvSpPr>
        <p:spPr/>
        <p:txBody>
          <a:bodyPr>
            <a:normAutofit fontScale="90000"/>
          </a:bodyPr>
          <a:lstStyle/>
          <a:p>
            <a:r>
              <a:rPr lang="it-IT" dirty="0"/>
              <a:t>LE ASSUNZIONI DI ASSISTENTI SOCIALI CON ONERI A CARICO DEL FONDO POVERTA’ e di </a:t>
            </a:r>
            <a:r>
              <a:rPr lang="it-IT" dirty="0" err="1"/>
              <a:t>solidarieta’</a:t>
            </a:r>
            <a:r>
              <a:rPr lang="it-IT" dirty="0"/>
              <a:t>/2</a:t>
            </a:r>
          </a:p>
        </p:txBody>
      </p:sp>
      <p:sp>
        <p:nvSpPr>
          <p:cNvPr id="3" name="Segnaposto contenuto 2">
            <a:extLst>
              <a:ext uri="{FF2B5EF4-FFF2-40B4-BE49-F238E27FC236}">
                <a16:creationId xmlns:a16="http://schemas.microsoft.com/office/drawing/2014/main" id="{2BD43B5B-069E-C187-4721-E47AF21FFF1E}"/>
              </a:ext>
            </a:extLst>
          </p:cNvPr>
          <p:cNvSpPr>
            <a:spLocks noGrp="1"/>
          </p:cNvSpPr>
          <p:nvPr>
            <p:ph idx="1"/>
          </p:nvPr>
        </p:nvSpPr>
        <p:spPr/>
        <p:txBody>
          <a:bodyPr>
            <a:normAutofit fontScale="92500" lnSpcReduction="20000"/>
          </a:bodyPr>
          <a:lstStyle/>
          <a:p>
            <a:pPr algn="just"/>
            <a:r>
              <a:rPr lang="it-IT" b="0" i="0" u="none" strike="noStrike" dirty="0">
                <a:solidFill>
                  <a:srgbClr val="000000"/>
                </a:solidFill>
                <a:effectLst/>
                <a:latin typeface="Verdana" panose="020B0604030504040204" pitchFamily="34" charset="0"/>
              </a:rPr>
              <a:t>734. All'articolo 1, comma 449, lettera d-quinquies), della </a:t>
            </a:r>
            <a:r>
              <a:rPr lang="it-IT" sz="1800" b="0" i="0" u="sng" strike="noStrike" dirty="0">
                <a:solidFill>
                  <a:srgbClr val="0000FF"/>
                </a:solidFill>
                <a:effectLst/>
                <a:latin typeface="Verdana" panose="020B0604030504040204" pitchFamily="34" charset="0"/>
                <a:hlinkClick r:id="rId2"/>
              </a:rPr>
              <a:t>legge 11 dicembre 2016, n. 232,</a:t>
            </a:r>
            <a:r>
              <a:rPr lang="it-IT" b="0" i="0" u="none" strike="noStrike" dirty="0">
                <a:solidFill>
                  <a:srgbClr val="000000"/>
                </a:solidFill>
                <a:effectLst/>
                <a:latin typeface="Verdana" panose="020B0604030504040204" pitchFamily="34" charset="0"/>
              </a:rPr>
              <a:t> al secondo periodo sono aggiunte, in fine, le seguenti parole: «, anche in osservanza del livello essenziale delle prestazioni definito dall'articolo 1, comma 797, alinea, della </a:t>
            </a:r>
            <a:r>
              <a:rPr lang="it-IT" sz="1800" b="0" i="0" u="sng" strike="noStrike" dirty="0">
                <a:solidFill>
                  <a:srgbClr val="0000FF"/>
                </a:solidFill>
                <a:effectLst/>
                <a:latin typeface="Verdana" panose="020B0604030504040204" pitchFamily="34" charset="0"/>
                <a:hlinkClick r:id="rId3"/>
              </a:rPr>
              <a:t>legge 30 dicembre 2020, n. 178,</a:t>
            </a:r>
            <a:r>
              <a:rPr lang="it-IT" b="0" i="0" u="none" strike="noStrike" dirty="0">
                <a:solidFill>
                  <a:srgbClr val="000000"/>
                </a:solidFill>
                <a:effectLst/>
                <a:latin typeface="Verdana" panose="020B0604030504040204" pitchFamily="34" charset="0"/>
              </a:rPr>
              <a:t> in modo che venga gradualmente raggiunto entro il 2026, alla luce dell'istruttoria condotta dalla predetta Commissione, l'obiettivo di servizio di un rapporto tra assistenti sociali impiegati nei servizi sociali territoriali e popolazione residente pari a 1 a 6.500».</a:t>
            </a:r>
          </a:p>
          <a:p>
            <a:pPr algn="just"/>
            <a:r>
              <a:rPr lang="it-IT" b="0" i="0" u="none" strike="noStrike" dirty="0">
                <a:solidFill>
                  <a:srgbClr val="000000"/>
                </a:solidFill>
                <a:effectLst/>
                <a:latin typeface="Verdana" panose="020B0604030504040204" pitchFamily="34" charset="0"/>
              </a:rPr>
              <a:t>735. All'articolo 1, comma 801, della </a:t>
            </a:r>
            <a:r>
              <a:rPr lang="it-IT" sz="1800" b="0" i="0" u="sng" strike="noStrike" dirty="0">
                <a:solidFill>
                  <a:srgbClr val="0000FF"/>
                </a:solidFill>
                <a:effectLst/>
                <a:latin typeface="Verdana" panose="020B0604030504040204" pitchFamily="34" charset="0"/>
                <a:hlinkClick r:id="rId3"/>
              </a:rPr>
              <a:t>legge 30 dicembre 2020, n. 178,</a:t>
            </a:r>
            <a:r>
              <a:rPr lang="it-IT" b="0" i="0" u="none" strike="noStrike" dirty="0">
                <a:solidFill>
                  <a:srgbClr val="000000"/>
                </a:solidFill>
                <a:effectLst/>
                <a:latin typeface="Verdana" panose="020B0604030504040204" pitchFamily="34" charset="0"/>
              </a:rPr>
              <a:t> dopo le parole: «comma 797» sono inserite le seguenti: «e al comma 792» e dopo le parole: «comma 799» sono inserite le seguenti: «e al comma 792».</a:t>
            </a:r>
          </a:p>
        </p:txBody>
      </p:sp>
      <p:sp>
        <p:nvSpPr>
          <p:cNvPr id="4" name="Segnaposto piè di pagina 3">
            <a:extLst>
              <a:ext uri="{FF2B5EF4-FFF2-40B4-BE49-F238E27FC236}">
                <a16:creationId xmlns:a16="http://schemas.microsoft.com/office/drawing/2014/main" id="{FFFB7497-6201-51E5-C34A-E0D15BFCC4A9}"/>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4B8E5CD7-B722-FBA8-3F3D-4DE8F1378715}"/>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3046442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D3AC67-F04C-6693-10BD-D4CFB2BAAC34}"/>
              </a:ext>
            </a:extLst>
          </p:cNvPr>
          <p:cNvSpPr>
            <a:spLocks noGrp="1"/>
          </p:cNvSpPr>
          <p:nvPr>
            <p:ph type="title"/>
          </p:nvPr>
        </p:nvSpPr>
        <p:spPr/>
        <p:txBody>
          <a:bodyPr>
            <a:normAutofit fontScale="90000"/>
          </a:bodyPr>
          <a:lstStyle/>
          <a:p>
            <a:r>
              <a:rPr lang="it-IT" dirty="0"/>
              <a:t>LE ASSUNZIONI DI ASSISTENTI SOCIALI CON ONERI A CARICO DEL FONDO POVERTA’ e di </a:t>
            </a:r>
            <a:r>
              <a:rPr lang="it-IT" dirty="0" err="1"/>
              <a:t>solidarieta’</a:t>
            </a:r>
            <a:r>
              <a:rPr lang="it-IT" dirty="0"/>
              <a:t>/3</a:t>
            </a:r>
          </a:p>
        </p:txBody>
      </p:sp>
      <p:sp>
        <p:nvSpPr>
          <p:cNvPr id="3" name="Segnaposto contenuto 2">
            <a:extLst>
              <a:ext uri="{FF2B5EF4-FFF2-40B4-BE49-F238E27FC236}">
                <a16:creationId xmlns:a16="http://schemas.microsoft.com/office/drawing/2014/main" id="{42133AEB-31B2-7ABC-EE32-B4B31B981B07}"/>
              </a:ext>
            </a:extLst>
          </p:cNvPr>
          <p:cNvSpPr>
            <a:spLocks noGrp="1"/>
          </p:cNvSpPr>
          <p:nvPr>
            <p:ph idx="1"/>
          </p:nvPr>
        </p:nvSpPr>
        <p:spPr/>
        <p:txBody>
          <a:bodyPr>
            <a:normAutofit fontScale="85000" lnSpcReduction="10000"/>
          </a:bodyPr>
          <a:lstStyle/>
          <a:p>
            <a:r>
              <a:rPr lang="it-IT" sz="1900" b="0" i="0" u="none" strike="noStrike" dirty="0">
                <a:effectLst/>
              </a:rPr>
              <a:t>Il finanziamento sul </a:t>
            </a:r>
            <a:r>
              <a:rPr lang="it-IT" sz="1900" dirty="0"/>
              <a:t>Fondo povertà </a:t>
            </a:r>
            <a:r>
              <a:rPr lang="it-IT" sz="1900" b="0" i="0" u="none" strike="noStrike" dirty="0">
                <a:effectLst/>
              </a:rPr>
              <a:t>ha natura strutturale e non riguarda solo le nuove assunzioni. Dunque, ciascun Ambito avrà diritto al contributo per i relativi assistenti sociali fintantoché il numero di assistenti sociali in proporzione ai residenti si manterrà sopra le soglie previste dalla normativa. Pertanto, i contributi pubblici sono relativi anche al personale già assunto, laddove eccedente le soglie previste.</a:t>
            </a:r>
          </a:p>
          <a:p>
            <a:r>
              <a:rPr lang="it-IT" sz="1900" dirty="0">
                <a:effectLst/>
              </a:rPr>
              <a:t>É ammissibile la spesa per il personale amministrativo a supporto dell'attuazione dei servizi e degli interventi inclusi nel Patto per l'inclusione sociale dei nuclei beneficiari di Rei e </a:t>
            </a:r>
            <a:r>
              <a:rPr lang="it-IT" sz="1900" dirty="0" err="1">
                <a:effectLst/>
              </a:rPr>
              <a:t>RdC</a:t>
            </a:r>
            <a:r>
              <a:rPr lang="it-IT" sz="1900" dirty="0">
                <a:effectLst/>
              </a:rPr>
              <a:t>, fermo restando il rispetto degli obiettivi stabiliti dal Piano Nazionale per gli interventi e servizi sociali di contrasto alla </a:t>
            </a:r>
            <a:r>
              <a:rPr lang="it-IT" sz="1900" dirty="0" err="1">
                <a:effectLst/>
              </a:rPr>
              <a:t>poverta</a:t>
            </a:r>
            <a:r>
              <a:rPr lang="it-IT" sz="1900" dirty="0">
                <a:effectLst/>
              </a:rPr>
              <a:t>̀.</a:t>
            </a:r>
            <a:br>
              <a:rPr lang="it-IT" sz="1900" dirty="0">
                <a:effectLst/>
              </a:rPr>
            </a:br>
            <a:r>
              <a:rPr lang="it-IT" sz="1900" dirty="0">
                <a:effectLst/>
              </a:rPr>
              <a:t>Tale specifico impiego </a:t>
            </a:r>
            <a:r>
              <a:rPr lang="it-IT" sz="1900" dirty="0" err="1">
                <a:effectLst/>
              </a:rPr>
              <a:t>dovra</a:t>
            </a:r>
            <a:r>
              <a:rPr lang="it-IT" sz="1900" dirty="0">
                <a:effectLst/>
              </a:rPr>
              <a:t>̀ essere indicato negli atti di affidamento, nel contratto definito con l'Agenzia di lavoro e nelle fatture periodiche. Per tale </a:t>
            </a:r>
            <a:r>
              <a:rPr lang="it-IT" sz="1900" dirty="0" err="1">
                <a:effectLst/>
              </a:rPr>
              <a:t>modalita</a:t>
            </a:r>
            <a:r>
              <a:rPr lang="it-IT" sz="1900" dirty="0">
                <a:effectLst/>
              </a:rPr>
              <a:t>̀ è prevista la rendicontazione a costi reali. </a:t>
            </a:r>
          </a:p>
          <a:p>
            <a:r>
              <a:rPr lang="it-IT" sz="1900" dirty="0">
                <a:effectLst/>
              </a:rPr>
              <a:t>Sono rendicontabili a valere sul Fondo </a:t>
            </a:r>
            <a:r>
              <a:rPr lang="it-IT" sz="1900" dirty="0" err="1">
                <a:effectLst/>
              </a:rPr>
              <a:t>Poverta</a:t>
            </a:r>
            <a:r>
              <a:rPr lang="it-IT" sz="1900" dirty="0">
                <a:effectLst/>
              </a:rPr>
              <a:t>̀ esclusivamente le ore effettive di servizio. </a:t>
            </a:r>
          </a:p>
          <a:p>
            <a:r>
              <a:rPr lang="it-IT" sz="1900" dirty="0"/>
              <a:t>Possibilità di assunzione anche con contratti di somministrazione</a:t>
            </a:r>
            <a:endParaRPr lang="it-IT" sz="1900" dirty="0">
              <a:effectLst/>
            </a:endParaRPr>
          </a:p>
          <a:p>
            <a:endParaRPr lang="it-IT" dirty="0"/>
          </a:p>
        </p:txBody>
      </p:sp>
      <p:sp>
        <p:nvSpPr>
          <p:cNvPr id="4" name="Segnaposto piè di pagina 3">
            <a:extLst>
              <a:ext uri="{FF2B5EF4-FFF2-40B4-BE49-F238E27FC236}">
                <a16:creationId xmlns:a16="http://schemas.microsoft.com/office/drawing/2014/main" id="{ADD2620D-143D-951A-6C9B-A2703459D967}"/>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036FDA5B-F6E5-13C7-1526-73584D9A4B78}"/>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729309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C7682E-B9C3-CAC3-BC99-4A8BB990EA2A}"/>
              </a:ext>
            </a:extLst>
          </p:cNvPr>
          <p:cNvSpPr>
            <a:spLocks noGrp="1"/>
          </p:cNvSpPr>
          <p:nvPr>
            <p:ph type="title"/>
          </p:nvPr>
        </p:nvSpPr>
        <p:spPr/>
        <p:txBody>
          <a:bodyPr/>
          <a:lstStyle/>
          <a:p>
            <a:r>
              <a:rPr lang="it-IT" dirty="0"/>
              <a:t>Pareri corti conti</a:t>
            </a:r>
          </a:p>
        </p:txBody>
      </p:sp>
      <p:sp>
        <p:nvSpPr>
          <p:cNvPr id="3" name="Segnaposto contenuto 2">
            <a:extLst>
              <a:ext uri="{FF2B5EF4-FFF2-40B4-BE49-F238E27FC236}">
                <a16:creationId xmlns:a16="http://schemas.microsoft.com/office/drawing/2014/main" id="{6E39C2D1-4523-FE9C-D37E-6F86D10FCFCA}"/>
              </a:ext>
            </a:extLst>
          </p:cNvPr>
          <p:cNvSpPr>
            <a:spLocks noGrp="1"/>
          </p:cNvSpPr>
          <p:nvPr>
            <p:ph idx="1"/>
          </p:nvPr>
        </p:nvSpPr>
        <p:spPr/>
        <p:txBody>
          <a:bodyPr>
            <a:normAutofit lnSpcReduction="10000"/>
          </a:bodyPr>
          <a:lstStyle/>
          <a:p>
            <a:r>
              <a:rPr lang="it-IT" sz="1700" dirty="0"/>
              <a:t>LOMBARDIA 65/2021: </a:t>
            </a:r>
            <a:r>
              <a:rPr lang="it-IT" sz="1700" dirty="0">
                <a:effectLst/>
              </a:rPr>
              <a:t>“la spesa di personale per assunzioni di assistenti sociali a tempo indeterminato effettuata con i contributi di cui all’art. 1, co. 797 e ss., L. 178/2020 e le corrispondenti entrate non concorrono alla determinazione degli spazi </a:t>
            </a:r>
            <a:r>
              <a:rPr lang="it-IT" sz="1700" dirty="0" err="1">
                <a:effectLst/>
              </a:rPr>
              <a:t>assunzionali</a:t>
            </a:r>
            <a:r>
              <a:rPr lang="it-IT" sz="1700" dirty="0">
                <a:effectLst/>
              </a:rPr>
              <a:t> di cui all'articolo 33 del decreto-legge 30 aprile 2019, n. 34, convertito, con modificazioni, dalla legge 28 giugno 2019, n. 58” </a:t>
            </a:r>
          </a:p>
          <a:p>
            <a:r>
              <a:rPr lang="it-IT" sz="1700" dirty="0"/>
              <a:t>LAZIO 38/2023: </a:t>
            </a:r>
            <a:r>
              <a:rPr lang="it-IT" sz="1700" kern="100" dirty="0">
                <a:effectLst/>
                <a:ea typeface="Calibri" panose="020F0502020204030204" pitchFamily="34" charset="0"/>
                <a:cs typeface="Times New Roman" panose="02020603050405020304" pitchFamily="18" charset="0"/>
              </a:rPr>
              <a:t>le unioni possono, sempre che siano titolari della funzione, utilizzare le risorse derivanti dai trasferimenti dei comuni di quote del fondo di solidarietà per le assunzioni di assistenti sociali. </a:t>
            </a:r>
            <a:r>
              <a:rPr lang="it-IT" sz="1700" kern="0" dirty="0">
                <a:solidFill>
                  <a:srgbClr val="3D3B39"/>
                </a:solidFill>
                <a:effectLst/>
                <a:ea typeface="Times New Roman" panose="02020603050405020304" pitchFamily="18" charset="0"/>
              </a:rPr>
              <a:t>«E’ ravvisabile la volontà del legislatore di garantire un più adeguato finanziamento e un maggiore sviluppo dei servizi sociali locali, siano essi svolti in forma singola o associata dai comuni delle regioni a statuto ordinario”. Per cui viene tratta la conclusione che si deve fare “riferimento all’esatta perimetrazione delle funzioni trasferite dagli enti locali partecipanti all’Unione dei Comuni nonché, dunque, alle relative capacità </a:t>
            </a:r>
            <a:r>
              <a:rPr lang="it-IT" sz="1700" kern="0" dirty="0" err="1">
                <a:solidFill>
                  <a:srgbClr val="3D3B39"/>
                </a:solidFill>
                <a:effectLst/>
                <a:ea typeface="Times New Roman" panose="02020603050405020304" pitchFamily="18" charset="0"/>
              </a:rPr>
              <a:t>assunzionali</a:t>
            </a:r>
            <a:r>
              <a:rPr lang="it-IT" sz="1700" kern="0" dirty="0">
                <a:solidFill>
                  <a:srgbClr val="3D3B39"/>
                </a:solidFill>
                <a:effectLst/>
                <a:ea typeface="Times New Roman" panose="02020603050405020304" pitchFamily="18" charset="0"/>
              </a:rPr>
              <a:t> cedute, alle necessarie risorse e ai pertinenti vincoli di bilancio”.</a:t>
            </a:r>
            <a:r>
              <a:rPr lang="it-IT" sz="1700" dirty="0">
                <a:effectLst/>
              </a:rPr>
              <a:t> </a:t>
            </a:r>
            <a:endParaRPr lang="it-IT" sz="1700" kern="100" dirty="0">
              <a:effectLst/>
              <a:ea typeface="Calibri" panose="020F0502020204030204" pitchFamily="34" charset="0"/>
              <a:cs typeface="Times New Roman" panose="02020603050405020304" pitchFamily="18" charset="0"/>
            </a:endParaRPr>
          </a:p>
          <a:p>
            <a:endParaRPr lang="it-IT" dirty="0"/>
          </a:p>
          <a:p>
            <a:endParaRPr lang="it-IT" dirty="0"/>
          </a:p>
        </p:txBody>
      </p:sp>
      <p:sp>
        <p:nvSpPr>
          <p:cNvPr id="4" name="Segnaposto piè di pagina 3">
            <a:extLst>
              <a:ext uri="{FF2B5EF4-FFF2-40B4-BE49-F238E27FC236}">
                <a16:creationId xmlns:a16="http://schemas.microsoft.com/office/drawing/2014/main" id="{F6A78FD7-FE85-D098-39A8-5795EA69D9BD}"/>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53C36265-1AAE-16D7-099C-1C66B6E78197}"/>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3589485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444187-2C87-0BCA-8498-DB778E6D09CA}"/>
              </a:ext>
            </a:extLst>
          </p:cNvPr>
          <p:cNvSpPr>
            <a:spLocks noGrp="1"/>
          </p:cNvSpPr>
          <p:nvPr>
            <p:ph type="title"/>
          </p:nvPr>
        </p:nvSpPr>
        <p:spPr/>
        <p:txBody>
          <a:bodyPr/>
          <a:lstStyle/>
          <a:p>
            <a:r>
              <a:rPr lang="it-IT" dirty="0"/>
              <a:t>LA PROROGA DEI TERMINI PER LE STABILIZZAZIONI DEGLI ASSISTENTI SOCIALI</a:t>
            </a:r>
          </a:p>
        </p:txBody>
      </p:sp>
      <p:sp>
        <p:nvSpPr>
          <p:cNvPr id="3" name="Segnaposto contenuto 2">
            <a:extLst>
              <a:ext uri="{FF2B5EF4-FFF2-40B4-BE49-F238E27FC236}">
                <a16:creationId xmlns:a16="http://schemas.microsoft.com/office/drawing/2014/main" id="{5A9F5CA0-D637-B253-B87F-9D50476099D1}"/>
              </a:ext>
            </a:extLst>
          </p:cNvPr>
          <p:cNvSpPr>
            <a:spLocks noGrp="1"/>
          </p:cNvSpPr>
          <p:nvPr>
            <p:ph idx="1"/>
          </p:nvPr>
        </p:nvSpPr>
        <p:spPr/>
        <p:txBody>
          <a:bodyPr>
            <a:normAutofit fontScale="92500" lnSpcReduction="10000"/>
          </a:bodyPr>
          <a:lstStyle/>
          <a:p>
            <a:r>
              <a:rPr lang="it-IT" sz="1800" dirty="0">
                <a:effectLst/>
                <a:latin typeface="Arial" panose="020B0604020202020204" pitchFamily="34" charset="0"/>
                <a:ea typeface="Calibri" panose="020F0502020204030204" pitchFamily="34" charset="0"/>
              </a:rPr>
              <a:t>L’articolo 1, comma 19, del </a:t>
            </a:r>
            <a:r>
              <a:rPr lang="it-IT" sz="1800" dirty="0" err="1">
                <a:effectLst/>
                <a:latin typeface="Arial" panose="020B0604020202020204" pitchFamily="34" charset="0"/>
                <a:ea typeface="Calibri" panose="020F0502020204030204" pitchFamily="34" charset="0"/>
              </a:rPr>
              <a:t>d.l.</a:t>
            </a:r>
            <a:r>
              <a:rPr lang="it-IT" sz="1800" dirty="0">
                <a:effectLst/>
                <a:latin typeface="Arial" panose="020B0604020202020204" pitchFamily="34" charset="0"/>
                <a:ea typeface="Calibri" panose="020F0502020204030204" pitchFamily="34" charset="0"/>
              </a:rPr>
              <a:t> n. 198/2022, cd milleproroghe dispone che l’anzianità triennale come dipendente a tempo determinato assunto con concorso o procedura prevista da una disposizione di legge, anzianità necessaria per potere dare corso alla stabilizzazione diretta, può maturare per gli assistenti sociali entro il 31 dicembre 2023. Ricordiamo che, per tutto il personale dipendente, tale termine è scaduto lo scorso 31 dicembre</a:t>
            </a:r>
            <a:r>
              <a:rPr lang="it-IT" sz="1600" dirty="0">
                <a:effectLst/>
              </a:rPr>
              <a:t> </a:t>
            </a:r>
          </a:p>
          <a:p>
            <a:r>
              <a:rPr lang="it-IT" sz="1800" dirty="0">
                <a:effectLst/>
                <a:latin typeface="Arial" panose="020B0604020202020204" pitchFamily="34" charset="0"/>
                <a:ea typeface="Calibri" panose="020F0502020204030204" pitchFamily="34" charset="0"/>
                <a:cs typeface="Times New Roman" panose="02020603050405020304" pitchFamily="18" charset="0"/>
              </a:rPr>
              <a:t>Per tutto il personale, compresi gli assistenti sociali, il termine per la maturazione della anzianità triennale e per il completamento delle procedure </a:t>
            </a:r>
            <a:r>
              <a:rPr lang="it-IT" sz="1800" dirty="0" err="1">
                <a:effectLst/>
                <a:latin typeface="Arial" panose="020B0604020202020204" pitchFamily="34" charset="0"/>
                <a:ea typeface="Calibri" panose="020F0502020204030204" pitchFamily="34" charset="0"/>
                <a:cs typeface="Times New Roman" panose="02020603050405020304" pitchFamily="18" charset="0"/>
              </a:rPr>
              <a:t>assunzionali</a:t>
            </a:r>
            <a:r>
              <a:rPr lang="it-IT" sz="1800" dirty="0">
                <a:effectLst/>
                <a:latin typeface="Arial" panose="020B0604020202020204" pitchFamily="34" charset="0"/>
                <a:ea typeface="Calibri" panose="020F0502020204030204" pitchFamily="34" charset="0"/>
                <a:cs typeface="Times New Roman" panose="02020603050405020304" pitchFamily="18" charset="0"/>
              </a:rPr>
              <a:t> ex comma 2 dell’articolo 20 del d.lgs. n. 75/2017 è fissato al 31.12.2024. Tale procedura richiede lo svolgimento di un concorso nel tetto massimo del 50% dei posti che l’ente intende coprire e l’anzianità triennale necessaria può essere maturata sia a tempo determinato con una procedura non concorsuale sia con altre forme di assunzione flessibile.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8D7BB3E5-3EB7-65C2-951F-F2898B60B3BA}"/>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9B930FC2-1508-BF32-E942-5A347B9AA5CD}"/>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650356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FD97AC-5D85-00AA-E030-B1E2F24124A0}"/>
              </a:ext>
            </a:extLst>
          </p:cNvPr>
          <p:cNvSpPr>
            <a:spLocks noGrp="1"/>
          </p:cNvSpPr>
          <p:nvPr>
            <p:ph type="title"/>
          </p:nvPr>
        </p:nvSpPr>
        <p:spPr/>
        <p:txBody>
          <a:bodyPr/>
          <a:lstStyle/>
          <a:p>
            <a:r>
              <a:rPr lang="it-IT" dirty="0"/>
              <a:t>LA INCLUSIONE NEL PROGRAMMA DEL FABBISOGNO DEL PERSONALE E NEL PIAO</a:t>
            </a:r>
          </a:p>
        </p:txBody>
      </p:sp>
      <p:sp>
        <p:nvSpPr>
          <p:cNvPr id="3" name="Segnaposto contenuto 2">
            <a:extLst>
              <a:ext uri="{FF2B5EF4-FFF2-40B4-BE49-F238E27FC236}">
                <a16:creationId xmlns:a16="http://schemas.microsoft.com/office/drawing/2014/main" id="{22DF901F-9FEF-0764-FCF2-FDB7459C75A3}"/>
              </a:ext>
            </a:extLst>
          </p:cNvPr>
          <p:cNvSpPr>
            <a:spLocks noGrp="1"/>
          </p:cNvSpPr>
          <p:nvPr>
            <p:ph idx="1"/>
          </p:nvPr>
        </p:nvSpPr>
        <p:spPr/>
        <p:txBody>
          <a:bodyPr/>
          <a:lstStyle/>
          <a:p>
            <a:r>
              <a:rPr lang="it-IT" dirty="0"/>
              <a:t>Tutte le assunzioni vanno previste nel piano del fabbisogno del personale</a:t>
            </a:r>
          </a:p>
          <a:p>
            <a:r>
              <a:rPr lang="it-IT" dirty="0"/>
              <a:t>La inclusione delle assunzioni flessibili</a:t>
            </a:r>
          </a:p>
          <a:p>
            <a:r>
              <a:rPr lang="it-IT" dirty="0"/>
              <a:t>Il PIAO: gli effetti</a:t>
            </a:r>
          </a:p>
          <a:p>
            <a:r>
              <a:rPr lang="it-IT" dirty="0"/>
              <a:t>Il piano del fabbisogno continua ad essere un allegato al DUP ed è una sottosezione del PIAO: ripetizione del documento</a:t>
            </a:r>
          </a:p>
          <a:p>
            <a:r>
              <a:rPr lang="it-IT" dirty="0"/>
              <a:t>Parere dei revisori dei conti</a:t>
            </a:r>
          </a:p>
          <a:p>
            <a:r>
              <a:rPr lang="it-IT" dirty="0"/>
              <a:t>La mancata adozione del PIAO determina </a:t>
            </a:r>
          </a:p>
        </p:txBody>
      </p:sp>
      <p:sp>
        <p:nvSpPr>
          <p:cNvPr id="4" name="Segnaposto piè di pagina 3">
            <a:extLst>
              <a:ext uri="{FF2B5EF4-FFF2-40B4-BE49-F238E27FC236}">
                <a16:creationId xmlns:a16="http://schemas.microsoft.com/office/drawing/2014/main" id="{16CE6004-7D92-EC69-24AF-AAA5278DBEBF}"/>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D61A8BE1-F6C7-1177-2CB5-4C1A0519EC99}"/>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4223244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571A9E-6EED-9105-6766-32931FE26181}"/>
              </a:ext>
            </a:extLst>
          </p:cNvPr>
          <p:cNvSpPr>
            <a:spLocks noGrp="1"/>
          </p:cNvSpPr>
          <p:nvPr>
            <p:ph type="title"/>
          </p:nvPr>
        </p:nvSpPr>
        <p:spPr/>
        <p:txBody>
          <a:bodyPr/>
          <a:lstStyle/>
          <a:p>
            <a:r>
              <a:rPr lang="it-IT" dirty="0"/>
              <a:t>IL PROGRAMMA DEL FABBISOGNO DEL PERSONALE/1</a:t>
            </a:r>
          </a:p>
        </p:txBody>
      </p:sp>
      <p:sp>
        <p:nvSpPr>
          <p:cNvPr id="3" name="Segnaposto contenuto 2">
            <a:extLst>
              <a:ext uri="{FF2B5EF4-FFF2-40B4-BE49-F238E27FC236}">
                <a16:creationId xmlns:a16="http://schemas.microsoft.com/office/drawing/2014/main" id="{B036BF3C-3A79-F0FE-7110-1871E64B0295}"/>
              </a:ext>
            </a:extLst>
          </p:cNvPr>
          <p:cNvSpPr>
            <a:spLocks noGrp="1"/>
          </p:cNvSpPr>
          <p:nvPr>
            <p:ph idx="1"/>
          </p:nvPr>
        </p:nvSpPr>
        <p:spPr/>
        <p:txBody>
          <a:bodyPr>
            <a:normAutofit fontScale="70000" lnSpcReduction="20000"/>
          </a:bodyPr>
          <a:lstStyle/>
          <a:p>
            <a:r>
              <a:rPr lang="it-IT" dirty="0"/>
              <a:t>L’Anci sulla scorta delle indicazioni della Commissione </a:t>
            </a:r>
            <a:r>
              <a:rPr lang="it-IT" dirty="0" err="1"/>
              <a:t>Arconet</a:t>
            </a:r>
            <a:r>
              <a:rPr lang="it-IT" dirty="0"/>
              <a:t>:</a:t>
            </a:r>
          </a:p>
          <a:p>
            <a:r>
              <a:rPr lang="it-IT" dirty="0"/>
              <a:t>«</a:t>
            </a:r>
            <a:r>
              <a:rPr lang="it-IT" sz="2000" dirty="0">
                <a:latin typeface="Arial" panose="020B0604020202020204" pitchFamily="34" charset="0"/>
                <a:cs typeface="Times New Roman" panose="02020603050405020304" pitchFamily="18" charset="0"/>
              </a:rPr>
              <a:t>A</a:t>
            </a:r>
            <a:r>
              <a:rPr lang="it-IT" sz="2000" dirty="0">
                <a:effectLst/>
                <a:latin typeface="Arial" panose="020B0604020202020204" pitchFamily="34" charset="0"/>
                <a:ea typeface="Calibri" panose="020F0502020204030204" pitchFamily="34" charset="0"/>
                <a:cs typeface="Times New Roman" panose="02020603050405020304" pitchFamily="18" charset="0"/>
              </a:rPr>
              <a:t>llegare il Piano Triennale del Fabbisogno di Personale al DUP come richiesto dalla vigente normativa in materia e successivamente riproporlo nel PIAO, per la sua approvazione, in quanto si ricorda che a norma dell’art. 42, comma 2, del D.lgs. n. 267/2000 l’approvazione del Piano Triennale del Fabbisogno di Personale rientra nella competenza residuale della Giunta Comunale”.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r>
              <a:rPr lang="it-IT" sz="2000" dirty="0">
                <a:effectLst/>
                <a:latin typeface="Arial" panose="020B0604020202020204" pitchFamily="34" charset="0"/>
                <a:ea typeface="Calibri" panose="020F0502020204030204" pitchFamily="34" charset="0"/>
                <a:cs typeface="Times New Roman" panose="02020603050405020304" pitchFamily="18" charset="0"/>
              </a:rPr>
              <a:t>Il principio contabile applicato della programmazione di bilancio, allegato 4/1 al D.lgs. n. 118/2011, richiede che la programmazione triennale del fabbisogno di personale allegato al DUP contenga già le scelte relative alla macro-organizzazione dell'ente, e che le necessarie poste di bilancio siano allocate per attuare tali scelte, nel rispetto dei vincoli normativi. Il PIAO deve pertanto indicare il piano delle figure professionali necessarie per soddisfare il fabbisogno di personale già approvato in termini finanziari e le modalità di reclutamento del personale.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r>
              <a:rPr lang="it-IT" sz="2000" dirty="0">
                <a:effectLst/>
                <a:latin typeface="Arial" panose="020B0604020202020204" pitchFamily="34" charset="0"/>
                <a:ea typeface="Calibri" panose="020F0502020204030204" pitchFamily="34" charset="0"/>
                <a:cs typeface="Times New Roman" panose="02020603050405020304" pitchFamily="18" charset="0"/>
              </a:rPr>
              <a:t>“</a:t>
            </a:r>
            <a:r>
              <a:rPr lang="it-IT" sz="2000" dirty="0">
                <a:latin typeface="Arial" panose="020B0604020202020204" pitchFamily="34" charset="0"/>
                <a:ea typeface="Calibri" panose="020F0502020204030204" pitchFamily="34" charset="0"/>
                <a:cs typeface="Times New Roman" panose="02020603050405020304" pitchFamily="18" charset="0"/>
              </a:rPr>
              <a:t>L</a:t>
            </a:r>
            <a:r>
              <a:rPr lang="it-IT" sz="2000" dirty="0">
                <a:effectLst/>
                <a:latin typeface="Arial" panose="020B0604020202020204" pitchFamily="34" charset="0"/>
                <a:ea typeface="Calibri" panose="020F0502020204030204" pitchFamily="34" charset="0"/>
                <a:cs typeface="Times New Roman" panose="02020603050405020304" pitchFamily="18" charset="0"/>
              </a:rPr>
              <a:t>a scadenza per l’approvazione del PIAO non è perentoria. E’ perentorio il termine che, al suo spirare, determina la decadenza dal potere di compiere quanto vietato dalle disposizioni normative”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D56D0ED6-6DEA-FE9F-147E-012E02F3433E}"/>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0B71CFE9-7851-6B4A-A506-807164ADD5F5}"/>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3567752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A71CC3-36B2-02ED-1061-2F318B2A8222}"/>
              </a:ext>
            </a:extLst>
          </p:cNvPr>
          <p:cNvSpPr>
            <a:spLocks noGrp="1"/>
          </p:cNvSpPr>
          <p:nvPr>
            <p:ph type="title"/>
          </p:nvPr>
        </p:nvSpPr>
        <p:spPr/>
        <p:txBody>
          <a:bodyPr/>
          <a:lstStyle/>
          <a:p>
            <a:r>
              <a:rPr lang="it-IT" dirty="0"/>
              <a:t>Il programma del fabbisogno del personale/2</a:t>
            </a:r>
          </a:p>
        </p:txBody>
      </p:sp>
      <p:sp>
        <p:nvSpPr>
          <p:cNvPr id="3" name="Segnaposto contenuto 2">
            <a:extLst>
              <a:ext uri="{FF2B5EF4-FFF2-40B4-BE49-F238E27FC236}">
                <a16:creationId xmlns:a16="http://schemas.microsoft.com/office/drawing/2014/main" id="{6751F63F-F6FC-DA13-DF6B-8CCF7D7C1E28}"/>
              </a:ext>
            </a:extLst>
          </p:cNvPr>
          <p:cNvSpPr>
            <a:spLocks noGrp="1"/>
          </p:cNvSpPr>
          <p:nvPr>
            <p:ph idx="1"/>
          </p:nvPr>
        </p:nvSpPr>
        <p:spPr/>
        <p:txBody>
          <a:bodyPr>
            <a:normAutofit fontScale="85000" lnSpcReduction="20000"/>
          </a:bodyPr>
          <a:lstStyle/>
          <a:p>
            <a:r>
              <a:rPr lang="it-IT" dirty="0"/>
              <a:t>C</a:t>
            </a:r>
            <a:r>
              <a:rPr lang="it-IT" sz="2000" dirty="0"/>
              <a:t>onsistenza di personale al 31 dicembre dell’anno precedente, suddiviso per inquadramento professionale</a:t>
            </a:r>
          </a:p>
          <a:p>
            <a:r>
              <a:rPr lang="it-IT" sz="2000" dirty="0"/>
              <a:t>Capacità </a:t>
            </a:r>
            <a:r>
              <a:rPr lang="it-IT" sz="2000" dirty="0" err="1"/>
              <a:t>assunzionale</a:t>
            </a:r>
            <a:r>
              <a:rPr lang="it-IT" sz="2000" dirty="0"/>
              <a:t> dell’amministrazione, calcolata sulla base dei vigenti vincoli di spesa;</a:t>
            </a:r>
          </a:p>
          <a:p>
            <a:r>
              <a:rPr lang="it-IT" dirty="0"/>
              <a:t>P</a:t>
            </a:r>
            <a:r>
              <a:rPr lang="it-IT" sz="2000" dirty="0"/>
              <a:t>rogrammazione delle cessazioni dal servizio, effettuata sulla base della disciplina vigente, e stima dell’evoluzione dei fabbisogni di personale in relazione alle scelte sul reclutamento, operate sulla base della digitalizzazione, delle esternalizzazioni o internalizzazioni o dismissioni di servizi, attività o funzioni</a:t>
            </a:r>
          </a:p>
          <a:p>
            <a:r>
              <a:rPr lang="it-IT" sz="2000" dirty="0"/>
              <a:t>Strategie di copertura del fabbisogno, ove individuate</a:t>
            </a:r>
          </a:p>
          <a:p>
            <a:r>
              <a:rPr lang="it-IT" dirty="0"/>
              <a:t>St</a:t>
            </a:r>
            <a:r>
              <a:rPr lang="it-IT" sz="2000" dirty="0"/>
              <a:t>rategie di formazione del personale, evidenziando le priorità strategiche in termini di riqualificazione o potenziamento delle competenze organizzate per livello organizzativo e per filiera professionale</a:t>
            </a:r>
          </a:p>
          <a:p>
            <a:r>
              <a:rPr lang="it-IT" sz="2000" dirty="0"/>
              <a:t>Situazioni di soprannumero o le eccedenze di personale, in relazione alle esigenze funzionali.</a:t>
            </a:r>
            <a:endParaRPr lang="it-IT" dirty="0"/>
          </a:p>
        </p:txBody>
      </p:sp>
      <p:sp>
        <p:nvSpPr>
          <p:cNvPr id="4" name="Segnaposto piè di pagina 3">
            <a:extLst>
              <a:ext uri="{FF2B5EF4-FFF2-40B4-BE49-F238E27FC236}">
                <a16:creationId xmlns:a16="http://schemas.microsoft.com/office/drawing/2014/main" id="{9E3B6675-225A-0379-52EF-180391649393}"/>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0BED20BD-2C8F-1724-9ABC-C49ECDCFADCD}"/>
              </a:ext>
            </a:extLst>
          </p:cNvPr>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3949526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5B94A6-0ED2-85C5-DCF2-E2D5A2665F0D}"/>
              </a:ext>
            </a:extLst>
          </p:cNvPr>
          <p:cNvSpPr>
            <a:spLocks noGrp="1"/>
          </p:cNvSpPr>
          <p:nvPr>
            <p:ph type="title"/>
          </p:nvPr>
        </p:nvSpPr>
        <p:spPr/>
        <p:txBody>
          <a:bodyPr/>
          <a:lstStyle/>
          <a:p>
            <a:r>
              <a:rPr lang="it-IT" dirty="0"/>
              <a:t>LE TIPOLOGIE DI ASSUNZIONE DEL PERSONALE</a:t>
            </a:r>
          </a:p>
        </p:txBody>
      </p:sp>
      <p:sp>
        <p:nvSpPr>
          <p:cNvPr id="3" name="Segnaposto contenuto 2">
            <a:extLst>
              <a:ext uri="{FF2B5EF4-FFF2-40B4-BE49-F238E27FC236}">
                <a16:creationId xmlns:a16="http://schemas.microsoft.com/office/drawing/2014/main" id="{9C1ACD0A-6A8E-2591-D519-C3191E410C65}"/>
              </a:ext>
            </a:extLst>
          </p:cNvPr>
          <p:cNvSpPr>
            <a:spLocks noGrp="1"/>
          </p:cNvSpPr>
          <p:nvPr>
            <p:ph idx="1"/>
          </p:nvPr>
        </p:nvSpPr>
        <p:spPr/>
        <p:txBody>
          <a:bodyPr>
            <a:normAutofit fontScale="70000" lnSpcReduction="20000"/>
          </a:bodyPr>
          <a:lstStyle/>
          <a:p>
            <a:r>
              <a:rPr lang="it-IT" dirty="0"/>
              <a:t>Comunicazione ex articolo 34 bis d.lgs. n. 165/2001</a:t>
            </a:r>
          </a:p>
          <a:p>
            <a:r>
              <a:rPr lang="it-IT" dirty="0"/>
              <a:t>Concorsi, anche in forma associata</a:t>
            </a:r>
          </a:p>
          <a:p>
            <a:r>
              <a:rPr lang="it-IT" dirty="0"/>
              <a:t>Formazione di albi di idonei da cui attingere</a:t>
            </a:r>
          </a:p>
          <a:p>
            <a:r>
              <a:rPr lang="it-IT" dirty="0"/>
              <a:t>Scorrimento di graduatorie dello stesso o di altro ente</a:t>
            </a:r>
          </a:p>
          <a:p>
            <a:r>
              <a:rPr lang="it-IT" dirty="0"/>
              <a:t>Stabilizzazioni</a:t>
            </a:r>
          </a:p>
          <a:p>
            <a:r>
              <a:rPr lang="it-IT" dirty="0"/>
              <a:t>Progressioni verticali</a:t>
            </a:r>
          </a:p>
          <a:p>
            <a:r>
              <a:rPr lang="it-IT" dirty="0"/>
              <a:t>Progressioni verticali «speciali»</a:t>
            </a:r>
          </a:p>
          <a:p>
            <a:r>
              <a:rPr lang="it-IT" dirty="0"/>
              <a:t>Concorsi con riserva</a:t>
            </a:r>
          </a:p>
          <a:p>
            <a:r>
              <a:rPr lang="it-IT" dirty="0"/>
              <a:t>Avviamento per le categorie A e B1</a:t>
            </a:r>
          </a:p>
          <a:p>
            <a:r>
              <a:rPr lang="it-IT" dirty="0"/>
              <a:t>Mobilità volontaria</a:t>
            </a:r>
          </a:p>
        </p:txBody>
      </p:sp>
      <p:sp>
        <p:nvSpPr>
          <p:cNvPr id="4" name="Segnaposto piè di pagina 3">
            <a:extLst>
              <a:ext uri="{FF2B5EF4-FFF2-40B4-BE49-F238E27FC236}">
                <a16:creationId xmlns:a16="http://schemas.microsoft.com/office/drawing/2014/main" id="{94ED8DE3-49EB-32DA-DAD7-B35A5C89430A}"/>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42B51BC1-03B9-2D7D-0446-664FB0E64FA8}"/>
              </a:ext>
            </a:extLst>
          </p:cNvPr>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3351486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7D995E-6A52-A949-86A8-B7F4F04196F8}"/>
              </a:ext>
            </a:extLst>
          </p:cNvPr>
          <p:cNvSpPr>
            <a:spLocks noGrp="1"/>
          </p:cNvSpPr>
          <p:nvPr>
            <p:ph type="title"/>
          </p:nvPr>
        </p:nvSpPr>
        <p:spPr/>
        <p:txBody>
          <a:bodyPr/>
          <a:lstStyle/>
          <a:p>
            <a:r>
              <a:rPr lang="it-IT" dirty="0"/>
              <a:t>DOTT.  ARTURO BIANCO</a:t>
            </a:r>
          </a:p>
        </p:txBody>
      </p:sp>
      <p:sp>
        <p:nvSpPr>
          <p:cNvPr id="3" name="Segnaposto contenuto 2">
            <a:extLst>
              <a:ext uri="{FF2B5EF4-FFF2-40B4-BE49-F238E27FC236}">
                <a16:creationId xmlns:a16="http://schemas.microsoft.com/office/drawing/2014/main" id="{A98B763F-915B-E842-98C9-F28ADF77F0F5}"/>
              </a:ext>
            </a:extLst>
          </p:cNvPr>
          <p:cNvSpPr>
            <a:spLocks noGrp="1"/>
          </p:cNvSpPr>
          <p:nvPr>
            <p:ph idx="1"/>
          </p:nvPr>
        </p:nvSpPr>
        <p:spPr/>
        <p:txBody>
          <a:bodyPr>
            <a:normAutofit fontScale="85000" lnSpcReduction="10000"/>
          </a:bodyPr>
          <a:lstStyle/>
          <a:p>
            <a:r>
              <a:rPr lang="it-IT" dirty="0"/>
              <a:t>Esperto in gestione delle risorse umane, già consulente </a:t>
            </a:r>
            <a:r>
              <a:rPr lang="it-IT" dirty="0" err="1"/>
              <a:t>Dagla</a:t>
            </a:r>
            <a:r>
              <a:rPr lang="it-IT" dirty="0"/>
              <a:t>, Aran ed Anci, già dirigente </a:t>
            </a:r>
            <a:r>
              <a:rPr lang="it-IT" dirty="0" err="1"/>
              <a:t>Ancitel</a:t>
            </a:r>
            <a:endParaRPr lang="it-IT" dirty="0"/>
          </a:p>
          <a:p>
            <a:r>
              <a:rPr lang="it-IT" dirty="0"/>
              <a:t>Autore di: «La gestione del personale negli enti locali» (</a:t>
            </a:r>
            <a:r>
              <a:rPr lang="it-IT" dirty="0" err="1"/>
              <a:t>Cel</a:t>
            </a:r>
            <a:r>
              <a:rPr lang="it-IT" dirty="0"/>
              <a:t> editore 2021); «Il contratto dei dirigenti e dei segretari» (Maggioli editore 2021), «Funzioni locali, il nuovo CCNL per il personale non dirigente» (</a:t>
            </a:r>
            <a:r>
              <a:rPr lang="it-IT" dirty="0" err="1"/>
              <a:t>Cel</a:t>
            </a:r>
            <a:r>
              <a:rPr lang="it-IT" dirty="0"/>
              <a:t> editore 2018); »Contrattazione, controlli e responsabilità» (Maggioli editore 2019)</a:t>
            </a:r>
          </a:p>
          <a:p>
            <a:r>
              <a:rPr lang="it-IT" dirty="0"/>
              <a:t>Giornalista, collabora con il Sole 24 Ore, dirige »Il Bollettino del Personale degli enti locali», «Oggi PA», «Città mia»</a:t>
            </a:r>
          </a:p>
          <a:p>
            <a:r>
              <a:rPr lang="it-IT" dirty="0"/>
              <a:t>Già Presidente Anci Sicilia e componente la Presidenza Nazionale dell’Anci</a:t>
            </a:r>
          </a:p>
          <a:p>
            <a:r>
              <a:rPr lang="it-IT" dirty="0"/>
              <a:t>E’ e/o è stato presidente e componente di numerosi organismi di valutazione (dal 1999) tra cui: comuni di Firenze, Rimini, Livorno, Vicenza, Sassari, Catanzaro, Cuneo, Viterbo, Sondrio, Nuoro; province di Cuneo, Livorno, Terni, Catanzaro, Oristano; camera di commercio di Nuoro; gestioni associate</a:t>
            </a:r>
          </a:p>
        </p:txBody>
      </p:sp>
      <p:sp>
        <p:nvSpPr>
          <p:cNvPr id="4" name="Segnaposto piè di pagina 3">
            <a:extLst>
              <a:ext uri="{FF2B5EF4-FFF2-40B4-BE49-F238E27FC236}">
                <a16:creationId xmlns:a16="http://schemas.microsoft.com/office/drawing/2014/main" id="{71121EC7-4754-6843-BF9F-87C22EFF20E5}"/>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BAB65D4D-11A2-9A45-8161-8CBEE0C8C4C1}"/>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2257926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F7B1C0-E0F4-CA6C-7514-FF20DD7B1F81}"/>
              </a:ext>
            </a:extLst>
          </p:cNvPr>
          <p:cNvSpPr>
            <a:spLocks noGrp="1"/>
          </p:cNvSpPr>
          <p:nvPr>
            <p:ph type="title"/>
          </p:nvPr>
        </p:nvSpPr>
        <p:spPr/>
        <p:txBody>
          <a:bodyPr/>
          <a:lstStyle/>
          <a:p>
            <a:r>
              <a:rPr lang="it-IT" dirty="0"/>
              <a:t>I vincoli alle assunzioni</a:t>
            </a:r>
          </a:p>
        </p:txBody>
      </p:sp>
      <p:sp>
        <p:nvSpPr>
          <p:cNvPr id="3" name="Segnaposto contenuto 2">
            <a:extLst>
              <a:ext uri="{FF2B5EF4-FFF2-40B4-BE49-F238E27FC236}">
                <a16:creationId xmlns:a16="http://schemas.microsoft.com/office/drawing/2014/main" id="{2A0DF26B-CB46-17E2-1D39-389723ADC009}"/>
              </a:ext>
            </a:extLst>
          </p:cNvPr>
          <p:cNvSpPr>
            <a:spLocks noGrp="1"/>
          </p:cNvSpPr>
          <p:nvPr>
            <p:ph idx="1"/>
          </p:nvPr>
        </p:nvSpPr>
        <p:spPr/>
        <p:txBody>
          <a:bodyPr>
            <a:normAutofit fontScale="62500" lnSpcReduction="20000"/>
          </a:bodyPr>
          <a:lstStyle/>
          <a:p>
            <a:pPr lvl="0"/>
            <a:r>
              <a:rPr lang="it-IT" dirty="0"/>
              <a:t>Rispetto nell’anno precedente del tetto di spesa del personale;</a:t>
            </a:r>
          </a:p>
          <a:p>
            <a:pPr lvl="0"/>
            <a:r>
              <a:rPr lang="it-IT" dirty="0"/>
              <a:t>Attestazione che non vi sono dipendenti in eccedenza e/o in sovrannumero;</a:t>
            </a:r>
          </a:p>
          <a:p>
            <a:pPr lvl="0"/>
            <a:r>
              <a:rPr lang="it-IT" dirty="0"/>
              <a:t>Adozione del piano delle azioni positive o delle pari opportunità</a:t>
            </a:r>
          </a:p>
          <a:p>
            <a:pPr lvl="0"/>
            <a:r>
              <a:rPr lang="it-IT" dirty="0"/>
              <a:t>Attivazione della piattaforma telematica per la certificazione dei crediti;</a:t>
            </a:r>
          </a:p>
          <a:p>
            <a:pPr lvl="0"/>
            <a:r>
              <a:rPr lang="it-IT" dirty="0"/>
              <a:t>Rispetto dei termini per l’adozione dei documenti contabili e per la trasmissione alla banca dati delle amministrazioni pubbliche delle relative informazioni (pareri Corte Conti Campania 28/2020 e Puglia 37/2020 e parere sezione autonomie 10/2020 sul cd scavalco condiviso)</a:t>
            </a:r>
          </a:p>
          <a:p>
            <a:pPr lvl="0"/>
            <a:r>
              <a:rPr lang="it-IT" dirty="0"/>
              <a:t>Adozione del PIAO</a:t>
            </a:r>
          </a:p>
          <a:p>
            <a:pPr lvl="0"/>
            <a:r>
              <a:rPr lang="it-IT" dirty="0"/>
              <a:t>Adozione della programmazione del fabbisogno ed invio alla FFPP tramite </a:t>
            </a:r>
            <a:r>
              <a:rPr lang="it-IT" dirty="0" err="1"/>
              <a:t>Sico</a:t>
            </a:r>
            <a:endParaRPr lang="it-IT" dirty="0"/>
          </a:p>
          <a:p>
            <a:pPr lvl="0"/>
            <a:r>
              <a:rPr lang="it-IT" dirty="0"/>
              <a:t>Richiesta di disponibilità alla trasformazione dei part time prima di nuove assunzioni nella stessa categoria e profilo a tempo pieno</a:t>
            </a:r>
          </a:p>
          <a:p>
            <a:r>
              <a:rPr lang="it-IT" dirty="0"/>
              <a:t>Comunicazione ex articolo 34 bis d.lgs. n. 165/2001 con esiti negativi o mancata risposta della FFPP entro 20 giorni</a:t>
            </a:r>
          </a:p>
        </p:txBody>
      </p:sp>
      <p:sp>
        <p:nvSpPr>
          <p:cNvPr id="4" name="Segnaposto piè di pagina 3">
            <a:extLst>
              <a:ext uri="{FF2B5EF4-FFF2-40B4-BE49-F238E27FC236}">
                <a16:creationId xmlns:a16="http://schemas.microsoft.com/office/drawing/2014/main" id="{6FDBC2CE-2145-675A-9457-E9786F208EFA}"/>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51DAB10A-9F7F-D04F-24B3-362443F2A6B8}"/>
              </a:ext>
            </a:extLst>
          </p:cNvPr>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3087661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C0058B-E8E2-C5E3-FEA6-91D98E6A2E01}"/>
              </a:ext>
            </a:extLst>
          </p:cNvPr>
          <p:cNvSpPr>
            <a:spLocks noGrp="1"/>
          </p:cNvSpPr>
          <p:nvPr>
            <p:ph type="title"/>
          </p:nvPr>
        </p:nvSpPr>
        <p:spPr/>
        <p:txBody>
          <a:bodyPr/>
          <a:lstStyle/>
          <a:p>
            <a:r>
              <a:rPr lang="it-IT" dirty="0"/>
              <a:t>SCORRIMENTO GRADUATORIE E PROVE ORALI (DL 44/2023)</a:t>
            </a:r>
          </a:p>
        </p:txBody>
      </p:sp>
      <p:sp>
        <p:nvSpPr>
          <p:cNvPr id="3" name="Segnaposto contenuto 2">
            <a:extLst>
              <a:ext uri="{FF2B5EF4-FFF2-40B4-BE49-F238E27FC236}">
                <a16:creationId xmlns:a16="http://schemas.microsoft.com/office/drawing/2014/main" id="{4D92AF58-EB0A-696D-FA48-BBD81FDAA037}"/>
              </a:ext>
            </a:extLst>
          </p:cNvPr>
          <p:cNvSpPr>
            <a:spLocks noGrp="1"/>
          </p:cNvSpPr>
          <p:nvPr>
            <p:ph idx="1"/>
          </p:nvPr>
        </p:nvSpPr>
        <p:spPr/>
        <p:txBody>
          <a:bodyPr>
            <a:normAutofit fontScale="92500" lnSpcReduction="20000"/>
          </a:bodyPr>
          <a:lstStyle/>
          <a:p>
            <a:r>
              <a:rPr lang="it-IT" sz="2000" dirty="0"/>
              <a:t>Scorrimento graduatorie, articolo 1 bis: «</a:t>
            </a:r>
            <a:r>
              <a:rPr lang="it-IT" sz="2000" dirty="0">
                <a:effectLst/>
              </a:rPr>
              <a:t>Nei concorsi pubblici sono considerati idonei i candidati collocati nella graduatoria finale entro il 20% dei posti successivi all'ultimo di quelli banditi. In caso di rinuncia all'assunzione o di dimissioni del dipendente intervenute entro 6 mesi dall'assunzione, l'amministrazione può procedere allo scorrimento della graduatoria»  entro il tetto del 20% (chiarire </a:t>
            </a:r>
            <a:r>
              <a:rPr lang="it-IT" dirty="0"/>
              <a:t>le modalità di</a:t>
            </a:r>
            <a:r>
              <a:rPr lang="it-IT" sz="2000" dirty="0">
                <a:effectLst/>
              </a:rPr>
              <a:t> calcolo del 20%)</a:t>
            </a:r>
          </a:p>
          <a:p>
            <a:r>
              <a:rPr lang="it-IT" sz="2000" dirty="0"/>
              <a:t>Per la FFPP (parere 1187) norma applicabile ai concorsi banditi dopo l’entrata in vigore della legge di conversione</a:t>
            </a:r>
          </a:p>
          <a:p>
            <a:r>
              <a:rPr lang="it-IT" sz="2000" dirty="0">
                <a:effectLst/>
              </a:rPr>
              <a:t>Ambito limitato ai concorsi, quindi non anche agli albi di idonei</a:t>
            </a:r>
          </a:p>
          <a:p>
            <a:r>
              <a:rPr lang="it-IT" sz="2000" dirty="0">
                <a:effectLst/>
              </a:rPr>
              <a:t>Fino al 31.12.2026 «i bandi di concorso per i profili non apicali possono prevedere lo svolgimento della sola prova scritt</a:t>
            </a:r>
            <a:r>
              <a:rPr lang="it-IT" sz="2000" dirty="0"/>
              <a:t>a»</a:t>
            </a:r>
            <a:endParaRPr lang="it-IT" sz="2000" dirty="0">
              <a:effectLst/>
            </a:endParaRPr>
          </a:p>
        </p:txBody>
      </p:sp>
      <p:sp>
        <p:nvSpPr>
          <p:cNvPr id="4" name="Segnaposto piè di pagina 3">
            <a:extLst>
              <a:ext uri="{FF2B5EF4-FFF2-40B4-BE49-F238E27FC236}">
                <a16:creationId xmlns:a16="http://schemas.microsoft.com/office/drawing/2014/main" id="{D2DDCA00-3556-EB08-BBCC-1715D972FEE7}"/>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E2E176B1-823B-34A1-ED52-C0A6533EAAD7}"/>
              </a:ext>
            </a:extLst>
          </p:cNvPr>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3946799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BED207-637B-81D0-F8A3-4B4AC03842CE}"/>
              </a:ext>
            </a:extLst>
          </p:cNvPr>
          <p:cNvSpPr>
            <a:spLocks noGrp="1"/>
          </p:cNvSpPr>
          <p:nvPr>
            <p:ph type="title"/>
          </p:nvPr>
        </p:nvSpPr>
        <p:spPr/>
        <p:txBody>
          <a:bodyPr/>
          <a:lstStyle/>
          <a:p>
            <a:r>
              <a:rPr lang="it-IT" dirty="0"/>
              <a:t>Altre disposizioni sulle assunzioni (dl 44/2023)</a:t>
            </a:r>
          </a:p>
        </p:txBody>
      </p:sp>
      <p:sp>
        <p:nvSpPr>
          <p:cNvPr id="3" name="Segnaposto contenuto 2">
            <a:extLst>
              <a:ext uri="{FF2B5EF4-FFF2-40B4-BE49-F238E27FC236}">
                <a16:creationId xmlns:a16="http://schemas.microsoft.com/office/drawing/2014/main" id="{46171C8E-D846-3EFB-D301-F19E0639CFEA}"/>
              </a:ext>
            </a:extLst>
          </p:cNvPr>
          <p:cNvSpPr>
            <a:spLocks noGrp="1"/>
          </p:cNvSpPr>
          <p:nvPr>
            <p:ph idx="1"/>
          </p:nvPr>
        </p:nvSpPr>
        <p:spPr/>
        <p:txBody>
          <a:bodyPr/>
          <a:lstStyle/>
          <a:p>
            <a:r>
              <a:rPr lang="it-IT" dirty="0"/>
              <a:t>Articolo 1 bis: maturazione dell’anzianità prevista per le progressioni verticali in deroga anche presso altre PA</a:t>
            </a:r>
          </a:p>
          <a:p>
            <a:r>
              <a:rPr lang="it-IT" dirty="0"/>
              <a:t>Articolo 1 ter: possibilità di remunerazione dei componenti le commissioni di concorso, anche dirigenti ed anche della stessa amministrazione offerta alle regioni ed agli enti locali con propria disposizione</a:t>
            </a:r>
          </a:p>
          <a:p>
            <a:r>
              <a:rPr lang="it-IT" dirty="0"/>
              <a:t>Riserva per i volontari del servizio civile universale, articolo 1, comma 9 bis: introdotta la riserva del 15% , con somma dei resti ed estensione allo scorrimento di graduatorie</a:t>
            </a:r>
          </a:p>
        </p:txBody>
      </p:sp>
      <p:sp>
        <p:nvSpPr>
          <p:cNvPr id="4" name="Segnaposto piè di pagina 3">
            <a:extLst>
              <a:ext uri="{FF2B5EF4-FFF2-40B4-BE49-F238E27FC236}">
                <a16:creationId xmlns:a16="http://schemas.microsoft.com/office/drawing/2014/main" id="{7BC0252F-1DD4-AF6E-2F2C-804CC272D46C}"/>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9EB42D2C-3FCD-2508-E70E-DCC4A57F5326}"/>
              </a:ext>
            </a:extLst>
          </p:cNvPr>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2865315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6F53EB-40F1-9265-CC45-75A59FBC9AE4}"/>
              </a:ext>
            </a:extLst>
          </p:cNvPr>
          <p:cNvSpPr>
            <a:spLocks noGrp="1"/>
          </p:cNvSpPr>
          <p:nvPr>
            <p:ph type="title"/>
          </p:nvPr>
        </p:nvSpPr>
        <p:spPr/>
        <p:txBody>
          <a:bodyPr/>
          <a:lstStyle/>
          <a:p>
            <a:r>
              <a:rPr lang="it-IT" dirty="0"/>
              <a:t>RISERVA DISABILI E STABILIZZAZIONI (DL 44/2023)</a:t>
            </a:r>
          </a:p>
        </p:txBody>
      </p:sp>
      <p:sp>
        <p:nvSpPr>
          <p:cNvPr id="3" name="Segnaposto contenuto 2">
            <a:extLst>
              <a:ext uri="{FF2B5EF4-FFF2-40B4-BE49-F238E27FC236}">
                <a16:creationId xmlns:a16="http://schemas.microsoft.com/office/drawing/2014/main" id="{47823248-98EA-DD18-B98E-E7AA8FFCD614}"/>
              </a:ext>
            </a:extLst>
          </p:cNvPr>
          <p:cNvSpPr>
            <a:spLocks noGrp="1"/>
          </p:cNvSpPr>
          <p:nvPr>
            <p:ph idx="1"/>
          </p:nvPr>
        </p:nvSpPr>
        <p:spPr/>
        <p:txBody>
          <a:bodyPr>
            <a:normAutofit fontScale="77500" lnSpcReduction="20000"/>
          </a:bodyPr>
          <a:lstStyle/>
          <a:p>
            <a:r>
              <a:rPr lang="it-IT" sz="2000" dirty="0">
                <a:solidFill>
                  <a:srgbClr val="002060"/>
                </a:solidFill>
              </a:rPr>
              <a:t>Revisione della riserva per i disabili, articolo 1, comma 14 </a:t>
            </a:r>
            <a:r>
              <a:rPr lang="it-IT" sz="2000" dirty="0" err="1">
                <a:solidFill>
                  <a:srgbClr val="002060"/>
                </a:solidFill>
              </a:rPr>
              <a:t>septies</a:t>
            </a:r>
            <a:r>
              <a:rPr lang="it-IT" sz="2000" dirty="0">
                <a:solidFill>
                  <a:srgbClr val="002060"/>
                </a:solidFill>
              </a:rPr>
              <a:t>, possibilità di individuare «</a:t>
            </a:r>
            <a:r>
              <a:rPr lang="it-IT" sz="2000" dirty="0">
                <a:solidFill>
                  <a:srgbClr val="002060"/>
                </a:solidFill>
                <a:effectLst/>
              </a:rPr>
              <a:t>eventuali specifiche riserve in favore delle categorie di persone con disabilità per le quali si riscontra una maggiore difficoltà di inserimento lavorativo»</a:t>
            </a:r>
          </a:p>
          <a:p>
            <a:r>
              <a:rPr lang="it-IT" sz="2000" dirty="0">
                <a:solidFill>
                  <a:srgbClr val="002060"/>
                </a:solidFill>
              </a:rPr>
              <a:t>Stabilizzazioni, articolo 3, comma 5 «</a:t>
            </a:r>
            <a:r>
              <a:rPr lang="it-IT" sz="2000" dirty="0">
                <a:solidFill>
                  <a:srgbClr val="002060"/>
                </a:solidFill>
                <a:effectLst/>
              </a:rPr>
              <a:t>Le regioni, le province, i comuni e le città metropolitane, fino al 31.12.2026, possono procedere, nei limiti dei posti disponibili della vigente dotazione organica, previo colloquio selettivo e all'esito della valutazione positiva dell'attività lavorativa svolta, alla stabilizzazione, nella qualifica ricoperta, del personale non dirigenziale, che, entro il predetto termine, abbia maturato almeno 36 mesi di servizio, anche non continuativi, negli ultimi 8 anni, presso l'amministrazione che procede all'assunzione, che sia stato assunto a tempo determinato a seguito di procedure concorsuali conformi ai principi di cui all'articolo 35 del </a:t>
            </a:r>
            <a:r>
              <a:rPr lang="it-IT" sz="2000" dirty="0" err="1">
                <a:solidFill>
                  <a:srgbClr val="002060"/>
                </a:solidFill>
                <a:effectLst/>
              </a:rPr>
              <a:t>dlgs</a:t>
            </a:r>
            <a:r>
              <a:rPr lang="it-IT" sz="2000" dirty="0">
                <a:solidFill>
                  <a:srgbClr val="002060"/>
                </a:solidFill>
                <a:effectLst/>
              </a:rPr>
              <a:t> n. 165/2011, e che sia in possesso dei requisiti di cui all'articolo 20, comma 1, lettere a) e b), del </a:t>
            </a:r>
            <a:r>
              <a:rPr lang="it-IT" sz="2000" dirty="0" err="1">
                <a:solidFill>
                  <a:srgbClr val="002060"/>
                </a:solidFill>
                <a:effectLst/>
              </a:rPr>
              <a:t>dlgs</a:t>
            </a:r>
            <a:r>
              <a:rPr lang="it-IT" sz="2000" dirty="0">
                <a:solidFill>
                  <a:srgbClr val="002060"/>
                </a:solidFill>
              </a:rPr>
              <a:t> </a:t>
            </a:r>
            <a:r>
              <a:rPr lang="it-IT" sz="2000" dirty="0">
                <a:solidFill>
                  <a:srgbClr val="002060"/>
                </a:solidFill>
                <a:effectLst/>
              </a:rPr>
              <a:t> n. 75/2017. Le assunzioni di personale di cui al presente comma sono effettuate a valere sulle facoltà </a:t>
            </a:r>
            <a:r>
              <a:rPr lang="it-IT" sz="2000" dirty="0" err="1">
                <a:solidFill>
                  <a:srgbClr val="002060"/>
                </a:solidFill>
                <a:effectLst/>
              </a:rPr>
              <a:t>assunzionali</a:t>
            </a:r>
            <a:r>
              <a:rPr lang="it-IT" sz="2000" dirty="0">
                <a:solidFill>
                  <a:srgbClr val="002060"/>
                </a:solidFill>
                <a:effectLst/>
              </a:rPr>
              <a:t> di ciascuna amministrazione disponibili all'atto della stabilizzazione.</a:t>
            </a:r>
          </a:p>
        </p:txBody>
      </p:sp>
      <p:sp>
        <p:nvSpPr>
          <p:cNvPr id="4" name="Segnaposto piè di pagina 3">
            <a:extLst>
              <a:ext uri="{FF2B5EF4-FFF2-40B4-BE49-F238E27FC236}">
                <a16:creationId xmlns:a16="http://schemas.microsoft.com/office/drawing/2014/main" id="{663051EE-8FFA-CBB8-F50D-80FEA0CA5972}"/>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CC5CCAD9-BFA5-8384-D59A-533C8228DF11}"/>
              </a:ext>
            </a:extLst>
          </p:cNvPr>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2900707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E71511-B934-1891-10F0-510ED43FBB3A}"/>
              </a:ext>
            </a:extLst>
          </p:cNvPr>
          <p:cNvSpPr>
            <a:spLocks noGrp="1"/>
          </p:cNvSpPr>
          <p:nvPr>
            <p:ph type="title"/>
          </p:nvPr>
        </p:nvSpPr>
        <p:spPr/>
        <p:txBody>
          <a:bodyPr/>
          <a:lstStyle/>
          <a:p>
            <a:r>
              <a:rPr lang="it-IT" dirty="0"/>
              <a:t>Assunzioni di giovani (DL 44/2023) (1)</a:t>
            </a:r>
          </a:p>
        </p:txBody>
      </p:sp>
      <p:sp>
        <p:nvSpPr>
          <p:cNvPr id="3" name="Segnaposto contenuto 2">
            <a:extLst>
              <a:ext uri="{FF2B5EF4-FFF2-40B4-BE49-F238E27FC236}">
                <a16:creationId xmlns:a16="http://schemas.microsoft.com/office/drawing/2014/main" id="{84A2B3EC-4B03-86FF-2549-484DA7093CF2}"/>
              </a:ext>
            </a:extLst>
          </p:cNvPr>
          <p:cNvSpPr>
            <a:spLocks noGrp="1"/>
          </p:cNvSpPr>
          <p:nvPr>
            <p:ph idx="1"/>
          </p:nvPr>
        </p:nvSpPr>
        <p:spPr/>
        <p:txBody>
          <a:bodyPr>
            <a:normAutofit fontScale="85000" lnSpcReduction="10000"/>
          </a:bodyPr>
          <a:lstStyle/>
          <a:p>
            <a:r>
              <a:rPr lang="it-IT" sz="2000" dirty="0">
                <a:solidFill>
                  <a:srgbClr val="002060"/>
                </a:solidFill>
              </a:rPr>
              <a:t>Assunzioni di giovani, articolo 3 ter: 1) </a:t>
            </a:r>
            <a:r>
              <a:rPr lang="it-IT" sz="2000" dirty="0">
                <a:solidFill>
                  <a:srgbClr val="002060"/>
                </a:solidFill>
                <a:effectLst/>
              </a:rPr>
              <a:t>Fino al 31.12.2026, le PA, nel limite del 10% delle facoltà </a:t>
            </a:r>
            <a:r>
              <a:rPr lang="it-IT" sz="2000" dirty="0" err="1">
                <a:solidFill>
                  <a:srgbClr val="002060"/>
                </a:solidFill>
                <a:effectLst/>
              </a:rPr>
              <a:t>assunzionali</a:t>
            </a:r>
            <a:r>
              <a:rPr lang="it-IT" sz="2000" dirty="0">
                <a:solidFill>
                  <a:srgbClr val="002060"/>
                </a:solidFill>
              </a:rPr>
              <a:t> .. </a:t>
            </a:r>
            <a:r>
              <a:rPr lang="it-IT" sz="2000" dirty="0">
                <a:solidFill>
                  <a:srgbClr val="002060"/>
                </a:solidFill>
                <a:effectLst/>
              </a:rPr>
              <a:t>possono assumere, con contratto di lavoro a tempo determinato di apprendistato (</a:t>
            </a:r>
            <a:r>
              <a:rPr lang="it-IT" sz="2000" dirty="0" err="1">
                <a:solidFill>
                  <a:srgbClr val="002060"/>
                </a:solidFill>
                <a:effectLst/>
              </a:rPr>
              <a:t>nda</a:t>
            </a:r>
            <a:r>
              <a:rPr lang="it-IT" sz="2000" dirty="0">
                <a:solidFill>
                  <a:srgbClr val="002060"/>
                </a:solidFill>
                <a:effectLst/>
              </a:rPr>
              <a:t> età tra 18 e 29) di durata massima di 36 mesi, giovani laureati individuati su base territoriale mediante avvisi pubblicati nel portale INPA, in deroga a quanto previsto dall'articolo 36, comma 2, del </a:t>
            </a:r>
            <a:r>
              <a:rPr lang="it-IT" sz="2000" dirty="0" err="1">
                <a:solidFill>
                  <a:srgbClr val="002060"/>
                </a:solidFill>
                <a:effectLst/>
              </a:rPr>
              <a:t>dlgs</a:t>
            </a:r>
            <a:r>
              <a:rPr lang="it-IT" sz="2000" dirty="0">
                <a:solidFill>
                  <a:srgbClr val="002060"/>
                </a:solidFill>
                <a:effectLst/>
              </a:rPr>
              <a:t> n. 165/2001 e dall'articolo 9, comma 28, del dl n. 78/2010. Con decreto.., previa .., sono stabiliti i criteri e le procedure per il reclutamento, che prevedono una prova scritta, la valutazione dei punteggi dei titoli accademici conseguiti dal candidato, compresa la media ponderata dei voti conseguiti nei singoli esami, la valutazione degli eventuali titoli di specializzazione post </a:t>
            </a:r>
            <a:r>
              <a:rPr lang="it-IT" sz="2000" dirty="0" err="1">
                <a:solidFill>
                  <a:srgbClr val="002060"/>
                </a:solidFill>
                <a:effectLst/>
              </a:rPr>
              <a:t>lauream</a:t>
            </a:r>
            <a:r>
              <a:rPr lang="it-IT" sz="2000" dirty="0">
                <a:solidFill>
                  <a:srgbClr val="002060"/>
                </a:solidFill>
                <a:effectLst/>
              </a:rPr>
              <a:t> e delle eventuali esperienze professionali documentate, conferenti con la tipologia dei posti messi a concorso, </a:t>
            </a:r>
            <a:r>
              <a:rPr lang="it-IT" sz="2000" dirty="0" err="1">
                <a:solidFill>
                  <a:srgbClr val="002060"/>
                </a:solidFill>
                <a:effectLst/>
              </a:rPr>
              <a:t>nonchè</a:t>
            </a:r>
            <a:r>
              <a:rPr lang="it-IT" sz="2000" dirty="0">
                <a:solidFill>
                  <a:srgbClr val="002060"/>
                </a:solidFill>
                <a:effectLst/>
              </a:rPr>
              <a:t> una prova orale in cui </a:t>
            </a:r>
            <a:r>
              <a:rPr lang="it-IT" sz="2000" dirty="0">
                <a:solidFill>
                  <a:srgbClr val="002060"/>
                </a:solidFill>
              </a:rPr>
              <a:t>è </a:t>
            </a:r>
            <a:r>
              <a:rPr lang="it-IT" sz="2000" dirty="0">
                <a:solidFill>
                  <a:srgbClr val="002060"/>
                </a:solidFill>
                <a:effectLst/>
              </a:rPr>
              <a:t>valutato il possesso delle competenze di cui all'articolo 35-quater, comma 1, lettera a), secondo periodo, del </a:t>
            </a:r>
            <a:r>
              <a:rPr lang="it-IT" sz="2000" dirty="0" err="1">
                <a:solidFill>
                  <a:srgbClr val="002060"/>
                </a:solidFill>
                <a:effectLst/>
              </a:rPr>
              <a:t>dlgs</a:t>
            </a:r>
            <a:r>
              <a:rPr lang="it-IT" sz="2000" dirty="0">
                <a:solidFill>
                  <a:srgbClr val="002060"/>
                </a:solidFill>
                <a:effectLst/>
              </a:rPr>
              <a:t> n. 165/2001. A parità di punteggio </a:t>
            </a:r>
            <a:r>
              <a:rPr lang="it-IT" sz="2000" dirty="0" err="1">
                <a:solidFill>
                  <a:srgbClr val="002060"/>
                </a:solidFill>
                <a:effectLst/>
              </a:rPr>
              <a:t>e'</a:t>
            </a:r>
            <a:r>
              <a:rPr lang="it-IT" sz="2000" dirty="0">
                <a:solidFill>
                  <a:srgbClr val="002060"/>
                </a:solidFill>
                <a:effectLst/>
              </a:rPr>
              <a:t> preferito il candidato più giovane di età</a:t>
            </a:r>
          </a:p>
          <a:p>
            <a:endParaRPr lang="it-IT" dirty="0"/>
          </a:p>
        </p:txBody>
      </p:sp>
      <p:sp>
        <p:nvSpPr>
          <p:cNvPr id="4" name="Segnaposto piè di pagina 3">
            <a:extLst>
              <a:ext uri="{FF2B5EF4-FFF2-40B4-BE49-F238E27FC236}">
                <a16:creationId xmlns:a16="http://schemas.microsoft.com/office/drawing/2014/main" id="{A7FAF1DB-70F3-D4C8-8CA3-426C5F294D46}"/>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4C81AB76-D1EE-086A-6016-6859E8280E95}"/>
              </a:ext>
            </a:extLst>
          </p:cNvPr>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1459893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ABCADB-EB96-6454-091B-9962A4BBB0B9}"/>
              </a:ext>
            </a:extLst>
          </p:cNvPr>
          <p:cNvSpPr>
            <a:spLocks noGrp="1"/>
          </p:cNvSpPr>
          <p:nvPr>
            <p:ph type="title"/>
          </p:nvPr>
        </p:nvSpPr>
        <p:spPr/>
        <p:txBody>
          <a:bodyPr/>
          <a:lstStyle/>
          <a:p>
            <a:r>
              <a:rPr lang="it-IT" dirty="0"/>
              <a:t>ASSUNZIONI DI GIOVANI (DL 44/2023) (2)</a:t>
            </a:r>
          </a:p>
        </p:txBody>
      </p:sp>
      <p:sp>
        <p:nvSpPr>
          <p:cNvPr id="3" name="Segnaposto contenuto 2">
            <a:extLst>
              <a:ext uri="{FF2B5EF4-FFF2-40B4-BE49-F238E27FC236}">
                <a16:creationId xmlns:a16="http://schemas.microsoft.com/office/drawing/2014/main" id="{432405A3-B56B-149E-0D8F-6280D35A3127}"/>
              </a:ext>
            </a:extLst>
          </p:cNvPr>
          <p:cNvSpPr>
            <a:spLocks noGrp="1"/>
          </p:cNvSpPr>
          <p:nvPr>
            <p:ph idx="1"/>
          </p:nvPr>
        </p:nvSpPr>
        <p:spPr/>
        <p:txBody>
          <a:bodyPr>
            <a:normAutofit fontScale="77500" lnSpcReduction="20000"/>
          </a:bodyPr>
          <a:lstStyle/>
          <a:p>
            <a:r>
              <a:rPr lang="it-IT" sz="2000" dirty="0">
                <a:solidFill>
                  <a:srgbClr val="002060"/>
                </a:solidFill>
              </a:rPr>
              <a:t>Assunzioni di giovani, articolo 3 ter: 2) </a:t>
            </a:r>
            <a:r>
              <a:rPr lang="it-IT" sz="2000" dirty="0">
                <a:solidFill>
                  <a:srgbClr val="002060"/>
                </a:solidFill>
                <a:effectLst/>
              </a:rPr>
              <a:t>Fino al 311.2.2026, le PA possono stipulare convenzioni non onerose con Università per l'individuazione, attraverso le modalità di cui al comma 1, di studenti di età inferiore a 24 anni, che abbiano concluso gli esami previsti dal piano di studi, da assumere a tempo determinato con contratto di formazione e lavoro, nel limite del 10% delle facoltà </a:t>
            </a:r>
            <a:r>
              <a:rPr lang="it-IT" sz="2000" dirty="0" err="1">
                <a:solidFill>
                  <a:srgbClr val="002060"/>
                </a:solidFill>
                <a:effectLst/>
              </a:rPr>
              <a:t>assunzionali</a:t>
            </a:r>
            <a:r>
              <a:rPr lang="it-IT" sz="2000" dirty="0">
                <a:solidFill>
                  <a:srgbClr val="002060"/>
                </a:solidFill>
                <a:effectLst/>
              </a:rPr>
              <a:t>, in deroga a quanto previsto dall'articolo 36, comma 2, del </a:t>
            </a:r>
            <a:r>
              <a:rPr lang="it-IT" sz="2000" dirty="0" err="1">
                <a:solidFill>
                  <a:srgbClr val="002060"/>
                </a:solidFill>
                <a:effectLst/>
              </a:rPr>
              <a:t>dlgs</a:t>
            </a:r>
            <a:r>
              <a:rPr lang="it-IT" sz="2000" dirty="0">
                <a:solidFill>
                  <a:srgbClr val="002060"/>
                </a:solidFill>
                <a:effectLst/>
              </a:rPr>
              <a:t> n. 165/2001 e dall'articolo 9, comma 28, del dl n. 78/2010. Con il decreto di cui al comma 1 sono stabiliti altresì </a:t>
            </a:r>
            <a:r>
              <a:rPr lang="it-IT" sz="2000" dirty="0">
                <a:solidFill>
                  <a:srgbClr val="002060"/>
                </a:solidFill>
              </a:rPr>
              <a:t>i c</a:t>
            </a:r>
            <a:r>
              <a:rPr lang="it-IT" sz="2000" dirty="0">
                <a:solidFill>
                  <a:srgbClr val="002060"/>
                </a:solidFill>
                <a:effectLst/>
              </a:rPr>
              <a:t>ontenuti omogenei delle convenzioni</a:t>
            </a:r>
          </a:p>
          <a:p>
            <a:r>
              <a:rPr lang="it-IT" sz="2000" dirty="0">
                <a:solidFill>
                  <a:srgbClr val="002060"/>
                </a:solidFill>
                <a:effectLst/>
              </a:rPr>
              <a:t>3. </a:t>
            </a:r>
            <a:r>
              <a:rPr lang="it-IT" sz="2000" dirty="0">
                <a:solidFill>
                  <a:srgbClr val="002060"/>
                </a:solidFill>
              </a:rPr>
              <a:t>Tale </a:t>
            </a:r>
            <a:r>
              <a:rPr lang="it-IT" sz="2000" dirty="0">
                <a:solidFill>
                  <a:srgbClr val="002060"/>
                </a:solidFill>
                <a:effectLst/>
              </a:rPr>
              <a:t>personale è inquadrato nell'area dei funzionari. Alla scadenza dei contratti, in presenza dei requisiti per l'accesso al pubblico impiego e della valutazione positiva del servizio prestato, il rapporto di lavoro si trasforma in rapporto a tempo indeterminato nei limiti delle facoltà </a:t>
            </a:r>
            <a:r>
              <a:rPr lang="it-IT" sz="2000" dirty="0" err="1">
                <a:solidFill>
                  <a:srgbClr val="002060"/>
                </a:solidFill>
                <a:effectLst/>
              </a:rPr>
              <a:t>assunzionali</a:t>
            </a:r>
            <a:r>
              <a:rPr lang="it-IT" sz="2000" dirty="0">
                <a:solidFill>
                  <a:srgbClr val="002060"/>
                </a:solidFill>
                <a:effectLst/>
              </a:rPr>
              <a:t> già utilizzate.</a:t>
            </a:r>
          </a:p>
          <a:p>
            <a:r>
              <a:rPr lang="it-IT" sz="2000" dirty="0">
                <a:solidFill>
                  <a:srgbClr val="002060"/>
                </a:solidFill>
                <a:effectLst/>
              </a:rPr>
              <a:t>4. I bandi di concorso possono prevedere che il punteggio del titolo di studio richiesto sia aumentato fino al doppio qualora il titolo di studio medesimo sia stato conseguito nei 5 anni antecedenti alla scadenza del termine di presentazione della domanda di partecipazione al concorso.</a:t>
            </a:r>
          </a:p>
        </p:txBody>
      </p:sp>
      <p:sp>
        <p:nvSpPr>
          <p:cNvPr id="4" name="Segnaposto piè di pagina 3">
            <a:extLst>
              <a:ext uri="{FF2B5EF4-FFF2-40B4-BE49-F238E27FC236}">
                <a16:creationId xmlns:a16="http://schemas.microsoft.com/office/drawing/2014/main" id="{E4454308-238D-22BD-DF52-005A6757180C}"/>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0C8E256D-0510-CC52-48B7-AC5CEEA38F2E}"/>
              </a:ext>
            </a:extLst>
          </p:cNvPr>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930687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BA5C14-88AE-9BD5-D43D-5ADE556F3948}"/>
              </a:ext>
            </a:extLst>
          </p:cNvPr>
          <p:cNvSpPr>
            <a:spLocks noGrp="1"/>
          </p:cNvSpPr>
          <p:nvPr>
            <p:ph type="title"/>
          </p:nvPr>
        </p:nvSpPr>
        <p:spPr/>
        <p:txBody>
          <a:bodyPr/>
          <a:lstStyle/>
          <a:p>
            <a:r>
              <a:rPr lang="it-IT" dirty="0"/>
              <a:t>Il decreto sui comuni </a:t>
            </a:r>
            <a:r>
              <a:rPr lang="it-IT" dirty="0" err="1"/>
              <a:t>alluvionatI</a:t>
            </a:r>
            <a:r>
              <a:rPr lang="it-IT" dirty="0"/>
              <a:t>: dl 61/2023</a:t>
            </a:r>
          </a:p>
        </p:txBody>
      </p:sp>
      <p:sp>
        <p:nvSpPr>
          <p:cNvPr id="3" name="Segnaposto contenuto 2">
            <a:extLst>
              <a:ext uri="{FF2B5EF4-FFF2-40B4-BE49-F238E27FC236}">
                <a16:creationId xmlns:a16="http://schemas.microsoft.com/office/drawing/2014/main" id="{12D76CFA-3A38-E5D4-AC62-79D7DADDDFE2}"/>
              </a:ext>
            </a:extLst>
          </p:cNvPr>
          <p:cNvSpPr>
            <a:spLocks noGrp="1"/>
          </p:cNvSpPr>
          <p:nvPr>
            <p:ph idx="1"/>
          </p:nvPr>
        </p:nvSpPr>
        <p:spPr/>
        <p:txBody>
          <a:bodyPr>
            <a:normAutofit fontScale="62500" lnSpcReduction="20000"/>
          </a:bodyPr>
          <a:lstStyle/>
          <a:p>
            <a:r>
              <a:rPr lang="it-IT" sz="2000" dirty="0">
                <a:solidFill>
                  <a:srgbClr val="000000"/>
                </a:solidFill>
                <a:effectLst/>
                <a:ea typeface="Times New Roman" panose="02020603050405020304" pitchFamily="18" charset="0"/>
                <a:cs typeface="Times New Roman" panose="02020603050405020304" pitchFamily="18" charset="0"/>
              </a:rPr>
              <a:t>Attualmente all’esame in prima lettura della Camera in commissione</a:t>
            </a:r>
          </a:p>
          <a:p>
            <a:r>
              <a:rPr lang="it-IT" sz="2000" dirty="0">
                <a:solidFill>
                  <a:srgbClr val="000000"/>
                </a:solidFill>
                <a:effectLst/>
                <a:ea typeface="Times New Roman" panose="02020603050405020304" pitchFamily="18" charset="0"/>
                <a:cs typeface="Times New Roman" panose="02020603050405020304" pitchFamily="18" charset="0"/>
              </a:rPr>
              <a:t>Per il periodo dal 1° maggio al 31 agosto 2023, nei confronti dei soggetti che alla data del 1° maggio avevano la residenza, il domicilio ovvero la sede legale o la sede operativa nei territori (</a:t>
            </a:r>
            <a:r>
              <a:rPr lang="it-IT" sz="2000" dirty="0" err="1">
                <a:solidFill>
                  <a:srgbClr val="000000"/>
                </a:solidFill>
                <a:effectLst/>
                <a:ea typeface="Times New Roman" panose="02020603050405020304" pitchFamily="18" charset="0"/>
                <a:cs typeface="Times New Roman" panose="02020603050405020304" pitchFamily="18" charset="0"/>
              </a:rPr>
              <a:t>nda</a:t>
            </a:r>
            <a:r>
              <a:rPr lang="it-IT" sz="2000" dirty="0">
                <a:solidFill>
                  <a:srgbClr val="000000"/>
                </a:solidFill>
                <a:effectLst/>
                <a:ea typeface="Times New Roman" panose="02020603050405020304" pitchFamily="18" charset="0"/>
                <a:cs typeface="Times New Roman" panose="02020603050405020304" pitchFamily="18" charset="0"/>
              </a:rPr>
              <a:t> colpiti dall’alluvione) sono sospesi tutti i termini .. ivi inclusi .. quelli relativi ai termini per la presentazione della domanda di partecipazione a procedure concorsuali, ad esclusione dei termini e dei procedimenti regolati con ordinanze di protezione civile adottate per il coordinamento e la gestione dello stato di emergenza di cui alle delibere del Consiglio dei ministri del 4 maggio 2023, del 23 maggio e del 25 maggio 2023. </a:t>
            </a:r>
            <a:endParaRPr lang="it-IT" sz="2000" dirty="0">
              <a:effectLst/>
              <a:ea typeface="Calibri" panose="020F0502020204030204" pitchFamily="34" charset="0"/>
              <a:cs typeface="Times New Roman" panose="02020603050405020304" pitchFamily="18" charset="0"/>
            </a:endParaRPr>
          </a:p>
          <a:p>
            <a:r>
              <a:rPr lang="it-IT" sz="2000" dirty="0">
                <a:solidFill>
                  <a:srgbClr val="000000"/>
                </a:solidFill>
                <a:effectLst/>
                <a:ea typeface="Times New Roman" panose="02020603050405020304" pitchFamily="18" charset="0"/>
                <a:cs typeface="Times New Roman" panose="02020603050405020304" pitchFamily="18" charset="0"/>
              </a:rPr>
              <a:t>Per i candidati ammessi a partecipare ai concorsi per l'accesso al pubblico impiego, residenti o domiciliati ai fini delle prove selettive nei territori indicati nell'allegato 1, le PA che hanno in calendario lo svolgimento di prove concorsuali nel periodo compreso tra il 16 maggio e il 31 agosto 2023 possono prevedere lo svolgimento di apposite prove di recupero, su istanza del candidato che, per condizioni di oggettiva impossibilità derivanti dagli eccezionali eventi alluvionali verificatisi a partire dal 1° maggio 2023, per i quali è stato dichiarato lo stato di emergenza con delibere del Consiglio dei ministri del 4 maggio 2023, del 23 maggio 2023 e del 25 maggio 2023, non sia in grado di partecipare alle predette prove concorsuali. I candidati di cui al periodo precedente, che non hanno potuto partecipare ai concorsi che si sono svolti nel periodo compreso tra il 16 maggio 2023 e la data di entrata in vigore del presente decreto, presentano l'istanza di cui al presente comma entro i dieci giorni successivi alla data di entrata in vigore del presente decreto</a:t>
            </a:r>
            <a:endParaRPr lang="it-IT" dirty="0"/>
          </a:p>
        </p:txBody>
      </p:sp>
      <p:sp>
        <p:nvSpPr>
          <p:cNvPr id="4" name="Segnaposto piè di pagina 3">
            <a:extLst>
              <a:ext uri="{FF2B5EF4-FFF2-40B4-BE49-F238E27FC236}">
                <a16:creationId xmlns:a16="http://schemas.microsoft.com/office/drawing/2014/main" id="{00214035-B495-E0EF-411D-B17DA6DE8F75}"/>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D63152EA-FBE3-0DDB-56F0-A51330C2D0A9}"/>
              </a:ext>
            </a:extLst>
          </p:cNvPr>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405966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9731C5-73C0-99CA-5CF1-DD722D3C8CA8}"/>
              </a:ext>
            </a:extLst>
          </p:cNvPr>
          <p:cNvSpPr>
            <a:spLocks noGrp="1"/>
          </p:cNvSpPr>
          <p:nvPr>
            <p:ph type="title"/>
          </p:nvPr>
        </p:nvSpPr>
        <p:spPr/>
        <p:txBody>
          <a:bodyPr/>
          <a:lstStyle/>
          <a:p>
            <a:r>
              <a:rPr lang="it-IT" dirty="0"/>
              <a:t>IL DPR 82/2023 (1)</a:t>
            </a:r>
          </a:p>
        </p:txBody>
      </p:sp>
      <p:sp>
        <p:nvSpPr>
          <p:cNvPr id="3" name="Segnaposto contenuto 2">
            <a:extLst>
              <a:ext uri="{FF2B5EF4-FFF2-40B4-BE49-F238E27FC236}">
                <a16:creationId xmlns:a16="http://schemas.microsoft.com/office/drawing/2014/main" id="{EAB4F83F-F94C-79B5-B02B-E9EE75549FF0}"/>
              </a:ext>
            </a:extLst>
          </p:cNvPr>
          <p:cNvSpPr>
            <a:spLocks noGrp="1"/>
          </p:cNvSpPr>
          <p:nvPr>
            <p:ph idx="1"/>
          </p:nvPr>
        </p:nvSpPr>
        <p:spPr/>
        <p:txBody>
          <a:bodyPr>
            <a:normAutofit fontScale="62500" lnSpcReduction="20000"/>
          </a:bodyPr>
          <a:lstStyle/>
          <a:p>
            <a:r>
              <a:rPr lang="it-IT" sz="2000" dirty="0">
                <a:solidFill>
                  <a:srgbClr val="002060"/>
                </a:solidFill>
              </a:rPr>
              <a:t>Modifica del DPR n. 487/1994</a:t>
            </a:r>
          </a:p>
          <a:p>
            <a:r>
              <a:rPr lang="it-IT" sz="2000" dirty="0">
                <a:solidFill>
                  <a:srgbClr val="002060"/>
                </a:solidFill>
              </a:rPr>
              <a:t>Regioni ed enti locali si conformano alle sue previsioni: modifica dei propri regolamenti</a:t>
            </a:r>
          </a:p>
          <a:p>
            <a:r>
              <a:rPr lang="it-IT" sz="2000" dirty="0">
                <a:solidFill>
                  <a:srgbClr val="002060"/>
                </a:solidFill>
              </a:rPr>
              <a:t>Attenzione alle norme sulla tutela della privacy</a:t>
            </a:r>
          </a:p>
          <a:p>
            <a:r>
              <a:rPr lang="it-IT" sz="2000" dirty="0">
                <a:solidFill>
                  <a:srgbClr val="002060"/>
                </a:solidFill>
              </a:rPr>
              <a:t>Principi: «</a:t>
            </a:r>
            <a:r>
              <a:rPr lang="it-IT" sz="2000" dirty="0">
                <a:solidFill>
                  <a:srgbClr val="002060"/>
                </a:solidFill>
                <a:effectLst/>
              </a:rPr>
              <a:t>massima partecipazione e individuazione delle competenze qualificate, che si svolgono secondo le modalità definite nel presente regolamento, nel rispetto delle disposizioni e dei criteri di cui agli articoli 35, 35-ter e 35-quater del </a:t>
            </a:r>
            <a:r>
              <a:rPr lang="it-IT" sz="2000" dirty="0" err="1">
                <a:solidFill>
                  <a:srgbClr val="002060"/>
                </a:solidFill>
                <a:effectLst/>
              </a:rPr>
              <a:t>dlgs</a:t>
            </a:r>
            <a:r>
              <a:rPr lang="it-IT" sz="2000" dirty="0">
                <a:solidFill>
                  <a:srgbClr val="002060"/>
                </a:solidFill>
                <a:effectLst/>
              </a:rPr>
              <a:t> n. 165/2001.</a:t>
            </a:r>
          </a:p>
          <a:p>
            <a:r>
              <a:rPr lang="it-IT" sz="2000" dirty="0">
                <a:solidFill>
                  <a:srgbClr val="002060"/>
                </a:solidFill>
              </a:rPr>
              <a:t>Tipologie: </a:t>
            </a:r>
            <a:r>
              <a:rPr lang="it-IT" sz="2000" dirty="0">
                <a:solidFill>
                  <a:srgbClr val="002060"/>
                </a:solidFill>
                <a:effectLst/>
              </a:rPr>
              <a:t>concorso per esami; concorso per titoli ed esami; corso-concorso.</a:t>
            </a:r>
          </a:p>
          <a:p>
            <a:r>
              <a:rPr lang="it-IT" sz="2000" dirty="0">
                <a:solidFill>
                  <a:srgbClr val="002060"/>
                </a:solidFill>
                <a:effectLst/>
              </a:rPr>
              <a:t>Superamento del concorso per soli titoli</a:t>
            </a:r>
          </a:p>
          <a:p>
            <a:r>
              <a:rPr lang="it-IT" sz="2000" kern="0" dirty="0">
                <a:solidFill>
                  <a:srgbClr val="002060"/>
                </a:solidFill>
                <a:ea typeface="Times New Roman" panose="02020603050405020304" pitchFamily="18" charset="0"/>
              </a:rPr>
              <a:t>C</a:t>
            </a:r>
            <a:r>
              <a:rPr lang="it-IT" sz="2000" kern="0" dirty="0">
                <a:solidFill>
                  <a:srgbClr val="002060"/>
                </a:solidFill>
                <a:effectLst/>
                <a:ea typeface="Times New Roman" panose="02020603050405020304" pitchFamily="18" charset="0"/>
              </a:rPr>
              <a:t>oncorsi unici per dirigenti e  figure comuni a tutte le PA; anche le regioni e gli enti locali possono aderire a tali concorsi</a:t>
            </a:r>
          </a:p>
          <a:p>
            <a:r>
              <a:rPr lang="it-IT" sz="2000" kern="0" dirty="0">
                <a:solidFill>
                  <a:srgbClr val="002060"/>
                </a:solidFill>
                <a:ea typeface="Times New Roman" panose="02020603050405020304" pitchFamily="18" charset="0"/>
              </a:rPr>
              <a:t>Le assunzioni da albi di idonei al di fuori del DPR</a:t>
            </a:r>
          </a:p>
          <a:p>
            <a:r>
              <a:rPr lang="it-IT" sz="2000" kern="0" dirty="0">
                <a:solidFill>
                  <a:srgbClr val="002060"/>
                </a:solidFill>
                <a:effectLst/>
                <a:ea typeface="Times New Roman" panose="02020603050405020304" pitchFamily="18" charset="0"/>
              </a:rPr>
              <a:t>L’età massima</a:t>
            </a:r>
          </a:p>
          <a:p>
            <a:r>
              <a:rPr lang="it-IT" dirty="0"/>
              <a:t>Il vincolo della dichiarazione dei procedimenti penali in essere e delle condanne subite</a:t>
            </a:r>
          </a:p>
        </p:txBody>
      </p:sp>
      <p:sp>
        <p:nvSpPr>
          <p:cNvPr id="4" name="Segnaposto piè di pagina 3">
            <a:extLst>
              <a:ext uri="{FF2B5EF4-FFF2-40B4-BE49-F238E27FC236}">
                <a16:creationId xmlns:a16="http://schemas.microsoft.com/office/drawing/2014/main" id="{3327D4F1-4F4F-2DA9-9CE9-655ABF9D2F70}"/>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B62A6F0B-C22F-C134-E0A9-A49F2741A333}"/>
              </a:ext>
            </a:extLst>
          </p:cNvPr>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19959122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BC4574-98B3-525A-6DEA-21A707ABC219}"/>
              </a:ext>
            </a:extLst>
          </p:cNvPr>
          <p:cNvSpPr>
            <a:spLocks noGrp="1"/>
          </p:cNvSpPr>
          <p:nvPr>
            <p:ph type="title"/>
          </p:nvPr>
        </p:nvSpPr>
        <p:spPr/>
        <p:txBody>
          <a:bodyPr/>
          <a:lstStyle/>
          <a:p>
            <a:r>
              <a:rPr lang="it-IT" dirty="0"/>
              <a:t>IL DPR 82/2023 (2)</a:t>
            </a:r>
          </a:p>
        </p:txBody>
      </p:sp>
      <p:sp>
        <p:nvSpPr>
          <p:cNvPr id="3" name="Segnaposto contenuto 2">
            <a:extLst>
              <a:ext uri="{FF2B5EF4-FFF2-40B4-BE49-F238E27FC236}">
                <a16:creationId xmlns:a16="http://schemas.microsoft.com/office/drawing/2014/main" id="{16001C24-E8F3-45FB-0F95-181AF329A638}"/>
              </a:ext>
            </a:extLst>
          </p:cNvPr>
          <p:cNvSpPr>
            <a:spLocks noGrp="1"/>
          </p:cNvSpPr>
          <p:nvPr>
            <p:ph idx="1"/>
          </p:nvPr>
        </p:nvSpPr>
        <p:spPr/>
        <p:txBody>
          <a:bodyPr>
            <a:normAutofit fontScale="47500" lnSpcReduction="20000"/>
          </a:bodyPr>
          <a:lstStyle/>
          <a:p>
            <a:r>
              <a:rPr lang="it-IT" dirty="0"/>
              <a:t>Bandi da pubblicare su INPA, che funge anche da piattaforma per la presentazione delle domande e per le comunicazioni tra PA e candidati</a:t>
            </a:r>
          </a:p>
          <a:p>
            <a:r>
              <a:rPr lang="it-IT" sz="2000" dirty="0">
                <a:effectLst/>
              </a:rPr>
              <a:t>Preferenze: </a:t>
            </a:r>
            <a:r>
              <a:rPr lang="it-IT" sz="2000" kern="0" dirty="0">
                <a:effectLst/>
                <a:ea typeface="Times New Roman" panose="02020603050405020304" pitchFamily="18" charset="0"/>
              </a:rPr>
              <a:t>insigniti di medaglie, mutilati ed invalidi per servizio, orfani dei caduti e figli di mutilati, di invalidi per servizio (compresi quelli dei sanitari deceduti per il Covid), chi ha prestato lodevole servizio nello stesso ente per almeno 1 anno, chi ha maggior numero di figli a carico, invalidi e mutilati civili, militari volontari congedati senza demerito, atleti militati o dei corpi civili dello Stato, avere svolto ulteriore periodo di perfezionamento nell’ufficio per il processo, avere completato con esito positivo il tirocinio formativo presso gli uffici giudiziari, avere svolto con esito positivo lo stage presso gli uffici giudiziari, collaboratori o ex di </a:t>
            </a:r>
            <a:r>
              <a:rPr lang="it-IT" sz="2000" kern="0" dirty="0" err="1">
                <a:effectLst/>
                <a:ea typeface="Times New Roman" panose="02020603050405020304" pitchFamily="18" charset="0"/>
              </a:rPr>
              <a:t>Anpal</a:t>
            </a:r>
            <a:r>
              <a:rPr lang="it-IT" sz="2000" kern="0" dirty="0">
                <a:effectLst/>
                <a:ea typeface="Times New Roman" panose="02020603050405020304" pitchFamily="18" charset="0"/>
              </a:rPr>
              <a:t>, appartenenza al genere meno rappresentato, minore età anagrafica.</a:t>
            </a:r>
            <a:r>
              <a:rPr lang="it-IT" sz="2000" dirty="0">
                <a:effectLst/>
              </a:rPr>
              <a:t> </a:t>
            </a:r>
          </a:p>
          <a:p>
            <a:r>
              <a:rPr lang="it-IT" sz="2000" kern="0" dirty="0">
                <a:ea typeface="Times New Roman" panose="02020603050405020304" pitchFamily="18" charset="0"/>
              </a:rPr>
              <a:t>A</a:t>
            </a:r>
            <a:r>
              <a:rPr lang="it-IT" sz="2000" kern="0" dirty="0">
                <a:effectLst/>
                <a:ea typeface="Times New Roman" panose="02020603050405020304" pitchFamily="18" charset="0"/>
              </a:rPr>
              <a:t>ccertamento  delle capacità comportamentali, comprese quelle attitudinali</a:t>
            </a:r>
            <a:r>
              <a:rPr lang="it-IT" sz="2000" dirty="0">
                <a:effectLst/>
              </a:rPr>
              <a:t> </a:t>
            </a:r>
          </a:p>
          <a:p>
            <a:r>
              <a:rPr lang="it-IT" sz="2000" kern="0" dirty="0">
                <a:ea typeface="Times New Roman" panose="02020603050405020304" pitchFamily="18" charset="0"/>
                <a:cs typeface="Times New Roman" panose="02020603050405020304" pitchFamily="18" charset="0"/>
              </a:rPr>
              <a:t>V</a:t>
            </a:r>
            <a:r>
              <a:rPr lang="it-IT" sz="2000" kern="0" dirty="0">
                <a:effectLst/>
                <a:ea typeface="Times New Roman" panose="02020603050405020304" pitchFamily="18" charset="0"/>
                <a:cs typeface="Times New Roman" panose="02020603050405020304" pitchFamily="18" charset="0"/>
              </a:rPr>
              <a:t>alutazione dei titoli dopo l’orale per determinati profili e se i criteri di valutazione sono stati predeterminati. </a:t>
            </a:r>
            <a:endParaRPr lang="it-IT" sz="2000" kern="100" dirty="0">
              <a:effectLst/>
              <a:ea typeface="Times New Roman" panose="02020603050405020304" pitchFamily="18" charset="0"/>
              <a:cs typeface="Times New Roman" panose="02020603050405020304" pitchFamily="18" charset="0"/>
            </a:endParaRPr>
          </a:p>
          <a:p>
            <a:r>
              <a:rPr lang="it-IT" sz="2000" kern="0" dirty="0">
                <a:effectLst/>
                <a:ea typeface="Times New Roman" panose="02020603050405020304" pitchFamily="18" charset="0"/>
                <a:cs typeface="Times New Roman" panose="02020603050405020304" pitchFamily="18" charset="0"/>
              </a:rPr>
              <a:t>Occorre usare gli strumenti digitali forniti dall’ente per le prove scritte</a:t>
            </a:r>
          </a:p>
          <a:p>
            <a:r>
              <a:rPr lang="it-IT" sz="2000" kern="0" dirty="0">
                <a:effectLst/>
                <a:ea typeface="Times New Roman" panose="02020603050405020304" pitchFamily="18" charset="0"/>
                <a:cs typeface="Times New Roman" panose="02020603050405020304" pitchFamily="18" charset="0"/>
              </a:rPr>
              <a:t>Programmazione delle attività prima dell’inizio delle prove. I componenti la commissione devono dichiarare l’assenza di condizioni di incompatibilità. Si devono elaborare tre tracce per le prove scritte e tra esse operare la scelta con sorteggio. Occorre dettare le misure di sicurezza, anche per l’accesso al luogo di svolgimento degli scritti. Di norma le procedure concorsuali vanno concluse entro i 180 giorni successivi alla conclusione delle prove scritte: l’inosservanza deve essere giustificata per iscritto e la durata effettiva va pubblicata sul sito.</a:t>
            </a:r>
          </a:p>
          <a:p>
            <a:r>
              <a:rPr lang="it-IT" sz="2000" kern="100" dirty="0">
                <a:latin typeface="Arial" panose="020B0604020202020204" pitchFamily="34" charset="0"/>
                <a:ea typeface="Times New Roman" panose="02020603050405020304" pitchFamily="18" charset="0"/>
                <a:cs typeface="Times New Roman" panose="02020603050405020304" pitchFamily="18" charset="0"/>
              </a:rPr>
              <a:t>A</a:t>
            </a:r>
            <a:r>
              <a:rPr lang="it-IT" sz="2000" kern="100" dirty="0">
                <a:effectLst/>
                <a:latin typeface="Arial" panose="020B0604020202020204" pitchFamily="34" charset="0"/>
                <a:ea typeface="Times New Roman" panose="02020603050405020304" pitchFamily="18" charset="0"/>
                <a:cs typeface="Times New Roman" panose="02020603050405020304" pitchFamily="18" charset="0"/>
              </a:rPr>
              <a:t>pplicazione alle regioni a statuto speciale compatibilmente con le previsioni dei rispettivi ordinamenti.</a:t>
            </a:r>
          </a:p>
          <a:p>
            <a:r>
              <a:rPr lang="it-IT" sz="2000" kern="100" dirty="0">
                <a:latin typeface="Arial" panose="020B0604020202020204" pitchFamily="34" charset="0"/>
                <a:ea typeface="Times New Roman" panose="02020603050405020304" pitchFamily="18" charset="0"/>
                <a:cs typeface="Times New Roman" panose="02020603050405020304" pitchFamily="18" charset="0"/>
              </a:rPr>
              <a:t>Obbligo di conformazione per regioni ed autonomie locali</a:t>
            </a:r>
            <a:endParaRPr lang="it-IT" sz="2000" kern="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BAEFB603-6F40-620A-D87A-41B849D6EEB1}"/>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B7E19E64-58F0-20FF-BB40-AEE459AB7512}"/>
              </a:ext>
            </a:extLst>
          </p:cNvPr>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2713252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2C0757-E23E-93AF-17B5-149E5E6841D1}"/>
              </a:ext>
            </a:extLst>
          </p:cNvPr>
          <p:cNvSpPr>
            <a:spLocks noGrp="1"/>
          </p:cNvSpPr>
          <p:nvPr>
            <p:ph type="title"/>
          </p:nvPr>
        </p:nvSpPr>
        <p:spPr/>
        <p:txBody>
          <a:bodyPr/>
          <a:lstStyle/>
          <a:p>
            <a:r>
              <a:rPr lang="it-IT" dirty="0"/>
              <a:t>Le scelte legislative SULLE ASSUNZIONI DI ASSISTENTI SOCIALI</a:t>
            </a:r>
          </a:p>
        </p:txBody>
      </p:sp>
      <p:sp>
        <p:nvSpPr>
          <p:cNvPr id="3" name="Segnaposto contenuto 2">
            <a:extLst>
              <a:ext uri="{FF2B5EF4-FFF2-40B4-BE49-F238E27FC236}">
                <a16:creationId xmlns:a16="http://schemas.microsoft.com/office/drawing/2014/main" id="{DD29A1D2-EC87-9BEB-2F80-D087615B7FC2}"/>
              </a:ext>
            </a:extLst>
          </p:cNvPr>
          <p:cNvSpPr>
            <a:spLocks noGrp="1"/>
          </p:cNvSpPr>
          <p:nvPr>
            <p:ph idx="1"/>
          </p:nvPr>
        </p:nvSpPr>
        <p:spPr/>
        <p:txBody>
          <a:bodyPr>
            <a:normAutofit fontScale="92500" lnSpcReduction="10000"/>
          </a:bodyPr>
          <a:lstStyle/>
          <a:p>
            <a:r>
              <a:rPr lang="it-IT" dirty="0"/>
              <a:t>Stimolarne le assunzioni con oneri permanentemente a carico del Ministero del Lavoro</a:t>
            </a:r>
          </a:p>
          <a:p>
            <a:r>
              <a:rPr lang="it-IT" dirty="0"/>
              <a:t>Consentire la utilizzazione del fondo cd povertà per assunzioni, anche per raggiungere la soglia minima prevista per il contributo del Ministero del Lavoro</a:t>
            </a:r>
          </a:p>
          <a:p>
            <a:r>
              <a:rPr lang="it-IT" dirty="0"/>
              <a:t>Assunzioni da considerare come </a:t>
            </a:r>
            <a:r>
              <a:rPr lang="it-IT" dirty="0" err="1"/>
              <a:t>eterofinanziate</a:t>
            </a:r>
            <a:endParaRPr lang="it-IT" dirty="0"/>
          </a:p>
          <a:p>
            <a:r>
              <a:rPr lang="it-IT" dirty="0"/>
              <a:t>Inclusione nel programma del fabbisogno del personale</a:t>
            </a:r>
          </a:p>
          <a:p>
            <a:r>
              <a:rPr lang="it-IT" dirty="0"/>
              <a:t>Rispetto dei vincoli dettati per le assunzioni</a:t>
            </a:r>
          </a:p>
          <a:p>
            <a:r>
              <a:rPr lang="it-IT" dirty="0"/>
              <a:t>Utilizzo delle procedure ordinarie di assunzione</a:t>
            </a:r>
          </a:p>
          <a:p>
            <a:r>
              <a:rPr lang="it-IT" dirty="0"/>
              <a:t>Possibilità di dare corso </a:t>
            </a:r>
            <a:r>
              <a:rPr lang="it-IT"/>
              <a:t>a stabilizzazioni</a:t>
            </a:r>
            <a:endParaRPr lang="it-IT" dirty="0"/>
          </a:p>
        </p:txBody>
      </p:sp>
      <p:sp>
        <p:nvSpPr>
          <p:cNvPr id="4" name="Segnaposto piè di pagina 3">
            <a:extLst>
              <a:ext uri="{FF2B5EF4-FFF2-40B4-BE49-F238E27FC236}">
                <a16:creationId xmlns:a16="http://schemas.microsoft.com/office/drawing/2014/main" id="{5F979AFD-A8B4-AA3A-AB35-D2757341B37C}"/>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93B39275-AA1A-285E-F9A0-A169EC34115C}"/>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24999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473EAF-A588-0C20-B264-933023E7A229}"/>
              </a:ext>
            </a:extLst>
          </p:cNvPr>
          <p:cNvSpPr>
            <a:spLocks noGrp="1"/>
          </p:cNvSpPr>
          <p:nvPr>
            <p:ph type="title"/>
          </p:nvPr>
        </p:nvSpPr>
        <p:spPr/>
        <p:txBody>
          <a:bodyPr/>
          <a:lstStyle/>
          <a:p>
            <a:r>
              <a:rPr lang="it-IT" dirty="0"/>
              <a:t>LE ASSUNZIONI DI ASSISTENTI SOCIALI FINANZIATE DAL MINISTERO DEL LAVORO/1</a:t>
            </a:r>
          </a:p>
        </p:txBody>
      </p:sp>
      <p:sp>
        <p:nvSpPr>
          <p:cNvPr id="3" name="Segnaposto contenuto 2">
            <a:extLst>
              <a:ext uri="{FF2B5EF4-FFF2-40B4-BE49-F238E27FC236}">
                <a16:creationId xmlns:a16="http://schemas.microsoft.com/office/drawing/2014/main" id="{63798F8D-78CC-BD6A-E29E-6F14710F6E3B}"/>
              </a:ext>
            </a:extLst>
          </p:cNvPr>
          <p:cNvSpPr>
            <a:spLocks noGrp="1"/>
          </p:cNvSpPr>
          <p:nvPr>
            <p:ph idx="1"/>
          </p:nvPr>
        </p:nvSpPr>
        <p:spPr/>
        <p:txBody>
          <a:bodyPr>
            <a:normAutofit fontScale="92500" lnSpcReduction="20000"/>
          </a:bodyPr>
          <a:lstStyle/>
          <a:p>
            <a:r>
              <a:rPr lang="it-IT" dirty="0"/>
              <a:t>Legge 178/2020,  comma 797, per raggiungere il livello di 1 assistente sociale ogni 5.000 abitanti o di 1 a 4.000 abitanti, contributo di 40.000 euro annui permanenti per arrivare dal rapporto 1/6.500 a l rapporto 1/5.000 e di 20.000 euro annui per arrivare dal rapporto 1/5.000 a 1/4.000</a:t>
            </a:r>
          </a:p>
          <a:p>
            <a:r>
              <a:rPr lang="it-IT" dirty="0"/>
              <a:t>Contributi concessi a livello di ambito territoriale con domanda da presentare entro il 28 febbraio di ogni anno</a:t>
            </a:r>
          </a:p>
          <a:p>
            <a:r>
              <a:rPr lang="it-IT" dirty="0"/>
              <a:t>Deroga ai tetti di spesa delle assunzioni flessibili e della spesa del personale: vanno considerate come assunzioni </a:t>
            </a:r>
            <a:r>
              <a:rPr lang="it-IT" dirty="0" err="1"/>
              <a:t>eterofinanziate</a:t>
            </a:r>
            <a:endParaRPr lang="it-IT" dirty="0"/>
          </a:p>
          <a:p>
            <a:r>
              <a:rPr lang="it-IT" dirty="0"/>
              <a:t>Possibilità di dare corso alla stabilizzazione di assistenti sociali nel tetto del 50% delle assunzioni</a:t>
            </a:r>
          </a:p>
        </p:txBody>
      </p:sp>
      <p:sp>
        <p:nvSpPr>
          <p:cNvPr id="4" name="Segnaposto piè di pagina 3">
            <a:extLst>
              <a:ext uri="{FF2B5EF4-FFF2-40B4-BE49-F238E27FC236}">
                <a16:creationId xmlns:a16="http://schemas.microsoft.com/office/drawing/2014/main" id="{B856DF50-B2AE-CDDF-72AF-DDD8BAA6CAB1}"/>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9FAAE78E-E703-B0E9-7E9F-963F3A090EB0}"/>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262584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A8ADEB-C8B3-B405-499D-11BFCEBBAE4A}"/>
              </a:ext>
            </a:extLst>
          </p:cNvPr>
          <p:cNvSpPr>
            <a:spLocks noGrp="1"/>
          </p:cNvSpPr>
          <p:nvPr>
            <p:ph type="title"/>
          </p:nvPr>
        </p:nvSpPr>
        <p:spPr/>
        <p:txBody>
          <a:bodyPr/>
          <a:lstStyle/>
          <a:p>
            <a:r>
              <a:rPr lang="it-IT" dirty="0"/>
              <a:t>LE ASSUNZIONI DI ASSISTENTI SOCIALI FINANZIATE DAL MINISTERO DEL LAVORO/2</a:t>
            </a:r>
          </a:p>
        </p:txBody>
      </p:sp>
      <p:sp>
        <p:nvSpPr>
          <p:cNvPr id="3" name="Segnaposto contenuto 2">
            <a:extLst>
              <a:ext uri="{FF2B5EF4-FFF2-40B4-BE49-F238E27FC236}">
                <a16:creationId xmlns:a16="http://schemas.microsoft.com/office/drawing/2014/main" id="{BD838242-8448-6B51-616C-8A7BD7042C92}"/>
              </a:ext>
            </a:extLst>
          </p:cNvPr>
          <p:cNvSpPr>
            <a:spLocks noGrp="1"/>
          </p:cNvSpPr>
          <p:nvPr>
            <p:ph idx="1"/>
          </p:nvPr>
        </p:nvSpPr>
        <p:spPr/>
        <p:txBody>
          <a:bodyPr>
            <a:noAutofit/>
          </a:bodyPr>
          <a:lstStyle/>
          <a:p>
            <a:pPr algn="just"/>
            <a:r>
              <a:rPr lang="it-IT" sz="1400" b="0" i="0" u="none" strike="noStrike" dirty="0">
                <a:solidFill>
                  <a:srgbClr val="000000"/>
                </a:solidFill>
                <a:effectLst/>
                <a:latin typeface="Verdana" panose="020B0604030504040204" pitchFamily="34" charset="0"/>
              </a:rPr>
              <a:t>797. Al fine di potenziare il sistema dei servizi sociali comunali, gestiti in forma singola o associata, e, contestualmente, i servizi di cui all'articolo 7, comma 1, del </a:t>
            </a:r>
            <a:r>
              <a:rPr lang="it-IT" sz="1400" b="0" i="0" u="sng" strike="noStrike" dirty="0">
                <a:solidFill>
                  <a:srgbClr val="0000FF"/>
                </a:solidFill>
                <a:effectLst/>
                <a:latin typeface="Verdana" panose="020B0604030504040204" pitchFamily="34" charset="0"/>
                <a:hlinkClick r:id="rId2"/>
              </a:rPr>
              <a:t>decreto legislativo 15 settembre 2017, n. 147,</a:t>
            </a:r>
            <a:r>
              <a:rPr lang="it-IT" sz="1400" b="0" i="0" u="none" strike="noStrike" dirty="0">
                <a:solidFill>
                  <a:srgbClr val="000000"/>
                </a:solidFill>
                <a:effectLst/>
                <a:latin typeface="Verdana" panose="020B0604030504040204" pitchFamily="34" charset="0"/>
              </a:rPr>
              <a:t>nella prospettiva del raggiungimento, nei limiti delle risorse disponibili a legislazione vigente, di un livello essenziale delle prestazioni e dei servizi sociali definito da un rapporto tra assistenti sociali impiegati nei servizi sociali territoriali e popolazione residente pari a 1 a 5.000 in ogni ambito territoriale di cui all'articolo 8, comma 3, lettera a), della </a:t>
            </a:r>
            <a:r>
              <a:rPr lang="it-IT" sz="1400" b="0" i="0" u="sng" strike="noStrike" dirty="0">
                <a:solidFill>
                  <a:srgbClr val="0000FF"/>
                </a:solidFill>
                <a:effectLst/>
                <a:latin typeface="Verdana" panose="020B0604030504040204" pitchFamily="34" charset="0"/>
                <a:hlinkClick r:id="rId3"/>
              </a:rPr>
              <a:t>legge 8 novembre 2000, n. 328,</a:t>
            </a:r>
            <a:r>
              <a:rPr lang="it-IT" sz="1400" b="0" i="0" u="none" strike="noStrike" dirty="0">
                <a:solidFill>
                  <a:srgbClr val="000000"/>
                </a:solidFill>
                <a:effectLst/>
                <a:latin typeface="Verdana" panose="020B0604030504040204" pitchFamily="34" charset="0"/>
              </a:rPr>
              <a:t> e dell'ulteriore obiettivo di servizio di un rapporto tra assistenti sociali impiegati nei servizi sociali territoriali e popolazione residente pari a 1 a 4.000, è attribuito, a favore di detti ambiti, sulla base del dato relativo alla popolazione complessiva residente:</a:t>
            </a:r>
          </a:p>
          <a:p>
            <a:pPr algn="just"/>
            <a:r>
              <a:rPr lang="it-IT" sz="1400" b="0" i="0" u="none" strike="noStrike" dirty="0">
                <a:solidFill>
                  <a:srgbClr val="000000"/>
                </a:solidFill>
                <a:effectLst/>
                <a:latin typeface="Verdana" panose="020B0604030504040204" pitchFamily="34" charset="0"/>
              </a:rPr>
              <a:t>a) un contributo pari a 40.000 euro annui per ogni assistente sociale assunto a tempo indeterminato dall'ambito, ovvero dai comuni che ne fanno parte, in termini di equivalente a tempo pieno, in numero eccedente il rapporto di 1 a 6.500 e fino al raggiungimento del rapporto di 1 a 5.000;</a:t>
            </a:r>
          </a:p>
          <a:p>
            <a:pPr algn="just"/>
            <a:r>
              <a:rPr lang="it-IT" sz="1400" b="0" i="0" u="none" strike="noStrike" dirty="0">
                <a:solidFill>
                  <a:srgbClr val="000000"/>
                </a:solidFill>
                <a:effectLst/>
                <a:latin typeface="Verdana" panose="020B0604030504040204" pitchFamily="34" charset="0"/>
              </a:rPr>
              <a:t>b) un contributo pari a 20.000 euro annui per ogni assistente sociale assunto a tempo indeterminato dall'ambito, ovvero dai comuni che ne fanno parte, in termini di equivalente a tempo pieno, in numero eccedente il rapporto di 1 a 5.000 e fino al raggiungimento del rapporto di 1 a 4.000.</a:t>
            </a:r>
          </a:p>
          <a:p>
            <a:pPr algn="just"/>
            <a:endParaRPr lang="it-IT" sz="1400" b="0" i="0" u="none" strike="noStrike" dirty="0">
              <a:solidFill>
                <a:srgbClr val="000000"/>
              </a:solidFill>
              <a:effectLst/>
              <a:latin typeface="Verdana" panose="020B0604030504040204" pitchFamily="34" charset="0"/>
            </a:endParaRPr>
          </a:p>
        </p:txBody>
      </p:sp>
      <p:sp>
        <p:nvSpPr>
          <p:cNvPr id="4" name="Segnaposto piè di pagina 3">
            <a:extLst>
              <a:ext uri="{FF2B5EF4-FFF2-40B4-BE49-F238E27FC236}">
                <a16:creationId xmlns:a16="http://schemas.microsoft.com/office/drawing/2014/main" id="{746E1D2C-73F3-7FC4-14E3-A8053CDA97E6}"/>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FCD1ADC7-48A1-4989-9EE5-CA5EE6FBE3CB}"/>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4076210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21FAFE-52AC-E687-C907-8A6F85BB11EF}"/>
              </a:ext>
            </a:extLst>
          </p:cNvPr>
          <p:cNvSpPr>
            <a:spLocks noGrp="1"/>
          </p:cNvSpPr>
          <p:nvPr>
            <p:ph type="title"/>
          </p:nvPr>
        </p:nvSpPr>
        <p:spPr/>
        <p:txBody>
          <a:bodyPr/>
          <a:lstStyle/>
          <a:p>
            <a:r>
              <a:rPr lang="it-IT" dirty="0"/>
              <a:t>LE ASSUNZIONI DI ASSISTENTI SOCIALI FINANZIATE DAL MINISTERO DEL LAVORO/3</a:t>
            </a:r>
          </a:p>
        </p:txBody>
      </p:sp>
      <p:sp>
        <p:nvSpPr>
          <p:cNvPr id="3" name="Segnaposto contenuto 2">
            <a:extLst>
              <a:ext uri="{FF2B5EF4-FFF2-40B4-BE49-F238E27FC236}">
                <a16:creationId xmlns:a16="http://schemas.microsoft.com/office/drawing/2014/main" id="{6DAE3A8C-DAB2-BE4E-BD89-752FF46554CE}"/>
              </a:ext>
            </a:extLst>
          </p:cNvPr>
          <p:cNvSpPr>
            <a:spLocks noGrp="1"/>
          </p:cNvSpPr>
          <p:nvPr>
            <p:ph idx="1"/>
          </p:nvPr>
        </p:nvSpPr>
        <p:spPr/>
        <p:txBody>
          <a:bodyPr>
            <a:noAutofit/>
          </a:bodyPr>
          <a:lstStyle/>
          <a:p>
            <a:pPr algn="just"/>
            <a:r>
              <a:rPr lang="it-IT" sz="1100" b="0" i="0" u="none" strike="noStrike" dirty="0">
                <a:solidFill>
                  <a:srgbClr val="000000"/>
                </a:solidFill>
                <a:effectLst/>
              </a:rPr>
              <a:t>798. Entro il 28 febbraio di ogni anno, ciascun ambito territoriale di cui all'articolo 8, comma 3, lettera a), della </a:t>
            </a:r>
            <a:r>
              <a:rPr lang="it-IT" sz="1100" b="0" i="0" u="sng" strike="noStrike" dirty="0">
                <a:solidFill>
                  <a:srgbClr val="0000FF"/>
                </a:solidFill>
                <a:effectLst/>
                <a:hlinkClick r:id="rId2"/>
              </a:rPr>
              <a:t>legge 8 novembre 2000, n. 328,</a:t>
            </a:r>
            <a:r>
              <a:rPr lang="it-IT" sz="1100" b="0" i="0" u="none" strike="noStrike" dirty="0">
                <a:solidFill>
                  <a:srgbClr val="000000"/>
                </a:solidFill>
                <a:effectLst/>
              </a:rPr>
              <a:t> anche per conto dei comuni appartenenti allo stesso, invia al Ministero del lavoro e delle politiche sociali, secondo le modalità da questo definite, un prospetto riassuntivo che indichi, per il complesso dell'ambito e per ciascun comune, con riferimento all'anno precedente e alle previsioni per l'anno corrente:</a:t>
            </a:r>
          </a:p>
          <a:p>
            <a:pPr algn="just"/>
            <a:r>
              <a:rPr lang="it-IT" sz="1100" b="0" i="0" u="none" strike="noStrike" dirty="0">
                <a:solidFill>
                  <a:srgbClr val="000000"/>
                </a:solidFill>
                <a:effectLst/>
              </a:rPr>
              <a:t>a) il numero medio di assistenti sociali in servizio nell'anno precedente assunti dai comuni che fanno parte dell'ambito o direttamente dall'ambito. Si fa riferimento al personale con rapporto di lavoro a tempo indeterminato, secondo la definizione di equivalente a tempo pieno, effettivamente impiegato nei servizi territoriali e nella loro organizzazione e pianificazione;</a:t>
            </a:r>
          </a:p>
          <a:p>
            <a:pPr algn="just"/>
            <a:r>
              <a:rPr lang="it-IT" sz="1100" b="0" i="0" u="none" strike="noStrike" dirty="0">
                <a:solidFill>
                  <a:srgbClr val="000000"/>
                </a:solidFill>
                <a:effectLst/>
              </a:rPr>
              <a:t>b) la suddivisione dell'impiego degli assistenti sociali di cui alla lettera a) per area di attività.</a:t>
            </a:r>
          </a:p>
          <a:p>
            <a:pPr algn="just"/>
            <a:r>
              <a:rPr lang="it-IT" sz="1100" b="0" i="0" u="none" strike="noStrike" dirty="0">
                <a:solidFill>
                  <a:srgbClr val="000000"/>
                </a:solidFill>
                <a:effectLst/>
              </a:rPr>
              <a:t>799. Il contributo di cui al comma 797 è attribuito dal Ministero del lavoro e delle politiche sociali a valere sul Fondo per la lotta alla povertà e all'esclusione sociale, di cui all'articolo 1, comma 386, della </a:t>
            </a:r>
            <a:r>
              <a:rPr lang="it-IT" sz="1100" b="0" u="sng" dirty="0">
                <a:solidFill>
                  <a:srgbClr val="0000FF"/>
                </a:solidFill>
                <a:effectLst/>
                <a:hlinkClick r:id="rId3"/>
              </a:rPr>
              <a:t>legge 28 dicembre 2015, n. 208.</a:t>
            </a:r>
            <a:r>
              <a:rPr lang="it-IT" sz="1100" dirty="0"/>
              <a:t> In sede di decreto annuale di riparto del Fondo è riservata a tale fine una quota massima di 180 milioni di euro annui a decorrere dall'anno 2021. Le somme necessarie all'attribuzione dei contributi previsti per l'anno corrente, di seguito denominate «somme prenotate», e quelle destinate alla liquidazione dei contributi relativi all'anno precedente, di seguito denominate «somme liquidabili», sono determinate, sulla base dei prospetti di cui al comma 798, con decreto del Ministro del lavoro e delle politiche sociali entro il 30 giugno di ciascun anno. Le somme prenotate sono considerate indisponibili per l'anno corrente e per tutti i successivi in sede di riparto del Fondo. Eventuali somme prenotate in un anno e non considerate liquidabili nell'anno successivo rientrano nella disponibilità del Fondo per la lotta alla povertà e all'esclusione sociale e sono ripartite in sede di riparto annuale del Fondo. Qualora, a seguito delle richieste da parte degli ambiti territoriali, le somme prenotate risultino eccedenti rispetto alla quota massima stabilita ai sensi del secondo periodo, si procede comunque all'attribuzione delle somme relative ai contributi già riconosciuti negli anni precedenti e ancora dovuti e alla riduzione proporzionale dei contributi di nuova attribuzione in relazione alla capienza della quota disponibile. I contributi di cui al comma 797 non spettano in caso di mancata o tardiva trasmissione delle informazioni previste dal comma 798.</a:t>
            </a:r>
          </a:p>
        </p:txBody>
      </p:sp>
      <p:sp>
        <p:nvSpPr>
          <p:cNvPr id="4" name="Segnaposto piè di pagina 3">
            <a:extLst>
              <a:ext uri="{FF2B5EF4-FFF2-40B4-BE49-F238E27FC236}">
                <a16:creationId xmlns:a16="http://schemas.microsoft.com/office/drawing/2014/main" id="{4641467F-4577-39BC-11B2-80B1B3E49C5A}"/>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B7D6E247-0F4D-C13B-830D-23AFDCFAB79C}"/>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920055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2E04B1-CD22-133B-3614-5E0412C0D7E7}"/>
              </a:ext>
            </a:extLst>
          </p:cNvPr>
          <p:cNvSpPr>
            <a:spLocks noGrp="1"/>
          </p:cNvSpPr>
          <p:nvPr>
            <p:ph type="title"/>
          </p:nvPr>
        </p:nvSpPr>
        <p:spPr/>
        <p:txBody>
          <a:bodyPr/>
          <a:lstStyle/>
          <a:p>
            <a:r>
              <a:rPr lang="it-IT" dirty="0"/>
              <a:t>LE ASSUNZIONI DI ASSISTENTI SOCIALI FINANZIATE DAL MINISTERO DEL LAVORO/4</a:t>
            </a:r>
          </a:p>
        </p:txBody>
      </p:sp>
      <p:sp>
        <p:nvSpPr>
          <p:cNvPr id="3" name="Segnaposto contenuto 2">
            <a:extLst>
              <a:ext uri="{FF2B5EF4-FFF2-40B4-BE49-F238E27FC236}">
                <a16:creationId xmlns:a16="http://schemas.microsoft.com/office/drawing/2014/main" id="{D9287DE5-83D4-79C4-F97F-EA68F03749F2}"/>
              </a:ext>
            </a:extLst>
          </p:cNvPr>
          <p:cNvSpPr>
            <a:spLocks noGrp="1"/>
          </p:cNvSpPr>
          <p:nvPr>
            <p:ph idx="1"/>
          </p:nvPr>
        </p:nvSpPr>
        <p:spPr/>
        <p:txBody>
          <a:bodyPr>
            <a:normAutofit fontScale="70000" lnSpcReduction="20000"/>
          </a:bodyPr>
          <a:lstStyle/>
          <a:p>
            <a:pPr algn="just"/>
            <a:r>
              <a:rPr lang="it-IT" b="0" i="0" u="none" strike="noStrike" dirty="0">
                <a:solidFill>
                  <a:srgbClr val="000000"/>
                </a:solidFill>
                <a:effectLst/>
                <a:latin typeface="Verdana" panose="020B0604030504040204" pitchFamily="34" charset="0"/>
              </a:rPr>
              <a:t>800. Con decreto del Ministro del lavoro e delle politiche sociali sono definite le modalità in base alle quali il contributo attribuito all'ambito territoriale è da questo suddiviso assegnandolo ai comuni che ne fanno parte ed eventualmente all'ambito stesso, anche con riferimento ai comuni che versino in stato di dissesto o predissesto o siano comunque impossibilitati a realizzare le assunzioni, </a:t>
            </a:r>
            <a:r>
              <a:rPr lang="it-IT" b="0" i="0" u="none" strike="noStrike" dirty="0" err="1">
                <a:solidFill>
                  <a:srgbClr val="000000"/>
                </a:solidFill>
                <a:effectLst/>
                <a:latin typeface="Verdana" panose="020B0604030504040204" pitchFamily="34" charset="0"/>
              </a:rPr>
              <a:t>nonchè</a:t>
            </a:r>
            <a:r>
              <a:rPr lang="it-IT" b="0" i="0" u="none" strike="noStrike" dirty="0">
                <a:solidFill>
                  <a:srgbClr val="000000"/>
                </a:solidFill>
                <a:effectLst/>
                <a:latin typeface="Verdana" panose="020B0604030504040204" pitchFamily="34" charset="0"/>
              </a:rPr>
              <a:t> ai comuni che esercitano in forma associata le funzioni relative ai servizi sociali.</a:t>
            </a:r>
          </a:p>
          <a:p>
            <a:pPr algn="just"/>
            <a:r>
              <a:rPr lang="it-IT" b="0" i="0" u="none" strike="noStrike" dirty="0">
                <a:solidFill>
                  <a:srgbClr val="000000"/>
                </a:solidFill>
                <a:effectLst/>
                <a:latin typeface="Verdana" panose="020B0604030504040204" pitchFamily="34" charset="0"/>
              </a:rPr>
              <a:t>801. Per le finalità di cui al comma 797 e al comma 792, a valere sulle risorse di cui al comma 799 e al comma 792 e nel limite delle stesse </a:t>
            </a:r>
            <a:r>
              <a:rPr lang="it-IT" b="0" i="0" u="none" strike="noStrike" dirty="0" err="1">
                <a:solidFill>
                  <a:srgbClr val="000000"/>
                </a:solidFill>
                <a:effectLst/>
                <a:latin typeface="Verdana" panose="020B0604030504040204" pitchFamily="34" charset="0"/>
              </a:rPr>
              <a:t>nonchè</a:t>
            </a:r>
            <a:r>
              <a:rPr lang="it-IT" b="0" i="0" u="none" strike="noStrike" dirty="0">
                <a:solidFill>
                  <a:srgbClr val="000000"/>
                </a:solidFill>
                <a:effectLst/>
                <a:latin typeface="Verdana" panose="020B0604030504040204" pitchFamily="34" charset="0"/>
              </a:rPr>
              <a:t> dei vincoli </a:t>
            </a:r>
            <a:r>
              <a:rPr lang="it-IT" b="0" i="0" u="none" strike="noStrike" dirty="0" err="1">
                <a:solidFill>
                  <a:srgbClr val="000000"/>
                </a:solidFill>
                <a:effectLst/>
                <a:latin typeface="Verdana" panose="020B0604030504040204" pitchFamily="34" charset="0"/>
              </a:rPr>
              <a:t>assunzionali</a:t>
            </a:r>
            <a:r>
              <a:rPr lang="it-IT" b="0" i="0" u="none" strike="noStrike" dirty="0">
                <a:solidFill>
                  <a:srgbClr val="000000"/>
                </a:solidFill>
                <a:effectLst/>
                <a:latin typeface="Verdana" panose="020B0604030504040204" pitchFamily="34" charset="0"/>
              </a:rPr>
              <a:t> di cui all'articolo 33 del </a:t>
            </a:r>
            <a:r>
              <a:rPr lang="it-IT" sz="1800" b="0" i="0" u="sng" strike="noStrike" dirty="0">
                <a:solidFill>
                  <a:srgbClr val="0000FF"/>
                </a:solidFill>
                <a:effectLst/>
                <a:latin typeface="Verdana" panose="020B0604030504040204" pitchFamily="34" charset="0"/>
                <a:hlinkClick r:id="rId2"/>
              </a:rPr>
              <a:t>decreto-legge 30 aprile 2019, n. 34,</a:t>
            </a:r>
            <a:r>
              <a:rPr lang="it-IT" b="0" i="0" u="none" strike="noStrike" dirty="0">
                <a:solidFill>
                  <a:srgbClr val="000000"/>
                </a:solidFill>
                <a:effectLst/>
                <a:latin typeface="Verdana" panose="020B0604030504040204" pitchFamily="34" charset="0"/>
              </a:rPr>
              <a:t> convertito, con modificazioni, dalla </a:t>
            </a:r>
            <a:r>
              <a:rPr lang="it-IT" sz="1800" b="0" i="0" u="sng" strike="noStrike" dirty="0">
                <a:solidFill>
                  <a:srgbClr val="0000FF"/>
                </a:solidFill>
                <a:effectLst/>
                <a:latin typeface="Verdana" panose="020B0604030504040204" pitchFamily="34" charset="0"/>
                <a:hlinkClick r:id="rId3"/>
              </a:rPr>
              <a:t>legge 28 giugno 2019, n. 58,</a:t>
            </a:r>
            <a:r>
              <a:rPr lang="it-IT" b="0" i="0" u="none" strike="noStrike" dirty="0">
                <a:solidFill>
                  <a:srgbClr val="000000"/>
                </a:solidFill>
                <a:effectLst/>
                <a:latin typeface="Verdana" panose="020B0604030504040204" pitchFamily="34" charset="0"/>
              </a:rPr>
              <a:t> i comuni possono effettuare assunzioni di assistenti sociali, con rapporto di lavoro a tempo indeterminato, fermo restando il rispetto degli obiettivi del pareggio di bilancio, in deroga ai vincoli di contenimento della spesa di personale di cui all'articolo 9, comma 28, del </a:t>
            </a:r>
            <a:r>
              <a:rPr lang="it-IT" sz="1800" b="0" i="0" u="sng" strike="noStrike" dirty="0">
                <a:solidFill>
                  <a:srgbClr val="0000FF"/>
                </a:solidFill>
                <a:effectLst/>
                <a:latin typeface="Verdana" panose="020B0604030504040204" pitchFamily="34" charset="0"/>
                <a:hlinkClick r:id="rId4"/>
              </a:rPr>
              <a:t>decreto-legge 31 maggio 2010, n. 78,</a:t>
            </a:r>
            <a:r>
              <a:rPr lang="it-IT" b="0" i="0" u="none" strike="noStrike" dirty="0">
                <a:solidFill>
                  <a:srgbClr val="000000"/>
                </a:solidFill>
                <a:effectLst/>
                <a:latin typeface="Verdana" panose="020B0604030504040204" pitchFamily="34" charset="0"/>
              </a:rPr>
              <a:t> convertito, con modificazioni, dalla </a:t>
            </a:r>
            <a:r>
              <a:rPr lang="it-IT" sz="1800" b="0" i="0" u="sng" strike="noStrike" dirty="0">
                <a:solidFill>
                  <a:srgbClr val="0000FF"/>
                </a:solidFill>
                <a:effectLst/>
                <a:latin typeface="Verdana" panose="020B0604030504040204" pitchFamily="34" charset="0"/>
                <a:hlinkClick r:id="rId5"/>
              </a:rPr>
              <a:t>legge 30 luglio 2010, n. 122,</a:t>
            </a:r>
            <a:r>
              <a:rPr lang="it-IT" b="0" i="0" u="none" strike="noStrike" dirty="0">
                <a:solidFill>
                  <a:srgbClr val="000000"/>
                </a:solidFill>
                <a:effectLst/>
                <a:latin typeface="Verdana" panose="020B0604030504040204" pitchFamily="34" charset="0"/>
              </a:rPr>
              <a:t> e all'articolo 1, commi 557 e 562, della </a:t>
            </a:r>
            <a:r>
              <a:rPr lang="it-IT" sz="1800" b="0" i="0" u="sng" strike="noStrike" dirty="0">
                <a:solidFill>
                  <a:srgbClr val="0000FF"/>
                </a:solidFill>
                <a:effectLst/>
                <a:latin typeface="Verdana" panose="020B0604030504040204" pitchFamily="34" charset="0"/>
                <a:hlinkClick r:id="rId6"/>
              </a:rPr>
              <a:t>legge 27 dicembre 2006, n. 296,</a:t>
            </a:r>
            <a:r>
              <a:rPr lang="it-IT" b="0" i="0" u="none" strike="noStrike" dirty="0">
                <a:solidFill>
                  <a:srgbClr val="000000"/>
                </a:solidFill>
                <a:effectLst/>
                <a:latin typeface="Verdana" panose="020B0604030504040204" pitchFamily="34" charset="0"/>
              </a:rPr>
              <a:t> anche ai sensi dell'articolo 57, comma 3-septies, del </a:t>
            </a:r>
            <a:r>
              <a:rPr lang="it-IT" sz="1800" b="0" i="0" u="sng" strike="noStrike" dirty="0">
                <a:solidFill>
                  <a:srgbClr val="0000FF"/>
                </a:solidFill>
                <a:effectLst/>
                <a:latin typeface="Verdana" panose="020B0604030504040204" pitchFamily="34" charset="0"/>
                <a:hlinkClick r:id="rId7"/>
              </a:rPr>
              <a:t>decreto-legge 14 agosto 2020, n. 104,</a:t>
            </a:r>
            <a:r>
              <a:rPr lang="it-IT" b="0" i="0" u="none" strike="noStrike" dirty="0">
                <a:solidFill>
                  <a:srgbClr val="000000"/>
                </a:solidFill>
                <a:effectLst/>
                <a:latin typeface="Verdana" panose="020B0604030504040204" pitchFamily="34" charset="0"/>
              </a:rPr>
              <a:t> convertito, con modificazioni, dalla </a:t>
            </a:r>
            <a:r>
              <a:rPr lang="it-IT" sz="1800" b="0" i="0" u="sng" strike="noStrike" dirty="0">
                <a:solidFill>
                  <a:srgbClr val="0000FF"/>
                </a:solidFill>
                <a:effectLst/>
                <a:latin typeface="Verdana" panose="020B0604030504040204" pitchFamily="34" charset="0"/>
                <a:hlinkClick r:id="rId8"/>
              </a:rPr>
              <a:t>legge 13 ottobre 2020, n. 126</a:t>
            </a:r>
            <a:endParaRPr lang="it-IT" b="0" i="0" u="none" strike="noStrike" dirty="0">
              <a:solidFill>
                <a:srgbClr val="000000"/>
              </a:solidFill>
              <a:effectLst/>
              <a:latin typeface="Verdana" panose="020B0604030504040204" pitchFamily="34" charset="0"/>
            </a:endParaRPr>
          </a:p>
        </p:txBody>
      </p:sp>
      <p:sp>
        <p:nvSpPr>
          <p:cNvPr id="4" name="Segnaposto piè di pagina 3">
            <a:extLst>
              <a:ext uri="{FF2B5EF4-FFF2-40B4-BE49-F238E27FC236}">
                <a16:creationId xmlns:a16="http://schemas.microsoft.com/office/drawing/2014/main" id="{FD50D746-7E6A-D200-AE73-E2BB0377B021}"/>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29DD82EE-D085-BF14-537D-527CF4EC3E8F}"/>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516265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724BAA-F1FF-4598-ED33-4EFA13EA3A97}"/>
              </a:ext>
            </a:extLst>
          </p:cNvPr>
          <p:cNvSpPr>
            <a:spLocks noGrp="1"/>
          </p:cNvSpPr>
          <p:nvPr>
            <p:ph type="title"/>
          </p:nvPr>
        </p:nvSpPr>
        <p:spPr/>
        <p:txBody>
          <a:bodyPr/>
          <a:lstStyle/>
          <a:p>
            <a:r>
              <a:rPr lang="it-IT" dirty="0"/>
              <a:t>IL DECRETO DEL MINISTRO DEL LAVORO 4 FEBBRAIO 2021</a:t>
            </a:r>
          </a:p>
        </p:txBody>
      </p:sp>
      <p:sp>
        <p:nvSpPr>
          <p:cNvPr id="3" name="Segnaposto contenuto 2">
            <a:extLst>
              <a:ext uri="{FF2B5EF4-FFF2-40B4-BE49-F238E27FC236}">
                <a16:creationId xmlns:a16="http://schemas.microsoft.com/office/drawing/2014/main" id="{13FCC218-0B1F-ABA5-A52F-9A847AE70A23}"/>
              </a:ext>
            </a:extLst>
          </p:cNvPr>
          <p:cNvSpPr>
            <a:spLocks noGrp="1"/>
          </p:cNvSpPr>
          <p:nvPr>
            <p:ph idx="1"/>
          </p:nvPr>
        </p:nvSpPr>
        <p:spPr/>
        <p:txBody>
          <a:bodyPr>
            <a:normAutofit fontScale="70000" lnSpcReduction="20000"/>
          </a:bodyPr>
          <a:lstStyle/>
          <a:p>
            <a:r>
              <a:rPr lang="it-IT" dirty="0">
                <a:effectLst/>
                <a:latin typeface="Helvetica" pitchFamily="2" charset="0"/>
              </a:rPr>
              <a:t>Laddove tutte le funzioni in ambito sociale siano delegate ad un soggetto capofila, il contributo attribuito all'ambito è interamente destinato a tale soggetto.</a:t>
            </a:r>
          </a:p>
          <a:p>
            <a:r>
              <a:rPr lang="it-IT" dirty="0">
                <a:effectLst/>
                <a:latin typeface="Helvetica" pitchFamily="2" charset="0"/>
              </a:rPr>
              <a:t>2. Nei casi diversi, il Contributo attribuito all'ambito è da questo suddiviso fra il soggetto capofila e i comuni che fanno parte dell'Ambito territoriale Ai fini della determinazione della quota del contributo spettante a ciascun comune facente parte dell'ambito territoriale si considera il numero di assistenti sociali in servizio a tempo indeterminato eventualmente assunti direttamente dal soggetto capofila viene attribuito pro quota a ciascun comune, in proporzione al numero di residenti al primo gennaio dell'anno di riferimento.</a:t>
            </a:r>
          </a:p>
          <a:p>
            <a:r>
              <a:rPr lang="it-IT" dirty="0">
                <a:effectLst/>
                <a:latin typeface="Helvetica" pitchFamily="2" charset="0"/>
              </a:rPr>
              <a:t>Il contributo attribuito all'ambito viene da questo suddiviso fra ciascun comune riconoscendo un contributo pari a quello che si otterrebbe applicando a ciascuno di essi, singolarmente, con riferimento al numero di assistenti sociali in servizio a tempo</a:t>
            </a:r>
          </a:p>
          <a:p>
            <a:r>
              <a:rPr lang="it-IT" dirty="0">
                <a:effectLst/>
                <a:latin typeface="Helvetica" pitchFamily="2" charset="0"/>
              </a:rPr>
              <a:t>indeterminato, comprensivo di quelli di cui in precedenza, gli stessi criteri di calcolo utilizzati per l'attribuzione del contributo fra tutti gli ambiti nazionali.</a:t>
            </a:r>
          </a:p>
          <a:p>
            <a:r>
              <a:rPr lang="it-IT" dirty="0">
                <a:latin typeface="Helvetica" pitchFamily="2" charset="0"/>
              </a:rPr>
              <a:t>Possibilità di concordare nell’ambito criteri diversi</a:t>
            </a:r>
            <a:endParaRPr lang="it-IT" dirty="0">
              <a:effectLst/>
              <a:latin typeface="Helvetica" pitchFamily="2" charset="0"/>
            </a:endParaRPr>
          </a:p>
          <a:p>
            <a:endParaRPr lang="it-IT" dirty="0">
              <a:effectLst/>
              <a:latin typeface="Helvetica" pitchFamily="2" charset="0"/>
            </a:endParaRPr>
          </a:p>
          <a:p>
            <a:endParaRPr lang="it-IT" dirty="0"/>
          </a:p>
        </p:txBody>
      </p:sp>
      <p:sp>
        <p:nvSpPr>
          <p:cNvPr id="4" name="Segnaposto piè di pagina 3">
            <a:extLst>
              <a:ext uri="{FF2B5EF4-FFF2-40B4-BE49-F238E27FC236}">
                <a16:creationId xmlns:a16="http://schemas.microsoft.com/office/drawing/2014/main" id="{1614FC75-A353-EC20-90CF-0FB6D9FA0C50}"/>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D9FE564D-7EBE-0A54-4954-8BF46023F76F}"/>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027360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6F9DBC-F302-1C66-EA99-41265BCA590A}"/>
              </a:ext>
            </a:extLst>
          </p:cNvPr>
          <p:cNvSpPr>
            <a:spLocks noGrp="1"/>
          </p:cNvSpPr>
          <p:nvPr>
            <p:ph type="title"/>
          </p:nvPr>
        </p:nvSpPr>
        <p:spPr/>
        <p:txBody>
          <a:bodyPr/>
          <a:lstStyle/>
          <a:p>
            <a:r>
              <a:rPr lang="it-IT" dirty="0"/>
              <a:t>LE ISTRUZIONI OPERATIVE (NOTA MINISTERO LAVORO 908 DEL 26.1.2023)/1</a:t>
            </a:r>
          </a:p>
        </p:txBody>
      </p:sp>
      <p:sp>
        <p:nvSpPr>
          <p:cNvPr id="3" name="Segnaposto contenuto 2">
            <a:extLst>
              <a:ext uri="{FF2B5EF4-FFF2-40B4-BE49-F238E27FC236}">
                <a16:creationId xmlns:a16="http://schemas.microsoft.com/office/drawing/2014/main" id="{63D5B8EE-8604-B650-027D-A49DE789F7E9}"/>
              </a:ext>
            </a:extLst>
          </p:cNvPr>
          <p:cNvSpPr>
            <a:spLocks noGrp="1"/>
          </p:cNvSpPr>
          <p:nvPr>
            <p:ph idx="1"/>
          </p:nvPr>
        </p:nvSpPr>
        <p:spPr/>
        <p:txBody>
          <a:bodyPr>
            <a:normAutofit fontScale="85000" lnSpcReduction="10000"/>
          </a:bodyPr>
          <a:lstStyle/>
          <a:p>
            <a:r>
              <a:rPr lang="it-IT" dirty="0"/>
              <a:t>«</a:t>
            </a:r>
            <a:r>
              <a:rPr lang="it-IT" dirty="0">
                <a:effectLst/>
                <a:latin typeface="Helvetica" pitchFamily="2" charset="0"/>
              </a:rPr>
              <a:t>ciascun Ambito territoriale, </a:t>
            </a:r>
            <a:r>
              <a:rPr lang="it-IT" b="1" dirty="0">
                <a:effectLst/>
                <a:latin typeface="Helvetica" pitchFamily="2" charset="0"/>
              </a:rPr>
              <a:t>entro il 28 febbraio </a:t>
            </a:r>
            <a:r>
              <a:rPr lang="it-IT" dirty="0">
                <a:effectLst/>
                <a:latin typeface="Helvetica" pitchFamily="2" charset="0"/>
              </a:rPr>
              <a:t>di ogni anno, dovrà inviare anche per conto dei Comuni appartenenti allo stesso, un prospetto riassuntivo al Ministero del Lavoro e delle Politiche Sociali</a:t>
            </a:r>
          </a:p>
          <a:p>
            <a:r>
              <a:rPr lang="it-IT" b="1" dirty="0">
                <a:latin typeface="Helvetica" pitchFamily="2" charset="0"/>
              </a:rPr>
              <a:t>i</a:t>
            </a:r>
            <a:r>
              <a:rPr lang="it-IT" b="1" dirty="0">
                <a:effectLst/>
                <a:latin typeface="Helvetica" pitchFamily="2" charset="0"/>
              </a:rPr>
              <a:t> Comuni</a:t>
            </a:r>
            <a:r>
              <a:rPr lang="it-IT" dirty="0">
                <a:effectLst/>
                <a:latin typeface="Helvetica" pitchFamily="2" charset="0"/>
              </a:rPr>
              <a:t>, avvalendosi della scheda allegata alle istruzioni, dovranno inviare all’Ambito di appartenenza i dati relativi al numero di assistenti sociali assunti a tempo indeterminato in servizio nel precedente anno (2022) e la previsione relativa all’anno corrente (2023). Tale numero dovrà essere espresso in termini di equivalenti a tempo pieno. Al fine di agevolare tale calcolo possono avvalersi dei file Excel riferiti alle annualità 2022 e 2023 allegati alle istruzioni; </a:t>
            </a:r>
          </a:p>
          <a:p>
            <a:r>
              <a:rPr lang="it-IT" dirty="0">
                <a:effectLst/>
                <a:latin typeface="Helvetica" pitchFamily="2" charset="0"/>
              </a:rPr>
              <a:t>- gli </a:t>
            </a:r>
            <a:r>
              <a:rPr lang="it-IT" b="1" dirty="0">
                <a:effectLst/>
                <a:latin typeface="Helvetica" pitchFamily="2" charset="0"/>
              </a:rPr>
              <a:t>Ambiti, </a:t>
            </a:r>
            <a:r>
              <a:rPr lang="it-IT" dirty="0">
                <a:effectLst/>
                <a:latin typeface="Helvetica" pitchFamily="2" charset="0"/>
              </a:rPr>
              <a:t>una volta raccolti i dati complessivi, li inseriranno nella piattaforma SIOSS (Sistema informativo dell’offerta dei servizi sociali)». </a:t>
            </a:r>
          </a:p>
          <a:p>
            <a:endParaRPr lang="it-IT" dirty="0"/>
          </a:p>
        </p:txBody>
      </p:sp>
      <p:sp>
        <p:nvSpPr>
          <p:cNvPr id="4" name="Segnaposto piè di pagina 3">
            <a:extLst>
              <a:ext uri="{FF2B5EF4-FFF2-40B4-BE49-F238E27FC236}">
                <a16:creationId xmlns:a16="http://schemas.microsoft.com/office/drawing/2014/main" id="{0E83E74B-7BD5-6CBA-38C5-74707D4438DE}"/>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4C2FD820-2C7A-2018-2CB9-7FEA77AC245F}"/>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342300804"/>
      </p:ext>
    </p:extLst>
  </p:cSld>
  <p:clrMapOvr>
    <a:masterClrMapping/>
  </p:clrMapOvr>
</p:sld>
</file>

<file path=ppt/theme/theme1.xml><?xml version="1.0" encoding="utf-8"?>
<a:theme xmlns:a="http://schemas.openxmlformats.org/drawingml/2006/main" name="Raccolt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Raccolta</Template>
  <TotalTime>724</TotalTime>
  <Words>5093</Words>
  <Application>Microsoft Macintosh PowerPoint</Application>
  <PresentationFormat>Widescreen</PresentationFormat>
  <Paragraphs>177</Paragraphs>
  <Slides>28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28</vt:i4>
      </vt:variant>
    </vt:vector>
  </HeadingPairs>
  <TitlesOfParts>
    <vt:vector size="34" baseType="lpstr">
      <vt:lpstr>Arial</vt:lpstr>
      <vt:lpstr>Calibri</vt:lpstr>
      <vt:lpstr>Gill Sans MT</vt:lpstr>
      <vt:lpstr>Helvetica</vt:lpstr>
      <vt:lpstr>Verdana</vt:lpstr>
      <vt:lpstr>Raccolta</vt:lpstr>
      <vt:lpstr>LE ASSUNZIONI DI ASSISTENTI SOCIALI E LE NUOVE REGOLE SUI CONCORSI</vt:lpstr>
      <vt:lpstr>DOTT.  ARTURO BIANCO</vt:lpstr>
      <vt:lpstr>Le scelte legislative SULLE ASSUNZIONI DI ASSISTENTI SOCIALI</vt:lpstr>
      <vt:lpstr>LE ASSUNZIONI DI ASSISTENTI SOCIALI FINANZIATE DAL MINISTERO DEL LAVORO/1</vt:lpstr>
      <vt:lpstr>LE ASSUNZIONI DI ASSISTENTI SOCIALI FINANZIATE DAL MINISTERO DEL LAVORO/2</vt:lpstr>
      <vt:lpstr>LE ASSUNZIONI DI ASSISTENTI SOCIALI FINANZIATE DAL MINISTERO DEL LAVORO/3</vt:lpstr>
      <vt:lpstr>LE ASSUNZIONI DI ASSISTENTI SOCIALI FINANZIATE DAL MINISTERO DEL LAVORO/4</vt:lpstr>
      <vt:lpstr>IL DECRETO DEL MINISTRO DEL LAVORO 4 FEBBRAIO 2021</vt:lpstr>
      <vt:lpstr>LE ISTRUZIONI OPERATIVE (NOTA MINISTERO LAVORO 908 DEL 26.1.2023)/1</vt:lpstr>
      <vt:lpstr>LE ISTRUZIONI OPERATIVE (NOTA MINISTERO LAVORO 908 DEL 26.1.2023)/2</vt:lpstr>
      <vt:lpstr>LE ASSUNZIONI DI ASSISTENTI SOCIALI CON ONERI A CARICO DEL FONDO POVERTA’ e di solidarieta’/1</vt:lpstr>
      <vt:lpstr>LE ASSUNZIONI DI ASSISTENTI SOCIALI CON ONERI A CARICO DEL FONDO POVERTA’ e di solidarieta’/2</vt:lpstr>
      <vt:lpstr>LE ASSUNZIONI DI ASSISTENTI SOCIALI CON ONERI A CARICO DEL FONDO POVERTA’ e di solidarieta’/3</vt:lpstr>
      <vt:lpstr>Pareri corti conti</vt:lpstr>
      <vt:lpstr>LA PROROGA DEI TERMINI PER LE STABILIZZAZIONI DEGLI ASSISTENTI SOCIALI</vt:lpstr>
      <vt:lpstr>LA INCLUSIONE NEL PROGRAMMA DEL FABBISOGNO DEL PERSONALE E NEL PIAO</vt:lpstr>
      <vt:lpstr>IL PROGRAMMA DEL FABBISOGNO DEL PERSONALE/1</vt:lpstr>
      <vt:lpstr>Il programma del fabbisogno del personale/2</vt:lpstr>
      <vt:lpstr>LE TIPOLOGIE DI ASSUNZIONE DEL PERSONALE</vt:lpstr>
      <vt:lpstr>I vincoli alle assunzioni</vt:lpstr>
      <vt:lpstr>SCORRIMENTO GRADUATORIE E PROVE ORALI (DL 44/2023)</vt:lpstr>
      <vt:lpstr>Altre disposizioni sulle assunzioni (dl 44/2023)</vt:lpstr>
      <vt:lpstr>RISERVA DISABILI E STABILIZZAZIONI (DL 44/2023)</vt:lpstr>
      <vt:lpstr>Assunzioni di giovani (DL 44/2023) (1)</vt:lpstr>
      <vt:lpstr>ASSUNZIONI DI GIOVANI (DL 44/2023) (2)</vt:lpstr>
      <vt:lpstr>Il decreto sui comuni alluvionatI: dl 61/2023</vt:lpstr>
      <vt:lpstr>IL DPR 82/2023 (1)</vt:lpstr>
      <vt:lpstr>IL DPR 82/2023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L’applicazione del d.l. n. 80/2021 ed il reclutamento nelle PA</dc:title>
  <dc:creator>Arturo Bianco</dc:creator>
  <cp:lastModifiedBy>Arturo Bianco</cp:lastModifiedBy>
  <cp:revision>14</cp:revision>
  <dcterms:created xsi:type="dcterms:W3CDTF">2021-09-12T12:58:44Z</dcterms:created>
  <dcterms:modified xsi:type="dcterms:W3CDTF">2023-07-17T07:59:55Z</dcterms:modified>
</cp:coreProperties>
</file>