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29"/>
  </p:notesMasterIdLst>
  <p:handoutMasterIdLst>
    <p:handoutMasterId r:id="rId30"/>
  </p:handoutMasterIdLst>
  <p:sldIdLst>
    <p:sldId id="1864" r:id="rId5"/>
    <p:sldId id="1845" r:id="rId6"/>
    <p:sldId id="1846" r:id="rId7"/>
    <p:sldId id="1868" r:id="rId8"/>
    <p:sldId id="1869" r:id="rId9"/>
    <p:sldId id="1848" r:id="rId10"/>
    <p:sldId id="1849" r:id="rId11"/>
    <p:sldId id="1871" r:id="rId12"/>
    <p:sldId id="1872" r:id="rId13"/>
    <p:sldId id="1873" r:id="rId14"/>
    <p:sldId id="1874" r:id="rId15"/>
    <p:sldId id="1875" r:id="rId16"/>
    <p:sldId id="1876" r:id="rId17"/>
    <p:sldId id="1877" r:id="rId18"/>
    <p:sldId id="1859" r:id="rId19"/>
    <p:sldId id="1878" r:id="rId20"/>
    <p:sldId id="1880" r:id="rId21"/>
    <p:sldId id="1881" r:id="rId22"/>
    <p:sldId id="1885" r:id="rId23"/>
    <p:sldId id="1882" r:id="rId24"/>
    <p:sldId id="1883" r:id="rId25"/>
    <p:sldId id="1884" r:id="rId26"/>
    <p:sldId id="1879" r:id="rId27"/>
    <p:sldId id="1886" r:id="rId28"/>
  </p:sldIdLst>
  <p:sldSz cx="12192000" cy="6858000"/>
  <p:notesSz cx="6858000" cy="9144000"/>
  <p:defaultTextStyle>
    <a:defPPr rtl="0">
      <a:defRPr lang="it-IT"/>
    </a:defPPr>
    <a:lvl1pPr algn="l" rtl="0" fontAlgn="base">
      <a:spcBef>
        <a:spcPct val="0"/>
      </a:spcBef>
      <a:spcAft>
        <a:spcPct val="0"/>
      </a:spcAft>
      <a:defRPr lang="it-IT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lang="it-IT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lang="it-IT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lang="it-IT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lang="it-IT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lang="it-IT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lang="it-IT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lang="it-IT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lang="it-IT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E36"/>
    <a:srgbClr val="28576F"/>
    <a:srgbClr val="5B8DC6"/>
    <a:srgbClr val="C63434"/>
    <a:srgbClr val="372740"/>
    <a:srgbClr val="F69000"/>
    <a:srgbClr val="FE4387"/>
    <a:srgbClr val="FF2625"/>
    <a:srgbClr val="007788"/>
    <a:srgbClr val="297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3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43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DF367F1-090A-4D4D-A18F-05C8E8525E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842DF17-065D-4A16-ADE5-39320C362C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14B01784-3D96-4AD0-AE03-F91A5AEBE0A2}" type="datetime1">
              <a:rPr lang="it-IT" smtClean="0"/>
              <a:t>12/10/2023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A7479B-A70F-42F7-BC3A-3EDEAE38AE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7094FE-2938-4C83-8403-6BC4CA4B80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07747BDD-B685-48A6-9D2A-328F911D2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144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tangolo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lang="it-IT" sz="1200" smtClean="0">
                <a:latin typeface="Arial" charset="0"/>
              </a:defRPr>
            </a:lvl1pPr>
          </a:lstStyle>
          <a:p>
            <a:pPr rtl="0">
              <a:defRPr lang="it-IT"/>
            </a:pPr>
            <a:endParaRPr lang="it-IT" noProof="0" dirty="0"/>
          </a:p>
        </p:txBody>
      </p:sp>
      <p:sp>
        <p:nvSpPr>
          <p:cNvPr id="30723" name="Rettangolo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lang="it-IT" sz="1200" smtClean="0">
                <a:latin typeface="Arial" charset="0"/>
              </a:defRPr>
            </a:lvl1pPr>
          </a:lstStyle>
          <a:p>
            <a:pPr rtl="0">
              <a:defRPr lang="it-IT"/>
            </a:pPr>
            <a:endParaRPr lang="it-IT" noProof="0" dirty="0"/>
          </a:p>
        </p:txBody>
      </p:sp>
      <p:sp>
        <p:nvSpPr>
          <p:cNvPr id="14340" name="Rettangolo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ttangolo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</a:lstStyle>
          <a:p>
            <a:pPr lvl="0" rtl="0"/>
            <a:r>
              <a:rPr lang="it-IT" noProof="0" dirty="0"/>
              <a:t>Fare clic per modificare lo stile del titolo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30726" name="Rettangolo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>
              <a:defRPr lang="it-IT" sz="1200" smtClean="0">
                <a:latin typeface="Arial" charset="0"/>
              </a:defRPr>
            </a:lvl1pPr>
          </a:lstStyle>
          <a:p>
            <a:pPr rtl="0">
              <a:defRPr lang="it-IT"/>
            </a:pPr>
            <a:endParaRPr lang="it-IT" noProof="0" dirty="0"/>
          </a:p>
        </p:txBody>
      </p:sp>
      <p:sp>
        <p:nvSpPr>
          <p:cNvPr id="30727" name="Rettangolo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>
              <a:defRPr lang="it-IT" sz="1200"/>
            </a:lvl1pPr>
          </a:lstStyle>
          <a:p>
            <a:pPr rtl="0"/>
            <a:fld id="{6DEB7EE2-04A2-4FB2-9625-C9C73AC4D32F}" type="slidenum">
              <a:rPr lang="it-IT" altLang="en-US" noProof="0"/>
              <a:pPr/>
              <a:t>‹N›</a:t>
            </a:fld>
            <a:endParaRPr lang="it-IT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tangolo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eaLnBrk="0" hangingPunct="0"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 eaLnBrk="1" hangingPunct="1"/>
            <a:fld id="{947842D7-C728-4EBD-982B-B8BE79E4DBBE}" type="slidenum">
              <a:rPr lang="it-IT" altLang="en-US"/>
              <a:pPr eaLnBrk="1" hangingPunct="1"/>
              <a:t>1</a:t>
            </a:fld>
            <a:endParaRPr lang="it-IT" altLang="en-US" dirty="0"/>
          </a:p>
        </p:txBody>
      </p:sp>
      <p:sp>
        <p:nvSpPr>
          <p:cNvPr id="15363" name="Rettangolo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ttangolo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defPPr>
              <a:defRPr lang="it-IT"/>
            </a:defPPr>
          </a:lstStyle>
          <a:p>
            <a:pPr rtl="0" eaLnBrk="1" hangingPunct="1"/>
            <a:endParaRPr lang="it-IT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10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707434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11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359882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12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30718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13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183579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14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892818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DEB7EE2-04A2-4FB2-9625-C9C73AC4D32F}" type="slidenum">
              <a:rPr lang="it-IT" altLang="en-US" smtClean="0"/>
              <a:pPr rtl="0"/>
              <a:t>15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16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364292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17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152883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18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296926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DEB7EE2-04A2-4FB2-9625-C9C73AC4D32F}" type="slidenum">
              <a:rPr lang="it-IT" altLang="en-US" smtClean="0"/>
              <a:pPr rtl="0"/>
              <a:t>19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85274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DEB7EE2-04A2-4FB2-9625-C9C73AC4D32F}" type="slidenum">
              <a:rPr lang="it-IT" altLang="en-US" smtClean="0"/>
              <a:pPr rtl="0"/>
              <a:t>2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DEB7EE2-04A2-4FB2-9625-C9C73AC4D32F}" type="slidenum">
              <a:rPr lang="it-IT" altLang="en-US" smtClean="0"/>
              <a:pPr rtl="0"/>
              <a:t>20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191776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DEB7EE2-04A2-4FB2-9625-C9C73AC4D32F}" type="slidenum">
              <a:rPr lang="it-IT" altLang="en-US" smtClean="0"/>
              <a:pPr rtl="0"/>
              <a:t>21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847209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DEB7EE2-04A2-4FB2-9625-C9C73AC4D32F}" type="slidenum">
              <a:rPr lang="it-IT" altLang="en-US" smtClean="0"/>
              <a:pPr rtl="0"/>
              <a:t>23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124758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tangolo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eaLnBrk="0" hangingPunct="0"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it-IT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 eaLnBrk="1" hangingPunct="1"/>
            <a:fld id="{947842D7-C728-4EBD-982B-B8BE79E4DBBE}" type="slidenum">
              <a:rPr lang="it-IT" altLang="en-US"/>
              <a:pPr rtl="0" eaLnBrk="1" hangingPunct="1"/>
              <a:t>24</a:t>
            </a:fld>
            <a:endParaRPr lang="it-IT" altLang="en-US" dirty="0"/>
          </a:p>
        </p:txBody>
      </p:sp>
      <p:sp>
        <p:nvSpPr>
          <p:cNvPr id="15363" name="Rettangolo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ttangolo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defPPr>
              <a:defRPr lang="it-IT"/>
            </a:defPPr>
          </a:lstStyle>
          <a:p>
            <a:pPr rtl="0" eaLnBrk="1" hangingPunct="1"/>
            <a:endParaRPr lang="it-IT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6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3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08496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4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88758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5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23790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6DEB7EE2-04A2-4FB2-9625-C9C73AC4D32F}" type="slidenum">
              <a:rPr lang="it-IT" altLang="en-US" smtClean="0"/>
              <a:pPr rtl="0"/>
              <a:t>6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7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036658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8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50707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it-IT" altLang="en-US" smtClean="0"/>
              <a:pPr rtl="0"/>
              <a:t>9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402228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 rtlCol="0"/>
          <a:lstStyle>
            <a:lvl1pPr>
              <a:defRPr lang="it-IT" b="1"/>
            </a:lvl1pPr>
          </a:lstStyle>
          <a:p>
            <a:pPr rtl="0"/>
            <a:r>
              <a:rPr lang="it-IT" noProof="0"/>
              <a:t>Inserire il titolo qui</a:t>
            </a:r>
          </a:p>
        </p:txBody>
      </p:sp>
      <p:pic>
        <p:nvPicPr>
          <p:cNvPr id="6" name="Segnaposto immagine 9" descr="Motivo geometrico luminoso e colorato ">
            <a:extLst>
              <a:ext uri="{FF2B5EF4-FFF2-40B4-BE49-F238E27FC236}">
                <a16:creationId xmlns:a16="http://schemas.microsoft.com/office/drawing/2014/main" id="{47BA4775-9232-44C1-8851-04B675311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" r="24"/>
          <a:stretch/>
        </p:blipFill>
        <p:spPr>
          <a:xfrm>
            <a:off x="-9236" y="0"/>
            <a:ext cx="474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arancione contenuto motivo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spcBef>
                <a:spcPts val="1000"/>
              </a:spcBef>
              <a:defRPr lang="it-IT" sz="4000" b="1" spc="-50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it-IT" noProof="0"/>
              <a:t>Inserire il titolo qui</a:t>
            </a:r>
          </a:p>
        </p:txBody>
      </p:sp>
      <p:sp>
        <p:nvSpPr>
          <p:cNvPr id="12" name="Segnaposto testo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it-IT"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lang="it-IT" sz="1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it-IT" noProof="0"/>
              <a:t>Inserire il sottotitolo qui</a:t>
            </a:r>
          </a:p>
          <a:p>
            <a:pPr lvl="1" rtl="0"/>
            <a:r>
              <a:rPr lang="it-IT" noProof="0"/>
              <a:t>Inserire il contenuto qui</a:t>
            </a:r>
          </a:p>
        </p:txBody>
      </p:sp>
      <p:pic>
        <p:nvPicPr>
          <p:cNvPr id="5" name="Segnaposto immagine 13" descr="Motivo geometrico luminoso e colorato ">
            <a:extLst>
              <a:ext uri="{FF2B5EF4-FFF2-40B4-BE49-F238E27FC236}">
                <a16:creationId xmlns:a16="http://schemas.microsoft.com/office/drawing/2014/main" id="{0E92939E-CAD0-4B0D-A39F-10B9B25E1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motiv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>
              <a:spcBef>
                <a:spcPts val="1000"/>
              </a:spcBef>
              <a:defRPr lang="it-IT" sz="4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it-IT" noProof="0"/>
              <a:t>Inserire il titolo qui</a:t>
            </a:r>
          </a:p>
        </p:txBody>
      </p:sp>
      <p:sp>
        <p:nvSpPr>
          <p:cNvPr id="12" name="Segnaposto testo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it-IT"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lang="it-IT" sz="1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it-IT" noProof="0"/>
              <a:t>Inserire il sottotitolo qui</a:t>
            </a:r>
          </a:p>
          <a:p>
            <a:pPr lvl="1" rtl="0"/>
            <a:r>
              <a:rPr lang="it-IT" noProof="0"/>
              <a:t>Inserire il contenuto qui</a:t>
            </a:r>
          </a:p>
        </p:txBody>
      </p:sp>
      <p:pic>
        <p:nvPicPr>
          <p:cNvPr id="6" name="Segnaposto immagine 15" descr="Motivo geometrico luminoso e colorato ">
            <a:extLst>
              <a:ext uri="{FF2B5EF4-FFF2-40B4-BE49-F238E27FC236}">
                <a16:creationId xmlns:a16="http://schemas.microsoft.com/office/drawing/2014/main" id="{D7C393D9-3916-4D61-9B6A-E1B16C079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913" y="0"/>
            <a:ext cx="4764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9" descr="Motivo geometrico luminoso e colorato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rtl="0"/>
            <a:r>
              <a:rPr lang="it-IT" noProof="0"/>
              <a:t>Inserire il titolo qui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it-IT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 noProof="0"/>
              <a:t>Inserire il contenuto qui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lang="it-IT" sz="40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it-IT" noProof="0"/>
              <a:t>Inserire il titolo qui</a:t>
            </a:r>
          </a:p>
        </p:txBody>
      </p:sp>
      <p:sp>
        <p:nvSpPr>
          <p:cNvPr id="10" name="Segnaposto testo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it-IT"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lang="it-IT" sz="1800" b="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it-IT" noProof="0"/>
              <a:t>Inserire il sottotitolo qui</a:t>
            </a:r>
          </a:p>
          <a:p>
            <a:pPr lvl="1" rtl="0"/>
            <a:r>
              <a:rPr lang="it-IT" noProof="0"/>
              <a:t>Inserire il contenuto qui</a:t>
            </a:r>
          </a:p>
        </p:txBody>
      </p:sp>
      <p:sp>
        <p:nvSpPr>
          <p:cNvPr id="11" name="Segnaposto tabella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800" b="0"/>
            </a:lvl1pPr>
          </a:lstStyle>
          <a:p>
            <a:pPr rtl="0"/>
            <a:r>
              <a:rPr lang="it-IT" noProof="0"/>
              <a:t>Inserire il contenuto qui</a:t>
            </a:r>
          </a:p>
        </p:txBody>
      </p:sp>
      <p:pic>
        <p:nvPicPr>
          <p:cNvPr id="7" name="Segnaposto immagine 20" descr="Motivo geometrico luminoso e colorato ">
            <a:extLst>
              <a:ext uri="{FF2B5EF4-FFF2-40B4-BE49-F238E27FC236}">
                <a16:creationId xmlns:a16="http://schemas.microsoft.com/office/drawing/2014/main" id="{EB4660F5-5357-48E0-B5C6-3DECB6CB8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" b="193"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motivo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spcBef>
                <a:spcPts val="1000"/>
              </a:spcBef>
              <a:defRPr lang="it-IT" sz="4000" b="1" spc="-5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Inserire il titolo qui</a:t>
            </a:r>
          </a:p>
        </p:txBody>
      </p:sp>
      <p:sp>
        <p:nvSpPr>
          <p:cNvPr id="12" name="Segnaposto testo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it-IT"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lang="it-IT" sz="1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it-IT" noProof="0"/>
              <a:t>Inserire il sottotitolo qui</a:t>
            </a:r>
          </a:p>
          <a:p>
            <a:pPr lvl="1" rtl="0"/>
            <a:r>
              <a:rPr lang="it-IT" noProof="0"/>
              <a:t>Inserire il contenuto qui</a:t>
            </a:r>
          </a:p>
        </p:txBody>
      </p:sp>
      <p:pic>
        <p:nvPicPr>
          <p:cNvPr id="6" name="Segnaposto immagine 13" descr="Motivo geometrico luminoso e colorato ">
            <a:extLst>
              <a:ext uri="{FF2B5EF4-FFF2-40B4-BE49-F238E27FC236}">
                <a16:creationId xmlns:a16="http://schemas.microsoft.com/office/drawing/2014/main" id="{2DB741D5-0593-4748-A4D3-EF1E436A1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lang="it-IT" sz="4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il titolo qui</a:t>
            </a:r>
          </a:p>
        </p:txBody>
      </p:sp>
      <p:sp>
        <p:nvSpPr>
          <p:cNvPr id="7" name="Segnaposto testo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it-IT"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lang="it-IT" sz="1800" b="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it-IT" noProof="0"/>
              <a:t>Inserire il sottotitolo qui</a:t>
            </a:r>
          </a:p>
          <a:p>
            <a:pPr lvl="1" rtl="0"/>
            <a:r>
              <a:rPr lang="it-IT" noProof="0"/>
              <a:t>Inserire il contenuto qui</a:t>
            </a:r>
          </a:p>
        </p:txBody>
      </p:sp>
      <p:sp>
        <p:nvSpPr>
          <p:cNvPr id="8" name="Segnaposto SmartArt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it-IT" sz="1800" b="0"/>
            </a:lvl1pPr>
          </a:lstStyle>
          <a:p>
            <a:pPr rtl="0"/>
            <a:r>
              <a:rPr lang="it-IT" noProof="0"/>
              <a:t>Inserire contenuto qui</a:t>
            </a:r>
          </a:p>
        </p:txBody>
      </p:sp>
      <p:pic>
        <p:nvPicPr>
          <p:cNvPr id="9" name="Segnaposto immagine 11" descr="Motivo geometrico luminoso e colorato ">
            <a:extLst>
              <a:ext uri="{FF2B5EF4-FFF2-40B4-BE49-F238E27FC236}">
                <a16:creationId xmlns:a16="http://schemas.microsoft.com/office/drawing/2014/main" id="{1DB66C56-FBAE-47D3-9818-61368D74D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i du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spcBef>
                <a:spcPts val="1000"/>
              </a:spcBef>
              <a:defRPr lang="it-IT" sz="4000"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it-IT" noProof="0"/>
              <a:t>Inserire il titolo qui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it-IT"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lang="it-IT" sz="1800"/>
            </a:lvl2pPr>
          </a:lstStyle>
          <a:p>
            <a:pPr lvl="0" rtl="0"/>
            <a:r>
              <a:rPr lang="it-IT" noProof="0"/>
              <a:t>Inserire il sottotitolo qui</a:t>
            </a:r>
          </a:p>
          <a:p>
            <a:pPr lvl="1" rtl="0"/>
            <a:r>
              <a:rPr lang="it-IT" noProof="0"/>
              <a:t>Inserire il contenuto qui</a:t>
            </a:r>
          </a:p>
        </p:txBody>
      </p:sp>
      <p:sp>
        <p:nvSpPr>
          <p:cNvPr id="9" name="Segnaposto immagine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rmAutofit/>
          </a:bodyPr>
          <a:lstStyle>
            <a:lvl1pPr algn="ctr">
              <a:buNone/>
              <a:defRPr lang="it-IT" sz="16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8" name="Segnaposto immagine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rmAutofit/>
          </a:bodyPr>
          <a:lstStyle>
            <a:lvl1pPr algn="ctr">
              <a:buNone/>
              <a:defRPr lang="it-IT" sz="16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pic>
        <p:nvPicPr>
          <p:cNvPr id="12" name="Segnaposto immagine 19" descr="Motivo geometrico luminoso e colorato ">
            <a:extLst>
              <a:ext uri="{FF2B5EF4-FFF2-40B4-BE49-F238E27FC236}">
                <a16:creationId xmlns:a16="http://schemas.microsoft.com/office/drawing/2014/main" id="{C93F15CF-2105-4C28-85E9-BBA038332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6" b="436"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blu contenuto motiv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>
              <a:spcBef>
                <a:spcPts val="1000"/>
              </a:spcBef>
              <a:defRPr lang="it-IT" sz="40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it-IT" noProof="0"/>
              <a:t>Inserire il titolo qui</a:t>
            </a:r>
          </a:p>
        </p:txBody>
      </p:sp>
      <p:sp>
        <p:nvSpPr>
          <p:cNvPr id="12" name="Segnaposto testo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it-IT"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lang="it-IT" sz="1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it-IT" noProof="0"/>
              <a:t>Inserire il sottotitolo qui</a:t>
            </a:r>
          </a:p>
          <a:p>
            <a:pPr lvl="1" rtl="0"/>
            <a:r>
              <a:rPr lang="it-IT" noProof="0"/>
              <a:t>Inserire il contenuto qui</a:t>
            </a:r>
          </a:p>
        </p:txBody>
      </p:sp>
      <p:pic>
        <p:nvPicPr>
          <p:cNvPr id="5" name="Segnaposto immagine 15" descr="Motivo geometrico luminoso e colorato ">
            <a:extLst>
              <a:ext uri="{FF2B5EF4-FFF2-40B4-BE49-F238E27FC236}">
                <a16:creationId xmlns:a16="http://schemas.microsoft.com/office/drawing/2014/main" id="{9E2B3BF6-B5D6-4D6F-84C6-0EE24AC7C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4000" b="1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rtl="0"/>
            <a:r>
              <a:rPr lang="it-IT" noProof="0"/>
              <a:t>Inserire il titolo qui</a:t>
            </a: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it-IT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it-IT" noProof="0"/>
              <a:t>Inserire il contenuto qui</a:t>
            </a:r>
          </a:p>
        </p:txBody>
      </p:sp>
      <p:pic>
        <p:nvPicPr>
          <p:cNvPr id="6" name="Segnaposto immagine 17" descr="Motivo geometrico luminoso e colorato ">
            <a:extLst>
              <a:ext uri="{FF2B5EF4-FFF2-40B4-BE49-F238E27FC236}">
                <a16:creationId xmlns:a16="http://schemas.microsoft.com/office/drawing/2014/main" id="{9F278CC9-9968-40F5-B18F-B1D45BE36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0" b="390"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690" r:id="rId9"/>
    <p:sldLayoutId id="214748370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erasmus-esc/index/organisations/register-my-organisation" TargetMode="External"/><Relationship Id="rId2" Type="http://schemas.openxmlformats.org/officeDocument/2006/relationships/hyperlink" Target="https://ec.europa.eu/info/funding-tenders/opportunities/portal/screen/how-to-participate/participant-register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8.jpg"/><Relationship Id="rId4" Type="http://schemas.openxmlformats.org/officeDocument/2006/relationships/hyperlink" Target="https://webgate.ec.europa.eu/app-forms/af-ui-opportunities/#/erasmus-plu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gnet.eu/ancifor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g"/><Relationship Id="rId7" Type="http://schemas.openxmlformats.org/officeDocument/2006/relationships/hyperlink" Target="mailto:info@informa-giovani.ne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0475" y="253839"/>
            <a:ext cx="6924582" cy="1956701"/>
          </a:xfrm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Progettare nei Comuni con i fondi UE a gestione diretta o condivisa </a:t>
            </a:r>
          </a:p>
        </p:txBody>
      </p:sp>
      <p:pic>
        <p:nvPicPr>
          <p:cNvPr id="3" name="Immagine 2" descr="Immagine che contiene design&#10;&#10;Descrizione generata automaticamente">
            <a:extLst>
              <a:ext uri="{FF2B5EF4-FFF2-40B4-BE49-F238E27FC236}">
                <a16:creationId xmlns:a16="http://schemas.microsoft.com/office/drawing/2014/main" id="{170AFAD4-5A15-593E-096C-8502F2F6C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475" y="5524161"/>
            <a:ext cx="913397" cy="1080000"/>
          </a:xfrm>
          <a:prstGeom prst="rect">
            <a:avLst/>
          </a:prstGeom>
        </p:spPr>
      </p:pic>
      <p:pic>
        <p:nvPicPr>
          <p:cNvPr id="5" name="Immagine 4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4BBDAA2-A3A0-47D3-4F0F-47F2E4EE0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849" y="5524161"/>
            <a:ext cx="960113" cy="1080000"/>
          </a:xfrm>
          <a:prstGeom prst="rect">
            <a:avLst/>
          </a:prstGeom>
        </p:spPr>
      </p:pic>
      <p:pic>
        <p:nvPicPr>
          <p:cNvPr id="7" name="Immagine 6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DD68259C-4486-E06C-29ED-0212E6C73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5057" y="5524161"/>
            <a:ext cx="1080000" cy="1080000"/>
          </a:xfrm>
          <a:prstGeom prst="rect">
            <a:avLst/>
          </a:prstGeom>
        </p:spPr>
      </p:pic>
      <p:pic>
        <p:nvPicPr>
          <p:cNvPr id="9" name="Immagine 8" descr="Immagine che contiene testo, Elementi grafici, grafica, mappa&#10;&#10;Descrizione generata automaticamente">
            <a:extLst>
              <a:ext uri="{FF2B5EF4-FFF2-40B4-BE49-F238E27FC236}">
                <a16:creationId xmlns:a16="http://schemas.microsoft.com/office/drawing/2014/main" id="{B6ADA40B-C4B4-501F-BAB4-2632CAF88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4009" y="5524161"/>
            <a:ext cx="1080000" cy="1080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A65471-6ACE-86F8-C12E-49E717E1CB92}"/>
              </a:ext>
            </a:extLst>
          </p:cNvPr>
          <p:cNvSpPr txBox="1"/>
          <p:nvPr/>
        </p:nvSpPr>
        <p:spPr>
          <a:xfrm>
            <a:off x="4998627" y="3116062"/>
            <a:ext cx="6924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Palermo, 12 </a:t>
            </a:r>
            <a:r>
              <a:rPr lang="en-GB" dirty="0" err="1">
                <a:solidFill>
                  <a:schemeClr val="bg1"/>
                </a:solidFill>
              </a:rPr>
              <a:t>ottobre</a:t>
            </a:r>
            <a:r>
              <a:rPr lang="en-GB" dirty="0">
                <a:solidFill>
                  <a:schemeClr val="bg1"/>
                </a:solidFill>
              </a:rPr>
              <a:t> 2023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algn="r"/>
            <a:r>
              <a:rPr lang="en-GB" b="1" dirty="0" err="1">
                <a:solidFill>
                  <a:schemeClr val="bg1"/>
                </a:solidFill>
              </a:rPr>
              <a:t>Anci</a:t>
            </a:r>
            <a:r>
              <a:rPr lang="en-GB" b="1" dirty="0">
                <a:solidFill>
                  <a:schemeClr val="bg1"/>
                </a:solidFill>
              </a:rPr>
              <a:t> Sicilia</a:t>
            </a:r>
          </a:p>
          <a:p>
            <a:pPr algn="r"/>
            <a:endParaRPr lang="en-GB" b="1" dirty="0">
              <a:solidFill>
                <a:schemeClr val="bg1"/>
              </a:solidFill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</a:rPr>
              <a:t>Associazione InformaGiovani – Eurodesk Palermo</a:t>
            </a:r>
          </a:p>
        </p:txBody>
      </p:sp>
      <p:pic>
        <p:nvPicPr>
          <p:cNvPr id="8" name="Immagine 7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1A106AC-A116-F00A-6BB4-EEA5FD4BD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759200" cy="18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984" y="214585"/>
            <a:ext cx="6477000" cy="465702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r>
              <a:rPr lang="it-IT" sz="2800" b="1" i="1" dirty="0">
                <a:solidFill>
                  <a:srgbClr val="C63434"/>
                </a:solidFill>
              </a:rPr>
              <a:t>Scambi giovanili</a:t>
            </a:r>
          </a:p>
        </p:txBody>
      </p:sp>
      <p:pic>
        <p:nvPicPr>
          <p:cNvPr id="9" name="Immagine 8" descr="Immagine che contiene design&#10;&#10;Descrizione generata automaticamente">
            <a:extLst>
              <a:ext uri="{FF2B5EF4-FFF2-40B4-BE49-F238E27FC236}">
                <a16:creationId xmlns:a16="http://schemas.microsoft.com/office/drawing/2014/main" id="{DF42E0CE-3408-D126-EF16-11C9BD430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" y="6071871"/>
            <a:ext cx="608931" cy="720000"/>
          </a:xfrm>
          <a:prstGeom prst="rect">
            <a:avLst/>
          </a:prstGeom>
        </p:spPr>
      </p:pic>
      <p:pic>
        <p:nvPicPr>
          <p:cNvPr id="10" name="Immagine 9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D7AC4D59-08DC-5647-483F-20A4BCD75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" y="6071871"/>
            <a:ext cx="720000" cy="720000"/>
          </a:xfrm>
          <a:prstGeom prst="rect">
            <a:avLst/>
          </a:prstGeom>
        </p:spPr>
      </p:pic>
      <p:pic>
        <p:nvPicPr>
          <p:cNvPr id="2" name="Immagine 1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2910CA0B-024E-900D-17A8-6C0FA0EC4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652" y="0"/>
            <a:ext cx="5012846" cy="143163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8629C4B-5C69-26DB-C9EA-C2800507AAC2}"/>
              </a:ext>
            </a:extLst>
          </p:cNvPr>
          <p:cNvSpPr txBox="1"/>
          <p:nvPr/>
        </p:nvSpPr>
        <p:spPr>
          <a:xfrm>
            <a:off x="4848756" y="1085089"/>
            <a:ext cx="1478892" cy="1431635"/>
          </a:xfrm>
          <a:prstGeom prst="rect">
            <a:avLst/>
          </a:prstGeom>
          <a:solidFill>
            <a:schemeClr val="tx1">
              <a:lumMod val="75000"/>
              <a:alpha val="99000"/>
            </a:schemeClr>
          </a:solidFill>
          <a:ln w="31750" cap="rnd" cmpd="sng">
            <a:solidFill>
              <a:schemeClr val="tx1">
                <a:lumMod val="6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b="1" dirty="0"/>
              <a:t>Supporto finanziario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E085D8B-6C91-92BF-C8B5-C84CB726FE1F}"/>
              </a:ext>
            </a:extLst>
          </p:cNvPr>
          <p:cNvSpPr txBox="1"/>
          <p:nvPr/>
        </p:nvSpPr>
        <p:spPr>
          <a:xfrm>
            <a:off x="6336793" y="1085088"/>
            <a:ext cx="5762844" cy="1431636"/>
          </a:xfrm>
          <a:prstGeom prst="rect">
            <a:avLst/>
          </a:prstGeom>
          <a:noFill/>
          <a:ln w="31750" cap="rnd" cmpd="sng">
            <a:solidFill>
              <a:schemeClr val="tx1">
                <a:lumMod val="6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Contributo per la gestione del progetto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Spese di viaggio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Spese di vitto e alloggio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Copertura di costi eccezionali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Spese necessarie per favorire la partecipazione di giovani</a:t>
            </a:r>
            <a:br>
              <a:rPr lang="it-IT" sz="1500" dirty="0"/>
            </a:br>
            <a:r>
              <a:rPr lang="it-IT" sz="1500" dirty="0"/>
              <a:t>con minori opportunità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F07E61A-0647-175D-11CB-4778141A4165}"/>
              </a:ext>
            </a:extLst>
          </p:cNvPr>
          <p:cNvSpPr/>
          <p:nvPr/>
        </p:nvSpPr>
        <p:spPr>
          <a:xfrm>
            <a:off x="4848757" y="3533248"/>
            <a:ext cx="2499083" cy="7284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600" b="1" dirty="0"/>
              <a:t>Eguaglianza di genere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A35BF9-1C8E-E1B4-B907-BC88C36F6141}"/>
              </a:ext>
            </a:extLst>
          </p:cNvPr>
          <p:cNvSpPr/>
          <p:nvPr/>
        </p:nvSpPr>
        <p:spPr>
          <a:xfrm>
            <a:off x="7347840" y="3529200"/>
            <a:ext cx="4751797" cy="7284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1300" b="1" dirty="0">
                <a:solidFill>
                  <a:srgbClr val="333333"/>
                </a:solidFill>
              </a:rPr>
              <a:t>Comune di Trissino (The red </a:t>
            </a:r>
            <a:r>
              <a:rPr lang="it-IT" sz="1300" b="1" dirty="0" err="1">
                <a:solidFill>
                  <a:srgbClr val="333333"/>
                </a:solidFill>
              </a:rPr>
              <a:t>bench</a:t>
            </a:r>
            <a:r>
              <a:rPr lang="it-IT" sz="1300" b="1" dirty="0">
                <a:solidFill>
                  <a:srgbClr val="333333"/>
                </a:solidFill>
              </a:rPr>
              <a:t>)</a:t>
            </a:r>
            <a:endParaRPr lang="it-IT" sz="1300" b="1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FE18B2B-D257-7A11-A54E-07C792B5F499}"/>
              </a:ext>
            </a:extLst>
          </p:cNvPr>
          <p:cNvSpPr/>
          <p:nvPr/>
        </p:nvSpPr>
        <p:spPr>
          <a:xfrm>
            <a:off x="4848756" y="4444277"/>
            <a:ext cx="2499083" cy="742541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Promuovere le tradizioni culturali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B8C88E9-098E-26F3-4C3A-4ACF078554E3}"/>
              </a:ext>
            </a:extLst>
          </p:cNvPr>
          <p:cNvSpPr/>
          <p:nvPr/>
        </p:nvSpPr>
        <p:spPr>
          <a:xfrm>
            <a:off x="7360014" y="4444277"/>
            <a:ext cx="4739623" cy="742541"/>
          </a:xfrm>
          <a:prstGeom prst="rect">
            <a:avLst/>
          </a:prstGeom>
          <a:solidFill>
            <a:srgbClr val="FFE5FF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i="0" dirty="0">
                <a:solidFill>
                  <a:srgbClr val="0E3051"/>
                </a:solidFill>
                <a:effectLst/>
              </a:rPr>
              <a:t>Comune di Nocera Superiore (</a:t>
            </a:r>
            <a:r>
              <a:rPr lang="it-IT" sz="1300" b="1" i="0" dirty="0" err="1">
                <a:solidFill>
                  <a:srgbClr val="0E3051"/>
                </a:solidFill>
                <a:effectLst/>
              </a:rPr>
              <a:t>Why</a:t>
            </a:r>
            <a:r>
              <a:rPr lang="it-IT" sz="1300" b="1" i="0" dirty="0">
                <a:solidFill>
                  <a:srgbClr val="0E3051"/>
                </a:solidFill>
                <a:effectLst/>
              </a:rPr>
              <a:t> </a:t>
            </a:r>
            <a:r>
              <a:rPr lang="it-IT" sz="1300" b="1" i="0" dirty="0" err="1">
                <a:solidFill>
                  <a:srgbClr val="0E3051"/>
                </a:solidFill>
                <a:effectLst/>
              </a:rPr>
              <a:t>Preserve</a:t>
            </a:r>
            <a:r>
              <a:rPr lang="it-IT" sz="1300" b="1" i="0" dirty="0">
                <a:solidFill>
                  <a:srgbClr val="0E3051"/>
                </a:solidFill>
                <a:effectLst/>
              </a:rPr>
              <a:t> History?)</a:t>
            </a:r>
            <a:endParaRPr lang="it-IT" sz="1300" b="1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2BD4C0C-8829-A3B4-24FD-037659066AAF}"/>
              </a:ext>
            </a:extLst>
          </p:cNvPr>
          <p:cNvSpPr/>
          <p:nvPr/>
        </p:nvSpPr>
        <p:spPr>
          <a:xfrm>
            <a:off x="4848755" y="5371853"/>
            <a:ext cx="2499083" cy="8078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Supportare l’inclusione sociale e lavorativa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A36274D-9068-64F4-DC56-ECCF27DCCF26}"/>
              </a:ext>
            </a:extLst>
          </p:cNvPr>
          <p:cNvSpPr/>
          <p:nvPr/>
        </p:nvSpPr>
        <p:spPr>
          <a:xfrm>
            <a:off x="7347838" y="5369007"/>
            <a:ext cx="4751799" cy="807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i="0" dirty="0">
                <a:solidFill>
                  <a:schemeClr val="bg1"/>
                </a:solidFill>
                <a:effectLst/>
              </a:rPr>
              <a:t>Comune di Forza D’Agrò (</a:t>
            </a:r>
            <a:r>
              <a:rPr lang="en-US" sz="1300" b="1" i="0" dirty="0">
                <a:solidFill>
                  <a:schemeClr val="bg1"/>
                </a:solidFill>
                <a:effectLst/>
              </a:rPr>
              <a:t>Shape Inclusion: NO barriers, NO borders)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i="0" dirty="0">
                <a:solidFill>
                  <a:schemeClr val="bg1"/>
                </a:solidFill>
                <a:effectLst/>
              </a:rPr>
              <a:t>Comune di Carfizzi (</a:t>
            </a:r>
            <a:r>
              <a:rPr lang="en-US" sz="1300" b="1" i="0" dirty="0">
                <a:solidFill>
                  <a:schemeClr val="bg1"/>
                </a:solidFill>
                <a:effectLst/>
              </a:rPr>
              <a:t>NE.A.R. THE FUTURE: Neets And Refugees Inclusion)</a:t>
            </a:r>
            <a:endParaRPr lang="it-IT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984" y="214585"/>
            <a:ext cx="6477000" cy="465702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r>
              <a:rPr lang="it-IT" sz="2800" b="1" i="1" dirty="0">
                <a:solidFill>
                  <a:srgbClr val="C63434"/>
                </a:solidFill>
              </a:rPr>
              <a:t>Mobilità degli operatori</a:t>
            </a:r>
          </a:p>
        </p:txBody>
      </p:sp>
      <p:pic>
        <p:nvPicPr>
          <p:cNvPr id="9" name="Immagine 8" descr="Immagine che contiene design&#10;&#10;Descrizione generata automaticamente">
            <a:extLst>
              <a:ext uri="{FF2B5EF4-FFF2-40B4-BE49-F238E27FC236}">
                <a16:creationId xmlns:a16="http://schemas.microsoft.com/office/drawing/2014/main" id="{DF42E0CE-3408-D126-EF16-11C9BD430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" y="6071871"/>
            <a:ext cx="608931" cy="720000"/>
          </a:xfrm>
          <a:prstGeom prst="rect">
            <a:avLst/>
          </a:prstGeom>
        </p:spPr>
      </p:pic>
      <p:pic>
        <p:nvPicPr>
          <p:cNvPr id="10" name="Immagine 9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D7AC4D59-08DC-5647-483F-20A4BCD75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" y="6071871"/>
            <a:ext cx="720000" cy="720000"/>
          </a:xfrm>
          <a:prstGeom prst="rect">
            <a:avLst/>
          </a:prstGeom>
        </p:spPr>
      </p:pic>
      <p:pic>
        <p:nvPicPr>
          <p:cNvPr id="2" name="Immagine 1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2910CA0B-024E-900D-17A8-6C0FA0EC4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652" y="0"/>
            <a:ext cx="5012846" cy="1431636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04CA4599-F7EE-9EA9-B3D4-489ACD224C78}"/>
              </a:ext>
            </a:extLst>
          </p:cNvPr>
          <p:cNvSpPr txBox="1">
            <a:spLocks/>
          </p:cNvSpPr>
          <p:nvPr/>
        </p:nvSpPr>
        <p:spPr>
          <a:xfrm>
            <a:off x="4764025" y="1071823"/>
            <a:ext cx="7427975" cy="949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>
                <a:solidFill>
                  <a:srgbClr val="434343"/>
                </a:solidFill>
              </a:rPr>
              <a:t>Attività di mobilità transnazionale a sostegno dello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sviluppo professionale </a:t>
            </a:r>
            <a:r>
              <a:rPr lang="it-IT" sz="1800" dirty="0">
                <a:solidFill>
                  <a:srgbClr val="434343"/>
                </a:solidFill>
              </a:rPr>
              <a:t>degli operatori impegnati nel lavoro con i giovani.</a:t>
            </a:r>
            <a:br>
              <a:rPr lang="it-IT" sz="1800" dirty="0">
                <a:solidFill>
                  <a:srgbClr val="434343"/>
                </a:solidFill>
              </a:rPr>
            </a:br>
            <a:r>
              <a:rPr lang="it-IT" sz="1800" dirty="0">
                <a:solidFill>
                  <a:srgbClr val="434343"/>
                </a:solidFill>
              </a:rPr>
              <a:t>Visite di studio, formazioni, seminari, attività di osservazione, ecc.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33C8F36-2982-AFF2-2E3A-A8FDCE975EC2}"/>
              </a:ext>
            </a:extLst>
          </p:cNvPr>
          <p:cNvSpPr/>
          <p:nvPr/>
        </p:nvSpPr>
        <p:spPr>
          <a:xfrm>
            <a:off x="4948194" y="2056496"/>
            <a:ext cx="2110974" cy="61579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it-IT" b="1" dirty="0"/>
              <a:t>Eguaglianza di genere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6CAB782-0754-3FDE-961A-805F43B6820E}"/>
              </a:ext>
            </a:extLst>
          </p:cNvPr>
          <p:cNvSpPr/>
          <p:nvPr/>
        </p:nvSpPr>
        <p:spPr>
          <a:xfrm>
            <a:off x="4948194" y="3675441"/>
            <a:ext cx="2110974" cy="539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Dialogo strutturato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BDB5744-F894-03A3-B105-1A80330C06BA}"/>
              </a:ext>
            </a:extLst>
          </p:cNvPr>
          <p:cNvSpPr/>
          <p:nvPr/>
        </p:nvSpPr>
        <p:spPr>
          <a:xfrm>
            <a:off x="4948194" y="2769961"/>
            <a:ext cx="2110974" cy="8078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2">
                    <a:lumMod val="25000"/>
                  </a:schemeClr>
                </a:solidFill>
              </a:rPr>
              <a:t>Supportare l’inclusione sociale e lavorativa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596315D-B095-D760-B639-FA28C434D377}"/>
              </a:ext>
            </a:extLst>
          </p:cNvPr>
          <p:cNvSpPr/>
          <p:nvPr/>
        </p:nvSpPr>
        <p:spPr>
          <a:xfrm>
            <a:off x="7059168" y="2056496"/>
            <a:ext cx="4814508" cy="6157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dirty="0">
                <a:solidFill>
                  <a:schemeClr val="bg1"/>
                </a:solidFill>
              </a:rPr>
              <a:t>Comune di Montemaggiore Belsito (</a:t>
            </a:r>
            <a:r>
              <a:rPr lang="en-US" sz="1300" b="1" i="0" dirty="0">
                <a:solidFill>
                  <a:schemeClr val="bg1"/>
                </a:solidFill>
                <a:effectLst/>
              </a:rPr>
              <a:t>A Step Forward Towards a Gender Equality)</a:t>
            </a:r>
            <a:endParaRPr lang="it-IT" sz="1300" b="1" dirty="0">
              <a:solidFill>
                <a:schemeClr val="bg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0C03423-23B7-B58B-1121-A0EBA5519321}"/>
              </a:ext>
            </a:extLst>
          </p:cNvPr>
          <p:cNvSpPr/>
          <p:nvPr/>
        </p:nvSpPr>
        <p:spPr>
          <a:xfrm>
            <a:off x="7059168" y="3675441"/>
            <a:ext cx="4814508" cy="5399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300" b="1" dirty="0" err="1">
                <a:solidFill>
                  <a:schemeClr val="bg1"/>
                </a:solidFill>
              </a:rPr>
              <a:t>Comune</a:t>
            </a:r>
            <a:r>
              <a:rPr lang="en-US" sz="1300" b="1" dirty="0">
                <a:solidFill>
                  <a:schemeClr val="bg1"/>
                </a:solidFill>
              </a:rPr>
              <a:t> Nizza di Sicilia (How to work together for promoting Youth employment in Europe, Happy-UE)</a:t>
            </a:r>
            <a:endParaRPr lang="it-IT" sz="1300" b="1" dirty="0">
              <a:solidFill>
                <a:schemeClr val="bg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76F7C34-A912-44C6-8AED-65AE3385EB57}"/>
              </a:ext>
            </a:extLst>
          </p:cNvPr>
          <p:cNvSpPr/>
          <p:nvPr/>
        </p:nvSpPr>
        <p:spPr>
          <a:xfrm>
            <a:off x="7059168" y="2769961"/>
            <a:ext cx="4814508" cy="8078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i="0" dirty="0">
                <a:solidFill>
                  <a:schemeClr val="bg1"/>
                </a:solidFill>
                <a:effectLst/>
              </a:rPr>
              <a:t>Comune di Santa Alessio Siculo (Youth </a:t>
            </a:r>
            <a:r>
              <a:rPr lang="it-IT" sz="1300" b="1" i="0" dirty="0" err="1">
                <a:solidFill>
                  <a:schemeClr val="bg1"/>
                </a:solidFill>
                <a:effectLst/>
              </a:rPr>
              <a:t>Violence</a:t>
            </a:r>
            <a:r>
              <a:rPr lang="it-IT" sz="1300" b="1" i="0" dirty="0">
                <a:solidFill>
                  <a:schemeClr val="bg1"/>
                </a:solidFill>
                <a:effectLst/>
              </a:rPr>
              <a:t> </a:t>
            </a:r>
            <a:r>
              <a:rPr lang="it-IT" sz="1300" b="1" i="0" dirty="0" err="1">
                <a:solidFill>
                  <a:schemeClr val="bg1"/>
                </a:solidFill>
                <a:effectLst/>
              </a:rPr>
              <a:t>Behaviors</a:t>
            </a:r>
            <a:r>
              <a:rPr lang="it-IT" sz="1300" b="1" i="0" dirty="0">
                <a:solidFill>
                  <a:schemeClr val="bg1"/>
                </a:solidFill>
                <a:effectLst/>
              </a:rPr>
              <a:t> - 2.0</a:t>
            </a:r>
            <a:r>
              <a:rPr lang="en-US" sz="1300" b="1" i="0" dirty="0">
                <a:solidFill>
                  <a:schemeClr val="bg1"/>
                </a:solidFill>
                <a:effectLst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i="0" dirty="0">
                <a:solidFill>
                  <a:schemeClr val="bg1"/>
                </a:solidFill>
                <a:effectLst/>
              </a:rPr>
              <a:t>Comune di Sennori (Culture </a:t>
            </a:r>
            <a:r>
              <a:rPr lang="it-IT" sz="1300" b="1" i="0" dirty="0" err="1">
                <a:solidFill>
                  <a:schemeClr val="bg1"/>
                </a:solidFill>
                <a:effectLst/>
              </a:rPr>
              <a:t>Against</a:t>
            </a:r>
            <a:r>
              <a:rPr lang="it-IT" sz="1300" b="1" i="0" dirty="0">
                <a:solidFill>
                  <a:schemeClr val="bg1"/>
                </a:solidFill>
                <a:effectLst/>
              </a:rPr>
              <a:t> </a:t>
            </a:r>
            <a:r>
              <a:rPr lang="it-IT" sz="1300" b="1" i="0" dirty="0" err="1">
                <a:solidFill>
                  <a:schemeClr val="bg1"/>
                </a:solidFill>
                <a:effectLst/>
              </a:rPr>
              <a:t>Unemployment</a:t>
            </a:r>
            <a:r>
              <a:rPr lang="en-US" sz="1300" b="1" i="0" dirty="0">
                <a:solidFill>
                  <a:schemeClr val="bg1"/>
                </a:solidFill>
                <a:effectLst/>
              </a:rPr>
              <a:t>)</a:t>
            </a:r>
            <a:endParaRPr lang="it-IT" sz="1300" b="1" dirty="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ABEBC7A-053B-B914-6CBF-78D8B6AB0E62}"/>
              </a:ext>
            </a:extLst>
          </p:cNvPr>
          <p:cNvSpPr txBox="1"/>
          <p:nvPr/>
        </p:nvSpPr>
        <p:spPr>
          <a:xfrm>
            <a:off x="4886504" y="4943405"/>
            <a:ext cx="1478892" cy="1457395"/>
          </a:xfrm>
          <a:prstGeom prst="rect">
            <a:avLst/>
          </a:prstGeom>
          <a:solidFill>
            <a:schemeClr val="tx1">
              <a:lumMod val="75000"/>
              <a:alpha val="99000"/>
            </a:schemeClr>
          </a:solidFill>
          <a:ln w="31750" cap="rnd" cmpd="sng">
            <a:solidFill>
              <a:schemeClr val="tx1">
                <a:lumMod val="6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b="1" dirty="0"/>
              <a:t>Supporto finanziario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368C7A4-0E3A-8826-FB05-483C6143F73B}"/>
              </a:ext>
            </a:extLst>
          </p:cNvPr>
          <p:cNvSpPr txBox="1"/>
          <p:nvPr/>
        </p:nvSpPr>
        <p:spPr>
          <a:xfrm>
            <a:off x="6374541" y="4943403"/>
            <a:ext cx="5762844" cy="1457397"/>
          </a:xfrm>
          <a:prstGeom prst="rect">
            <a:avLst/>
          </a:prstGeom>
          <a:noFill/>
          <a:ln w="31750" cap="rnd" cmpd="sng">
            <a:solidFill>
              <a:schemeClr val="tx1">
                <a:lumMod val="6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Contributo per la gestione del progetto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Spese di viaggio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Spese di vitto e alloggio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Copertura di costi eccezionali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Spese necessarie per favorire la partecipazione di operatori</a:t>
            </a:r>
            <a:br>
              <a:rPr lang="it-IT" sz="1500" dirty="0"/>
            </a:br>
            <a:r>
              <a:rPr lang="it-IT" sz="1500" dirty="0"/>
              <a:t>con minori opportunità</a:t>
            </a:r>
          </a:p>
        </p:txBody>
      </p:sp>
    </p:spTree>
    <p:extLst>
      <p:ext uri="{BB962C8B-B14F-4D97-AF65-F5344CB8AC3E}">
        <p14:creationId xmlns:p14="http://schemas.microsoft.com/office/powerpoint/2010/main" val="19997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984" y="214585"/>
            <a:ext cx="6477000" cy="465702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r>
              <a:rPr lang="it-IT" sz="2800" b="1" i="1" dirty="0">
                <a:solidFill>
                  <a:srgbClr val="C63434"/>
                </a:solidFill>
              </a:rPr>
              <a:t>Attività di partecipazione dei giovani</a:t>
            </a:r>
          </a:p>
        </p:txBody>
      </p:sp>
      <p:pic>
        <p:nvPicPr>
          <p:cNvPr id="9" name="Immagine 8" descr="Immagine che contiene design&#10;&#10;Descrizione generata automaticamente">
            <a:extLst>
              <a:ext uri="{FF2B5EF4-FFF2-40B4-BE49-F238E27FC236}">
                <a16:creationId xmlns:a16="http://schemas.microsoft.com/office/drawing/2014/main" id="{DF42E0CE-3408-D126-EF16-11C9BD430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" y="6071871"/>
            <a:ext cx="608931" cy="720000"/>
          </a:xfrm>
          <a:prstGeom prst="rect">
            <a:avLst/>
          </a:prstGeom>
        </p:spPr>
      </p:pic>
      <p:pic>
        <p:nvPicPr>
          <p:cNvPr id="10" name="Immagine 9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D7AC4D59-08DC-5647-483F-20A4BCD75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" y="6071871"/>
            <a:ext cx="720000" cy="720000"/>
          </a:xfrm>
          <a:prstGeom prst="rect">
            <a:avLst/>
          </a:prstGeom>
        </p:spPr>
      </p:pic>
      <p:pic>
        <p:nvPicPr>
          <p:cNvPr id="2" name="Immagine 1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2910CA0B-024E-900D-17A8-6C0FA0EC4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652" y="0"/>
            <a:ext cx="5012846" cy="1431636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04CA4599-F7EE-9EA9-B3D4-489ACD224C78}"/>
              </a:ext>
            </a:extLst>
          </p:cNvPr>
          <p:cNvSpPr txBox="1">
            <a:spLocks/>
          </p:cNvSpPr>
          <p:nvPr/>
        </p:nvSpPr>
        <p:spPr>
          <a:xfrm>
            <a:off x="4764025" y="846062"/>
            <a:ext cx="7427975" cy="949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>
                <a:solidFill>
                  <a:srgbClr val="434343"/>
                </a:solidFill>
              </a:rPr>
              <a:t>Attività al di fuori dell'istruzione e della formazione formali che incoraggiano, promuovono e facilitano la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partecipazione dei giovani alla vita democratica </a:t>
            </a:r>
            <a:r>
              <a:rPr lang="it-IT" sz="1800" dirty="0">
                <a:solidFill>
                  <a:srgbClr val="434343"/>
                </a:solidFill>
              </a:rPr>
              <a:t>dell'Europa a livello locale, regionale, nazionale ed europeo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ABEBC7A-053B-B914-6CBF-78D8B6AB0E62}"/>
              </a:ext>
            </a:extLst>
          </p:cNvPr>
          <p:cNvSpPr txBox="1"/>
          <p:nvPr/>
        </p:nvSpPr>
        <p:spPr>
          <a:xfrm>
            <a:off x="4886503" y="3708528"/>
            <a:ext cx="1478892" cy="1429963"/>
          </a:xfrm>
          <a:prstGeom prst="rect">
            <a:avLst/>
          </a:prstGeom>
          <a:solidFill>
            <a:schemeClr val="tx1">
              <a:lumMod val="75000"/>
              <a:alpha val="99000"/>
            </a:schemeClr>
          </a:solidFill>
          <a:ln w="31750" cap="rnd" cmpd="sng">
            <a:solidFill>
              <a:schemeClr val="tx1">
                <a:lumMod val="6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b="1" dirty="0"/>
              <a:t>Supporto finanziario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368C7A4-0E3A-8826-FB05-483C6143F73B}"/>
              </a:ext>
            </a:extLst>
          </p:cNvPr>
          <p:cNvSpPr txBox="1"/>
          <p:nvPr/>
        </p:nvSpPr>
        <p:spPr>
          <a:xfrm>
            <a:off x="6374540" y="3708526"/>
            <a:ext cx="5762844" cy="1429965"/>
          </a:xfrm>
          <a:prstGeom prst="rect">
            <a:avLst/>
          </a:prstGeom>
          <a:noFill/>
          <a:ln w="31750" cap="rnd" cmpd="sng">
            <a:solidFill>
              <a:schemeClr val="tx1">
                <a:lumMod val="6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Contributo per la gestione del progetto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Sostegno a eventi di partecipazione dei giovani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Altre spese: spese di coaching, viaggi, vitto e alloggio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Copertura di costi eccezionali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500" dirty="0"/>
              <a:t>Spese necessarie per favorire la partecipazione di giovani con minori opportunità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5A55099-5200-F035-FB7B-CF6C624F1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8549"/>
              </p:ext>
            </p:extLst>
          </p:nvPr>
        </p:nvGraphicFramePr>
        <p:xfrm>
          <a:off x="4886503" y="1960839"/>
          <a:ext cx="7250882" cy="158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441">
                  <a:extLst>
                    <a:ext uri="{9D8B030D-6E8A-4147-A177-3AD203B41FA5}">
                      <a16:colId xmlns:a16="http://schemas.microsoft.com/office/drawing/2014/main" val="3583517719"/>
                    </a:ext>
                  </a:extLst>
                </a:gridCol>
                <a:gridCol w="3625441">
                  <a:extLst>
                    <a:ext uri="{9D8B030D-6E8A-4147-A177-3AD203B41FA5}">
                      <a16:colId xmlns:a16="http://schemas.microsoft.com/office/drawing/2014/main" val="362013368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Tipologie</a:t>
                      </a:r>
                      <a:r>
                        <a:rPr lang="en-GB" dirty="0"/>
                        <a:t> di </a:t>
                      </a:r>
                      <a:r>
                        <a:rPr lang="en-GB" dirty="0" err="1"/>
                        <a:t>attività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it-IT" sz="1300" b="1" i="0" dirty="0">
                          <a:solidFill>
                            <a:schemeClr val="bg1"/>
                          </a:solidFill>
                          <a:effectLst/>
                        </a:rPr>
                        <a:t>workshop e/o incontri di persona o online tra giovani e decisori politici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it-IT" sz="1300" b="1" i="0" dirty="0">
                          <a:solidFill>
                            <a:schemeClr val="bg1"/>
                          </a:solidFill>
                          <a:effectLst/>
                        </a:rPr>
                        <a:t>seminari su temi europei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it-IT" sz="1300" b="1" i="0" dirty="0">
                          <a:solidFill>
                            <a:schemeClr val="bg1"/>
                          </a:solidFill>
                          <a:effectLst/>
                        </a:rPr>
                        <a:t>consultazioni di giovani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it-IT" sz="1300" b="1" i="0" dirty="0">
                          <a:solidFill>
                            <a:schemeClr val="bg1"/>
                          </a:solidFill>
                          <a:effectLst/>
                        </a:rPr>
                        <a:t>Campagne di sensibilizzazione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200"/>
                        <a:buFont typeface="Wingdings" panose="05000000000000000000" pitchFamily="2" charset="2"/>
                        <a:buChar char="ü"/>
                      </a:pPr>
                      <a:r>
                        <a:rPr lang="it-IT" sz="1300" b="1" dirty="0">
                          <a:solidFill>
                            <a:schemeClr val="bg1"/>
                          </a:solidFill>
                          <a:sym typeface="Lato"/>
                        </a:rPr>
                        <a:t>facilitazione dell'accesso a spazi virtuali e/o fisici per i giovani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200"/>
                        <a:buFont typeface="Wingdings" panose="05000000000000000000" pitchFamily="2" charset="2"/>
                        <a:buChar char="ü"/>
                      </a:pPr>
                      <a:r>
                        <a:rPr lang="it-IT" sz="1300" b="1" dirty="0">
                          <a:solidFill>
                            <a:schemeClr val="bg1"/>
                          </a:solidFill>
                          <a:sym typeface="Lato"/>
                        </a:rPr>
                        <a:t>simulazioni (funzionamento delle istituzioni democratiche) e giochi di ruolo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897225"/>
                  </a:ext>
                </a:extLst>
              </a:tr>
            </a:tbl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909BFDDE-50D4-C617-1AC9-898C4457D24F}"/>
              </a:ext>
            </a:extLst>
          </p:cNvPr>
          <p:cNvSpPr/>
          <p:nvPr/>
        </p:nvSpPr>
        <p:spPr>
          <a:xfrm>
            <a:off x="4886503" y="5537552"/>
            <a:ext cx="1833563" cy="10686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b="1" dirty="0"/>
              <a:t>Ambiente e cambiamento climatico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D078380-4CA6-AA18-6840-C4D249D06F2C}"/>
              </a:ext>
            </a:extLst>
          </p:cNvPr>
          <p:cNvSpPr/>
          <p:nvPr/>
        </p:nvSpPr>
        <p:spPr>
          <a:xfrm>
            <a:off x="6720066" y="5537552"/>
            <a:ext cx="5402079" cy="1068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s-ES" sz="1300" b="1" i="1" dirty="0">
                <a:solidFill>
                  <a:schemeClr val="bg1"/>
                </a:solidFill>
              </a:rPr>
              <a:t>Mancomunidad Comarca de la Sidra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b="1" dirty="0">
                <a:solidFill>
                  <a:schemeClr val="bg1"/>
                </a:solidFill>
              </a:rPr>
              <a:t>sondaggio online sul grado di consapevolezza rispetto alle principali sfide ambientali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b="1" dirty="0">
                <a:solidFill>
                  <a:schemeClr val="bg1"/>
                </a:solidFill>
              </a:rPr>
              <a:t>sessioni informativa e dibattiti con rappresentanti politici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b="1" dirty="0">
                <a:solidFill>
                  <a:schemeClr val="bg1"/>
                </a:solidFill>
              </a:rPr>
              <a:t>laboratorio pratico su tematiche ambientali</a:t>
            </a:r>
            <a:endParaRPr lang="it-IT" sz="13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984" y="214585"/>
            <a:ext cx="6477000" cy="465702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r>
              <a:rPr lang="it-IT" sz="2800" b="1" i="1" dirty="0">
                <a:solidFill>
                  <a:srgbClr val="C63434"/>
                </a:solidFill>
              </a:rPr>
              <a:t>Partenariati di cooperazione. Una progettazione più strutturata</a:t>
            </a:r>
          </a:p>
        </p:txBody>
      </p:sp>
      <p:pic>
        <p:nvPicPr>
          <p:cNvPr id="9" name="Immagine 8" descr="Immagine che contiene design&#10;&#10;Descrizione generata automaticamente">
            <a:extLst>
              <a:ext uri="{FF2B5EF4-FFF2-40B4-BE49-F238E27FC236}">
                <a16:creationId xmlns:a16="http://schemas.microsoft.com/office/drawing/2014/main" id="{DF42E0CE-3408-D126-EF16-11C9BD430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" y="6071871"/>
            <a:ext cx="608931" cy="720000"/>
          </a:xfrm>
          <a:prstGeom prst="rect">
            <a:avLst/>
          </a:prstGeom>
        </p:spPr>
      </p:pic>
      <p:pic>
        <p:nvPicPr>
          <p:cNvPr id="10" name="Immagine 9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D7AC4D59-08DC-5647-483F-20A4BCD75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" y="6071871"/>
            <a:ext cx="720000" cy="720000"/>
          </a:xfrm>
          <a:prstGeom prst="rect">
            <a:avLst/>
          </a:prstGeom>
        </p:spPr>
      </p:pic>
      <p:pic>
        <p:nvPicPr>
          <p:cNvPr id="2" name="Immagine 1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2910CA0B-024E-900D-17A8-6C0FA0EC4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652" y="0"/>
            <a:ext cx="5012846" cy="1431636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04CA4599-F7EE-9EA9-B3D4-489ACD224C78}"/>
              </a:ext>
            </a:extLst>
          </p:cNvPr>
          <p:cNvSpPr txBox="1">
            <a:spLocks/>
          </p:cNvSpPr>
          <p:nvPr/>
        </p:nvSpPr>
        <p:spPr>
          <a:xfrm>
            <a:off x="4764025" y="1102094"/>
            <a:ext cx="7427975" cy="949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>
                <a:solidFill>
                  <a:schemeClr val="bg1"/>
                </a:solidFill>
              </a:rPr>
              <a:t>I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partenariati per la cooperazione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dirty="0">
                <a:solidFill>
                  <a:schemeClr val="bg1"/>
                </a:solidFill>
              </a:rPr>
              <a:t>sono progetti che combinano diverse tipologie di attività, finalizzati a fare acquisire a enti e organizzazioni esperienza nella cooperazione internazionale e rafforzare le loro capacità attraverso lo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scambio di pratiche e lo sviluppo di nuovi metodi di lavoro</a:t>
            </a:r>
            <a:r>
              <a:rPr lang="it-IT" sz="1800" dirty="0">
                <a:solidFill>
                  <a:schemeClr val="bg1"/>
                </a:solidFill>
              </a:rPr>
              <a:t>. 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</a:rPr>
              <a:t>I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partenariati su scala ridotta </a:t>
            </a:r>
            <a:r>
              <a:rPr lang="it-IT" sz="1800" dirty="0">
                <a:solidFill>
                  <a:schemeClr val="bg1"/>
                </a:solidFill>
              </a:rPr>
              <a:t>offrono le stesse opportunità ad enti con minore esperienza, per coinvolgere n</a:t>
            </a:r>
            <a:r>
              <a:rPr lang="it-IT" sz="1800" kern="0" dirty="0">
                <a:solidFill>
                  <a:schemeClr val="bg1"/>
                </a:solidFill>
                <a:ea typeface="Calibri" panose="020F0502020204030204" pitchFamily="34" charset="0"/>
              </a:rPr>
              <a:t>uovi partecipanti e favorire un primo accesso al Programma.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BF14580-2FAF-0E5E-3E79-F335F9A73515}"/>
              </a:ext>
            </a:extLst>
          </p:cNvPr>
          <p:cNvSpPr txBox="1"/>
          <p:nvPr/>
        </p:nvSpPr>
        <p:spPr>
          <a:xfrm>
            <a:off x="6427086" y="3534791"/>
            <a:ext cx="5588130" cy="1429963"/>
          </a:xfrm>
          <a:prstGeom prst="rect">
            <a:avLst/>
          </a:prstGeom>
          <a:noFill/>
          <a:ln w="31750" cap="rnd" cmpd="sng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bg1"/>
                </a:solidFill>
              </a:rPr>
              <a:t>Partenariati di cooperazione</a:t>
            </a:r>
            <a:r>
              <a:rPr lang="it-IT" sz="1600" dirty="0">
                <a:solidFill>
                  <a:schemeClr val="bg1"/>
                </a:solidFill>
              </a:rPr>
              <a:t>: contributo forfettario</a:t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>
                <a:solidFill>
                  <a:schemeClr val="bg1"/>
                </a:solidFill>
              </a:rPr>
              <a:t>di </a:t>
            </a:r>
            <a:r>
              <a:rPr lang="fr-FR" sz="1600" dirty="0">
                <a:solidFill>
                  <a:schemeClr val="bg1"/>
                </a:solidFill>
              </a:rPr>
              <a:t>120, 250 o 400 </a:t>
            </a:r>
            <a:r>
              <a:rPr lang="fr-FR" sz="1600" dirty="0" err="1">
                <a:solidFill>
                  <a:schemeClr val="bg1"/>
                </a:solidFill>
              </a:rPr>
              <a:t>mila</a:t>
            </a:r>
            <a:r>
              <a:rPr lang="fr-FR" sz="1600" dirty="0">
                <a:solidFill>
                  <a:schemeClr val="bg1"/>
                </a:solidFill>
              </a:rPr>
              <a:t> Euro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bg1"/>
                </a:solidFill>
              </a:rPr>
              <a:t>Partenariati su scala ridotta</a:t>
            </a:r>
            <a:r>
              <a:rPr lang="it-IT" sz="1600" dirty="0">
                <a:solidFill>
                  <a:schemeClr val="bg1"/>
                </a:solidFill>
              </a:rPr>
              <a:t>: contributo forfettario</a:t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>
                <a:solidFill>
                  <a:schemeClr val="bg1"/>
                </a:solidFill>
              </a:rPr>
              <a:t>di 30 o 60 mila Euro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B56DC11-E3C9-F381-27A1-0F6E110EE507}"/>
              </a:ext>
            </a:extLst>
          </p:cNvPr>
          <p:cNvSpPr txBox="1"/>
          <p:nvPr/>
        </p:nvSpPr>
        <p:spPr>
          <a:xfrm>
            <a:off x="4948194" y="3534792"/>
            <a:ext cx="1478892" cy="1429963"/>
          </a:xfrm>
          <a:prstGeom prst="rect">
            <a:avLst/>
          </a:prstGeom>
          <a:solidFill>
            <a:schemeClr val="tx1">
              <a:lumMod val="75000"/>
              <a:alpha val="99000"/>
            </a:schemeClr>
          </a:solidFill>
          <a:ln w="31750" cap="rnd" cmpd="sng">
            <a:solidFill>
              <a:schemeClr val="tx1">
                <a:lumMod val="6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it-IT" b="1" dirty="0"/>
              <a:t>Supporto finanziario</a:t>
            </a:r>
          </a:p>
        </p:txBody>
      </p:sp>
    </p:spTree>
    <p:extLst>
      <p:ext uri="{BB962C8B-B14F-4D97-AF65-F5344CB8AC3E}">
        <p14:creationId xmlns:p14="http://schemas.microsoft.com/office/powerpoint/2010/main" val="3748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984" y="214585"/>
            <a:ext cx="6477000" cy="465702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r>
              <a:rPr lang="it-IT" sz="2800" b="1" i="1" dirty="0">
                <a:solidFill>
                  <a:srgbClr val="C63434"/>
                </a:solidFill>
              </a:rPr>
              <a:t>Partenariati di cooperazione. Una progettazione più strutturata</a:t>
            </a:r>
          </a:p>
        </p:txBody>
      </p:sp>
      <p:pic>
        <p:nvPicPr>
          <p:cNvPr id="9" name="Immagine 8" descr="Immagine che contiene design&#10;&#10;Descrizione generata automaticamente">
            <a:extLst>
              <a:ext uri="{FF2B5EF4-FFF2-40B4-BE49-F238E27FC236}">
                <a16:creationId xmlns:a16="http://schemas.microsoft.com/office/drawing/2014/main" id="{DF42E0CE-3408-D126-EF16-11C9BD430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" y="6071871"/>
            <a:ext cx="608931" cy="720000"/>
          </a:xfrm>
          <a:prstGeom prst="rect">
            <a:avLst/>
          </a:prstGeom>
        </p:spPr>
      </p:pic>
      <p:pic>
        <p:nvPicPr>
          <p:cNvPr id="10" name="Immagine 9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D7AC4D59-08DC-5647-483F-20A4BCD75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" y="6071871"/>
            <a:ext cx="720000" cy="720000"/>
          </a:xfrm>
          <a:prstGeom prst="rect">
            <a:avLst/>
          </a:prstGeom>
        </p:spPr>
      </p:pic>
      <p:pic>
        <p:nvPicPr>
          <p:cNvPr id="2" name="Immagine 1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2910CA0B-024E-900D-17A8-6C0FA0EC4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652" y="0"/>
            <a:ext cx="5012846" cy="1431636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04CA4599-F7EE-9EA9-B3D4-489ACD224C78}"/>
              </a:ext>
            </a:extLst>
          </p:cNvPr>
          <p:cNvSpPr txBox="1">
            <a:spLocks/>
          </p:cNvSpPr>
          <p:nvPr/>
        </p:nvSpPr>
        <p:spPr>
          <a:xfrm>
            <a:off x="4764025" y="1102094"/>
            <a:ext cx="7427975" cy="949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>
                <a:solidFill>
                  <a:schemeClr val="bg1"/>
                </a:solidFill>
              </a:rPr>
              <a:t>I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partenariati per la cooperazione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dirty="0">
                <a:solidFill>
                  <a:schemeClr val="bg1"/>
                </a:solidFill>
              </a:rPr>
              <a:t>sono progetti che combinano diverse tipologie di attività, finalizzati a fare acquisire a enti e organizzazioni esperienza nella cooperazione internazionale e rafforzare le loro capacità attraverso lo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scambio di pratiche e lo sviluppo di nuovi metodi di lavoro</a:t>
            </a:r>
            <a:r>
              <a:rPr lang="it-IT" sz="1800" dirty="0">
                <a:solidFill>
                  <a:schemeClr val="bg1"/>
                </a:solidFill>
              </a:rPr>
              <a:t>. </a:t>
            </a:r>
          </a:p>
          <a:p>
            <a:pPr algn="l"/>
            <a:r>
              <a:rPr lang="it-IT" sz="1800" dirty="0">
                <a:solidFill>
                  <a:schemeClr val="bg1"/>
                </a:solidFill>
              </a:rPr>
              <a:t>I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partenariati su scala ridotta </a:t>
            </a:r>
            <a:r>
              <a:rPr lang="it-IT" sz="1800" dirty="0">
                <a:solidFill>
                  <a:schemeClr val="bg1"/>
                </a:solidFill>
              </a:rPr>
              <a:t>offrono le stesse opportunità ad enti con minore esperienza, per coinvolgere n</a:t>
            </a:r>
            <a:r>
              <a:rPr lang="it-IT" sz="1800" kern="0" dirty="0">
                <a:solidFill>
                  <a:schemeClr val="bg1"/>
                </a:solidFill>
                <a:ea typeface="Calibri" panose="020F0502020204030204" pitchFamily="34" charset="0"/>
              </a:rPr>
              <a:t>uovi partecipanti e favorire un primo accesso al Programma.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4C62A50-BBF2-096B-40B3-48B2F14D7923}"/>
              </a:ext>
            </a:extLst>
          </p:cNvPr>
          <p:cNvSpPr/>
          <p:nvPr/>
        </p:nvSpPr>
        <p:spPr>
          <a:xfrm>
            <a:off x="4921364" y="5120640"/>
            <a:ext cx="1625740" cy="152764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800" b="1" dirty="0">
                <a:solidFill>
                  <a:schemeClr val="bg2">
                    <a:lumMod val="25000"/>
                  </a:schemeClr>
                </a:solidFill>
              </a:rPr>
              <a:t>Supportare l’inclusione sociale e lavorativa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F839B1E-8D2D-B6F8-6361-610DC9F052B1}"/>
              </a:ext>
            </a:extLst>
          </p:cNvPr>
          <p:cNvSpPr/>
          <p:nvPr/>
        </p:nvSpPr>
        <p:spPr>
          <a:xfrm>
            <a:off x="4948194" y="3429000"/>
            <a:ext cx="1598910" cy="151790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Partecipazione democratica e inclusione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21F5B4D-3311-21B6-69D6-50C3F5F0F591}"/>
              </a:ext>
            </a:extLst>
          </p:cNvPr>
          <p:cNvSpPr/>
          <p:nvPr/>
        </p:nvSpPr>
        <p:spPr>
          <a:xfrm>
            <a:off x="6547104" y="5120640"/>
            <a:ext cx="5458968" cy="1517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s-ES" sz="1300" b="1" i="1" dirty="0" err="1">
                <a:solidFill>
                  <a:schemeClr val="bg1"/>
                </a:solidFill>
              </a:rPr>
              <a:t>Comune</a:t>
            </a:r>
            <a:r>
              <a:rPr lang="es-ES" sz="1300" b="1" i="1" dirty="0">
                <a:solidFill>
                  <a:schemeClr val="bg1"/>
                </a:solidFill>
              </a:rPr>
              <a:t> di </a:t>
            </a:r>
            <a:r>
              <a:rPr lang="es-ES" sz="1300" b="1" i="1" dirty="0" err="1">
                <a:solidFill>
                  <a:schemeClr val="bg1"/>
                </a:solidFill>
              </a:rPr>
              <a:t>Polpenazze</a:t>
            </a:r>
            <a:r>
              <a:rPr lang="es-ES" sz="1300" b="1" i="1" dirty="0">
                <a:solidFill>
                  <a:schemeClr val="bg1"/>
                </a:solidFill>
              </a:rPr>
              <a:t> del </a:t>
            </a:r>
            <a:r>
              <a:rPr lang="es-ES" sz="1300" b="1" i="1" dirty="0" err="1">
                <a:solidFill>
                  <a:schemeClr val="bg1"/>
                </a:solidFill>
              </a:rPr>
              <a:t>Garda</a:t>
            </a:r>
            <a:endParaRPr lang="es-ES" sz="1300" b="1" i="1" dirty="0">
              <a:solidFill>
                <a:schemeClr val="bg1"/>
              </a:solidFill>
            </a:endParaRPr>
          </a:p>
          <a:p>
            <a:endParaRPr lang="es-ES" sz="1300" b="1" i="1" dirty="0">
              <a:solidFill>
                <a:schemeClr val="bg1"/>
              </a:solidFill>
            </a:endParaRPr>
          </a:p>
          <a:p>
            <a:r>
              <a:rPr lang="it-IT" sz="1300" b="1" dirty="0">
                <a:solidFill>
                  <a:schemeClr val="bg1"/>
                </a:solidFill>
              </a:rPr>
              <a:t>1. Mappatura del territorio sulla condizione dei NEET</a:t>
            </a:r>
          </a:p>
          <a:p>
            <a:r>
              <a:rPr lang="it-IT" sz="1300" b="1" i="1" dirty="0">
                <a:solidFill>
                  <a:schemeClr val="bg1"/>
                </a:solidFill>
              </a:rPr>
              <a:t>2. Corso di formazione per operatori </a:t>
            </a:r>
          </a:p>
          <a:p>
            <a:r>
              <a:rPr lang="it-IT" sz="1300" b="1" i="1" dirty="0">
                <a:solidFill>
                  <a:schemeClr val="bg1"/>
                </a:solidFill>
              </a:rPr>
              <a:t>3. Scambio di buone pratiche sul tema dell’imprenditoria sociale</a:t>
            </a:r>
          </a:p>
          <a:p>
            <a:r>
              <a:rPr lang="it-IT" sz="1300" b="1" i="1" dirty="0">
                <a:solidFill>
                  <a:schemeClr val="bg1"/>
                </a:solidFill>
              </a:rPr>
              <a:t>4. Laboratori rivolti ai NEET</a:t>
            </a:r>
          </a:p>
          <a:p>
            <a:r>
              <a:rPr lang="it-IT" sz="1300" b="1" i="1" dirty="0">
                <a:solidFill>
                  <a:schemeClr val="bg1"/>
                </a:solidFill>
              </a:rPr>
              <a:t>5. Produzione di un ebook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4461F6B-D0FE-2997-D623-E8C999CD8BFA}"/>
              </a:ext>
            </a:extLst>
          </p:cNvPr>
          <p:cNvSpPr/>
          <p:nvPr/>
        </p:nvSpPr>
        <p:spPr>
          <a:xfrm>
            <a:off x="6547104" y="3429000"/>
            <a:ext cx="5458968" cy="1517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it-IT" sz="1300" b="1" i="1" dirty="0">
                <a:solidFill>
                  <a:schemeClr val="bg1"/>
                </a:solidFill>
                <a:effectLst/>
              </a:rPr>
              <a:t>Comune di Giardini Naxos</a:t>
            </a:r>
          </a:p>
          <a:p>
            <a:endParaRPr lang="it-IT" sz="1300" b="1" i="1" dirty="0">
              <a:solidFill>
                <a:schemeClr val="bg1"/>
              </a:solidFill>
              <a:effectLst/>
            </a:endParaRPr>
          </a:p>
          <a:p>
            <a:pPr algn="just"/>
            <a:r>
              <a:rPr lang="it-IT" sz="1300" b="1" dirty="0">
                <a:solidFill>
                  <a:schemeClr val="bg1"/>
                </a:solidFill>
              </a:rPr>
              <a:t>1. Fase di preparazione: identificare le sfide dei giovani emarginati nella partecipazione alla vita democratica locale</a:t>
            </a:r>
          </a:p>
          <a:p>
            <a:pPr algn="just"/>
            <a:r>
              <a:rPr lang="it-IT" sz="1300" b="1" dirty="0">
                <a:solidFill>
                  <a:schemeClr val="bg1"/>
                </a:solidFill>
              </a:rPr>
              <a:t>2. Sviluppo di una metodologia innovativa basata sull'arte</a:t>
            </a:r>
          </a:p>
          <a:p>
            <a:pPr algn="just"/>
            <a:r>
              <a:rPr lang="it-IT" sz="1300" b="1" dirty="0">
                <a:solidFill>
                  <a:schemeClr val="bg1"/>
                </a:solidFill>
              </a:rPr>
              <a:t>3. Sperimentazione della metodologia con giovani svantaggiati</a:t>
            </a:r>
          </a:p>
          <a:p>
            <a:pPr algn="just"/>
            <a:r>
              <a:rPr lang="it-IT" sz="1300" b="1" dirty="0">
                <a:solidFill>
                  <a:schemeClr val="bg1"/>
                </a:solidFill>
              </a:rPr>
              <a:t>4. Sviluppo di un corso per operatori giovanili e responsabili politici</a:t>
            </a:r>
          </a:p>
        </p:txBody>
      </p:sp>
    </p:spTree>
    <p:extLst>
      <p:ext uri="{BB962C8B-B14F-4D97-AF65-F5344CB8AC3E}">
        <p14:creationId xmlns:p14="http://schemas.microsoft.com/office/powerpoint/2010/main" val="9767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3C8AE9E-6488-8ED4-74C1-B73E697A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Pausa</a:t>
            </a:r>
            <a:r>
              <a:rPr lang="en-GB" dirty="0"/>
              <a:t> caffè</a:t>
            </a:r>
          </a:p>
        </p:txBody>
      </p: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3" y="351976"/>
            <a:ext cx="6862440" cy="59793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Programma CERV </a:t>
            </a:r>
            <a:r>
              <a:rPr lang="it-IT" sz="3500" dirty="0"/>
              <a:t>2021-2027</a:t>
            </a:r>
            <a:br>
              <a:rPr lang="it-IT" sz="3500" dirty="0"/>
            </a:br>
            <a:r>
              <a:rPr lang="it-IT" sz="2900" dirty="0">
                <a:solidFill>
                  <a:srgbClr val="5B8DC6"/>
                </a:solidFill>
              </a:rPr>
              <a:t>Cittadini, uguaglianza, diritti e valori</a:t>
            </a:r>
          </a:p>
        </p:txBody>
      </p:sp>
      <p:pic>
        <p:nvPicPr>
          <p:cNvPr id="3" name="Immagine 2" descr="Immagine che contiene design&#10;&#10;Descrizione generata automaticamente">
            <a:extLst>
              <a:ext uri="{FF2B5EF4-FFF2-40B4-BE49-F238E27FC236}">
                <a16:creationId xmlns:a16="http://schemas.microsoft.com/office/drawing/2014/main" id="{29B21BF9-5036-F92F-C8FB-2E7FF2521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590" y="6070616"/>
            <a:ext cx="608931" cy="720000"/>
          </a:xfrm>
          <a:prstGeom prst="rect">
            <a:avLst/>
          </a:prstGeom>
        </p:spPr>
      </p:pic>
      <p:pic>
        <p:nvPicPr>
          <p:cNvPr id="4" name="Immagine 3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C7E4F0F1-44A7-623C-586B-ACAD92E50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995" y="6070616"/>
            <a:ext cx="720000" cy="720000"/>
          </a:xfrm>
          <a:prstGeom prst="rect">
            <a:avLst/>
          </a:prstGeom>
        </p:spPr>
      </p:pic>
      <p:pic>
        <p:nvPicPr>
          <p:cNvPr id="6" name="Immagine 5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5524BFAE-8961-D135-1AB9-AAF0D7469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305" y="0"/>
            <a:ext cx="4770000" cy="1580460"/>
          </a:xfrm>
          <a:prstGeom prst="rect">
            <a:avLst/>
          </a:prstGeom>
        </p:spPr>
      </p:pic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92EACA4D-56FA-E369-F03E-2972051802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393" y="1580460"/>
            <a:ext cx="6477000" cy="2319528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algn="just"/>
            <a:r>
              <a:rPr lang="it-IT" dirty="0"/>
              <a:t>Il Programma, che comprende diversi programmi ed azioni della precedente programmazione, ha l’obiettivo di proteggere e promuovere i valori e I diritti, così come riportati dai Trattati fondant dell’Unione e dalla Carta Europea dei diritti fondamentali.</a:t>
            </a:r>
            <a:endParaRPr lang="it-IT" sz="1800" dirty="0"/>
          </a:p>
        </p:txBody>
      </p:sp>
      <p:pic>
        <p:nvPicPr>
          <p:cNvPr id="17" name="Immagine 16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7211554B-3190-6EA6-ABF3-1CB91BD0A9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23" t="17324" r="13960" b="8296"/>
          <a:stretch/>
        </p:blipFill>
        <p:spPr>
          <a:xfrm>
            <a:off x="479392" y="3148270"/>
            <a:ext cx="6862440" cy="3642346"/>
          </a:xfrm>
          <a:prstGeom prst="rect">
            <a:avLst/>
          </a:pr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DB868C7A-07F4-9D04-234F-2991F467FF54}"/>
              </a:ext>
            </a:extLst>
          </p:cNvPr>
          <p:cNvSpPr/>
          <p:nvPr/>
        </p:nvSpPr>
        <p:spPr>
          <a:xfrm>
            <a:off x="4687410" y="4838330"/>
            <a:ext cx="2752895" cy="10475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3" y="351976"/>
            <a:ext cx="6862440" cy="59793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Programma CERV </a:t>
            </a:r>
            <a:r>
              <a:rPr lang="it-IT" sz="3500" dirty="0"/>
              <a:t>2021-2027</a:t>
            </a:r>
            <a:br>
              <a:rPr lang="it-IT" sz="3500" dirty="0"/>
            </a:br>
            <a:r>
              <a:rPr lang="it-IT" sz="2900" dirty="0">
                <a:solidFill>
                  <a:srgbClr val="5B8DC6"/>
                </a:solidFill>
              </a:rPr>
              <a:t>Cittadini, uguaglianza, diritti e valori</a:t>
            </a:r>
          </a:p>
        </p:txBody>
      </p:sp>
      <p:pic>
        <p:nvPicPr>
          <p:cNvPr id="3" name="Immagine 2" descr="Immagine che contiene design&#10;&#10;Descrizione generata automaticamente">
            <a:extLst>
              <a:ext uri="{FF2B5EF4-FFF2-40B4-BE49-F238E27FC236}">
                <a16:creationId xmlns:a16="http://schemas.microsoft.com/office/drawing/2014/main" id="{29B21BF9-5036-F92F-C8FB-2E7FF2521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590" y="6070616"/>
            <a:ext cx="608931" cy="720000"/>
          </a:xfrm>
          <a:prstGeom prst="rect">
            <a:avLst/>
          </a:prstGeom>
        </p:spPr>
      </p:pic>
      <p:pic>
        <p:nvPicPr>
          <p:cNvPr id="4" name="Immagine 3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C7E4F0F1-44A7-623C-586B-ACAD92E50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995" y="6070616"/>
            <a:ext cx="720000" cy="720000"/>
          </a:xfrm>
          <a:prstGeom prst="rect">
            <a:avLst/>
          </a:prstGeom>
        </p:spPr>
      </p:pic>
      <p:pic>
        <p:nvPicPr>
          <p:cNvPr id="6" name="Immagine 5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5524BFAE-8961-D135-1AB9-AAF0D7469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305" y="0"/>
            <a:ext cx="4770000" cy="1580460"/>
          </a:xfrm>
          <a:prstGeom prst="rect">
            <a:avLst/>
          </a:prstGeom>
        </p:spPr>
      </p:pic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77F05F00-569C-201A-F851-EEA464308F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393" y="1580460"/>
            <a:ext cx="6477000" cy="798756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36E36"/>
                </a:solidFill>
              </a:rPr>
              <a:t>Gemellaggi fra città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36E36"/>
                </a:solidFill>
              </a:rPr>
              <a:t>Reti di città</a:t>
            </a:r>
            <a:br>
              <a:rPr lang="it-IT" sz="2800" dirty="0">
                <a:solidFill>
                  <a:srgbClr val="F36E36"/>
                </a:solidFill>
              </a:rPr>
            </a:b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15" name="Immagine 14" descr="Immagine che contiene testo, schermata, Carattere, cerchio&#10;&#10;Descrizione generata automaticamente">
            <a:extLst>
              <a:ext uri="{FF2B5EF4-FFF2-40B4-BE49-F238E27FC236}">
                <a16:creationId xmlns:a16="http://schemas.microsoft.com/office/drawing/2014/main" id="{A02F1199-DA23-3B97-B2DC-FCDD508F31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43" t="22683" r="3707" b="15197"/>
          <a:stretch/>
        </p:blipFill>
        <p:spPr>
          <a:xfrm>
            <a:off x="158980" y="3009765"/>
            <a:ext cx="7182853" cy="36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3" y="351976"/>
            <a:ext cx="6862440" cy="59793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Programma CERV </a:t>
            </a:r>
            <a:r>
              <a:rPr lang="it-IT" sz="3500" dirty="0"/>
              <a:t>2021-2027</a:t>
            </a:r>
            <a:br>
              <a:rPr lang="it-IT" sz="3500" dirty="0"/>
            </a:br>
            <a:r>
              <a:rPr lang="it-IT" sz="2900" dirty="0">
                <a:solidFill>
                  <a:srgbClr val="5B8DC6"/>
                </a:solidFill>
              </a:rPr>
              <a:t>Cittadini, uguaglianza, diritti e valori</a:t>
            </a:r>
          </a:p>
        </p:txBody>
      </p:sp>
      <p:pic>
        <p:nvPicPr>
          <p:cNvPr id="3" name="Immagine 2" descr="Immagine che contiene design&#10;&#10;Descrizione generata automaticamente">
            <a:extLst>
              <a:ext uri="{FF2B5EF4-FFF2-40B4-BE49-F238E27FC236}">
                <a16:creationId xmlns:a16="http://schemas.microsoft.com/office/drawing/2014/main" id="{29B21BF9-5036-F92F-C8FB-2E7FF2521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590" y="6070616"/>
            <a:ext cx="608931" cy="720000"/>
          </a:xfrm>
          <a:prstGeom prst="rect">
            <a:avLst/>
          </a:prstGeom>
        </p:spPr>
      </p:pic>
      <p:pic>
        <p:nvPicPr>
          <p:cNvPr id="4" name="Immagine 3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C7E4F0F1-44A7-623C-586B-ACAD92E50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995" y="6070616"/>
            <a:ext cx="720000" cy="720000"/>
          </a:xfrm>
          <a:prstGeom prst="rect">
            <a:avLst/>
          </a:prstGeom>
        </p:spPr>
      </p:pic>
      <p:pic>
        <p:nvPicPr>
          <p:cNvPr id="6" name="Immagine 5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5524BFAE-8961-D135-1AB9-AAF0D7469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305" y="0"/>
            <a:ext cx="4770000" cy="1580460"/>
          </a:xfrm>
          <a:prstGeom prst="rect">
            <a:avLst/>
          </a:prstGeom>
        </p:spPr>
      </p:pic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92EACA4D-56FA-E369-F03E-2972051802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393" y="1580460"/>
            <a:ext cx="6477000" cy="798756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36E36"/>
                </a:solidFill>
              </a:rPr>
              <a:t>Gemellaggi fra città</a:t>
            </a:r>
            <a:br>
              <a:rPr lang="it-IT" sz="2800" dirty="0">
                <a:solidFill>
                  <a:srgbClr val="F36E36"/>
                </a:solidFill>
              </a:rPr>
            </a:br>
            <a:r>
              <a:rPr lang="it-IT" sz="1600" dirty="0"/>
              <a:t>Minor numero di attività, eventi medio-piccoli (max 50.700 €, no </a:t>
            </a:r>
            <a:r>
              <a:rPr lang="it-IT" sz="1600" dirty="0" err="1"/>
              <a:t>pre</a:t>
            </a:r>
            <a:r>
              <a:rPr lang="it-IT" sz="1600" dirty="0"/>
              <a:t>-finanziamento)</a:t>
            </a:r>
            <a:br>
              <a:rPr lang="it-IT" sz="1600" dirty="0"/>
            </a:br>
            <a:r>
              <a:rPr lang="it-IT" sz="1600" u="sng" dirty="0">
                <a:solidFill>
                  <a:srgbClr val="FF0000"/>
                </a:solidFill>
              </a:rPr>
              <a:t>Attenzione</a:t>
            </a:r>
            <a:r>
              <a:rPr lang="it-IT" sz="1600" dirty="0"/>
              <a:t> a non confondere la partecipazione a questi progetti con la procedura nazionale di gemellaggio!!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36E36"/>
                </a:solidFill>
              </a:rPr>
              <a:t>Reti di città</a:t>
            </a:r>
            <a:br>
              <a:rPr lang="it-IT" sz="2800" dirty="0">
                <a:solidFill>
                  <a:srgbClr val="F36E36"/>
                </a:solidFill>
              </a:rPr>
            </a:br>
            <a:r>
              <a:rPr lang="it-IT" sz="1600" dirty="0"/>
              <a:t>Maggior numero di attività e durata. Gruppi di eventi di qualsiasi portata (nessun limite di budget, </a:t>
            </a:r>
            <a:r>
              <a:rPr lang="it-IT" sz="1600" dirty="0" err="1"/>
              <a:t>pre</a:t>
            </a:r>
            <a:r>
              <a:rPr lang="it-IT" sz="1600" dirty="0"/>
              <a:t>-finanziamento)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</a:rPr>
              <a:t>Contributo basato su </a:t>
            </a:r>
            <a:r>
              <a:rPr lang="it-IT" sz="2000" dirty="0" err="1">
                <a:solidFill>
                  <a:srgbClr val="FF0000"/>
                </a:solidFill>
              </a:rPr>
              <a:t>lump</a:t>
            </a:r>
            <a:r>
              <a:rPr lang="it-IT" sz="2000" dirty="0">
                <a:solidFill>
                  <a:srgbClr val="FF0000"/>
                </a:solidFill>
              </a:rPr>
              <a:t>-sum (somme forfettarie) senza obbligo di rendicontazione finanziaria ma solo obbligo di svolgimento delle attività (fogli firma, foto, comunicati stampa, </a:t>
            </a:r>
            <a:r>
              <a:rPr lang="it-IT" sz="2000" dirty="0" err="1">
                <a:solidFill>
                  <a:srgbClr val="FF0000"/>
                </a:solidFill>
              </a:rPr>
              <a:t>ecc</a:t>
            </a:r>
            <a:r>
              <a:rPr lang="it-IT" sz="2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" name="Immagine 1" descr="Immagine che contiene design&#10;&#10;Descrizione generata automaticamente">
            <a:extLst>
              <a:ext uri="{FF2B5EF4-FFF2-40B4-BE49-F238E27FC236}">
                <a16:creationId xmlns:a16="http://schemas.microsoft.com/office/drawing/2014/main" id="{8435F14F-AF0C-5F14-C24C-7EB662E70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957" y="6070616"/>
            <a:ext cx="608931" cy="720000"/>
          </a:xfrm>
          <a:prstGeom prst="rect">
            <a:avLst/>
          </a:prstGeom>
        </p:spPr>
      </p:pic>
      <p:pic>
        <p:nvPicPr>
          <p:cNvPr id="5" name="Immagine 4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BC1645B9-EA98-2AD1-12AD-FE01B669B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0362" y="607061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5" y="374969"/>
            <a:ext cx="10591800" cy="646332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La timeline del progetto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DF94513B-73E5-00F9-C266-FCF7FDC6E2A5}"/>
              </a:ext>
            </a:extLst>
          </p:cNvPr>
          <p:cNvSpPr txBox="1">
            <a:spLocks/>
          </p:cNvSpPr>
          <p:nvPr/>
        </p:nvSpPr>
        <p:spPr>
          <a:xfrm>
            <a:off x="1317884" y="1435401"/>
            <a:ext cx="9144000" cy="5190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Dalla presentazione del progetto all’approvazione e finanziamento</a:t>
            </a:r>
            <a:endParaRPr lang="it-IT" b="1" i="1" dirty="0">
              <a:solidFill>
                <a:srgbClr val="434343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FDE16B5-823D-2070-79B8-D2B2CB9780E6}"/>
              </a:ext>
            </a:extLst>
          </p:cNvPr>
          <p:cNvSpPr/>
          <p:nvPr/>
        </p:nvSpPr>
        <p:spPr>
          <a:xfrm>
            <a:off x="320223" y="3341662"/>
            <a:ext cx="1611305" cy="1152690"/>
          </a:xfrm>
          <a:prstGeom prst="roundRect">
            <a:avLst/>
          </a:prstGeom>
          <a:solidFill>
            <a:srgbClr val="FA9D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500" b="1" dirty="0"/>
              <a:t>Presentazione del progetto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1B4D832-81E0-DB03-3D1D-E1505E74B7DA}"/>
              </a:ext>
            </a:extLst>
          </p:cNvPr>
          <p:cNvSpPr/>
          <p:nvPr/>
        </p:nvSpPr>
        <p:spPr>
          <a:xfrm>
            <a:off x="2415833" y="3350090"/>
            <a:ext cx="1648638" cy="1144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>
                <a:solidFill>
                  <a:srgbClr val="372740"/>
                </a:solidFill>
              </a:rPr>
              <a:t>Elenco dei progetti approvati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6A076ED-8B28-59F4-2957-445BC20F0E65}"/>
              </a:ext>
            </a:extLst>
          </p:cNvPr>
          <p:cNvSpPr/>
          <p:nvPr/>
        </p:nvSpPr>
        <p:spPr>
          <a:xfrm>
            <a:off x="4454663" y="3350090"/>
            <a:ext cx="1659808" cy="11442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/>
              <a:t>Stipula del contratto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BAB0289-91FF-FC90-6675-22FDFC63BD16}"/>
              </a:ext>
            </a:extLst>
          </p:cNvPr>
          <p:cNvSpPr/>
          <p:nvPr/>
        </p:nvSpPr>
        <p:spPr>
          <a:xfrm>
            <a:off x="6439064" y="3350089"/>
            <a:ext cx="1725409" cy="11442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 err="1"/>
              <a:t>Pre</a:t>
            </a:r>
            <a:r>
              <a:rPr lang="it-IT" sz="1600" b="1" dirty="0"/>
              <a:t>-</a:t>
            </a:r>
          </a:p>
          <a:p>
            <a:pPr lvl="0"/>
            <a:r>
              <a:rPr lang="it-IT" sz="1600" b="1" dirty="0"/>
              <a:t>finanziamento (40-80% del contributo)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EC4778C-7DE0-1450-859A-C74FEF8FD873}"/>
              </a:ext>
            </a:extLst>
          </p:cNvPr>
          <p:cNvSpPr/>
          <p:nvPr/>
        </p:nvSpPr>
        <p:spPr>
          <a:xfrm>
            <a:off x="8445512" y="3350090"/>
            <a:ext cx="1541333" cy="11442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/>
              <a:t>Report finale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04EA02F-D26E-1923-A4E3-985239676206}"/>
              </a:ext>
            </a:extLst>
          </p:cNvPr>
          <p:cNvSpPr/>
          <p:nvPr/>
        </p:nvSpPr>
        <p:spPr>
          <a:xfrm>
            <a:off x="10343960" y="3350089"/>
            <a:ext cx="1400256" cy="11358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/>
              <a:t>Saldo del progetto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023BE8B-47C2-D2FF-D5BB-FC7395C13213}"/>
              </a:ext>
            </a:extLst>
          </p:cNvPr>
          <p:cNvSpPr txBox="1"/>
          <p:nvPr/>
        </p:nvSpPr>
        <p:spPr>
          <a:xfrm>
            <a:off x="2415833" y="2802723"/>
            <a:ext cx="154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Dopo 3 mesi circa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52D60FF-90AD-034B-5F4D-CA6BD86046DD}"/>
              </a:ext>
            </a:extLst>
          </p:cNvPr>
          <p:cNvSpPr txBox="1"/>
          <p:nvPr/>
        </p:nvSpPr>
        <p:spPr>
          <a:xfrm>
            <a:off x="4431853" y="2802742"/>
            <a:ext cx="154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Da 30 a 60 giorni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ED0066-4C91-565F-3415-FE328EB09905}"/>
              </a:ext>
            </a:extLst>
          </p:cNvPr>
          <p:cNvSpPr txBox="1"/>
          <p:nvPr/>
        </p:nvSpPr>
        <p:spPr>
          <a:xfrm>
            <a:off x="6449331" y="2797964"/>
            <a:ext cx="154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Dopo 1 mese circa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B3D50BC-9A27-CCF2-3EF1-FFF429F652F9}"/>
              </a:ext>
            </a:extLst>
          </p:cNvPr>
          <p:cNvSpPr txBox="1"/>
          <p:nvPr/>
        </p:nvSpPr>
        <p:spPr>
          <a:xfrm>
            <a:off x="8465351" y="2585624"/>
            <a:ext cx="1541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Entro 60 giorni dalla fine del progetto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385A0C0-47ED-7286-CA88-6D52F1AAA78C}"/>
              </a:ext>
            </a:extLst>
          </p:cNvPr>
          <p:cNvSpPr txBox="1"/>
          <p:nvPr/>
        </p:nvSpPr>
        <p:spPr>
          <a:xfrm>
            <a:off x="10343960" y="2797964"/>
            <a:ext cx="154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Entro 60 giorni dal report finale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F09A946-E0D5-5D00-850A-3EEEB061478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931528" y="3918007"/>
            <a:ext cx="484305" cy="4214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0B2D82A-75F6-8D33-BF05-EAA996AE551D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4064471" y="3922221"/>
            <a:ext cx="390192" cy="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E507C80-6F85-BBEF-CCAA-94E9D98AFE82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6114471" y="3922221"/>
            <a:ext cx="324593" cy="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7BF78B9-5E55-3EB2-0257-CB67F842DC7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8164473" y="3922221"/>
            <a:ext cx="281039" cy="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447F8B7D-2462-60C8-4600-9C698E78EBDC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9986845" y="3918006"/>
            <a:ext cx="357115" cy="4215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32FAD76-F45E-9960-6D05-C742150E2334}"/>
              </a:ext>
            </a:extLst>
          </p:cNvPr>
          <p:cNvSpPr txBox="1"/>
          <p:nvPr/>
        </p:nvSpPr>
        <p:spPr>
          <a:xfrm>
            <a:off x="399084" y="2845559"/>
            <a:ext cx="1541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Da 1 a 3 mesi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52016ACA-DC8C-B7DC-B6D6-57332A81CE9C}"/>
              </a:ext>
            </a:extLst>
          </p:cNvPr>
          <p:cNvSpPr/>
          <p:nvPr/>
        </p:nvSpPr>
        <p:spPr>
          <a:xfrm>
            <a:off x="9972616" y="2559302"/>
            <a:ext cx="2203787" cy="22614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6AAF3939-572A-EDDC-C2A7-421EA1C54314}"/>
              </a:ext>
            </a:extLst>
          </p:cNvPr>
          <p:cNvSpPr/>
          <p:nvPr/>
        </p:nvSpPr>
        <p:spPr>
          <a:xfrm>
            <a:off x="7442287" y="4745772"/>
            <a:ext cx="1725409" cy="11442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/>
              <a:t>Possibile report e finanziamento intermedio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350D7BBF-FC94-B795-EEE4-5A5D59D78757}"/>
              </a:ext>
            </a:extLst>
          </p:cNvPr>
          <p:cNvCxnSpPr>
            <a:cxnSpLocks/>
          </p:cNvCxnSpPr>
          <p:nvPr/>
        </p:nvCxnSpPr>
        <p:spPr>
          <a:xfrm>
            <a:off x="7130473" y="4608945"/>
            <a:ext cx="251820" cy="481676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B3C6FA7E-9226-7B6F-63C3-3D8C48647B41}"/>
              </a:ext>
            </a:extLst>
          </p:cNvPr>
          <p:cNvCxnSpPr>
            <a:cxnSpLocks/>
          </p:cNvCxnSpPr>
          <p:nvPr/>
        </p:nvCxnSpPr>
        <p:spPr>
          <a:xfrm flipV="1">
            <a:off x="9216178" y="4608945"/>
            <a:ext cx="315749" cy="481676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" name="Immagine 46" descr="Immagine che contiene design&#10;&#10;Descrizione generata automaticamente">
            <a:extLst>
              <a:ext uri="{FF2B5EF4-FFF2-40B4-BE49-F238E27FC236}">
                <a16:creationId xmlns:a16="http://schemas.microsoft.com/office/drawing/2014/main" id="{F764F63F-F49F-C0C9-7C43-B16962CF4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201" y="95944"/>
            <a:ext cx="608931" cy="720000"/>
          </a:xfrm>
          <a:prstGeom prst="rect">
            <a:avLst/>
          </a:prstGeom>
        </p:spPr>
      </p:pic>
      <p:pic>
        <p:nvPicPr>
          <p:cNvPr id="48" name="Immagine 47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10569E91-F001-EE6D-AA0E-C72DE991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2606" y="9594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0" y="308710"/>
            <a:ext cx="9141397" cy="61555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Panoramica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" y="1192207"/>
            <a:ext cx="12191999" cy="1534757"/>
          </a:xfrm>
        </p:spPr>
        <p:txBody>
          <a:bodyPr rtlCol="0"/>
          <a:lstStyle>
            <a:defPPr>
              <a:defRPr lang="it-IT"/>
            </a:defPPr>
          </a:lstStyle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it-IT" sz="2400" b="1" dirty="0"/>
              <a:t>La programmazione Europea 2021-2027 </a:t>
            </a:r>
            <a:r>
              <a:rPr lang="it-IT" sz="2400" dirty="0"/>
              <a:t>e le modalità di gestione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it-IT" sz="2400" b="1" dirty="0"/>
              <a:t>Progetti a gestione diretta e mista</a:t>
            </a:r>
            <a:r>
              <a:rPr lang="it-IT" sz="2400" dirty="0"/>
              <a:t>: potenziali benefici per i Comuni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endParaRPr lang="it-IT" sz="2400" dirty="0"/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it-IT" sz="2400" b="1" dirty="0"/>
              <a:t>Erasmus+</a:t>
            </a:r>
            <a:r>
              <a:rPr lang="it-IT" sz="2400" dirty="0"/>
              <a:t>: con i giovani e per i giovani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endParaRPr lang="it-IT" sz="2400" dirty="0"/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it-IT" sz="2400" dirty="0"/>
              <a:t>Pausa 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endParaRPr lang="it-IT" sz="2400" dirty="0"/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it-IT" sz="2400" b="1" dirty="0"/>
              <a:t>CERV</a:t>
            </a:r>
            <a:r>
              <a:rPr lang="it-IT" sz="2400" dirty="0"/>
              <a:t>: per i cittadini e con i cittadini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endParaRPr lang="it-IT" sz="2400" dirty="0"/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it-IT" sz="2400" b="1" dirty="0"/>
              <a:t>Come partecipare: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/>
              <a:t>Il quadro politico della programmazione</a:t>
            </a:r>
            <a:r>
              <a:rPr lang="it-IT" sz="2400" dirty="0"/>
              <a:t>, dall’Europa al locale e viceversa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it-IT" sz="2400" b="1" dirty="0"/>
              <a:t>Aspetti tecnici</a:t>
            </a:r>
          </a:p>
          <a:p>
            <a:pPr marL="342900" indent="-342900" rtl="0">
              <a:buFont typeface="Wingdings" panose="05000000000000000000" pitchFamily="2" charset="2"/>
              <a:buChar char="ü"/>
            </a:pPr>
            <a:endParaRPr lang="it-IT" sz="2400" dirty="0"/>
          </a:p>
          <a:p>
            <a:pPr marL="342900" indent="-342900" rtl="0">
              <a:buFont typeface="Wingdings" panose="05000000000000000000" pitchFamily="2" charset="2"/>
              <a:buChar char="ü"/>
            </a:pPr>
            <a:r>
              <a:rPr lang="it-IT" sz="2400" b="1" dirty="0"/>
              <a:t>Domande e risposte</a:t>
            </a:r>
          </a:p>
          <a:p>
            <a:pPr rtl="0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3C8AE9E-6488-8ED4-74C1-B73E697A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299832"/>
            <a:ext cx="9141397" cy="615553"/>
          </a:xfrm>
        </p:spPr>
        <p:txBody>
          <a:bodyPr/>
          <a:lstStyle/>
          <a:p>
            <a:r>
              <a:rPr lang="en-GB" dirty="0">
                <a:solidFill>
                  <a:srgbClr val="F36E36"/>
                </a:solidFill>
              </a:rPr>
              <a:t>Come </a:t>
            </a:r>
            <a:r>
              <a:rPr lang="en-GB" dirty="0" err="1">
                <a:solidFill>
                  <a:srgbClr val="F36E36"/>
                </a:solidFill>
              </a:rPr>
              <a:t>partecipare</a:t>
            </a:r>
            <a:endParaRPr lang="en-GB" dirty="0">
              <a:solidFill>
                <a:srgbClr val="F36E36"/>
              </a:solidFill>
            </a:endParaRPr>
          </a:p>
        </p:txBody>
      </p: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F9B09543-705A-77BD-8650-441755889959}"/>
              </a:ext>
            </a:extLst>
          </p:cNvPr>
          <p:cNvSpPr txBox="1">
            <a:spLocks/>
          </p:cNvSpPr>
          <p:nvPr/>
        </p:nvSpPr>
        <p:spPr>
          <a:xfrm>
            <a:off x="416158" y="1109471"/>
            <a:ext cx="11359681" cy="4553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it-IT" sz="3600" b="1" dirty="0"/>
              <a:t>Priorità politiche della Commissione Europea</a:t>
            </a:r>
            <a:br>
              <a:rPr lang="it-IT" sz="3600" b="1" dirty="0"/>
            </a:br>
            <a:r>
              <a:rPr lang="it-IT" sz="3600" b="1" dirty="0">
                <a:solidFill>
                  <a:schemeClr val="bg2"/>
                </a:solidFill>
              </a:rPr>
              <a:t>trasversali a tutti i programmi ed azioni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it-IT" sz="2400" b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400" b="1" dirty="0"/>
              <a:t> Green Deal Europeo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400" b="1" dirty="0"/>
              <a:t>Europa pronta per l’era digitale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400" b="1" dirty="0"/>
              <a:t>Un’economia a servizio delle persone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400" b="1" dirty="0"/>
              <a:t>Un’Europa più forte nel mondo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400" b="1" dirty="0"/>
              <a:t>Promozione dello stile di vita europeo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400" b="1" dirty="0"/>
              <a:t>Un nuovo slancio per la democrazia europea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2400" b="1" dirty="0"/>
          </a:p>
        </p:txBody>
      </p:sp>
      <p:pic>
        <p:nvPicPr>
          <p:cNvPr id="4" name="Immagine 3" descr="Immagine che contiene design&#10;&#10;Descrizione generata automaticamente">
            <a:extLst>
              <a:ext uri="{FF2B5EF4-FFF2-40B4-BE49-F238E27FC236}">
                <a16:creationId xmlns:a16="http://schemas.microsoft.com/office/drawing/2014/main" id="{8173B74D-0A87-03C0-6D57-B52C5C4E6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957" y="6070616"/>
            <a:ext cx="608931" cy="720000"/>
          </a:xfrm>
          <a:prstGeom prst="rect">
            <a:avLst/>
          </a:prstGeom>
        </p:spPr>
      </p:pic>
      <p:pic>
        <p:nvPicPr>
          <p:cNvPr id="5" name="Immagine 4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97C4A39A-2577-87CC-A876-EFA712F35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0362" y="607061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3C8AE9E-6488-8ED4-74C1-B73E697A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299832"/>
            <a:ext cx="9141397" cy="615553"/>
          </a:xfrm>
        </p:spPr>
        <p:txBody>
          <a:bodyPr/>
          <a:lstStyle/>
          <a:p>
            <a:r>
              <a:rPr lang="en-GB" dirty="0">
                <a:solidFill>
                  <a:srgbClr val="F36E36"/>
                </a:solidFill>
              </a:rPr>
              <a:t>Come </a:t>
            </a:r>
            <a:r>
              <a:rPr lang="en-GB" dirty="0" err="1">
                <a:solidFill>
                  <a:srgbClr val="F36E36"/>
                </a:solidFill>
              </a:rPr>
              <a:t>partecipare</a:t>
            </a:r>
            <a:endParaRPr lang="en-GB" dirty="0">
              <a:solidFill>
                <a:srgbClr val="F36E36"/>
              </a:solidFill>
            </a:endParaRPr>
          </a:p>
        </p:txBody>
      </p: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F9B09543-705A-77BD-8650-441755889959}"/>
              </a:ext>
            </a:extLst>
          </p:cNvPr>
          <p:cNvSpPr txBox="1">
            <a:spLocks/>
          </p:cNvSpPr>
          <p:nvPr/>
        </p:nvSpPr>
        <p:spPr>
          <a:xfrm>
            <a:off x="416158" y="1109471"/>
            <a:ext cx="11359681" cy="4553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it-IT" sz="3600" b="1" dirty="0"/>
              <a:t>Priorità politiche </a:t>
            </a:r>
            <a:r>
              <a:rPr lang="it-IT" sz="3600" b="1" dirty="0">
                <a:solidFill>
                  <a:srgbClr val="F36E36"/>
                </a:solidFill>
              </a:rPr>
              <a:t>specifiche di singoli Programmi</a:t>
            </a:r>
            <a:br>
              <a:rPr lang="it-IT" sz="3600" b="1" dirty="0"/>
            </a:br>
            <a:endParaRPr lang="it-IT" sz="3600" b="1" dirty="0"/>
          </a:p>
          <a:p>
            <a:pPr fontAlgn="auto">
              <a:spcAft>
                <a:spcPts val="0"/>
              </a:spcAft>
            </a:pPr>
            <a:r>
              <a:rPr lang="it-IT" sz="3600" b="1" dirty="0">
                <a:solidFill>
                  <a:srgbClr val="28576F"/>
                </a:solidFill>
              </a:rPr>
              <a:t>Erasmus+</a:t>
            </a:r>
          </a:p>
          <a:p>
            <a:pPr lvl="1" fontAlgn="auto">
              <a:spcAft>
                <a:spcPts val="0"/>
              </a:spcAft>
            </a:pPr>
            <a:r>
              <a:rPr lang="it-IT" sz="2000" b="1" dirty="0"/>
              <a:t>Coinvolgere, Unire, Responsabilizzare e rafforzare</a:t>
            </a:r>
          </a:p>
          <a:p>
            <a:pPr lvl="1" fontAlgn="auto">
              <a:spcAft>
                <a:spcPts val="0"/>
              </a:spcAft>
            </a:pPr>
            <a:r>
              <a:rPr lang="it-IT" sz="2000" b="1" dirty="0"/>
              <a:t>11 obiettivi specifici della Strategia Europea per i giovani </a:t>
            </a:r>
            <a:br>
              <a:rPr lang="it-IT" sz="2000" b="1" dirty="0"/>
            </a:br>
            <a:endParaRPr lang="it-IT" sz="1600" b="1" dirty="0"/>
          </a:p>
          <a:p>
            <a:pPr fontAlgn="auto">
              <a:spcAft>
                <a:spcPts val="0"/>
              </a:spcAft>
            </a:pPr>
            <a:r>
              <a:rPr lang="it-IT" sz="3600" b="1" dirty="0">
                <a:solidFill>
                  <a:srgbClr val="28576F"/>
                </a:solidFill>
              </a:rPr>
              <a:t>CERV</a:t>
            </a:r>
          </a:p>
          <a:p>
            <a:pPr lvl="1" fontAlgn="auto">
              <a:spcAft>
                <a:spcPts val="0"/>
              </a:spcAft>
            </a:pPr>
            <a:r>
              <a:rPr lang="it-IT" sz="2000" b="1" dirty="0"/>
              <a:t>Integrazione della dimensione di genere in tutti gli aspetti della società</a:t>
            </a:r>
          </a:p>
          <a:p>
            <a:pPr lvl="1" fontAlgn="auto">
              <a:spcAft>
                <a:spcPts val="0"/>
              </a:spcAft>
            </a:pPr>
            <a:r>
              <a:rPr lang="it-IT" sz="2000" b="1" dirty="0"/>
              <a:t>Politiche di protezione e tutela dei minori</a:t>
            </a:r>
          </a:p>
        </p:txBody>
      </p:sp>
      <p:pic>
        <p:nvPicPr>
          <p:cNvPr id="4" name="Immagine 3" descr="Immagine che contiene design&#10;&#10;Descrizione generata automaticamente">
            <a:extLst>
              <a:ext uri="{FF2B5EF4-FFF2-40B4-BE49-F238E27FC236}">
                <a16:creationId xmlns:a16="http://schemas.microsoft.com/office/drawing/2014/main" id="{1830B338-0EB6-ED65-E0ED-DFAA00EE2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957" y="6070616"/>
            <a:ext cx="608931" cy="720000"/>
          </a:xfrm>
          <a:prstGeom prst="rect">
            <a:avLst/>
          </a:prstGeom>
        </p:spPr>
      </p:pic>
      <p:pic>
        <p:nvPicPr>
          <p:cNvPr id="5" name="Immagine 4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AD5A95B6-F623-977A-161B-542A0F4BE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0362" y="607061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832BD-099E-7CE5-092A-96FA0B0E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36E36"/>
                </a:solidFill>
              </a:rPr>
              <a:t>Come si partecipa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54F3F3-8564-1E66-3FCE-22DD4AE139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39" y="2337414"/>
            <a:ext cx="6477000" cy="3048003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it-IT" b="0" dirty="0"/>
              <a:t>Registrare l’Ente sul portale Funding and Tender (</a:t>
            </a:r>
            <a:r>
              <a:rPr lang="it-IT" b="0" dirty="0">
                <a:hlinkClick r:id="rId2"/>
              </a:rPr>
              <a:t>link</a:t>
            </a:r>
            <a:r>
              <a:rPr lang="it-IT" b="0" dirty="0"/>
              <a:t>) per ottenere il </a:t>
            </a:r>
            <a:r>
              <a:rPr lang="it-IT" dirty="0"/>
              <a:t>PIC</a:t>
            </a:r>
          </a:p>
          <a:p>
            <a:pPr marL="342900" indent="-342900">
              <a:buAutoNum type="arabicParenR"/>
            </a:pPr>
            <a:r>
              <a:rPr lang="it-IT" b="0" dirty="0"/>
              <a:t>(per i programmi Erasmus+ decentralizzati) registrare l’Ente anche sul portale ORS (</a:t>
            </a:r>
            <a:r>
              <a:rPr lang="it-IT" b="0" dirty="0">
                <a:hlinkClick r:id="rId3"/>
              </a:rPr>
              <a:t>link</a:t>
            </a:r>
            <a:r>
              <a:rPr lang="it-IT" b="0" dirty="0"/>
              <a:t>) per ottenere l’</a:t>
            </a:r>
            <a:r>
              <a:rPr lang="it-IT" dirty="0"/>
              <a:t>OID</a:t>
            </a:r>
          </a:p>
          <a:p>
            <a:pPr marL="342900" indent="-342900">
              <a:buAutoNum type="arabicParenR"/>
            </a:pPr>
            <a:r>
              <a:rPr lang="it-IT" b="0" dirty="0"/>
              <a:t>(per i programmi centralizzati) cliccare sul link contenuto nella call specifica – si verrà reindirizzati verso il proprio profilo associato al PIC</a:t>
            </a:r>
          </a:p>
          <a:p>
            <a:pPr marL="342900" indent="-342900">
              <a:buAutoNum type="arabicParenR"/>
            </a:pPr>
            <a:r>
              <a:rPr lang="it-IT" b="0" dirty="0"/>
              <a:t> (per i programmi Erasmus+ decentralizzati) generare l’e-</a:t>
            </a:r>
            <a:r>
              <a:rPr lang="it-IT" b="0" dirty="0" err="1"/>
              <a:t>form</a:t>
            </a:r>
            <a:r>
              <a:rPr lang="it-IT" b="0" dirty="0"/>
              <a:t> attraverso la </a:t>
            </a:r>
            <a:r>
              <a:rPr lang="it-IT" b="0" dirty="0">
                <a:hlinkClick r:id="rId4"/>
              </a:rPr>
              <a:t>pagina «</a:t>
            </a:r>
            <a:r>
              <a:rPr lang="it-IT" b="0" dirty="0" err="1">
                <a:hlinkClick r:id="rId4"/>
              </a:rPr>
              <a:t>Opportunities</a:t>
            </a:r>
            <a:r>
              <a:rPr lang="it-IT" b="0" dirty="0">
                <a:hlinkClick r:id="rId4"/>
              </a:rPr>
              <a:t>» </a:t>
            </a:r>
            <a:r>
              <a:rPr lang="it-IT" b="0" dirty="0"/>
              <a:t>del portale ORS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17726076-01E7-7F1C-8239-0EBCCDEB84A3}"/>
              </a:ext>
            </a:extLst>
          </p:cNvPr>
          <p:cNvSpPr txBox="1">
            <a:spLocks/>
          </p:cNvSpPr>
          <p:nvPr/>
        </p:nvSpPr>
        <p:spPr>
          <a:xfrm>
            <a:off x="5199742" y="5029361"/>
            <a:ext cx="6477000" cy="1189038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it-IT" b="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DE99D5-63F5-2917-FD96-D1D072CA1439}"/>
              </a:ext>
            </a:extLst>
          </p:cNvPr>
          <p:cNvSpPr txBox="1"/>
          <p:nvPr/>
        </p:nvSpPr>
        <p:spPr>
          <a:xfrm>
            <a:off x="5199740" y="5643578"/>
            <a:ext cx="647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L’invio </a:t>
            </a:r>
            <a:r>
              <a:rPr lang="it-IT" dirty="0" err="1">
                <a:solidFill>
                  <a:schemeClr val="bg1"/>
                </a:solidFill>
              </a:rPr>
              <a:t>dell’application</a:t>
            </a:r>
            <a:r>
              <a:rPr lang="it-IT" dirty="0">
                <a:solidFill>
                  <a:schemeClr val="bg1"/>
                </a:solidFill>
              </a:rPr>
              <a:t> sarà possibile solo entro le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scadenze</a:t>
            </a:r>
            <a:r>
              <a:rPr lang="it-IT" dirty="0">
                <a:solidFill>
                  <a:schemeClr val="bg1"/>
                </a:solidFill>
              </a:rPr>
              <a:t> fissate annualmente nella guida al Programma Erasmus+ o fissate negli specifici bandi del Programma CERV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351825-029E-717F-C8EB-C55686D8FBB9}"/>
              </a:ext>
            </a:extLst>
          </p:cNvPr>
          <p:cNvSpPr txBox="1"/>
          <p:nvPr/>
        </p:nvSpPr>
        <p:spPr>
          <a:xfrm>
            <a:off x="5199739" y="1371367"/>
            <a:ext cx="647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La procedura di presentazione dei progetti è interamente online.</a:t>
            </a:r>
          </a:p>
        </p:txBody>
      </p:sp>
      <p:pic>
        <p:nvPicPr>
          <p:cNvPr id="7" name="Immagine 6" descr="Immagine che contiene design&#10;&#10;Descrizione generata automaticamente">
            <a:extLst>
              <a:ext uri="{FF2B5EF4-FFF2-40B4-BE49-F238E27FC236}">
                <a16:creationId xmlns:a16="http://schemas.microsoft.com/office/drawing/2014/main" id="{F3A8567F-4E5F-93F9-B91C-BC533A7BE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96" y="69312"/>
            <a:ext cx="608931" cy="720000"/>
          </a:xfrm>
          <a:prstGeom prst="rect">
            <a:avLst/>
          </a:prstGeom>
        </p:spPr>
      </p:pic>
      <p:pic>
        <p:nvPicPr>
          <p:cNvPr id="8" name="Immagine 7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214CD819-3F22-06B7-5C31-8C581AFB7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01" y="6931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2430473"/>
            <a:ext cx="9141397" cy="61555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Domande 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it-IT" dirty="0"/>
              <a:t> risposte…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6CB128B2-B7E5-953A-C99B-CDCE6A6791E8}"/>
              </a:ext>
            </a:extLst>
          </p:cNvPr>
          <p:cNvSpPr txBox="1">
            <a:spLocks/>
          </p:cNvSpPr>
          <p:nvPr/>
        </p:nvSpPr>
        <p:spPr>
          <a:xfrm>
            <a:off x="1525300" y="813223"/>
            <a:ext cx="9141397" cy="123110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defPPr>
              <a:defRPr lang="it-IT"/>
            </a:defPPr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it-IT" sz="4000" b="1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dirty="0"/>
              <a:t>Prossimi incontri di approfondimento</a:t>
            </a:r>
            <a:br>
              <a:rPr lang="it-IT" dirty="0"/>
            </a:br>
            <a:r>
              <a:rPr lang="it-IT" dirty="0">
                <a:hlinkClick r:id="rId3"/>
              </a:rPr>
              <a:t>https://ignet.eu/anciform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27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0475" y="253839"/>
            <a:ext cx="6924582" cy="1956701"/>
          </a:xfrm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Progettare nei Comuni con i fondi UE a gestione diretta o condivisa </a:t>
            </a:r>
          </a:p>
        </p:txBody>
      </p:sp>
      <p:pic>
        <p:nvPicPr>
          <p:cNvPr id="3" name="Immagine 2" descr="Immagine che contiene design&#10;&#10;Descrizione generata automaticamente">
            <a:extLst>
              <a:ext uri="{FF2B5EF4-FFF2-40B4-BE49-F238E27FC236}">
                <a16:creationId xmlns:a16="http://schemas.microsoft.com/office/drawing/2014/main" id="{170AFAD4-5A15-593E-096C-8502F2F6C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475" y="5524161"/>
            <a:ext cx="913397" cy="1080000"/>
          </a:xfrm>
          <a:prstGeom prst="rect">
            <a:avLst/>
          </a:prstGeom>
        </p:spPr>
      </p:pic>
      <p:pic>
        <p:nvPicPr>
          <p:cNvPr id="5" name="Immagine 4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4BBDAA2-A3A0-47D3-4F0F-47F2E4EE0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849" y="5524161"/>
            <a:ext cx="960113" cy="1080000"/>
          </a:xfrm>
          <a:prstGeom prst="rect">
            <a:avLst/>
          </a:prstGeom>
        </p:spPr>
      </p:pic>
      <p:pic>
        <p:nvPicPr>
          <p:cNvPr id="7" name="Immagine 6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DD68259C-4486-E06C-29ED-0212E6C73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5057" y="5524161"/>
            <a:ext cx="1080000" cy="1080000"/>
          </a:xfrm>
          <a:prstGeom prst="rect">
            <a:avLst/>
          </a:prstGeom>
        </p:spPr>
      </p:pic>
      <p:pic>
        <p:nvPicPr>
          <p:cNvPr id="9" name="Immagine 8" descr="Immagine che contiene testo, Elementi grafici, grafica, mappa&#10;&#10;Descrizione generata automaticamente">
            <a:extLst>
              <a:ext uri="{FF2B5EF4-FFF2-40B4-BE49-F238E27FC236}">
                <a16:creationId xmlns:a16="http://schemas.microsoft.com/office/drawing/2014/main" id="{B6ADA40B-C4B4-501F-BAB4-2632CAF88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4009" y="5524161"/>
            <a:ext cx="1080000" cy="1080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A65471-6ACE-86F8-C12E-49E717E1CB92}"/>
              </a:ext>
            </a:extLst>
          </p:cNvPr>
          <p:cNvSpPr txBox="1"/>
          <p:nvPr/>
        </p:nvSpPr>
        <p:spPr>
          <a:xfrm>
            <a:off x="4998627" y="3116062"/>
            <a:ext cx="6924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Per </a:t>
            </a:r>
            <a:r>
              <a:rPr lang="en-GB" sz="2400" b="1" dirty="0" err="1">
                <a:solidFill>
                  <a:schemeClr val="bg1"/>
                </a:solidFill>
              </a:rPr>
              <a:t>contatti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  <a:hlinkClick r:id="rId7"/>
              </a:rPr>
              <a:t>info@informa-giovani.net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Immagine 1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25D34FC4-646B-B695-6D9A-6E393D3765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4759200" cy="18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95944"/>
            <a:ext cx="6477000" cy="1189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Programmazione</a:t>
            </a:r>
            <a:br>
              <a:rPr lang="it-IT" dirty="0"/>
            </a:br>
            <a:r>
              <a:rPr lang="it-IT" dirty="0"/>
              <a:t>2021-2027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184" y="1284982"/>
            <a:ext cx="7083670" cy="3276600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3200" b="1" dirty="0"/>
              <a:t>Tre modalità di gestione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36E36"/>
                </a:solidFill>
              </a:rPr>
              <a:t>Gestione diretta</a:t>
            </a:r>
            <a:br>
              <a:rPr lang="it-IT" dirty="0"/>
            </a:br>
            <a:r>
              <a:rPr lang="it-IT" dirty="0"/>
              <a:t>La Commissione procede alla emissione di bandi e avvisi per progetti e appalti e ne gestisce l’amministrazione. 20% del totale</a:t>
            </a:r>
            <a:br>
              <a:rPr lang="it-IT" dirty="0"/>
            </a:br>
            <a:r>
              <a:rPr lang="it-IT" sz="2000" dirty="0">
                <a:solidFill>
                  <a:srgbClr val="0070C0"/>
                </a:solidFill>
              </a:rPr>
              <a:t>COSME – CERV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36E36"/>
                </a:solidFill>
              </a:rPr>
              <a:t>Gestione condivisa</a:t>
            </a:r>
            <a:br>
              <a:rPr lang="it-IT" dirty="0"/>
            </a:br>
            <a:r>
              <a:rPr lang="it-IT" dirty="0"/>
              <a:t>Sia la Commissione sia le Autorità nazionali dei Paesi membri (Ministeri, Agenzie delegate, ecc.) hanno ruoli gestionali.</a:t>
            </a:r>
            <a:br>
              <a:rPr lang="it-IT" dirty="0"/>
            </a:br>
            <a:r>
              <a:rPr lang="it-IT" dirty="0"/>
              <a:t>Circa il 70% dei Programmi ha questa modalità di gestione</a:t>
            </a:r>
            <a:br>
              <a:rPr lang="it-IT" dirty="0"/>
            </a:br>
            <a:r>
              <a:rPr lang="it-IT" sz="2000" dirty="0">
                <a:solidFill>
                  <a:srgbClr val="0070C0"/>
                </a:solidFill>
              </a:rPr>
              <a:t>FSE+ - Erasmus+ - </a:t>
            </a:r>
            <a:r>
              <a:rPr lang="it-IT" sz="2000" dirty="0" err="1">
                <a:solidFill>
                  <a:srgbClr val="0070C0"/>
                </a:solidFill>
              </a:rPr>
              <a:t>Efrad</a:t>
            </a:r>
            <a:r>
              <a:rPr lang="it-IT" sz="2000" dirty="0">
                <a:solidFill>
                  <a:srgbClr val="0070C0"/>
                </a:solidFill>
              </a:rPr>
              <a:t> (Fondo sviluppo regionale)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36E36"/>
                </a:solidFill>
              </a:rPr>
              <a:t>Gestione indiretta</a:t>
            </a:r>
            <a:br>
              <a:rPr lang="it-IT" dirty="0"/>
            </a:br>
            <a:r>
              <a:rPr lang="it-IT" dirty="0"/>
              <a:t>I fondi sono gestiti da organizzazioni partner o altre autorità sia europee sia extra-europee</a:t>
            </a:r>
            <a:br>
              <a:rPr lang="it-IT" dirty="0"/>
            </a:br>
            <a:r>
              <a:rPr lang="it-IT" sz="2000" dirty="0">
                <a:solidFill>
                  <a:srgbClr val="0070C0"/>
                </a:solidFill>
              </a:rPr>
              <a:t>Aiuto umanitario – </a:t>
            </a:r>
            <a:r>
              <a:rPr lang="it-IT" sz="2000" dirty="0" err="1">
                <a:solidFill>
                  <a:srgbClr val="0070C0"/>
                </a:solidFill>
              </a:rPr>
              <a:t>EuroHPC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3" name="Immagine 2" descr="Immagine che contiene design&#10;&#10;Descrizione generata automaticamente">
            <a:extLst>
              <a:ext uri="{FF2B5EF4-FFF2-40B4-BE49-F238E27FC236}">
                <a16:creationId xmlns:a16="http://schemas.microsoft.com/office/drawing/2014/main" id="{1DB51B7A-8B40-775B-18D2-FF1612EB9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201" y="95944"/>
            <a:ext cx="608931" cy="720000"/>
          </a:xfrm>
          <a:prstGeom prst="rect">
            <a:avLst/>
          </a:prstGeom>
        </p:spPr>
      </p:pic>
      <p:pic>
        <p:nvPicPr>
          <p:cNvPr id="4" name="Immagine 3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A01B0C50-3398-238A-856A-F8E312474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2606" y="9594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351976"/>
            <a:ext cx="6477000" cy="59793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Gestione diretta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394" y="1141519"/>
            <a:ext cx="6933460" cy="3972017"/>
          </a:xfrm>
        </p:spPr>
        <p:txBody>
          <a:bodyPr rtlCol="0"/>
          <a:lstStyle>
            <a:defPPr>
              <a:defRPr lang="it-IT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36E36"/>
                </a:solidFill>
              </a:rPr>
              <a:t>Bandi centralizzati con criteri validi per tutti i paesi europei. Graduatoria unica europea</a:t>
            </a:r>
          </a:p>
          <a:p>
            <a:r>
              <a:rPr lang="it-IT" dirty="0"/>
              <a:t>La Commissione: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Pubblica i bandi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Valuta le proposte ricevute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Sottoscrive i contratti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Monitora la realizzazione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Valuta i risultati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Gestisce i pagamenti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Portale europeo dei finanziamenti e degli appalti (Funding and </a:t>
            </a:r>
            <a:r>
              <a:rPr lang="it-IT" sz="2400" dirty="0" err="1">
                <a:solidFill>
                  <a:srgbClr val="0070C0"/>
                </a:solidFill>
              </a:rPr>
              <a:t>tenders</a:t>
            </a:r>
            <a:r>
              <a:rPr lang="it-IT" sz="2400" dirty="0">
                <a:solidFill>
                  <a:srgbClr val="0070C0"/>
                </a:solidFill>
              </a:rPr>
              <a:t> Portal)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CERV (interamente)</a:t>
            </a:r>
          </a:p>
        </p:txBody>
      </p:sp>
      <p:pic>
        <p:nvPicPr>
          <p:cNvPr id="3" name="Immagine 2" descr="Immagine che contiene design&#10;&#10;Descrizione generata automaticamente">
            <a:extLst>
              <a:ext uri="{FF2B5EF4-FFF2-40B4-BE49-F238E27FC236}">
                <a16:creationId xmlns:a16="http://schemas.microsoft.com/office/drawing/2014/main" id="{29B21BF9-5036-F92F-C8FB-2E7FF2521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201" y="95944"/>
            <a:ext cx="608931" cy="720000"/>
          </a:xfrm>
          <a:prstGeom prst="rect">
            <a:avLst/>
          </a:prstGeom>
        </p:spPr>
      </p:pic>
      <p:pic>
        <p:nvPicPr>
          <p:cNvPr id="4" name="Immagine 3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C7E4F0F1-44A7-623C-586B-ACAD92E50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2606" y="9594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351976"/>
            <a:ext cx="6477000" cy="59793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Gestione mista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394" y="1132641"/>
            <a:ext cx="6933460" cy="3972017"/>
          </a:xfrm>
        </p:spPr>
        <p:txBody>
          <a:bodyPr rtlCol="0"/>
          <a:lstStyle>
            <a:defPPr>
              <a:defRPr lang="it-IT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36E36"/>
                </a:solidFill>
              </a:rPr>
              <a:t>Bandi centralizzati con criteri validi per tutti i paesi europei – Graduatorie europee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36E36"/>
                </a:solidFill>
              </a:rPr>
              <a:t>Bandi decentrati da organismi statali, con medesimi criteri – Graduatorie nazionali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Bandi centralizzati come per la gestione diretta</a:t>
            </a:r>
            <a:br>
              <a:rPr lang="it-IT" dirty="0"/>
            </a:br>
            <a:r>
              <a:rPr lang="it-IT" dirty="0">
                <a:solidFill>
                  <a:srgbClr val="0070C0"/>
                </a:solidFill>
              </a:rPr>
              <a:t>(Pubblicati nel portale europeo)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Progetti presentati ad Agenzie o Ministeri nazionali </a:t>
            </a:r>
            <a:br>
              <a:rPr lang="it-IT" dirty="0"/>
            </a:br>
            <a:r>
              <a:rPr lang="it-IT" dirty="0">
                <a:solidFill>
                  <a:srgbClr val="0070C0"/>
                </a:solidFill>
              </a:rPr>
              <a:t>(Su base di un calendario prefissato pubblicato nelle Guide dei Programmi)</a:t>
            </a:r>
            <a:endParaRPr lang="it-IT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 Erasmus+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Corpo Europeo di Solidarietà</a:t>
            </a:r>
          </a:p>
        </p:txBody>
      </p:sp>
      <p:pic>
        <p:nvPicPr>
          <p:cNvPr id="3" name="Immagine 2" descr="Immagine che contiene design&#10;&#10;Descrizione generata automaticamente">
            <a:extLst>
              <a:ext uri="{FF2B5EF4-FFF2-40B4-BE49-F238E27FC236}">
                <a16:creationId xmlns:a16="http://schemas.microsoft.com/office/drawing/2014/main" id="{764150C2-6F8F-32E7-D4D5-E279A5FC5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201" y="95944"/>
            <a:ext cx="608931" cy="720000"/>
          </a:xfrm>
          <a:prstGeom prst="rect">
            <a:avLst/>
          </a:prstGeom>
        </p:spPr>
      </p:pic>
      <p:pic>
        <p:nvPicPr>
          <p:cNvPr id="4" name="Immagine 3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32EAA573-D62E-A7C2-4BE0-5921A41DF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2606" y="9594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5" y="374969"/>
            <a:ext cx="10591800" cy="646332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La timeline del progetto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DF94513B-73E5-00F9-C266-FCF7FDC6E2A5}"/>
              </a:ext>
            </a:extLst>
          </p:cNvPr>
          <p:cNvSpPr txBox="1">
            <a:spLocks/>
          </p:cNvSpPr>
          <p:nvPr/>
        </p:nvSpPr>
        <p:spPr>
          <a:xfrm>
            <a:off x="1317884" y="1435401"/>
            <a:ext cx="9144000" cy="5190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Dalla presentazione del progetto all’approvazione e finanziamento</a:t>
            </a:r>
            <a:endParaRPr lang="it-IT" b="1" i="1" dirty="0">
              <a:solidFill>
                <a:srgbClr val="434343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FDE16B5-823D-2070-79B8-D2B2CB9780E6}"/>
              </a:ext>
            </a:extLst>
          </p:cNvPr>
          <p:cNvSpPr/>
          <p:nvPr/>
        </p:nvSpPr>
        <p:spPr>
          <a:xfrm>
            <a:off x="320223" y="3341662"/>
            <a:ext cx="1611305" cy="1152690"/>
          </a:xfrm>
          <a:prstGeom prst="roundRect">
            <a:avLst/>
          </a:prstGeom>
          <a:solidFill>
            <a:srgbClr val="FA9D0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500" b="1" dirty="0"/>
              <a:t>Presentazione del progetto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1B4D832-81E0-DB03-3D1D-E1505E74B7DA}"/>
              </a:ext>
            </a:extLst>
          </p:cNvPr>
          <p:cNvSpPr/>
          <p:nvPr/>
        </p:nvSpPr>
        <p:spPr>
          <a:xfrm>
            <a:off x="2415833" y="3350090"/>
            <a:ext cx="1648638" cy="1144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>
                <a:solidFill>
                  <a:srgbClr val="372740"/>
                </a:solidFill>
              </a:rPr>
              <a:t>Elenco dei progetti approvati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6A076ED-8B28-59F4-2957-445BC20F0E65}"/>
              </a:ext>
            </a:extLst>
          </p:cNvPr>
          <p:cNvSpPr/>
          <p:nvPr/>
        </p:nvSpPr>
        <p:spPr>
          <a:xfrm>
            <a:off x="4454663" y="3350090"/>
            <a:ext cx="1659808" cy="11442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/>
              <a:t>Stipula del contratto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BAB0289-91FF-FC90-6675-22FDFC63BD16}"/>
              </a:ext>
            </a:extLst>
          </p:cNvPr>
          <p:cNvSpPr/>
          <p:nvPr/>
        </p:nvSpPr>
        <p:spPr>
          <a:xfrm>
            <a:off x="6439064" y="3350089"/>
            <a:ext cx="1725409" cy="11442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 err="1"/>
              <a:t>Pre</a:t>
            </a:r>
            <a:r>
              <a:rPr lang="it-IT" sz="1600" b="1" dirty="0"/>
              <a:t>-</a:t>
            </a:r>
          </a:p>
          <a:p>
            <a:pPr lvl="0"/>
            <a:r>
              <a:rPr lang="it-IT" sz="1600" b="1" dirty="0"/>
              <a:t>finanziamento (40-80% del contributo)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EC4778C-7DE0-1450-859A-C74FEF8FD873}"/>
              </a:ext>
            </a:extLst>
          </p:cNvPr>
          <p:cNvSpPr/>
          <p:nvPr/>
        </p:nvSpPr>
        <p:spPr>
          <a:xfrm>
            <a:off x="8445512" y="3350090"/>
            <a:ext cx="1541333" cy="11442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/>
              <a:t>Report finale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04EA02F-D26E-1923-A4E3-985239676206}"/>
              </a:ext>
            </a:extLst>
          </p:cNvPr>
          <p:cNvSpPr/>
          <p:nvPr/>
        </p:nvSpPr>
        <p:spPr>
          <a:xfrm>
            <a:off x="10343960" y="3350089"/>
            <a:ext cx="1400256" cy="11358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/>
              <a:t>Saldo del progetto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023BE8B-47C2-D2FF-D5BB-FC7395C13213}"/>
              </a:ext>
            </a:extLst>
          </p:cNvPr>
          <p:cNvSpPr txBox="1"/>
          <p:nvPr/>
        </p:nvSpPr>
        <p:spPr>
          <a:xfrm>
            <a:off x="2415833" y="2802723"/>
            <a:ext cx="154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Dopo 3 mesi circa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52D60FF-90AD-034B-5F4D-CA6BD86046DD}"/>
              </a:ext>
            </a:extLst>
          </p:cNvPr>
          <p:cNvSpPr txBox="1"/>
          <p:nvPr/>
        </p:nvSpPr>
        <p:spPr>
          <a:xfrm>
            <a:off x="4431853" y="2802742"/>
            <a:ext cx="154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Da 30 a 60 giorni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ED0066-4C91-565F-3415-FE328EB09905}"/>
              </a:ext>
            </a:extLst>
          </p:cNvPr>
          <p:cNvSpPr txBox="1"/>
          <p:nvPr/>
        </p:nvSpPr>
        <p:spPr>
          <a:xfrm>
            <a:off x="6449331" y="2797964"/>
            <a:ext cx="154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Dopo 1 mese circa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B3D50BC-9A27-CCF2-3EF1-FFF429F652F9}"/>
              </a:ext>
            </a:extLst>
          </p:cNvPr>
          <p:cNvSpPr txBox="1"/>
          <p:nvPr/>
        </p:nvSpPr>
        <p:spPr>
          <a:xfrm>
            <a:off x="8465351" y="2585624"/>
            <a:ext cx="1541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Entro 60 giorni dalla fine del progetto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385A0C0-47ED-7286-CA88-6D52F1AAA78C}"/>
              </a:ext>
            </a:extLst>
          </p:cNvPr>
          <p:cNvSpPr txBox="1"/>
          <p:nvPr/>
        </p:nvSpPr>
        <p:spPr>
          <a:xfrm>
            <a:off x="10343960" y="2797964"/>
            <a:ext cx="154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Entro 60 giorni dal report finale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F09A946-E0D5-5D00-850A-3EEEB061478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931528" y="3918007"/>
            <a:ext cx="484305" cy="4214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0B2D82A-75F6-8D33-BF05-EAA996AE551D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4064471" y="3922221"/>
            <a:ext cx="390192" cy="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E507C80-6F85-BBEF-CCAA-94E9D98AFE82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6114471" y="3922221"/>
            <a:ext cx="324593" cy="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7BF78B9-5E55-3EB2-0257-CB67F842DC7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8164473" y="3922221"/>
            <a:ext cx="281039" cy="0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447F8B7D-2462-60C8-4600-9C698E78EBDC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9986845" y="3918006"/>
            <a:ext cx="357115" cy="4215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32FAD76-F45E-9960-6D05-C742150E2334}"/>
              </a:ext>
            </a:extLst>
          </p:cNvPr>
          <p:cNvSpPr txBox="1"/>
          <p:nvPr/>
        </p:nvSpPr>
        <p:spPr>
          <a:xfrm>
            <a:off x="399084" y="2845559"/>
            <a:ext cx="1541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70C0"/>
                </a:solidFill>
              </a:rPr>
              <a:t>Da 1 a 3 mesi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D2559371-8446-AF49-D529-5BCBB110A14B}"/>
              </a:ext>
            </a:extLst>
          </p:cNvPr>
          <p:cNvSpPr/>
          <p:nvPr/>
        </p:nvSpPr>
        <p:spPr>
          <a:xfrm>
            <a:off x="18471" y="2559490"/>
            <a:ext cx="2203787" cy="22614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52016ACA-DC8C-B7DC-B6D6-57332A81CE9C}"/>
              </a:ext>
            </a:extLst>
          </p:cNvPr>
          <p:cNvSpPr/>
          <p:nvPr/>
        </p:nvSpPr>
        <p:spPr>
          <a:xfrm>
            <a:off x="9972616" y="2559302"/>
            <a:ext cx="2203787" cy="22614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6AAF3939-572A-EDDC-C2A7-421EA1C54314}"/>
              </a:ext>
            </a:extLst>
          </p:cNvPr>
          <p:cNvSpPr/>
          <p:nvPr/>
        </p:nvSpPr>
        <p:spPr>
          <a:xfrm>
            <a:off x="7442287" y="4745772"/>
            <a:ext cx="1725409" cy="11442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600" b="1" dirty="0"/>
              <a:t>Possibile report e finanziamento intermedio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350D7BBF-FC94-B795-EEE4-5A5D59D78757}"/>
              </a:ext>
            </a:extLst>
          </p:cNvPr>
          <p:cNvCxnSpPr>
            <a:cxnSpLocks/>
          </p:cNvCxnSpPr>
          <p:nvPr/>
        </p:nvCxnSpPr>
        <p:spPr>
          <a:xfrm>
            <a:off x="7130473" y="4608945"/>
            <a:ext cx="251820" cy="481676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B3C6FA7E-9226-7B6F-63C3-3D8C48647B41}"/>
              </a:ext>
            </a:extLst>
          </p:cNvPr>
          <p:cNvCxnSpPr>
            <a:cxnSpLocks/>
          </p:cNvCxnSpPr>
          <p:nvPr/>
        </p:nvCxnSpPr>
        <p:spPr>
          <a:xfrm flipV="1">
            <a:off x="9216178" y="4608945"/>
            <a:ext cx="315749" cy="481676"/>
          </a:xfrm>
          <a:prstGeom prst="straightConnector1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" name="Immagine 46" descr="Immagine che contiene design&#10;&#10;Descrizione generata automaticamente">
            <a:extLst>
              <a:ext uri="{FF2B5EF4-FFF2-40B4-BE49-F238E27FC236}">
                <a16:creationId xmlns:a16="http://schemas.microsoft.com/office/drawing/2014/main" id="{F764F63F-F49F-C0C9-7C43-B16962CF4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201" y="95944"/>
            <a:ext cx="608931" cy="720000"/>
          </a:xfrm>
          <a:prstGeom prst="rect">
            <a:avLst/>
          </a:prstGeom>
        </p:spPr>
      </p:pic>
      <p:pic>
        <p:nvPicPr>
          <p:cNvPr id="48" name="Immagine 47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10569E91-F001-EE6D-AA0E-C72DE991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2606" y="9594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  <p:bldP spid="20" grpId="0"/>
      <p:bldP spid="36" grpId="0"/>
      <p:bldP spid="37" grpId="0" animBg="1"/>
      <p:bldP spid="38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999" y="558426"/>
            <a:ext cx="6477000" cy="1189037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r>
              <a:rPr lang="it-IT" sz="1800" dirty="0"/>
              <a:t>Programma dell'Unione europea nel campo dell'istruzione, della formazione, della gioventù e dello sport per il periodo 2021-2027</a:t>
            </a:r>
            <a:br>
              <a:rPr lang="it-IT" sz="1800" dirty="0"/>
            </a:br>
            <a:br>
              <a:rPr lang="it-IT" sz="1800" dirty="0"/>
            </a:br>
            <a:endParaRPr lang="it-IT" sz="1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7984" y="1881417"/>
            <a:ext cx="6477000" cy="2319528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algn="just"/>
            <a:r>
              <a:rPr lang="it-IT" sz="1800" dirty="0"/>
              <a:t>Inizialmente destinato solo a studenti universitari (1987), il programma si è espanso negli anni incorporando altri programmi dell’UE, in particolare il Programma «Gioventù in Azione», anch’esso risalente in diverse versioni agli anni ‘80, ed oggi offre opportunità di mobilità, apprendimento e collaborazioni ad un’ampia gamma di soggetti, giovani, operatori nel campo della gioventù e del sociale, organizzazioni private ed enti e istituzioni pubbliche. </a:t>
            </a:r>
          </a:p>
        </p:txBody>
      </p:sp>
      <p:pic>
        <p:nvPicPr>
          <p:cNvPr id="4" name="Immagine 3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ECF11187-2E69-B12A-1400-E39F635CC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652" y="0"/>
            <a:ext cx="5012846" cy="143163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7426B7C-0534-61A2-CE84-6CA7A07AC5D7}"/>
              </a:ext>
            </a:extLst>
          </p:cNvPr>
          <p:cNvSpPr/>
          <p:nvPr/>
        </p:nvSpPr>
        <p:spPr>
          <a:xfrm>
            <a:off x="5077984" y="4976580"/>
            <a:ext cx="2175839" cy="155223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Istruzione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12EA8AD-F26B-CFC0-04D3-8B4A443E1CEA}"/>
              </a:ext>
            </a:extLst>
          </p:cNvPr>
          <p:cNvSpPr/>
          <p:nvPr/>
        </p:nvSpPr>
        <p:spPr>
          <a:xfrm>
            <a:off x="7472180" y="4976579"/>
            <a:ext cx="2175839" cy="155223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Gioventù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5CBF546-6D61-7371-B713-FDA07B767190}"/>
              </a:ext>
            </a:extLst>
          </p:cNvPr>
          <p:cNvSpPr/>
          <p:nvPr/>
        </p:nvSpPr>
        <p:spPr>
          <a:xfrm>
            <a:off x="9866376" y="4976580"/>
            <a:ext cx="2175839" cy="15522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Cooperazione associazioni, enti e istituzioni</a:t>
            </a:r>
          </a:p>
        </p:txBody>
      </p:sp>
      <p:pic>
        <p:nvPicPr>
          <p:cNvPr id="9" name="Immagine 8" descr="Immagine che contiene design&#10;&#10;Descrizione generata automaticamente">
            <a:extLst>
              <a:ext uri="{FF2B5EF4-FFF2-40B4-BE49-F238E27FC236}">
                <a16:creationId xmlns:a16="http://schemas.microsoft.com/office/drawing/2014/main" id="{DF42E0CE-3408-D126-EF16-11C9BD430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" y="6071871"/>
            <a:ext cx="608931" cy="720000"/>
          </a:xfrm>
          <a:prstGeom prst="rect">
            <a:avLst/>
          </a:prstGeom>
        </p:spPr>
      </p:pic>
      <p:pic>
        <p:nvPicPr>
          <p:cNvPr id="10" name="Immagine 9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D7AC4D59-08DC-5647-483F-20A4BCD75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60" y="607187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984" y="214585"/>
            <a:ext cx="6477000" cy="465702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r>
              <a:rPr lang="it-IT" sz="2800" b="1" i="1" dirty="0">
                <a:solidFill>
                  <a:srgbClr val="C63434"/>
                </a:solidFill>
              </a:rPr>
              <a:t>A quali bisogni possono rispondere le attività finanziate dal programma? </a:t>
            </a:r>
          </a:p>
        </p:txBody>
      </p:sp>
      <p:pic>
        <p:nvPicPr>
          <p:cNvPr id="9" name="Immagine 8" descr="Immagine che contiene design&#10;&#10;Descrizione generata automaticamente">
            <a:extLst>
              <a:ext uri="{FF2B5EF4-FFF2-40B4-BE49-F238E27FC236}">
                <a16:creationId xmlns:a16="http://schemas.microsoft.com/office/drawing/2014/main" id="{DF42E0CE-3408-D126-EF16-11C9BD430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" y="6071871"/>
            <a:ext cx="608931" cy="720000"/>
          </a:xfrm>
          <a:prstGeom prst="rect">
            <a:avLst/>
          </a:prstGeom>
        </p:spPr>
      </p:pic>
      <p:pic>
        <p:nvPicPr>
          <p:cNvPr id="10" name="Immagine 9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D7AC4D59-08DC-5647-483F-20A4BCD75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" y="6071871"/>
            <a:ext cx="720000" cy="720000"/>
          </a:xfrm>
          <a:prstGeom prst="rect">
            <a:avLst/>
          </a:prstGeom>
        </p:spPr>
      </p:pic>
      <p:pic>
        <p:nvPicPr>
          <p:cNvPr id="2" name="Immagine 1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2910CA0B-024E-900D-17A8-6C0FA0EC4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652" y="0"/>
            <a:ext cx="5012846" cy="1431636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04CA4599-F7EE-9EA9-B3D4-489ACD224C78}"/>
              </a:ext>
            </a:extLst>
          </p:cNvPr>
          <p:cNvSpPr txBox="1">
            <a:spLocks/>
          </p:cNvSpPr>
          <p:nvPr/>
        </p:nvSpPr>
        <p:spPr>
          <a:xfrm>
            <a:off x="4764024" y="1078015"/>
            <a:ext cx="7427975" cy="377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rgbClr val="434343"/>
                </a:solidFill>
              </a:rPr>
              <a:t>Offrire ai giovani del territorio attività che ne accrescono la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partecipazione attiva e l’occupabilità</a:t>
            </a:r>
            <a:r>
              <a:rPr lang="it-IT" sz="1800" b="1" dirty="0">
                <a:solidFill>
                  <a:srgbClr val="434343"/>
                </a:solidFill>
              </a:rPr>
              <a:t>, grazie allo sviluppo di soft-skills.</a:t>
            </a:r>
            <a:br>
              <a:rPr lang="it-IT" sz="1800" b="1" dirty="0">
                <a:solidFill>
                  <a:srgbClr val="434343"/>
                </a:solidFill>
              </a:rPr>
            </a:br>
            <a:r>
              <a:rPr lang="it-IT" sz="1600" dirty="0">
                <a:solidFill>
                  <a:srgbClr val="434343"/>
                </a:solidFill>
              </a:rPr>
              <a:t>In particolare attraverso </a:t>
            </a:r>
          </a:p>
          <a:p>
            <a:pPr marL="1600200" lvl="2" indent="-685800" algn="l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434343"/>
                </a:solidFill>
              </a:rPr>
              <a:t>scambio con giovani di altri contesti (sia in invio all’estero sia in accoglienza in Italia)</a:t>
            </a:r>
          </a:p>
          <a:p>
            <a:pPr marL="1600200" lvl="2" indent="-685800" algn="l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434343"/>
                </a:solidFill>
              </a:rPr>
              <a:t>educazione non formale fuori dai circuiti dell’istruzione formale</a:t>
            </a:r>
          </a:p>
          <a:p>
            <a:pPr marL="1600200" lvl="2" indent="-685800" algn="l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434343"/>
                </a:solidFill>
              </a:rPr>
              <a:t>Sviluppo di progetti legati a bisogni del territorio e/o di singoli gruppi di ragazzi/e su tematiche sociali (ambientali, di genere, sul rispetto della diversità)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Formazione continua </a:t>
            </a:r>
            <a:r>
              <a:rPr lang="it-IT" sz="1800" b="1" dirty="0">
                <a:solidFill>
                  <a:srgbClr val="434343"/>
                </a:solidFill>
              </a:rPr>
              <a:t>degli operatori (comunali o di enti presenti nel territorio) che operano nel settore giovanile</a:t>
            </a:r>
            <a:r>
              <a:rPr lang="it-IT" sz="1800" dirty="0">
                <a:solidFill>
                  <a:srgbClr val="434343"/>
                </a:solidFill>
              </a:rPr>
              <a:t>, </a:t>
            </a:r>
            <a:r>
              <a:rPr lang="it-IT" sz="1600" dirty="0">
                <a:solidFill>
                  <a:srgbClr val="434343"/>
                </a:solidFill>
              </a:rPr>
              <a:t>attraverso</a:t>
            </a:r>
          </a:p>
          <a:p>
            <a:pPr marL="1600200" lvl="2" indent="-685800" algn="l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434343"/>
                </a:solidFill>
              </a:rPr>
              <a:t>Formazioni locali o internazionali</a:t>
            </a:r>
          </a:p>
          <a:p>
            <a:pPr marL="1600200" lvl="2" indent="-685800" algn="l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434343"/>
                </a:solidFill>
              </a:rPr>
              <a:t>Scambio di buone prassi</a:t>
            </a:r>
          </a:p>
          <a:p>
            <a:pPr marL="1600200" lvl="2" indent="-685800" algn="l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434343"/>
                </a:solidFill>
              </a:rPr>
              <a:t>Sviluppo di reti 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rgbClr val="434343"/>
                </a:solidFill>
              </a:rPr>
              <a:t>Supporto finanziario alle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politiche giovanili locali</a:t>
            </a:r>
          </a:p>
          <a:p>
            <a:pPr algn="l"/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100" b="1" dirty="0">
                <a:solidFill>
                  <a:srgbClr val="0070C0"/>
                </a:solidFill>
              </a:rPr>
              <a:t>QUALCHE ESEMPIO DI ATTIVITA’ SVOLTE DAI COMUNI</a:t>
            </a:r>
          </a:p>
          <a:p>
            <a:pPr marL="1143000" lvl="1" indent="-685800" algn="l">
              <a:buFont typeface="Wingdings" panose="05000000000000000000" pitchFamily="2" charset="2"/>
              <a:buChar char="ü"/>
            </a:pPr>
            <a:endParaRPr lang="it-IT" sz="1800" dirty="0">
              <a:solidFill>
                <a:srgbClr val="434343"/>
              </a:solidFill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endParaRPr lang="it-IT" sz="1800" dirty="0">
              <a:solidFill>
                <a:srgbClr val="434343"/>
              </a:solidFill>
            </a:endParaRPr>
          </a:p>
          <a:p>
            <a:endParaRPr lang="it-IT" sz="1800" b="1" i="1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984" y="214585"/>
            <a:ext cx="6477000" cy="465702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r>
              <a:rPr lang="it-IT" sz="2800" b="1" i="1" dirty="0">
                <a:solidFill>
                  <a:srgbClr val="C63434"/>
                </a:solidFill>
              </a:rPr>
              <a:t>Scambi giovanili</a:t>
            </a:r>
          </a:p>
        </p:txBody>
      </p:sp>
      <p:pic>
        <p:nvPicPr>
          <p:cNvPr id="9" name="Immagine 8" descr="Immagine che contiene design&#10;&#10;Descrizione generata automaticamente">
            <a:extLst>
              <a:ext uri="{FF2B5EF4-FFF2-40B4-BE49-F238E27FC236}">
                <a16:creationId xmlns:a16="http://schemas.microsoft.com/office/drawing/2014/main" id="{DF42E0CE-3408-D126-EF16-11C9BD430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" y="6071871"/>
            <a:ext cx="608931" cy="720000"/>
          </a:xfrm>
          <a:prstGeom prst="rect">
            <a:avLst/>
          </a:prstGeom>
        </p:spPr>
      </p:pic>
      <p:pic>
        <p:nvPicPr>
          <p:cNvPr id="10" name="Immagine 9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D7AC4D59-08DC-5647-483F-20A4BCD75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" y="6071871"/>
            <a:ext cx="720000" cy="720000"/>
          </a:xfrm>
          <a:prstGeom prst="rect">
            <a:avLst/>
          </a:prstGeom>
        </p:spPr>
      </p:pic>
      <p:pic>
        <p:nvPicPr>
          <p:cNvPr id="2" name="Immagine 1" descr="Immagine che contiene testo, Carattere, simbolo, logo&#10;&#10;Descrizione generata automaticamente">
            <a:extLst>
              <a:ext uri="{FF2B5EF4-FFF2-40B4-BE49-F238E27FC236}">
                <a16:creationId xmlns:a16="http://schemas.microsoft.com/office/drawing/2014/main" id="{2910CA0B-024E-900D-17A8-6C0FA0EC4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652" y="0"/>
            <a:ext cx="5012846" cy="1431636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04CA4599-F7EE-9EA9-B3D4-489ACD224C78}"/>
              </a:ext>
            </a:extLst>
          </p:cNvPr>
          <p:cNvSpPr txBox="1">
            <a:spLocks/>
          </p:cNvSpPr>
          <p:nvPr/>
        </p:nvSpPr>
        <p:spPr>
          <a:xfrm>
            <a:off x="4764025" y="742638"/>
            <a:ext cx="7427975" cy="2350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dirty="0">
                <a:solidFill>
                  <a:srgbClr val="434343"/>
                </a:solidFill>
              </a:rPr>
              <a:t>Mobilità internazionale che consente a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gruppi di giovani </a:t>
            </a:r>
            <a:r>
              <a:rPr lang="it-IT" sz="1800" dirty="0">
                <a:solidFill>
                  <a:srgbClr val="434343"/>
                </a:solidFill>
              </a:rPr>
              <a:t>provenienti da diversi paesi d'incontrarsi, scoprire le rispettive culture e territori, </a:t>
            </a:r>
            <a:r>
              <a:rPr lang="it-IT" sz="1800" dirty="0">
                <a:solidFill>
                  <a:srgbClr val="000000"/>
                </a:solidFill>
              </a:rPr>
              <a:t>apprendere al di fuori del sistema di istruzione formale e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affrontare temi e sviluppare competenze </a:t>
            </a:r>
            <a:r>
              <a:rPr lang="it-IT" sz="1800" dirty="0">
                <a:solidFill>
                  <a:srgbClr val="434343"/>
                </a:solidFill>
              </a:rPr>
              <a:t>utili per la vita e per il loro futuro personale e professionale. Ogni scambio è incentrato su un tema (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sostenibilità, ambiente, dialogo interreligioso, diritti umani, lavoro, tradizioni, cittadinanza attiva, tradizioni, Europa, ecc.</a:t>
            </a:r>
            <a:r>
              <a:rPr lang="it-IT" sz="1800" dirty="0">
                <a:solidFill>
                  <a:srgbClr val="434343"/>
                </a:solidFill>
              </a:rPr>
              <a:t>) che viene affrontato attraverso i metodi dell’educazione non formale (giochi di ruolo, simulazioni, workshop, attività all'aria aperta, ecc.).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F3CABED-499A-80B8-87CC-DC46FE094B28}"/>
              </a:ext>
            </a:extLst>
          </p:cNvPr>
          <p:cNvSpPr/>
          <p:nvPr/>
        </p:nvSpPr>
        <p:spPr>
          <a:xfrm>
            <a:off x="4942170" y="3169542"/>
            <a:ext cx="1833564" cy="9964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Supportare l’inclusione sociale e lavorativa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6457803-90C1-3410-964C-76CDE47EAE06}"/>
              </a:ext>
            </a:extLst>
          </p:cNvPr>
          <p:cNvSpPr/>
          <p:nvPr/>
        </p:nvSpPr>
        <p:spPr>
          <a:xfrm>
            <a:off x="6775734" y="3169542"/>
            <a:ext cx="5160306" cy="996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i="0" dirty="0">
                <a:solidFill>
                  <a:schemeClr val="bg1"/>
                </a:solidFill>
                <a:effectLst/>
              </a:rPr>
              <a:t>Comune di Forza D’Agrò (</a:t>
            </a:r>
            <a:r>
              <a:rPr lang="en-US" sz="1300" b="1" i="0" dirty="0">
                <a:solidFill>
                  <a:schemeClr val="bg1"/>
                </a:solidFill>
                <a:effectLst/>
              </a:rPr>
              <a:t>Shape Inclusion: NO barriers, NO borders)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i="0" dirty="0">
                <a:solidFill>
                  <a:schemeClr val="bg1"/>
                </a:solidFill>
                <a:effectLst/>
              </a:rPr>
              <a:t>Comune di Carfizzi (</a:t>
            </a:r>
            <a:r>
              <a:rPr lang="en-US" sz="1300" b="1" i="0" dirty="0">
                <a:solidFill>
                  <a:schemeClr val="bg1"/>
                </a:solidFill>
                <a:effectLst/>
              </a:rPr>
              <a:t>NE.A.R. THE FUTURE: Neets And Refugees Inclusion)</a:t>
            </a:r>
            <a:endParaRPr lang="it-IT" sz="1300" b="1" dirty="0">
              <a:solidFill>
                <a:schemeClr val="bg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69E5C66-6C35-4B45-D334-E986D43A21D5}"/>
              </a:ext>
            </a:extLst>
          </p:cNvPr>
          <p:cNvSpPr/>
          <p:nvPr/>
        </p:nvSpPr>
        <p:spPr>
          <a:xfrm>
            <a:off x="4968111" y="4291966"/>
            <a:ext cx="2786419" cy="9964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Educazione ai media / Corretto uso degli strumenti digitali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7500331-E44F-63B1-B7DC-387420AF4996}"/>
              </a:ext>
            </a:extLst>
          </p:cNvPr>
          <p:cNvSpPr/>
          <p:nvPr/>
        </p:nvSpPr>
        <p:spPr>
          <a:xfrm>
            <a:off x="7754530" y="4291965"/>
            <a:ext cx="4181510" cy="9964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dirty="0">
                <a:solidFill>
                  <a:schemeClr val="bg1"/>
                </a:solidFill>
              </a:rPr>
              <a:t>Comune di Nizza di Sicilia ( A Good Digital </a:t>
            </a:r>
            <a:r>
              <a:rPr lang="it-IT" sz="1300" b="1" dirty="0" err="1">
                <a:solidFill>
                  <a:schemeClr val="bg1"/>
                </a:solidFill>
              </a:rPr>
              <a:t>Educ@tion</a:t>
            </a:r>
            <a:r>
              <a:rPr lang="it-IT" sz="1300" b="1" dirty="0">
                <a:solidFill>
                  <a:schemeClr val="bg1"/>
                </a:solidFill>
              </a:rPr>
              <a:t> for a Cyber Safe </a:t>
            </a:r>
            <a:r>
              <a:rPr lang="it-IT" sz="1300" b="1" dirty="0" err="1">
                <a:solidFill>
                  <a:schemeClr val="bg1"/>
                </a:solidFill>
              </a:rPr>
              <a:t>Gener@tion</a:t>
            </a:r>
            <a:r>
              <a:rPr lang="it-IT" sz="13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1317330-314A-5152-C785-1A905E8A9019}"/>
              </a:ext>
            </a:extLst>
          </p:cNvPr>
          <p:cNvSpPr/>
          <p:nvPr/>
        </p:nvSpPr>
        <p:spPr>
          <a:xfrm>
            <a:off x="4942170" y="5414390"/>
            <a:ext cx="2765653" cy="13430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1600" b="1" dirty="0"/>
              <a:t>Educazione ambientale / promuovere stili di vita sani e sport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7800611-89E0-68A1-6FBA-BB9755391653}"/>
              </a:ext>
            </a:extLst>
          </p:cNvPr>
          <p:cNvSpPr/>
          <p:nvPr/>
        </p:nvSpPr>
        <p:spPr>
          <a:xfrm>
            <a:off x="7728588" y="5414390"/>
            <a:ext cx="4181510" cy="1343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dirty="0">
                <a:solidFill>
                  <a:schemeClr val="bg1"/>
                </a:solidFill>
              </a:rPr>
              <a:t>Comune di Geraci Siculo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dirty="0">
                <a:solidFill>
                  <a:schemeClr val="bg1"/>
                </a:solidFill>
              </a:rPr>
              <a:t>Comune di Torino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dirty="0">
                <a:solidFill>
                  <a:schemeClr val="bg1"/>
                </a:solidFill>
                <a:effectLst/>
              </a:rPr>
              <a:t>Comune Sasso di Castalda (</a:t>
            </a:r>
            <a:r>
              <a:rPr lang="en-US" sz="1300" b="1" dirty="0">
                <a:solidFill>
                  <a:schemeClr val="bg1"/>
                </a:solidFill>
                <a:effectLst/>
              </a:rPr>
              <a:t>Food, air and exercise)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300" b="1" dirty="0">
                <a:solidFill>
                  <a:schemeClr val="bg1"/>
                </a:solidFill>
                <a:effectLst/>
              </a:rPr>
              <a:t>Comune di Vietri di Potenza</a:t>
            </a:r>
            <a:r>
              <a:rPr lang="en-US" sz="1300" b="1" dirty="0">
                <a:solidFill>
                  <a:schemeClr val="bg1"/>
                </a:solidFill>
                <a:effectLst/>
              </a:rPr>
              <a:t> (Responsibility and Environmental Awareness)</a:t>
            </a:r>
            <a:endParaRPr lang="it-IT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3" id="{B680E507-EFAD-4B24-B1A4-ECD5CD5C3B03}" vid="{A9D6E715-F79E-4DA0-895F-12307F4D2FB8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A6AD0CE-C3A1-49ED-84DB-B51D7D3B27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32A503-7E2B-48A7-A1A4-FEB996769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794402-D476-4C0A-8953-D7E5D3D97C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del mese del Pride LGBTQIA</Template>
  <TotalTime>536</TotalTime>
  <Words>2030</Words>
  <Application>Microsoft Office PowerPoint</Application>
  <PresentationFormat>Widescreen</PresentationFormat>
  <Paragraphs>242</Paragraphs>
  <Slides>24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Lato</vt:lpstr>
      <vt:lpstr>Segoe UI</vt:lpstr>
      <vt:lpstr>Wingdings</vt:lpstr>
      <vt:lpstr>Tema di Office</vt:lpstr>
      <vt:lpstr>Progettare nei Comuni con i fondi UE a gestione diretta o condivisa </vt:lpstr>
      <vt:lpstr>Panoramica</vt:lpstr>
      <vt:lpstr>Programmazione 2021-2027</vt:lpstr>
      <vt:lpstr>Gestione diretta</vt:lpstr>
      <vt:lpstr>Gestione mista</vt:lpstr>
      <vt:lpstr>La timeline del progetto</vt:lpstr>
      <vt:lpstr>Programma dell'Unione europea nel campo dell'istruzione, della formazione, della gioventù e dello sport per il periodo 2021-2027  </vt:lpstr>
      <vt:lpstr>A quali bisogni possono rispondere le attività finanziate dal programma? </vt:lpstr>
      <vt:lpstr>Scambi giovanili</vt:lpstr>
      <vt:lpstr>Scambi giovanili</vt:lpstr>
      <vt:lpstr>Mobilità degli operatori</vt:lpstr>
      <vt:lpstr>Attività di partecipazione dei giovani</vt:lpstr>
      <vt:lpstr>Partenariati di cooperazione. Una progettazione più strutturata</vt:lpstr>
      <vt:lpstr>Partenariati di cooperazione. Una progettazione più strutturata</vt:lpstr>
      <vt:lpstr>Pausa caffè</vt:lpstr>
      <vt:lpstr>Programma CERV 2021-2027 Cittadini, uguaglianza, diritti e valori</vt:lpstr>
      <vt:lpstr>Programma CERV 2021-2027 Cittadini, uguaglianza, diritti e valori</vt:lpstr>
      <vt:lpstr>Programma CERV 2021-2027 Cittadini, uguaglianza, diritti e valori</vt:lpstr>
      <vt:lpstr>La timeline del progetto</vt:lpstr>
      <vt:lpstr>Come partecipare</vt:lpstr>
      <vt:lpstr>Come partecipare</vt:lpstr>
      <vt:lpstr>Come si partecipa</vt:lpstr>
      <vt:lpstr>Domande e risposte…</vt:lpstr>
      <vt:lpstr>Progettare nei Comuni con i fondi UE a gestione diretta o condivisa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Progettare nei Comuni con i fondi UE a gestione diretta o condivisa</dc:title>
  <dc:subject/>
  <dc:creator>Associazione InformaGiovani</dc:creator>
  <cp:keywords/>
  <dc:description/>
  <cp:lastModifiedBy>Associazione InformaGiovani</cp:lastModifiedBy>
  <cp:revision>42</cp:revision>
  <dcterms:created xsi:type="dcterms:W3CDTF">2023-10-11T09:06:12Z</dcterms:created>
  <dcterms:modified xsi:type="dcterms:W3CDTF">2023-10-12T07:59:34Z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