
<file path=[Content_Types].xml><?xml version="1.0" encoding="utf-8"?>
<Types xmlns="http://schemas.openxmlformats.org/package/2006/content-types">
  <Default Extension="emf" ContentType="image/x-emf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96" r:id="rId3"/>
    <p:sldId id="330" r:id="rId4"/>
    <p:sldId id="303" r:id="rId5"/>
    <p:sldId id="331" r:id="rId6"/>
    <p:sldId id="327" r:id="rId7"/>
    <p:sldId id="332" r:id="rId8"/>
  </p:sldIdLst>
  <p:sldSz cx="10693400" cy="7562850"/>
  <p:notesSz cx="10693400" cy="75628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3E1A"/>
    <a:srgbClr val="B64848"/>
    <a:srgbClr val="D0DFFC"/>
    <a:srgbClr val="CCECFF"/>
    <a:srgbClr val="E28D86"/>
    <a:srgbClr val="D76057"/>
    <a:srgbClr val="00359E"/>
    <a:srgbClr val="03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41" autoAdjust="0"/>
  </p:normalViewPr>
  <p:slideViewPr>
    <p:cSldViewPr>
      <p:cViewPr varScale="1">
        <p:scale>
          <a:sx n="68" d="100"/>
          <a:sy n="68" d="100"/>
        </p:scale>
        <p:origin x="1555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1E4C5-3260-40C2-BE78-895D99E85870}" type="datetimeFigureOut">
              <a:rPr lang="it-IT" smtClean="0"/>
              <a:t>16/11/2023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EAAC5-29BF-47B0-A399-D3034108F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54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7EAAC5-29BF-47B0-A399-D3034108FD81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2646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99395" y="991157"/>
            <a:ext cx="8190000" cy="6357555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346645" y="1016360"/>
            <a:ext cx="8095615" cy="6263640"/>
          </a:xfrm>
          <a:custGeom>
            <a:avLst/>
            <a:gdLst/>
            <a:ahLst/>
            <a:cxnLst/>
            <a:rect l="l" t="t" r="r" b="b"/>
            <a:pathLst>
              <a:path w="8095615" h="6263640">
                <a:moveTo>
                  <a:pt x="8095499" y="0"/>
                </a:moveTo>
                <a:lnTo>
                  <a:pt x="0" y="0"/>
                </a:lnTo>
                <a:lnTo>
                  <a:pt x="0" y="6263055"/>
                </a:lnTo>
                <a:lnTo>
                  <a:pt x="8095499" y="6263055"/>
                </a:lnTo>
                <a:lnTo>
                  <a:pt x="809549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346645" y="1016360"/>
            <a:ext cx="8095615" cy="6263640"/>
          </a:xfrm>
          <a:custGeom>
            <a:avLst/>
            <a:gdLst/>
            <a:ahLst/>
            <a:cxnLst/>
            <a:rect l="l" t="t" r="r" b="b"/>
            <a:pathLst>
              <a:path w="8095615" h="6263640">
                <a:moveTo>
                  <a:pt x="0" y="0"/>
                </a:moveTo>
                <a:lnTo>
                  <a:pt x="8095498" y="0"/>
                </a:lnTo>
                <a:lnTo>
                  <a:pt x="8095498" y="6263054"/>
                </a:lnTo>
                <a:lnTo>
                  <a:pt x="0" y="6263054"/>
                </a:lnTo>
                <a:lnTo>
                  <a:pt x="0" y="0"/>
                </a:lnTo>
                <a:close/>
              </a:path>
            </a:pathLst>
          </a:custGeom>
          <a:ln w="104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97308" y="1552618"/>
            <a:ext cx="8098782" cy="233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50" b="0" i="1">
                <a:solidFill>
                  <a:srgbClr val="558ED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80000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73678" y="3099816"/>
            <a:ext cx="3722370" cy="4100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231F2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06000" y="763601"/>
            <a:ext cx="10080625" cy="780415"/>
          </a:xfrm>
          <a:custGeom>
            <a:avLst/>
            <a:gdLst/>
            <a:ahLst/>
            <a:cxnLst/>
            <a:rect l="l" t="t" r="r" b="b"/>
            <a:pathLst>
              <a:path w="10080625" h="780415">
                <a:moveTo>
                  <a:pt x="0" y="0"/>
                </a:moveTo>
                <a:lnTo>
                  <a:pt x="0" y="779799"/>
                </a:lnTo>
                <a:lnTo>
                  <a:pt x="10080000" y="779799"/>
                </a:lnTo>
                <a:lnTo>
                  <a:pt x="10080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06000" y="763602"/>
            <a:ext cx="10080625" cy="780415"/>
          </a:xfrm>
          <a:custGeom>
            <a:avLst/>
            <a:gdLst/>
            <a:ahLst/>
            <a:cxnLst/>
            <a:rect l="l" t="t" r="r" b="b"/>
            <a:pathLst>
              <a:path w="10080625" h="780415">
                <a:moveTo>
                  <a:pt x="0" y="0"/>
                </a:moveTo>
                <a:lnTo>
                  <a:pt x="10079998" y="0"/>
                </a:lnTo>
                <a:lnTo>
                  <a:pt x="10079998" y="779799"/>
                </a:lnTo>
                <a:lnTo>
                  <a:pt x="0" y="779799"/>
                </a:lnTo>
              </a:path>
            </a:pathLst>
          </a:custGeom>
          <a:ln w="6999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59E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bg1"/>
            </a:gs>
          </a:gsLst>
          <a:lin ang="12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6000" y="0"/>
            <a:ext cx="10078249" cy="7559999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306000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06000" y="7135177"/>
            <a:ext cx="10078720" cy="425450"/>
          </a:xfrm>
          <a:custGeom>
            <a:avLst/>
            <a:gdLst/>
            <a:ahLst/>
            <a:cxnLst/>
            <a:rect l="l" t="t" r="r" b="b"/>
            <a:pathLst>
              <a:path w="10078720" h="425450">
                <a:moveTo>
                  <a:pt x="0" y="424821"/>
                </a:moveTo>
                <a:lnTo>
                  <a:pt x="10078250" y="424821"/>
                </a:lnTo>
                <a:lnTo>
                  <a:pt x="10078250" y="0"/>
                </a:lnTo>
                <a:lnTo>
                  <a:pt x="0" y="0"/>
                </a:lnTo>
                <a:lnTo>
                  <a:pt x="0" y="424821"/>
                </a:lnTo>
                <a:close/>
              </a:path>
            </a:pathLst>
          </a:custGeom>
          <a:solidFill>
            <a:srgbClr val="558ED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330471" y="46950"/>
            <a:ext cx="2801148" cy="584561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24508" y="86470"/>
            <a:ext cx="3413292" cy="51403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1139" y="949878"/>
            <a:ext cx="8191121" cy="5480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615" y="1424657"/>
            <a:ext cx="8994775" cy="4331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0" i="1">
                <a:solidFill>
                  <a:srgbClr val="558ED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032157" y="7310162"/>
            <a:ext cx="2551429" cy="1974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440"/>
              </a:lnSpc>
            </a:pPr>
            <a:r>
              <a:rPr spc="5" dirty="0"/>
              <a:t>areaformazione.legislazionetecnica.it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linkedin.com/company/studio-legale-brugnoletti-&amp;-associat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06387" y="0"/>
            <a:ext cx="10080625" cy="866140"/>
          </a:xfrm>
          <a:custGeom>
            <a:avLst/>
            <a:gdLst/>
            <a:ahLst/>
            <a:cxnLst/>
            <a:rect l="l" t="t" r="r" b="b"/>
            <a:pathLst>
              <a:path w="10080625" h="866140">
                <a:moveTo>
                  <a:pt x="0" y="0"/>
                </a:moveTo>
                <a:lnTo>
                  <a:pt x="0" y="865786"/>
                </a:lnTo>
                <a:lnTo>
                  <a:pt x="10079999" y="865786"/>
                </a:lnTo>
                <a:lnTo>
                  <a:pt x="10079999" y="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698500" y="2867025"/>
            <a:ext cx="9688512" cy="1540806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 marR="5080" algn="ctr">
              <a:lnSpc>
                <a:spcPts val="5510"/>
              </a:lnSpc>
              <a:spcBef>
                <a:spcPts val="515"/>
              </a:spcBef>
              <a:tabLst>
                <a:tab pos="1039494" algn="l"/>
              </a:tabLst>
            </a:pPr>
            <a:r>
              <a:rPr lang="it-IT" sz="4800" b="1" spc="-5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Collegio Consultivo Tecnico</a:t>
            </a:r>
            <a:endParaRPr lang="it-IT" sz="4800" b="1" spc="-5" dirty="0">
              <a:solidFill>
                <a:srgbClr val="FFFFFF"/>
              </a:solidFill>
              <a:latin typeface="Arial"/>
              <a:cs typeface="Arial"/>
            </a:endParaRPr>
          </a:p>
          <a:p>
            <a:pPr marL="12700" marR="5080" algn="ctr">
              <a:lnSpc>
                <a:spcPts val="5510"/>
              </a:lnSpc>
              <a:spcBef>
                <a:spcPts val="515"/>
              </a:spcBef>
              <a:tabLst>
                <a:tab pos="1039494" algn="l"/>
              </a:tabLst>
            </a:pPr>
            <a:endParaRPr lang="it-IT" sz="485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05163" y="4848225"/>
            <a:ext cx="6683074" cy="1628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endParaRPr lang="it-IT" sz="2650" i="1" spc="-65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200" b="1" i="1" spc="-6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Avv.</a:t>
            </a:r>
            <a:r>
              <a:rPr sz="3200" b="1" i="1" spc="-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it-IT" sz="32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Massimiliano Brugnoletti </a:t>
            </a: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2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15</a:t>
            </a:r>
            <a:r>
              <a:rPr sz="2400" b="1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it-IT" sz="2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novembre</a:t>
            </a:r>
            <a:r>
              <a:rPr sz="2400" b="1" i="1"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sz="2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2023</a:t>
            </a:r>
            <a:endParaRPr lang="it-IT" sz="2400" b="1" i="1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it-IT" sz="20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Ore 10.30</a:t>
            </a:r>
            <a:endParaRPr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082A805A-3DB7-23F9-3AC5-CE8BE9A4FD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728" y="272579"/>
            <a:ext cx="3323944" cy="118712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object 2">
            <a:extLst>
              <a:ext uri="{FF2B5EF4-FFF2-40B4-BE49-F238E27FC236}">
                <a16:creationId xmlns:a16="http://schemas.microsoft.com/office/drawing/2014/main" id="{BDC5975B-B90C-CC2B-2C00-82F2272CAA20}"/>
              </a:ext>
            </a:extLst>
          </p:cNvPr>
          <p:cNvGrpSpPr/>
          <p:nvPr/>
        </p:nvGrpSpPr>
        <p:grpSpPr>
          <a:xfrm>
            <a:off x="257932" y="826491"/>
            <a:ext cx="10112117" cy="351658"/>
            <a:chOff x="623515" y="956597"/>
            <a:chExt cx="9062692" cy="330249"/>
          </a:xfrm>
        </p:grpSpPr>
        <p:sp>
          <p:nvSpPr>
            <p:cNvPr id="15" name="object 3">
              <a:extLst>
                <a:ext uri="{FF2B5EF4-FFF2-40B4-BE49-F238E27FC236}">
                  <a16:creationId xmlns:a16="http://schemas.microsoft.com/office/drawing/2014/main" id="{2C1E8360-6D6F-9EB9-33D1-CE09F0012B85}"/>
                </a:ext>
              </a:extLst>
            </p:cNvPr>
            <p:cNvSpPr/>
            <p:nvPr/>
          </p:nvSpPr>
          <p:spPr>
            <a:xfrm>
              <a:off x="623515" y="956597"/>
              <a:ext cx="9062692" cy="330248"/>
            </a:xfrm>
            <a:custGeom>
              <a:avLst/>
              <a:gdLst/>
              <a:ahLst/>
              <a:cxnLst/>
              <a:rect l="l" t="t" r="r" b="b"/>
              <a:pathLst>
                <a:path w="9168130" h="443865">
                  <a:moveTo>
                    <a:pt x="9167700" y="0"/>
                  </a:moveTo>
                  <a:lnTo>
                    <a:pt x="0" y="0"/>
                  </a:lnTo>
                  <a:lnTo>
                    <a:pt x="0" y="443799"/>
                  </a:lnTo>
                  <a:lnTo>
                    <a:pt x="9167700" y="443799"/>
                  </a:lnTo>
                  <a:lnTo>
                    <a:pt x="9167700" y="0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 wrap="square" lIns="0" tIns="0" rIns="0" bIns="0" rtlCol="0"/>
            <a:lstStyle/>
            <a:p>
              <a:pPr algn="ctr"/>
              <a:r>
                <a:rPr lang="it-IT" sz="2000" b="1" dirty="0">
                  <a:solidFill>
                    <a:schemeClr val="bg1">
                      <a:lumMod val="9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Collegio Consultivo Tecnico: funzioni</a:t>
              </a:r>
            </a:p>
          </p:txBody>
        </p:sp>
        <p:sp>
          <p:nvSpPr>
            <p:cNvPr id="17" name="object 4">
              <a:extLst>
                <a:ext uri="{FF2B5EF4-FFF2-40B4-BE49-F238E27FC236}">
                  <a16:creationId xmlns:a16="http://schemas.microsoft.com/office/drawing/2014/main" id="{A569BBBC-4953-0FBB-D9CB-3EC61D6C4468}"/>
                </a:ext>
              </a:extLst>
            </p:cNvPr>
            <p:cNvSpPr/>
            <p:nvPr/>
          </p:nvSpPr>
          <p:spPr>
            <a:xfrm>
              <a:off x="623515" y="956597"/>
              <a:ext cx="9062692" cy="330249"/>
            </a:xfrm>
            <a:custGeom>
              <a:avLst/>
              <a:gdLst/>
              <a:ahLst/>
              <a:cxnLst/>
              <a:rect l="l" t="t" r="r" b="b"/>
              <a:pathLst>
                <a:path w="9168130" h="443865">
                  <a:moveTo>
                    <a:pt x="0" y="0"/>
                  </a:moveTo>
                  <a:lnTo>
                    <a:pt x="9167699" y="0"/>
                  </a:lnTo>
                  <a:lnTo>
                    <a:pt x="9167699" y="443799"/>
                  </a:lnTo>
                  <a:lnTo>
                    <a:pt x="0" y="443799"/>
                  </a:lnTo>
                  <a:lnTo>
                    <a:pt x="0" y="0"/>
                  </a:lnTo>
                  <a:close/>
                </a:path>
              </a:pathLst>
            </a:custGeom>
            <a:ln w="6999">
              <a:solidFill>
                <a:srgbClr val="00206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Text Placeholder 30">
            <a:extLst>
              <a:ext uri="{FF2B5EF4-FFF2-40B4-BE49-F238E27FC236}">
                <a16:creationId xmlns:a16="http://schemas.microsoft.com/office/drawing/2014/main" id="{575018C5-86C8-7AE3-F63F-5B5504884E12}"/>
              </a:ext>
            </a:extLst>
          </p:cNvPr>
          <p:cNvSpPr txBox="1">
            <a:spLocks/>
          </p:cNvSpPr>
          <p:nvPr/>
        </p:nvSpPr>
        <p:spPr>
          <a:xfrm>
            <a:off x="44450" y="1364209"/>
            <a:ext cx="10604500" cy="462759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b="1" kern="0" dirty="0">
                <a:solidFill>
                  <a:sysClr val="windowText" lastClr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it-IT" sz="24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215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FF98592-AA5F-3120-229B-FBD48E0E83A5}"/>
              </a:ext>
            </a:extLst>
          </p:cNvPr>
          <p:cNvSpPr/>
          <p:nvPr/>
        </p:nvSpPr>
        <p:spPr>
          <a:xfrm>
            <a:off x="257932" y="2013028"/>
            <a:ext cx="10237559" cy="3103696"/>
          </a:xfrm>
          <a:prstGeom prst="rect">
            <a:avLst/>
          </a:prstGeom>
        </p:spPr>
        <p:txBody>
          <a:bodyPr wrap="square" lIns="0"/>
          <a:lstStyle/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Il Collegio Consultivo Tecnico – CCT svolge le seguenti ed importanti funzioni: 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endParaRPr lang="it-IT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Previene</a:t>
            </a: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o consente la </a:t>
            </a:r>
            <a:r>
              <a:rPr lang="it-IT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rapida risoluzione </a:t>
            </a: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delle </a:t>
            </a:r>
            <a:r>
              <a:rPr lang="it-IT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controversie</a:t>
            </a: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o delle </a:t>
            </a:r>
            <a:r>
              <a:rPr lang="it-IT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dispute tecniche di ogni natura </a:t>
            </a: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che insorgano nella fase di esecuzione dei contratti pubblici</a:t>
            </a:r>
            <a:r>
              <a:rPr lang="it-IT" u="sng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endParaRPr lang="it-IT" u="sng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Esprime </a:t>
            </a:r>
            <a:r>
              <a:rPr lang="it-IT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pareri </a:t>
            </a: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it-IT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Adotta </a:t>
            </a:r>
            <a:r>
              <a:rPr lang="it-IT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determinazioni con natura di lodo contrattuale</a:t>
            </a:r>
            <a:r>
              <a:rPr lang="it-IT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, in assenza di una espressa volontà contraria delle parti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r>
              <a:rPr lang="it-IT" sz="14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</a:t>
            </a:r>
          </a:p>
          <a:p>
            <a:pPr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</a:pPr>
            <a:endParaRPr lang="it-IT" sz="14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marL="285750" indent="-285750" algn="just" defTabSz="1219170">
              <a:lnSpc>
                <a:spcPts val="2027"/>
              </a:lnSpc>
              <a:spcAft>
                <a:spcPts val="8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it-IT" sz="1400" b="1" kern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</p:txBody>
      </p:sp>
      <p:sp>
        <p:nvSpPr>
          <p:cNvPr id="3" name="Rettangolo ad angolo ripiegato 2">
            <a:extLst>
              <a:ext uri="{FF2B5EF4-FFF2-40B4-BE49-F238E27FC236}">
                <a16:creationId xmlns:a16="http://schemas.microsoft.com/office/drawing/2014/main" id="{3958E772-AF60-FE37-3E10-3BF254765FA2}"/>
              </a:ext>
            </a:extLst>
          </p:cNvPr>
          <p:cNvSpPr/>
          <p:nvPr/>
        </p:nvSpPr>
        <p:spPr>
          <a:xfrm>
            <a:off x="5270500" y="5000626"/>
            <a:ext cx="5224991" cy="1981200"/>
          </a:xfrm>
          <a:prstGeom prst="foldedCorner">
            <a:avLst>
              <a:gd name="adj" fmla="val 131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20E84A08-0191-C839-A8F3-A2A5F80ED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198829"/>
            <a:ext cx="5433238" cy="480078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6B78DB-991D-E291-2D05-BC4E1C1A1F71}"/>
              </a:ext>
            </a:extLst>
          </p:cNvPr>
          <p:cNvSpPr txBox="1"/>
          <p:nvPr/>
        </p:nvSpPr>
        <p:spPr>
          <a:xfrm>
            <a:off x="5346700" y="5259031"/>
            <a:ext cx="50587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costituzione del Collegio Consultivo Tecnico è </a:t>
            </a:r>
            <a:r>
              <a:rPr lang="it-IT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obbligatoria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tutti i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contratti pubblici di maggior valore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ossia quelli superiori alla soglia europea per le opere e quelli superiori ad 1 milione di euro per i servizi e le forniture</a:t>
            </a:r>
          </a:p>
        </p:txBody>
      </p:sp>
    </p:spTree>
    <p:extLst>
      <p:ext uri="{BB962C8B-B14F-4D97-AF65-F5344CB8AC3E}">
        <p14:creationId xmlns:p14="http://schemas.microsoft.com/office/powerpoint/2010/main" val="302640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BA6C80BC-0FBD-F388-7B4C-55DB28B0838F}"/>
              </a:ext>
            </a:extLst>
          </p:cNvPr>
          <p:cNvSpPr/>
          <p:nvPr/>
        </p:nvSpPr>
        <p:spPr>
          <a:xfrm>
            <a:off x="251397" y="721358"/>
            <a:ext cx="10124503" cy="341640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Composizione</a:t>
            </a:r>
          </a:p>
        </p:txBody>
      </p:sp>
      <p:sp>
        <p:nvSpPr>
          <p:cNvPr id="19" name="Text Placeholder 30">
            <a:extLst>
              <a:ext uri="{FF2B5EF4-FFF2-40B4-BE49-F238E27FC236}">
                <a16:creationId xmlns:a16="http://schemas.microsoft.com/office/drawing/2014/main" id="{9501CBB2-2201-8484-6367-0A6A7522C857}"/>
              </a:ext>
            </a:extLst>
          </p:cNvPr>
          <p:cNvSpPr txBox="1">
            <a:spLocks/>
          </p:cNvSpPr>
          <p:nvPr/>
        </p:nvSpPr>
        <p:spPr>
          <a:xfrm>
            <a:off x="270354" y="1519520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Composizione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 Placeholder 30">
            <a:extLst>
              <a:ext uri="{FF2B5EF4-FFF2-40B4-BE49-F238E27FC236}">
                <a16:creationId xmlns:a16="http://schemas.microsoft.com/office/drawing/2014/main" id="{B0DB38EE-47AE-F634-F2A9-84E6AD598396}"/>
              </a:ext>
            </a:extLst>
          </p:cNvPr>
          <p:cNvSpPr txBox="1">
            <a:spLocks/>
          </p:cNvSpPr>
          <p:nvPr/>
        </p:nvSpPr>
        <p:spPr>
          <a:xfrm>
            <a:off x="248148" y="1070247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All. V.2 – art. 1</a:t>
            </a:r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D117E2BB-25B3-F833-55E0-1F8B69925E79}"/>
              </a:ext>
            </a:extLst>
          </p:cNvPr>
          <p:cNvSpPr/>
          <p:nvPr/>
        </p:nvSpPr>
        <p:spPr>
          <a:xfrm>
            <a:off x="234747" y="1896927"/>
            <a:ext cx="10200703" cy="3224369"/>
          </a:xfrm>
          <a:prstGeom prst="rect">
            <a:avLst/>
          </a:prstGeom>
        </p:spPr>
        <p:txBody>
          <a:bodyPr wrap="square" lIns="0"/>
          <a:lstStyle/>
          <a:p>
            <a:pPr marL="247644" indent="-247644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Standard: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3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componenti</a:t>
            </a:r>
          </a:p>
          <a:p>
            <a:pPr marL="247644" indent="-247644" algn="just" defTabSz="1219170">
              <a:lnSpc>
                <a:spcPts val="2027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Straordinaria: </a:t>
            </a:r>
            <a:r>
              <a:rPr lang="it-IT" sz="1600" b="1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5</a:t>
            </a:r>
            <a:r>
              <a:rPr lang="it-IT" sz="1600" kern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 componenti ed è possibile solo quando sussistano presupposti di complessità dell’opera e (contestualmente) di eterogeneità delle professionalità richieste per affrontare le problematiche</a:t>
            </a: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F4DDA9F0-8F4E-F2B8-7B86-ECCCDE87D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300" y="171230"/>
            <a:ext cx="5433238" cy="480078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C697B5F-96A1-930F-83C8-83F567F31DED}"/>
              </a:ext>
            </a:extLst>
          </p:cNvPr>
          <p:cNvSpPr txBox="1"/>
          <p:nvPr/>
        </p:nvSpPr>
        <p:spPr>
          <a:xfrm>
            <a:off x="98647" y="3781425"/>
            <a:ext cx="563587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Comune accordo delle parti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assenza di accordo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ciascuna parte nomina uno o due componenti, anche tra il proprio personale dipendente ovvero tra persone legate da rapporti di lavoro autonomo o di collaborazione anche continuativa e il presidente dai componenti nominati da ciascuna parte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assenza di accordo sulla nomina del Presidente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designato dal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Ministero delle infrastrutture e dei trasporti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per le opere di interesse nazionale o dalle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province autonome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Trento e di Bolzano o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città metropolitane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le opere di rispettivo interesse</a:t>
            </a:r>
          </a:p>
        </p:txBody>
      </p:sp>
      <p:sp>
        <p:nvSpPr>
          <p:cNvPr id="6" name="Text Placeholder 30">
            <a:extLst>
              <a:ext uri="{FF2B5EF4-FFF2-40B4-BE49-F238E27FC236}">
                <a16:creationId xmlns:a16="http://schemas.microsoft.com/office/drawing/2014/main" id="{F184220C-761D-BEC2-63A0-7C73007F2449}"/>
              </a:ext>
            </a:extLst>
          </p:cNvPr>
          <p:cNvSpPr txBox="1">
            <a:spLocks/>
          </p:cNvSpPr>
          <p:nvPr/>
        </p:nvSpPr>
        <p:spPr>
          <a:xfrm>
            <a:off x="295459" y="3259027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Scelta</a:t>
            </a:r>
            <a:r>
              <a:rPr lang="en-GB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dei</a:t>
            </a:r>
            <a:r>
              <a:rPr lang="en-GB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componenti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ttangolo ad angolo ripiegato 6">
            <a:extLst>
              <a:ext uri="{FF2B5EF4-FFF2-40B4-BE49-F238E27FC236}">
                <a16:creationId xmlns:a16="http://schemas.microsoft.com/office/drawing/2014/main" id="{E4F07345-E5A8-61DD-FAFA-7B4E448C5A12}"/>
              </a:ext>
            </a:extLst>
          </p:cNvPr>
          <p:cNvSpPr/>
          <p:nvPr/>
        </p:nvSpPr>
        <p:spPr>
          <a:xfrm>
            <a:off x="5856990" y="2859948"/>
            <a:ext cx="4813371" cy="2131230"/>
          </a:xfrm>
          <a:prstGeom prst="foldedCorner">
            <a:avLst>
              <a:gd name="adj" fmla="val 131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 Placeholder 30">
            <a:extLst>
              <a:ext uri="{FF2B5EF4-FFF2-40B4-BE49-F238E27FC236}">
                <a16:creationId xmlns:a16="http://schemas.microsoft.com/office/drawing/2014/main" id="{035D1D5A-B952-7B70-85EC-D9F29A9782D8}"/>
              </a:ext>
            </a:extLst>
          </p:cNvPr>
          <p:cNvSpPr txBox="1">
            <a:spLocks/>
          </p:cNvSpPr>
          <p:nvPr/>
        </p:nvSpPr>
        <p:spPr>
          <a:xfrm>
            <a:off x="5906511" y="2933207"/>
            <a:ext cx="4714331" cy="1997338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it-IT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Requisiti</a:t>
            </a: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soggetti dotati di </a:t>
            </a:r>
            <a:r>
              <a:rPr lang="it-IT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esperienza e qualificazione professionale adeguata</a:t>
            </a: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alla tipologia dell’opera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individuati tra </a:t>
            </a:r>
            <a:r>
              <a:rPr lang="it-IT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ingegneri, architetti, giuristi ed economisti</a:t>
            </a:r>
            <a:endParaRPr lang="it-IT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</a:t>
            </a:r>
            <a:r>
              <a:rPr lang="it-IT" sz="1400" b="1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comprovata esperienza </a:t>
            </a:r>
            <a:r>
              <a:rPr lang="it-IT" sz="1400" kern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settore degli appalti, delle concessioni e degli investimenti pubblici, anche in relazione allo specifico oggetto del contratto</a:t>
            </a:r>
            <a:endParaRPr lang="en-GB" sz="1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63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0B551E2-9F9C-9154-8994-F3E5B4179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0" y="89058"/>
            <a:ext cx="5433238" cy="480078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1AE09F0D-011B-05E0-3F0E-79E31D4D5BDC}"/>
              </a:ext>
            </a:extLst>
          </p:cNvPr>
          <p:cNvSpPr/>
          <p:nvPr/>
        </p:nvSpPr>
        <p:spPr>
          <a:xfrm>
            <a:off x="251397" y="721358"/>
            <a:ext cx="10124503" cy="341640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Costituzione</a:t>
            </a:r>
          </a:p>
        </p:txBody>
      </p:sp>
      <p:sp>
        <p:nvSpPr>
          <p:cNvPr id="4" name="Text Placeholder 30">
            <a:extLst>
              <a:ext uri="{FF2B5EF4-FFF2-40B4-BE49-F238E27FC236}">
                <a16:creationId xmlns:a16="http://schemas.microsoft.com/office/drawing/2014/main" id="{910AB773-E512-768A-428F-E5F7942EF546}"/>
              </a:ext>
            </a:extLst>
          </p:cNvPr>
          <p:cNvSpPr txBox="1">
            <a:spLocks/>
          </p:cNvSpPr>
          <p:nvPr/>
        </p:nvSpPr>
        <p:spPr>
          <a:xfrm>
            <a:off x="248148" y="1070247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All. V.2 – art. 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4721DC-7B2E-EF67-2C86-D709A54CCF9C}"/>
              </a:ext>
            </a:extLst>
          </p:cNvPr>
          <p:cNvSpPr txBox="1"/>
          <p:nvPr/>
        </p:nvSpPr>
        <p:spPr>
          <a:xfrm>
            <a:off x="319124" y="1800225"/>
            <a:ext cx="1005515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 iniziativa della stazione appaltante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 dell'avvio dell'esecuzione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comunque non oltre dieci giorni da tale data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</a:t>
            </a:r>
            <a:r>
              <a:rPr lang="it-IT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inottemperanza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il </a:t>
            </a:r>
            <a:r>
              <a:rPr lang="it-IT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ritardo nella costituzione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nel caso di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affidamenti superiori alla soglia di   rilevanza europea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è valutabile sia ai fini della responsabilità dirigenziale ed erariale, sia, nei rapporti tra la stazione appaltante e l’operatore economico, sotto il profilo della buona fede contrattuale</a:t>
            </a:r>
            <a:endParaRPr lang="it-IT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intende istituito al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momento dell’accettazione dell’incarico da parte del presidente</a:t>
            </a:r>
          </a:p>
          <a:p>
            <a:pPr algn="just"/>
            <a:endParaRPr lang="it-IT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 i successivi quindici giorni dalla accettazione deve tenersi una seduta d’insediamento del Collegio alla presenza dei legali rappresentanti delle parti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verbale della seduta d’insediamento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definite: periodicità e modalità di svolgimento delle riunioni e degli eventuali sopralluoghi, sono precisati termini e modalità di svolgimento del contraddittorio, specificando il giorno da cui decorre il termine di quindici giorni per la pronuncia del lodo (sempre che le parti non abbiamo escluso tale competenza)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algn="just"/>
            <a:r>
              <a:rPr lang="it-IT" dirty="0"/>
              <a:t>	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6927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50B551E2-9F9C-9154-8994-F3E5B4179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300" y="171230"/>
            <a:ext cx="5433238" cy="480078"/>
          </a:xfrm>
          <a:prstGeom prst="rect">
            <a:avLst/>
          </a:prstGeom>
        </p:spPr>
      </p:pic>
      <p:sp>
        <p:nvSpPr>
          <p:cNvPr id="4" name="object 3">
            <a:extLst>
              <a:ext uri="{FF2B5EF4-FFF2-40B4-BE49-F238E27FC236}">
                <a16:creationId xmlns:a16="http://schemas.microsoft.com/office/drawing/2014/main" id="{1BF2F245-2931-6A0C-03C8-BE9FE861285B}"/>
              </a:ext>
            </a:extLst>
          </p:cNvPr>
          <p:cNvSpPr/>
          <p:nvPr/>
        </p:nvSpPr>
        <p:spPr>
          <a:xfrm>
            <a:off x="251397" y="721358"/>
            <a:ext cx="10124503" cy="341640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Atti del Collegio Consultivo Tecnico</a:t>
            </a:r>
          </a:p>
        </p:txBody>
      </p:sp>
      <p:sp>
        <p:nvSpPr>
          <p:cNvPr id="5" name="Text Placeholder 30">
            <a:extLst>
              <a:ext uri="{FF2B5EF4-FFF2-40B4-BE49-F238E27FC236}">
                <a16:creationId xmlns:a16="http://schemas.microsoft.com/office/drawing/2014/main" id="{F8E1F202-8910-DD4F-DB93-8A6B2CA093A3}"/>
              </a:ext>
            </a:extLst>
          </p:cNvPr>
          <p:cNvSpPr txBox="1">
            <a:spLocks/>
          </p:cNvSpPr>
          <p:nvPr/>
        </p:nvSpPr>
        <p:spPr>
          <a:xfrm>
            <a:off x="1079500" y="1229653"/>
            <a:ext cx="10124503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art. 216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98F8B4E4-6F96-5348-95AB-FAE026BA428B}"/>
              </a:ext>
            </a:extLst>
          </p:cNvPr>
          <p:cNvSpPr txBox="1">
            <a:spLocks/>
          </p:cNvSpPr>
          <p:nvPr/>
        </p:nvSpPr>
        <p:spPr>
          <a:xfrm>
            <a:off x="256473" y="1229653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Pareri</a:t>
            </a:r>
            <a:endParaRPr lang="en-GB" b="1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03A2826-7D2D-3EB9-D49D-BFFD039E04D4}"/>
              </a:ext>
            </a:extLst>
          </p:cNvPr>
          <p:cNvSpPr txBox="1"/>
          <p:nvPr/>
        </p:nvSpPr>
        <p:spPr>
          <a:xfrm>
            <a:off x="251397" y="1626390"/>
            <a:ext cx="99381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Sono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obbligatori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nei casi di sospensione, volontaria o coattiva, dell'esecuzione di lavori diretti alla realizzazione delle opere pubbliche di importo pari o superiore alle soglie di rilevanza europea, nonché nei casi dei contratti relativi a servizi e forniture </a:t>
            </a:r>
            <a:r>
              <a:rPr lang="it-IT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importo pari o superiore a 1 milione di euro</a:t>
            </a:r>
          </a:p>
          <a:p>
            <a:pPr algn="just"/>
            <a:endParaRPr lang="it-IT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57940F99-D86B-3FB2-C81C-19E279DDD0A8}"/>
              </a:ext>
            </a:extLst>
          </p:cNvPr>
          <p:cNvSpPr txBox="1">
            <a:spLocks/>
          </p:cNvSpPr>
          <p:nvPr/>
        </p:nvSpPr>
        <p:spPr>
          <a:xfrm>
            <a:off x="301071" y="2493137"/>
            <a:ext cx="9938184" cy="350543"/>
          </a:xfrm>
          <a:prstGeom prst="rect">
            <a:avLst/>
          </a:prstGeom>
        </p:spPr>
        <p:txBody>
          <a:bodyPr lIns="0"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kern="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Determinazioni</a:t>
            </a:r>
            <a:r>
              <a:rPr lang="en-GB" b="1" kern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art. 217 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CAC4ABE-D396-35F2-4464-5D04E937E827}"/>
              </a:ext>
            </a:extLst>
          </p:cNvPr>
          <p:cNvSpPr txBox="1"/>
          <p:nvPr/>
        </p:nvSpPr>
        <p:spPr>
          <a:xfrm>
            <a:off x="216250" y="2861566"/>
            <a:ext cx="10353103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Quando l’acquisizione del parere non è obbligatoria, le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determinazioni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 collegio consultivo tecnico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assumono natura di lodo contrattuale</a:t>
            </a: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 possono escludere la natura di lodo arbitrale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successivamente alla nomina del Presidente e non oltre il momento dell’insediamento del collegio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determinazioni aventi natura di lodo contrattuale sono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impugnabili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nei casi e nei modi indicati dall’articolo articolo 808-</a:t>
            </a:r>
            <a:r>
              <a:rPr lang="it-IT" sz="1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secondo comma, del codice di procedura civile.</a:t>
            </a:r>
          </a:p>
          <a:p>
            <a:endParaRPr lang="it-IT" dirty="0"/>
          </a:p>
        </p:txBody>
      </p:sp>
      <p:sp>
        <p:nvSpPr>
          <p:cNvPr id="16" name="Rettangolo ad angolo ripiegato 15">
            <a:extLst>
              <a:ext uri="{FF2B5EF4-FFF2-40B4-BE49-F238E27FC236}">
                <a16:creationId xmlns:a16="http://schemas.microsoft.com/office/drawing/2014/main" id="{A6A94273-45DF-8DE5-E515-D29B915DC39B}"/>
              </a:ext>
            </a:extLst>
          </p:cNvPr>
          <p:cNvSpPr/>
          <p:nvPr/>
        </p:nvSpPr>
        <p:spPr>
          <a:xfrm>
            <a:off x="5722624" y="4807894"/>
            <a:ext cx="4917853" cy="2485083"/>
          </a:xfrm>
          <a:prstGeom prst="foldedCorner">
            <a:avLst>
              <a:gd name="adj" fmla="val 13181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4D80056-1467-43B1-3426-87F8779BE40A}"/>
              </a:ext>
            </a:extLst>
          </p:cNvPr>
          <p:cNvSpPr txBox="1"/>
          <p:nvPr/>
        </p:nvSpPr>
        <p:spPr>
          <a:xfrm>
            <a:off x="5722624" y="4835612"/>
            <a:ext cx="4572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Inosservanza di pareri e determinazioni (art. 215, co. 3)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algn="just"/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Stazione appaltante e appaltatore rappresenta “</a:t>
            </a:r>
            <a:r>
              <a:rPr lang="it-IT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grave inadempimento contrattuale</a:t>
            </a: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”, con le relative conseguenze risarcitorie, dove per l’impresa il grave inadempimento contrattuale configura un caso tipico di “illecito professionale”; </a:t>
            </a:r>
          </a:p>
          <a:p>
            <a:pPr algn="just"/>
            <a:endParaRPr lang="it-IT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il RUP è causa di </a:t>
            </a:r>
            <a:r>
              <a:rPr lang="it-IT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responsabilità per danno erariale 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9EC2559-FD9A-AB02-202F-8BEEC20D201C}"/>
              </a:ext>
            </a:extLst>
          </p:cNvPr>
          <p:cNvSpPr txBox="1"/>
          <p:nvPr/>
        </p:nvSpPr>
        <p:spPr>
          <a:xfrm>
            <a:off x="173130" y="4528774"/>
            <a:ext cx="5274765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Procedimento di adozione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</a:t>
            </a:r>
            <a:r>
              <a:rPr lang="it-IT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V.2 art. 3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può essere attivato da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ciascuna delle parti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da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entrambe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congiuntamente con la presentazione di un quesito scritto attraverso formale richiesta direttamente al CCT e all’altra parte, allegando i documenti necessari</a:t>
            </a:r>
          </a:p>
          <a:p>
            <a:pPr algn="just"/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determinazioni del Collegio consultivo tecnico sono adottate con atto sottoscritto dalla maggioranza dei componenti,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entro quindici giorni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dalla data della comunicazione del quesito</a:t>
            </a:r>
          </a:p>
          <a:p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121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B7CB424C-730A-E838-967A-D34BA1CE2216}"/>
              </a:ext>
            </a:extLst>
          </p:cNvPr>
          <p:cNvSpPr/>
          <p:nvPr/>
        </p:nvSpPr>
        <p:spPr>
          <a:xfrm>
            <a:off x="622300" y="768757"/>
            <a:ext cx="9372600" cy="345668"/>
          </a:xfrm>
          <a:custGeom>
            <a:avLst/>
            <a:gdLst/>
            <a:ahLst/>
            <a:cxnLst/>
            <a:rect l="l" t="t" r="r" b="b"/>
            <a:pathLst>
              <a:path w="9168130" h="443865">
                <a:moveTo>
                  <a:pt x="9167700" y="0"/>
                </a:moveTo>
                <a:lnTo>
                  <a:pt x="0" y="0"/>
                </a:lnTo>
                <a:lnTo>
                  <a:pt x="0" y="443799"/>
                </a:lnTo>
                <a:lnTo>
                  <a:pt x="9167700" y="443799"/>
                </a:lnTo>
                <a:lnTo>
                  <a:pt x="9167700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algn="ctr"/>
            <a:r>
              <a:rPr lang="it-IT" sz="2000" b="1" dirty="0">
                <a:solidFill>
                  <a:schemeClr val="bg1">
                    <a:lumMod val="9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Collegio Consultivo Tecnico come supporto al RUP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C925987-524A-41CB-0CF1-E70D29EA8F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500" y="153956"/>
            <a:ext cx="5433238" cy="480078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80C3751-F7DF-C873-6727-2986801D0289}"/>
              </a:ext>
            </a:extLst>
          </p:cNvPr>
          <p:cNvSpPr txBox="1"/>
          <p:nvPr/>
        </p:nvSpPr>
        <p:spPr>
          <a:xfrm>
            <a:off x="622300" y="1277280"/>
            <a:ext cx="9700438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Competenze del CCT che rappresentano un vero supporto per il RUP:</a:t>
            </a:r>
          </a:p>
          <a:p>
            <a:pPr algn="just"/>
            <a:endParaRPr lang="it-IT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Adozione di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caso di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sospensione dell’esecuzione dei lavori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(art. 216, comma 1)  </a:t>
            </a:r>
          </a:p>
          <a:p>
            <a:pPr algn="just"/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Adozione di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pareri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prima della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risoluzione del contratto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derivante da impossibilità di eseguire i lavori (art. 216, comma 2)</a:t>
            </a:r>
          </a:p>
          <a:p>
            <a:pPr algn="just"/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Nel parere il CCT valuta anche la possibilità di decidere se (art. 216, comma 3):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procedere all'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esecuzione in via diretta dei lavori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anche avvalendosi di altri enti o società pubbliche nell'ambito del quadro economico dell'opera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Procedere allo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scorrimento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della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graduatoria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stipulare un nuovo contratto per l'affidamento del completamento dei lavori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indire una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nuova procedura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il completamento dell'opera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eriod"/>
            </a:pP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proporre alle autorità governative la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nomina di un commissario straordinario 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 lo svolgimento delle attività necessarie</a:t>
            </a:r>
          </a:p>
          <a:p>
            <a:pPr algn="just"/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sospensione causata da gravi ragioni di ordine tecnico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 assenza di accordo tra le parti, entro quindici giorni dalla comunicazione della sospensione dei lavori oppure della causa che potrebbe determinarla, </a:t>
            </a:r>
            <a:r>
              <a:rPr lang="it-IT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 CCT accerta l'esistenza della causa di sospensione e indica una delle modalità di cui sopra per proseguire i lavori</a:t>
            </a:r>
            <a:r>
              <a:rPr lang="it-IT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In tal caso la pronuncia assume l’efficacia di lodo contrattuale solo se tale possibilità non sia stata espressamente esclusa dalle parti. </a:t>
            </a:r>
            <a:endParaRPr lang="it-IT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261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5FEA9D6-1F63-FC68-EF02-C9E90FC3F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1" y="3781425"/>
            <a:ext cx="8994775" cy="3385542"/>
          </a:xfrm>
        </p:spPr>
        <p:txBody>
          <a:bodyPr/>
          <a:lstStyle/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segreteria@brugnolettieassociati.com </a:t>
            </a:r>
          </a:p>
          <a:p>
            <a:pPr algn="ctr"/>
            <a:endParaRPr lang="it-IT" sz="2000" i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L.castiglione@brugnolettieassociati.com</a:t>
            </a:r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www.brugnolettieassociati.com </a:t>
            </a: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LinkedIn </a:t>
            </a:r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www.linkedin.com/company/studio-legale-brugnoletti-&amp;-associati/</a:t>
            </a:r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 | MILANO | PALERMO | BOLOGNA</a:t>
            </a:r>
          </a:p>
          <a:p>
            <a:pPr algn="ctr"/>
            <a:endParaRPr lang="it-IT" sz="2000" b="0" i="0" u="none" strike="noStrike" baseline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2000" b="0" i="0" u="none" strike="noStrike" baseline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Sede di Palermo: Piazza Castelnuovo, 50 – Tel. 091. 7479128</a:t>
            </a:r>
            <a:endParaRPr lang="it-IT" sz="2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4D1E9C3-4566-6702-49B3-8C6DAC3E7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913" y="657225"/>
            <a:ext cx="5557573" cy="198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</TotalTime>
  <Words>995</Words>
  <Application>Microsoft Office PowerPoint</Application>
  <PresentationFormat>Personalizzato</PresentationFormat>
  <Paragraphs>88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 MT</vt:lpstr>
      <vt:lpstr>Calibri</vt:lpstr>
      <vt:lpstr>Tahoma</vt:lpstr>
      <vt:lpstr>Times New Roman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RPLEGAL-#4009334-v1-Webinar_Whistleblowing_</dc:title>
  <dc:creator>Martina Ambtosino</dc:creator>
  <cp:lastModifiedBy>Chiara Di Gregorio</cp:lastModifiedBy>
  <cp:revision>11</cp:revision>
  <dcterms:created xsi:type="dcterms:W3CDTF">2023-10-16T11:12:44Z</dcterms:created>
  <dcterms:modified xsi:type="dcterms:W3CDTF">2023-11-16T12:06:56Z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2023-03-22T00:00:00Z</vt:filetime>
  </property>
  <property fmtid="{D5CDD505-2E9C-101B-9397-08002B2CF9AE}" pid="3" name="Creator">
    <vt:lpwstr>Keynote</vt:lpwstr>
  </property>
  <property fmtid="{D5CDD505-2E9C-101B-9397-08002B2CF9AE}" pid="4" name="LastSaved">
    <vt:filetime>2023-10-16T00:00:00Z</vt:filetime>
  </property>
</Properties>
</file>