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6" r:id="rId3"/>
    <p:sldId id="330" r:id="rId4"/>
    <p:sldId id="303" r:id="rId5"/>
    <p:sldId id="331" r:id="rId6"/>
    <p:sldId id="327" r:id="rId7"/>
    <p:sldId id="333" r:id="rId8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3E1A"/>
    <a:srgbClr val="B64848"/>
    <a:srgbClr val="D0DFFC"/>
    <a:srgbClr val="CCECFF"/>
    <a:srgbClr val="E28D86"/>
    <a:srgbClr val="D76057"/>
    <a:srgbClr val="00359E"/>
    <a:srgbClr val="03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41" autoAdjust="0"/>
  </p:normalViewPr>
  <p:slideViewPr>
    <p:cSldViewPr>
      <p:cViewPr varScale="1">
        <p:scale>
          <a:sx n="68" d="100"/>
          <a:sy n="68" d="100"/>
        </p:scale>
        <p:origin x="155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000" y="0"/>
            <a:ext cx="10078249" cy="7559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6000" y="0"/>
            <a:ext cx="10080625" cy="866140"/>
          </a:xfrm>
          <a:custGeom>
            <a:avLst/>
            <a:gdLst/>
            <a:ahLst/>
            <a:cxnLst/>
            <a:rect l="l" t="t" r="r" b="b"/>
            <a:pathLst>
              <a:path w="10080625" h="866140">
                <a:moveTo>
                  <a:pt x="0" y="0"/>
                </a:moveTo>
                <a:lnTo>
                  <a:pt x="0" y="865786"/>
                </a:lnTo>
                <a:lnTo>
                  <a:pt x="10079999" y="865786"/>
                </a:lnTo>
                <a:lnTo>
                  <a:pt x="10079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6000" y="7135177"/>
            <a:ext cx="10078720" cy="425450"/>
          </a:xfrm>
          <a:custGeom>
            <a:avLst/>
            <a:gdLst/>
            <a:ahLst/>
            <a:cxnLst/>
            <a:rect l="l" t="t" r="r" b="b"/>
            <a:pathLst>
              <a:path w="10078720" h="425450">
                <a:moveTo>
                  <a:pt x="0" y="424821"/>
                </a:moveTo>
                <a:lnTo>
                  <a:pt x="10078250" y="424821"/>
                </a:lnTo>
                <a:lnTo>
                  <a:pt x="10078250" y="0"/>
                </a:lnTo>
                <a:lnTo>
                  <a:pt x="0" y="0"/>
                </a:lnTo>
                <a:lnTo>
                  <a:pt x="0" y="424821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99395" y="991157"/>
            <a:ext cx="8190000" cy="6357555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346645" y="1016360"/>
            <a:ext cx="8095615" cy="6263640"/>
          </a:xfrm>
          <a:custGeom>
            <a:avLst/>
            <a:gdLst/>
            <a:ahLst/>
            <a:cxnLst/>
            <a:rect l="l" t="t" r="r" b="b"/>
            <a:pathLst>
              <a:path w="8095615" h="6263640">
                <a:moveTo>
                  <a:pt x="8095499" y="0"/>
                </a:moveTo>
                <a:lnTo>
                  <a:pt x="0" y="0"/>
                </a:lnTo>
                <a:lnTo>
                  <a:pt x="0" y="6263055"/>
                </a:lnTo>
                <a:lnTo>
                  <a:pt x="8095499" y="6263055"/>
                </a:lnTo>
                <a:lnTo>
                  <a:pt x="8095499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346645" y="1016360"/>
            <a:ext cx="8095615" cy="6263640"/>
          </a:xfrm>
          <a:custGeom>
            <a:avLst/>
            <a:gdLst/>
            <a:ahLst/>
            <a:cxnLst/>
            <a:rect l="l" t="t" r="r" b="b"/>
            <a:pathLst>
              <a:path w="8095615" h="6263640">
                <a:moveTo>
                  <a:pt x="0" y="0"/>
                </a:moveTo>
                <a:lnTo>
                  <a:pt x="8095498" y="0"/>
                </a:lnTo>
                <a:lnTo>
                  <a:pt x="8095498" y="6263054"/>
                </a:lnTo>
                <a:lnTo>
                  <a:pt x="0" y="6263054"/>
                </a:lnTo>
                <a:lnTo>
                  <a:pt x="0" y="0"/>
                </a:lnTo>
                <a:close/>
              </a:path>
            </a:pathLst>
          </a:custGeom>
          <a:ln w="10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30471" y="46950"/>
            <a:ext cx="2801148" cy="58456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4508" y="86470"/>
            <a:ext cx="3413292" cy="51403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97308" y="1552618"/>
            <a:ext cx="8098782" cy="233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50" b="0" i="1">
                <a:solidFill>
                  <a:srgbClr val="558ED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000" y="0"/>
            <a:ext cx="10080000" cy="7559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6000" y="0"/>
            <a:ext cx="10080625" cy="866140"/>
          </a:xfrm>
          <a:custGeom>
            <a:avLst/>
            <a:gdLst/>
            <a:ahLst/>
            <a:cxnLst/>
            <a:rect l="l" t="t" r="r" b="b"/>
            <a:pathLst>
              <a:path w="10080625" h="866140">
                <a:moveTo>
                  <a:pt x="0" y="0"/>
                </a:moveTo>
                <a:lnTo>
                  <a:pt x="0" y="865786"/>
                </a:lnTo>
                <a:lnTo>
                  <a:pt x="10079999" y="865786"/>
                </a:lnTo>
                <a:lnTo>
                  <a:pt x="10079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6000" y="7135177"/>
            <a:ext cx="10078720" cy="425450"/>
          </a:xfrm>
          <a:custGeom>
            <a:avLst/>
            <a:gdLst/>
            <a:ahLst/>
            <a:cxnLst/>
            <a:rect l="l" t="t" r="r" b="b"/>
            <a:pathLst>
              <a:path w="10078720" h="425450">
                <a:moveTo>
                  <a:pt x="0" y="424821"/>
                </a:moveTo>
                <a:lnTo>
                  <a:pt x="10078250" y="424821"/>
                </a:lnTo>
                <a:lnTo>
                  <a:pt x="10078250" y="0"/>
                </a:lnTo>
                <a:lnTo>
                  <a:pt x="0" y="0"/>
                </a:lnTo>
                <a:lnTo>
                  <a:pt x="0" y="424821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73678" y="3099816"/>
            <a:ext cx="3722370" cy="4100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000" y="0"/>
            <a:ext cx="10078249" cy="7559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6000" y="0"/>
            <a:ext cx="10080625" cy="866140"/>
          </a:xfrm>
          <a:custGeom>
            <a:avLst/>
            <a:gdLst/>
            <a:ahLst/>
            <a:cxnLst/>
            <a:rect l="l" t="t" r="r" b="b"/>
            <a:pathLst>
              <a:path w="10080625" h="866140">
                <a:moveTo>
                  <a:pt x="0" y="0"/>
                </a:moveTo>
                <a:lnTo>
                  <a:pt x="0" y="865786"/>
                </a:lnTo>
                <a:lnTo>
                  <a:pt x="10079999" y="865786"/>
                </a:lnTo>
                <a:lnTo>
                  <a:pt x="10079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6000" y="7135177"/>
            <a:ext cx="10078720" cy="425450"/>
          </a:xfrm>
          <a:custGeom>
            <a:avLst/>
            <a:gdLst/>
            <a:ahLst/>
            <a:cxnLst/>
            <a:rect l="l" t="t" r="r" b="b"/>
            <a:pathLst>
              <a:path w="10078720" h="425450">
                <a:moveTo>
                  <a:pt x="0" y="424821"/>
                </a:moveTo>
                <a:lnTo>
                  <a:pt x="10078250" y="424821"/>
                </a:lnTo>
                <a:lnTo>
                  <a:pt x="10078250" y="0"/>
                </a:lnTo>
                <a:lnTo>
                  <a:pt x="0" y="0"/>
                </a:lnTo>
                <a:lnTo>
                  <a:pt x="0" y="424821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30471" y="46950"/>
            <a:ext cx="2801148" cy="58456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4508" y="86470"/>
            <a:ext cx="3413292" cy="51403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06000" y="763601"/>
            <a:ext cx="10080625" cy="780415"/>
          </a:xfrm>
          <a:custGeom>
            <a:avLst/>
            <a:gdLst/>
            <a:ahLst/>
            <a:cxnLst/>
            <a:rect l="l" t="t" r="r" b="b"/>
            <a:pathLst>
              <a:path w="10080625" h="780415">
                <a:moveTo>
                  <a:pt x="0" y="0"/>
                </a:moveTo>
                <a:lnTo>
                  <a:pt x="0" y="779799"/>
                </a:lnTo>
                <a:lnTo>
                  <a:pt x="10080000" y="779799"/>
                </a:lnTo>
                <a:lnTo>
                  <a:pt x="100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06000" y="763602"/>
            <a:ext cx="10080625" cy="780415"/>
          </a:xfrm>
          <a:custGeom>
            <a:avLst/>
            <a:gdLst/>
            <a:ahLst/>
            <a:cxnLst/>
            <a:rect l="l" t="t" r="r" b="b"/>
            <a:pathLst>
              <a:path w="10080625" h="780415">
                <a:moveTo>
                  <a:pt x="0" y="0"/>
                </a:moveTo>
                <a:lnTo>
                  <a:pt x="10079998" y="0"/>
                </a:lnTo>
                <a:lnTo>
                  <a:pt x="10079998" y="779799"/>
                </a:lnTo>
                <a:lnTo>
                  <a:pt x="0" y="779799"/>
                </a:lnTo>
              </a:path>
            </a:pathLst>
          </a:custGeom>
          <a:ln w="6999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59E"/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bg1"/>
            </a:gs>
          </a:gsLst>
          <a:lin ang="12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6000" y="0"/>
            <a:ext cx="10078249" cy="7559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6000" y="0"/>
            <a:ext cx="10080625" cy="866140"/>
          </a:xfrm>
          <a:custGeom>
            <a:avLst/>
            <a:gdLst/>
            <a:ahLst/>
            <a:cxnLst/>
            <a:rect l="l" t="t" r="r" b="b"/>
            <a:pathLst>
              <a:path w="10080625" h="866140">
                <a:moveTo>
                  <a:pt x="0" y="0"/>
                </a:moveTo>
                <a:lnTo>
                  <a:pt x="0" y="865786"/>
                </a:lnTo>
                <a:lnTo>
                  <a:pt x="10079999" y="865786"/>
                </a:lnTo>
                <a:lnTo>
                  <a:pt x="10079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6000" y="7135177"/>
            <a:ext cx="10078720" cy="425450"/>
          </a:xfrm>
          <a:custGeom>
            <a:avLst/>
            <a:gdLst/>
            <a:ahLst/>
            <a:cxnLst/>
            <a:rect l="l" t="t" r="r" b="b"/>
            <a:pathLst>
              <a:path w="10078720" h="425450">
                <a:moveTo>
                  <a:pt x="0" y="424821"/>
                </a:moveTo>
                <a:lnTo>
                  <a:pt x="10078250" y="424821"/>
                </a:lnTo>
                <a:lnTo>
                  <a:pt x="10078250" y="0"/>
                </a:lnTo>
                <a:lnTo>
                  <a:pt x="0" y="0"/>
                </a:lnTo>
                <a:lnTo>
                  <a:pt x="0" y="424821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30471" y="46950"/>
            <a:ext cx="2801148" cy="58456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24508" y="86470"/>
            <a:ext cx="3413292" cy="51403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1139" y="949878"/>
            <a:ext cx="8191121" cy="548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615" y="1424657"/>
            <a:ext cx="8994775" cy="4331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1">
                <a:solidFill>
                  <a:srgbClr val="558ED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32157" y="7310162"/>
            <a:ext cx="2551429" cy="197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linkedin.com/company/studio-legale-brugnoletti-&amp;-associat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6387" y="0"/>
            <a:ext cx="10080625" cy="866140"/>
          </a:xfrm>
          <a:custGeom>
            <a:avLst/>
            <a:gdLst/>
            <a:ahLst/>
            <a:cxnLst/>
            <a:rect l="l" t="t" r="r" b="b"/>
            <a:pathLst>
              <a:path w="10080625" h="866140">
                <a:moveTo>
                  <a:pt x="0" y="0"/>
                </a:moveTo>
                <a:lnTo>
                  <a:pt x="0" y="865786"/>
                </a:lnTo>
                <a:lnTo>
                  <a:pt x="10079999" y="865786"/>
                </a:lnTo>
                <a:lnTo>
                  <a:pt x="10079999" y="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396999" y="1647825"/>
            <a:ext cx="7899400" cy="4426212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 algn="ctr">
              <a:lnSpc>
                <a:spcPts val="5510"/>
              </a:lnSpc>
              <a:spcBef>
                <a:spcPts val="515"/>
              </a:spcBef>
              <a:tabLst>
                <a:tab pos="1039494" algn="l"/>
              </a:tabLst>
            </a:pPr>
            <a:r>
              <a:rPr lang="it-IT" sz="32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figura del RUP nel nuovo codice appalti: da responsabile unico del procedimento a responsabile unico del progetto</a:t>
            </a:r>
          </a:p>
          <a:p>
            <a:pPr marL="12700" marR="5080" algn="ctr">
              <a:lnSpc>
                <a:spcPts val="5510"/>
              </a:lnSpc>
              <a:spcBef>
                <a:spcPts val="515"/>
              </a:spcBef>
              <a:tabLst>
                <a:tab pos="1039494" algn="l"/>
              </a:tabLst>
            </a:pPr>
            <a:endParaRPr lang="it-IT" sz="4850" b="1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 algn="ctr">
              <a:lnSpc>
                <a:spcPts val="5510"/>
              </a:lnSpc>
              <a:spcBef>
                <a:spcPts val="515"/>
              </a:spcBef>
              <a:tabLst>
                <a:tab pos="1039494" algn="l"/>
              </a:tabLst>
            </a:pPr>
            <a:endParaRPr lang="it-IT" sz="4850" b="1"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05163" y="4848225"/>
            <a:ext cx="6683074" cy="1628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lang="it-IT" sz="2650" i="1" spc="-6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3200" b="1" i="1" spc="-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Avv.</a:t>
            </a:r>
            <a:r>
              <a:rPr sz="3200" b="1" i="1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it-IT" sz="3200" b="1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Massimiliano Brugnoletti 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2400" b="1" i="1" spc="-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15</a:t>
            </a:r>
            <a:r>
              <a:rPr sz="2400" b="1" i="1" spc="-1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it-IT" sz="2400" b="1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novembre</a:t>
            </a:r>
            <a:r>
              <a:rPr sz="2400" b="1" i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2023</a:t>
            </a:r>
            <a:endParaRPr lang="it-IT" sz="2400" b="1" i="1"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2000" b="1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Ore 10.30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082A805A-3DB7-23F9-3AC5-CE8BE9A4F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956" y="183263"/>
            <a:ext cx="2685488" cy="9591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object 2">
            <a:extLst>
              <a:ext uri="{FF2B5EF4-FFF2-40B4-BE49-F238E27FC236}">
                <a16:creationId xmlns:a16="http://schemas.microsoft.com/office/drawing/2014/main" id="{BDC5975B-B90C-CC2B-2C00-82F2272CAA20}"/>
              </a:ext>
            </a:extLst>
          </p:cNvPr>
          <p:cNvGrpSpPr/>
          <p:nvPr/>
        </p:nvGrpSpPr>
        <p:grpSpPr>
          <a:xfrm>
            <a:off x="257932" y="826491"/>
            <a:ext cx="10112117" cy="351658"/>
            <a:chOff x="623515" y="956597"/>
            <a:chExt cx="9062692" cy="330249"/>
          </a:xfrm>
        </p:grpSpPr>
        <p:sp>
          <p:nvSpPr>
            <p:cNvPr id="15" name="object 3">
              <a:extLst>
                <a:ext uri="{FF2B5EF4-FFF2-40B4-BE49-F238E27FC236}">
                  <a16:creationId xmlns:a16="http://schemas.microsoft.com/office/drawing/2014/main" id="{2C1E8360-6D6F-9EB9-33D1-CE09F0012B85}"/>
                </a:ext>
              </a:extLst>
            </p:cNvPr>
            <p:cNvSpPr/>
            <p:nvPr/>
          </p:nvSpPr>
          <p:spPr>
            <a:xfrm>
              <a:off x="623515" y="956597"/>
              <a:ext cx="9062692" cy="330248"/>
            </a:xfrm>
            <a:custGeom>
              <a:avLst/>
              <a:gdLst/>
              <a:ahLst/>
              <a:cxnLst/>
              <a:rect l="l" t="t" r="r" b="b"/>
              <a:pathLst>
                <a:path w="9168130" h="443865">
                  <a:moveTo>
                    <a:pt x="9167700" y="0"/>
                  </a:moveTo>
                  <a:lnTo>
                    <a:pt x="0" y="0"/>
                  </a:lnTo>
                  <a:lnTo>
                    <a:pt x="0" y="443799"/>
                  </a:lnTo>
                  <a:lnTo>
                    <a:pt x="9167700" y="443799"/>
                  </a:lnTo>
                  <a:lnTo>
                    <a:pt x="9167700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it-IT" sz="2000" b="1" dirty="0">
                  <a:solidFill>
                    <a:schemeClr val="bg1">
                      <a:lumMod val="9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Responsabile Unico del Progetto</a:t>
              </a:r>
            </a:p>
          </p:txBody>
        </p:sp>
        <p:sp>
          <p:nvSpPr>
            <p:cNvPr id="17" name="object 4">
              <a:extLst>
                <a:ext uri="{FF2B5EF4-FFF2-40B4-BE49-F238E27FC236}">
                  <a16:creationId xmlns:a16="http://schemas.microsoft.com/office/drawing/2014/main" id="{A569BBBC-4953-0FBB-D9CB-3EC61D6C4468}"/>
                </a:ext>
              </a:extLst>
            </p:cNvPr>
            <p:cNvSpPr/>
            <p:nvPr/>
          </p:nvSpPr>
          <p:spPr>
            <a:xfrm>
              <a:off x="623515" y="956597"/>
              <a:ext cx="9062692" cy="330249"/>
            </a:xfrm>
            <a:custGeom>
              <a:avLst/>
              <a:gdLst/>
              <a:ahLst/>
              <a:cxnLst/>
              <a:rect l="l" t="t" r="r" b="b"/>
              <a:pathLst>
                <a:path w="9168130" h="443865">
                  <a:moveTo>
                    <a:pt x="0" y="0"/>
                  </a:moveTo>
                  <a:lnTo>
                    <a:pt x="9167699" y="0"/>
                  </a:lnTo>
                  <a:lnTo>
                    <a:pt x="9167699" y="443799"/>
                  </a:lnTo>
                  <a:lnTo>
                    <a:pt x="0" y="443799"/>
                  </a:lnTo>
                  <a:lnTo>
                    <a:pt x="0" y="0"/>
                  </a:lnTo>
                  <a:close/>
                </a:path>
              </a:pathLst>
            </a:custGeom>
            <a:ln w="6999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Text Placeholder 30">
            <a:extLst>
              <a:ext uri="{FF2B5EF4-FFF2-40B4-BE49-F238E27FC236}">
                <a16:creationId xmlns:a16="http://schemas.microsoft.com/office/drawing/2014/main" id="{575018C5-86C8-7AE3-F63F-5B5504884E12}"/>
              </a:ext>
            </a:extLst>
          </p:cNvPr>
          <p:cNvSpPr txBox="1">
            <a:spLocks/>
          </p:cNvSpPr>
          <p:nvPr/>
        </p:nvSpPr>
        <p:spPr>
          <a:xfrm>
            <a:off x="88900" y="1261266"/>
            <a:ext cx="10124503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Art. 15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FF98592-AA5F-3120-229B-FBD48E0E83A5}"/>
              </a:ext>
            </a:extLst>
          </p:cNvPr>
          <p:cNvSpPr/>
          <p:nvPr/>
        </p:nvSpPr>
        <p:spPr>
          <a:xfrm>
            <a:off x="257932" y="1694926"/>
            <a:ext cx="10237559" cy="3103696"/>
          </a:xfrm>
          <a:prstGeom prst="rect">
            <a:avLst/>
          </a:prstGeom>
        </p:spPr>
        <p:txBody>
          <a:bodyPr wrap="square" lIns="0"/>
          <a:lstStyle/>
          <a:p>
            <a:pPr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Si passa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dal responsabile unico del procedimento al responsabile unico del progetto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: </a:t>
            </a:r>
            <a:r>
              <a:rPr lang="it-IT" sz="1600" u="sng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attuazione del principio del risultato</a:t>
            </a: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Assume un ruolo centrale 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trasversale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nello svolgimento della gara in relazione alle fasi di programmazione, progettazione, affidamento ed esecuzione di ciascuna procedura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Viene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scelto tra i dipendenti assunti presso la stazione appaltante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 preferibilmente tra coloro che sono in servizio nell’unità organizzativa titolare del potere di spesa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Può essere scelto anche tra soggetti assunti a tempo determinato. In questo caso sussiste un limite implicito, rappresentato dall’impossibilità di nominare come RUP un dipendente con contratto di lavoro a tempo determinato inferiore alla procedura di affidamento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L’ufficio del RUP è obbligatorio e non può essere rifiutato</a:t>
            </a:r>
          </a:p>
          <a:p>
            <a:pPr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</a:pPr>
            <a:r>
              <a:rPr lang="it-IT" sz="14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</a:t>
            </a:r>
          </a:p>
          <a:p>
            <a:pPr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</a:pPr>
            <a:endParaRPr lang="it-IT" sz="1400" b="1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it-IT" sz="1400" b="1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3" name="Rettangolo ad angolo ripiegato 2">
            <a:extLst>
              <a:ext uri="{FF2B5EF4-FFF2-40B4-BE49-F238E27FC236}">
                <a16:creationId xmlns:a16="http://schemas.microsoft.com/office/drawing/2014/main" id="{3958E772-AF60-FE37-3E10-3BF254765FA2}"/>
              </a:ext>
            </a:extLst>
          </p:cNvPr>
          <p:cNvSpPr/>
          <p:nvPr/>
        </p:nvSpPr>
        <p:spPr>
          <a:xfrm>
            <a:off x="3136900" y="4881739"/>
            <a:ext cx="7358591" cy="2557286"/>
          </a:xfrm>
          <a:prstGeom prst="foldedCorner">
            <a:avLst>
              <a:gd name="adj" fmla="val 1318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21ED041-6542-E234-DBDE-F48B06433CE8}"/>
              </a:ext>
            </a:extLst>
          </p:cNvPr>
          <p:cNvSpPr/>
          <p:nvPr/>
        </p:nvSpPr>
        <p:spPr>
          <a:xfrm>
            <a:off x="3365500" y="5000625"/>
            <a:ext cx="6847903" cy="1928964"/>
          </a:xfrm>
          <a:prstGeom prst="rect">
            <a:avLst/>
          </a:prstGeom>
        </p:spPr>
        <p:txBody>
          <a:bodyPr wrap="square" lIns="0"/>
          <a:lstStyle/>
          <a:p>
            <a:pPr marL="0" marR="0" lvl="0" indent="0" algn="just" defTabSz="1219170" rtl="0" eaLnBrk="1" fontAlgn="auto" latinLnBrk="0" hangingPunct="1">
              <a:lnSpc>
                <a:spcPts val="2027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Art. 15, comma 4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: </a:t>
            </a:r>
          </a:p>
          <a:p>
            <a:pPr marL="0" marR="0" lvl="0" indent="0" algn="just" defTabSz="1219170" rtl="0" eaLnBrk="1" fontAlgn="auto" latinLnBrk="0" hangingPunct="1">
              <a:lnSpc>
                <a:spcPts val="2027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il RUP è </a:t>
            </a:r>
            <a:r>
              <a:rPr kumimoji="0" 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unico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ma la stazione appaltante </a:t>
            </a:r>
            <a:r>
              <a:rPr kumimoji="0" lang="it-IT" sz="1400" b="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può individuare per le sottofasi di programmazione, progettazione e esecuzione un </a:t>
            </a:r>
            <a:r>
              <a:rPr kumimoji="0" lang="it-IT" sz="1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responsabile di procedimento</a:t>
            </a:r>
            <a:r>
              <a:rPr kumimoji="0" lang="it-IT" sz="1400" b="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:</a:t>
            </a:r>
          </a:p>
          <a:p>
            <a:pPr marL="285750" marR="0" lvl="0" indent="-285750" algn="just" defTabSz="1219170" rtl="0" eaLnBrk="1" fontAlgn="auto" latinLnBrk="0" hangingPunct="1">
              <a:lnSpc>
                <a:spcPts val="2027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in tal caso </a:t>
            </a:r>
            <a:r>
              <a:rPr lang="it-IT" sz="1400" u="sng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l</a:t>
            </a:r>
            <a:r>
              <a:rPr kumimoji="0" lang="it-IT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e relative responsabilità vengono ripartite in base ai compiti svolti in ciascuna fase.</a:t>
            </a:r>
          </a:p>
          <a:p>
            <a:pPr marL="285750" marR="0" lvl="0" indent="-285750" algn="just" defTabSz="1219170" rtl="0" eaLnBrk="1" fontAlgn="auto" latinLnBrk="0" hangingPunct="1">
              <a:lnSpc>
                <a:spcPts val="2027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400" b="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la  nomina del responsabile di fase può avvenire solo se conforme al modello organizzativo con riferimento alla tipologia di gara e di oggetto. </a:t>
            </a:r>
          </a:p>
          <a:p>
            <a:pPr marL="0" marR="0" lvl="0" indent="0" algn="just" defTabSz="1219170" rtl="0" eaLnBrk="1" fontAlgn="auto" latinLnBrk="0" hangingPunct="1">
              <a:lnSpc>
                <a:spcPts val="2027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defTabSz="1219170">
              <a:spcAft>
                <a:spcPts val="800"/>
              </a:spcAft>
              <a:buClr>
                <a:srgbClr val="000000"/>
              </a:buClr>
            </a:pPr>
            <a:endParaRPr lang="it-IT" sz="1467" kern="0" dirty="0">
              <a:solidFill>
                <a:srgbClr val="000000"/>
              </a:solidFill>
              <a:latin typeface="Titillium Web" pitchFamily="2" charset="77"/>
              <a:cs typeface="Arial"/>
              <a:sym typeface="Arial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20E84A08-0191-C839-A8F3-A2A5F80ED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900" y="198829"/>
            <a:ext cx="5433238" cy="48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0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BA6C80BC-0FBD-F388-7B4C-55DB28B0838F}"/>
              </a:ext>
            </a:extLst>
          </p:cNvPr>
          <p:cNvSpPr/>
          <p:nvPr/>
        </p:nvSpPr>
        <p:spPr>
          <a:xfrm>
            <a:off x="568420" y="768757"/>
            <a:ext cx="9301073" cy="341640"/>
          </a:xfrm>
          <a:custGeom>
            <a:avLst/>
            <a:gdLst/>
            <a:ahLst/>
            <a:cxnLst/>
            <a:rect l="l" t="t" r="r" b="b"/>
            <a:pathLst>
              <a:path w="9168130" h="443865">
                <a:moveTo>
                  <a:pt x="9167700" y="0"/>
                </a:moveTo>
                <a:lnTo>
                  <a:pt x="0" y="0"/>
                </a:lnTo>
                <a:lnTo>
                  <a:pt x="0" y="443799"/>
                </a:lnTo>
                <a:lnTo>
                  <a:pt x="9167700" y="443799"/>
                </a:lnTo>
                <a:lnTo>
                  <a:pt x="916770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algn="ctr"/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Fasi di gara e compiti del RUP – </a:t>
            </a:r>
            <a:r>
              <a:rPr lang="it-IT" sz="2000" b="1" dirty="0" err="1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I.2</a:t>
            </a: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7A3BFFC4-6E7E-C71E-A8A4-638F236ECB45}"/>
              </a:ext>
            </a:extLst>
          </p:cNvPr>
          <p:cNvSpPr/>
          <p:nvPr/>
        </p:nvSpPr>
        <p:spPr>
          <a:xfrm>
            <a:off x="623511" y="1673377"/>
            <a:ext cx="9386233" cy="2265891"/>
          </a:xfrm>
          <a:prstGeom prst="rect">
            <a:avLst/>
          </a:prstGeom>
        </p:spPr>
        <p:txBody>
          <a:bodyPr wrap="square" lIns="0"/>
          <a:lstStyle/>
          <a:p>
            <a:pPr marL="247644" indent="-247644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Rileva i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fabbisogni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definisce il programma </a:t>
            </a:r>
          </a:p>
          <a:p>
            <a:pPr marL="285750" indent="-285750" defTabSz="1219170">
              <a:lnSpc>
                <a:spcPts val="2027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Redige e approva il documento all’amministrazione nella fase antecedente alla programmazione dell’intervento</a:t>
            </a:r>
          </a:p>
          <a:p>
            <a:pPr marL="285750" indent="-285750" defTabSz="1219170">
              <a:lnSpc>
                <a:spcPts val="2027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Formula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proposte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e individua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interventi</a:t>
            </a:r>
          </a:p>
        </p:txBody>
      </p:sp>
      <p:sp>
        <p:nvSpPr>
          <p:cNvPr id="19" name="Text Placeholder 30">
            <a:extLst>
              <a:ext uri="{FF2B5EF4-FFF2-40B4-BE49-F238E27FC236}">
                <a16:creationId xmlns:a16="http://schemas.microsoft.com/office/drawing/2014/main" id="{9501CBB2-2201-8484-6367-0A6A7522C857}"/>
              </a:ext>
            </a:extLst>
          </p:cNvPr>
          <p:cNvSpPr txBox="1">
            <a:spLocks/>
          </p:cNvSpPr>
          <p:nvPr/>
        </p:nvSpPr>
        <p:spPr>
          <a:xfrm>
            <a:off x="1025456" y="1239509"/>
            <a:ext cx="9938184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Programmazione</a:t>
            </a:r>
            <a:endParaRPr lang="en-GB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B0DB38EE-47AE-F634-F2A9-84E6AD598396}"/>
              </a:ext>
            </a:extLst>
          </p:cNvPr>
          <p:cNvSpPr txBox="1">
            <a:spLocks/>
          </p:cNvSpPr>
          <p:nvPr/>
        </p:nvSpPr>
        <p:spPr>
          <a:xfrm>
            <a:off x="1025456" y="2991198"/>
            <a:ext cx="10124503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Progettazione</a:t>
            </a:r>
            <a:endParaRPr lang="en-GB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D117E2BB-25B3-F833-55E0-1F8B69925E79}"/>
              </a:ext>
            </a:extLst>
          </p:cNvPr>
          <p:cNvSpPr/>
          <p:nvPr/>
        </p:nvSpPr>
        <p:spPr>
          <a:xfrm>
            <a:off x="611000" y="3357277"/>
            <a:ext cx="9215911" cy="3224369"/>
          </a:xfrm>
          <a:prstGeom prst="rect">
            <a:avLst/>
          </a:prstGeom>
        </p:spPr>
        <p:txBody>
          <a:bodyPr wrap="square" lIns="0"/>
          <a:lstStyle/>
          <a:p>
            <a:pPr marL="247644" indent="-247644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Attribuisce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contenuti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forma specifici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agli interventi programmati</a:t>
            </a:r>
          </a:p>
          <a:p>
            <a:pPr marL="247644" indent="-247644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Verifica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la progettazione 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valida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i progetti</a:t>
            </a:r>
          </a:p>
        </p:txBody>
      </p:sp>
      <p:sp>
        <p:nvSpPr>
          <p:cNvPr id="24" name="Text Placeholder 30">
            <a:extLst>
              <a:ext uri="{FF2B5EF4-FFF2-40B4-BE49-F238E27FC236}">
                <a16:creationId xmlns:a16="http://schemas.microsoft.com/office/drawing/2014/main" id="{1D276E47-D220-F9A9-CAA4-B68E7C5A5F59}"/>
              </a:ext>
            </a:extLst>
          </p:cNvPr>
          <p:cNvSpPr txBox="1">
            <a:spLocks/>
          </p:cNvSpPr>
          <p:nvPr/>
        </p:nvSpPr>
        <p:spPr>
          <a:xfrm>
            <a:off x="1025455" y="4108254"/>
            <a:ext cx="10124503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Affidamento</a:t>
            </a:r>
            <a:endParaRPr lang="en-GB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A239E59F-5C09-0D67-D660-8254C2338460}"/>
              </a:ext>
            </a:extLst>
          </p:cNvPr>
          <p:cNvSpPr/>
          <p:nvPr/>
        </p:nvSpPr>
        <p:spPr>
          <a:xfrm>
            <a:off x="623511" y="4600874"/>
            <a:ext cx="9585027" cy="2007548"/>
          </a:xfrm>
          <a:prstGeom prst="rect">
            <a:avLst/>
          </a:prstGeom>
        </p:spPr>
        <p:txBody>
          <a:bodyPr wrap="square" lIns="0"/>
          <a:lstStyle/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Verifica la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documentazione amministrativa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in assenza del responsabile di fase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Aggiudicazione secondo il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minor prezzo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: verifica la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congruità delle offerte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valuta le offerte economiche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Aggiudicazione secondo l’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offerta economicamente più vantaggiosa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: svolge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tutte le attività che non implicano l'esercizio di poteri valutativi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 propri della commissione giudicatrice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Svolge la verifica sulle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offerte anormalmente basse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con l’eventuale supporto della commissione nominata ai sensi dell’articolo 93 del codice e dispone le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esclusioni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dalle gare; 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Adotta il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provvedimento finale della procedura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quando ha il potere di manifestare all’esterno la volontà della stessa</a:t>
            </a:r>
          </a:p>
          <a:p>
            <a:pPr defTabSz="1219170">
              <a:spcAft>
                <a:spcPts val="800"/>
              </a:spcAft>
              <a:buClr>
                <a:srgbClr val="000000"/>
              </a:buClr>
            </a:pPr>
            <a:endParaRPr lang="it-IT" sz="1467" kern="0" dirty="0">
              <a:solidFill>
                <a:srgbClr val="000000"/>
              </a:solidFill>
              <a:latin typeface="Titillium Web" panose="00000500000000000000" pitchFamily="2" charset="0"/>
              <a:cs typeface="Arial"/>
              <a:sym typeface="Arial"/>
            </a:endParaRPr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F4DDA9F0-8F4E-F2B8-7B86-ECCCDE87D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300" y="171230"/>
            <a:ext cx="5433238" cy="480078"/>
          </a:xfrm>
          <a:prstGeom prst="rect">
            <a:avLst/>
          </a:prstGeom>
        </p:spPr>
      </p:pic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B3D2AA0A-5B2F-27DC-4682-3239EFBAD85F}"/>
              </a:ext>
            </a:extLst>
          </p:cNvPr>
          <p:cNvCxnSpPr>
            <a:cxnSpLocks/>
          </p:cNvCxnSpPr>
          <p:nvPr/>
        </p:nvCxnSpPr>
        <p:spPr>
          <a:xfrm>
            <a:off x="407912" y="1419051"/>
            <a:ext cx="442988" cy="0"/>
          </a:xfrm>
          <a:prstGeom prst="straightConnector1">
            <a:avLst/>
          </a:prstGeom>
          <a:ln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D37D063E-1E52-556A-268C-CF91971ECE2D}"/>
              </a:ext>
            </a:extLst>
          </p:cNvPr>
          <p:cNvCxnSpPr>
            <a:cxnSpLocks/>
          </p:cNvCxnSpPr>
          <p:nvPr/>
        </p:nvCxnSpPr>
        <p:spPr>
          <a:xfrm>
            <a:off x="407912" y="3203410"/>
            <a:ext cx="442988" cy="0"/>
          </a:xfrm>
          <a:prstGeom prst="straightConnector1">
            <a:avLst/>
          </a:prstGeom>
          <a:ln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3CE991A8-F7E8-DD8D-3288-13B547566C7D}"/>
              </a:ext>
            </a:extLst>
          </p:cNvPr>
          <p:cNvCxnSpPr>
            <a:cxnSpLocks/>
          </p:cNvCxnSpPr>
          <p:nvPr/>
        </p:nvCxnSpPr>
        <p:spPr>
          <a:xfrm>
            <a:off x="402017" y="4268405"/>
            <a:ext cx="442988" cy="0"/>
          </a:xfrm>
          <a:prstGeom prst="straightConnector1">
            <a:avLst/>
          </a:prstGeom>
          <a:ln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63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>
            <a:extLst>
              <a:ext uri="{FF2B5EF4-FFF2-40B4-BE49-F238E27FC236}">
                <a16:creationId xmlns:a16="http://schemas.microsoft.com/office/drawing/2014/main" id="{C7DA9032-FDBD-C45C-4E56-C4CCDDDD0B44}"/>
              </a:ext>
            </a:extLst>
          </p:cNvPr>
          <p:cNvSpPr/>
          <p:nvPr/>
        </p:nvSpPr>
        <p:spPr>
          <a:xfrm>
            <a:off x="568897" y="704195"/>
            <a:ext cx="9174193" cy="2330344"/>
          </a:xfrm>
          <a:prstGeom prst="rect">
            <a:avLst/>
          </a:prstGeom>
        </p:spPr>
        <p:txBody>
          <a:bodyPr wrap="square" lIns="0"/>
          <a:lstStyle/>
          <a:p>
            <a:pPr algn="ctr" defTabSz="1219170">
              <a:lnSpc>
                <a:spcPts val="2027"/>
              </a:lnSpc>
              <a:spcAft>
                <a:spcPts val="800"/>
              </a:spcAft>
            </a:pPr>
            <a:r>
              <a:rPr lang="it-IT" sz="1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Il RUP collabora con il </a:t>
            </a:r>
            <a:r>
              <a:rPr lang="it-IT" sz="1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direttore dei lavori</a:t>
            </a:r>
            <a:r>
              <a:rPr lang="it-IT" sz="1600" kern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:</a:t>
            </a:r>
            <a:r>
              <a:rPr lang="it-IT" sz="1600" b="1" kern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</a:t>
            </a:r>
          </a:p>
          <a:p>
            <a:pPr algn="ctr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impartisce istruzioni al D.L. per garantire la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regolarità dei lavori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e ne autorizza la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consegna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vigilano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 insieme al coordinatore della sicurezza, sul rispetto degli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oneri della sicurezza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relativi alle prestazioni affidate in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subappalto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e accertano che le prestazioni oggetto di contratto di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avvalimento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siano svolte direttamente dalle risorse umane e strumentali dell’impresa ausiliaria </a:t>
            </a: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ctr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ctr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ctr" defTabSz="1219170">
              <a:lnSpc>
                <a:spcPts val="2027"/>
              </a:lnSpc>
              <a:spcAft>
                <a:spcPts val="800"/>
              </a:spcAft>
            </a:pPr>
            <a:r>
              <a:rPr lang="it-IT" sz="1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Il RUP svolge anche le funzioni di </a:t>
            </a:r>
            <a:r>
              <a:rPr lang="it-IT" sz="1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direttore dell’esecuzione del contratto</a:t>
            </a: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algn="just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defTabSz="1219170">
              <a:lnSpc>
                <a:spcPts val="2027"/>
              </a:lnSpc>
              <a:spcAft>
                <a:spcPts val="800"/>
              </a:spcAft>
              <a:buClr>
                <a:srgbClr val="FF3E00"/>
              </a:buClr>
            </a:pPr>
            <a:endParaRPr lang="it-IT" sz="1467" kern="0" dirty="0">
              <a:solidFill>
                <a:srgbClr val="000000"/>
              </a:solidFill>
              <a:latin typeface="Titillium Web" panose="00000500000000000000" pitchFamily="2" charset="0"/>
              <a:cs typeface="Arial"/>
              <a:sym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0B551E2-9F9C-9154-8994-F3E5B4179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900" y="89058"/>
            <a:ext cx="5433238" cy="480078"/>
          </a:xfrm>
          <a:prstGeom prst="rect">
            <a:avLst/>
          </a:prstGeom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C1557DC2-B531-EB1A-E0A3-CE1404DF29A4}"/>
              </a:ext>
            </a:extLst>
          </p:cNvPr>
          <p:cNvCxnSpPr>
            <a:cxnSpLocks/>
          </p:cNvCxnSpPr>
          <p:nvPr/>
        </p:nvCxnSpPr>
        <p:spPr>
          <a:xfrm>
            <a:off x="347403" y="809625"/>
            <a:ext cx="442988" cy="0"/>
          </a:xfrm>
          <a:prstGeom prst="straightConnector1">
            <a:avLst/>
          </a:prstGeom>
          <a:ln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8DAA61F6-34C0-DF14-0152-84E494785534}"/>
              </a:ext>
            </a:extLst>
          </p:cNvPr>
          <p:cNvSpPr txBox="1">
            <a:spLocks/>
          </p:cNvSpPr>
          <p:nvPr/>
        </p:nvSpPr>
        <p:spPr>
          <a:xfrm>
            <a:off x="927100" y="583908"/>
            <a:ext cx="9938184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kern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Esecuzione</a:t>
            </a:r>
            <a:endParaRPr lang="en-GB" b="1" kern="1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BF3A4C7B-50C1-53FE-8884-BEBEB599E687}"/>
              </a:ext>
            </a:extLst>
          </p:cNvPr>
          <p:cNvCxnSpPr>
            <a:cxnSpLocks/>
          </p:cNvCxnSpPr>
          <p:nvPr/>
        </p:nvCxnSpPr>
        <p:spPr>
          <a:xfrm>
            <a:off x="4920993" y="2885571"/>
            <a:ext cx="0" cy="256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831BCD3-784A-7BAD-7BF9-5305DE47E7C2}"/>
              </a:ext>
            </a:extLst>
          </p:cNvPr>
          <p:cNvSpPr txBox="1"/>
          <p:nvPr/>
        </p:nvSpPr>
        <p:spPr>
          <a:xfrm>
            <a:off x="2374900" y="2594161"/>
            <a:ext cx="66031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Il RUP ha importanti compiti in materia di </a:t>
            </a: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sicurezza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sul lavoro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11">
            <a:extLst>
              <a:ext uri="{FF2B5EF4-FFF2-40B4-BE49-F238E27FC236}">
                <a16:creationId xmlns:a16="http://schemas.microsoft.com/office/drawing/2014/main" id="{4D9D456B-BB36-14D2-57AD-DE3EC6328A7D}"/>
              </a:ext>
            </a:extLst>
          </p:cNvPr>
          <p:cNvSpPr/>
          <p:nvPr/>
        </p:nvSpPr>
        <p:spPr>
          <a:xfrm>
            <a:off x="588363" y="5923118"/>
            <a:ext cx="9819720" cy="1527746"/>
          </a:xfrm>
          <a:prstGeom prst="rect">
            <a:avLst/>
          </a:prstGeom>
        </p:spPr>
        <p:txBody>
          <a:bodyPr wrap="square" lIns="0"/>
          <a:lstStyle/>
          <a:p>
            <a:pPr algn="just" defTabSz="1219170">
              <a:lnSpc>
                <a:spcPts val="2027"/>
              </a:lnSpc>
              <a:spcAft>
                <a:spcPts val="600"/>
              </a:spcAft>
              <a:buClr>
                <a:srgbClr val="000000"/>
              </a:buClr>
            </a:pPr>
            <a:r>
              <a:rPr lang="it-IT" sz="1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Casi in cui il Direttore dell’esecuzione è soggetto </a:t>
            </a:r>
            <a:r>
              <a:rPr lang="it-IT" sz="1400" b="1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diverso</a:t>
            </a:r>
            <a:r>
              <a:rPr lang="it-IT" sz="1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dal RUP: 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15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prestazioni di importo superiore alle soglie di cui all’articolo 14 o che richiedono una pluralità di competenze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15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interventi tecnologicamente complessi o caratterizzati dall’utilizzo di processi produttivi innovativi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sz="15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l’organizzazione interna alla stazione appaltante impone il coinvolgimento di unità organizzativa diversa da quella cui afferiscono i soggetti che hanno curato l’affidamento </a:t>
            </a:r>
          </a:p>
          <a:p>
            <a:pPr defTabSz="1219170">
              <a:lnSpc>
                <a:spcPts val="2027"/>
              </a:lnSpc>
              <a:spcAft>
                <a:spcPts val="800"/>
              </a:spcAft>
              <a:buClr>
                <a:srgbClr val="FD0000"/>
              </a:buClr>
            </a:pPr>
            <a:endParaRPr lang="it-IT" kern="0" dirty="0">
              <a:solidFill>
                <a:srgbClr val="000000"/>
              </a:solidFill>
              <a:latin typeface="Titillium Web" panose="00000500000000000000" pitchFamily="2" charset="0"/>
              <a:cs typeface="Arial"/>
              <a:sym typeface="Arial"/>
            </a:endParaRPr>
          </a:p>
          <a:p>
            <a:pPr defTabSz="1219170">
              <a:lnSpc>
                <a:spcPts val="2027"/>
              </a:lnSpc>
              <a:spcAft>
                <a:spcPts val="800"/>
              </a:spcAft>
              <a:buClr>
                <a:srgbClr val="FD0000"/>
              </a:buClr>
            </a:pPr>
            <a:endParaRPr lang="it-IT" kern="0" dirty="0">
              <a:solidFill>
                <a:srgbClr val="000000"/>
              </a:solidFill>
              <a:latin typeface="Titillium Web" panose="00000500000000000000" pitchFamily="2" charset="0"/>
              <a:cs typeface="Arial"/>
              <a:sym typeface="Arial"/>
            </a:endParaRPr>
          </a:p>
          <a:p>
            <a:pPr defTabSz="1219170">
              <a:lnSpc>
                <a:spcPts val="2027"/>
              </a:lnSpc>
              <a:spcAft>
                <a:spcPts val="800"/>
              </a:spcAft>
              <a:buClr>
                <a:srgbClr val="FD0000"/>
              </a:buClr>
            </a:pPr>
            <a:endParaRPr lang="it-IT" sz="1467" kern="0" dirty="0">
              <a:solidFill>
                <a:srgbClr val="000000"/>
              </a:solidFill>
              <a:latin typeface="Titillium Web" panose="00000500000000000000" pitchFamily="2" charset="0"/>
              <a:cs typeface="Arial"/>
              <a:sym typeface="Arial"/>
            </a:endParaRP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E8049382-1EB7-8C33-4D4C-4E17C2E92A34}"/>
              </a:ext>
            </a:extLst>
          </p:cNvPr>
          <p:cNvCxnSpPr>
            <a:cxnSpLocks/>
          </p:cNvCxnSpPr>
          <p:nvPr/>
        </p:nvCxnSpPr>
        <p:spPr>
          <a:xfrm>
            <a:off x="4909407" y="1114425"/>
            <a:ext cx="0" cy="2384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AEBF545D-B820-EC5E-F0E6-CEE3A07E7332}"/>
              </a:ext>
            </a:extLst>
          </p:cNvPr>
          <p:cNvSpPr txBox="1"/>
          <p:nvPr/>
        </p:nvSpPr>
        <p:spPr>
          <a:xfrm>
            <a:off x="469900" y="3112772"/>
            <a:ext cx="9938183" cy="2070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1219170" rtl="0" eaLnBrk="1" fontAlgn="auto" latinLnBrk="0" hangingPunct="1">
              <a:lnSpc>
                <a:spcPts val="2027"/>
              </a:lnSpc>
              <a:spcBef>
                <a:spcPts val="0"/>
              </a:spcBef>
              <a:spcAft>
                <a:spcPts val="80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volge, su delega del soggetto di cui all’articolo 26, comma 3, del decreto legislativo 9 aprile 2008, n. 81, i compiti ivi previsti, se manca il piano di sicurezza e di coordinamento</a:t>
            </a:r>
          </a:p>
          <a:p>
            <a:pPr marL="285750" marR="0" lvl="0" indent="-285750" algn="just" defTabSz="1219170" rtl="0" eaLnBrk="1" fontAlgn="auto" latinLnBrk="0" hangingPunct="1">
              <a:lnSpc>
                <a:spcPts val="2027"/>
              </a:lnSpc>
              <a:spcBef>
                <a:spcPts val="0"/>
              </a:spcBef>
              <a:spcAft>
                <a:spcPts val="80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assume il ruolo di </a:t>
            </a: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responsabile dei lavori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 ai fini del rispetto delle norme sulla sicurezza e salute dei lavoratori sui luoghi di lavoro</a:t>
            </a:r>
          </a:p>
          <a:p>
            <a:pPr marL="285750" marR="0" lvl="0" indent="-285750" algn="just" defTabSz="1219170" rtl="0" eaLnBrk="1" fontAlgn="auto" latinLnBrk="0" hangingPunct="1">
              <a:lnSpc>
                <a:spcPts val="2027"/>
              </a:lnSpc>
              <a:spcBef>
                <a:spcPts val="0"/>
              </a:spcBef>
              <a:spcAft>
                <a:spcPts val="80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rima della consegna dei lavori, tiene conto delle eventuali </a:t>
            </a: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proposte integrative del piano di sicurezza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e di coordinamento formulate dagli operatori economici, se previsto dal decreto legislativo n. 81 del 2008</a:t>
            </a: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864DFB3B-C52B-8E83-82EE-5C907EF184FD}"/>
              </a:ext>
            </a:extLst>
          </p:cNvPr>
          <p:cNvCxnSpPr>
            <a:cxnSpLocks/>
          </p:cNvCxnSpPr>
          <p:nvPr/>
        </p:nvCxnSpPr>
        <p:spPr>
          <a:xfrm>
            <a:off x="4920993" y="5742960"/>
            <a:ext cx="0" cy="256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27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>
            <a:extLst>
              <a:ext uri="{FF2B5EF4-FFF2-40B4-BE49-F238E27FC236}">
                <a16:creationId xmlns:a16="http://schemas.microsoft.com/office/drawing/2014/main" id="{C7DA9032-FDBD-C45C-4E56-C4CCDDDD0B44}"/>
              </a:ext>
            </a:extLst>
          </p:cNvPr>
          <p:cNvSpPr/>
          <p:nvPr/>
        </p:nvSpPr>
        <p:spPr>
          <a:xfrm>
            <a:off x="568897" y="821720"/>
            <a:ext cx="9168130" cy="3224369"/>
          </a:xfrm>
          <a:prstGeom prst="rect">
            <a:avLst/>
          </a:prstGeom>
        </p:spPr>
        <p:txBody>
          <a:bodyPr wrap="square" lIns="0"/>
          <a:lstStyle/>
          <a:p>
            <a:pPr algn="ctr" defTabSz="1219170">
              <a:lnSpc>
                <a:spcPts val="2027"/>
              </a:lnSpc>
              <a:spcAft>
                <a:spcPts val="800"/>
              </a:spcAft>
            </a:pPr>
            <a:r>
              <a:rPr lang="it-IT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Altri compiti</a:t>
            </a:r>
          </a:p>
          <a:p>
            <a:pPr algn="ctr" defTabSz="1219170">
              <a:lnSpc>
                <a:spcPts val="2027"/>
              </a:lnSpc>
              <a:spcAft>
                <a:spcPts val="800"/>
              </a:spcAft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85750" indent="-285750" algn="just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it-IT" sz="16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defTabSz="1219170">
              <a:lnSpc>
                <a:spcPts val="2027"/>
              </a:lnSpc>
              <a:spcAft>
                <a:spcPts val="800"/>
              </a:spcAft>
              <a:buClr>
                <a:srgbClr val="FF3E00"/>
              </a:buClr>
            </a:pPr>
            <a:endParaRPr lang="it-IT" sz="1467" kern="0" dirty="0">
              <a:solidFill>
                <a:srgbClr val="000000"/>
              </a:solidFill>
              <a:latin typeface="Titillium Web" panose="00000500000000000000" pitchFamily="2" charset="0"/>
              <a:cs typeface="Arial"/>
              <a:sym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0B551E2-9F9C-9154-8994-F3E5B4179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300" y="171230"/>
            <a:ext cx="5433238" cy="480078"/>
          </a:xfrm>
          <a:prstGeom prst="rect">
            <a:avLst/>
          </a:prstGeom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C1557DC2-B531-EB1A-E0A3-CE1404DF29A4}"/>
              </a:ext>
            </a:extLst>
          </p:cNvPr>
          <p:cNvCxnSpPr>
            <a:cxnSpLocks/>
          </p:cNvCxnSpPr>
          <p:nvPr/>
        </p:nvCxnSpPr>
        <p:spPr>
          <a:xfrm>
            <a:off x="347403" y="809625"/>
            <a:ext cx="442988" cy="0"/>
          </a:xfrm>
          <a:prstGeom prst="straightConnector1">
            <a:avLst/>
          </a:prstGeom>
          <a:ln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8DAA61F6-34C0-DF14-0152-84E494785534}"/>
              </a:ext>
            </a:extLst>
          </p:cNvPr>
          <p:cNvSpPr txBox="1">
            <a:spLocks/>
          </p:cNvSpPr>
          <p:nvPr/>
        </p:nvSpPr>
        <p:spPr>
          <a:xfrm>
            <a:off x="927100" y="583908"/>
            <a:ext cx="9938184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Esecuzione</a:t>
            </a:r>
            <a:endParaRPr lang="en-GB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E8049382-1EB7-8C33-4D4C-4E17C2E92A34}"/>
              </a:ext>
            </a:extLst>
          </p:cNvPr>
          <p:cNvCxnSpPr>
            <a:cxnSpLocks/>
          </p:cNvCxnSpPr>
          <p:nvPr/>
        </p:nvCxnSpPr>
        <p:spPr>
          <a:xfrm>
            <a:off x="5118100" y="1190625"/>
            <a:ext cx="0" cy="2384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1">
            <a:extLst>
              <a:ext uri="{FF2B5EF4-FFF2-40B4-BE49-F238E27FC236}">
                <a16:creationId xmlns:a16="http://schemas.microsoft.com/office/drawing/2014/main" id="{42F7E6AE-3491-7408-C6FF-F32BD3A5541E}"/>
              </a:ext>
            </a:extLst>
          </p:cNvPr>
          <p:cNvSpPr/>
          <p:nvPr/>
        </p:nvSpPr>
        <p:spPr>
          <a:xfrm>
            <a:off x="568897" y="1444652"/>
            <a:ext cx="9144044" cy="3098774"/>
          </a:xfrm>
          <a:prstGeom prst="rect">
            <a:avLst/>
          </a:prstGeom>
        </p:spPr>
        <p:txBody>
          <a:bodyPr wrap="square" lIns="0"/>
          <a:lstStyle/>
          <a:p>
            <a:pPr marL="247644" indent="-247644" algn="just" defTabSz="1219170">
              <a:lnSpc>
                <a:spcPts val="2027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Autorizza le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modifiche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dei contratti di appalto in corso di esecuzione anche su proposta del direttore dei lavori e p</a:t>
            </a:r>
            <a:r>
              <a:rPr kumimoji="0" lang="it-IT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ropone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la </a:t>
            </a: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risoluzione del contratto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e i</a:t>
            </a:r>
            <a:r>
              <a:rPr lang="it-IT" sz="1600" kern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rroga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le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penali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per il ritardato adempimento degli obblighi contrattuali </a:t>
            </a:r>
            <a:endParaRPr lang="it-IT" sz="1600" b="1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47644" indent="-247644" algn="just" defTabSz="1219170">
              <a:lnSpc>
                <a:spcPts val="2027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Approva le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variazioni dei prezzi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derivanti da nuove lavorazioni originariamente non previste, in contraddittorio tra il direttore dei lavori e l’impresa affidataria, rimettendo alla valutazione della stazione appaltante le variazioni di prezzo che comportino maggiori spese rispetto alle somme previste nel quadro economico</a:t>
            </a:r>
          </a:p>
          <a:p>
            <a:pPr marL="247644" indent="-247644" algn="just" defTabSz="1219170">
              <a:lnSpc>
                <a:spcPts val="2027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Ordina la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sospensione dei lavori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per ragioni di pubblico interesse o necessità, nei limiti e con gli effetti previsti dall’articolo 121 del codice, e ne dispone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la ripresa non appena siano venute a cessare le cause della sospensione e indica il nuovo termine di conclusione del contratto, calcolato tenendo in considerazione la durata della sospensione e gli effetti da questa prodotti</a:t>
            </a:r>
          </a:p>
          <a:p>
            <a:pPr marL="247644" indent="-247644" algn="just" defTabSz="1219170">
              <a:lnSpc>
                <a:spcPts val="2027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All’esito positivo del collaudo o della verifica di conformità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rilascia il certificato di pagamento, copia conforme del certificato di ultimazione dei lavori e il certificato di esecuzione dei lavori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</a:t>
            </a:r>
          </a:p>
          <a:p>
            <a:pPr marL="247644" indent="-247644" algn="just" defTabSz="1219170">
              <a:lnSpc>
                <a:spcPts val="2027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Vigila sul rispetto delle prescrizioni contrattuali nelle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concessioni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; </a:t>
            </a:r>
          </a:p>
          <a:p>
            <a:pPr marL="247644" indent="-247644" algn="just" defTabSz="1219170">
              <a:lnSpc>
                <a:spcPts val="2027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Attiva la definizione con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accordo bonario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 ai sensi dell’articolo 210 del codice, delle controversie che insorgono in ogni fase di realizzazione dell’intervento ed è sentito sulla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proposta di transazione 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ai sensi dell’articolo 212, comma 3, del codice</a:t>
            </a:r>
          </a:p>
          <a:p>
            <a:pPr marL="247644" indent="-247644" algn="just" defTabSz="1219170">
              <a:lnSpc>
                <a:spcPts val="2027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Rilascia il certificato di pagamento, previa verifica della regolarità contributiva dell’affidatario e dei subappaltatori, e lo invia alla stazione appaltante ai fini dell’emissione del mandato di pagamento</a:t>
            </a:r>
            <a:r>
              <a:rPr lang="it-IT" kern="0" dirty="0">
                <a:solidFill>
                  <a:srgbClr val="000000"/>
                </a:solidFill>
                <a:latin typeface="Titillium Web" panose="00000500000000000000" pitchFamily="2" charset="0"/>
                <a:cs typeface="Arial"/>
                <a:sym typeface="Arial"/>
              </a:rPr>
              <a:t> </a:t>
            </a:r>
          </a:p>
          <a:p>
            <a:pPr marL="247644" indent="-247644" defTabSz="1219170">
              <a:lnSpc>
                <a:spcPts val="2027"/>
              </a:lnSpc>
              <a:spcAft>
                <a:spcPts val="800"/>
              </a:spcAft>
              <a:buClr>
                <a:srgbClr val="FD0000"/>
              </a:buClr>
              <a:buFont typeface="Arial" panose="020B0604020202020204" pitchFamily="34" charset="0"/>
              <a:buChar char="•"/>
            </a:pPr>
            <a:endParaRPr lang="it-IT" sz="1600" kern="0" dirty="0">
              <a:solidFill>
                <a:srgbClr val="000000"/>
              </a:solidFill>
              <a:latin typeface="Titillium Web" panose="00000500000000000000" pitchFamily="2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121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0">
            <a:extLst>
              <a:ext uri="{FF2B5EF4-FFF2-40B4-BE49-F238E27FC236}">
                <a16:creationId xmlns:a16="http://schemas.microsoft.com/office/drawing/2014/main" id="{5A2715BA-C36B-2831-0AC9-AF41EB8A2FB4}"/>
              </a:ext>
            </a:extLst>
          </p:cNvPr>
          <p:cNvSpPr txBox="1">
            <a:spLocks/>
          </p:cNvSpPr>
          <p:nvPr/>
        </p:nvSpPr>
        <p:spPr>
          <a:xfrm>
            <a:off x="574601" y="1657546"/>
            <a:ext cx="10124503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it-IT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I.2, art. 9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5876EA38-0468-2E21-2380-159890FB2C6C}"/>
              </a:ext>
            </a:extLst>
          </p:cNvPr>
          <p:cNvSpPr/>
          <p:nvPr/>
        </p:nvSpPr>
        <p:spPr>
          <a:xfrm>
            <a:off x="568420" y="2053075"/>
            <a:ext cx="9170507" cy="3224369"/>
          </a:xfrm>
          <a:prstGeom prst="rect">
            <a:avLst/>
          </a:prstGeom>
        </p:spPr>
        <p:txBody>
          <a:bodyPr wrap="square" lIns="0"/>
          <a:lstStyle/>
          <a:p>
            <a:pPr defTabSz="1219170">
              <a:lnSpc>
                <a:spcPts val="1893"/>
              </a:lnSpc>
              <a:spcAft>
                <a:spcPts val="800"/>
              </a:spcAft>
              <a:buClr>
                <a:srgbClr val="FD0000"/>
              </a:buClr>
            </a:pPr>
            <a:r>
              <a:rPr lang="it-IT" sz="15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Acquisti aggregati </a:t>
            </a:r>
          </a:p>
          <a:p>
            <a:pPr defTabSz="1219170">
              <a:lnSpc>
                <a:spcPts val="1893"/>
              </a:lnSpc>
              <a:spcAft>
                <a:spcPts val="800"/>
              </a:spcAft>
              <a:buClr>
                <a:srgbClr val="FD0000"/>
              </a:buClr>
            </a:pPr>
            <a:r>
              <a:rPr lang="it-IT" sz="15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Le stazioni appaltanti nominano un RUP </a:t>
            </a:r>
            <a:r>
              <a:rPr lang="it-IT" sz="15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per ciascun acquisto</a:t>
            </a:r>
            <a:r>
              <a:rPr lang="it-IT" sz="15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 il quale, in coordinamento con il direttore dell’esecuzione, se nominato, svolge le seguenti attività: </a:t>
            </a:r>
          </a:p>
          <a:p>
            <a:pPr marL="533394" lvl="1" indent="-285750" defTabSz="1219170">
              <a:lnSpc>
                <a:spcPts val="1893"/>
              </a:lnSpc>
              <a:spcAft>
                <a:spcPts val="800"/>
              </a:spcAft>
              <a:buClr>
                <a:srgbClr val="FD0000"/>
              </a:buClr>
              <a:buFont typeface="Arial" panose="020B0604020202020204" pitchFamily="34" charset="0"/>
              <a:buChar char="•"/>
            </a:pPr>
            <a:r>
              <a:rPr lang="it-IT" sz="15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Programmazione dei fabbisogni </a:t>
            </a:r>
          </a:p>
          <a:p>
            <a:pPr marL="533394" lvl="1" indent="-285750" defTabSz="1219170">
              <a:lnSpc>
                <a:spcPts val="1893"/>
              </a:lnSpc>
              <a:spcAft>
                <a:spcPts val="800"/>
              </a:spcAft>
              <a:buClr>
                <a:srgbClr val="FD0000"/>
              </a:buClr>
              <a:buFont typeface="Arial" panose="020B0604020202020204" pitchFamily="34" charset="0"/>
              <a:buChar char="•"/>
            </a:pPr>
            <a:r>
              <a:rPr lang="it-IT" sz="15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Progettazione, relativamente all’individuazione delle caratteristiche essenziali del fabbisogno o degli elementi tecnici per la redazione del capitolato </a:t>
            </a:r>
          </a:p>
          <a:p>
            <a:pPr marL="533394" lvl="1" indent="-285750" defTabSz="1219170">
              <a:lnSpc>
                <a:spcPts val="1893"/>
              </a:lnSpc>
              <a:spcAft>
                <a:spcPts val="800"/>
              </a:spcAft>
              <a:buClr>
                <a:srgbClr val="FD0000"/>
              </a:buClr>
              <a:buFont typeface="Arial" panose="020B0604020202020204" pitchFamily="34" charset="0"/>
              <a:buChar char="•"/>
            </a:pPr>
            <a:r>
              <a:rPr lang="it-IT" sz="15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Esecuzione contrattuale </a:t>
            </a:r>
          </a:p>
          <a:p>
            <a:pPr marL="533394" lvl="1" indent="-285750" defTabSz="1219170">
              <a:lnSpc>
                <a:spcPts val="1893"/>
              </a:lnSpc>
              <a:spcAft>
                <a:spcPts val="800"/>
              </a:spcAft>
              <a:buClr>
                <a:srgbClr val="FD0000"/>
              </a:buClr>
              <a:buFont typeface="Arial" panose="020B0604020202020204" pitchFamily="34" charset="0"/>
              <a:buChar char="•"/>
            </a:pPr>
            <a:r>
              <a:rPr lang="it-IT" sz="15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Verifica della conformità delle prestazioni</a:t>
            </a:r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B7CB424C-730A-E838-967A-D34BA1CE2216}"/>
              </a:ext>
            </a:extLst>
          </p:cNvPr>
          <p:cNvSpPr/>
          <p:nvPr/>
        </p:nvSpPr>
        <p:spPr>
          <a:xfrm>
            <a:off x="568420" y="768757"/>
            <a:ext cx="9426480" cy="619342"/>
          </a:xfrm>
          <a:custGeom>
            <a:avLst/>
            <a:gdLst/>
            <a:ahLst/>
            <a:cxnLst/>
            <a:rect l="l" t="t" r="r" b="b"/>
            <a:pathLst>
              <a:path w="9168130" h="443865">
                <a:moveTo>
                  <a:pt x="9167700" y="0"/>
                </a:moveTo>
                <a:lnTo>
                  <a:pt x="0" y="0"/>
                </a:lnTo>
                <a:lnTo>
                  <a:pt x="0" y="443799"/>
                </a:lnTo>
                <a:lnTo>
                  <a:pt x="9167700" y="443799"/>
                </a:lnTo>
                <a:lnTo>
                  <a:pt x="916770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algn="ctr"/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RUP e gli acquisti aggregati, centralizzati e in caso di accordi tra amministrazioni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C925987-524A-41CB-0CF1-E70D29EA8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0" y="153956"/>
            <a:ext cx="5433238" cy="480078"/>
          </a:xfrm>
          <a:prstGeom prst="rect">
            <a:avLst/>
          </a:prstGeom>
        </p:spPr>
      </p:pic>
      <p:sp>
        <p:nvSpPr>
          <p:cNvPr id="6" name="Rettangolo ad angolo ripiegato 5">
            <a:extLst>
              <a:ext uri="{FF2B5EF4-FFF2-40B4-BE49-F238E27FC236}">
                <a16:creationId xmlns:a16="http://schemas.microsoft.com/office/drawing/2014/main" id="{2AB83578-9669-B9DB-33DB-A9141E279C41}"/>
              </a:ext>
            </a:extLst>
          </p:cNvPr>
          <p:cNvSpPr/>
          <p:nvPr/>
        </p:nvSpPr>
        <p:spPr>
          <a:xfrm>
            <a:off x="5385828" y="3637530"/>
            <a:ext cx="5148791" cy="2555921"/>
          </a:xfrm>
          <a:prstGeom prst="foldedCorner">
            <a:avLst>
              <a:gd name="adj" fmla="val 1318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35D0AB9-A2E6-4499-83BB-C64A2633AF35}"/>
              </a:ext>
            </a:extLst>
          </p:cNvPr>
          <p:cNvSpPr txBox="1"/>
          <p:nvPr/>
        </p:nvSpPr>
        <p:spPr>
          <a:xfrm>
            <a:off x="5385828" y="3380734"/>
            <a:ext cx="50292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/>
          </a:p>
          <a:p>
            <a:pPr algn="just"/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RUP del </a:t>
            </a:r>
            <a:r>
              <a:rPr lang="it-IT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modulo aggregativo </a:t>
            </a:r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svolge, invece, le attività </a:t>
            </a:r>
          </a:p>
          <a:p>
            <a:pPr algn="just"/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Programmazione, relativamente alla raccolta e all’aggregazione dei fabbisogni e alla calendarizzazione delle gare da svolgere;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Progettazione degli interventi con riferimento alla procedura da svolgere;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Affidamento;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Esecuzione per quanto di competenza.</a:t>
            </a:r>
            <a:r>
              <a:rPr lang="it-IT" dirty="0"/>
              <a:t>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FD06ED1-0808-30A4-2C41-DBA290094540}"/>
              </a:ext>
            </a:extLst>
          </p:cNvPr>
          <p:cNvSpPr txBox="1"/>
          <p:nvPr/>
        </p:nvSpPr>
        <p:spPr>
          <a:xfrm>
            <a:off x="384101" y="4565924"/>
            <a:ext cx="2416080" cy="31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ts val="1893"/>
              </a:lnSpc>
              <a:spcBef>
                <a:spcPts val="0"/>
              </a:spcBef>
              <a:spcAft>
                <a:spcPts val="800"/>
              </a:spcAft>
              <a:buClr>
                <a:srgbClr val="FD0000"/>
              </a:buClr>
              <a:buSzTx/>
              <a:buFontTx/>
              <a:buNone/>
              <a:tabLst/>
              <a:defRPr/>
            </a:pPr>
            <a:r>
              <a:rPr kumimoji="0" lang="it-IT" sz="1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Acquisti centralizzati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C201FF9-5D80-6C28-C3EA-131B90147555}"/>
              </a:ext>
            </a:extLst>
          </p:cNvPr>
          <p:cNvSpPr txBox="1"/>
          <p:nvPr/>
        </p:nvSpPr>
        <p:spPr>
          <a:xfrm>
            <a:off x="384101" y="4879273"/>
            <a:ext cx="4817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RUP è designato dalla centrale di committenza e svolge le </a:t>
            </a:r>
            <a:r>
              <a:rPr lang="it-IT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di competenza della centrale dirette alla realizzazione e messa a disposizione degli strumenti di acquisto e di negoziazione per le stazioni appaltanti</a:t>
            </a:r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b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CE0A2BB-C390-4933-B953-DCE8D709EB82}"/>
              </a:ext>
            </a:extLst>
          </p:cNvPr>
          <p:cNvSpPr txBox="1"/>
          <p:nvPr/>
        </p:nvSpPr>
        <p:spPr>
          <a:xfrm>
            <a:off x="344756" y="6380933"/>
            <a:ext cx="3858944" cy="31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219170" rtl="0" eaLnBrk="1" fontAlgn="auto" latinLnBrk="0" hangingPunct="1">
              <a:lnSpc>
                <a:spcPts val="1893"/>
              </a:lnSpc>
              <a:spcBef>
                <a:spcPts val="0"/>
              </a:spcBef>
              <a:spcAft>
                <a:spcPts val="800"/>
              </a:spcAft>
              <a:buClr>
                <a:srgbClr val="FD0000"/>
              </a:buClr>
              <a:buSzTx/>
              <a:buFontTx/>
              <a:buNone/>
              <a:tabLst/>
              <a:defRPr/>
            </a:pPr>
            <a:r>
              <a:rPr kumimoji="0" lang="it-IT" sz="1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Accordi tra stazioni appaltanti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E578298-CDA4-8AC4-E86C-1E6BA7B03C1F}"/>
              </a:ext>
            </a:extLst>
          </p:cNvPr>
          <p:cNvSpPr txBox="1"/>
          <p:nvPr/>
        </p:nvSpPr>
        <p:spPr>
          <a:xfrm>
            <a:off x="365270" y="6745952"/>
            <a:ext cx="7086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Viene nominato un </a:t>
            </a:r>
            <a:r>
              <a:rPr lang="it-IT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solo</a:t>
            </a:r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RUP</a:t>
            </a:r>
          </a:p>
        </p:txBody>
      </p:sp>
    </p:spTree>
    <p:extLst>
      <p:ext uri="{BB962C8B-B14F-4D97-AF65-F5344CB8AC3E}">
        <p14:creationId xmlns:p14="http://schemas.microsoft.com/office/powerpoint/2010/main" val="392261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FEA9D6-1F63-FC68-EF02-C9E90FC3F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311" y="3781425"/>
            <a:ext cx="8994775" cy="3385542"/>
          </a:xfrm>
        </p:spPr>
        <p:txBody>
          <a:bodyPr/>
          <a:lstStyle/>
          <a:p>
            <a:pPr algn="ctr"/>
            <a:r>
              <a:rPr lang="it-IT" sz="2000" i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egreteria@brugnolettieassociati.com </a:t>
            </a:r>
          </a:p>
          <a:p>
            <a:pPr algn="ctr"/>
            <a:endParaRPr lang="it-IT" sz="200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L.castiglione@brugnolettieassociati.com</a:t>
            </a:r>
          </a:p>
          <a:p>
            <a:pPr algn="ctr"/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www.brugnolettieassociati.com </a:t>
            </a:r>
          </a:p>
          <a:p>
            <a:pPr algn="ctr"/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LinkedIn </a:t>
            </a:r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www.linkedin.com/company/studio-legale-brugnoletti-&amp;-associati/</a:t>
            </a:r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 | MILANO | PALERMO | BOLOGNA</a:t>
            </a:r>
          </a:p>
          <a:p>
            <a:pPr algn="ctr"/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Sede di Palermo: Piazza Castelnuovo, 50 – Tel. 091. 7479128</a:t>
            </a:r>
            <a:endParaRPr lang="it-IT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4D1E9C3-4566-6702-49B3-8C6DAC3E7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913" y="657225"/>
            <a:ext cx="5557573" cy="198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1106</Words>
  <Application>Microsoft Office PowerPoint</Application>
  <PresentationFormat>Personalizzato</PresentationFormat>
  <Paragraphs>103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Arial MT</vt:lpstr>
      <vt:lpstr>Calibri</vt:lpstr>
      <vt:lpstr>Tahoma</vt:lpstr>
      <vt:lpstr>Times New Roman</vt:lpstr>
      <vt:lpstr>Titillium Web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RPLEGAL-#4009334-v1-Webinar_Whistleblowing_</dc:title>
  <dc:creator>Martina Ambtosino</dc:creator>
  <cp:lastModifiedBy>Chiara Di Gregorio</cp:lastModifiedBy>
  <cp:revision>10</cp:revision>
  <dcterms:created xsi:type="dcterms:W3CDTF">2023-10-16T11:12:44Z</dcterms:created>
  <dcterms:modified xsi:type="dcterms:W3CDTF">2023-11-16T12:06:31Z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2023-03-22T00:00:00Z</vt:filetime>
  </property>
  <property fmtid="{D5CDD505-2E9C-101B-9397-08002B2CF9AE}" pid="3" name="Creator">
    <vt:lpwstr>Keynote</vt:lpwstr>
  </property>
  <property fmtid="{D5CDD505-2E9C-101B-9397-08002B2CF9AE}" pid="4" name="LastSaved">
    <vt:filetime>2023-10-16T00:00:00Z</vt:filetime>
  </property>
</Properties>
</file>