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07"/>
  </p:normalViewPr>
  <p:slideViewPr>
    <p:cSldViewPr snapToGrid="0">
      <p:cViewPr varScale="1">
        <p:scale>
          <a:sx n="111" d="100"/>
          <a:sy n="111"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286C6-769F-664F-9231-6D0770996F24}" type="datetimeFigureOut">
              <a:rPr lang="it-IT" smtClean="0"/>
              <a:t>21/11/23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AE4F14-E6AD-3B40-99B0-148C38A4AD41}" type="slidenum">
              <a:rPr lang="it-IT" smtClean="0"/>
              <a:t>‹N›</a:t>
            </a:fld>
            <a:endParaRPr lang="it-IT"/>
          </a:p>
        </p:txBody>
      </p:sp>
    </p:spTree>
    <p:extLst>
      <p:ext uri="{BB962C8B-B14F-4D97-AF65-F5344CB8AC3E}">
        <p14:creationId xmlns:p14="http://schemas.microsoft.com/office/powerpoint/2010/main" val="1721048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3CB5ADF-46DE-934E-8274-C3B7A6E2C5B9}" type="datetime1">
              <a:rPr lang="it-IT" smtClean="0"/>
              <a:t>21/11/23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03B7365-97E0-834A-A99D-62913D11F2CB}" type="datetime1">
              <a:rPr lang="it-IT" smtClean="0"/>
              <a:t>21/11/23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03689F5-B204-C64A-BAEB-237F8C0B8EE5}" type="datetime1">
              <a:rPr lang="it-IT" smtClean="0"/>
              <a:t>21/11/23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72565B2-AE17-5240-BF47-DDDF364886EA}" type="datetime1">
              <a:rPr lang="it-IT" smtClean="0"/>
              <a:t>21/11/23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50AC718-F0EB-7F46-9AFE-7117AA9DCC12}" type="datetime1">
              <a:rPr lang="it-IT" smtClean="0"/>
              <a:t>21/11/23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1A202C4-E583-C249-B8E5-07FC25F1FF4C}" type="datetime1">
              <a:rPr lang="it-IT" smtClean="0"/>
              <a:t>21/11/23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0030637-A602-FC42-BC73-79374D6131BF}" type="datetime1">
              <a:rPr lang="it-IT" smtClean="0"/>
              <a:t>21/11/23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8C3D425-904C-C243-8873-8D33574E90D1}" type="datetime1">
              <a:rPr lang="it-IT" smtClean="0"/>
              <a:t>21/11/23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5AD80-059B-1746-90D1-35664063EA8F}" type="datetime1">
              <a:rPr lang="it-IT" smtClean="0"/>
              <a:t>21/11/23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A6B0948-2B37-4249-848B-2EC5ED5961AE}" type="datetime1">
              <a:rPr lang="it-IT" smtClean="0"/>
              <a:t>21/11/23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416903B-D0D0-8E40-A463-45095BE501FA}" type="datetime1">
              <a:rPr lang="it-IT" smtClean="0"/>
              <a:t>21/11/23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18D5106-6C7C-2D4B-99B7-389F13FECFCC}" type="datetime1">
              <a:rPr lang="it-IT" smtClean="0"/>
              <a:t>21/11/23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A1D79-792B-884F-0350-7F969879714A}"/>
              </a:ext>
            </a:extLst>
          </p:cNvPr>
          <p:cNvSpPr>
            <a:spLocks noGrp="1"/>
          </p:cNvSpPr>
          <p:nvPr>
            <p:ph type="ctrTitle"/>
          </p:nvPr>
        </p:nvSpPr>
        <p:spPr/>
        <p:txBody>
          <a:bodyPr/>
          <a:lstStyle/>
          <a:p>
            <a:r>
              <a:rPr lang="it-IT" sz="5400" dirty="0"/>
              <a:t>LE ASSUNZIONI STRAORDINARIE PER LA POLITICA DI COESIONE</a:t>
            </a:r>
          </a:p>
        </p:txBody>
      </p:sp>
      <p:sp>
        <p:nvSpPr>
          <p:cNvPr id="3" name="Sottotitolo 2">
            <a:extLst>
              <a:ext uri="{FF2B5EF4-FFF2-40B4-BE49-F238E27FC236}">
                <a16:creationId xmlns:a16="http://schemas.microsoft.com/office/drawing/2014/main" id="{DD7F0A68-BF87-C164-12E7-59254ED90E40}"/>
              </a:ext>
            </a:extLst>
          </p:cNvPr>
          <p:cNvSpPr>
            <a:spLocks noGrp="1"/>
          </p:cNvSpPr>
          <p:nvPr>
            <p:ph type="subTitle" idx="1"/>
          </p:nvPr>
        </p:nvSpPr>
        <p:spPr/>
        <p:txBody>
          <a:bodyPr/>
          <a:lstStyle/>
          <a:p>
            <a:r>
              <a:rPr lang="it-IT" dirty="0"/>
              <a:t>A cura del dott. Arturo Bianco</a:t>
            </a:r>
          </a:p>
        </p:txBody>
      </p:sp>
      <p:sp>
        <p:nvSpPr>
          <p:cNvPr id="4" name="Segnaposto piè di pagina 3">
            <a:extLst>
              <a:ext uri="{FF2B5EF4-FFF2-40B4-BE49-F238E27FC236}">
                <a16:creationId xmlns:a16="http://schemas.microsoft.com/office/drawing/2014/main" id="{5358D35F-4E3E-4180-7E0A-B4F63CDA4FAC}"/>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07D79D50-2A2A-FE7E-4E6E-CCDF3849B54A}"/>
              </a:ext>
            </a:extLst>
          </p:cNvPr>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val="212465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B23D6-0D1A-698B-FE02-5175D5643E18}"/>
              </a:ext>
            </a:extLst>
          </p:cNvPr>
          <p:cNvSpPr>
            <a:spLocks noGrp="1"/>
          </p:cNvSpPr>
          <p:nvPr>
            <p:ph type="title"/>
          </p:nvPr>
        </p:nvSpPr>
        <p:spPr/>
        <p:txBody>
          <a:bodyPr/>
          <a:lstStyle/>
          <a:p>
            <a:r>
              <a:rPr lang="it-IT" dirty="0"/>
              <a:t>Gli oneri previsti</a:t>
            </a:r>
          </a:p>
        </p:txBody>
      </p:sp>
      <p:sp>
        <p:nvSpPr>
          <p:cNvPr id="3" name="Segnaposto contenuto 2">
            <a:extLst>
              <a:ext uri="{FF2B5EF4-FFF2-40B4-BE49-F238E27FC236}">
                <a16:creationId xmlns:a16="http://schemas.microsoft.com/office/drawing/2014/main" id="{3FB59506-30C3-157B-75B8-A2CFE9245036}"/>
              </a:ext>
            </a:extLst>
          </p:cNvPr>
          <p:cNvSpPr>
            <a:spLocks noGrp="1"/>
          </p:cNvSpPr>
          <p:nvPr>
            <p:ph idx="1"/>
          </p:nvPr>
        </p:nvSpPr>
        <p:spPr/>
        <p:txBody>
          <a:bodyPr>
            <a:normAutofit/>
          </a:bodyPr>
          <a:lstStyle/>
          <a:p>
            <a:r>
              <a:rPr lang="it-IT" sz="2400" dirty="0"/>
              <a:t>Compresi i buoni pasto (da considerare comprensivo del salario accessorio, degli oneri riflessi e dell’Irap)</a:t>
            </a:r>
          </a:p>
          <a:p>
            <a:r>
              <a:rPr lang="it-IT" sz="2400" dirty="0"/>
              <a:t>Dipartimento politiche coesione: 74.117</a:t>
            </a:r>
          </a:p>
          <a:p>
            <a:r>
              <a:rPr lang="it-IT" sz="2400" dirty="0"/>
              <a:t>Regioni: 45.115</a:t>
            </a:r>
          </a:p>
          <a:p>
            <a:r>
              <a:rPr lang="it-IT" sz="2400" dirty="0"/>
              <a:t>Città metropolitane: 43.000</a:t>
            </a:r>
          </a:p>
          <a:p>
            <a:r>
              <a:rPr lang="it-IT" sz="2400" dirty="0"/>
              <a:t>Province: 43.000</a:t>
            </a:r>
          </a:p>
          <a:p>
            <a:r>
              <a:rPr lang="it-IT" sz="2400" dirty="0"/>
              <a:t>Comuni ed unioni di comuni: 43.000</a:t>
            </a:r>
          </a:p>
        </p:txBody>
      </p:sp>
      <p:sp>
        <p:nvSpPr>
          <p:cNvPr id="4" name="Segnaposto piè di pagina 3">
            <a:extLst>
              <a:ext uri="{FF2B5EF4-FFF2-40B4-BE49-F238E27FC236}">
                <a16:creationId xmlns:a16="http://schemas.microsoft.com/office/drawing/2014/main" id="{57CDB7BA-412B-E4F9-1C71-ADB5C5510F4C}"/>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129A263-25D4-4824-4B52-7E12EA34D11A}"/>
              </a:ext>
            </a:extLst>
          </p:cNvPr>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102329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3EABBD-0EC7-66FE-32B9-579A8B4A4A15}"/>
              </a:ext>
            </a:extLst>
          </p:cNvPr>
          <p:cNvSpPr>
            <a:spLocks noGrp="1"/>
          </p:cNvSpPr>
          <p:nvPr>
            <p:ph type="title"/>
          </p:nvPr>
        </p:nvSpPr>
        <p:spPr/>
        <p:txBody>
          <a:bodyPr/>
          <a:lstStyle/>
          <a:p>
            <a:r>
              <a:rPr lang="it-IT" dirty="0"/>
              <a:t>La concreta attuazione: il decreto del Dipartimento per la coesione</a:t>
            </a:r>
          </a:p>
        </p:txBody>
      </p:sp>
      <p:sp>
        <p:nvSpPr>
          <p:cNvPr id="3" name="Segnaposto contenuto 2">
            <a:extLst>
              <a:ext uri="{FF2B5EF4-FFF2-40B4-BE49-F238E27FC236}">
                <a16:creationId xmlns:a16="http://schemas.microsoft.com/office/drawing/2014/main" id="{5AB737C0-9C9F-B564-14DF-7D7C2F90F6A5}"/>
              </a:ext>
            </a:extLst>
          </p:cNvPr>
          <p:cNvSpPr>
            <a:spLocks noGrp="1"/>
          </p:cNvSpPr>
          <p:nvPr>
            <p:ph idx="1"/>
          </p:nvPr>
        </p:nvSpPr>
        <p:spPr/>
        <p:txBody>
          <a:bodyPr>
            <a:normAutofit lnSpcReduction="10000"/>
          </a:bodyPr>
          <a:lstStyle/>
          <a:p>
            <a:r>
              <a:rPr lang="it-IT" sz="2400" dirty="0"/>
              <a:t>Entro 60 giorni dalla data di entrata in vigore del decreto legge (18 novembre) pubblicazione sul sito del Dipartimento per le politiche di coesione di un avviso per l’acquisizione delle manifestazioni di interesse da parte degli enti</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dirty="0"/>
              <a:t>«</a:t>
            </a:r>
            <a:r>
              <a:rPr lang="it-IT" sz="2400" kern="0" dirty="0">
                <a:effectLst/>
                <a:ea typeface="Times New Roman" panose="02020603050405020304" pitchFamily="18" charset="0"/>
                <a:cs typeface="Times New Roman" panose="02020603050405020304" pitchFamily="18" charset="0"/>
              </a:rPr>
              <a:t>A pena di inammissibilità, le manifestazioni di interesse, oltre ad indicare le unità di personale richieste e i relativi profili professionali in coerenza con l'attuazione delle politiche di coesione, contengono l'assunzione dell'obbligo di adibire il personale reclutato esclusivamente allo svolgimento di attività direttamente afferenti alle politiche di coesione». </a:t>
            </a:r>
            <a:endParaRPr lang="it-IT" sz="2400" kern="100" dirty="0">
              <a:effectLst/>
              <a:ea typeface="Calibri" panose="020F0502020204030204" pitchFamily="34" charset="0"/>
              <a:cs typeface="Times New Roman" panose="02020603050405020304" pitchFamily="18" charset="0"/>
            </a:endParaRPr>
          </a:p>
          <a:p>
            <a:endParaRPr lang="it-IT" sz="2400" dirty="0"/>
          </a:p>
        </p:txBody>
      </p:sp>
      <p:sp>
        <p:nvSpPr>
          <p:cNvPr id="4" name="Segnaposto piè di pagina 3">
            <a:extLst>
              <a:ext uri="{FF2B5EF4-FFF2-40B4-BE49-F238E27FC236}">
                <a16:creationId xmlns:a16="http://schemas.microsoft.com/office/drawing/2014/main" id="{74D750BA-DD4E-B58B-1C31-AC5EE1A32834}"/>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C4E62879-E359-08E9-A409-8D7B99E6ACDC}"/>
              </a:ext>
            </a:extLst>
          </p:cNvPr>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3359802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C2A543-BAF1-0F45-5261-DD6209EF7398}"/>
              </a:ext>
            </a:extLst>
          </p:cNvPr>
          <p:cNvSpPr>
            <a:spLocks noGrp="1"/>
          </p:cNvSpPr>
          <p:nvPr>
            <p:ph type="title"/>
          </p:nvPr>
        </p:nvSpPr>
        <p:spPr/>
        <p:txBody>
          <a:bodyPr/>
          <a:lstStyle/>
          <a:p>
            <a:r>
              <a:rPr lang="it-IT" dirty="0"/>
              <a:t>La concreta attuazione: il decreto del Presidente del Consiglio</a:t>
            </a:r>
          </a:p>
        </p:txBody>
      </p:sp>
      <p:sp>
        <p:nvSpPr>
          <p:cNvPr id="3" name="Segnaposto contenuto 2">
            <a:extLst>
              <a:ext uri="{FF2B5EF4-FFF2-40B4-BE49-F238E27FC236}">
                <a16:creationId xmlns:a16="http://schemas.microsoft.com/office/drawing/2014/main" id="{5467B882-93B7-3CA6-06F5-11258C52C8F0}"/>
              </a:ext>
            </a:extLst>
          </p:cNvPr>
          <p:cNvSpPr>
            <a:spLocks noGrp="1"/>
          </p:cNvSpPr>
          <p:nvPr>
            <p:ph idx="1"/>
          </p:nvPr>
        </p:nvSpPr>
        <p:spPr/>
        <p:txBody>
          <a:bodyPr>
            <a:norm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dirty="0"/>
              <a:t>DPCM adottato su proposta del Ministro per il Sud, di concerto con il Ministro per la PA ed il Ministro per l’economia e le finanze, sentita la Conferenza Unificata, «</a:t>
            </a:r>
            <a:r>
              <a:rPr lang="it-IT" sz="2400" kern="0" dirty="0">
                <a:effectLst/>
                <a:ea typeface="Times New Roman" panose="02020603050405020304" pitchFamily="18" charset="0"/>
                <a:cs typeface="Times New Roman" panose="02020603050405020304" pitchFamily="18" charset="0"/>
              </a:rPr>
              <a:t>sulla base della ricognizione del fabbisogno di personale effettuata tramite la manifestazione di interesse .. sono definiti i criteri di ripartizione tra le amministrazioni interessate delle risorse finanziarie e delle </a:t>
            </a:r>
            <a:r>
              <a:rPr lang="it-IT" sz="2400" kern="0" dirty="0">
                <a:effectLst/>
                <a:ea typeface="Times New Roman" panose="02020603050405020304" pitchFamily="18" charset="0"/>
              </a:rPr>
              <a:t>unità di personale»</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ea typeface="Times New Roman" panose="02020603050405020304" pitchFamily="18" charset="0"/>
              </a:rPr>
              <a:t>Risorse previste dal </a:t>
            </a:r>
            <a:r>
              <a:rPr lang="it-IT" sz="2400" kern="0" dirty="0" err="1">
                <a:ea typeface="Times New Roman" panose="02020603050405020304" pitchFamily="18" charset="0"/>
              </a:rPr>
              <a:t>d.l.</a:t>
            </a:r>
            <a:r>
              <a:rPr lang="it-IT" sz="2400" kern="0" dirty="0">
                <a:ea typeface="Times New Roman" panose="02020603050405020304" pitchFamily="18" charset="0"/>
              </a:rPr>
              <a:t> per i vari gruppi di amministrazione: nel 2024 risorse dimezzate perché si immagina che saranno effettuate a partire dal mese di luglio</a:t>
            </a:r>
            <a:endParaRPr lang="it-IT" sz="2400" dirty="0"/>
          </a:p>
        </p:txBody>
      </p:sp>
      <p:sp>
        <p:nvSpPr>
          <p:cNvPr id="4" name="Segnaposto piè di pagina 3">
            <a:extLst>
              <a:ext uri="{FF2B5EF4-FFF2-40B4-BE49-F238E27FC236}">
                <a16:creationId xmlns:a16="http://schemas.microsoft.com/office/drawing/2014/main" id="{BF3B7CD7-C93C-D171-92C2-D5F8EF89FE0B}"/>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EE001EF2-A8F1-FD16-0F95-6AB305DD2F84}"/>
              </a:ext>
            </a:extLst>
          </p:cNvPr>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2781891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BD8A2C-8F46-D7B2-51E5-10B13326CD35}"/>
              </a:ext>
            </a:extLst>
          </p:cNvPr>
          <p:cNvSpPr>
            <a:spLocks noGrp="1"/>
          </p:cNvSpPr>
          <p:nvPr>
            <p:ph type="title"/>
          </p:nvPr>
        </p:nvSpPr>
        <p:spPr/>
        <p:txBody>
          <a:bodyPr/>
          <a:lstStyle/>
          <a:p>
            <a:r>
              <a:rPr lang="it-IT" dirty="0"/>
              <a:t>Le procedure di selezione</a:t>
            </a:r>
          </a:p>
        </p:txBody>
      </p:sp>
      <p:sp>
        <p:nvSpPr>
          <p:cNvPr id="3" name="Segnaposto contenuto 2">
            <a:extLst>
              <a:ext uri="{FF2B5EF4-FFF2-40B4-BE49-F238E27FC236}">
                <a16:creationId xmlns:a16="http://schemas.microsoft.com/office/drawing/2014/main" id="{AC51ED77-E0A0-544E-E2D2-C539F06FCFAD}"/>
              </a:ext>
            </a:extLst>
          </p:cNvPr>
          <p:cNvSpPr>
            <a:spLocks noGrp="1"/>
          </p:cNvSpPr>
          <p:nvPr>
            <p:ph idx="1"/>
          </p:nvPr>
        </p:nvSpPr>
        <p:spPr/>
        <p:txBody>
          <a:bodyPr>
            <a:normAutofit fontScale="92500"/>
          </a:bodyPr>
          <a:lstStyle/>
          <a:p>
            <a:r>
              <a:rPr lang="it-IT" dirty="0"/>
              <a:t>»Procedura per esami»: possibili una pluralità di concorsi differenziati per i singoli profili</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dirty="0"/>
              <a:t>Oggetto: «</a:t>
            </a:r>
            <a:r>
              <a:rPr lang="it-IT" kern="0" dirty="0">
                <a:effectLst/>
                <a:ea typeface="Times New Roman" panose="02020603050405020304" pitchFamily="18" charset="0"/>
                <a:cs typeface="Times New Roman" panose="02020603050405020304" pitchFamily="18" charset="0"/>
              </a:rPr>
              <a:t>acquisizione, rafforzamento e verifica delle competenze  specifiche in  materia di politiche di coesione, in coerenza con le finalità e la  titolarità del </a:t>
            </a:r>
            <a:r>
              <a:rPr lang="it-IT" kern="0" dirty="0">
                <a:effectLst/>
                <a:ea typeface="Times New Roman" panose="02020603050405020304" pitchFamily="18" charset="0"/>
              </a:rPr>
              <a:t>Programma Nazionale FESR FSE+ Capacità per la coesione 2021-2027</a:t>
            </a:r>
            <a:r>
              <a:rPr lang="it-IT" kern="0" dirty="0">
                <a:ea typeface="Times New Roman" panose="02020603050405020304" pitchFamily="18" charset="0"/>
              </a:rPr>
              <a:t>»</a:t>
            </a:r>
            <a:endParaRPr lang="it-IT" dirty="0"/>
          </a:p>
          <a:p>
            <a:r>
              <a:rPr lang="it-IT" dirty="0"/>
              <a:t>Gestione delle procedure da parte del Dipartimento della Funzione Pubblica d’intesa con il Dipartimento per le politiche di coesione</a:t>
            </a:r>
          </a:p>
          <a:p>
            <a:r>
              <a:rPr lang="it-IT" dirty="0"/>
              <a:t>Utilizzazione della commissione RIPAM</a:t>
            </a:r>
          </a:p>
          <a:p>
            <a:r>
              <a:rPr lang="it-IT" dirty="0"/>
              <a:t>Nomina dei componenti le commissioni di concorso da parte del Dipartimento per le politiche di coesione</a:t>
            </a:r>
          </a:p>
          <a:p>
            <a:r>
              <a:rPr lang="it-IT" dirty="0"/>
              <a:t>Stanziamento di 3 mln di euro per gli oneri</a:t>
            </a:r>
          </a:p>
        </p:txBody>
      </p:sp>
      <p:sp>
        <p:nvSpPr>
          <p:cNvPr id="4" name="Segnaposto piè di pagina 3">
            <a:extLst>
              <a:ext uri="{FF2B5EF4-FFF2-40B4-BE49-F238E27FC236}">
                <a16:creationId xmlns:a16="http://schemas.microsoft.com/office/drawing/2014/main" id="{9864A0D9-569F-9D03-116E-58ECCCF4D93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77FE9EEF-0AEB-93CC-C6B8-16D72D36BA67}"/>
              </a:ext>
            </a:extLst>
          </p:cNvPr>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901857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1168F9-0B42-4652-D564-0ADF2509EC90}"/>
              </a:ext>
            </a:extLst>
          </p:cNvPr>
          <p:cNvSpPr>
            <a:spLocks noGrp="1"/>
          </p:cNvSpPr>
          <p:nvPr>
            <p:ph type="title"/>
          </p:nvPr>
        </p:nvSpPr>
        <p:spPr/>
        <p:txBody>
          <a:bodyPr/>
          <a:lstStyle/>
          <a:p>
            <a:r>
              <a:rPr lang="it-IT" dirty="0"/>
              <a:t>L’assegnazione</a:t>
            </a:r>
          </a:p>
        </p:txBody>
      </p:sp>
      <p:sp>
        <p:nvSpPr>
          <p:cNvPr id="3" name="Segnaposto contenuto 2">
            <a:extLst>
              <a:ext uri="{FF2B5EF4-FFF2-40B4-BE49-F238E27FC236}">
                <a16:creationId xmlns:a16="http://schemas.microsoft.com/office/drawing/2014/main" id="{5E720832-79AB-10FE-DF15-3D6CBFFD9258}"/>
              </a:ext>
            </a:extLst>
          </p:cNvPr>
          <p:cNvSpPr>
            <a:spLocks noGrp="1"/>
          </p:cNvSpPr>
          <p:nvPr>
            <p:ph idx="1"/>
          </p:nvPr>
        </p:nvSpPr>
        <p:spPr/>
        <p:txBody>
          <a:bodyPr>
            <a:normAutofit fontScale="92500"/>
          </a:bodyPr>
          <a:lstStyle/>
          <a:p>
            <a:r>
              <a:rPr lang="it-IT" sz="2400" dirty="0"/>
              <a:t>Assegnazione sulla base dell’ordine delle graduatorie ed in applicazione delle regole dettate dal DPCM attuativo</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dirty="0"/>
              <a:t>Gli idonei «</a:t>
            </a:r>
            <a:r>
              <a:rPr lang="it-IT" sz="2400" kern="0" dirty="0">
                <a:effectLst/>
                <a:ea typeface="Times New Roman" panose="02020603050405020304" pitchFamily="18" charset="0"/>
                <a:cs typeface="Times New Roman" panose="02020603050405020304" pitchFamily="18" charset="0"/>
              </a:rPr>
              <a:t>sono  iscritti secondo l'ordine di detta graduatoria in un elenco, istituito presso  il  Dipartimento  per  le politiche di coesione al quale le PA possono attingere non oltre il termine previsto dall'articolo 35, comma 5-ter (</a:t>
            </a:r>
            <a:r>
              <a:rPr lang="it-IT" sz="2400" kern="0" dirty="0" err="1">
                <a:effectLst/>
                <a:ea typeface="Times New Roman" panose="02020603050405020304" pitchFamily="18" charset="0"/>
                <a:cs typeface="Times New Roman" panose="02020603050405020304" pitchFamily="18" charset="0"/>
              </a:rPr>
              <a:t>nda</a:t>
            </a:r>
            <a:r>
              <a:rPr lang="it-IT" sz="2400" kern="0" dirty="0">
                <a:effectLst/>
                <a:ea typeface="Times New Roman" panose="02020603050405020304" pitchFamily="18" charset="0"/>
                <a:cs typeface="Times New Roman" panose="02020603050405020304" pitchFamily="18" charset="0"/>
              </a:rPr>
              <a:t> 2 anni) ..per il reclutamento di unità di personale  a  tempo  indeterminato, nei imiti delle facoltà</a:t>
            </a:r>
            <a:r>
              <a:rPr lang="it-IT" sz="2400" kern="100" dirty="0">
                <a:ea typeface="Times New Roman" panose="02020603050405020304" pitchFamily="18" charset="0"/>
                <a:cs typeface="Times New Roman" panose="02020603050405020304" pitchFamily="18" charset="0"/>
              </a:rPr>
              <a:t> </a:t>
            </a:r>
            <a:r>
              <a:rPr lang="it-IT" sz="2400" kern="0" dirty="0" err="1">
                <a:effectLst/>
                <a:ea typeface="Times New Roman" panose="02020603050405020304" pitchFamily="18" charset="0"/>
                <a:cs typeface="Times New Roman" panose="02020603050405020304" pitchFamily="18" charset="0"/>
              </a:rPr>
              <a:t>assunzionali</a:t>
            </a:r>
            <a:r>
              <a:rPr lang="it-IT" sz="2400" kern="0" dirty="0">
                <a:effectLst/>
                <a:ea typeface="Times New Roman" panose="02020603050405020304" pitchFamily="18" charset="0"/>
                <a:cs typeface="Times New Roman" panose="02020603050405020304" pitchFamily="18" charset="0"/>
              </a:rPr>
              <a:t> disponibili .. da inquadrare nell'area dei funzionari e destinate allo svolgimento di attività direttamente  afferenti alle politiche di coesione»</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ea typeface="Times New Roman" panose="02020603050405020304" pitchFamily="18" charset="0"/>
                <a:cs typeface="Times New Roman" panose="02020603050405020304" pitchFamily="18" charset="0"/>
              </a:rPr>
              <a:t>Assenza di una specifica soglia massima di idonei</a:t>
            </a:r>
            <a:r>
              <a:rPr lang="it-IT" sz="2400" kern="0" dirty="0">
                <a:effectLst/>
                <a:ea typeface="Times New Roman" panose="02020603050405020304" pitchFamily="18" charset="0"/>
                <a:cs typeface="Times New Roman" panose="02020603050405020304" pitchFamily="18" charset="0"/>
              </a:rPr>
              <a:t> </a:t>
            </a:r>
            <a:endParaRPr lang="it-IT" sz="2400" kern="100" dirty="0">
              <a:effectLst/>
              <a:ea typeface="Calibri" panose="020F0502020204030204" pitchFamily="34" charset="0"/>
              <a:cs typeface="Times New Roman" panose="02020603050405020304" pitchFamily="18" charset="0"/>
            </a:endParaRPr>
          </a:p>
          <a:p>
            <a:endParaRPr lang="it-IT" dirty="0"/>
          </a:p>
        </p:txBody>
      </p:sp>
      <p:sp>
        <p:nvSpPr>
          <p:cNvPr id="4" name="Segnaposto piè di pagina 3">
            <a:extLst>
              <a:ext uri="{FF2B5EF4-FFF2-40B4-BE49-F238E27FC236}">
                <a16:creationId xmlns:a16="http://schemas.microsoft.com/office/drawing/2014/main" id="{B52641A9-F76B-0F21-31EA-3337B47E1752}"/>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A6D8C7F-1F57-C3F0-E36C-ED4B33046CAE}"/>
              </a:ext>
            </a:extLst>
          </p:cNvPr>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2612226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A4DC31-C986-679E-D211-FEFED9DA31E5}"/>
              </a:ext>
            </a:extLst>
          </p:cNvPr>
          <p:cNvSpPr>
            <a:spLocks noGrp="1"/>
          </p:cNvSpPr>
          <p:nvPr>
            <p:ph type="title"/>
          </p:nvPr>
        </p:nvSpPr>
        <p:spPr/>
        <p:txBody>
          <a:bodyPr/>
          <a:lstStyle/>
          <a:p>
            <a:r>
              <a:rPr lang="it-IT" dirty="0"/>
              <a:t>La formazione</a:t>
            </a:r>
          </a:p>
        </p:txBody>
      </p:sp>
      <p:sp>
        <p:nvSpPr>
          <p:cNvPr id="3" name="Segnaposto contenuto 2">
            <a:extLst>
              <a:ext uri="{FF2B5EF4-FFF2-40B4-BE49-F238E27FC236}">
                <a16:creationId xmlns:a16="http://schemas.microsoft.com/office/drawing/2014/main" id="{672A8AD2-0BED-24A5-E3CD-D01C4AD37C59}"/>
              </a:ext>
            </a:extLst>
          </p:cNvPr>
          <p:cNvSpPr>
            <a:spLocks noGrp="1"/>
          </p:cNvSpPr>
          <p:nvPr>
            <p:ph idx="1"/>
          </p:nvPr>
        </p:nvSpPr>
        <p:spPr/>
        <p:txBody>
          <a:bodyPr/>
          <a:lstStyle/>
          <a:p>
            <a:r>
              <a:rPr lang="it-IT" dirty="0"/>
              <a:t>I vincitori sono chiamati a frequentare un corso di formazione di durata non superiore a 3 mesi</a:t>
            </a:r>
          </a:p>
          <a:p>
            <a:r>
              <a:rPr lang="it-IT" dirty="0"/>
              <a:t>Attenzione non siamo in presenza di un corso concorso</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dirty="0"/>
              <a:t>Corso di formazione in presenza erogato da Formez PA e/o da università scelte dal Dipartimento per la coesione e utilizzazione di una «</a:t>
            </a:r>
            <a:r>
              <a:rPr lang="it-IT" sz="1800" kern="0" dirty="0">
                <a:effectLst/>
                <a:latin typeface="Courier New" panose="02070309020205020404" pitchFamily="49" charset="0"/>
                <a:ea typeface="Times New Roman" panose="02020603050405020304" pitchFamily="18" charset="0"/>
                <a:cs typeface="Times New Roman" panose="02020603050405020304" pitchFamily="18" charset="0"/>
              </a:rPr>
              <a:t>apposita sessione formativa mediante l'apposita piattaforma di formazione messa a  disposizione dal Dipartimento della funzione </a:t>
            </a:r>
            <a:r>
              <a:rPr lang="it-IT" sz="1800" kern="0" dirty="0">
                <a:effectLst/>
                <a:latin typeface="Courier New" panose="02070309020205020404" pitchFamily="49" charset="0"/>
                <a:ea typeface="Times New Roman" panose="02020603050405020304" pitchFamily="18" charset="0"/>
              </a:rPr>
              <a:t>pubblica»</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latin typeface="Courier New" panose="02070309020205020404" pitchFamily="49" charset="0"/>
              </a:rPr>
              <a:t>Per la partecipazione borsa di studio di 1.000 euro mensili lordi</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latin typeface="Courier New" panose="02070309020205020404" pitchFamily="49" charset="0"/>
              </a:rPr>
              <a:t>Pagamento effettuato successivamente dall’ente in cui sono assunti</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latin typeface="Courier New" panose="02070309020205020404" pitchFamily="49" charset="0"/>
              </a:rPr>
              <a:t>Convenzione per la disciplina della formazione</a:t>
            </a:r>
            <a:endParaRPr lang="it-IT" dirty="0"/>
          </a:p>
        </p:txBody>
      </p:sp>
      <p:sp>
        <p:nvSpPr>
          <p:cNvPr id="4" name="Segnaposto piè di pagina 3">
            <a:extLst>
              <a:ext uri="{FF2B5EF4-FFF2-40B4-BE49-F238E27FC236}">
                <a16:creationId xmlns:a16="http://schemas.microsoft.com/office/drawing/2014/main" id="{04E8B174-A1B2-B86E-BA38-5EFCA7737896}"/>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073C27F-9BA1-87CC-94C9-037474B894B6}"/>
              </a:ext>
            </a:extLst>
          </p:cNvPr>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849825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364A8D-8820-12FF-D415-55040A0D6B52}"/>
              </a:ext>
            </a:extLst>
          </p:cNvPr>
          <p:cNvSpPr>
            <a:spLocks noGrp="1"/>
          </p:cNvSpPr>
          <p:nvPr>
            <p:ph type="title"/>
          </p:nvPr>
        </p:nvSpPr>
        <p:spPr/>
        <p:txBody>
          <a:bodyPr/>
          <a:lstStyle/>
          <a:p>
            <a:r>
              <a:rPr lang="it-IT" dirty="0"/>
              <a:t>Il vincolo della permanenza</a:t>
            </a:r>
          </a:p>
        </p:txBody>
      </p:sp>
      <p:sp>
        <p:nvSpPr>
          <p:cNvPr id="3" name="Segnaposto contenuto 2">
            <a:extLst>
              <a:ext uri="{FF2B5EF4-FFF2-40B4-BE49-F238E27FC236}">
                <a16:creationId xmlns:a16="http://schemas.microsoft.com/office/drawing/2014/main" id="{0E1D630E-4D2C-D723-8466-40EBB9E4F62A}"/>
              </a:ext>
            </a:extLst>
          </p:cNvPr>
          <p:cNvSpPr>
            <a:spLocks noGrp="1"/>
          </p:cNvSpPr>
          <p:nvPr>
            <p:ph idx="1"/>
          </p:nvPr>
        </p:nvSpPr>
        <p:spPr/>
        <p:txBody>
          <a:bodyPr>
            <a:norm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dirty="0"/>
              <a:t>«</a:t>
            </a:r>
            <a:r>
              <a:rPr lang="it-IT" sz="2400" kern="0" dirty="0">
                <a:effectLst/>
                <a:ea typeface="Times New Roman" panose="02020603050405020304" pitchFamily="18" charset="0"/>
                <a:cs typeface="Times New Roman" panose="02020603050405020304" pitchFamily="18" charset="0"/>
              </a:rPr>
              <a:t>Fino al 31 dicembre 2029, il personale reclutato ed assegnato alle pubbliche amministrazioni non può accedere alle procedure di mobilità </a:t>
            </a:r>
            <a:r>
              <a:rPr lang="it-IT" sz="2400" kern="0" dirty="0" err="1">
                <a:effectLst/>
                <a:ea typeface="Times New Roman" panose="02020603050405020304" pitchFamily="18" charset="0"/>
                <a:cs typeface="Times New Roman" panose="02020603050405020304" pitchFamily="18" charset="0"/>
              </a:rPr>
              <a:t>nè</a:t>
            </a:r>
            <a:r>
              <a:rPr lang="it-IT" sz="2400" kern="0" dirty="0">
                <a:effectLst/>
                <a:ea typeface="Times New Roman" panose="02020603050405020304" pitchFamily="18" charset="0"/>
                <a:cs typeface="Times New Roman" panose="02020603050405020304" pitchFamily="18" charset="0"/>
              </a:rPr>
              <a:t> essere utilizzato presso amministrazioni pubbliche diverse da quelle di prima assegnazione mediante comando, distacco  o altro provvedimento di contenuto o effetto analogo». </a:t>
            </a:r>
            <a:endParaRPr lang="it-IT" sz="2400" kern="100" dirty="0">
              <a:effectLst/>
              <a:ea typeface="Calibri" panose="020F0502020204030204" pitchFamily="34" charset="0"/>
              <a:cs typeface="Times New Roman" panose="02020603050405020304" pitchFamily="18" charset="0"/>
            </a:endParaRPr>
          </a:p>
          <a:p>
            <a:r>
              <a:rPr lang="it-IT" sz="2400" dirty="0"/>
              <a:t>Divieto assoluto che non può essere derogato da parte delle singole amministrazioni</a:t>
            </a:r>
          </a:p>
          <a:p>
            <a:r>
              <a:rPr lang="it-IT" sz="2400" dirty="0"/>
              <a:t>Ampiezza del divieto</a:t>
            </a:r>
          </a:p>
        </p:txBody>
      </p:sp>
      <p:sp>
        <p:nvSpPr>
          <p:cNvPr id="4" name="Segnaposto piè di pagina 3">
            <a:extLst>
              <a:ext uri="{FF2B5EF4-FFF2-40B4-BE49-F238E27FC236}">
                <a16:creationId xmlns:a16="http://schemas.microsoft.com/office/drawing/2014/main" id="{37462AA4-E419-6194-7F83-EEF1E066575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ABB4A173-E144-72E9-0718-70D290637A79}"/>
              </a:ext>
            </a:extLst>
          </p:cNvPr>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2305904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DA363D-C81B-2775-50CB-76F85E24740C}"/>
              </a:ext>
            </a:extLst>
          </p:cNvPr>
          <p:cNvSpPr>
            <a:spLocks noGrp="1"/>
          </p:cNvSpPr>
          <p:nvPr>
            <p:ph type="title"/>
          </p:nvPr>
        </p:nvSpPr>
        <p:spPr/>
        <p:txBody>
          <a:bodyPr/>
          <a:lstStyle/>
          <a:p>
            <a:r>
              <a:rPr lang="it-IT" dirty="0"/>
              <a:t>Le risorse (tratte anche dal Fondo di solidarietà e dai trasferimenti statali)</a:t>
            </a:r>
          </a:p>
        </p:txBody>
      </p:sp>
      <p:sp>
        <p:nvSpPr>
          <p:cNvPr id="3" name="Segnaposto contenuto 2">
            <a:extLst>
              <a:ext uri="{FF2B5EF4-FFF2-40B4-BE49-F238E27FC236}">
                <a16:creationId xmlns:a16="http://schemas.microsoft.com/office/drawing/2014/main" id="{76B0124C-6D21-2AA7-9DDE-0BC39E49F375}"/>
              </a:ext>
            </a:extLst>
          </p:cNvPr>
          <p:cNvSpPr>
            <a:spLocks noGrp="1"/>
          </p:cNvSpPr>
          <p:nvPr>
            <p:ph idx="1"/>
          </p:nvPr>
        </p:nvSpPr>
        <p:spPr/>
        <p:txBody>
          <a:bodyPr>
            <a:no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kern="0" dirty="0">
                <a:effectLst/>
                <a:ea typeface="Times New Roman" panose="02020603050405020304" pitchFamily="18" charset="0"/>
                <a:cs typeface="Times New Roman" panose="02020603050405020304" pitchFamily="18" charset="0"/>
              </a:rPr>
              <a:t>Dipartimento per le politiche di coesione: euro 2.631.154 per  l'anno 2024 e euro 5.262.307 annui a decorrere dall'anno 2025</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kern="0" dirty="0">
                <a:cs typeface="Times New Roman" panose="02020603050405020304" pitchFamily="18" charset="0"/>
              </a:rPr>
              <a:t>Regioni: </a:t>
            </a:r>
            <a:r>
              <a:rPr lang="it-IT" kern="0" dirty="0">
                <a:effectLst/>
                <a:ea typeface="Times New Roman" panose="02020603050405020304" pitchFamily="18" charset="0"/>
                <a:cs typeface="Times New Roman" panose="02020603050405020304" pitchFamily="18" charset="0"/>
              </a:rPr>
              <a:t>euro 5.639.375 per l'anno 2024 e euro 11.278.750 annui a</a:t>
            </a:r>
            <a:r>
              <a:rPr lang="it-IT" kern="100" dirty="0">
                <a:ea typeface="Times New Roman" panose="02020603050405020304" pitchFamily="18" charset="0"/>
                <a:cs typeface="Times New Roman" panose="02020603050405020304" pitchFamily="18" charset="0"/>
              </a:rPr>
              <a:t> </a:t>
            </a:r>
            <a:r>
              <a:rPr lang="it-IT" kern="0" dirty="0">
                <a:effectLst/>
                <a:ea typeface="Times New Roman" panose="02020603050405020304" pitchFamily="18" charset="0"/>
              </a:rPr>
              <a:t>decorrere dall'anno 2025</a:t>
            </a:r>
            <a:endParaRPr lang="it-IT" kern="0" dirty="0">
              <a:ea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kern="0" dirty="0"/>
              <a:t>Città metropolitane: </a:t>
            </a:r>
            <a:r>
              <a:rPr lang="it-IT" kern="0" dirty="0">
                <a:effectLst/>
                <a:ea typeface="Times New Roman" panose="02020603050405020304" pitchFamily="18" charset="0"/>
                <a:cs typeface="Times New Roman" panose="02020603050405020304" pitchFamily="18" charset="0"/>
              </a:rPr>
              <a:t>euro 1.505.000 per l'anno 2024 e euro 3.010.000 annui a </a:t>
            </a:r>
            <a:r>
              <a:rPr lang="it-IT" kern="0" dirty="0">
                <a:effectLst/>
                <a:ea typeface="Times New Roman" panose="02020603050405020304" pitchFamily="18" charset="0"/>
              </a:rPr>
              <a:t>decorrere dall'anno 2025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kern="0" dirty="0"/>
              <a:t>Province: </a:t>
            </a:r>
            <a:r>
              <a:rPr lang="it-IT" kern="0" dirty="0">
                <a:effectLst/>
                <a:ea typeface="Times New Roman" panose="02020603050405020304" pitchFamily="18" charset="0"/>
                <a:cs typeface="Times New Roman" panose="02020603050405020304" pitchFamily="18" charset="0"/>
              </a:rPr>
              <a:t>euro 2.902.500 per l'anno 2024 e euro 5.805.000 annui a</a:t>
            </a:r>
            <a:r>
              <a:rPr lang="it-IT" kern="100" dirty="0">
                <a:ea typeface="Times New Roman" panose="02020603050405020304" pitchFamily="18" charset="0"/>
                <a:cs typeface="Times New Roman" panose="02020603050405020304" pitchFamily="18" charset="0"/>
              </a:rPr>
              <a:t> </a:t>
            </a:r>
            <a:r>
              <a:rPr lang="it-IT" kern="0" dirty="0">
                <a:effectLst/>
                <a:ea typeface="Times New Roman" panose="02020603050405020304" pitchFamily="18" charset="0"/>
              </a:rPr>
              <a:t>decorrere dall'anno 2025</a:t>
            </a:r>
            <a:r>
              <a:rPr lang="it-IT" dirty="0">
                <a:effectLst/>
              </a:rPr>
              <a:t>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dirty="0"/>
              <a:t>Enti locali: </a:t>
            </a:r>
            <a:r>
              <a:rPr lang="it-IT" kern="0" dirty="0">
                <a:effectLst/>
                <a:ea typeface="Times New Roman" panose="02020603050405020304" pitchFamily="18" charset="0"/>
                <a:cs typeface="Times New Roman" panose="02020603050405020304" pitchFamily="18" charset="0"/>
              </a:rPr>
              <a:t>euro 35.991.000 per l'anno 2024 e euro 71.982.000 annui a</a:t>
            </a:r>
            <a:r>
              <a:rPr lang="it-IT" kern="100" dirty="0">
                <a:ea typeface="Times New Roman" panose="02020603050405020304" pitchFamily="18" charset="0"/>
                <a:cs typeface="Times New Roman" panose="02020603050405020304" pitchFamily="18" charset="0"/>
              </a:rPr>
              <a:t> </a:t>
            </a:r>
            <a:r>
              <a:rPr lang="it-IT" kern="0" dirty="0">
                <a:effectLst/>
                <a:ea typeface="Times New Roman" panose="02020603050405020304" pitchFamily="18" charset="0"/>
              </a:rPr>
              <a:t>decorrere dall'anno 2025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kern="0" dirty="0"/>
              <a:t>Dal 2030 utilizzazione dei risparmi per il fondo di solidarietà comunale</a:t>
            </a:r>
            <a:endParaRPr lang="it-IT" dirty="0"/>
          </a:p>
        </p:txBody>
      </p:sp>
      <p:sp>
        <p:nvSpPr>
          <p:cNvPr id="4" name="Segnaposto piè di pagina 3">
            <a:extLst>
              <a:ext uri="{FF2B5EF4-FFF2-40B4-BE49-F238E27FC236}">
                <a16:creationId xmlns:a16="http://schemas.microsoft.com/office/drawing/2014/main" id="{513BAC29-0CC9-692D-EB98-3928FF7CF17F}"/>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1123D703-C3EF-9D8D-3654-3A2B0B501816}"/>
              </a:ext>
            </a:extLst>
          </p:cNvPr>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226565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506D01-E3D4-3A64-3813-1889F6D4A45E}"/>
              </a:ext>
            </a:extLst>
          </p:cNvPr>
          <p:cNvSpPr>
            <a:spLocks noGrp="1"/>
          </p:cNvSpPr>
          <p:nvPr>
            <p:ph type="title"/>
          </p:nvPr>
        </p:nvSpPr>
        <p:spPr/>
        <p:txBody>
          <a:bodyPr/>
          <a:lstStyle/>
          <a:p>
            <a:r>
              <a:rPr lang="it-IT" dirty="0"/>
              <a:t>La inclusione nel programma del fabbisogno/1</a:t>
            </a:r>
          </a:p>
        </p:txBody>
      </p:sp>
      <p:sp>
        <p:nvSpPr>
          <p:cNvPr id="3" name="Segnaposto contenuto 2">
            <a:extLst>
              <a:ext uri="{FF2B5EF4-FFF2-40B4-BE49-F238E27FC236}">
                <a16:creationId xmlns:a16="http://schemas.microsoft.com/office/drawing/2014/main" id="{7C5DDDF2-C398-3528-2119-E699836170C1}"/>
              </a:ext>
            </a:extLst>
          </p:cNvPr>
          <p:cNvSpPr>
            <a:spLocks noGrp="1"/>
          </p:cNvSpPr>
          <p:nvPr>
            <p:ph idx="1"/>
          </p:nvPr>
        </p:nvSpPr>
        <p:spPr/>
        <p:txBody>
          <a:bodyPr>
            <a:noAutofit/>
          </a:bodyPr>
          <a:lstStyle/>
          <a:p>
            <a:r>
              <a:rPr lang="it-IT" sz="2400" dirty="0"/>
              <a:t>Inclusione nel programma del fabbisogno di personale: conseguenza obbligata per il carattere assai ampio di tale documento</a:t>
            </a:r>
          </a:p>
          <a:p>
            <a:r>
              <a:rPr lang="it-IT" sz="2400" dirty="0"/>
              <a:t>Inclusione nella dotazione organica</a:t>
            </a:r>
          </a:p>
          <a:p>
            <a:r>
              <a:rPr lang="it-IT" sz="2400" dirty="0"/>
              <a:t>Non necessaria l’autorizzazione </a:t>
            </a:r>
            <a:r>
              <a:rPr lang="it-IT" sz="2400" dirty="0" err="1"/>
              <a:t>Cosfel</a:t>
            </a:r>
            <a:r>
              <a:rPr lang="it-IT" sz="2400" dirty="0"/>
              <a:t>, trattandosi di assunzioni </a:t>
            </a:r>
            <a:r>
              <a:rPr lang="it-IT" sz="2400" dirty="0" err="1"/>
              <a:t>eterofinanziate</a:t>
            </a:r>
            <a:endParaRPr lang="it-IT" sz="2400" dirty="0"/>
          </a:p>
          <a:p>
            <a:r>
              <a:rPr lang="it-IT" sz="2400" dirty="0"/>
              <a:t>Neutralità sulle capacità </a:t>
            </a:r>
            <a:r>
              <a:rPr lang="it-IT" sz="2400" dirty="0" err="1"/>
              <a:t>assunzionali</a:t>
            </a:r>
            <a:r>
              <a:rPr lang="it-IT" sz="2400" dirty="0"/>
              <a:t>, data dalla esclusione dalla spesa e dalle entrate</a:t>
            </a:r>
          </a:p>
          <a:p>
            <a:r>
              <a:rPr lang="it-IT" sz="2400" dirty="0"/>
              <a:t>Assenza di indicazioni sulla preventiva comunicazione di cui all’articolo 34 bis per l’assegnazione del personale pubblico in disponibilità</a:t>
            </a:r>
          </a:p>
        </p:txBody>
      </p:sp>
      <p:sp>
        <p:nvSpPr>
          <p:cNvPr id="4" name="Segnaposto piè di pagina 3">
            <a:extLst>
              <a:ext uri="{FF2B5EF4-FFF2-40B4-BE49-F238E27FC236}">
                <a16:creationId xmlns:a16="http://schemas.microsoft.com/office/drawing/2014/main" id="{48E166C4-1BD9-9D88-2839-A3E75FDA7ECF}"/>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819CE6E3-2E4C-4927-54A8-7CB6590C68F9}"/>
              </a:ext>
            </a:extLst>
          </p:cNvPr>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1646742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08143D-DAA5-C444-3EAE-543C1F45D67A}"/>
              </a:ext>
            </a:extLst>
          </p:cNvPr>
          <p:cNvSpPr>
            <a:spLocks noGrp="1"/>
          </p:cNvSpPr>
          <p:nvPr>
            <p:ph type="title"/>
          </p:nvPr>
        </p:nvSpPr>
        <p:spPr/>
        <p:txBody>
          <a:bodyPr/>
          <a:lstStyle/>
          <a:p>
            <a:r>
              <a:rPr lang="it-IT" dirty="0"/>
              <a:t>La inclusione nel programma del fabbisogno/2</a:t>
            </a:r>
          </a:p>
        </p:txBody>
      </p:sp>
      <p:sp>
        <p:nvSpPr>
          <p:cNvPr id="3" name="Segnaposto contenuto 2">
            <a:extLst>
              <a:ext uri="{FF2B5EF4-FFF2-40B4-BE49-F238E27FC236}">
                <a16:creationId xmlns:a16="http://schemas.microsoft.com/office/drawing/2014/main" id="{28CEE878-C1F5-8B19-E9B2-055C7BA0A75F}"/>
              </a:ext>
            </a:extLst>
          </p:cNvPr>
          <p:cNvSpPr>
            <a:spLocks noGrp="1"/>
          </p:cNvSpPr>
          <p:nvPr>
            <p:ph idx="1"/>
          </p:nvPr>
        </p:nvSpPr>
        <p:spPr/>
        <p:txBody>
          <a:bodyPr>
            <a:normAutofit/>
          </a:bodyPr>
          <a:lstStyle/>
          <a:p>
            <a:r>
              <a:rPr lang="it-IT" sz="2400" dirty="0"/>
              <a:t>Non vi è spazio per dare corso alla mobilità volontaria, che peraltro fino al 2024 è facoltativa</a:t>
            </a:r>
          </a:p>
          <a:p>
            <a:r>
              <a:rPr lang="it-IT" sz="2400" dirty="0"/>
              <a:t>Necessità di garantire il rispetto del vincolo di utilizzazione per l’attuazione delle politiche di coesione, anche se siamo nell’ambito di finalità di rafforzamento della capacità amministrativa delle PA</a:t>
            </a:r>
          </a:p>
          <a:p>
            <a:r>
              <a:rPr lang="it-IT" sz="2400" dirty="0"/>
              <a:t>La scelta del profilo professionale: la coerenza con l’attuazione delle politiche di coesione</a:t>
            </a:r>
          </a:p>
        </p:txBody>
      </p:sp>
      <p:sp>
        <p:nvSpPr>
          <p:cNvPr id="4" name="Segnaposto piè di pagina 3">
            <a:extLst>
              <a:ext uri="{FF2B5EF4-FFF2-40B4-BE49-F238E27FC236}">
                <a16:creationId xmlns:a16="http://schemas.microsoft.com/office/drawing/2014/main" id="{A7FD9564-3779-3ABE-1A4E-053F6778C06A}"/>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E51D78EC-FF67-2DA4-D64E-D1CBA555B8D5}"/>
              </a:ext>
            </a:extLst>
          </p:cNvPr>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29825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427F4-B30B-F937-0F0D-BB97AE30C3C0}"/>
              </a:ext>
            </a:extLst>
          </p:cNvPr>
          <p:cNvSpPr>
            <a:spLocks noGrp="1"/>
          </p:cNvSpPr>
          <p:nvPr>
            <p:ph type="title"/>
          </p:nvPr>
        </p:nvSpPr>
        <p:spPr/>
        <p:txBody>
          <a:bodyPr/>
          <a:lstStyle/>
          <a:p>
            <a:r>
              <a:rPr lang="it-IT" dirty="0"/>
              <a:t>Dott. Arturo Bianco</a:t>
            </a:r>
          </a:p>
        </p:txBody>
      </p:sp>
      <p:sp>
        <p:nvSpPr>
          <p:cNvPr id="3" name="Segnaposto contenuto 2">
            <a:extLst>
              <a:ext uri="{FF2B5EF4-FFF2-40B4-BE49-F238E27FC236}">
                <a16:creationId xmlns:a16="http://schemas.microsoft.com/office/drawing/2014/main" id="{1BA6B35F-316B-43A7-ADA5-DAF870335970}"/>
              </a:ext>
            </a:extLst>
          </p:cNvPr>
          <p:cNvSpPr>
            <a:spLocks noGrp="1"/>
          </p:cNvSpPr>
          <p:nvPr>
            <p:ph idx="1"/>
          </p:nvPr>
        </p:nvSpPr>
        <p:spPr/>
        <p:txBody>
          <a:bodyPr>
            <a:normAutofit fontScale="85000" lnSpcReduction="10000"/>
          </a:bodyPr>
          <a:lstStyle/>
          <a:p>
            <a:r>
              <a:rPr lang="it-IT" dirty="0"/>
              <a:t>Esperto in gestione delle risorse umane, già consulente </a:t>
            </a:r>
            <a:r>
              <a:rPr lang="it-IT" dirty="0" err="1"/>
              <a:t>Dagla</a:t>
            </a:r>
            <a:r>
              <a:rPr lang="it-IT" dirty="0"/>
              <a:t>, Aran ed Anci, già dirigente </a:t>
            </a:r>
            <a:r>
              <a:rPr lang="it-IT" dirty="0" err="1"/>
              <a:t>Ancitel</a:t>
            </a:r>
            <a:endParaRPr lang="it-IT" dirty="0"/>
          </a:p>
          <a:p>
            <a:r>
              <a:rPr lang="it-IT" dirty="0"/>
              <a:t>Autore di: «Il contratto del personale del triennio 2019/2021» (Cel editore 2023); «La gestione del personale negli enti locali» (Cel editore 2023); «Piano Integrato di Attività ed Organizzazione Criticità e contenuti» (Cel editore 2022); «Il contratto dei dirigenti e dei segretari» (Maggioli editore 2021), «Funzioni locali, il nuovo CCNL per il personale non dirigente» (Cel editore 2018); »Contrattazione, controlli e responsabilità» (Maggioli editore 2019)</a:t>
            </a:r>
          </a:p>
          <a:p>
            <a:r>
              <a:rPr lang="it-IT" dirty="0"/>
              <a:t>Giornalista, collabora con il Sole 24 Ore, dirige »Il Bollettino del Personale degli enti locali», «Oggi PA», «Città mia»</a:t>
            </a:r>
          </a:p>
          <a:p>
            <a:r>
              <a:rPr lang="it-IT" dirty="0"/>
              <a:t>Già Presidente Anci Sicilia e componente la Presidenza Nazionale dell’Anci</a:t>
            </a:r>
          </a:p>
          <a:p>
            <a:r>
              <a:rPr lang="it-IT" dirty="0"/>
              <a:t>E’ e/o è stato presidente e componente di numerosi organismi di valutazione (dal 1999) tra cui: comuni di Firenze, Rimini, Vicenza, Sassari, Catanzaro, Cuneo, Viterbo, Sondrio, Nuoro; province di Cuneo, Livorno, Terni, Catanzaro, Oristano; camera di commercio di Nuoro; gestioni associate</a:t>
            </a:r>
          </a:p>
          <a:p>
            <a:pPr marL="0" indent="0">
              <a:buNone/>
            </a:pPr>
            <a:endParaRPr lang="it-IT" dirty="0"/>
          </a:p>
        </p:txBody>
      </p:sp>
      <p:sp>
        <p:nvSpPr>
          <p:cNvPr id="4" name="Segnaposto piè di pagina 3">
            <a:extLst>
              <a:ext uri="{FF2B5EF4-FFF2-40B4-BE49-F238E27FC236}">
                <a16:creationId xmlns:a16="http://schemas.microsoft.com/office/drawing/2014/main" id="{C0674FFA-19B5-85B6-86E8-F5D0F65B2C97}"/>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93D15D69-7B75-C7CB-F8CC-DF604C9B610D}"/>
              </a:ext>
            </a:extLst>
          </p:cNvPr>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2802831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B28B6F-C78A-9E9F-1BC2-BF2E5CFC6F83}"/>
              </a:ext>
            </a:extLst>
          </p:cNvPr>
          <p:cNvSpPr>
            <a:spLocks noGrp="1"/>
          </p:cNvSpPr>
          <p:nvPr>
            <p:ph type="title"/>
          </p:nvPr>
        </p:nvSpPr>
        <p:spPr/>
        <p:txBody>
          <a:bodyPr/>
          <a:lstStyle/>
          <a:p>
            <a:r>
              <a:rPr lang="it-IT" dirty="0"/>
              <a:t>I vincoli alle assunzioni</a:t>
            </a:r>
          </a:p>
        </p:txBody>
      </p:sp>
      <p:sp>
        <p:nvSpPr>
          <p:cNvPr id="3" name="Segnaposto contenuto 2">
            <a:extLst>
              <a:ext uri="{FF2B5EF4-FFF2-40B4-BE49-F238E27FC236}">
                <a16:creationId xmlns:a16="http://schemas.microsoft.com/office/drawing/2014/main" id="{F2D53444-ED56-2028-536B-973E3BA92D73}"/>
              </a:ext>
            </a:extLst>
          </p:cNvPr>
          <p:cNvSpPr>
            <a:spLocks noGrp="1"/>
          </p:cNvSpPr>
          <p:nvPr>
            <p:ph idx="1"/>
          </p:nvPr>
        </p:nvSpPr>
        <p:spPr/>
        <p:txBody>
          <a:bodyPr>
            <a:normAutofit fontScale="92500" lnSpcReduction="10000"/>
          </a:bodyPr>
          <a:lstStyle/>
          <a:p>
            <a:pPr lvl="0"/>
            <a:r>
              <a:rPr lang="it-IT" dirty="0"/>
              <a:t>Rispetto nell’anno precedente del tetto di spesa del personale;</a:t>
            </a:r>
          </a:p>
          <a:p>
            <a:pPr lvl="0"/>
            <a:r>
              <a:rPr lang="it-IT" dirty="0"/>
              <a:t>Attestazione che non vi sono dipendenti in eccedenza e/o in sovrannumero;</a:t>
            </a:r>
          </a:p>
          <a:p>
            <a:pPr lvl="0"/>
            <a:r>
              <a:rPr lang="it-IT" dirty="0"/>
              <a:t>Adozione del piano delle azioni positive o delle pari opportunità</a:t>
            </a:r>
          </a:p>
          <a:p>
            <a:pPr lvl="0"/>
            <a:r>
              <a:rPr lang="it-IT" dirty="0"/>
              <a:t>Attivazione della piattaforma telematica per la certificazione dei crediti;</a:t>
            </a:r>
          </a:p>
          <a:p>
            <a:pPr lvl="0"/>
            <a:r>
              <a:rPr lang="it-IT" dirty="0"/>
              <a:t>Rispetto dei termini per l’adozione dei documenti contabili e per la trasmissione alla banca dati delle amministrazioni pubbliche delle relative informazioni. Assunzioni possibili durante l’esercizio provvisorio (senza limitazioni di spesa) e proroga delle assunzioni autorizzate da COSFEL per i primi 6 </a:t>
            </a:r>
            <a:r>
              <a:rPr lang="it-IT"/>
              <a:t>mesi dell’anno successivo</a:t>
            </a:r>
            <a:endParaRPr lang="it-IT" dirty="0"/>
          </a:p>
          <a:p>
            <a:pPr lvl="0"/>
            <a:r>
              <a:rPr lang="it-IT" dirty="0"/>
              <a:t>Adozione del PIAO</a:t>
            </a:r>
          </a:p>
          <a:p>
            <a:pPr lvl="0"/>
            <a:r>
              <a:rPr lang="it-IT" dirty="0"/>
              <a:t>Adozione della programmazione del fabbisogno ed invio alla FFPP tramite </a:t>
            </a:r>
            <a:r>
              <a:rPr lang="it-IT" dirty="0" err="1"/>
              <a:t>Sico</a:t>
            </a:r>
            <a:endParaRPr lang="it-IT" dirty="0"/>
          </a:p>
          <a:p>
            <a:endParaRPr lang="it-IT" dirty="0"/>
          </a:p>
        </p:txBody>
      </p:sp>
      <p:sp>
        <p:nvSpPr>
          <p:cNvPr id="4" name="Segnaposto piè di pagina 3">
            <a:extLst>
              <a:ext uri="{FF2B5EF4-FFF2-40B4-BE49-F238E27FC236}">
                <a16:creationId xmlns:a16="http://schemas.microsoft.com/office/drawing/2014/main" id="{BFA3A6DC-BF0D-DA31-1EBA-97E3BA3F252E}"/>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70B8D679-2ADA-5A06-3612-E5C7F6D63A62}"/>
              </a:ext>
            </a:extLst>
          </p:cNvPr>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134453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1C1AFF-45FE-DD0E-4DC0-C93DDC01253B}"/>
              </a:ext>
            </a:extLst>
          </p:cNvPr>
          <p:cNvSpPr>
            <a:spLocks noGrp="1"/>
          </p:cNvSpPr>
          <p:nvPr>
            <p:ph type="title"/>
          </p:nvPr>
        </p:nvSpPr>
        <p:spPr/>
        <p:txBody>
          <a:bodyPr>
            <a:normAutofit fontScale="90000"/>
          </a:bodyPr>
          <a:lstStyle/>
          <a:p>
            <a:r>
              <a:rPr lang="it-IT" dirty="0"/>
              <a:t>La previsione legislativa (articolo 19 dl 124/2023 convertito nella l. n. 162/2023)</a:t>
            </a:r>
          </a:p>
        </p:txBody>
      </p:sp>
      <p:sp>
        <p:nvSpPr>
          <p:cNvPr id="3" name="Segnaposto contenuto 2">
            <a:extLst>
              <a:ext uri="{FF2B5EF4-FFF2-40B4-BE49-F238E27FC236}">
                <a16:creationId xmlns:a16="http://schemas.microsoft.com/office/drawing/2014/main" id="{5E9BAF58-A031-9797-1C4D-4BB57031BDB9}"/>
              </a:ext>
            </a:extLst>
          </p:cNvPr>
          <p:cNvSpPr>
            <a:spLocks noGrp="1"/>
          </p:cNvSpPr>
          <p:nvPr>
            <p:ph idx="1"/>
          </p:nvPr>
        </p:nvSpPr>
        <p:spPr/>
        <p:txBody>
          <a:bodyPr>
            <a:normAutofit fontScale="92500" lnSpcReduction="20000"/>
          </a:bodyPr>
          <a:lstStyle/>
          <a:p>
            <a:r>
              <a:rPr lang="it-IT" sz="2400" dirty="0"/>
              <a:t>Introduzione della possibilità di disporre assunzioni </a:t>
            </a:r>
            <a:r>
              <a:rPr lang="it-IT" sz="2400" dirty="0" err="1"/>
              <a:t>eterofinanziate</a:t>
            </a:r>
            <a:r>
              <a:rPr lang="it-IT" sz="2400" dirty="0"/>
              <a:t> per l’attuazione delle politiche di coesione</a:t>
            </a:r>
          </a:p>
          <a:p>
            <a:r>
              <a:rPr lang="it-IT" sz="2400" dirty="0"/>
              <a:t>Previsione assai innovativa: non siamo in presenza di assunzioni a tempo determinato</a:t>
            </a:r>
          </a:p>
          <a:p>
            <a:r>
              <a:rPr lang="it-IT" sz="2400" dirty="0"/>
              <a:t>Opportunità da cogliere da parte dei comuni, delle unioni, delle province, delle città metropolitane e delle regioni</a:t>
            </a:r>
          </a:p>
          <a:p>
            <a:r>
              <a:rPr lang="it-IT" sz="2400" dirty="0"/>
              <a:t>Mancano ancora le previsioni attuative</a:t>
            </a:r>
          </a:p>
          <a:p>
            <a:r>
              <a:rPr lang="it-IT" sz="2400" dirty="0"/>
              <a:t>Nell’immediato i singoli enti devono verificare le proprie dotazioni organiche e, ove necessario, modificarle ed avanzare la richiesta al Dipartimento per le politiche di coesione con le modalità che saranno previste da uno specifico decreto attuativo</a:t>
            </a:r>
          </a:p>
        </p:txBody>
      </p:sp>
      <p:sp>
        <p:nvSpPr>
          <p:cNvPr id="4" name="Segnaposto piè di pagina 3">
            <a:extLst>
              <a:ext uri="{FF2B5EF4-FFF2-40B4-BE49-F238E27FC236}">
                <a16:creationId xmlns:a16="http://schemas.microsoft.com/office/drawing/2014/main" id="{0A8C32B6-9D8B-263B-41BB-98AA4923B686}"/>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DC15093E-0A5A-B8CE-E972-703C169790EA}"/>
              </a:ext>
            </a:extLst>
          </p:cNvPr>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283507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F8060A-E827-0DD8-95BB-DC153B8D0461}"/>
              </a:ext>
            </a:extLst>
          </p:cNvPr>
          <p:cNvSpPr>
            <a:spLocks noGrp="1"/>
          </p:cNvSpPr>
          <p:nvPr>
            <p:ph type="title"/>
          </p:nvPr>
        </p:nvSpPr>
        <p:spPr/>
        <p:txBody>
          <a:bodyPr/>
          <a:lstStyle/>
          <a:p>
            <a:r>
              <a:rPr lang="it-IT" dirty="0"/>
              <a:t>L’ambito di applicazione/1</a:t>
            </a:r>
          </a:p>
        </p:txBody>
      </p:sp>
      <p:sp>
        <p:nvSpPr>
          <p:cNvPr id="3" name="Segnaposto contenuto 2">
            <a:extLst>
              <a:ext uri="{FF2B5EF4-FFF2-40B4-BE49-F238E27FC236}">
                <a16:creationId xmlns:a16="http://schemas.microsoft.com/office/drawing/2014/main" id="{23C59D0E-FA37-BF86-35B0-CFEBBC9956C1}"/>
              </a:ext>
            </a:extLst>
          </p:cNvPr>
          <p:cNvSpPr>
            <a:spLocks noGrp="1"/>
          </p:cNvSpPr>
          <p:nvPr>
            <p:ph idx="1"/>
          </p:nvPr>
        </p:nvSpPr>
        <p:spPr/>
        <p:txBody>
          <a:bodyPr>
            <a:normAutofit fontScale="92500" lnSpcReduction="20000"/>
          </a:bodyPr>
          <a:lstStyle/>
          <a:p>
            <a:r>
              <a:rPr lang="it-IT" sz="2400" dirty="0"/>
              <a:t>La disposizione si applica a partire dall’anno 2024</a:t>
            </a:r>
          </a:p>
          <a:p>
            <a:r>
              <a:rPr lang="it-IT" sz="2400" dirty="0"/>
              <a:t>Ambito territoriale: Basilicata, Calabria, Campania, Molise, Puglia, Sardegna e Sicilia</a:t>
            </a:r>
          </a:p>
          <a:p>
            <a:r>
              <a:rPr lang="it-IT" sz="2400" dirty="0"/>
              <a:t>Enti destinatari: regioni, città metropolitane, province, unioni dei comuni e comuni</a:t>
            </a:r>
          </a:p>
          <a:p>
            <a:r>
              <a:rPr lang="it-IT" sz="2400" dirty="0"/>
              <a:t>Non sono compresi gli enti regionali</a:t>
            </a:r>
          </a:p>
          <a:p>
            <a:r>
              <a:rPr lang="it-IT" sz="2400" dirty="0"/>
              <a:t>Non sono compresi i consorzi tra enti locali</a:t>
            </a:r>
          </a:p>
          <a:p>
            <a:r>
              <a:rPr lang="it-IT" sz="2400" dirty="0"/>
              <a:t>Non sono comprese le aziende speciali e le società controllare dagli enti locali</a:t>
            </a:r>
          </a:p>
          <a:p>
            <a:r>
              <a:rPr lang="it-IT" sz="2400" dirty="0"/>
              <a:t>Dubbi sulla applicabilità in via interpretativa</a:t>
            </a:r>
          </a:p>
        </p:txBody>
      </p:sp>
      <p:sp>
        <p:nvSpPr>
          <p:cNvPr id="4" name="Segnaposto piè di pagina 3">
            <a:extLst>
              <a:ext uri="{FF2B5EF4-FFF2-40B4-BE49-F238E27FC236}">
                <a16:creationId xmlns:a16="http://schemas.microsoft.com/office/drawing/2014/main" id="{64BB153B-1F09-BA7B-835C-98F2D746E2EF}"/>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9CD0EA16-EE66-45AF-4D7E-C794745822FF}"/>
              </a:ext>
            </a:extLst>
          </p:cNvPr>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46315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F03A15-1471-5A87-BF1B-1D15D4583E7E}"/>
              </a:ext>
            </a:extLst>
          </p:cNvPr>
          <p:cNvSpPr>
            <a:spLocks noGrp="1"/>
          </p:cNvSpPr>
          <p:nvPr>
            <p:ph type="title"/>
          </p:nvPr>
        </p:nvSpPr>
        <p:spPr/>
        <p:txBody>
          <a:bodyPr/>
          <a:lstStyle/>
          <a:p>
            <a:r>
              <a:rPr lang="it-IT" dirty="0"/>
              <a:t>L’ambito di applicazione/2</a:t>
            </a:r>
          </a:p>
        </p:txBody>
      </p:sp>
      <p:sp>
        <p:nvSpPr>
          <p:cNvPr id="3" name="Segnaposto contenuto 2">
            <a:extLst>
              <a:ext uri="{FF2B5EF4-FFF2-40B4-BE49-F238E27FC236}">
                <a16:creationId xmlns:a16="http://schemas.microsoft.com/office/drawing/2014/main" id="{5D513A9F-74E8-3369-DFD6-A7ACB6DC4CD9}"/>
              </a:ext>
            </a:extLst>
          </p:cNvPr>
          <p:cNvSpPr>
            <a:spLocks noGrp="1"/>
          </p:cNvSpPr>
          <p:nvPr>
            <p:ph idx="1"/>
          </p:nvPr>
        </p:nvSpPr>
        <p:spPr/>
        <p:txBody>
          <a:bodyPr>
            <a:normAutofit/>
          </a:bodyPr>
          <a:lstStyle/>
          <a:p>
            <a:r>
              <a:rPr lang="it-IT" sz="2400" dirty="0"/>
              <a:t>Assunzioni a tempo indeterminato</a:t>
            </a:r>
          </a:p>
          <a:p>
            <a:r>
              <a:rPr lang="it-IT" sz="2400" dirty="0"/>
              <a:t>Funzionari (il richiamo legislativo al livello iniziale si deve ritenere pleonastico)</a:t>
            </a:r>
          </a:p>
          <a:p>
            <a:r>
              <a:rPr lang="it-IT" sz="2400" dirty="0"/>
              <a:t>Assenza della indicazione di profili: condizione necessaria la coerenza con le attività connesse all’attuazione delle politiche di coesione</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dirty="0"/>
              <a:t>Finalità: «</a:t>
            </a:r>
            <a:r>
              <a:rPr lang="it-IT" sz="2400" kern="0" dirty="0">
                <a:effectLst/>
                <a:ea typeface="Times New Roman" panose="02020603050405020304" pitchFamily="18" charset="0"/>
                <a:cs typeface="Times New Roman" panose="02020603050405020304" pitchFamily="18" charset="0"/>
              </a:rPr>
              <a:t>promuovere il </a:t>
            </a:r>
            <a:r>
              <a:rPr lang="it-IT" sz="2400" kern="0" dirty="0">
                <a:effectLst/>
                <a:ea typeface="Times New Roman" panose="02020603050405020304" pitchFamily="18" charset="0"/>
              </a:rPr>
              <a:t>rafforzamento della capacità amministrativa»</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ea typeface="Times New Roman" panose="02020603050405020304" pitchFamily="18" charset="0"/>
              </a:rPr>
              <a:t>Necessità che queste assunzioni siano effettuate «</a:t>
            </a:r>
            <a:r>
              <a:rPr lang="it-IT" sz="2400" kern="0" dirty="0">
                <a:effectLst/>
                <a:ea typeface="Times New Roman" panose="02020603050405020304" pitchFamily="18" charset="0"/>
                <a:cs typeface="Times New Roman" panose="02020603050405020304" pitchFamily="18" charset="0"/>
              </a:rPr>
              <a:t>nell'ambito delle vigenti dotazioni </a:t>
            </a:r>
            <a:r>
              <a:rPr lang="it-IT" sz="2400" kern="0" dirty="0">
                <a:effectLst/>
                <a:ea typeface="Times New Roman" panose="02020603050405020304" pitchFamily="18" charset="0"/>
              </a:rPr>
              <a:t>organiche»</a:t>
            </a:r>
            <a:endParaRPr lang="it-IT" sz="2400" dirty="0"/>
          </a:p>
        </p:txBody>
      </p:sp>
      <p:sp>
        <p:nvSpPr>
          <p:cNvPr id="4" name="Segnaposto piè di pagina 3">
            <a:extLst>
              <a:ext uri="{FF2B5EF4-FFF2-40B4-BE49-F238E27FC236}">
                <a16:creationId xmlns:a16="http://schemas.microsoft.com/office/drawing/2014/main" id="{D0422EA3-839A-7203-BDA0-5261F333AEC7}"/>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83DB1C03-83D5-D3D4-2B54-D2FB76DA0D85}"/>
              </a:ext>
            </a:extLst>
          </p:cNvPr>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70197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DE4689-47D9-3A31-E853-C837C6224AA7}"/>
              </a:ext>
            </a:extLst>
          </p:cNvPr>
          <p:cNvSpPr>
            <a:spLocks noGrp="1"/>
          </p:cNvSpPr>
          <p:nvPr>
            <p:ph type="title"/>
          </p:nvPr>
        </p:nvSpPr>
        <p:spPr/>
        <p:txBody>
          <a:bodyPr/>
          <a:lstStyle/>
          <a:p>
            <a:r>
              <a:rPr lang="it-IT" dirty="0"/>
              <a:t>Le dotazioni organiche/1</a:t>
            </a:r>
          </a:p>
        </p:txBody>
      </p:sp>
      <p:sp>
        <p:nvSpPr>
          <p:cNvPr id="3" name="Segnaposto contenuto 2">
            <a:extLst>
              <a:ext uri="{FF2B5EF4-FFF2-40B4-BE49-F238E27FC236}">
                <a16:creationId xmlns:a16="http://schemas.microsoft.com/office/drawing/2014/main" id="{E0FCF058-49F8-B60B-0E6E-64E1D61509E7}"/>
              </a:ext>
            </a:extLst>
          </p:cNvPr>
          <p:cNvSpPr>
            <a:spLocks noGrp="1"/>
          </p:cNvSpPr>
          <p:nvPr>
            <p:ph idx="1"/>
          </p:nvPr>
        </p:nvSpPr>
        <p:spPr/>
        <p:txBody>
          <a:bodyPr/>
          <a:lstStyle/>
          <a:p>
            <a:r>
              <a:rPr lang="it-IT" dirty="0"/>
              <a:t>Le Linee Guida per la programmazione del fabbisogno del personale adottate dalla Funzione Pubblica con decreto dello 8 maggio 2018 (conferma con le Linee Guida del 22.7.2022), “prevedono il superamento del tradizionale concetto di dotazione organica introdotto dall’art.6 del </a:t>
            </a:r>
            <a:r>
              <a:rPr lang="it-IT" dirty="0" err="1"/>
              <a:t>D.Lgs</a:t>
            </a:r>
            <a:r>
              <a:rPr lang="it-IT" dirty="0"/>
              <a:t> n.165/2001, come modificato dall’art.4 del </a:t>
            </a:r>
            <a:r>
              <a:rPr lang="it-IT" dirty="0" err="1"/>
              <a:t>D.Lgs.</a:t>
            </a:r>
            <a:r>
              <a:rPr lang="it-IT" dirty="0"/>
              <a:t> n. 75/2017, affermano che “la stessa dotazione organica si risolve in un valore finanziario di spesa potenziale massima sostenibile ……. e che per le regioni e gli enti territoriali, sottoposti a tetti di spesa del personale, l’indicatore di spesa potenziale massima resta quello previsto dalla normativa vigente ”. Il mutato quadro normativo attribuisce centralità al piano triennale del fabbisogno di personale che diviene strumento strategico per individuare le esigenze di personale in relazione alle funzioni istituzionali ed agli obiettivi di performance organizzativa, efficienza, economicità e qualità dei servizi ai cittadini”. </a:t>
            </a:r>
          </a:p>
          <a:p>
            <a:endParaRPr lang="it-IT" dirty="0"/>
          </a:p>
        </p:txBody>
      </p:sp>
      <p:sp>
        <p:nvSpPr>
          <p:cNvPr id="4" name="Segnaposto piè di pagina 3">
            <a:extLst>
              <a:ext uri="{FF2B5EF4-FFF2-40B4-BE49-F238E27FC236}">
                <a16:creationId xmlns:a16="http://schemas.microsoft.com/office/drawing/2014/main" id="{B443DC81-4213-E537-8675-4DCCBFB67196}"/>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F1F0AB0E-6A59-3687-2E3A-64E76F2A8018}"/>
              </a:ext>
            </a:extLst>
          </p:cNvPr>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341659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C30204-FB89-127C-EA69-B57F3DFF0562}"/>
              </a:ext>
            </a:extLst>
          </p:cNvPr>
          <p:cNvSpPr>
            <a:spLocks noGrp="1"/>
          </p:cNvSpPr>
          <p:nvPr>
            <p:ph type="title"/>
          </p:nvPr>
        </p:nvSpPr>
        <p:spPr/>
        <p:txBody>
          <a:bodyPr/>
          <a:lstStyle/>
          <a:p>
            <a:r>
              <a:rPr lang="it-IT" dirty="0"/>
              <a:t>Le dotazioni organiche/2</a:t>
            </a:r>
          </a:p>
        </p:txBody>
      </p:sp>
      <p:sp>
        <p:nvSpPr>
          <p:cNvPr id="3" name="Segnaposto contenuto 2">
            <a:extLst>
              <a:ext uri="{FF2B5EF4-FFF2-40B4-BE49-F238E27FC236}">
                <a16:creationId xmlns:a16="http://schemas.microsoft.com/office/drawing/2014/main" id="{5EB6C106-7BF1-F522-2DA7-13E2F1B4440C}"/>
              </a:ext>
            </a:extLst>
          </p:cNvPr>
          <p:cNvSpPr>
            <a:spLocks noGrp="1"/>
          </p:cNvSpPr>
          <p:nvPr>
            <p:ph idx="1"/>
          </p:nvPr>
        </p:nvSpPr>
        <p:spPr/>
        <p:txBody>
          <a:bodyPr>
            <a:normAutofit lnSpcReduction="10000"/>
          </a:bodyPr>
          <a:lstStyle/>
          <a:p>
            <a:r>
              <a:rPr lang="it-IT" dirty="0"/>
              <a:t>Il tetto di spesa per la dotazione organica deve intendersi fissato, come da indicazioni delle Linee Guida della Funzione Pubblica, nella spesa media sostenuta per il personale nel triennio 2011/2013. </a:t>
            </a:r>
          </a:p>
          <a:p>
            <a:r>
              <a:rPr lang="it-IT" dirty="0"/>
              <a:t>Al riguardo viene richiamato il principio di diritto contenuto nella deliberazione della sezione autonomie della Corte dei Conti n. 27/2015: “il contenimento della spesa di personale va assicurato rispetto al valore medio del triennio 2011/2013, prendendo in considerazione la spesa effettivamente sostenuta in tale periodo, senza, cioè, alcun a possibilità di ricorso a conteggi virtuali. Nel delineato contesto, le eventuali oscillazioni  di  spesa  tra  un’annualità e  l’altra, anche se causate da contingenze e da fattori non controllabili dall’ente, trovano fisiologica compensazione nel valore medio pluriennale e nell’ampliamento della base temporale di riferimento”. </a:t>
            </a:r>
          </a:p>
        </p:txBody>
      </p:sp>
      <p:sp>
        <p:nvSpPr>
          <p:cNvPr id="4" name="Segnaposto piè di pagina 3">
            <a:extLst>
              <a:ext uri="{FF2B5EF4-FFF2-40B4-BE49-F238E27FC236}">
                <a16:creationId xmlns:a16="http://schemas.microsoft.com/office/drawing/2014/main" id="{29D28516-7360-819F-21B3-28DBF52A4A74}"/>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2FE941A7-FE27-B1F4-CACC-B121264B8486}"/>
              </a:ext>
            </a:extLst>
          </p:cNvPr>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131856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9B3349-1FD3-4D8F-BFB8-6DC360C3AE63}"/>
              </a:ext>
            </a:extLst>
          </p:cNvPr>
          <p:cNvSpPr>
            <a:spLocks noGrp="1"/>
          </p:cNvSpPr>
          <p:nvPr>
            <p:ph type="title"/>
          </p:nvPr>
        </p:nvSpPr>
        <p:spPr/>
        <p:txBody>
          <a:bodyPr/>
          <a:lstStyle/>
          <a:p>
            <a:r>
              <a:rPr lang="it-IT" dirty="0"/>
              <a:t>Le dotazioni organiche/3</a:t>
            </a:r>
          </a:p>
        </p:txBody>
      </p:sp>
      <p:sp>
        <p:nvSpPr>
          <p:cNvPr id="3" name="Segnaposto contenuto 2">
            <a:extLst>
              <a:ext uri="{FF2B5EF4-FFF2-40B4-BE49-F238E27FC236}">
                <a16:creationId xmlns:a16="http://schemas.microsoft.com/office/drawing/2014/main" id="{AD71523A-77C3-798C-878E-E77C1F17BE56}"/>
              </a:ext>
            </a:extLst>
          </p:cNvPr>
          <p:cNvSpPr>
            <a:spLocks noGrp="1"/>
          </p:cNvSpPr>
          <p:nvPr>
            <p:ph idx="1"/>
          </p:nvPr>
        </p:nvSpPr>
        <p:spPr/>
        <p:txBody>
          <a:bodyPr>
            <a:normAutofit fontScale="92500" lnSpcReduction="20000"/>
          </a:bodyPr>
          <a:lstStyle/>
          <a:p>
            <a:r>
              <a:rPr lang="it-IT" dirty="0"/>
              <a:t>“nel programmare le assunzioni per le professionalità da acquisire sulla base delle facoltà </a:t>
            </a:r>
            <a:r>
              <a:rPr lang="it-IT" dirty="0" err="1"/>
              <a:t>assunzionali</a:t>
            </a:r>
            <a:r>
              <a:rPr lang="it-IT" dirty="0"/>
              <a:t> vigenti o dei previsti tetti di spesa, occorre verificare se esistono margini di rimodulazione della dotazione organica, da esprimere nel PTFP, nel rispetto del limite finanziario massimo della dotazione di spesa potenziale individuato sulla base delle indicazioni sopra riportate” </a:t>
            </a:r>
          </a:p>
          <a:p>
            <a:r>
              <a:rPr lang="it-IT" dirty="0"/>
              <a:t>Operare un distinzione tra le risorse quantificate sulla base della spesa per il personale in servizio a tempo indeterminato, i  possibili costi futuri da sostenere per il personale assegnato in mobilità temporanea, le varie tipologie di assunzioni flessibili, i risparmi delle cessazioni a tempo indeterminato dell’anno precedente, le facoltà </a:t>
            </a:r>
            <a:r>
              <a:rPr lang="it-IT" dirty="0" err="1"/>
              <a:t>assunzionali</a:t>
            </a:r>
            <a:r>
              <a:rPr lang="it-IT" dirty="0"/>
              <a:t>, le risorse necessarie per le categorie protette, le mobilità in entrata.</a:t>
            </a:r>
          </a:p>
          <a:p>
            <a:r>
              <a:rPr lang="it-IT" dirty="0"/>
              <a:t>“Il PTFP deve essere redatto senza maggiori oneri per la finanza pubblica e deve indicare la consistenza, in termini finanziari, della dotazione organica nonché il valore finanziario dei fabbisogni programmati che non possono superare la “dotazione” di spesa potenziale derivante dall’ultimo atto approvato o i limiti di spesa di personale previsti.”</a:t>
            </a:r>
          </a:p>
        </p:txBody>
      </p:sp>
      <p:sp>
        <p:nvSpPr>
          <p:cNvPr id="4" name="Segnaposto piè di pagina 3">
            <a:extLst>
              <a:ext uri="{FF2B5EF4-FFF2-40B4-BE49-F238E27FC236}">
                <a16:creationId xmlns:a16="http://schemas.microsoft.com/office/drawing/2014/main" id="{A8826A4A-F973-E47A-4401-017EF9A5A4A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14F15CDF-149F-6D34-AF5E-1322AD879CE2}"/>
              </a:ext>
            </a:extLst>
          </p:cNvPr>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112699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4080B6-38F8-DE5C-402A-984915E048AE}"/>
              </a:ext>
            </a:extLst>
          </p:cNvPr>
          <p:cNvSpPr>
            <a:spLocks noGrp="1"/>
          </p:cNvSpPr>
          <p:nvPr>
            <p:ph type="title"/>
          </p:nvPr>
        </p:nvSpPr>
        <p:spPr/>
        <p:txBody>
          <a:bodyPr/>
          <a:lstStyle/>
          <a:p>
            <a:r>
              <a:rPr lang="it-IT" dirty="0"/>
              <a:t>Le assunzioni previste</a:t>
            </a:r>
          </a:p>
        </p:txBody>
      </p:sp>
      <p:sp>
        <p:nvSpPr>
          <p:cNvPr id="3" name="Segnaposto contenuto 2">
            <a:extLst>
              <a:ext uri="{FF2B5EF4-FFF2-40B4-BE49-F238E27FC236}">
                <a16:creationId xmlns:a16="http://schemas.microsoft.com/office/drawing/2014/main" id="{89155143-AD98-8D97-CC73-52325DD4D651}"/>
              </a:ext>
            </a:extLst>
          </p:cNvPr>
          <p:cNvSpPr>
            <a:spLocks noGrp="1"/>
          </p:cNvSpPr>
          <p:nvPr>
            <p:ph idx="1"/>
          </p:nvPr>
        </p:nvSpPr>
        <p:spPr/>
        <p:txBody>
          <a:bodyPr>
            <a:normAutofit/>
          </a:bodyPr>
          <a:lstStyle/>
          <a:p>
            <a:r>
              <a:rPr lang="it-IT" sz="2400" dirty="0"/>
              <a:t>Totale 2.200 assunzioni</a:t>
            </a:r>
          </a:p>
          <a:p>
            <a:r>
              <a:rPr lang="it-IT" sz="2400" dirty="0"/>
              <a:t>Dipartimento politiche di coesione: 71</a:t>
            </a:r>
          </a:p>
          <a:p>
            <a:r>
              <a:rPr lang="it-IT" sz="2400" dirty="0"/>
              <a:t>Regioni: 250</a:t>
            </a:r>
          </a:p>
          <a:p>
            <a:r>
              <a:rPr lang="it-IT" sz="2400" dirty="0"/>
              <a:t>Città metropolitane: 70</a:t>
            </a:r>
          </a:p>
          <a:p>
            <a:r>
              <a:rPr lang="it-IT" sz="2400" dirty="0"/>
              <a:t>Province: 135</a:t>
            </a:r>
          </a:p>
          <a:p>
            <a:r>
              <a:rPr lang="it-IT" sz="2400" dirty="0"/>
              <a:t>Comuni ed unioni di comuni: 1674</a:t>
            </a:r>
          </a:p>
        </p:txBody>
      </p:sp>
      <p:sp>
        <p:nvSpPr>
          <p:cNvPr id="4" name="Segnaposto piè di pagina 3">
            <a:extLst>
              <a:ext uri="{FF2B5EF4-FFF2-40B4-BE49-F238E27FC236}">
                <a16:creationId xmlns:a16="http://schemas.microsoft.com/office/drawing/2014/main" id="{FEFE7E22-57B4-BDE2-A59E-6F56B5265688}"/>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78CCA22-B1A8-5E2B-8B67-8311DA648A7C}"/>
              </a:ext>
            </a:extLst>
          </p:cNvPr>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2004783599"/>
      </p:ext>
    </p:extLst>
  </p:cSld>
  <p:clrMapOvr>
    <a:masterClrMapping/>
  </p:clrMapOvr>
</p:sld>
</file>

<file path=ppt/theme/theme1.xml><?xml version="1.0" encoding="utf-8"?>
<a:theme xmlns:a="http://schemas.openxmlformats.org/drawingml/2006/main" name="Ritaglio">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Ritaglio</Template>
  <TotalTime>283</TotalTime>
  <Words>1995</Words>
  <Application>Microsoft Macintosh PowerPoint</Application>
  <PresentationFormat>Widescreen</PresentationFormat>
  <Paragraphs>124</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Calibri</vt:lpstr>
      <vt:lpstr>Courier New</vt:lpstr>
      <vt:lpstr>Franklin Gothic Book</vt:lpstr>
      <vt:lpstr>Ritaglio</vt:lpstr>
      <vt:lpstr>LE ASSUNZIONI STRAORDINARIE PER LA POLITICA DI COESIONE</vt:lpstr>
      <vt:lpstr>Dott. Arturo Bianco</vt:lpstr>
      <vt:lpstr>La previsione legislativa (articolo 19 dl 124/2023 convertito nella l. n. 162/2023)</vt:lpstr>
      <vt:lpstr>L’ambito di applicazione/1</vt:lpstr>
      <vt:lpstr>L’ambito di applicazione/2</vt:lpstr>
      <vt:lpstr>Le dotazioni organiche/1</vt:lpstr>
      <vt:lpstr>Le dotazioni organiche/2</vt:lpstr>
      <vt:lpstr>Le dotazioni organiche/3</vt:lpstr>
      <vt:lpstr>Le assunzioni previste</vt:lpstr>
      <vt:lpstr>Gli oneri previsti</vt:lpstr>
      <vt:lpstr>La concreta attuazione: il decreto del Dipartimento per la coesione</vt:lpstr>
      <vt:lpstr>La concreta attuazione: il decreto del Presidente del Consiglio</vt:lpstr>
      <vt:lpstr>Le procedure di selezione</vt:lpstr>
      <vt:lpstr>L’assegnazione</vt:lpstr>
      <vt:lpstr>La formazione</vt:lpstr>
      <vt:lpstr>Il vincolo della permanenza</vt:lpstr>
      <vt:lpstr>Le risorse (tratte anche dal Fondo di solidarietà e dai trasferimenti statali)</vt:lpstr>
      <vt:lpstr>La inclusione nel programma del fabbisogno/1</vt:lpstr>
      <vt:lpstr>La inclusione nel programma del fabbisogno/2</vt:lpstr>
      <vt:lpstr>I vincoli alle assunzioni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ASSUNZIONI STRAORDINARIE PER LA POLITICA DI COESIONE</dc:title>
  <dc:creator>Arturo Bianco</dc:creator>
  <cp:lastModifiedBy>Arturo Bianco</cp:lastModifiedBy>
  <cp:revision>1</cp:revision>
  <dcterms:created xsi:type="dcterms:W3CDTF">2023-11-20T18:22:04Z</dcterms:created>
  <dcterms:modified xsi:type="dcterms:W3CDTF">2023-11-21T18:12:03Z</dcterms:modified>
</cp:coreProperties>
</file>