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396" r:id="rId3"/>
    <p:sldMasterId id="2147483648" r:id="rId4"/>
  </p:sldMasterIdLst>
  <p:notesMasterIdLst>
    <p:notesMasterId r:id="rId26"/>
  </p:notesMasterIdLst>
  <p:handoutMasterIdLst>
    <p:handoutMasterId r:id="rId27"/>
  </p:handoutMasterIdLst>
  <p:sldIdLst>
    <p:sldId id="263" r:id="rId5"/>
    <p:sldId id="257" r:id="rId6"/>
    <p:sldId id="270" r:id="rId7"/>
    <p:sldId id="275" r:id="rId8"/>
    <p:sldId id="274" r:id="rId9"/>
    <p:sldId id="279" r:id="rId10"/>
    <p:sldId id="280" r:id="rId11"/>
    <p:sldId id="331" r:id="rId12"/>
    <p:sldId id="295" r:id="rId13"/>
    <p:sldId id="296" r:id="rId14"/>
    <p:sldId id="298" r:id="rId15"/>
    <p:sldId id="300" r:id="rId16"/>
    <p:sldId id="328" r:id="rId17"/>
    <p:sldId id="329" r:id="rId18"/>
    <p:sldId id="330" r:id="rId19"/>
    <p:sldId id="327" r:id="rId20"/>
    <p:sldId id="294" r:id="rId21"/>
    <p:sldId id="332" r:id="rId22"/>
    <p:sldId id="333" r:id="rId23"/>
    <p:sldId id="334" r:id="rId24"/>
    <p:sldId id="269" r:id="rId25"/>
  </p:sldIdLst>
  <p:sldSz cx="9144000" cy="5143500" type="screen16x9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2">
          <p15:clr>
            <a:srgbClr val="A4A3A4"/>
          </p15:clr>
        </p15:guide>
        <p15:guide id="2" pos="5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AFED"/>
    <a:srgbClr val="046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 snapToGrid="0">
      <p:cViewPr varScale="1">
        <p:scale>
          <a:sx n="91" d="100"/>
          <a:sy n="91" d="100"/>
        </p:scale>
        <p:origin x="756" y="84"/>
      </p:cViewPr>
      <p:guideLst>
        <p:guide orient="horz" pos="1552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79656-601D-4670-85C4-A15F5603B28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F30B84D-28DC-4A37-ACC2-78C0A1CF715F}">
      <dgm:prSet phldrT="[Testo]"/>
      <dgm:spPr/>
      <dgm:t>
        <a:bodyPr/>
        <a:lstStyle/>
        <a:p>
          <a:pPr algn="l"/>
          <a:r>
            <a:rPr lang="it-IT" i="1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«I Comuni sono tenuti a </a:t>
          </a:r>
          <a:r>
            <a:rPr lang="it-IT" b="1" i="1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destinare le risorse in favore degli studenti con disabilità frequentanti la scuola dell'infanzia, la scuola primaria e la scuola secondaria di primo grado</a:t>
          </a:r>
          <a:r>
            <a:rPr lang="it-IT" i="1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, per la funzione indicata al comma 1, secondo la normativa e le linee guida regionali applicabili, con riferimento agli </a:t>
          </a:r>
          <a:r>
            <a:rPr lang="it-IT" b="1" i="1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anni scolastici 2022/2023 o 2023/2024</a:t>
          </a:r>
          <a:r>
            <a:rPr lang="it-IT" i="1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».</a:t>
          </a:r>
        </a:p>
      </dgm:t>
    </dgm:pt>
    <dgm:pt modelId="{6A9D50B6-093B-44EF-B141-EB9D816A1FB5}" type="parTrans" cxnId="{B8352E9C-74C9-43AB-ADA4-BB9C57EDD78D}">
      <dgm:prSet/>
      <dgm:spPr/>
      <dgm:t>
        <a:bodyPr/>
        <a:lstStyle/>
        <a:p>
          <a:endParaRPr lang="it-IT"/>
        </a:p>
      </dgm:t>
    </dgm:pt>
    <dgm:pt modelId="{6BB5FDEE-B668-480E-8342-303A5D4EE89B}" type="sibTrans" cxnId="{B8352E9C-74C9-43AB-ADA4-BB9C57EDD78D}">
      <dgm:prSet/>
      <dgm:spPr/>
      <dgm:t>
        <a:bodyPr/>
        <a:lstStyle/>
        <a:p>
          <a:endParaRPr lang="it-IT"/>
        </a:p>
      </dgm:t>
    </dgm:pt>
    <dgm:pt modelId="{B48052E4-B369-4F4E-8D5D-EAC0E0E21AB9}">
      <dgm:prSet phldrT="[Testo]"/>
      <dgm:spPr/>
      <dgm:t>
        <a:bodyPr/>
        <a:lstStyle/>
        <a:p>
          <a:pPr algn="l"/>
          <a:r>
            <a:rPr lang="it-IT" i="1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«I Comuni possono </a:t>
          </a:r>
          <a:r>
            <a:rPr lang="it-IT" b="1" i="1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trasferire le risorse </a:t>
          </a:r>
          <a:r>
            <a:rPr lang="it-IT" i="1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di cui al presente decreto ad Enti cui sia delegata l’erogazione del servizio di cui al comma 1. Possono altresì trasferire le risorse ad altri Comuni o Enti territoriali o altre forme associate sulla base di accordi assunti a livello di ambito territoriale per compensare i costi di effettiva erogazione del servizio».</a:t>
          </a:r>
          <a:endParaRPr lang="it-IT" dirty="0"/>
        </a:p>
      </dgm:t>
    </dgm:pt>
    <dgm:pt modelId="{4FE2B3C7-31BD-466F-8C57-771FDC32A207}" type="parTrans" cxnId="{C5EF9C50-F0B5-4282-B1D9-A876652C2AEB}">
      <dgm:prSet/>
      <dgm:spPr/>
      <dgm:t>
        <a:bodyPr/>
        <a:lstStyle/>
        <a:p>
          <a:endParaRPr lang="it-IT"/>
        </a:p>
      </dgm:t>
    </dgm:pt>
    <dgm:pt modelId="{26C427CB-F1CB-49EE-B963-8952E9AA367B}" type="sibTrans" cxnId="{C5EF9C50-F0B5-4282-B1D9-A876652C2AEB}">
      <dgm:prSet/>
      <dgm:spPr/>
      <dgm:t>
        <a:bodyPr/>
        <a:lstStyle/>
        <a:p>
          <a:endParaRPr lang="it-IT"/>
        </a:p>
      </dgm:t>
    </dgm:pt>
    <dgm:pt modelId="{EEC20744-2D4A-437C-AFB8-F05CD2D5174E}" type="pres">
      <dgm:prSet presAssocID="{3FF79656-601D-4670-85C4-A15F5603B2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F972055-51B4-4D57-9F98-09B96018DC42}" type="pres">
      <dgm:prSet presAssocID="{2F30B84D-28DC-4A37-ACC2-78C0A1CF715F}" presName="node" presStyleLbl="node1" presStyleIdx="0" presStyleCnt="2" custScaleX="2326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83CE12-91DE-4F3A-BB32-5F5509E3786E}" type="pres">
      <dgm:prSet presAssocID="{6BB5FDEE-B668-480E-8342-303A5D4EE89B}" presName="sibTrans" presStyleCnt="0"/>
      <dgm:spPr/>
    </dgm:pt>
    <dgm:pt modelId="{8B9677A1-CB21-4B7C-931D-FAC633BF7E1A}" type="pres">
      <dgm:prSet presAssocID="{B48052E4-B369-4F4E-8D5D-EAC0E0E21AB9}" presName="node" presStyleLbl="node1" presStyleIdx="1" presStyleCnt="2" custScaleX="23332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8352E9C-74C9-43AB-ADA4-BB9C57EDD78D}" srcId="{3FF79656-601D-4670-85C4-A15F5603B28A}" destId="{2F30B84D-28DC-4A37-ACC2-78C0A1CF715F}" srcOrd="0" destOrd="0" parTransId="{6A9D50B6-093B-44EF-B141-EB9D816A1FB5}" sibTransId="{6BB5FDEE-B668-480E-8342-303A5D4EE89B}"/>
    <dgm:cxn modelId="{C5EF9C50-F0B5-4282-B1D9-A876652C2AEB}" srcId="{3FF79656-601D-4670-85C4-A15F5603B28A}" destId="{B48052E4-B369-4F4E-8D5D-EAC0E0E21AB9}" srcOrd="1" destOrd="0" parTransId="{4FE2B3C7-31BD-466F-8C57-771FDC32A207}" sibTransId="{26C427CB-F1CB-49EE-B963-8952E9AA367B}"/>
    <dgm:cxn modelId="{0233901D-DE12-4EBE-B1ED-E80493E4A036}" type="presOf" srcId="{2F30B84D-28DC-4A37-ACC2-78C0A1CF715F}" destId="{CF972055-51B4-4D57-9F98-09B96018DC42}" srcOrd="0" destOrd="0" presId="urn:microsoft.com/office/officeart/2005/8/layout/default"/>
    <dgm:cxn modelId="{0EC40845-60DA-4B02-B408-BC8AC52832BA}" type="presOf" srcId="{B48052E4-B369-4F4E-8D5D-EAC0E0E21AB9}" destId="{8B9677A1-CB21-4B7C-931D-FAC633BF7E1A}" srcOrd="0" destOrd="0" presId="urn:microsoft.com/office/officeart/2005/8/layout/default"/>
    <dgm:cxn modelId="{059064F4-26CF-4F26-B4ED-ECF7A3195EF2}" type="presOf" srcId="{3FF79656-601D-4670-85C4-A15F5603B28A}" destId="{EEC20744-2D4A-437C-AFB8-F05CD2D5174E}" srcOrd="0" destOrd="0" presId="urn:microsoft.com/office/officeart/2005/8/layout/default"/>
    <dgm:cxn modelId="{A6454905-86A1-4058-BB59-ED3068020BC7}" type="presParOf" srcId="{EEC20744-2D4A-437C-AFB8-F05CD2D5174E}" destId="{CF972055-51B4-4D57-9F98-09B96018DC42}" srcOrd="0" destOrd="0" presId="urn:microsoft.com/office/officeart/2005/8/layout/default"/>
    <dgm:cxn modelId="{FC396E59-B311-49B2-A230-D43D23FF5F7C}" type="presParOf" srcId="{EEC20744-2D4A-437C-AFB8-F05CD2D5174E}" destId="{3183CE12-91DE-4F3A-BB32-5F5509E3786E}" srcOrd="1" destOrd="0" presId="urn:microsoft.com/office/officeart/2005/8/layout/default"/>
    <dgm:cxn modelId="{A4AFAC09-3743-4069-A0D3-23FAAD504329}" type="presParOf" srcId="{EEC20744-2D4A-437C-AFB8-F05CD2D5174E}" destId="{8B9677A1-CB21-4B7C-931D-FAC633BF7E1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4B4BE5-0C84-4A2A-8CF0-C26FA31BDB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9CBBB95-B2C8-41A2-AA65-FF3CD4AF0EB0}">
      <dgm:prSet phldrT="[Testo]"/>
      <dgm:spPr/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Quadro 1 - </a:t>
          </a:r>
          <a:r>
            <a:rPr lang="it-IT" dirty="0" smtClean="0">
              <a:solidFill>
                <a:schemeClr val="tx1"/>
              </a:solidFill>
            </a:rPr>
            <a:t>Autodiagnosi delle entrate e della spesa</a:t>
          </a:r>
          <a:endParaRPr lang="it-IT" dirty="0"/>
        </a:p>
      </dgm:t>
    </dgm:pt>
    <dgm:pt modelId="{285CD42B-9231-4CD7-992A-2956AAC7FC51}" type="parTrans" cxnId="{01195784-3616-47D7-BE3A-1BB0509F575F}">
      <dgm:prSet/>
      <dgm:spPr/>
      <dgm:t>
        <a:bodyPr/>
        <a:lstStyle/>
        <a:p>
          <a:endParaRPr lang="it-IT"/>
        </a:p>
      </dgm:t>
    </dgm:pt>
    <dgm:pt modelId="{4C976BCE-2F0C-45F5-A78F-CBC77EFF7D2B}" type="sibTrans" cxnId="{01195784-3616-47D7-BE3A-1BB0509F575F}">
      <dgm:prSet/>
      <dgm:spPr/>
      <dgm:t>
        <a:bodyPr/>
        <a:lstStyle/>
        <a:p>
          <a:endParaRPr lang="it-IT"/>
        </a:p>
      </dgm:t>
    </dgm:pt>
    <dgm:pt modelId="{F095739E-E717-446E-A14C-161B3D4D897B}">
      <dgm:prSet phldrT="[Testo]"/>
      <dgm:spPr/>
      <dgm:t>
        <a:bodyPr/>
        <a:lstStyle/>
        <a:p>
          <a:pPr algn="l"/>
          <a:r>
            <a:rPr lang="it-IT" b="1" dirty="0" smtClean="0">
              <a:solidFill>
                <a:schemeClr val="tx1"/>
              </a:solidFill>
            </a:rPr>
            <a:t>Quadro 1 - </a:t>
          </a:r>
          <a:r>
            <a:rPr lang="it-IT" dirty="0" smtClean="0">
              <a:solidFill>
                <a:schemeClr val="tx1"/>
              </a:solidFill>
            </a:rPr>
            <a:t>Descrizione del servizio</a:t>
          </a:r>
          <a:endParaRPr lang="it-IT" dirty="0"/>
        </a:p>
      </dgm:t>
    </dgm:pt>
    <dgm:pt modelId="{B5BB1064-B51E-4937-9749-39D8CF9AE560}" type="parTrans" cxnId="{3CB0A59D-23F6-4A73-926B-5AE28AF12314}">
      <dgm:prSet/>
      <dgm:spPr/>
      <dgm:t>
        <a:bodyPr/>
        <a:lstStyle/>
        <a:p>
          <a:endParaRPr lang="it-IT"/>
        </a:p>
      </dgm:t>
    </dgm:pt>
    <dgm:pt modelId="{542110B8-763D-41AD-8A47-CC21E5792CB0}" type="sibTrans" cxnId="{3CB0A59D-23F6-4A73-926B-5AE28AF12314}">
      <dgm:prSet/>
      <dgm:spPr/>
      <dgm:t>
        <a:bodyPr/>
        <a:lstStyle/>
        <a:p>
          <a:endParaRPr lang="it-IT"/>
        </a:p>
      </dgm:t>
    </dgm:pt>
    <dgm:pt modelId="{5949B26C-8CE1-4032-AA91-AFFD94A649D3}">
      <dgm:prSet phldrT="[Testo]"/>
      <dgm:spPr/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Quadro 1 - </a:t>
          </a:r>
          <a:r>
            <a:rPr lang="it-IT" dirty="0" smtClean="0">
              <a:solidFill>
                <a:schemeClr val="tx1"/>
              </a:solidFill>
            </a:rPr>
            <a:t>Relazione in formato libero</a:t>
          </a:r>
          <a:endParaRPr lang="it-IT" dirty="0"/>
        </a:p>
      </dgm:t>
    </dgm:pt>
    <dgm:pt modelId="{E99F8596-E86D-41D3-9D23-B6557D76C2DA}" type="parTrans" cxnId="{01A5E6D9-455C-4789-BA97-F20D9C11F859}">
      <dgm:prSet/>
      <dgm:spPr/>
      <dgm:t>
        <a:bodyPr/>
        <a:lstStyle/>
        <a:p>
          <a:endParaRPr lang="it-IT"/>
        </a:p>
      </dgm:t>
    </dgm:pt>
    <dgm:pt modelId="{7462EB8B-E080-440E-A42B-AE4199422D80}" type="sibTrans" cxnId="{01A5E6D9-455C-4789-BA97-F20D9C11F859}">
      <dgm:prSet/>
      <dgm:spPr/>
      <dgm:t>
        <a:bodyPr/>
        <a:lstStyle/>
        <a:p>
          <a:endParaRPr lang="it-IT"/>
        </a:p>
      </dgm:t>
    </dgm:pt>
    <dgm:pt modelId="{F6F5D12F-062B-40C7-BF9C-7D2613224746}">
      <dgm:prSet phldrT="[Testo]"/>
      <dgm:spPr/>
      <dgm:t>
        <a:bodyPr/>
        <a:lstStyle/>
        <a:p>
          <a:r>
            <a:rPr lang="it-IT" b="1" dirty="0" smtClean="0"/>
            <a:t>Rendicontazione</a:t>
          </a:r>
          <a:r>
            <a:rPr lang="it-IT" dirty="0" smtClean="0"/>
            <a:t> della spesa (anno 2023)</a:t>
          </a:r>
          <a:endParaRPr lang="it-IT" dirty="0"/>
        </a:p>
      </dgm:t>
    </dgm:pt>
    <dgm:pt modelId="{ED24A3FA-2DF8-4419-9E0D-F680F3CDC71E}" type="parTrans" cxnId="{D2913D47-35E8-44CE-BA05-CA2070900F4C}">
      <dgm:prSet/>
      <dgm:spPr/>
      <dgm:t>
        <a:bodyPr/>
        <a:lstStyle/>
        <a:p>
          <a:endParaRPr lang="it-IT"/>
        </a:p>
      </dgm:t>
    </dgm:pt>
    <dgm:pt modelId="{40EDC814-A764-47E2-A13B-A4F73F90CF81}" type="sibTrans" cxnId="{D2913D47-35E8-44CE-BA05-CA2070900F4C}">
      <dgm:prSet/>
      <dgm:spPr/>
      <dgm:t>
        <a:bodyPr/>
        <a:lstStyle/>
        <a:p>
          <a:endParaRPr lang="it-IT"/>
        </a:p>
      </dgm:t>
    </dgm:pt>
    <dgm:pt modelId="{CE0BEF90-BBD7-4F49-9995-A85D740C1E68}">
      <dgm:prSet phldrT="[Testo]"/>
      <dgm:spPr/>
      <dgm:t>
        <a:bodyPr/>
        <a:lstStyle/>
        <a:p>
          <a:pPr algn="l"/>
          <a:r>
            <a:rPr lang="it-IT" b="1" dirty="0" smtClean="0"/>
            <a:t>Monitoraggio</a:t>
          </a:r>
          <a:r>
            <a:rPr lang="it-IT" dirty="0" smtClean="0"/>
            <a:t> della domanda e del servizio offerto (anno 2023)</a:t>
          </a:r>
          <a:endParaRPr lang="it-IT" dirty="0"/>
        </a:p>
      </dgm:t>
    </dgm:pt>
    <dgm:pt modelId="{68CA4D58-E82B-418E-BF27-B18A4D29A01C}" type="parTrans" cxnId="{A99F9A10-5173-4AE7-AC46-C51CB1EA4B3C}">
      <dgm:prSet/>
      <dgm:spPr/>
      <dgm:t>
        <a:bodyPr/>
        <a:lstStyle/>
        <a:p>
          <a:endParaRPr lang="it-IT"/>
        </a:p>
      </dgm:t>
    </dgm:pt>
    <dgm:pt modelId="{0946934F-2020-42D5-9755-1F75C0EBBE7C}" type="sibTrans" cxnId="{A99F9A10-5173-4AE7-AC46-C51CB1EA4B3C}">
      <dgm:prSet/>
      <dgm:spPr/>
      <dgm:t>
        <a:bodyPr/>
        <a:lstStyle/>
        <a:p>
          <a:endParaRPr lang="it-IT"/>
        </a:p>
      </dgm:t>
    </dgm:pt>
    <dgm:pt modelId="{19B00DC4-321B-45CB-8964-E11C602FA700}">
      <dgm:prSet phldrT="[Testo]"/>
      <dgm:spPr/>
      <dgm:t>
        <a:bodyPr/>
        <a:lstStyle/>
        <a:p>
          <a:r>
            <a:rPr lang="it-IT" b="1" dirty="0" smtClean="0"/>
            <a:t>Ulteriori informazioni </a:t>
          </a:r>
          <a:r>
            <a:rPr lang="it-IT" dirty="0" smtClean="0"/>
            <a:t>sulla fornitura del servizio</a:t>
          </a:r>
          <a:endParaRPr lang="it-IT" dirty="0"/>
        </a:p>
      </dgm:t>
    </dgm:pt>
    <dgm:pt modelId="{67EA4820-0819-4575-B092-AC6B52C307D2}" type="parTrans" cxnId="{95F0DF14-E508-4C01-B519-BFD585F0C0C8}">
      <dgm:prSet/>
      <dgm:spPr/>
      <dgm:t>
        <a:bodyPr/>
        <a:lstStyle/>
        <a:p>
          <a:endParaRPr lang="it-IT"/>
        </a:p>
      </dgm:t>
    </dgm:pt>
    <dgm:pt modelId="{0893132D-9EEF-4C4D-AE37-2FB790B17E72}" type="sibTrans" cxnId="{95F0DF14-E508-4C01-B519-BFD585F0C0C8}">
      <dgm:prSet/>
      <dgm:spPr/>
      <dgm:t>
        <a:bodyPr/>
        <a:lstStyle/>
        <a:p>
          <a:endParaRPr lang="it-IT"/>
        </a:p>
      </dgm:t>
    </dgm:pt>
    <dgm:pt modelId="{D64F77B7-0113-4B79-96C2-0E09F550CD4D}" type="pres">
      <dgm:prSet presAssocID="{D94B4BE5-0C84-4A2A-8CF0-C26FA31BDB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204FECE-EAA6-4F61-AF60-FB7A12CEA227}" type="pres">
      <dgm:prSet presAssocID="{C9CBBB95-B2C8-41A2-AA65-FF3CD4AF0EB0}" presName="parentLin" presStyleCnt="0"/>
      <dgm:spPr/>
    </dgm:pt>
    <dgm:pt modelId="{91DB85D3-8290-4238-BDF4-91D679302802}" type="pres">
      <dgm:prSet presAssocID="{C9CBBB95-B2C8-41A2-AA65-FF3CD4AF0EB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AA176292-809E-4C19-8C8C-DEA2C49EBE59}" type="pres">
      <dgm:prSet presAssocID="{C9CBBB95-B2C8-41A2-AA65-FF3CD4AF0EB0}" presName="parentText" presStyleLbl="node1" presStyleIdx="0" presStyleCnt="3" custScaleX="13005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1B161D-743B-4405-81C5-3527B54FC4D8}" type="pres">
      <dgm:prSet presAssocID="{C9CBBB95-B2C8-41A2-AA65-FF3CD4AF0EB0}" presName="negativeSpace" presStyleCnt="0"/>
      <dgm:spPr/>
    </dgm:pt>
    <dgm:pt modelId="{6E38C9A0-5281-4BAD-8A48-20257437E67D}" type="pres">
      <dgm:prSet presAssocID="{C9CBBB95-B2C8-41A2-AA65-FF3CD4AF0EB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E1C40D-D3A5-45C6-B761-F09054FC1DF9}" type="pres">
      <dgm:prSet presAssocID="{4C976BCE-2F0C-45F5-A78F-CBC77EFF7D2B}" presName="spaceBetweenRectangles" presStyleCnt="0"/>
      <dgm:spPr/>
    </dgm:pt>
    <dgm:pt modelId="{88715784-1320-4F0A-8651-D3E9FD8BC552}" type="pres">
      <dgm:prSet presAssocID="{F095739E-E717-446E-A14C-161B3D4D897B}" presName="parentLin" presStyleCnt="0"/>
      <dgm:spPr/>
    </dgm:pt>
    <dgm:pt modelId="{CECCC5B6-5D92-470D-8878-91FC820D1CA6}" type="pres">
      <dgm:prSet presAssocID="{F095739E-E717-446E-A14C-161B3D4D897B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4524AA2C-BB65-4CC3-B004-0EA64F055A8D}" type="pres">
      <dgm:prSet presAssocID="{F095739E-E717-446E-A14C-161B3D4D897B}" presName="parentText" presStyleLbl="node1" presStyleIdx="1" presStyleCnt="3" custScaleX="12957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964C86-CF87-49A0-B0B3-F9E0C8E21F77}" type="pres">
      <dgm:prSet presAssocID="{F095739E-E717-446E-A14C-161B3D4D897B}" presName="negativeSpace" presStyleCnt="0"/>
      <dgm:spPr/>
    </dgm:pt>
    <dgm:pt modelId="{C860F2FE-4827-4E07-A56F-2FDAB5673190}" type="pres">
      <dgm:prSet presAssocID="{F095739E-E717-446E-A14C-161B3D4D897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D5E8D5-8A5D-4736-908D-5F781293E254}" type="pres">
      <dgm:prSet presAssocID="{542110B8-763D-41AD-8A47-CC21E5792CB0}" presName="spaceBetweenRectangles" presStyleCnt="0"/>
      <dgm:spPr/>
    </dgm:pt>
    <dgm:pt modelId="{3B2225F2-8B0A-4D36-881E-6C2756255C5C}" type="pres">
      <dgm:prSet presAssocID="{5949B26C-8CE1-4032-AA91-AFFD94A649D3}" presName="parentLin" presStyleCnt="0"/>
      <dgm:spPr/>
    </dgm:pt>
    <dgm:pt modelId="{7F894725-6E82-42F2-8B02-071497F462CC}" type="pres">
      <dgm:prSet presAssocID="{5949B26C-8CE1-4032-AA91-AFFD94A649D3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746C88BA-8E8C-4D7B-87BB-CF8862EA8D4E}" type="pres">
      <dgm:prSet presAssocID="{5949B26C-8CE1-4032-AA91-AFFD94A649D3}" presName="parentText" presStyleLbl="node1" presStyleIdx="2" presStyleCnt="3" custScaleX="12956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77D9AC5-6F67-4371-B924-2A93CBE34A71}" type="pres">
      <dgm:prSet presAssocID="{5949B26C-8CE1-4032-AA91-AFFD94A649D3}" presName="negativeSpace" presStyleCnt="0"/>
      <dgm:spPr/>
    </dgm:pt>
    <dgm:pt modelId="{DED64CCC-6356-4FD8-BB60-773034E6E9D9}" type="pres">
      <dgm:prSet presAssocID="{5949B26C-8CE1-4032-AA91-AFFD94A649D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0B76438-4B89-4CD7-A23E-5DB826C7FFFD}" type="presOf" srcId="{5949B26C-8CE1-4032-AA91-AFFD94A649D3}" destId="{7F894725-6E82-42F2-8B02-071497F462CC}" srcOrd="0" destOrd="0" presId="urn:microsoft.com/office/officeart/2005/8/layout/list1"/>
    <dgm:cxn modelId="{47294D02-C9BC-444A-82B2-45852414680E}" type="presOf" srcId="{5949B26C-8CE1-4032-AA91-AFFD94A649D3}" destId="{746C88BA-8E8C-4D7B-87BB-CF8862EA8D4E}" srcOrd="1" destOrd="0" presId="urn:microsoft.com/office/officeart/2005/8/layout/list1"/>
    <dgm:cxn modelId="{F00B1B01-728F-42C5-9B72-346083AE3C09}" type="presOf" srcId="{CE0BEF90-BBD7-4F49-9995-A85D740C1E68}" destId="{C860F2FE-4827-4E07-A56F-2FDAB5673190}" srcOrd="0" destOrd="0" presId="urn:microsoft.com/office/officeart/2005/8/layout/list1"/>
    <dgm:cxn modelId="{01195784-3616-47D7-BE3A-1BB0509F575F}" srcId="{D94B4BE5-0C84-4A2A-8CF0-C26FA31BDB5B}" destId="{C9CBBB95-B2C8-41A2-AA65-FF3CD4AF0EB0}" srcOrd="0" destOrd="0" parTransId="{285CD42B-9231-4CD7-992A-2956AAC7FC51}" sibTransId="{4C976BCE-2F0C-45F5-A78F-CBC77EFF7D2B}"/>
    <dgm:cxn modelId="{3CB0A59D-23F6-4A73-926B-5AE28AF12314}" srcId="{D94B4BE5-0C84-4A2A-8CF0-C26FA31BDB5B}" destId="{F095739E-E717-446E-A14C-161B3D4D897B}" srcOrd="1" destOrd="0" parTransId="{B5BB1064-B51E-4937-9749-39D8CF9AE560}" sibTransId="{542110B8-763D-41AD-8A47-CC21E5792CB0}"/>
    <dgm:cxn modelId="{6A769EE4-AE6D-4DFB-9051-D51454861B17}" type="presOf" srcId="{F095739E-E717-446E-A14C-161B3D4D897B}" destId="{4524AA2C-BB65-4CC3-B004-0EA64F055A8D}" srcOrd="1" destOrd="0" presId="urn:microsoft.com/office/officeart/2005/8/layout/list1"/>
    <dgm:cxn modelId="{5D79BD84-E0C7-4292-BCCA-B2652F53C197}" type="presOf" srcId="{19B00DC4-321B-45CB-8964-E11C602FA700}" destId="{DED64CCC-6356-4FD8-BB60-773034E6E9D9}" srcOrd="0" destOrd="0" presId="urn:microsoft.com/office/officeart/2005/8/layout/list1"/>
    <dgm:cxn modelId="{D2913D47-35E8-44CE-BA05-CA2070900F4C}" srcId="{C9CBBB95-B2C8-41A2-AA65-FF3CD4AF0EB0}" destId="{F6F5D12F-062B-40C7-BF9C-7D2613224746}" srcOrd="0" destOrd="0" parTransId="{ED24A3FA-2DF8-4419-9E0D-F680F3CDC71E}" sibTransId="{40EDC814-A764-47E2-A13B-A4F73F90CF81}"/>
    <dgm:cxn modelId="{70A6F4DF-EA8E-4A12-90F0-931396E4947C}" type="presOf" srcId="{D94B4BE5-0C84-4A2A-8CF0-C26FA31BDB5B}" destId="{D64F77B7-0113-4B79-96C2-0E09F550CD4D}" srcOrd="0" destOrd="0" presId="urn:microsoft.com/office/officeart/2005/8/layout/list1"/>
    <dgm:cxn modelId="{FE187783-52B3-42BB-92C9-F35285FDFCAD}" type="presOf" srcId="{C9CBBB95-B2C8-41A2-AA65-FF3CD4AF0EB0}" destId="{AA176292-809E-4C19-8C8C-DEA2C49EBE59}" srcOrd="1" destOrd="0" presId="urn:microsoft.com/office/officeart/2005/8/layout/list1"/>
    <dgm:cxn modelId="{01A5E6D9-455C-4789-BA97-F20D9C11F859}" srcId="{D94B4BE5-0C84-4A2A-8CF0-C26FA31BDB5B}" destId="{5949B26C-8CE1-4032-AA91-AFFD94A649D3}" srcOrd="2" destOrd="0" parTransId="{E99F8596-E86D-41D3-9D23-B6557D76C2DA}" sibTransId="{7462EB8B-E080-440E-A42B-AE4199422D80}"/>
    <dgm:cxn modelId="{A99F9A10-5173-4AE7-AC46-C51CB1EA4B3C}" srcId="{F095739E-E717-446E-A14C-161B3D4D897B}" destId="{CE0BEF90-BBD7-4F49-9995-A85D740C1E68}" srcOrd="0" destOrd="0" parTransId="{68CA4D58-E82B-418E-BF27-B18A4D29A01C}" sibTransId="{0946934F-2020-42D5-9755-1F75C0EBBE7C}"/>
    <dgm:cxn modelId="{DE62F5E3-94D3-49AF-8901-0D82BABC0671}" type="presOf" srcId="{F6F5D12F-062B-40C7-BF9C-7D2613224746}" destId="{6E38C9A0-5281-4BAD-8A48-20257437E67D}" srcOrd="0" destOrd="0" presId="urn:microsoft.com/office/officeart/2005/8/layout/list1"/>
    <dgm:cxn modelId="{95F0DF14-E508-4C01-B519-BFD585F0C0C8}" srcId="{5949B26C-8CE1-4032-AA91-AFFD94A649D3}" destId="{19B00DC4-321B-45CB-8964-E11C602FA700}" srcOrd="0" destOrd="0" parTransId="{67EA4820-0819-4575-B092-AC6B52C307D2}" sibTransId="{0893132D-9EEF-4C4D-AE37-2FB790B17E72}"/>
    <dgm:cxn modelId="{21F9FF1F-BDD7-470F-AD86-71D5B12CDA0F}" type="presOf" srcId="{C9CBBB95-B2C8-41A2-AA65-FF3CD4AF0EB0}" destId="{91DB85D3-8290-4238-BDF4-91D679302802}" srcOrd="0" destOrd="0" presId="urn:microsoft.com/office/officeart/2005/8/layout/list1"/>
    <dgm:cxn modelId="{B3024DC5-6580-48AF-8D4A-4C1309A49DCE}" type="presOf" srcId="{F095739E-E717-446E-A14C-161B3D4D897B}" destId="{CECCC5B6-5D92-470D-8878-91FC820D1CA6}" srcOrd="0" destOrd="0" presId="urn:microsoft.com/office/officeart/2005/8/layout/list1"/>
    <dgm:cxn modelId="{09BE2CB8-65AF-40BC-BA93-8DF6D84E5DDA}" type="presParOf" srcId="{D64F77B7-0113-4B79-96C2-0E09F550CD4D}" destId="{8204FECE-EAA6-4F61-AF60-FB7A12CEA227}" srcOrd="0" destOrd="0" presId="urn:microsoft.com/office/officeart/2005/8/layout/list1"/>
    <dgm:cxn modelId="{E0F58323-C9DD-405B-9186-EA2CC5C7A2F8}" type="presParOf" srcId="{8204FECE-EAA6-4F61-AF60-FB7A12CEA227}" destId="{91DB85D3-8290-4238-BDF4-91D679302802}" srcOrd="0" destOrd="0" presId="urn:microsoft.com/office/officeart/2005/8/layout/list1"/>
    <dgm:cxn modelId="{5DAA10A9-66D7-4EAF-8B18-4F56167A31DB}" type="presParOf" srcId="{8204FECE-EAA6-4F61-AF60-FB7A12CEA227}" destId="{AA176292-809E-4C19-8C8C-DEA2C49EBE59}" srcOrd="1" destOrd="0" presId="urn:microsoft.com/office/officeart/2005/8/layout/list1"/>
    <dgm:cxn modelId="{BE939E5C-B19E-482F-B493-FEA668D114F4}" type="presParOf" srcId="{D64F77B7-0113-4B79-96C2-0E09F550CD4D}" destId="{C21B161D-743B-4405-81C5-3527B54FC4D8}" srcOrd="1" destOrd="0" presId="urn:microsoft.com/office/officeart/2005/8/layout/list1"/>
    <dgm:cxn modelId="{2CA38C3C-16FA-4A49-89EA-0B67838BB0A0}" type="presParOf" srcId="{D64F77B7-0113-4B79-96C2-0E09F550CD4D}" destId="{6E38C9A0-5281-4BAD-8A48-20257437E67D}" srcOrd="2" destOrd="0" presId="urn:microsoft.com/office/officeart/2005/8/layout/list1"/>
    <dgm:cxn modelId="{4A300D79-CF99-4709-9ABC-671127EF865A}" type="presParOf" srcId="{D64F77B7-0113-4B79-96C2-0E09F550CD4D}" destId="{3CE1C40D-D3A5-45C6-B761-F09054FC1DF9}" srcOrd="3" destOrd="0" presId="urn:microsoft.com/office/officeart/2005/8/layout/list1"/>
    <dgm:cxn modelId="{8CA92FBD-EC8F-48A6-AA6B-0B05974D2353}" type="presParOf" srcId="{D64F77B7-0113-4B79-96C2-0E09F550CD4D}" destId="{88715784-1320-4F0A-8651-D3E9FD8BC552}" srcOrd="4" destOrd="0" presId="urn:microsoft.com/office/officeart/2005/8/layout/list1"/>
    <dgm:cxn modelId="{49D354B7-0715-4830-8564-962C7A411E72}" type="presParOf" srcId="{88715784-1320-4F0A-8651-D3E9FD8BC552}" destId="{CECCC5B6-5D92-470D-8878-91FC820D1CA6}" srcOrd="0" destOrd="0" presId="urn:microsoft.com/office/officeart/2005/8/layout/list1"/>
    <dgm:cxn modelId="{FBFE3009-FCC4-4132-89F6-205B00B3A9CB}" type="presParOf" srcId="{88715784-1320-4F0A-8651-D3E9FD8BC552}" destId="{4524AA2C-BB65-4CC3-B004-0EA64F055A8D}" srcOrd="1" destOrd="0" presId="urn:microsoft.com/office/officeart/2005/8/layout/list1"/>
    <dgm:cxn modelId="{A9B86F2E-ADDB-450D-9194-645C5AB56C23}" type="presParOf" srcId="{D64F77B7-0113-4B79-96C2-0E09F550CD4D}" destId="{5A964C86-CF87-49A0-B0B3-F9E0C8E21F77}" srcOrd="5" destOrd="0" presId="urn:microsoft.com/office/officeart/2005/8/layout/list1"/>
    <dgm:cxn modelId="{9891977E-4A5B-4003-A174-D96C16863297}" type="presParOf" srcId="{D64F77B7-0113-4B79-96C2-0E09F550CD4D}" destId="{C860F2FE-4827-4E07-A56F-2FDAB5673190}" srcOrd="6" destOrd="0" presId="urn:microsoft.com/office/officeart/2005/8/layout/list1"/>
    <dgm:cxn modelId="{C268A6F3-B6F5-4B1D-B825-3C511A4D87C8}" type="presParOf" srcId="{D64F77B7-0113-4B79-96C2-0E09F550CD4D}" destId="{31D5E8D5-8A5D-4736-908D-5F781293E254}" srcOrd="7" destOrd="0" presId="urn:microsoft.com/office/officeart/2005/8/layout/list1"/>
    <dgm:cxn modelId="{FD940AC5-5F3C-4E14-B83D-691B39920F01}" type="presParOf" srcId="{D64F77B7-0113-4B79-96C2-0E09F550CD4D}" destId="{3B2225F2-8B0A-4D36-881E-6C2756255C5C}" srcOrd="8" destOrd="0" presId="urn:microsoft.com/office/officeart/2005/8/layout/list1"/>
    <dgm:cxn modelId="{B9BF755F-BD2F-4CC2-8ACA-386ECD3BBA87}" type="presParOf" srcId="{3B2225F2-8B0A-4D36-881E-6C2756255C5C}" destId="{7F894725-6E82-42F2-8B02-071497F462CC}" srcOrd="0" destOrd="0" presId="urn:microsoft.com/office/officeart/2005/8/layout/list1"/>
    <dgm:cxn modelId="{66B212EC-FE0A-451B-85EA-3E3CFF785BAF}" type="presParOf" srcId="{3B2225F2-8B0A-4D36-881E-6C2756255C5C}" destId="{746C88BA-8E8C-4D7B-87BB-CF8862EA8D4E}" srcOrd="1" destOrd="0" presId="urn:microsoft.com/office/officeart/2005/8/layout/list1"/>
    <dgm:cxn modelId="{8C8F59CD-8E84-4327-B10B-8C3431D92865}" type="presParOf" srcId="{D64F77B7-0113-4B79-96C2-0E09F550CD4D}" destId="{C77D9AC5-6F67-4371-B924-2A93CBE34A71}" srcOrd="9" destOrd="0" presId="urn:microsoft.com/office/officeart/2005/8/layout/list1"/>
    <dgm:cxn modelId="{4A3AE45B-3383-4E95-B8CB-6BE4B64EF5EB}" type="presParOf" srcId="{D64F77B7-0113-4B79-96C2-0E09F550CD4D}" destId="{DED64CCC-6356-4FD8-BB60-773034E6E9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7FC1D8-7799-419F-84C7-0EF8ED2500D5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9DD37E5C-0B13-4226-84ED-DFB1EE9B84B9}">
      <dgm:prSet phldrT="[Testo]"/>
      <dgm:spPr/>
      <dgm:t>
        <a:bodyPr/>
        <a:lstStyle/>
        <a:p>
          <a:r>
            <a:rPr lang="it-IT" dirty="0"/>
            <a:t>Compilazione su «Obiettivi in Comune» </a:t>
          </a:r>
        </a:p>
      </dgm:t>
    </dgm:pt>
    <dgm:pt modelId="{1D1F3ABA-72C2-44A3-855C-5005FEC06A8F}" type="parTrans" cxnId="{0009A0CD-071D-4F38-8ACE-BFA70385E4EB}">
      <dgm:prSet/>
      <dgm:spPr/>
      <dgm:t>
        <a:bodyPr/>
        <a:lstStyle/>
        <a:p>
          <a:endParaRPr lang="it-IT"/>
        </a:p>
      </dgm:t>
    </dgm:pt>
    <dgm:pt modelId="{31C1F1AC-57EA-4BC5-9192-4C6DCFD90CDD}" type="sibTrans" cxnId="{0009A0CD-071D-4F38-8ACE-BFA70385E4EB}">
      <dgm:prSet/>
      <dgm:spPr/>
      <dgm:t>
        <a:bodyPr/>
        <a:lstStyle/>
        <a:p>
          <a:endParaRPr lang="it-IT"/>
        </a:p>
      </dgm:t>
    </dgm:pt>
    <dgm:pt modelId="{CDE2501D-D8F6-4C2C-B444-8B12ADAFE023}">
      <dgm:prSet phldrT="[Testo]"/>
      <dgm:spPr/>
      <dgm:t>
        <a:bodyPr/>
        <a:lstStyle/>
        <a:p>
          <a:r>
            <a:rPr lang="it-IT" dirty="0"/>
            <a:t>Stato della relazione «Fine processo e invio a SOSE»</a:t>
          </a:r>
        </a:p>
      </dgm:t>
    </dgm:pt>
    <dgm:pt modelId="{3C8C703A-D46E-47BA-A72B-A267AAB4DC3F}" type="parTrans" cxnId="{08E5B408-830A-4B78-9E0B-D3128DDCF1E4}">
      <dgm:prSet/>
      <dgm:spPr/>
      <dgm:t>
        <a:bodyPr/>
        <a:lstStyle/>
        <a:p>
          <a:endParaRPr lang="it-IT"/>
        </a:p>
      </dgm:t>
    </dgm:pt>
    <dgm:pt modelId="{FA57C856-AFC8-4FDF-96A0-704F52247419}" type="sibTrans" cxnId="{08E5B408-830A-4B78-9E0B-D3128DDCF1E4}">
      <dgm:prSet/>
      <dgm:spPr/>
      <dgm:t>
        <a:bodyPr/>
        <a:lstStyle/>
        <a:p>
          <a:endParaRPr lang="it-IT"/>
        </a:p>
      </dgm:t>
    </dgm:pt>
    <dgm:pt modelId="{1ADF2B63-F200-4734-A0D0-B156B0CA1750}">
      <dgm:prSet phldrT="[Testo]"/>
      <dgm:spPr/>
      <dgm:t>
        <a:bodyPr/>
        <a:lstStyle/>
        <a:p>
          <a:r>
            <a:rPr lang="it-IT" dirty="0"/>
            <a:t>Stato della relazione «Inviato a SOSE»</a:t>
          </a:r>
        </a:p>
      </dgm:t>
    </dgm:pt>
    <dgm:pt modelId="{3C3E25D7-5608-45D1-A288-F733C2641721}" type="parTrans" cxnId="{6C3C88F9-24B1-47D7-ADAF-AA3A3FF7EAF4}">
      <dgm:prSet/>
      <dgm:spPr/>
      <dgm:t>
        <a:bodyPr/>
        <a:lstStyle/>
        <a:p>
          <a:endParaRPr lang="it-IT"/>
        </a:p>
      </dgm:t>
    </dgm:pt>
    <dgm:pt modelId="{D803104A-E4F5-4C5A-B229-ACBB5C32F44C}" type="sibTrans" cxnId="{6C3C88F9-24B1-47D7-ADAF-AA3A3FF7EAF4}">
      <dgm:prSet/>
      <dgm:spPr/>
      <dgm:t>
        <a:bodyPr/>
        <a:lstStyle/>
        <a:p>
          <a:endParaRPr lang="it-IT"/>
        </a:p>
      </dgm:t>
    </dgm:pt>
    <dgm:pt modelId="{646995B7-22CD-4829-AAFF-B376043F675E}">
      <dgm:prSet phldrT="[Testo]"/>
      <dgm:spPr/>
      <dgm:t>
        <a:bodyPr/>
        <a:lstStyle/>
        <a:p>
          <a:r>
            <a:rPr lang="it-IT" dirty="0"/>
            <a:t>Invio definitivo dalla piattaforma SOSE entro il </a:t>
          </a:r>
          <a:r>
            <a:rPr lang="it-IT" b="1" dirty="0" smtClean="0"/>
            <a:t>31/03/2024</a:t>
          </a:r>
          <a:endParaRPr lang="it-IT" b="1" dirty="0"/>
        </a:p>
      </dgm:t>
    </dgm:pt>
    <dgm:pt modelId="{DAD26148-F59E-43DD-ABE7-F53AE7A3C6E6}" type="parTrans" cxnId="{35D94E2A-844C-4CDE-8DFF-FCF18E31053F}">
      <dgm:prSet/>
      <dgm:spPr/>
      <dgm:t>
        <a:bodyPr/>
        <a:lstStyle/>
        <a:p>
          <a:endParaRPr lang="it-IT"/>
        </a:p>
      </dgm:t>
    </dgm:pt>
    <dgm:pt modelId="{3A15EF3A-9DDC-4465-AB3A-18AABC0E6E02}" type="sibTrans" cxnId="{35D94E2A-844C-4CDE-8DFF-FCF18E31053F}">
      <dgm:prSet/>
      <dgm:spPr/>
      <dgm:t>
        <a:bodyPr/>
        <a:lstStyle/>
        <a:p>
          <a:endParaRPr lang="it-IT"/>
        </a:p>
      </dgm:t>
    </dgm:pt>
    <dgm:pt modelId="{525BD7B7-3A93-4ED1-B790-982C92D2C61A}" type="pres">
      <dgm:prSet presAssocID="{607FC1D8-7799-419F-84C7-0EF8ED2500D5}" presName="CompostProcess" presStyleCnt="0">
        <dgm:presLayoutVars>
          <dgm:dir/>
          <dgm:resizeHandles val="exact"/>
        </dgm:presLayoutVars>
      </dgm:prSet>
      <dgm:spPr/>
    </dgm:pt>
    <dgm:pt modelId="{5DF283D1-F4B7-44B4-80AA-693D63FF4A43}" type="pres">
      <dgm:prSet presAssocID="{607FC1D8-7799-419F-84C7-0EF8ED2500D5}" presName="arrow" presStyleLbl="bgShp" presStyleIdx="0" presStyleCnt="1"/>
      <dgm:spPr/>
    </dgm:pt>
    <dgm:pt modelId="{8F6C82D2-B3A9-4861-B48B-A4B65A009D17}" type="pres">
      <dgm:prSet presAssocID="{607FC1D8-7799-419F-84C7-0EF8ED2500D5}" presName="linearProcess" presStyleCnt="0"/>
      <dgm:spPr/>
    </dgm:pt>
    <dgm:pt modelId="{10E38867-9DD7-4206-8FFE-E62362C0B52D}" type="pres">
      <dgm:prSet presAssocID="{9DD37E5C-0B13-4226-84ED-DFB1EE9B84B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9339F33-94A9-489F-A3CB-3949D8E5A07C}" type="pres">
      <dgm:prSet presAssocID="{31C1F1AC-57EA-4BC5-9192-4C6DCFD90CDD}" presName="sibTrans" presStyleCnt="0"/>
      <dgm:spPr/>
    </dgm:pt>
    <dgm:pt modelId="{2C4F035F-DDC0-45E8-B95F-3021EB91F57B}" type="pres">
      <dgm:prSet presAssocID="{CDE2501D-D8F6-4C2C-B444-8B12ADAFE02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E9D175-CC74-4A49-9253-D75366684BDE}" type="pres">
      <dgm:prSet presAssocID="{FA57C856-AFC8-4FDF-96A0-704F52247419}" presName="sibTrans" presStyleCnt="0"/>
      <dgm:spPr/>
    </dgm:pt>
    <dgm:pt modelId="{4E0B6DBF-5E25-46BF-8403-DD192C6779C3}" type="pres">
      <dgm:prSet presAssocID="{1ADF2B63-F200-4734-A0D0-B156B0CA175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187DA8-CD1E-456D-9753-1B7AC7EFB100}" type="pres">
      <dgm:prSet presAssocID="{D803104A-E4F5-4C5A-B229-ACBB5C32F44C}" presName="sibTrans" presStyleCnt="0"/>
      <dgm:spPr/>
    </dgm:pt>
    <dgm:pt modelId="{793F6241-C640-4FB5-91EC-861D2221A6C9}" type="pres">
      <dgm:prSet presAssocID="{646995B7-22CD-4829-AAFF-B376043F675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501A290-0A15-4389-9851-F9B9A4CCEA87}" type="presOf" srcId="{646995B7-22CD-4829-AAFF-B376043F675E}" destId="{793F6241-C640-4FB5-91EC-861D2221A6C9}" srcOrd="0" destOrd="0" presId="urn:microsoft.com/office/officeart/2005/8/layout/hProcess9"/>
    <dgm:cxn modelId="{0009A0CD-071D-4F38-8ACE-BFA70385E4EB}" srcId="{607FC1D8-7799-419F-84C7-0EF8ED2500D5}" destId="{9DD37E5C-0B13-4226-84ED-DFB1EE9B84B9}" srcOrd="0" destOrd="0" parTransId="{1D1F3ABA-72C2-44A3-855C-5005FEC06A8F}" sibTransId="{31C1F1AC-57EA-4BC5-9192-4C6DCFD90CDD}"/>
    <dgm:cxn modelId="{B7B88822-9C21-47D2-BF1E-748721605A3B}" type="presOf" srcId="{9DD37E5C-0B13-4226-84ED-DFB1EE9B84B9}" destId="{10E38867-9DD7-4206-8FFE-E62362C0B52D}" srcOrd="0" destOrd="0" presId="urn:microsoft.com/office/officeart/2005/8/layout/hProcess9"/>
    <dgm:cxn modelId="{08E5B408-830A-4B78-9E0B-D3128DDCF1E4}" srcId="{607FC1D8-7799-419F-84C7-0EF8ED2500D5}" destId="{CDE2501D-D8F6-4C2C-B444-8B12ADAFE023}" srcOrd="1" destOrd="0" parTransId="{3C8C703A-D46E-47BA-A72B-A267AAB4DC3F}" sibTransId="{FA57C856-AFC8-4FDF-96A0-704F52247419}"/>
    <dgm:cxn modelId="{1B04ED63-FD54-4244-ABF7-778FA7B4D559}" type="presOf" srcId="{607FC1D8-7799-419F-84C7-0EF8ED2500D5}" destId="{525BD7B7-3A93-4ED1-B790-982C92D2C61A}" srcOrd="0" destOrd="0" presId="urn:microsoft.com/office/officeart/2005/8/layout/hProcess9"/>
    <dgm:cxn modelId="{35D94E2A-844C-4CDE-8DFF-FCF18E31053F}" srcId="{607FC1D8-7799-419F-84C7-0EF8ED2500D5}" destId="{646995B7-22CD-4829-AAFF-B376043F675E}" srcOrd="3" destOrd="0" parTransId="{DAD26148-F59E-43DD-ABE7-F53AE7A3C6E6}" sibTransId="{3A15EF3A-9DDC-4465-AB3A-18AABC0E6E02}"/>
    <dgm:cxn modelId="{4B2C3154-020A-48DB-BA05-407DC7819FC0}" type="presOf" srcId="{1ADF2B63-F200-4734-A0D0-B156B0CA1750}" destId="{4E0B6DBF-5E25-46BF-8403-DD192C6779C3}" srcOrd="0" destOrd="0" presId="urn:microsoft.com/office/officeart/2005/8/layout/hProcess9"/>
    <dgm:cxn modelId="{4211EE9E-2CEC-4856-BB33-5DA55C39DEDE}" type="presOf" srcId="{CDE2501D-D8F6-4C2C-B444-8B12ADAFE023}" destId="{2C4F035F-DDC0-45E8-B95F-3021EB91F57B}" srcOrd="0" destOrd="0" presId="urn:microsoft.com/office/officeart/2005/8/layout/hProcess9"/>
    <dgm:cxn modelId="{6C3C88F9-24B1-47D7-ADAF-AA3A3FF7EAF4}" srcId="{607FC1D8-7799-419F-84C7-0EF8ED2500D5}" destId="{1ADF2B63-F200-4734-A0D0-B156B0CA1750}" srcOrd="2" destOrd="0" parTransId="{3C3E25D7-5608-45D1-A288-F733C2641721}" sibTransId="{D803104A-E4F5-4C5A-B229-ACBB5C32F44C}"/>
    <dgm:cxn modelId="{98D55BC6-E8B0-42F3-A751-E20684C7A615}" type="presParOf" srcId="{525BD7B7-3A93-4ED1-B790-982C92D2C61A}" destId="{5DF283D1-F4B7-44B4-80AA-693D63FF4A43}" srcOrd="0" destOrd="0" presId="urn:microsoft.com/office/officeart/2005/8/layout/hProcess9"/>
    <dgm:cxn modelId="{1FB5E4CE-8709-48D3-A983-908D08A92302}" type="presParOf" srcId="{525BD7B7-3A93-4ED1-B790-982C92D2C61A}" destId="{8F6C82D2-B3A9-4861-B48B-A4B65A009D17}" srcOrd="1" destOrd="0" presId="urn:microsoft.com/office/officeart/2005/8/layout/hProcess9"/>
    <dgm:cxn modelId="{650E4606-F609-446D-8E68-B399072484E3}" type="presParOf" srcId="{8F6C82D2-B3A9-4861-B48B-A4B65A009D17}" destId="{10E38867-9DD7-4206-8FFE-E62362C0B52D}" srcOrd="0" destOrd="0" presId="urn:microsoft.com/office/officeart/2005/8/layout/hProcess9"/>
    <dgm:cxn modelId="{0B151974-4114-4476-A700-426D3420FEC7}" type="presParOf" srcId="{8F6C82D2-B3A9-4861-B48B-A4B65A009D17}" destId="{D9339F33-94A9-489F-A3CB-3949D8E5A07C}" srcOrd="1" destOrd="0" presId="urn:microsoft.com/office/officeart/2005/8/layout/hProcess9"/>
    <dgm:cxn modelId="{267B61B3-7ADA-4730-8D37-E02BF35904E6}" type="presParOf" srcId="{8F6C82D2-B3A9-4861-B48B-A4B65A009D17}" destId="{2C4F035F-DDC0-45E8-B95F-3021EB91F57B}" srcOrd="2" destOrd="0" presId="urn:microsoft.com/office/officeart/2005/8/layout/hProcess9"/>
    <dgm:cxn modelId="{687163F5-C92C-4774-B506-F97B0B30FF42}" type="presParOf" srcId="{8F6C82D2-B3A9-4861-B48B-A4B65A009D17}" destId="{26E9D175-CC74-4A49-9253-D75366684BDE}" srcOrd="3" destOrd="0" presId="urn:microsoft.com/office/officeart/2005/8/layout/hProcess9"/>
    <dgm:cxn modelId="{E96F1B48-AF4F-490F-BF23-0F91B8F119F6}" type="presParOf" srcId="{8F6C82D2-B3A9-4861-B48B-A4B65A009D17}" destId="{4E0B6DBF-5E25-46BF-8403-DD192C6779C3}" srcOrd="4" destOrd="0" presId="urn:microsoft.com/office/officeart/2005/8/layout/hProcess9"/>
    <dgm:cxn modelId="{6E4AEDB8-EA43-4DE3-929F-2CA8DBA3EA42}" type="presParOf" srcId="{8F6C82D2-B3A9-4861-B48B-A4B65A009D17}" destId="{E4187DA8-CD1E-456D-9753-1B7AC7EFB100}" srcOrd="5" destOrd="0" presId="urn:microsoft.com/office/officeart/2005/8/layout/hProcess9"/>
    <dgm:cxn modelId="{06D5B576-DA40-41A5-81D1-EAE92A0CFB73}" type="presParOf" srcId="{8F6C82D2-B3A9-4861-B48B-A4B65A009D17}" destId="{793F6241-C640-4FB5-91EC-861D2221A6C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72055-51B4-4D57-9F98-09B96018DC42}">
      <dsp:nvSpPr>
        <dsp:cNvPr id="0" name=""/>
        <dsp:cNvSpPr/>
      </dsp:nvSpPr>
      <dsp:spPr>
        <a:xfrm>
          <a:off x="801185" y="2520"/>
          <a:ext cx="6777835" cy="1748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i="1" kern="1200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«I Comuni sono tenuti a </a:t>
          </a:r>
          <a:r>
            <a:rPr lang="it-IT" sz="1900" b="1" i="1" kern="1200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destinare le risorse in favore degli studenti con disabilità frequentanti la scuola dell'infanzia, la scuola primaria e la scuola secondaria di primo grado</a:t>
          </a:r>
          <a:r>
            <a:rPr lang="it-IT" sz="1900" i="1" kern="1200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, per la funzione indicata al comma 1, secondo la normativa e le linee guida regionali applicabili, con riferimento agli </a:t>
          </a:r>
          <a:r>
            <a:rPr lang="it-IT" sz="1900" b="1" i="1" kern="1200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anni scolastici 2022/2023 o 2023/2024</a:t>
          </a:r>
          <a:r>
            <a:rPr lang="it-IT" sz="1900" i="1" kern="1200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».</a:t>
          </a:r>
        </a:p>
      </dsp:txBody>
      <dsp:txXfrm>
        <a:off x="801185" y="2520"/>
        <a:ext cx="6777835" cy="1748058"/>
      </dsp:txXfrm>
    </dsp:sp>
    <dsp:sp modelId="{8B9677A1-CB21-4B7C-931D-FAC633BF7E1A}">
      <dsp:nvSpPr>
        <dsp:cNvPr id="0" name=""/>
        <dsp:cNvSpPr/>
      </dsp:nvSpPr>
      <dsp:spPr>
        <a:xfrm>
          <a:off x="791163" y="2041922"/>
          <a:ext cx="6797880" cy="1748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i="1" kern="1200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«I Comuni possono </a:t>
          </a:r>
          <a:r>
            <a:rPr lang="it-IT" sz="1900" b="1" i="1" kern="1200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trasferire le risorse </a:t>
          </a:r>
          <a:r>
            <a:rPr lang="it-IT" sz="1900" i="1" kern="1200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rPr>
            <a:t>di cui al presente decreto ad Enti cui sia delegata l’erogazione del servizio di cui al comma 1. Possono altresì trasferire le risorse ad altri Comuni o Enti territoriali o altre forme associate sulla base di accordi assunti a livello di ambito territoriale per compensare i costi di effettiva erogazione del servizio».</a:t>
          </a:r>
          <a:endParaRPr lang="it-IT" sz="1900" kern="1200" dirty="0"/>
        </a:p>
      </dsp:txBody>
      <dsp:txXfrm>
        <a:off x="791163" y="2041922"/>
        <a:ext cx="6797880" cy="17480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8C9A0-5281-4BAD-8A48-20257437E67D}">
      <dsp:nvSpPr>
        <dsp:cNvPr id="0" name=""/>
        <dsp:cNvSpPr/>
      </dsp:nvSpPr>
      <dsp:spPr>
        <a:xfrm>
          <a:off x="0" y="333822"/>
          <a:ext cx="8414656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071" tIns="374904" rIns="65307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Rendicontazione</a:t>
          </a:r>
          <a:r>
            <a:rPr lang="it-IT" sz="1800" kern="1200" dirty="0" smtClean="0"/>
            <a:t> della spesa (anno 2023)</a:t>
          </a:r>
          <a:endParaRPr lang="it-IT" sz="1800" kern="1200" dirty="0"/>
        </a:p>
      </dsp:txBody>
      <dsp:txXfrm>
        <a:off x="0" y="333822"/>
        <a:ext cx="8414656" cy="751275"/>
      </dsp:txXfrm>
    </dsp:sp>
    <dsp:sp modelId="{AA176292-809E-4C19-8C8C-DEA2C49EBE59}">
      <dsp:nvSpPr>
        <dsp:cNvPr id="0" name=""/>
        <dsp:cNvSpPr/>
      </dsp:nvSpPr>
      <dsp:spPr>
        <a:xfrm>
          <a:off x="420732" y="68142"/>
          <a:ext cx="766034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638" tIns="0" rIns="2226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1"/>
              </a:solidFill>
            </a:rPr>
            <a:t>Quadro 1 - </a:t>
          </a:r>
          <a:r>
            <a:rPr lang="it-IT" sz="1800" kern="1200" dirty="0" smtClean="0">
              <a:solidFill>
                <a:schemeClr val="tx1"/>
              </a:solidFill>
            </a:rPr>
            <a:t>Autodiagnosi delle entrate e della spesa</a:t>
          </a:r>
          <a:endParaRPr lang="it-IT" sz="1800" kern="1200" dirty="0"/>
        </a:p>
      </dsp:txBody>
      <dsp:txXfrm>
        <a:off x="446671" y="94081"/>
        <a:ext cx="7608462" cy="479482"/>
      </dsp:txXfrm>
    </dsp:sp>
    <dsp:sp modelId="{C860F2FE-4827-4E07-A56F-2FDAB5673190}">
      <dsp:nvSpPr>
        <dsp:cNvPr id="0" name=""/>
        <dsp:cNvSpPr/>
      </dsp:nvSpPr>
      <dsp:spPr>
        <a:xfrm>
          <a:off x="0" y="1447977"/>
          <a:ext cx="8414656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071" tIns="374904" rIns="65307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Monitoraggio</a:t>
          </a:r>
          <a:r>
            <a:rPr lang="it-IT" sz="1800" kern="1200" dirty="0" smtClean="0"/>
            <a:t> della domanda e del servizio offerto (anno 2023)</a:t>
          </a:r>
          <a:endParaRPr lang="it-IT" sz="1800" kern="1200" dirty="0"/>
        </a:p>
      </dsp:txBody>
      <dsp:txXfrm>
        <a:off x="0" y="1447977"/>
        <a:ext cx="8414656" cy="751275"/>
      </dsp:txXfrm>
    </dsp:sp>
    <dsp:sp modelId="{4524AA2C-BB65-4CC3-B004-0EA64F055A8D}">
      <dsp:nvSpPr>
        <dsp:cNvPr id="0" name=""/>
        <dsp:cNvSpPr/>
      </dsp:nvSpPr>
      <dsp:spPr>
        <a:xfrm>
          <a:off x="420732" y="1182297"/>
          <a:ext cx="763200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638" tIns="0" rIns="2226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1"/>
              </a:solidFill>
            </a:rPr>
            <a:t>Quadro 1 - </a:t>
          </a:r>
          <a:r>
            <a:rPr lang="it-IT" sz="1800" kern="1200" dirty="0" smtClean="0">
              <a:solidFill>
                <a:schemeClr val="tx1"/>
              </a:solidFill>
            </a:rPr>
            <a:t>Descrizione del servizio</a:t>
          </a:r>
          <a:endParaRPr lang="it-IT" sz="1800" kern="1200" dirty="0"/>
        </a:p>
      </dsp:txBody>
      <dsp:txXfrm>
        <a:off x="446671" y="1208236"/>
        <a:ext cx="7580130" cy="479482"/>
      </dsp:txXfrm>
    </dsp:sp>
    <dsp:sp modelId="{DED64CCC-6356-4FD8-BB60-773034E6E9D9}">
      <dsp:nvSpPr>
        <dsp:cNvPr id="0" name=""/>
        <dsp:cNvSpPr/>
      </dsp:nvSpPr>
      <dsp:spPr>
        <a:xfrm>
          <a:off x="0" y="2562132"/>
          <a:ext cx="8414656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071" tIns="374904" rIns="65307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Ulteriori informazioni </a:t>
          </a:r>
          <a:r>
            <a:rPr lang="it-IT" sz="1800" kern="1200" dirty="0" smtClean="0"/>
            <a:t>sulla fornitura del servizio</a:t>
          </a:r>
          <a:endParaRPr lang="it-IT" sz="1800" kern="1200" dirty="0"/>
        </a:p>
      </dsp:txBody>
      <dsp:txXfrm>
        <a:off x="0" y="2562132"/>
        <a:ext cx="8414656" cy="751275"/>
      </dsp:txXfrm>
    </dsp:sp>
    <dsp:sp modelId="{746C88BA-8E8C-4D7B-87BB-CF8862EA8D4E}">
      <dsp:nvSpPr>
        <dsp:cNvPr id="0" name=""/>
        <dsp:cNvSpPr/>
      </dsp:nvSpPr>
      <dsp:spPr>
        <a:xfrm>
          <a:off x="420732" y="2296452"/>
          <a:ext cx="763194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638" tIns="0" rIns="2226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1"/>
              </a:solidFill>
            </a:rPr>
            <a:t>Quadro 1 - </a:t>
          </a:r>
          <a:r>
            <a:rPr lang="it-IT" sz="1800" kern="1200" dirty="0" smtClean="0">
              <a:solidFill>
                <a:schemeClr val="tx1"/>
              </a:solidFill>
            </a:rPr>
            <a:t>Relazione in formato libero</a:t>
          </a:r>
          <a:endParaRPr lang="it-IT" sz="1800" kern="1200" dirty="0"/>
        </a:p>
      </dsp:txBody>
      <dsp:txXfrm>
        <a:off x="446671" y="2322391"/>
        <a:ext cx="7580071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283D1-F4B7-44B4-80AA-693D63FF4A4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0E38867-9DD7-4206-8FFE-E62362C0B52D}">
      <dsp:nvSpPr>
        <dsp:cNvPr id="0" name=""/>
        <dsp:cNvSpPr/>
      </dsp:nvSpPr>
      <dsp:spPr>
        <a:xfrm>
          <a:off x="3050" y="1219199"/>
          <a:ext cx="1467445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/>
            <a:t>Compilazione su «Obiettivi in Comune» </a:t>
          </a:r>
        </a:p>
      </dsp:txBody>
      <dsp:txXfrm>
        <a:off x="74685" y="1290834"/>
        <a:ext cx="1324175" cy="1482330"/>
      </dsp:txXfrm>
    </dsp:sp>
    <dsp:sp modelId="{2C4F035F-DDC0-45E8-B95F-3021EB91F57B}">
      <dsp:nvSpPr>
        <dsp:cNvPr id="0" name=""/>
        <dsp:cNvSpPr/>
      </dsp:nvSpPr>
      <dsp:spPr>
        <a:xfrm>
          <a:off x="1543868" y="1219199"/>
          <a:ext cx="1467445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/>
            <a:t>Stato della relazione «Fine processo e invio a SOSE»</a:t>
          </a:r>
        </a:p>
      </dsp:txBody>
      <dsp:txXfrm>
        <a:off x="1615503" y="1290834"/>
        <a:ext cx="1324175" cy="1482330"/>
      </dsp:txXfrm>
    </dsp:sp>
    <dsp:sp modelId="{4E0B6DBF-5E25-46BF-8403-DD192C6779C3}">
      <dsp:nvSpPr>
        <dsp:cNvPr id="0" name=""/>
        <dsp:cNvSpPr/>
      </dsp:nvSpPr>
      <dsp:spPr>
        <a:xfrm>
          <a:off x="3084686" y="1219199"/>
          <a:ext cx="1467445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/>
            <a:t>Stato della relazione «Inviato a SOSE»</a:t>
          </a:r>
        </a:p>
      </dsp:txBody>
      <dsp:txXfrm>
        <a:off x="3156321" y="1290834"/>
        <a:ext cx="1324175" cy="1482330"/>
      </dsp:txXfrm>
    </dsp:sp>
    <dsp:sp modelId="{793F6241-C640-4FB5-91EC-861D2221A6C9}">
      <dsp:nvSpPr>
        <dsp:cNvPr id="0" name=""/>
        <dsp:cNvSpPr/>
      </dsp:nvSpPr>
      <dsp:spPr>
        <a:xfrm>
          <a:off x="4625503" y="1219199"/>
          <a:ext cx="1467445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/>
            <a:t>Invio definitivo dalla piattaforma SOSE entro il </a:t>
          </a:r>
          <a:r>
            <a:rPr lang="it-IT" sz="1500" b="1" kern="1200" dirty="0" smtClean="0"/>
            <a:t>31/03/2024</a:t>
          </a:r>
          <a:endParaRPr lang="it-IT" sz="1500" b="1" kern="1200" dirty="0"/>
        </a:p>
      </dsp:txBody>
      <dsp:txXfrm>
        <a:off x="4697138" y="1290834"/>
        <a:ext cx="1324175" cy="1482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ED5FC26-C238-C3BC-0565-9A502CDD23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6A153BB-C3A2-E064-497C-9688DACEC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99049FFA-0C41-FD92-530D-445F60EABE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71113211-9A16-F04C-05B2-E5BFDFD740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94DE1FDF-401B-4F90-8315-13485CCF25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82E8EC4-33CE-5C24-C205-A87EE3BBE9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A14D2D-8485-2BEC-5964-CECB6574D9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2AAC772-F39B-2696-CC71-B36A7C0F61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1A26C7-FC1E-AAEC-1C0F-8479B4978D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F6A103F-DCFC-76AD-5AC1-96CCD708F7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3E627DA-0B3D-A350-773A-F3F8855AC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D3FDBD46-F86A-4459-B07E-8F94F25347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DBD46-F86A-4459-B07E-8F94F2534786}" type="slidenum">
              <a:rPr lang="it-IT" altLang="it-IT" smtClean="0"/>
              <a:pPr>
                <a:defRPr/>
              </a:pPr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98108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557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546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415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63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044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9224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DBD46-F86A-4459-B07E-8F94F2534786}" type="slidenum">
              <a:rPr lang="it-IT" altLang="it-IT" smtClean="0"/>
              <a:pPr>
                <a:defRPr/>
              </a:pPr>
              <a:t>16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2201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368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DBD46-F86A-4459-B07E-8F94F2534786}" type="slidenum">
              <a:rPr lang="it-IT" altLang="it-IT" smtClean="0"/>
              <a:pPr>
                <a:defRPr/>
              </a:pPr>
              <a:t>18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54102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90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DBD46-F86A-4459-B07E-8F94F2534786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6016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476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DBD46-F86A-4459-B07E-8F94F2534786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1670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929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706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564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39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A3259-49D1-471B-8B1C-12A47DC1D27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297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FDBD46-F86A-4459-B07E-8F94F2534786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2675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rgbClr val="28A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0584D6FA-F6E2-FA87-35E4-F5CFCD30FAC8}"/>
              </a:ext>
            </a:extLst>
          </p:cNvPr>
          <p:cNvSpPr/>
          <p:nvPr userDrawn="1"/>
        </p:nvSpPr>
        <p:spPr bwMode="auto">
          <a:xfrm>
            <a:off x="0" y="-1588"/>
            <a:ext cx="9144000" cy="3902076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it-IT" sz="1800"/>
          </a:p>
        </p:txBody>
      </p:sp>
      <p:pic>
        <p:nvPicPr>
          <p:cNvPr id="5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A16125B5-F174-5F0A-39A8-9357C972AF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050" y="1087438"/>
            <a:ext cx="2901950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07" y="680134"/>
            <a:ext cx="5489813" cy="2228288"/>
          </a:xfrm>
        </p:spPr>
        <p:txBody>
          <a:bodyPr/>
          <a:lstStyle>
            <a:lvl1pPr>
              <a:defRPr sz="4050">
                <a:solidFill>
                  <a:srgbClr val="02617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707" y="3988608"/>
            <a:ext cx="7929000" cy="32623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293F8E-BBDE-44F8-F47F-A7F1E02E3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64A9-7795-4372-B3CA-316AA5A022C4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CA4ACD-A130-9DB1-9D08-5F617C90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127D1D-776D-31E4-5C41-8BEF3807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82C2-57C9-4698-95C9-7DF8BB7547E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0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9BC84CCE-2F77-D788-D5A3-EA6AC717DA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3600450"/>
            <a:ext cx="7921064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360045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4025504"/>
            <a:ext cx="7921064" cy="370284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97C43-EF6C-901C-F4A8-7D2A91C7803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8F2C4-F18C-4F1D-8C1B-56AF5F043A68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EBF91-E7F9-BC70-25E4-949EFCFEEE3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4C90C-8638-595D-6CFE-FD8AFCF61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8B843-4A9C-4B47-BBD2-7CD27C20C6E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A5D1725B-35D1-D914-9B7C-248EAEE568B9}"/>
              </a:ext>
            </a:extLst>
          </p:cNvPr>
          <p:cNvSpPr>
            <a:spLocks noChangeAspect="1"/>
          </p:cNvSpPr>
          <p:nvPr/>
        </p:nvSpPr>
        <p:spPr bwMode="auto">
          <a:xfrm>
            <a:off x="473773" y="811092"/>
            <a:ext cx="4749312" cy="242939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28AFED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7E60A0CF-19FF-8545-0D12-C0846A391F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928877"/>
            <a:ext cx="4420380" cy="1984434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3332760"/>
            <a:ext cx="4418727" cy="534931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811092"/>
            <a:ext cx="2857501" cy="3056599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B117B71-CDC2-90CC-B5BA-9FB36A9044D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F3CA-25F3-4161-8E18-A6CE8AC3013D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24F33D-2E59-FB26-C772-482FCC552E8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4F66E1-8BFB-CE65-6351-830A91ABD8B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D8EAA-85AB-468E-8A84-DFF853EA913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3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1C216854-D10A-8CED-1E23-053CA72777F3}"/>
              </a:ext>
            </a:extLst>
          </p:cNvPr>
          <p:cNvSpPr>
            <a:spLocks noChangeAspect="1"/>
          </p:cNvSpPr>
          <p:nvPr/>
        </p:nvSpPr>
        <p:spPr bwMode="auto">
          <a:xfrm>
            <a:off x="855664" y="1714939"/>
            <a:ext cx="3671336" cy="187797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28AFED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7DB1D9E7-9355-8CCB-830A-969758A989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1826968"/>
            <a:ext cx="3286891" cy="1505842"/>
          </a:xfrm>
        </p:spPr>
        <p:txBody>
          <a:bodyPr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1714500"/>
            <a:ext cx="3660225" cy="172164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8ECFF01-5F90-7A68-DE07-EBB31ECE989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C7190-D085-4413-B645-9F3A138C5AC7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D8463A7-0232-45A6-FC4C-2DFF8619E25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BA8DCC4-2154-E47B-7DBA-8BB32EE823E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E7AF-8986-4607-A9C6-83DD3D3C457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16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5378228A-445A-4558-DC95-B44AAEAE2C2F}"/>
              </a:ext>
            </a:extLst>
          </p:cNvPr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8AFE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6E6C784C-68E0-B5AA-324F-389EEC178C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2F3CD8A-FE6E-281B-9464-A7E443957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FEEBE-12F8-4C90-8750-C13B60B4AAFD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79FDBC3-A1E7-0720-5805-B88CDC2E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A37722-9B94-EA1A-3F93-283C0AA1E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0671E-ADA4-4857-AE94-90ACBE76AB3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9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B11BAB83-EAD2-94B8-915C-9133DCE4F5C1}"/>
              </a:ext>
            </a:extLst>
          </p:cNvPr>
          <p:cNvSpPr>
            <a:spLocks noChangeAspect="1"/>
          </p:cNvSpPr>
          <p:nvPr/>
        </p:nvSpPr>
        <p:spPr bwMode="auto">
          <a:xfrm>
            <a:off x="5752239" y="334567"/>
            <a:ext cx="3391762" cy="406122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solidFill>
            <a:srgbClr val="28AFE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407188AC-B587-4657-B3C6-98B7EDDA7E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439628"/>
            <a:ext cx="1871093" cy="385109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334567"/>
            <a:ext cx="4958655" cy="4061222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B0E0574-B5C0-E68C-BA56-CC9ABED40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97186-CAF5-45D6-81DF-221543BDB923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1A2063B-D30A-60FD-DB56-4ADF0EA6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469AD3E-D314-0DC8-7146-1C0E2265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59B2A-9358-4634-8DBB-0AA103BBACC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21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914650"/>
            <a:ext cx="6356576" cy="1314450"/>
          </a:xfrm>
        </p:spPr>
        <p:txBody>
          <a:bodyPr/>
          <a:lstStyle>
            <a:lvl1pPr marL="0" indent="0" algn="l">
              <a:buFontTx/>
              <a:buNone/>
              <a:defRPr sz="1500" i="1">
                <a:latin typeface="Georgia" panose="02040502050405020303" pitchFamily="18" charset="0"/>
              </a:defRPr>
            </a:lvl1pPr>
          </a:lstStyle>
          <a:p>
            <a:pPr lvl="0"/>
            <a:endParaRPr lang="it-IT" noProof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1"/>
          </p:nvPr>
        </p:nvSpPr>
        <p:spPr>
          <a:xfrm>
            <a:off x="719138" y="1708150"/>
            <a:ext cx="6356576" cy="1206500"/>
          </a:xfrm>
        </p:spPr>
        <p:txBody>
          <a:bodyPr/>
          <a:lstStyle>
            <a:lvl1pPr marL="0" indent="0">
              <a:buNone/>
              <a:defRPr sz="2630" b="1">
                <a:solidFill>
                  <a:srgbClr val="00A3DB"/>
                </a:solidFill>
              </a:defRPr>
            </a:lvl1pPr>
          </a:lstStyle>
          <a:p>
            <a:pPr lvl="0"/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/>
          </p:nvPr>
        </p:nvSpPr>
        <p:spPr>
          <a:xfrm>
            <a:off x="719137" y="1082675"/>
            <a:ext cx="6356575" cy="555625"/>
          </a:xfrm>
        </p:spPr>
        <p:txBody>
          <a:bodyPr/>
          <a:lstStyle>
            <a:lvl1pPr marL="0" indent="0">
              <a:buNone/>
              <a:defRPr sz="1500" i="1">
                <a:solidFill>
                  <a:srgbClr val="00A3DB"/>
                </a:solidFill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2000">
                <a:latin typeface="Georgia" panose="02040502050405020303" pitchFamily="18" charset="0"/>
              </a:defRPr>
            </a:lvl4pPr>
            <a:lvl5pPr>
              <a:defRPr sz="2000">
                <a:latin typeface="Georgia" panose="02040502050405020303" pitchFamily="18" charset="0"/>
              </a:defRPr>
            </a:lvl5pPr>
          </a:lstStyle>
          <a:p>
            <a:pPr lvl="0"/>
            <a:endParaRPr lang="it-IT"/>
          </a:p>
        </p:txBody>
      </p:sp>
      <p:sp>
        <p:nvSpPr>
          <p:cNvPr id="2" name="Segnaposto numero diapositiva 2">
            <a:extLst>
              <a:ext uri="{FF2B5EF4-FFF2-40B4-BE49-F238E27FC236}">
                <a16:creationId xmlns:a16="http://schemas.microsoft.com/office/drawing/2014/main" id="{E6D360CF-6145-6EA0-009D-4055C89A72A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1918-8F4D-4072-8A6F-68B9F91DE05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6096207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714500"/>
            <a:ext cx="6315976" cy="857250"/>
          </a:xfrm>
          <a:solidFill>
            <a:schemeClr val="bg1"/>
          </a:solidFill>
        </p:spPr>
        <p:txBody>
          <a:bodyPr/>
          <a:lstStyle>
            <a:lvl1pPr algn="l" fontAlgn="t">
              <a:defRPr sz="2625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it-IT" noProof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359426"/>
            <a:ext cx="6315976" cy="1314450"/>
          </a:xfrm>
          <a:solidFill>
            <a:schemeClr val="bg1"/>
          </a:solidFill>
        </p:spPr>
        <p:txBody>
          <a:bodyPr/>
          <a:lstStyle>
            <a:lvl1pPr marL="0" indent="0" algn="l">
              <a:buFontTx/>
              <a:buNone/>
              <a:defRPr sz="1500" i="1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pPr lvl="0"/>
            <a:endParaRPr lang="it-IT" noProof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0"/>
          </p:nvPr>
        </p:nvSpPr>
        <p:spPr>
          <a:xfrm>
            <a:off x="724402" y="1083544"/>
            <a:ext cx="6310712" cy="547294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sz="1500" i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342900" indent="0">
              <a:buFontTx/>
              <a:buNone/>
              <a:defRPr sz="1500" i="1">
                <a:latin typeface="Georgia" panose="02040502050405020303" pitchFamily="18" charset="0"/>
              </a:defRPr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256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9139" y="1302544"/>
            <a:ext cx="6965950" cy="30861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35776D-BC27-C485-9DD0-EE1F714E8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3CB103-83C4-0D4B-B811-CABB6720829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B15D9-D453-40DF-8CF2-2FDFE49249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5023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9138" y="600075"/>
            <a:ext cx="6680200" cy="751284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19139" y="1302544"/>
            <a:ext cx="3671999" cy="30861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141" y="1302544"/>
            <a:ext cx="3671999" cy="30861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F2F0E-151A-3FC4-0D99-6C8BF6A733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7D8E7E-B83D-94B7-F989-3CD644E174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688A-6163-48B6-912C-A37E02C3E76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4528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9138" y="604838"/>
            <a:ext cx="6680200" cy="725091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70438E2-4E90-510E-6F25-27351990F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0ED97B-47DA-8EB7-045E-B59FD0CFE7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3F86-4A33-4835-A474-4F1634F61D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867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A9BF3DB0-22AF-2845-2BFB-2107D49A71BD}"/>
              </a:ext>
            </a:extLst>
          </p:cNvPr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BCDDFADA-E7FE-9057-9602-1382884A03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335391"/>
            <a:ext cx="7928999" cy="7278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1666716"/>
            <a:ext cx="7915931" cy="27273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7F9AA6E-5C1A-1939-E8DF-E5470141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2E5F4-E41E-4146-A567-9A011A9BB2C3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D6F6FED-573B-160B-6D95-B8BB2A37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4A9FF0D-8AA4-A0CA-8C26-DEFC4D65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FE913-D7B4-4CEC-93F9-1B9CAF9ED00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1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42B7FE9-BB8A-24ED-41E5-41A141F4E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3DBEF09-5C3E-B17E-91A7-8DB36DB45B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60A9B-768D-42C6-8FF6-0893C135FF5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4493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9138" y="1302544"/>
            <a:ext cx="3045554" cy="701423"/>
          </a:xfrm>
        </p:spPr>
        <p:txBody>
          <a:bodyPr/>
          <a:lstStyle>
            <a:lvl1pPr algn="l">
              <a:defRPr sz="1500" b="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87114" y="1313274"/>
            <a:ext cx="4329800" cy="3281348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19138" y="2220166"/>
            <a:ext cx="3045554" cy="237445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B2957-66F8-E4FE-1DAD-ADB0B7C7D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0BF270-7E70-F2FA-E3E4-D190CFAF8C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C761-FD3F-4E06-AE8B-15E77F4F989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2433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9138" y="598754"/>
            <a:ext cx="5486400" cy="261226"/>
          </a:xfrm>
        </p:spPr>
        <p:txBody>
          <a:bodyPr/>
          <a:lstStyle>
            <a:lvl1pPr algn="l">
              <a:defRPr sz="1500" b="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719136" y="1302544"/>
            <a:ext cx="6966633" cy="272891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19138" y="4152290"/>
            <a:ext cx="6966633" cy="3429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4661A-E0A2-A376-9A07-3C82EE1C60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Arial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FD711B-0220-133F-76A3-154BB564CB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CD55-15A0-452F-83D7-1ED0C2054D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85934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4">
            <a:extLst>
              <a:ext uri="{FF2B5EF4-FFF2-40B4-BE49-F238E27FC236}">
                <a16:creationId xmlns:a16="http://schemas.microsoft.com/office/drawing/2014/main" id="{54E662EB-97A9-A4FB-C019-261DE515E2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202369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E6DBAED0-2FDD-EABC-382E-A45F16239245}"/>
              </a:ext>
            </a:extLst>
          </p:cNvPr>
          <p:cNvSpPr/>
          <p:nvPr/>
        </p:nvSpPr>
        <p:spPr bwMode="auto">
          <a:xfrm>
            <a:off x="0" y="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28AFED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F722D155-1773-C9B1-4CFF-2B95893C3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213547"/>
            <a:ext cx="7921064" cy="1101600"/>
          </a:xfrm>
        </p:spPr>
        <p:txBody>
          <a:bodyPr anchor="b"/>
          <a:lstStyle>
            <a:lvl1pPr algn="r">
              <a:defRPr sz="3600" b="1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3960901"/>
            <a:ext cx="7921064" cy="325466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B07CEA1-F2D6-E423-E123-2A11F759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AC96-7F0D-4B9F-8B78-E55E8F906A66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0CFE9F-327B-2D61-04E7-31E18A97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48D0488-D1B9-9426-601F-F3441EE8C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B21AD-0FD4-4D21-9326-E510E8E3CF4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8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E6DBAED0-2FDD-EABC-382E-A45F16239245}"/>
              </a:ext>
            </a:extLst>
          </p:cNvPr>
          <p:cNvSpPr/>
          <p:nvPr/>
        </p:nvSpPr>
        <p:spPr bwMode="auto">
          <a:xfrm>
            <a:off x="0" y="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28AFED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F722D155-1773-C9B1-4CFF-2B95893C3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213547"/>
            <a:ext cx="7921064" cy="1101600"/>
          </a:xfrm>
        </p:spPr>
        <p:txBody>
          <a:bodyPr anchor="b"/>
          <a:lstStyle>
            <a:lvl1pPr algn="r">
              <a:defRPr sz="3600" b="1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3960901"/>
            <a:ext cx="7921064" cy="325466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B07CEA1-F2D6-E423-E123-2A11F759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AC96-7F0D-4B9F-8B78-E55E8F906A66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0CFE9F-327B-2D61-04E7-31E18A97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48D0488-D1B9-9426-601F-F3441EE8C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B21AD-0FD4-4D21-9326-E510E8E3CF4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>
            <a:extLst>
              <a:ext uri="{FF2B5EF4-FFF2-40B4-BE49-F238E27FC236}">
                <a16:creationId xmlns:a16="http://schemas.microsoft.com/office/drawing/2014/main" id="{15B97FCD-060D-7D6D-65C5-6E9B16FDB736}"/>
              </a:ext>
            </a:extLst>
          </p:cNvPr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8AFE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3CD66E53-D34F-82FF-703B-9BCCBFE53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1666716"/>
            <a:ext cx="3889405" cy="27290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1666715"/>
            <a:ext cx="3895937" cy="27290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A076EFE-6749-DED9-F54D-51F3C569D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3286-1586-402C-BFD4-0369425155BD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C49C103-442C-1318-E6FD-4C9B2946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DCF8429-5CD6-1272-3323-D9B5BB3D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0141-A407-45C8-A3CF-CCE9636EC0A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9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1E0EF8BB-DB51-129C-C848-AC6E5C3D0C0D}"/>
              </a:ext>
            </a:extLst>
          </p:cNvPr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8AFE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6F2C815F-1B9B-37C6-1CD8-4188293E07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1631156"/>
            <a:ext cx="3892393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063354"/>
            <a:ext cx="3892392" cy="2332435"/>
          </a:xfrm>
        </p:spPr>
        <p:txBody>
          <a:bodyPr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1631156"/>
            <a:ext cx="3895937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063354"/>
            <a:ext cx="3895937" cy="2332435"/>
          </a:xfrm>
        </p:spPr>
        <p:txBody>
          <a:bodyPr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1270BC7D-AF4E-E2F9-8E94-BA6BA6F97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4039-0A1F-4BBA-ADEC-75E29977764B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EA6E6AF1-C7CD-90EB-D88F-73737A2D4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AB772979-53BD-D4D6-ACD1-7389ECE2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F4EA9-1CD7-43D6-ACB2-6E779AC165F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0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>
            <a:extLst>
              <a:ext uri="{FF2B5EF4-FFF2-40B4-BE49-F238E27FC236}">
                <a16:creationId xmlns:a16="http://schemas.microsoft.com/office/drawing/2014/main" id="{E19CBC49-29D8-D00B-37BF-942DFE173E11}"/>
              </a:ext>
            </a:extLst>
          </p:cNvPr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8AFE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0B271198-AB46-BD2B-CD3D-D8B5D084C5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D9813998-28C1-90C3-242D-DC08C877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73045-6029-414E-A9B1-0DC1AB7B5607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CD88999-EAE8-940E-3F67-5C65B88CD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F797759-CD6D-0E4F-DBB5-E1250756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BED6-5C3E-47F7-9A4B-20595C576BB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4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0E7E0AA9-DDA8-F6A4-3745-FDC0212AC6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BC82DB16-C060-93E6-17F5-3B38A171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13D9-0B48-4113-87DE-1EBD5D6EABD0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A6A7417-E8BE-D938-CD84-F561851B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C6DA73-0B6C-61EC-8B59-C534431E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D1D6-7B70-499C-B1E5-F708D114A4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3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>
            <a:extLst>
              <a:ext uri="{FF2B5EF4-FFF2-40B4-BE49-F238E27FC236}">
                <a16:creationId xmlns:a16="http://schemas.microsoft.com/office/drawing/2014/main" id="{36E5B3A1-EA29-4ECF-C23E-A4C49FD3DF5A}"/>
              </a:ext>
            </a:extLst>
          </p:cNvPr>
          <p:cNvSpPr>
            <a:spLocks noChangeAspect="1"/>
          </p:cNvSpPr>
          <p:nvPr/>
        </p:nvSpPr>
        <p:spPr bwMode="auto">
          <a:xfrm>
            <a:off x="804864" y="334566"/>
            <a:ext cx="2660650" cy="13609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28AFED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BAD9ACD2-A2AD-079E-31B5-12C21BD5EF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334566"/>
            <a:ext cx="2660650" cy="121379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334567"/>
            <a:ext cx="4689475" cy="40612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1695554"/>
            <a:ext cx="2660650" cy="270023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20FF7DC-711B-0D21-CF31-4B7DF00B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AE13-D95D-4A34-90EA-290E81B52976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40D4969-5401-B468-9011-7C2928290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77CD2C2-C686-334C-6B69-1DBCA811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9DEE7-87AE-41FB-AFB7-1ED67073AC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3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1C204BDA-9DFD-8ED8-12C3-972DD54EB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68763"/>
            <a:ext cx="7969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545642"/>
            <a:ext cx="3639741" cy="121287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51435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05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1758513"/>
            <a:ext cx="3639741" cy="2637274"/>
          </a:xfrm>
        </p:spPr>
        <p:txBody>
          <a:bodyPr anchor="t"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F38BB-4789-0C74-F943-85003DEBFF0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14650" y="4530725"/>
            <a:ext cx="731838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AF33-19DC-45E3-920A-E5E74E214FA0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FEC80-0B1D-802C-C1F7-D8B1F31B72B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42913" y="4530725"/>
            <a:ext cx="2471737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6289B-02AE-8B75-4072-B50952DA8A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3646488" y="4437063"/>
            <a:ext cx="796925" cy="368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1B195-4BD7-4A7E-A0C2-8EAEFF406E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2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3270FBE-0E8B-4E15-4925-A5108C50C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013" y="334963"/>
            <a:ext cx="7927975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B479A-4404-82F1-B514-B251366B0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8013" y="1638300"/>
            <a:ext cx="7921625" cy="27559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70649-BAD1-CF37-19C8-51DEB26A2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4530725"/>
            <a:ext cx="6483350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7E8AB-35C2-3EE1-8026-0E2D69F3E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00875" y="4530725"/>
            <a:ext cx="1008063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AD23FCA-6EF1-40BD-9EBF-2DB58398B820}" type="datetimeFigureOut">
              <a:rPr lang="en-US"/>
              <a:pPr>
                <a:defRPr/>
              </a:pPr>
              <a:t>12/13/2023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FE469-7829-6DAB-E682-A0C7391F0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08938" y="4437063"/>
            <a:ext cx="796925" cy="368300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 dirty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093FCC0-302B-49A7-8AF8-E6917FF4686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</p:sldLayoutIdLst>
  <p:hf sldNum="0" hdr="0" ftr="0" dt="0"/>
  <p:txStyles>
    <p:titleStyle>
      <a:lvl1pPr algn="l" defTabSz="342900" rtl="0" fontAlgn="base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entury Gothic" panose="020B0502020202020204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entury Gothic" panose="020B0502020202020204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entury Gothic" panose="020B0502020202020204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ts val="450"/>
        </a:spcAft>
        <a:buClr>
          <a:schemeClr val="accent1"/>
        </a:buClr>
        <a:buFont typeface="Wingdings 2" panose="05020102010507070707" pitchFamily="18" charset="2"/>
        <a:buChar char=""/>
        <a:defRPr sz="1300" kern="1200">
          <a:solidFill>
            <a:srgbClr val="02617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214313" algn="l" defTabSz="342900" rtl="0" fontAlgn="base">
        <a:spcBef>
          <a:spcPct val="20000"/>
        </a:spcBef>
        <a:spcAft>
          <a:spcPts val="450"/>
        </a:spcAft>
        <a:buClr>
          <a:schemeClr val="accent1"/>
        </a:buClr>
        <a:buFont typeface="Wingdings 2" panose="05020102010507070707" pitchFamily="18" charset="2"/>
        <a:buChar char=""/>
        <a:defRPr sz="1200" kern="1200">
          <a:solidFill>
            <a:srgbClr val="02617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342900" rtl="0" fontAlgn="base">
        <a:spcBef>
          <a:spcPct val="20000"/>
        </a:spcBef>
        <a:spcAft>
          <a:spcPts val="450"/>
        </a:spcAft>
        <a:buClr>
          <a:schemeClr val="accent1"/>
        </a:buClr>
        <a:buFont typeface="Wingdings 2" panose="05020102010507070707" pitchFamily="18" charset="2"/>
        <a:buChar char=""/>
        <a:defRPr sz="1000" kern="1200">
          <a:solidFill>
            <a:srgbClr val="02617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342900" rtl="0" fontAlgn="base">
        <a:spcBef>
          <a:spcPct val="20000"/>
        </a:spcBef>
        <a:spcAft>
          <a:spcPts val="450"/>
        </a:spcAft>
        <a:buClr>
          <a:schemeClr val="accent1"/>
        </a:buClr>
        <a:buFont typeface="Wingdings 2" panose="05020102010507070707" pitchFamily="18" charset="2"/>
        <a:buChar char=""/>
        <a:defRPr sz="900" kern="1200">
          <a:solidFill>
            <a:srgbClr val="02617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342900" rtl="0" fontAlgn="base">
        <a:spcBef>
          <a:spcPct val="20000"/>
        </a:spcBef>
        <a:spcAft>
          <a:spcPts val="450"/>
        </a:spcAft>
        <a:buClr>
          <a:schemeClr val="accent1"/>
        </a:buClr>
        <a:buFont typeface="Wingdings 2" panose="05020102010507070707" pitchFamily="18" charset="2"/>
        <a:buChar char=""/>
        <a:defRPr sz="900" kern="1200">
          <a:solidFill>
            <a:srgbClr val="02617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8594D0B-16CF-73E5-C105-A4EE86DCB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604838"/>
            <a:ext cx="66802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 su due righe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41E6D19-3CAC-35B9-1C22-3CD5F13D8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22313" y="1452563"/>
            <a:ext cx="75946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32984C-AEF7-6489-D48E-1DB872B794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5088" y="4724400"/>
            <a:ext cx="730250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FCCCC0C0-E53E-4E9C-89BE-3644DAF9C4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  <p:sldLayoutId id="2147484455" r:id="rId8"/>
    <p:sldLayoutId id="2147484456" r:id="rId9"/>
    <p:sldLayoutId id="2147484457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500" i="1">
          <a:solidFill>
            <a:srgbClr val="00A3DB"/>
          </a:solidFill>
          <a:latin typeface="Georgia" panose="02040502050405020303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500" i="1">
          <a:solidFill>
            <a:srgbClr val="00A3DB"/>
          </a:solidFill>
          <a:latin typeface="Georgia" panose="02040502050405020303" pitchFamily="18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500" i="1">
          <a:solidFill>
            <a:srgbClr val="00A3DB"/>
          </a:solidFill>
          <a:latin typeface="Georgia" panose="02040502050405020303" pitchFamily="18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500" i="1">
          <a:solidFill>
            <a:srgbClr val="00A3DB"/>
          </a:solidFill>
          <a:latin typeface="Georgia" panose="02040502050405020303" pitchFamily="18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500" i="1">
          <a:solidFill>
            <a:srgbClr val="00A3DB"/>
          </a:solidFill>
          <a:latin typeface="Georgia" panose="02040502050405020303" pitchFamily="18" charset="0"/>
          <a:ea typeface="ヒラギノ角ゴ Pro W3" charset="0"/>
          <a:cs typeface="ヒラギノ角ゴ Pro W3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Arial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Arial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Arial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Arial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/>
          <a:ea typeface="+mn-ea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fondazioneifel.it/" TargetMode="External"/><Relationship Id="rId2" Type="http://schemas.openxmlformats.org/officeDocument/2006/relationships/hyperlink" Target="mailto:formazione@fondazioneifel.it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sociale@fondazioneifel.it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.png"/><Relationship Id="rId5" Type="http://schemas.openxmlformats.org/officeDocument/2006/relationships/hyperlink" Target="mailto:infosociale@pec.it" TargetMode="External"/><Relationship Id="rId4" Type="http://schemas.openxmlformats.org/officeDocument/2006/relationships/hyperlink" Target="https://obiettiviperilsociale.fondazioneifel.it/obs/FAQ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>
            <a:extLst>
              <a:ext uri="{FF2B5EF4-FFF2-40B4-BE49-F238E27FC236}">
                <a16:creationId xmlns:a16="http://schemas.microsoft.com/office/drawing/2014/main" id="{587D6758-B4C2-E965-36EE-9E9007F769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90538" y="679450"/>
            <a:ext cx="5489575" cy="2228850"/>
          </a:xfrm>
        </p:spPr>
        <p:txBody>
          <a:bodyPr/>
          <a:lstStyle/>
          <a:p>
            <a:r>
              <a:rPr lang="it-IT" dirty="0" smtClean="0"/>
              <a:t>Rendicontazione e Monitoraggio </a:t>
            </a:r>
            <a:r>
              <a:rPr lang="it-IT" dirty="0"/>
              <a:t>2023</a:t>
            </a:r>
          </a:p>
        </p:txBody>
      </p:sp>
      <p:sp>
        <p:nvSpPr>
          <p:cNvPr id="15362" name="Sottotitolo 1">
            <a:extLst>
              <a:ext uri="{FF2B5EF4-FFF2-40B4-BE49-F238E27FC236}">
                <a16:creationId xmlns:a16="http://schemas.microsoft.com/office/drawing/2014/main" id="{CFDE8D8A-A134-72E2-EACF-F5F52CC718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84187" y="4031214"/>
            <a:ext cx="8175625" cy="892175"/>
          </a:xfrm>
        </p:spPr>
        <p:txBody>
          <a:bodyPr/>
          <a:lstStyle/>
          <a:p>
            <a:pPr fontAlgn="auto">
              <a:buFont typeface="Wingdings 2" charset="2"/>
              <a:buNone/>
              <a:defRPr/>
            </a:pPr>
            <a:r>
              <a:rPr lang="it-IT" sz="1400" dirty="0"/>
              <a:t>a cura di </a:t>
            </a:r>
            <a:r>
              <a:rPr lang="it-IT" sz="1400" dirty="0" smtClean="0"/>
              <a:t>Danilo </a:t>
            </a:r>
            <a:r>
              <a:rPr lang="it-IT" sz="1400" dirty="0"/>
              <a:t>Ballanti</a:t>
            </a:r>
            <a:endParaRPr lang="it-IT" altLang="it-IT" sz="13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buFont typeface="Wingdings 2" charset="2"/>
              <a:buNone/>
              <a:defRPr/>
            </a:pPr>
            <a:r>
              <a:rPr lang="it-IT" altLang="it-IT" sz="1350" i="1" dirty="0" smtClean="0"/>
              <a:t>13</a:t>
            </a:r>
            <a:r>
              <a:rPr lang="it-IT" altLang="it-IT" sz="13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dicembre </a:t>
            </a:r>
            <a:r>
              <a:rPr lang="it-IT" altLang="it-IT" sz="1350" i="1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28676" name="Segnaposto numero diapositiva 4">
            <a:extLst>
              <a:ext uri="{FF2B5EF4-FFF2-40B4-BE49-F238E27FC236}">
                <a16:creationId xmlns:a16="http://schemas.microsoft.com/office/drawing/2014/main" id="{6759269C-6F88-2D75-676D-B1A0154A6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136A0A8A-A2AE-4E36-92B8-367FCF0D0C53}" type="slidenum">
              <a:rPr lang="it-IT" altLang="it-IT" sz="900" smtClean="0"/>
              <a:pPr/>
              <a:t>1</a:t>
            </a:fld>
            <a:endParaRPr lang="it-IT" altLang="it-IT" sz="900"/>
          </a:p>
        </p:txBody>
      </p:sp>
      <p:sp>
        <p:nvSpPr>
          <p:cNvPr id="9" name="Sottotitolo 1">
            <a:extLst>
              <a:ext uri="{FF2B5EF4-FFF2-40B4-BE49-F238E27FC236}">
                <a16:creationId xmlns:a16="http://schemas.microsoft.com/office/drawing/2014/main" id="{8D513DA4-81E7-2603-0F42-BDAF71E511CB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2571750"/>
            <a:ext cx="5489575" cy="1019590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342900" rtl="0" fontAlgn="base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panose="05020102010507070707" pitchFamily="18" charset="2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42900" rtl="0" fontAlgn="base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342900" rtl="0" fontAlgn="base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panose="05020102010507070707" pitchFamily="18" charset="2"/>
              <a:buNone/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342900" rtl="0" fontAlgn="base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342900" rtl="0" fontAlgn="base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panose="05020102010507070707" pitchFamily="18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Font typeface="Wingdings 2" charset="2"/>
              <a:buNone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buFont typeface="Wingdings 2" charset="2"/>
              <a:buNone/>
              <a:defRPr/>
            </a:pPr>
            <a:r>
              <a:rPr lang="it-IT" altLang="it-IT" sz="1800" i="1" dirty="0" smtClean="0">
                <a:solidFill>
                  <a:srgbClr val="046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Assistenza 								             all’autonomia e alla comunicazione                                 di </a:t>
            </a:r>
            <a:r>
              <a:rPr lang="it-IT" altLang="it-IT" sz="1800" i="1" dirty="0">
                <a:solidFill>
                  <a:srgbClr val="046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altLang="it-IT" sz="1800" i="1" dirty="0" smtClean="0">
                <a:solidFill>
                  <a:srgbClr val="046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tudenti </a:t>
            </a:r>
            <a:r>
              <a:rPr lang="it-IT" altLang="it-IT" sz="1800" i="1" dirty="0">
                <a:solidFill>
                  <a:srgbClr val="046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disabilità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F8AAE31-B038-1259-5E4A-5716BA1957EB}"/>
              </a:ext>
            </a:extLst>
          </p:cNvPr>
          <p:cNvSpPr txBox="1"/>
          <p:nvPr/>
        </p:nvSpPr>
        <p:spPr>
          <a:xfrm>
            <a:off x="5761462" y="548119"/>
            <a:ext cx="3285893" cy="40934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endParaRPr lang="it-IT" sz="2000" b="1" i="0" dirty="0">
              <a:solidFill>
                <a:srgbClr val="00567C"/>
              </a:solidFill>
              <a:effectLst/>
              <a:latin typeface="Neo Sans"/>
            </a:endParaRPr>
          </a:p>
          <a:p>
            <a:endParaRPr lang="it-IT" sz="1600" dirty="0" smtClean="0">
              <a:solidFill>
                <a:srgbClr val="212529"/>
              </a:solidFill>
              <a:latin typeface="Neo Sans"/>
            </a:endParaRPr>
          </a:p>
          <a:p>
            <a:r>
              <a:rPr lang="it-IT" sz="1600" i="1" dirty="0" smtClean="0">
                <a:solidFill>
                  <a:srgbClr val="212529"/>
                </a:solidFill>
                <a:latin typeface="Neo Sans"/>
              </a:rPr>
              <a:t>«La </a:t>
            </a:r>
            <a:r>
              <a:rPr lang="it-IT" sz="1600" i="1" dirty="0">
                <a:solidFill>
                  <a:srgbClr val="212529"/>
                </a:solidFill>
                <a:latin typeface="Neo Sans"/>
              </a:rPr>
              <a:t>quota di 100 milioni di euro del citato Fondo in favore dei comuni per l'anno 2023 è ripartita in </a:t>
            </a:r>
            <a:r>
              <a:rPr lang="it-IT" sz="1600" i="1" dirty="0" smtClean="0">
                <a:solidFill>
                  <a:srgbClr val="212529"/>
                </a:solidFill>
                <a:latin typeface="Neo Sans"/>
              </a:rPr>
              <a:t>proporzione </a:t>
            </a:r>
            <a:r>
              <a:rPr lang="it-IT" sz="1600" i="1" dirty="0">
                <a:solidFill>
                  <a:srgbClr val="212529"/>
                </a:solidFill>
                <a:latin typeface="Neo Sans"/>
              </a:rPr>
              <a:t>al numero degli alunni con disabilità iscritti nell'anno scolastico 2022/2023 nelle </a:t>
            </a:r>
            <a:r>
              <a:rPr lang="it-IT" sz="1600" i="1" dirty="0" smtClean="0">
                <a:solidFill>
                  <a:srgbClr val="212529"/>
                </a:solidFill>
                <a:latin typeface="Neo Sans"/>
              </a:rPr>
              <a:t>scuole dell'infanzia</a:t>
            </a:r>
            <a:r>
              <a:rPr lang="it-IT" sz="1600" i="1" dirty="0">
                <a:solidFill>
                  <a:srgbClr val="212529"/>
                </a:solidFill>
                <a:latin typeface="Neo Sans"/>
              </a:rPr>
              <a:t>, primaria e secondaria di I grado di ciascun </a:t>
            </a:r>
            <a:r>
              <a:rPr lang="it-IT" sz="1600" i="1" dirty="0" smtClean="0">
                <a:solidFill>
                  <a:srgbClr val="212529"/>
                </a:solidFill>
                <a:latin typeface="Neo Sans"/>
              </a:rPr>
              <a:t>comune».</a:t>
            </a:r>
          </a:p>
          <a:p>
            <a:endParaRPr lang="it-IT" sz="1600" b="1" i="1" dirty="0">
              <a:solidFill>
                <a:srgbClr val="212529"/>
              </a:solidFill>
              <a:latin typeface="Neo Sans"/>
            </a:endParaRPr>
          </a:p>
          <a:p>
            <a:r>
              <a:rPr lang="it-IT" sz="1600" b="1" dirty="0" smtClean="0">
                <a:solidFill>
                  <a:srgbClr val="212529"/>
                </a:solidFill>
                <a:latin typeface="Neo Sans"/>
              </a:rPr>
              <a:t>Le risorse sono state assegnate sulla base del Comune di residenza della scuola.</a:t>
            </a:r>
          </a:p>
          <a:p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 </a:t>
            </a:r>
            <a:endParaRPr lang="it-IT" sz="1600" dirty="0">
              <a:solidFill>
                <a:srgbClr val="212529"/>
              </a:solidFill>
              <a:latin typeface="Neo San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D299C-7FDF-1055-345A-7D4C634B7BB7}"/>
              </a:ext>
            </a:extLst>
          </p:cNvPr>
          <p:cNvSpPr txBox="1"/>
          <p:nvPr/>
        </p:nvSpPr>
        <p:spPr>
          <a:xfrm>
            <a:off x="0" y="-91851"/>
            <a:ext cx="7729437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pPr algn="ctr"/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DASHBOARD -</a:t>
            </a:r>
            <a:r>
              <a:rPr lang="it-IT" sz="20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 Assistenza studenti con disabilità 2022-2023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6C2C617-52B0-3D83-754E-5CAD972C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37" y="301898"/>
            <a:ext cx="1414563" cy="58970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53" y="659137"/>
            <a:ext cx="5690835" cy="429510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7401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74D5D3-989B-FB6A-0771-88FE4EDA0BF0}"/>
              </a:ext>
            </a:extLst>
          </p:cNvPr>
          <p:cNvSpPr txBox="1"/>
          <p:nvPr/>
        </p:nvSpPr>
        <p:spPr>
          <a:xfrm>
            <a:off x="79830" y="606825"/>
            <a:ext cx="8756000" cy="4154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La struttura della relazione 2023</a:t>
            </a:r>
            <a:endParaRPr lang="it-IT" sz="2100" dirty="0">
              <a:solidFill>
                <a:srgbClr val="0069A1"/>
              </a:solidFill>
              <a:latin typeface="Arial"/>
              <a:cs typeface="Hadassah Friedlaender" panose="02020603050405020304" pitchFamily="18" charset="-79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E4F42D-5326-9E72-8AC7-6BD784C97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37" y="331395"/>
            <a:ext cx="1414563" cy="589703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C1CDBC3-3744-D463-2D87-669515A051C6}"/>
              </a:ext>
            </a:extLst>
          </p:cNvPr>
          <p:cNvSpPr txBox="1"/>
          <p:nvPr/>
        </p:nvSpPr>
        <p:spPr>
          <a:xfrm>
            <a:off x="0" y="-91851"/>
            <a:ext cx="7729437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pPr algn="ctr"/>
            <a:r>
              <a:rPr lang="it-IT" sz="20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ASSISTENZA STUDENTI CON DISABILITÀ 2023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058891535"/>
              </p:ext>
            </p:extLst>
          </p:nvPr>
        </p:nvGraphicFramePr>
        <p:xfrm>
          <a:off x="533401" y="1179565"/>
          <a:ext cx="8414656" cy="33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581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6C2C617-52B0-3D83-754E-5CAD972C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9912" y="0"/>
            <a:ext cx="1414563" cy="58970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D299C-7FDF-1055-345A-7D4C634B7BB7}"/>
              </a:ext>
            </a:extLst>
          </p:cNvPr>
          <p:cNvSpPr txBox="1"/>
          <p:nvPr/>
        </p:nvSpPr>
        <p:spPr>
          <a:xfrm>
            <a:off x="0" y="-91851"/>
            <a:ext cx="7729437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QUADRO 1 </a:t>
            </a:r>
            <a:r>
              <a:rPr lang="it-IT" sz="20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- Autodiagnosi delle entrate e della spesa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FFAAF3-1C90-79E5-C10B-EAC82273EAA4}"/>
              </a:ext>
            </a:extLst>
          </p:cNvPr>
          <p:cNvSpPr txBox="1"/>
          <p:nvPr/>
        </p:nvSpPr>
        <p:spPr>
          <a:xfrm>
            <a:off x="0" y="2281113"/>
            <a:ext cx="9144000" cy="273921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it-IT" sz="2800" b="1" dirty="0" smtClean="0">
                <a:solidFill>
                  <a:srgbClr val="00567C"/>
                </a:solidFill>
                <a:latin typeface="Neo Sans"/>
              </a:rPr>
              <a:t>Rendicontazione delle entrate e della spesa</a:t>
            </a:r>
            <a:endParaRPr lang="it-IT" sz="2800" b="1" i="0" dirty="0">
              <a:solidFill>
                <a:srgbClr val="00567C"/>
              </a:solidFill>
              <a:effectLst/>
              <a:latin typeface="Neo Sans"/>
            </a:endParaRPr>
          </a:p>
          <a:p>
            <a:pPr algn="l"/>
            <a:endParaRPr lang="it-IT" sz="1600" b="0" i="0" dirty="0" smtClean="0">
              <a:solidFill>
                <a:srgbClr val="212529"/>
              </a:solidFill>
              <a:effectLst/>
              <a:latin typeface="Neo Sans"/>
            </a:endParaRPr>
          </a:p>
          <a:p>
            <a:pPr algn="l"/>
            <a:r>
              <a:rPr lang="it-IT" sz="1600" b="0" i="0" dirty="0" smtClean="0">
                <a:solidFill>
                  <a:srgbClr val="212529"/>
                </a:solidFill>
                <a:effectLst/>
                <a:latin typeface="Neo Sans"/>
              </a:rPr>
              <a:t>Le risorse assegnate con il Fondo (R01 col.1) sono precompilate non modificabili.</a:t>
            </a:r>
          </a:p>
          <a:p>
            <a:pPr algn="l"/>
            <a:endParaRPr lang="it-IT" sz="1600" dirty="0">
              <a:solidFill>
                <a:srgbClr val="212529"/>
              </a:solidFill>
              <a:latin typeface="Neo Sans"/>
            </a:endParaRPr>
          </a:p>
          <a:p>
            <a:pPr algn="l"/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Il Comune deve inserire i seguenti dati: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Entrate trasferite da altri enti/soggetti (Regioni, Province, ATS, privati, ecc.)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Spesa complessiva impegnata dall’ente.</a:t>
            </a:r>
          </a:p>
          <a:p>
            <a:pPr algn="l"/>
            <a:endParaRPr lang="it-IT" sz="1600" dirty="0">
              <a:solidFill>
                <a:srgbClr val="212529"/>
              </a:solidFill>
              <a:latin typeface="Neo Sans"/>
            </a:endParaRP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La differenza tra la spesa complessiva </a:t>
            </a: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con </a:t>
            </a:r>
            <a:r>
              <a:rPr lang="it-IT" sz="1600" dirty="0">
                <a:solidFill>
                  <a:srgbClr val="212529"/>
                </a:solidFill>
                <a:latin typeface="Neo Sans"/>
              </a:rPr>
              <a:t>il Fondo e con le risorse trasferite </a:t>
            </a: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da </a:t>
            </a:r>
            <a:r>
              <a:rPr lang="it-IT" sz="1600" dirty="0">
                <a:solidFill>
                  <a:srgbClr val="212529"/>
                </a:solidFill>
                <a:latin typeface="Neo Sans"/>
              </a:rPr>
              <a:t>altri enti/soggetti </a:t>
            </a: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fornirà </a:t>
            </a:r>
            <a:r>
              <a:rPr lang="it-IT" sz="1600" dirty="0">
                <a:solidFill>
                  <a:srgbClr val="212529"/>
                </a:solidFill>
                <a:latin typeface="Neo Sans"/>
              </a:rPr>
              <a:t>il quadro della spesa impegnata dai </a:t>
            </a: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Comuni con </a:t>
            </a:r>
            <a:r>
              <a:rPr lang="it-IT" sz="1600" dirty="0">
                <a:solidFill>
                  <a:srgbClr val="212529"/>
                </a:solidFill>
                <a:latin typeface="Neo Sans"/>
              </a:rPr>
              <a:t>risorse proprie.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7054"/>
            <a:ext cx="9134475" cy="192981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4988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6C2C617-52B0-3D83-754E-5CAD972C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351" y="0"/>
            <a:ext cx="1414563" cy="58970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2855"/>
            <a:ext cx="9157555" cy="302819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D299C-7FDF-1055-345A-7D4C634B7BB7}"/>
              </a:ext>
            </a:extLst>
          </p:cNvPr>
          <p:cNvSpPr txBox="1"/>
          <p:nvPr/>
        </p:nvSpPr>
        <p:spPr>
          <a:xfrm>
            <a:off x="0" y="-91851"/>
            <a:ext cx="7729437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QUADRO 1 -</a:t>
            </a:r>
            <a:r>
              <a:rPr lang="it-IT" sz="20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 Descrizione del servizio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FFAAF3-1C90-79E5-C10B-EAC82273EAA4}"/>
              </a:ext>
            </a:extLst>
          </p:cNvPr>
          <p:cNvSpPr txBox="1"/>
          <p:nvPr/>
        </p:nvSpPr>
        <p:spPr>
          <a:xfrm>
            <a:off x="0" y="3769069"/>
            <a:ext cx="9019629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it-IT" sz="2800" b="1" dirty="0" smtClean="0">
                <a:solidFill>
                  <a:srgbClr val="00567C"/>
                </a:solidFill>
                <a:latin typeface="Neo Sans"/>
              </a:rPr>
              <a:t>Monitoraggio della domanda e del servizio offerto</a:t>
            </a:r>
            <a:endParaRPr lang="it-IT" sz="2800" b="1" i="0" dirty="0">
              <a:solidFill>
                <a:srgbClr val="00567C"/>
              </a:solidFill>
              <a:effectLst/>
              <a:latin typeface="Neo Sans"/>
            </a:endParaRP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Oltre ai dati contabili, l’ente dovrà fornire per il monitoraggio del servizio anche alcuni dati </a:t>
            </a: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strutturali sulla fornitura del </a:t>
            </a: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servizio.</a:t>
            </a:r>
          </a:p>
        </p:txBody>
      </p:sp>
    </p:spTree>
    <p:extLst>
      <p:ext uri="{BB962C8B-B14F-4D97-AF65-F5344CB8AC3E}">
        <p14:creationId xmlns:p14="http://schemas.microsoft.com/office/powerpoint/2010/main" val="4036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6C2C617-52B0-3D83-754E-5CAD972C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37" y="273268"/>
            <a:ext cx="1414563" cy="58970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D299C-7FDF-1055-345A-7D4C634B7BB7}"/>
              </a:ext>
            </a:extLst>
          </p:cNvPr>
          <p:cNvSpPr txBox="1"/>
          <p:nvPr/>
        </p:nvSpPr>
        <p:spPr>
          <a:xfrm>
            <a:off x="0" y="-91851"/>
            <a:ext cx="7729437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QUADRO 1 </a:t>
            </a:r>
            <a:r>
              <a:rPr lang="it-IT" sz="20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- Descrizione del servizio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FFAAF3-1C90-79E5-C10B-EAC82273EAA4}"/>
              </a:ext>
            </a:extLst>
          </p:cNvPr>
          <p:cNvSpPr txBox="1"/>
          <p:nvPr/>
        </p:nvSpPr>
        <p:spPr>
          <a:xfrm>
            <a:off x="0" y="456663"/>
            <a:ext cx="8881705" cy="469359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it-IT" sz="2800" b="1" dirty="0" smtClean="0">
                <a:solidFill>
                  <a:srgbClr val="00567C"/>
                </a:solidFill>
                <a:latin typeface="Neo Sans"/>
              </a:rPr>
              <a:t>Monitoraggio</a:t>
            </a:r>
            <a:endParaRPr lang="it-IT" sz="2800" b="1" i="0" dirty="0">
              <a:solidFill>
                <a:srgbClr val="00567C"/>
              </a:solidFill>
              <a:effectLst/>
              <a:latin typeface="Neo Sans"/>
            </a:endParaRP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Oltre ai dati contabili, l’ente dovrà fornire per il monitoraggio del servizio anche alcuni dati </a:t>
            </a: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strutturali sulla fornitura del servizio, come di seguito elencati</a:t>
            </a: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:</a:t>
            </a:r>
          </a:p>
          <a:p>
            <a:endParaRPr lang="it-IT" sz="800" dirty="0" smtClean="0">
              <a:solidFill>
                <a:srgbClr val="212529"/>
              </a:solidFill>
              <a:latin typeface="Neo Sans"/>
            </a:endParaRPr>
          </a:p>
          <a:p>
            <a:r>
              <a:rPr lang="it-IT" b="1" dirty="0">
                <a:solidFill>
                  <a:srgbClr val="00567C"/>
                </a:solidFill>
                <a:latin typeface="Neo Sans"/>
              </a:rPr>
              <a:t>Domanda del servizio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Studenti </a:t>
            </a:r>
            <a:r>
              <a:rPr lang="it-IT" sz="1600" dirty="0">
                <a:solidFill>
                  <a:srgbClr val="212529"/>
                </a:solidFill>
                <a:latin typeface="Neo Sans"/>
              </a:rPr>
              <a:t>con disabilità per i quali le scuole hanno richiesto assistenza (numero</a:t>
            </a: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) </a:t>
            </a:r>
            <a:endParaRPr lang="it-IT" sz="1600" dirty="0">
              <a:solidFill>
                <a:srgbClr val="212529"/>
              </a:solidFill>
              <a:latin typeface="Neo Sans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Totale </a:t>
            </a:r>
            <a:r>
              <a:rPr lang="it-IT" sz="1600" dirty="0">
                <a:solidFill>
                  <a:srgbClr val="212529"/>
                </a:solidFill>
                <a:latin typeface="Neo Sans"/>
              </a:rPr>
              <a:t>complessivo annuo da gennaio a dicembre delle ore di assistenza richieste dalle </a:t>
            </a: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scuole (numero</a:t>
            </a: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)</a:t>
            </a:r>
            <a:endParaRPr lang="it-IT" sz="1600" dirty="0">
              <a:solidFill>
                <a:srgbClr val="212529"/>
              </a:solidFill>
              <a:latin typeface="Neo Sans"/>
            </a:endParaRPr>
          </a:p>
          <a:p>
            <a:endParaRPr lang="it-IT" sz="800" dirty="0" smtClean="0">
              <a:solidFill>
                <a:srgbClr val="212529"/>
              </a:solidFill>
              <a:latin typeface="Neo Sans"/>
            </a:endParaRPr>
          </a:p>
          <a:p>
            <a:r>
              <a:rPr lang="it-IT" b="1" dirty="0" smtClean="0">
                <a:solidFill>
                  <a:srgbClr val="00567C"/>
                </a:solidFill>
                <a:latin typeface="Neo Sans"/>
              </a:rPr>
              <a:t>Servizio offerto</a:t>
            </a:r>
            <a:endParaRPr lang="it-IT" b="1" dirty="0">
              <a:solidFill>
                <a:srgbClr val="00567C"/>
              </a:solidFill>
              <a:latin typeface="Neo Sans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Studenti </a:t>
            </a:r>
            <a:r>
              <a:rPr lang="it-IT" sz="1600" dirty="0">
                <a:solidFill>
                  <a:srgbClr val="212529"/>
                </a:solidFill>
                <a:latin typeface="Neo Sans"/>
              </a:rPr>
              <a:t>con disabilità assistiti (numero</a:t>
            </a: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) </a:t>
            </a:r>
            <a:endParaRPr lang="it-IT" sz="1600" dirty="0">
              <a:solidFill>
                <a:srgbClr val="212529"/>
              </a:solidFill>
              <a:latin typeface="Neo Sans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Totale </a:t>
            </a:r>
            <a:r>
              <a:rPr lang="it-IT" sz="1600" dirty="0">
                <a:solidFill>
                  <a:srgbClr val="212529"/>
                </a:solidFill>
                <a:latin typeface="Neo Sans"/>
              </a:rPr>
              <a:t>complessivo annuo da gennaio a dicembre delle ore di assistenza fornite (numero). </a:t>
            </a:r>
            <a:endParaRPr lang="it-IT" sz="1600" dirty="0" smtClean="0">
              <a:solidFill>
                <a:srgbClr val="212529"/>
              </a:solidFill>
              <a:latin typeface="Neo Sans"/>
            </a:endParaRPr>
          </a:p>
          <a:p>
            <a:endParaRPr lang="it-IT" sz="1100" dirty="0">
              <a:solidFill>
                <a:srgbClr val="212529"/>
              </a:solidFill>
              <a:latin typeface="Neo Sans"/>
            </a:endParaRPr>
          </a:p>
          <a:p>
            <a:r>
              <a:rPr lang="it-IT" sz="1200" dirty="0"/>
              <a:t>Tali informazioni sono richieste nei campi da R04 a </a:t>
            </a:r>
            <a:r>
              <a:rPr lang="it-IT" sz="1200" dirty="0" smtClean="0"/>
              <a:t>R09: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200" b="1" dirty="0" smtClean="0"/>
              <a:t>per </a:t>
            </a:r>
            <a:r>
              <a:rPr lang="it-IT" sz="1200" b="1" dirty="0"/>
              <a:t>tipologia di scuola</a:t>
            </a:r>
            <a:r>
              <a:rPr lang="it-IT" sz="1200" dirty="0"/>
              <a:t> (scuole statali, scuole paritarie a gestione comunale, scuole paritarie a gestione privata) </a:t>
            </a:r>
            <a:endParaRPr lang="it-IT" sz="12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200" b="1" dirty="0" smtClean="0"/>
              <a:t>per </a:t>
            </a:r>
            <a:r>
              <a:rPr lang="it-IT" sz="1200" b="1" dirty="0"/>
              <a:t>livello di istruzione </a:t>
            </a:r>
            <a:r>
              <a:rPr lang="it-IT" sz="1200" dirty="0"/>
              <a:t>(scuola dell’infanzia, primaria e secondaria di </a:t>
            </a:r>
            <a:r>
              <a:rPr lang="it-IT" sz="1200" dirty="0" smtClean="0"/>
              <a:t>1</a:t>
            </a:r>
            <a:r>
              <a:rPr lang="it-IT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it-IT" sz="1200" dirty="0" smtClean="0"/>
              <a:t>grado</a:t>
            </a:r>
            <a:r>
              <a:rPr lang="it-IT" sz="1200" dirty="0"/>
              <a:t>, scuola secondaria di </a:t>
            </a:r>
            <a:r>
              <a:rPr lang="it-IT" sz="1200" dirty="0" smtClean="0"/>
              <a:t>2°grado).</a:t>
            </a:r>
          </a:p>
          <a:p>
            <a:endParaRPr lang="it-IT" sz="1200" dirty="0" smtClean="0">
              <a:solidFill>
                <a:srgbClr val="212529"/>
              </a:solidFill>
              <a:latin typeface="Neo Sans"/>
            </a:endParaRPr>
          </a:p>
          <a:p>
            <a:r>
              <a:rPr lang="it-IT" sz="1200" dirty="0" smtClean="0">
                <a:solidFill>
                  <a:srgbClr val="212529"/>
                </a:solidFill>
                <a:latin typeface="Neo Sans"/>
              </a:rPr>
              <a:t>Nel </a:t>
            </a:r>
            <a:r>
              <a:rPr lang="it-IT" sz="1200" dirty="0">
                <a:solidFill>
                  <a:srgbClr val="212529"/>
                </a:solidFill>
                <a:latin typeface="Neo Sans"/>
              </a:rPr>
              <a:t>rigo R11 devono essere riportati gli eventuali </a:t>
            </a:r>
            <a:r>
              <a:rPr lang="it-IT" sz="1200" b="1" dirty="0">
                <a:solidFill>
                  <a:srgbClr val="212529"/>
                </a:solidFill>
                <a:latin typeface="Neo Sans"/>
              </a:rPr>
              <a:t>contributi economici </a:t>
            </a:r>
            <a:r>
              <a:rPr lang="it-IT" sz="1200" dirty="0">
                <a:solidFill>
                  <a:srgbClr val="212529"/>
                </a:solidFill>
                <a:latin typeface="Neo Sans"/>
              </a:rPr>
              <a:t>finalizzati per l'assistenza </a:t>
            </a:r>
            <a:r>
              <a:rPr lang="it-IT" sz="1200" dirty="0" smtClean="0">
                <a:solidFill>
                  <a:srgbClr val="212529"/>
                </a:solidFill>
                <a:latin typeface="Neo Sans"/>
              </a:rPr>
              <a:t>all'autonomia </a:t>
            </a:r>
            <a:r>
              <a:rPr lang="it-IT" sz="1200" dirty="0">
                <a:solidFill>
                  <a:srgbClr val="212529"/>
                </a:solidFill>
                <a:latin typeface="Neo Sans"/>
              </a:rPr>
              <a:t>e alla comunicazione di studenti con disabilità assegnati direttamente al gestore </a:t>
            </a:r>
            <a:r>
              <a:rPr lang="it-IT" sz="1200" dirty="0" smtClean="0">
                <a:solidFill>
                  <a:srgbClr val="212529"/>
                </a:solidFill>
                <a:latin typeface="Neo Sans"/>
              </a:rPr>
              <a:t>della </a:t>
            </a:r>
            <a:r>
              <a:rPr lang="it-IT" sz="1200" dirty="0">
                <a:solidFill>
                  <a:srgbClr val="212529"/>
                </a:solidFill>
                <a:latin typeface="Neo Sans"/>
              </a:rPr>
              <a:t>scuola paritaria in alternativa o ad integrazione della fornitura di ore di assistenza. </a:t>
            </a:r>
          </a:p>
        </p:txBody>
      </p:sp>
    </p:spTree>
    <p:extLst>
      <p:ext uri="{BB962C8B-B14F-4D97-AF65-F5344CB8AC3E}">
        <p14:creationId xmlns:p14="http://schemas.microsoft.com/office/powerpoint/2010/main" val="37745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6C2C617-52B0-3D83-754E-5CAD972C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9912" y="0"/>
            <a:ext cx="1414563" cy="58970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D299C-7FDF-1055-345A-7D4C634B7BB7}"/>
              </a:ext>
            </a:extLst>
          </p:cNvPr>
          <p:cNvSpPr txBox="1"/>
          <p:nvPr/>
        </p:nvSpPr>
        <p:spPr>
          <a:xfrm>
            <a:off x="0" y="-91851"/>
            <a:ext cx="7729437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QUADRO 1 </a:t>
            </a:r>
            <a:r>
              <a:rPr lang="it-IT" sz="20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– Relazione in formato libero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FFAAF3-1C90-79E5-C10B-EAC82273EAA4}"/>
              </a:ext>
            </a:extLst>
          </p:cNvPr>
          <p:cNvSpPr txBox="1"/>
          <p:nvPr/>
        </p:nvSpPr>
        <p:spPr>
          <a:xfrm>
            <a:off x="0" y="2281113"/>
            <a:ext cx="9144000" cy="22467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it-IT" sz="2800" b="1" dirty="0" smtClean="0">
                <a:solidFill>
                  <a:srgbClr val="00567C"/>
                </a:solidFill>
                <a:latin typeface="Neo Sans"/>
              </a:rPr>
              <a:t>Relazione in formato libero</a:t>
            </a:r>
            <a:endParaRPr lang="it-IT" sz="2800" b="1" i="0" dirty="0">
              <a:solidFill>
                <a:srgbClr val="00567C"/>
              </a:solidFill>
              <a:effectLst/>
              <a:latin typeface="Neo Sans"/>
            </a:endParaRPr>
          </a:p>
          <a:p>
            <a:endParaRPr lang="it-IT" sz="1600" dirty="0" smtClean="0">
              <a:solidFill>
                <a:srgbClr val="212529"/>
              </a:solidFill>
              <a:latin typeface="Neo Sans"/>
            </a:endParaRPr>
          </a:p>
          <a:p>
            <a:r>
              <a:rPr lang="it-IT" sz="1600" dirty="0" smtClean="0">
                <a:solidFill>
                  <a:srgbClr val="212529"/>
                </a:solidFill>
                <a:latin typeface="Neo Sans"/>
              </a:rPr>
              <a:t>Con </a:t>
            </a:r>
            <a:r>
              <a:rPr lang="it-IT" sz="1600" dirty="0">
                <a:solidFill>
                  <a:srgbClr val="212529"/>
                </a:solidFill>
                <a:latin typeface="Neo Sans"/>
              </a:rPr>
              <a:t>riferimento al campo R12, editabile in forma libera, si richiede all’ente compilatore di </a:t>
            </a: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integrare ulteriormente quanto evidenziato nella prima parte del Quadro 1, riportando le </a:t>
            </a: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principali caratteristiche del servizio di assistenza all’autonomia e alla comunicazione degli alunni </a:t>
            </a: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con disabilità, le eventuali difficoltà incontrate nella fornitura del servizio, nonché gli eventuali </a:t>
            </a: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interventi che l’ente ha adottato o intende adottare per favorire l’ampliamento della fornitura </a:t>
            </a:r>
          </a:p>
          <a:p>
            <a:r>
              <a:rPr lang="it-IT" sz="1600" dirty="0">
                <a:solidFill>
                  <a:srgbClr val="212529"/>
                </a:solidFill>
                <a:latin typeface="Neo Sans"/>
              </a:rPr>
              <a:t>del servizio stesso.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9830"/>
            <a:ext cx="9134475" cy="172647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226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0">
            <a:extLst>
              <a:ext uri="{FF2B5EF4-FFF2-40B4-BE49-F238E27FC236}">
                <a16:creationId xmlns:a16="http://schemas.microsoft.com/office/drawing/2014/main" id="{017A85DF-4299-BCFC-B0DC-ED8F8B1D6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8013" y="2212975"/>
            <a:ext cx="7920037" cy="1101725"/>
          </a:xfrm>
        </p:spPr>
        <p:txBody>
          <a:bodyPr/>
          <a:lstStyle/>
          <a:p>
            <a:r>
              <a:rPr lang="it-IT" altLang="it-IT" i="0" dirty="0" smtClean="0">
                <a:solidFill>
                  <a:schemeClr val="bg1"/>
                </a:solidFill>
              </a:rPr>
              <a:t>Fasi di invio </a:t>
            </a:r>
            <a:r>
              <a:rPr lang="it-IT" altLang="it-IT" i="0" dirty="0">
                <a:solidFill>
                  <a:schemeClr val="bg1"/>
                </a:solidFill>
              </a:rPr>
              <a:t/>
            </a:r>
            <a:br>
              <a:rPr lang="it-IT" altLang="it-IT" i="0" dirty="0">
                <a:solidFill>
                  <a:schemeClr val="bg1"/>
                </a:solidFill>
              </a:rPr>
            </a:br>
            <a:r>
              <a:rPr lang="it-IT" altLang="it-IT" i="0" dirty="0" smtClean="0">
                <a:solidFill>
                  <a:schemeClr val="bg1"/>
                </a:solidFill>
              </a:rPr>
              <a:t>delle relazioni 2023</a:t>
            </a:r>
            <a:endParaRPr lang="it-IT" altLang="it-IT" i="0" dirty="0">
              <a:solidFill>
                <a:schemeClr val="bg1"/>
              </a:solidFill>
            </a:endParaRPr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F2276C6F-E6E1-7C2B-C3C8-CCD11077F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32DC777F-FC59-49C3-BF4F-20E92AAFCB13}" type="slidenum">
              <a:rPr lang="it-IT" altLang="it-IT" sz="1500" smtClean="0">
                <a:solidFill>
                  <a:schemeClr val="accent1"/>
                </a:solidFill>
              </a:rPr>
              <a:pPr/>
              <a:t>16</a:t>
            </a:fld>
            <a:endParaRPr lang="it-IT" altLang="it-IT" sz="15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3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D299C-7FDF-1055-345A-7D4C634B7BB7}"/>
              </a:ext>
            </a:extLst>
          </p:cNvPr>
          <p:cNvSpPr txBox="1"/>
          <p:nvPr/>
        </p:nvSpPr>
        <p:spPr>
          <a:xfrm>
            <a:off x="0" y="-91851"/>
            <a:ext cx="7729437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pPr algn="ctr"/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FASI INVIO </a:t>
            </a:r>
            <a:r>
              <a:rPr lang="it-IT" sz="20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DELLE RELAZIONI 2023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6C2C617-52B0-3D83-754E-5CAD972C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37" y="301898"/>
            <a:ext cx="1414563" cy="589703"/>
          </a:xfrm>
          <a:prstGeom prst="rect">
            <a:avLst/>
          </a:prstGeom>
        </p:spPr>
      </p:pic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9E3427A4-822B-844F-618A-9C5C359F6C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8509472"/>
              </p:ext>
            </p:extLst>
          </p:nvPr>
        </p:nvGraphicFramePr>
        <p:xfrm>
          <a:off x="1502484" y="77641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25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0">
            <a:extLst>
              <a:ext uri="{FF2B5EF4-FFF2-40B4-BE49-F238E27FC236}">
                <a16:creationId xmlns:a16="http://schemas.microsoft.com/office/drawing/2014/main" id="{017A85DF-4299-BCFC-B0DC-ED8F8B1D6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8013" y="2212975"/>
            <a:ext cx="7920037" cy="1101725"/>
          </a:xfrm>
        </p:spPr>
        <p:txBody>
          <a:bodyPr/>
          <a:lstStyle/>
          <a:p>
            <a:r>
              <a:rPr lang="it-IT" altLang="it-IT" i="0" dirty="0" smtClean="0">
                <a:solidFill>
                  <a:schemeClr val="bg1"/>
                </a:solidFill>
              </a:rPr>
              <a:t>I primi risultati </a:t>
            </a:r>
            <a:r>
              <a:rPr lang="it-IT" altLang="it-IT" i="0" dirty="0">
                <a:solidFill>
                  <a:schemeClr val="bg1"/>
                </a:solidFill>
              </a:rPr>
              <a:t/>
            </a:r>
            <a:br>
              <a:rPr lang="it-IT" altLang="it-IT" i="0" dirty="0">
                <a:solidFill>
                  <a:schemeClr val="bg1"/>
                </a:solidFill>
              </a:rPr>
            </a:br>
            <a:r>
              <a:rPr lang="it-IT" altLang="it-IT" i="0" dirty="0" smtClean="0">
                <a:solidFill>
                  <a:schemeClr val="bg1"/>
                </a:solidFill>
              </a:rPr>
              <a:t>della rendicontazione e </a:t>
            </a:r>
            <a:br>
              <a:rPr lang="it-IT" altLang="it-IT" i="0" dirty="0" smtClean="0">
                <a:solidFill>
                  <a:schemeClr val="bg1"/>
                </a:solidFill>
              </a:rPr>
            </a:br>
            <a:r>
              <a:rPr lang="it-IT" altLang="it-IT" i="0" dirty="0" smtClean="0">
                <a:solidFill>
                  <a:schemeClr val="bg1"/>
                </a:solidFill>
              </a:rPr>
              <a:t>del monitoraggio 2023</a:t>
            </a:r>
            <a:br>
              <a:rPr lang="it-IT" altLang="it-IT" i="0" dirty="0" smtClean="0">
                <a:solidFill>
                  <a:schemeClr val="bg1"/>
                </a:solidFill>
              </a:rPr>
            </a:br>
            <a:r>
              <a:rPr lang="it-IT" altLang="it-IT" i="0" dirty="0" smtClean="0">
                <a:solidFill>
                  <a:schemeClr val="bg1"/>
                </a:solidFill>
              </a:rPr>
              <a:t>(15 Comuni)</a:t>
            </a:r>
            <a:endParaRPr lang="it-IT" altLang="it-IT" i="0" dirty="0">
              <a:solidFill>
                <a:schemeClr val="bg1"/>
              </a:solidFill>
            </a:endParaRPr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F2276C6F-E6E1-7C2B-C3C8-CCD11077F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32DC777F-FC59-49C3-BF4F-20E92AAFCB13}" type="slidenum">
              <a:rPr lang="it-IT" altLang="it-IT" sz="1500" smtClean="0">
                <a:solidFill>
                  <a:schemeClr val="accent1"/>
                </a:solidFill>
              </a:rPr>
              <a:pPr/>
              <a:t>18</a:t>
            </a:fld>
            <a:endParaRPr lang="it-IT" altLang="it-IT" sz="15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6C2C617-52B0-3D83-754E-5CAD972C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9912" y="0"/>
            <a:ext cx="1414563" cy="58970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D299C-7FDF-1055-345A-7D4C634B7BB7}"/>
              </a:ext>
            </a:extLst>
          </p:cNvPr>
          <p:cNvSpPr txBox="1"/>
          <p:nvPr/>
        </p:nvSpPr>
        <p:spPr>
          <a:xfrm>
            <a:off x="0" y="-91851"/>
            <a:ext cx="7729437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QUADRO 1 </a:t>
            </a:r>
            <a:r>
              <a:rPr lang="it-IT" sz="20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– I PRIMI RISULTATI (15 COMUNI)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FFAAF3-1C90-79E5-C10B-EAC82273EAA4}"/>
              </a:ext>
            </a:extLst>
          </p:cNvPr>
          <p:cNvSpPr txBox="1"/>
          <p:nvPr/>
        </p:nvSpPr>
        <p:spPr>
          <a:xfrm>
            <a:off x="0" y="2775100"/>
            <a:ext cx="9144000" cy="206210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endParaRPr lang="it-IT" sz="2800" b="1" dirty="0" smtClean="0">
              <a:solidFill>
                <a:srgbClr val="00567C"/>
              </a:solidFill>
              <a:latin typeface="Neo Sans"/>
            </a:endParaRPr>
          </a:p>
          <a:p>
            <a:pPr algn="l"/>
            <a:r>
              <a:rPr lang="it-IT" sz="2800" b="1" dirty="0" smtClean="0">
                <a:solidFill>
                  <a:srgbClr val="00567C"/>
                </a:solidFill>
                <a:latin typeface="Neo Sans"/>
              </a:rPr>
              <a:t>Le risorse assegnate con il Fondo sono minime rispetto alla spesa complessiva che devono sostenere i Comuni.</a:t>
            </a:r>
            <a:endParaRPr lang="it-IT" sz="2800" b="1" i="0" dirty="0">
              <a:solidFill>
                <a:srgbClr val="00567C"/>
              </a:solidFill>
              <a:effectLst/>
              <a:latin typeface="Neo Sans"/>
            </a:endParaRPr>
          </a:p>
          <a:p>
            <a:pPr algn="l"/>
            <a:endParaRPr lang="it-IT" sz="1600" b="0" i="0" dirty="0" smtClean="0">
              <a:solidFill>
                <a:srgbClr val="212529"/>
              </a:solidFill>
              <a:effectLst/>
              <a:latin typeface="Neo San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70" y="589704"/>
            <a:ext cx="9046475" cy="213149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3586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numero diapositiva 3">
            <a:extLst>
              <a:ext uri="{FF2B5EF4-FFF2-40B4-BE49-F238E27FC236}">
                <a16:creationId xmlns:a16="http://schemas.microsoft.com/office/drawing/2014/main" id="{0797C1B4-7619-DBCF-CA01-55F5C6C3A6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1E1FB3-61B0-462C-9CD0-7E930D042995}" type="slidenum">
              <a:rPr lang="it-IT" altLang="it-IT" sz="9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900"/>
          </a:p>
        </p:txBody>
      </p:sp>
      <p:sp>
        <p:nvSpPr>
          <p:cNvPr id="29699" name="Titolo 2">
            <a:extLst>
              <a:ext uri="{FF2B5EF4-FFF2-40B4-BE49-F238E27FC236}">
                <a16:creationId xmlns:a16="http://schemas.microsoft.com/office/drawing/2014/main" id="{65BFE02E-8B71-1747-2C3E-7739F172A2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7563" y="616405"/>
            <a:ext cx="6711950" cy="546100"/>
          </a:xfrm>
        </p:spPr>
        <p:txBody>
          <a:bodyPr/>
          <a:lstStyle/>
          <a:p>
            <a:r>
              <a:rPr lang="it-IT" altLang="it-IT" sz="3600" dirty="0">
                <a:latin typeface="Arial"/>
              </a:rPr>
              <a:t>Indice</a:t>
            </a: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4CAA7C7C-1A50-86F8-E5E4-9A3F44002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563" y="1371396"/>
            <a:ext cx="7597775" cy="2192095"/>
          </a:xfrm>
        </p:spPr>
        <p:txBody>
          <a:bodyPr/>
          <a:lstStyle/>
          <a:p>
            <a:pPr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Il supporto di IFEL ai Comuni</a:t>
            </a:r>
            <a:endParaRPr lang="it-IT" altLang="it-IT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La relazione di rendicontazione e di monitoraggio  del servizio di assistenza all’autonomia e alla comunicazione degli studenti con disabilità 2023</a:t>
            </a:r>
          </a:p>
          <a:p>
            <a:pPr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Le fasi di invio delle relazioni </a:t>
            </a:r>
            <a:r>
              <a:rPr lang="it-IT" altLang="it-IT" sz="2800" dirty="0" smtClean="0">
                <a:latin typeface="Arial" panose="020B0604020202020204" pitchFamily="34" charset="0"/>
              </a:rPr>
              <a:t>2023</a:t>
            </a:r>
          </a:p>
          <a:p>
            <a:pPr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I primi risultati</a:t>
            </a:r>
            <a:endParaRPr lang="it-IT" altLang="it-IT" sz="2800" dirty="0">
              <a:latin typeface="Arial" panose="020B0604020202020204" pitchFamily="34" charset="0"/>
            </a:endParaRPr>
          </a:p>
          <a:p>
            <a:pPr>
              <a:defRPr/>
            </a:pPr>
            <a:endParaRPr lang="it-IT" altLang="it-IT" sz="2400" dirty="0"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it-IT" altLang="it-IT" sz="2400" dirty="0">
              <a:latin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it-IT" altLang="it-IT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6C2C617-52B0-3D83-754E-5CAD972C8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351" y="0"/>
            <a:ext cx="1414563" cy="58970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D299C-7FDF-1055-345A-7D4C634B7BB7}"/>
              </a:ext>
            </a:extLst>
          </p:cNvPr>
          <p:cNvSpPr txBox="1"/>
          <p:nvPr/>
        </p:nvSpPr>
        <p:spPr>
          <a:xfrm>
            <a:off x="0" y="-91851"/>
            <a:ext cx="7729437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QUADRO 1 </a:t>
            </a:r>
            <a:r>
              <a:rPr lang="it-IT" sz="20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– I PRIMI RISULTATI (15 COMUNI)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6" y="600213"/>
            <a:ext cx="6876183" cy="359822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9FFAAF3-1C90-79E5-C10B-EAC82273EAA4}"/>
              </a:ext>
            </a:extLst>
          </p:cNvPr>
          <p:cNvSpPr txBox="1"/>
          <p:nvPr/>
        </p:nvSpPr>
        <p:spPr>
          <a:xfrm>
            <a:off x="0" y="4287325"/>
            <a:ext cx="8881705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it-IT" sz="2000" b="1" dirty="0" smtClean="0">
                <a:solidFill>
                  <a:srgbClr val="00567C"/>
                </a:solidFill>
                <a:latin typeface="Neo Sans"/>
              </a:rPr>
              <a:t>15 Comuni garantiscono il servizio a 8.675 studenti con disabilità con un milione e mezzo di ore di assistenza (circa 200 ore per utente).</a:t>
            </a:r>
            <a:endParaRPr lang="it-IT" sz="600" dirty="0" smtClean="0">
              <a:solidFill>
                <a:srgbClr val="212529"/>
              </a:solidFill>
              <a:latin typeface="Neo Sans"/>
            </a:endParaRPr>
          </a:p>
        </p:txBody>
      </p:sp>
    </p:spTree>
    <p:extLst>
      <p:ext uri="{BB962C8B-B14F-4D97-AF65-F5344CB8AC3E}">
        <p14:creationId xmlns:p14="http://schemas.microsoft.com/office/powerpoint/2010/main" val="333187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D689BC-C2D2-9BBA-4C05-6E351D51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dirty="0">
                <a:latin typeface="Arial"/>
                <a:cs typeface="Arial"/>
              </a:rPr>
              <a:t>Grazie per l’attenzione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2895AE-3443-C6B8-124A-760EAC049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893" y="3332761"/>
            <a:ext cx="4418727" cy="642892"/>
          </a:xfrm>
        </p:spPr>
        <p:txBody>
          <a:bodyPr/>
          <a:lstStyle/>
          <a:p>
            <a:r>
              <a:rPr lang="it-IT" dirty="0" smtClean="0">
                <a:solidFill>
                  <a:srgbClr val="04607E"/>
                </a:solidFill>
              </a:rPr>
              <a:t>Danilo </a:t>
            </a:r>
            <a:r>
              <a:rPr lang="it-IT" dirty="0">
                <a:solidFill>
                  <a:srgbClr val="04607E"/>
                </a:solidFill>
              </a:rPr>
              <a:t>Ballanti</a:t>
            </a:r>
          </a:p>
          <a:p>
            <a:r>
              <a:rPr lang="it-IT" dirty="0">
                <a:solidFill>
                  <a:srgbClr val="04607E"/>
                </a:solidFill>
              </a:rPr>
              <a:t>infosociale@fondazioneifel.it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318FC73-D71D-F19A-191C-D8D484D0940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39409" y="928877"/>
            <a:ext cx="3405808" cy="2132375"/>
          </a:xfrm>
        </p:spPr>
        <p:txBody>
          <a:bodyPr anchor="ctr">
            <a:normAutofit/>
          </a:bodyPr>
          <a:lstStyle/>
          <a:p>
            <a:r>
              <a:rPr lang="it-IT" sz="2400">
                <a:solidFill>
                  <a:srgbClr val="04607E"/>
                </a:solidFill>
              </a:rPr>
              <a:t>A cura di</a:t>
            </a:r>
          </a:p>
          <a:p>
            <a:r>
              <a:rPr lang="it-IT" sz="2400" b="1">
                <a:solidFill>
                  <a:srgbClr val="04607E"/>
                </a:solidFill>
              </a:rPr>
              <a:t>Scuola IFEL</a:t>
            </a:r>
          </a:p>
          <a:p>
            <a:r>
              <a:rPr lang="it-IT" sz="1800">
                <a:solidFill>
                  <a:srgbClr val="28AFED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formazione@fondazioneifel.it</a:t>
            </a:r>
            <a:endParaRPr lang="it-IT" sz="1800">
              <a:solidFill>
                <a:srgbClr val="28AFED"/>
              </a:solidFill>
            </a:endParaRPr>
          </a:p>
          <a:p>
            <a:r>
              <a:rPr lang="it-IT" sz="1800">
                <a:solidFill>
                  <a:srgbClr val="28AFED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elearning.fondazioneifel.it</a:t>
            </a:r>
            <a:r>
              <a:rPr lang="it-IT" sz="1800">
                <a:solidFill>
                  <a:srgbClr val="28AFED"/>
                </a:solidFill>
              </a:rPr>
              <a:t> 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D44C38E-A2FE-71B9-75B5-A1BFAFF92A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633" b="52818"/>
          <a:stretch/>
        </p:blipFill>
        <p:spPr>
          <a:xfrm>
            <a:off x="7285157" y="4171220"/>
            <a:ext cx="659398" cy="65271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37A4FA2E-EEAB-79E9-8D61-1E1AC80ABB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633" t="52818"/>
          <a:stretch/>
        </p:blipFill>
        <p:spPr>
          <a:xfrm>
            <a:off x="8174408" y="4171219"/>
            <a:ext cx="659398" cy="65271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19A65875-7775-C5D0-2008-1CDD878E878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2818" r="52633"/>
          <a:stretch/>
        </p:blipFill>
        <p:spPr>
          <a:xfrm>
            <a:off x="6318298" y="4171219"/>
            <a:ext cx="659399" cy="652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0">
            <a:extLst>
              <a:ext uri="{FF2B5EF4-FFF2-40B4-BE49-F238E27FC236}">
                <a16:creationId xmlns:a16="http://schemas.microsoft.com/office/drawing/2014/main" id="{017A85DF-4299-BCFC-B0DC-ED8F8B1D6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8013" y="2212975"/>
            <a:ext cx="7920037" cy="1101725"/>
          </a:xfrm>
        </p:spPr>
        <p:txBody>
          <a:bodyPr/>
          <a:lstStyle/>
          <a:p>
            <a:r>
              <a:rPr lang="it-IT" altLang="it-IT" dirty="0"/>
              <a:t>IL SUPPORTO DI IFEL AI COMUNI</a:t>
            </a:r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F2276C6F-E6E1-7C2B-C3C8-CCD11077F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32DC777F-FC59-49C3-BF4F-20E92AAFCB13}" type="slidenum">
              <a:rPr lang="it-IT" altLang="it-IT" sz="1500" smtClean="0">
                <a:solidFill>
                  <a:schemeClr val="accent1"/>
                </a:solidFill>
              </a:rPr>
              <a:pPr/>
              <a:t>3</a:t>
            </a:fld>
            <a:endParaRPr lang="it-IT" altLang="it-IT" sz="15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F8AAE31-B038-1259-5E4A-5716BA1957EB}"/>
              </a:ext>
            </a:extLst>
          </p:cNvPr>
          <p:cNvSpPr txBox="1"/>
          <p:nvPr/>
        </p:nvSpPr>
        <p:spPr>
          <a:xfrm>
            <a:off x="4466898" y="548119"/>
            <a:ext cx="4225158" cy="42780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it-IT" sz="3200" b="1" i="0" dirty="0">
                <a:solidFill>
                  <a:srgbClr val="00567C"/>
                </a:solidFill>
                <a:effectLst/>
                <a:latin typeface="Neo Sans"/>
              </a:rPr>
              <a:t>Come accedere</a:t>
            </a:r>
          </a:p>
          <a:p>
            <a:pPr algn="l"/>
            <a:r>
              <a:rPr lang="it-IT" sz="1600" b="0" i="0" dirty="0">
                <a:solidFill>
                  <a:srgbClr val="212529"/>
                </a:solidFill>
                <a:effectLst/>
                <a:latin typeface="Neo Sans"/>
              </a:rPr>
              <a:t>Se sei un </a:t>
            </a:r>
            <a:r>
              <a:rPr lang="it-IT" sz="1600" b="1" i="0" dirty="0">
                <a:solidFill>
                  <a:srgbClr val="212529"/>
                </a:solidFill>
                <a:effectLst/>
                <a:latin typeface="Neo Sans"/>
              </a:rPr>
              <a:t>Comune</a:t>
            </a:r>
            <a:r>
              <a:rPr lang="it-IT" sz="1600" b="0" i="0" dirty="0">
                <a:solidFill>
                  <a:srgbClr val="212529"/>
                </a:solidFill>
                <a:effectLst/>
                <a:latin typeface="Neo Sans"/>
              </a:rPr>
              <a:t> inserisci nella schermata di autenticazione il codice alfanumerico (username) per l’accesso alle Banche dati IFEL e la password temporanea ricevuta via e-mail. </a:t>
            </a:r>
          </a:p>
          <a:p>
            <a:pPr algn="l"/>
            <a:r>
              <a:rPr lang="it-IT" sz="1600" b="0" i="0" dirty="0">
                <a:solidFill>
                  <a:srgbClr val="212529"/>
                </a:solidFill>
                <a:effectLst/>
                <a:latin typeface="Neo Sans"/>
              </a:rPr>
              <a:t>Se non hai ricevuto l'e-mail scrivi a: </a:t>
            </a:r>
            <a:r>
              <a:rPr lang="it-IT" sz="1600" b="0" i="0" u="none" strike="noStrike" dirty="0">
                <a:solidFill>
                  <a:srgbClr val="007BFF"/>
                </a:solidFill>
                <a:effectLst/>
                <a:latin typeface="Neo Sans"/>
                <a:hlinkClick r:id="rId3"/>
              </a:rPr>
              <a:t>infosociale@fondazioneifel.it</a:t>
            </a:r>
            <a:r>
              <a:rPr lang="it-IT" sz="1600" b="0" i="0" dirty="0">
                <a:solidFill>
                  <a:srgbClr val="212529"/>
                </a:solidFill>
                <a:effectLst/>
                <a:latin typeface="Neo Sans"/>
              </a:rPr>
              <a:t>.</a:t>
            </a:r>
          </a:p>
          <a:p>
            <a:pPr algn="l"/>
            <a:r>
              <a:rPr lang="it-IT" sz="1600" b="0" i="0" dirty="0">
                <a:solidFill>
                  <a:srgbClr val="212529"/>
                </a:solidFill>
                <a:effectLst/>
                <a:latin typeface="Neo Sans"/>
              </a:rPr>
              <a:t>Se sei un </a:t>
            </a:r>
            <a:r>
              <a:rPr lang="it-IT" sz="1600" b="1" i="0" dirty="0">
                <a:solidFill>
                  <a:srgbClr val="212529"/>
                </a:solidFill>
                <a:effectLst/>
                <a:latin typeface="Neo Sans"/>
              </a:rPr>
              <a:t>Ambito territoriale sociale</a:t>
            </a:r>
            <a:r>
              <a:rPr lang="it-IT" sz="1600" b="0" i="0" dirty="0">
                <a:solidFill>
                  <a:srgbClr val="212529"/>
                </a:solidFill>
                <a:effectLst/>
                <a:latin typeface="Neo Sans"/>
              </a:rPr>
              <a:t> richiedi le credenziali di accesso a: </a:t>
            </a:r>
            <a:r>
              <a:rPr lang="it-IT" sz="1600" b="0" i="0" u="none" strike="noStrike" dirty="0">
                <a:solidFill>
                  <a:srgbClr val="007BFF"/>
                </a:solidFill>
                <a:effectLst/>
                <a:latin typeface="Neo Sans"/>
                <a:hlinkClick r:id="rId3"/>
              </a:rPr>
              <a:t>infosociale@fondazioneifel.it</a:t>
            </a:r>
            <a:r>
              <a:rPr lang="it-IT" sz="1600" b="0" i="0" dirty="0">
                <a:solidFill>
                  <a:srgbClr val="212529"/>
                </a:solidFill>
                <a:effectLst/>
                <a:latin typeface="Neo Sans"/>
              </a:rPr>
              <a:t>. </a:t>
            </a:r>
            <a:r>
              <a:rPr lang="it-IT" sz="1600" b="0" i="0" u="none" strike="noStrike" dirty="0">
                <a:solidFill>
                  <a:srgbClr val="007BFF"/>
                </a:solidFill>
                <a:effectLst/>
                <a:latin typeface="Neo Sans"/>
                <a:hlinkClick r:id="rId4"/>
              </a:rPr>
              <a:t>Scopri di più</a:t>
            </a:r>
            <a:endParaRPr lang="it-IT" sz="1600" b="0" i="0" dirty="0">
              <a:solidFill>
                <a:srgbClr val="212529"/>
              </a:solidFill>
              <a:effectLst/>
              <a:latin typeface="Neo Sans"/>
            </a:endParaRPr>
          </a:p>
          <a:p>
            <a:pPr algn="l"/>
            <a:r>
              <a:rPr lang="fi-FI" sz="3200" b="1" i="0" dirty="0" smtClean="0">
                <a:solidFill>
                  <a:srgbClr val="00567C"/>
                </a:solidFill>
                <a:effectLst/>
                <a:latin typeface="Neo Sans"/>
              </a:rPr>
              <a:t>Assistenza</a:t>
            </a:r>
            <a:endParaRPr lang="fi-FI" sz="1600" b="1" i="0" dirty="0">
              <a:solidFill>
                <a:srgbClr val="00567C"/>
              </a:solidFill>
              <a:effectLst/>
              <a:latin typeface="Neo Sans"/>
            </a:endParaRPr>
          </a:p>
          <a:p>
            <a:pPr algn="l"/>
            <a:r>
              <a:rPr lang="fi-FI" sz="1600" b="0" i="0" u="none" strike="noStrike" dirty="0">
                <a:solidFill>
                  <a:srgbClr val="007BFF"/>
                </a:solidFill>
                <a:effectLst/>
                <a:latin typeface="Neo Sans"/>
                <a:hlinkClick r:id="rId3"/>
              </a:rPr>
              <a:t>infosociale@fondazioneifel.it</a:t>
            </a:r>
            <a:r>
              <a:rPr lang="fi-FI" sz="1600" dirty="0"/>
              <a:t/>
            </a:r>
            <a:br>
              <a:rPr lang="fi-FI" sz="1600" dirty="0"/>
            </a:br>
            <a:r>
              <a:rPr lang="fi-FI" sz="1600" b="0" i="0" u="none" strike="noStrike" dirty="0">
                <a:solidFill>
                  <a:srgbClr val="007BFF"/>
                </a:solidFill>
                <a:effectLst/>
                <a:latin typeface="Neo Sans"/>
                <a:hlinkClick r:id="rId5"/>
              </a:rPr>
              <a:t>infosociale@pec.it</a:t>
            </a:r>
            <a:endParaRPr lang="fi-FI" sz="1600" b="0" i="0" u="none" strike="noStrike" dirty="0">
              <a:solidFill>
                <a:srgbClr val="007BFF"/>
              </a:solidFill>
              <a:effectLst/>
              <a:latin typeface="Neo Sans"/>
            </a:endParaRPr>
          </a:p>
          <a:p>
            <a:pPr algn="l"/>
            <a:r>
              <a:rPr lang="fi-FI" sz="1600" b="0" i="0" dirty="0">
                <a:solidFill>
                  <a:srgbClr val="212529"/>
                </a:solidFill>
                <a:effectLst/>
                <a:latin typeface="Neo Sans"/>
              </a:rPr>
              <a:t>06-88816323 (lun - ven 9.30 - 16.30)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D299C-7FDF-1055-345A-7D4C634B7BB7}"/>
              </a:ext>
            </a:extLst>
          </p:cNvPr>
          <p:cNvSpPr txBox="1"/>
          <p:nvPr/>
        </p:nvSpPr>
        <p:spPr>
          <a:xfrm>
            <a:off x="0" y="-91851"/>
            <a:ext cx="9144000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pPr algn="ctr"/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OBIETTIVI IN COMUNE https://obiettiviincomune.fondazioneifel.it/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6C2C617-52B0-3D83-754E-5CAD972C8F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5047" y="326837"/>
            <a:ext cx="1414563" cy="58970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48118"/>
            <a:ext cx="4377376" cy="459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8E23A7C-356C-FAA8-6E06-001D9AA123C0}"/>
              </a:ext>
            </a:extLst>
          </p:cNvPr>
          <p:cNvSpPr txBox="1"/>
          <p:nvPr/>
        </p:nvSpPr>
        <p:spPr>
          <a:xfrm>
            <a:off x="0" y="446430"/>
            <a:ext cx="8930408" cy="70602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it-IT" sz="788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r>
              <a:rPr lang="it-IT" sz="3200" b="1" dirty="0">
                <a:solidFill>
                  <a:srgbClr val="034EA1"/>
                </a:solidFill>
                <a:latin typeface="Arial"/>
                <a:ea typeface="ヒラギノ角ゴ Pro W3"/>
              </a:rPr>
              <a:t>Perché usare «Obiettivi in Comune»</a:t>
            </a:r>
            <a:endParaRPr lang="it-IT" sz="32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74D5D3-989B-FB6A-0771-88FE4EDA0BF0}"/>
              </a:ext>
            </a:extLst>
          </p:cNvPr>
          <p:cNvSpPr txBox="1"/>
          <p:nvPr/>
        </p:nvSpPr>
        <p:spPr>
          <a:xfrm>
            <a:off x="87204" y="1230085"/>
            <a:ext cx="8756000" cy="39703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Unico </a:t>
            </a:r>
            <a:r>
              <a:rPr lang="it-IT" sz="2100" b="1" dirty="0" err="1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repository</a:t>
            </a: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                                                                                 </a:t>
            </a:r>
            <a:r>
              <a:rPr lang="it-IT" sz="2100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Normativa, </a:t>
            </a:r>
            <a:r>
              <a:rPr lang="it-IT" sz="21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Dashboard, Applicativo</a:t>
            </a:r>
            <a:r>
              <a:rPr lang="it-IT" sz="2100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, </a:t>
            </a:r>
            <a:r>
              <a:rPr lang="it-IT" sz="2100" dirty="0" err="1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Faq</a:t>
            </a:r>
            <a:r>
              <a:rPr lang="it-IT" sz="2100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, Comunicazioni</a:t>
            </a:r>
            <a:r>
              <a:rPr lang="it-IT" sz="2100" dirty="0">
                <a:latin typeface="Arial"/>
                <a:cs typeface="Hadassah Friedlaender" panose="02020603050405020304" pitchFamily="18" charset="-79"/>
              </a:rPr>
              <a:t/>
            </a:r>
            <a:br>
              <a:rPr lang="it-IT" sz="2100" dirty="0">
                <a:latin typeface="Arial"/>
                <a:cs typeface="Hadassah Friedlaender" panose="02020603050405020304" pitchFamily="18" charset="-79"/>
              </a:rPr>
            </a:br>
            <a:endParaRPr lang="it-IT" sz="2100" dirty="0">
              <a:solidFill>
                <a:srgbClr val="0069A1"/>
              </a:solidFill>
              <a:latin typeface="Arial"/>
              <a:cs typeface="Hadassah Friedlaender" panose="02020603050405020304" pitchFamily="18" charset="-79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Precompilazione </a:t>
            </a: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dei dati                                                                                 </a:t>
            </a:r>
            <a:r>
              <a:rPr lang="it-IT" sz="2100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Finanziamento assegnato 2023</a:t>
            </a:r>
            <a:r>
              <a:rPr lang="it-IT" sz="2100" dirty="0">
                <a:latin typeface="Arial"/>
                <a:cs typeface="Hadassah Friedlaender" panose="02020603050405020304" pitchFamily="18" charset="-79"/>
              </a:rPr>
              <a:t/>
            </a:r>
            <a:br>
              <a:rPr lang="it-IT" sz="2100" dirty="0">
                <a:latin typeface="Arial"/>
                <a:cs typeface="Hadassah Friedlaender" panose="02020603050405020304" pitchFamily="18" charset="-79"/>
              </a:rPr>
            </a:br>
            <a:endParaRPr lang="it-IT" sz="2100" dirty="0">
              <a:solidFill>
                <a:srgbClr val="0069A1"/>
              </a:solidFill>
              <a:latin typeface="Arial"/>
              <a:cs typeface="Hadassah Friedlaender" panose="02020603050405020304" pitchFamily="18" charset="-79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Servizio IFEL di controllo </a:t>
            </a: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della qualità dei dati compilati                                                 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it-IT" sz="2100" b="1" dirty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Recall dei Comuni</a:t>
            </a:r>
            <a:r>
              <a:rPr lang="it-IT" sz="21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 che non hanno correttamente rendicontato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it-IT" sz="2100" b="1" dirty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Invio automatico delle relazioni di rendicontazione </a:t>
            </a: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e di monitoraggio a </a:t>
            </a: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SOSE</a:t>
            </a:r>
            <a:endParaRPr lang="it-IT" sz="2100" dirty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E4F42D-5326-9E72-8AC7-6BD784C97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37" y="301898"/>
            <a:ext cx="1414563" cy="58970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B34E5542-9225-8472-D400-6891980AA532}"/>
              </a:ext>
            </a:extLst>
          </p:cNvPr>
          <p:cNvSpPr txBox="1"/>
          <p:nvPr/>
        </p:nvSpPr>
        <p:spPr>
          <a:xfrm>
            <a:off x="0" y="-91851"/>
            <a:ext cx="9144000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pPr algn="ctr"/>
            <a:r>
              <a:rPr lang="it-IT" sz="20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IL SUPPORTO DI IFEL AI COMUNI 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6438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8E23A7C-356C-FAA8-6E06-001D9AA123C0}"/>
              </a:ext>
            </a:extLst>
          </p:cNvPr>
          <p:cNvSpPr txBox="1"/>
          <p:nvPr/>
        </p:nvSpPr>
        <p:spPr>
          <a:xfrm>
            <a:off x="0" y="509490"/>
            <a:ext cx="8930408" cy="70602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it-IT" sz="788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r>
              <a:rPr lang="it-IT" sz="3200" b="1" dirty="0">
                <a:solidFill>
                  <a:srgbClr val="034EA1"/>
                </a:solidFill>
                <a:latin typeface="Arial"/>
                <a:ea typeface="ヒラギノ角ゴ Pro W3"/>
              </a:rPr>
              <a:t>Le cose da ricordare</a:t>
            </a:r>
            <a:endParaRPr lang="it-IT" sz="32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74D5D3-989B-FB6A-0771-88FE4EDA0BF0}"/>
              </a:ext>
            </a:extLst>
          </p:cNvPr>
          <p:cNvSpPr txBox="1"/>
          <p:nvPr/>
        </p:nvSpPr>
        <p:spPr>
          <a:xfrm>
            <a:off x="87204" y="1251105"/>
            <a:ext cx="8756000" cy="39703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Devono presentare </a:t>
            </a:r>
            <a:r>
              <a:rPr lang="it-IT" sz="2100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la relazione di rendicontazione e di monitoraggio del servizio di assistenza all’autonomia e alla comunicazione di studenti con disabilità </a:t>
            </a: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tutti </a:t>
            </a: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i Comuni delle Regioni a Statuto Ordinario, della Regione </a:t>
            </a: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siciliana, </a:t>
            </a: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della Regione </a:t>
            </a: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Sardegna e della Regione Friuli Venezia Giulia</a:t>
            </a:r>
            <a:endParaRPr lang="it-IT" sz="2100" b="1" dirty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it-IT" sz="2100" b="1" dirty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Anno </a:t>
            </a: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di </a:t>
            </a: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riferimento 2023                                                                                             </a:t>
            </a:r>
            <a:r>
              <a:rPr lang="it-IT" sz="2100" dirty="0">
                <a:latin typeface="Arial"/>
                <a:cs typeface="Hadassah Friedlaender" panose="02020603050405020304" pitchFamily="18" charset="-79"/>
              </a:rPr>
              <a:t/>
            </a:r>
            <a:br>
              <a:rPr lang="it-IT" sz="2100" dirty="0">
                <a:latin typeface="Arial"/>
                <a:cs typeface="Hadassah Friedlaender" panose="02020603050405020304" pitchFamily="18" charset="-79"/>
              </a:rPr>
            </a:br>
            <a:r>
              <a:rPr lang="it-IT" sz="2100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Per l’anno 2022 non è prevista rendicontazione e monitoraggio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it-IT" sz="2100" b="1" dirty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Data </a:t>
            </a: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di scadenza                                                                                              </a:t>
            </a:r>
            <a:r>
              <a:rPr lang="it-IT" sz="21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31 </a:t>
            </a:r>
            <a:r>
              <a:rPr lang="it-IT" sz="2100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marzo 2024</a:t>
            </a:r>
            <a:r>
              <a:rPr lang="it-IT" sz="2100" dirty="0">
                <a:latin typeface="Arial"/>
                <a:cs typeface="Hadassah Friedlaender" panose="02020603050405020304" pitchFamily="18" charset="-79"/>
              </a:rPr>
              <a:t/>
            </a:r>
            <a:br>
              <a:rPr lang="it-IT" sz="2100" dirty="0">
                <a:latin typeface="Arial"/>
                <a:cs typeface="Hadassah Friedlaender" panose="02020603050405020304" pitchFamily="18" charset="-79"/>
              </a:rPr>
            </a:br>
            <a:endParaRPr lang="it-IT" sz="2100" b="1" dirty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E4F42D-5326-9E72-8AC7-6BD784C97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37" y="301898"/>
            <a:ext cx="1414563" cy="58970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36914D-A1E3-71FD-F5E6-0791AA6CFCD3}"/>
              </a:ext>
            </a:extLst>
          </p:cNvPr>
          <p:cNvSpPr txBox="1"/>
          <p:nvPr/>
        </p:nvSpPr>
        <p:spPr>
          <a:xfrm>
            <a:off x="0" y="-91851"/>
            <a:ext cx="9144000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pPr algn="ctr"/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IL SUPPORTO DI IFEL AI COMUNI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9395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8E23A7C-356C-FAA8-6E06-001D9AA123C0}"/>
              </a:ext>
            </a:extLst>
          </p:cNvPr>
          <p:cNvSpPr txBox="1"/>
          <p:nvPr/>
        </p:nvSpPr>
        <p:spPr>
          <a:xfrm>
            <a:off x="0" y="482263"/>
            <a:ext cx="8930408" cy="70602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it-IT" sz="788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r>
              <a:rPr lang="it-IT" sz="3200" b="1" dirty="0">
                <a:solidFill>
                  <a:srgbClr val="034EA1"/>
                </a:solidFill>
                <a:latin typeface="Arial"/>
                <a:ea typeface="ヒラギノ角ゴ Pro W3"/>
              </a:rPr>
              <a:t>Perché compilare le relazioni</a:t>
            </a:r>
            <a:endParaRPr lang="it-IT" sz="32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74D5D3-989B-FB6A-0771-88FE4EDA0BF0}"/>
              </a:ext>
            </a:extLst>
          </p:cNvPr>
          <p:cNvSpPr txBox="1"/>
          <p:nvPr/>
        </p:nvSpPr>
        <p:spPr>
          <a:xfrm>
            <a:off x="87204" y="1285350"/>
            <a:ext cx="8756000" cy="333937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Rendicontare le maggiori risorse </a:t>
            </a: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assegnate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it-IT" sz="1100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Monitorare il livello della domanda e dei servizi offerti</a:t>
            </a:r>
            <a:endParaRPr lang="it-IT" sz="2100" dirty="0" smtClean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it-IT" sz="1100" dirty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Raccogliere </a:t>
            </a:r>
            <a:r>
              <a:rPr lang="it-IT" sz="2100" b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le informazioni per calcolare </a:t>
            </a:r>
            <a:r>
              <a:rPr lang="it-IT" sz="2100" b="1" dirty="0" smtClean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la ripartizione del Fondo 2024 sulla base delle reali esigenze dei territori</a:t>
            </a:r>
            <a:endParaRPr lang="it-IT" sz="2100" b="1" dirty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it-IT" sz="2100" dirty="0" smtClean="0">
              <a:solidFill>
                <a:srgbClr val="0069A1"/>
              </a:solidFill>
              <a:latin typeface="Arial"/>
              <a:cs typeface="Hadassah Friedlaender" panose="02020603050405020304" pitchFamily="18" charset="-79"/>
            </a:endParaRPr>
          </a:p>
          <a:p>
            <a:r>
              <a:rPr lang="it-IT" sz="2100" b="1" i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«</a:t>
            </a:r>
            <a:r>
              <a:rPr lang="it-IT" sz="2100" i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In caso di mancata compilazione delle schede di monitoraggio nel termine assegnato, il Governo si riserva di attivare il potere sostitutivo ai sensi dell’art. 120, comma 2, </a:t>
            </a:r>
            <a:r>
              <a:rPr lang="it-IT" sz="2100" i="1" dirty="0" err="1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Cost</a:t>
            </a:r>
            <a:r>
              <a:rPr lang="it-IT" sz="2100" i="1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. e dell’art. 8 della legge n. 131/2003».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it-IT" sz="2100" dirty="0">
              <a:solidFill>
                <a:srgbClr val="0069A1"/>
              </a:solidFill>
              <a:latin typeface="Arial"/>
              <a:cs typeface="Hadassah Friedlaender" panose="02020603050405020304" pitchFamily="18" charset="-79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E4F42D-5326-9E72-8AC7-6BD784C97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37" y="301898"/>
            <a:ext cx="1414563" cy="58970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3253BEB-D2AC-1973-C61B-0BDACEB0F602}"/>
              </a:ext>
            </a:extLst>
          </p:cNvPr>
          <p:cNvSpPr txBox="1"/>
          <p:nvPr/>
        </p:nvSpPr>
        <p:spPr>
          <a:xfrm>
            <a:off x="0" y="-91851"/>
            <a:ext cx="9144000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pPr algn="ctr"/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IL SUPPORTO DI IFEL AI COMUNI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0705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8E23A7C-356C-FAA8-6E06-001D9AA123C0}"/>
              </a:ext>
            </a:extLst>
          </p:cNvPr>
          <p:cNvSpPr txBox="1"/>
          <p:nvPr/>
        </p:nvSpPr>
        <p:spPr>
          <a:xfrm>
            <a:off x="0" y="497731"/>
            <a:ext cx="8930408" cy="63094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it-IT" sz="7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r>
              <a:rPr lang="it-IT" sz="2800" b="1" dirty="0" smtClean="0">
                <a:solidFill>
                  <a:srgbClr val="034EA1"/>
                </a:solidFill>
                <a:latin typeface="Arial"/>
                <a:ea typeface="ヒラギノ角ゴ Pro W3"/>
              </a:rPr>
              <a:t>Come utilizzare le risorse del Fondo 2023:</a:t>
            </a:r>
            <a:endParaRPr lang="it-IT" sz="28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E4F42D-5326-9E72-8AC7-6BD784C97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437" y="301898"/>
            <a:ext cx="1414563" cy="58970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3253BEB-D2AC-1973-C61B-0BDACEB0F602}"/>
              </a:ext>
            </a:extLst>
          </p:cNvPr>
          <p:cNvSpPr txBox="1"/>
          <p:nvPr/>
        </p:nvSpPr>
        <p:spPr>
          <a:xfrm>
            <a:off x="0" y="-91851"/>
            <a:ext cx="9144000" cy="4770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it-IT" sz="500" dirty="0">
              <a:solidFill>
                <a:srgbClr val="000000"/>
              </a:solidFill>
              <a:latin typeface="Hadassah Friedlaender" panose="02020603050405020304" pitchFamily="18" charset="-79"/>
            </a:endParaRPr>
          </a:p>
          <a:p>
            <a:pPr algn="ctr"/>
            <a:r>
              <a:rPr lang="it-IT" sz="2000" b="1" dirty="0">
                <a:solidFill>
                  <a:srgbClr val="034EA1"/>
                </a:solidFill>
                <a:latin typeface="Arial"/>
                <a:ea typeface="ヒラギノ角ゴ Pro W3"/>
              </a:rPr>
              <a:t>IL SUPPORTO DI IFEL AI COMUNI</a:t>
            </a:r>
            <a:endParaRPr lang="it-IT" sz="2000" dirty="0">
              <a:solidFill>
                <a:srgbClr val="034EA1"/>
              </a:solidFill>
              <a:latin typeface="Arial"/>
              <a:ea typeface="ヒラギノ角ゴ Pro W3"/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4096297488"/>
              </p:ext>
            </p:extLst>
          </p:nvPr>
        </p:nvGraphicFramePr>
        <p:xfrm>
          <a:off x="268941" y="1188290"/>
          <a:ext cx="8380207" cy="379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301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0">
            <a:extLst>
              <a:ext uri="{FF2B5EF4-FFF2-40B4-BE49-F238E27FC236}">
                <a16:creationId xmlns:a16="http://schemas.microsoft.com/office/drawing/2014/main" id="{017A85DF-4299-BCFC-B0DC-ED8F8B1D6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8013" y="2212975"/>
            <a:ext cx="7920037" cy="1101725"/>
          </a:xfrm>
        </p:spPr>
        <p:txBody>
          <a:bodyPr/>
          <a:lstStyle/>
          <a:p>
            <a:r>
              <a:rPr lang="it-IT" altLang="it-IT" i="0" dirty="0" smtClean="0">
                <a:solidFill>
                  <a:schemeClr val="bg1"/>
                </a:solidFill>
              </a:rPr>
              <a:t>La relazione </a:t>
            </a:r>
            <a:r>
              <a:rPr lang="it-IT" altLang="it-IT" i="0" dirty="0">
                <a:solidFill>
                  <a:schemeClr val="bg1"/>
                </a:solidFill>
              </a:rPr>
              <a:t/>
            </a:r>
            <a:br>
              <a:rPr lang="it-IT" altLang="it-IT" i="0" dirty="0">
                <a:solidFill>
                  <a:schemeClr val="bg1"/>
                </a:solidFill>
              </a:rPr>
            </a:br>
            <a:r>
              <a:rPr lang="it-IT" altLang="it-IT" i="0" dirty="0" smtClean="0">
                <a:solidFill>
                  <a:schemeClr val="bg1"/>
                </a:solidFill>
              </a:rPr>
              <a:t>del servizio di assistenza</a:t>
            </a:r>
            <a:br>
              <a:rPr lang="it-IT" altLang="it-IT" i="0" dirty="0" smtClean="0">
                <a:solidFill>
                  <a:schemeClr val="bg1"/>
                </a:solidFill>
              </a:rPr>
            </a:br>
            <a:r>
              <a:rPr lang="it-IT" altLang="it-IT" i="0" dirty="0" smtClean="0">
                <a:solidFill>
                  <a:schemeClr val="bg1"/>
                </a:solidFill>
              </a:rPr>
              <a:t>all’autonomia e alla comunicazione </a:t>
            </a:r>
            <a:br>
              <a:rPr lang="it-IT" altLang="it-IT" i="0" dirty="0" smtClean="0">
                <a:solidFill>
                  <a:schemeClr val="bg1"/>
                </a:solidFill>
              </a:rPr>
            </a:br>
            <a:r>
              <a:rPr lang="it-IT" altLang="it-IT" i="0" dirty="0" smtClean="0">
                <a:solidFill>
                  <a:schemeClr val="bg1"/>
                </a:solidFill>
              </a:rPr>
              <a:t>degli studenti con disabilità</a:t>
            </a:r>
            <a:endParaRPr lang="it-IT" altLang="it-IT" i="0" dirty="0">
              <a:solidFill>
                <a:schemeClr val="bg1"/>
              </a:solidFill>
            </a:endParaRPr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F2276C6F-E6E1-7C2B-C3C8-CCD11077F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32DC777F-FC59-49C3-BF4F-20E92AAFCB13}" type="slidenum">
              <a:rPr lang="it-IT" altLang="it-IT" sz="1500" smtClean="0">
                <a:solidFill>
                  <a:schemeClr val="accent1"/>
                </a:solidFill>
              </a:rPr>
              <a:pPr/>
              <a:t>9</a:t>
            </a:fld>
            <a:endParaRPr lang="it-IT" altLang="it-IT" sz="15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4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Personalizzati 1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5ABED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74AFF80FD043499D27BD0D20CA03C2" ma:contentTypeVersion="12" ma:contentTypeDescription="Creare un nuovo documento." ma:contentTypeScope="" ma:versionID="32e9664cfacd37d58d952455655c49b3">
  <xsd:schema xmlns:xsd="http://www.w3.org/2001/XMLSchema" xmlns:xs="http://www.w3.org/2001/XMLSchema" xmlns:p="http://schemas.microsoft.com/office/2006/metadata/properties" xmlns:ns2="939170c8-f807-4859-b81c-9c3f801b0165" xmlns:ns3="b95b055c-9122-4398-ad56-b6a78147618d" xmlns:ns4="57e66aac-7e01-4a1a-bba2-18a650535a69" targetNamespace="http://schemas.microsoft.com/office/2006/metadata/properties" ma:root="true" ma:fieldsID="45dc990bdfee22c477880ad5510b62be" ns2:_="" ns3:_="" ns4:_="">
    <xsd:import namespace="939170c8-f807-4859-b81c-9c3f801b0165"/>
    <xsd:import namespace="b95b055c-9122-4398-ad56-b6a78147618d"/>
    <xsd:import namespace="57e66aac-7e01-4a1a-bba2-18a650535a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170c8-f807-4859-b81c-9c3f801b01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Tag immagine" ma:readOnly="false" ma:fieldId="{5cf76f15-5ced-4ddc-b409-7134ff3c332f}" ma:taxonomyMulti="true" ma:sspId="fd080bca-2086-43b6-9ac0-8614d262ab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b055c-9122-4398-ad56-b6a78147618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Colonna per tutti i valori di tassonomia" ma:hidden="true" ma:list="{e9598b23-126a-4d24-9c7b-9bccd7bb9d59}" ma:internalName="TaxCatchAll" ma:showField="CatchAllData" ma:web="b95b055c-9122-4398-ad56-b6a7814761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66aac-7e01-4a1a-bba2-18a650535a6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E5865A-F205-4841-87FE-AAF6369E89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C2921A-098B-47FA-BDD6-EF2EB855A4C0}">
  <ds:schemaRefs>
    <ds:schemaRef ds:uri="57e66aac-7e01-4a1a-bba2-18a650535a69"/>
    <ds:schemaRef ds:uri="939170c8-f807-4859-b81c-9c3f801b0165"/>
    <ds:schemaRef ds:uri="b95b055c-9122-4398-ad56-b6a78147618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 macpro:Applications:Microsoft Office 2004:Modelli:Presentazioni:Strutture:Acqua e luce</Template>
  <TotalTime>1072</TotalTime>
  <Words>1206</Words>
  <Application>Microsoft Office PowerPoint</Application>
  <PresentationFormat>Presentazione su schermo (16:9)</PresentationFormat>
  <Paragraphs>169</Paragraphs>
  <Slides>21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32" baseType="lpstr">
      <vt:lpstr>Arial</vt:lpstr>
      <vt:lpstr>Calibri</vt:lpstr>
      <vt:lpstr>Century Gothic</vt:lpstr>
      <vt:lpstr>Georgia</vt:lpstr>
      <vt:lpstr>Hadassah Friedlaender</vt:lpstr>
      <vt:lpstr>Neo Sans</vt:lpstr>
      <vt:lpstr>Wingdings</vt:lpstr>
      <vt:lpstr>Wingdings 2</vt:lpstr>
      <vt:lpstr>ヒラギノ角ゴ Pro W3</vt:lpstr>
      <vt:lpstr>Citazione</vt:lpstr>
      <vt:lpstr>Presentazione vuota</vt:lpstr>
      <vt:lpstr>Rendicontazione e Monitoraggio 2023</vt:lpstr>
      <vt:lpstr>Indice</vt:lpstr>
      <vt:lpstr>IL SUPPORTO DI IFEL AI COMUNI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relazione  del servizio di assistenza all’autonomia e alla comunicazione  degli studenti con disabilità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Fasi di invio  delle relazioni 2023</vt:lpstr>
      <vt:lpstr>Presentazione standard di PowerPoint</vt:lpstr>
      <vt:lpstr>I primi risultati  della rendicontazione e  del monitoraggio 2023 (15 Comuni)</vt:lpstr>
      <vt:lpstr>Presentazione standard di PowerPoint</vt:lpstr>
      <vt:lpstr>Presentazione standard di PowerPoint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Danilo Ballanti</cp:lastModifiedBy>
  <cp:revision>69</cp:revision>
  <cp:lastPrinted>2012-05-07T15:55:41Z</cp:lastPrinted>
  <dcterms:created xsi:type="dcterms:W3CDTF">2019-07-02T15:36:20Z</dcterms:created>
  <dcterms:modified xsi:type="dcterms:W3CDTF">2023-12-13T10:36:07Z</dcterms:modified>
</cp:coreProperties>
</file>