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8F78A4-4D99-0473-AC2B-DCB8D9711986}"/>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E58615F8-6DB7-995B-CD8A-C22A74D1BA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255D028E-CFF3-3480-4973-5719D4D473DB}"/>
              </a:ext>
            </a:extLst>
          </p:cNvPr>
          <p:cNvSpPr>
            <a:spLocks noGrp="1"/>
          </p:cNvSpPr>
          <p:nvPr>
            <p:ph type="dt" sz="half" idx="10"/>
          </p:nvPr>
        </p:nvSpPr>
        <p:spPr/>
        <p:txBody>
          <a:bodyPr/>
          <a:lstStyle/>
          <a:p>
            <a:fld id="{23A5C63A-D1E0-48C5-BE04-85A5A0420C97}" type="datetimeFigureOut">
              <a:rPr lang="it-IT" smtClean="0"/>
              <a:t>28/02/2024</a:t>
            </a:fld>
            <a:endParaRPr lang="it-IT"/>
          </a:p>
        </p:txBody>
      </p:sp>
      <p:sp>
        <p:nvSpPr>
          <p:cNvPr id="5" name="Segnaposto piè di pagina 4">
            <a:extLst>
              <a:ext uri="{FF2B5EF4-FFF2-40B4-BE49-F238E27FC236}">
                <a16:creationId xmlns:a16="http://schemas.microsoft.com/office/drawing/2014/main" id="{211E5C38-3D9A-4AE9-EC75-5C46A18FCE3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8BEC53E-1F84-0815-3FFD-E76CF2E5A24D}"/>
              </a:ext>
            </a:extLst>
          </p:cNvPr>
          <p:cNvSpPr>
            <a:spLocks noGrp="1"/>
          </p:cNvSpPr>
          <p:nvPr>
            <p:ph type="sldNum" sz="quarter" idx="12"/>
          </p:nvPr>
        </p:nvSpPr>
        <p:spPr/>
        <p:txBody>
          <a:bodyPr/>
          <a:lstStyle/>
          <a:p>
            <a:fld id="{34ABF913-F4AD-47A1-B69D-8F6C0D0A9EE8}" type="slidenum">
              <a:rPr lang="it-IT" smtClean="0"/>
              <a:t>‹N›</a:t>
            </a:fld>
            <a:endParaRPr lang="it-IT"/>
          </a:p>
        </p:txBody>
      </p:sp>
    </p:spTree>
    <p:extLst>
      <p:ext uri="{BB962C8B-B14F-4D97-AF65-F5344CB8AC3E}">
        <p14:creationId xmlns:p14="http://schemas.microsoft.com/office/powerpoint/2010/main" val="1079481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EEB6DF-5920-B65A-CF2D-F535DF770A84}"/>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6FEFF22-9149-D584-B1BA-B4BC1FE08C2C}"/>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03CCBAA-3A7F-0E2A-7F3A-7EF4292F4469}"/>
              </a:ext>
            </a:extLst>
          </p:cNvPr>
          <p:cNvSpPr>
            <a:spLocks noGrp="1"/>
          </p:cNvSpPr>
          <p:nvPr>
            <p:ph type="dt" sz="half" idx="10"/>
          </p:nvPr>
        </p:nvSpPr>
        <p:spPr/>
        <p:txBody>
          <a:bodyPr/>
          <a:lstStyle/>
          <a:p>
            <a:fld id="{23A5C63A-D1E0-48C5-BE04-85A5A0420C97}" type="datetimeFigureOut">
              <a:rPr lang="it-IT" smtClean="0"/>
              <a:t>28/02/2024</a:t>
            </a:fld>
            <a:endParaRPr lang="it-IT"/>
          </a:p>
        </p:txBody>
      </p:sp>
      <p:sp>
        <p:nvSpPr>
          <p:cNvPr id="5" name="Segnaposto piè di pagina 4">
            <a:extLst>
              <a:ext uri="{FF2B5EF4-FFF2-40B4-BE49-F238E27FC236}">
                <a16:creationId xmlns:a16="http://schemas.microsoft.com/office/drawing/2014/main" id="{1C476420-BE48-F21F-1242-A3E7C1E3DD5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5E916CE-8662-7089-432B-22202C0F9875}"/>
              </a:ext>
            </a:extLst>
          </p:cNvPr>
          <p:cNvSpPr>
            <a:spLocks noGrp="1"/>
          </p:cNvSpPr>
          <p:nvPr>
            <p:ph type="sldNum" sz="quarter" idx="12"/>
          </p:nvPr>
        </p:nvSpPr>
        <p:spPr/>
        <p:txBody>
          <a:bodyPr/>
          <a:lstStyle/>
          <a:p>
            <a:fld id="{34ABF913-F4AD-47A1-B69D-8F6C0D0A9EE8}" type="slidenum">
              <a:rPr lang="it-IT" smtClean="0"/>
              <a:t>‹N›</a:t>
            </a:fld>
            <a:endParaRPr lang="it-IT"/>
          </a:p>
        </p:txBody>
      </p:sp>
    </p:spTree>
    <p:extLst>
      <p:ext uri="{BB962C8B-B14F-4D97-AF65-F5344CB8AC3E}">
        <p14:creationId xmlns:p14="http://schemas.microsoft.com/office/powerpoint/2010/main" val="4105245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3F5F70FD-C13F-275D-A419-6DAF7961DDF0}"/>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F2A9D96-46A6-1400-2939-8605B6D39880}"/>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BFCE19F-BFEA-F6B9-E8C3-E139F63C5370}"/>
              </a:ext>
            </a:extLst>
          </p:cNvPr>
          <p:cNvSpPr>
            <a:spLocks noGrp="1"/>
          </p:cNvSpPr>
          <p:nvPr>
            <p:ph type="dt" sz="half" idx="10"/>
          </p:nvPr>
        </p:nvSpPr>
        <p:spPr/>
        <p:txBody>
          <a:bodyPr/>
          <a:lstStyle/>
          <a:p>
            <a:fld id="{23A5C63A-D1E0-48C5-BE04-85A5A0420C97}" type="datetimeFigureOut">
              <a:rPr lang="it-IT" smtClean="0"/>
              <a:t>28/02/2024</a:t>
            </a:fld>
            <a:endParaRPr lang="it-IT"/>
          </a:p>
        </p:txBody>
      </p:sp>
      <p:sp>
        <p:nvSpPr>
          <p:cNvPr id="5" name="Segnaposto piè di pagina 4">
            <a:extLst>
              <a:ext uri="{FF2B5EF4-FFF2-40B4-BE49-F238E27FC236}">
                <a16:creationId xmlns:a16="http://schemas.microsoft.com/office/drawing/2014/main" id="{1DB154A7-E1DB-02B2-11B4-2EABE61456A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A13EB85-80F4-21D5-BBE7-B6AAFC6BDF26}"/>
              </a:ext>
            </a:extLst>
          </p:cNvPr>
          <p:cNvSpPr>
            <a:spLocks noGrp="1"/>
          </p:cNvSpPr>
          <p:nvPr>
            <p:ph type="sldNum" sz="quarter" idx="12"/>
          </p:nvPr>
        </p:nvSpPr>
        <p:spPr/>
        <p:txBody>
          <a:bodyPr/>
          <a:lstStyle/>
          <a:p>
            <a:fld id="{34ABF913-F4AD-47A1-B69D-8F6C0D0A9EE8}" type="slidenum">
              <a:rPr lang="it-IT" smtClean="0"/>
              <a:t>‹N›</a:t>
            </a:fld>
            <a:endParaRPr lang="it-IT"/>
          </a:p>
        </p:txBody>
      </p:sp>
    </p:spTree>
    <p:extLst>
      <p:ext uri="{BB962C8B-B14F-4D97-AF65-F5344CB8AC3E}">
        <p14:creationId xmlns:p14="http://schemas.microsoft.com/office/powerpoint/2010/main" val="2859605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F488E1-F0ED-25BC-816C-7FEAFF223B3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4E2ECBC-56AD-2609-0089-63CD89E9D32D}"/>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409DC9A-3083-D60B-E828-C86077604979}"/>
              </a:ext>
            </a:extLst>
          </p:cNvPr>
          <p:cNvSpPr>
            <a:spLocks noGrp="1"/>
          </p:cNvSpPr>
          <p:nvPr>
            <p:ph type="dt" sz="half" idx="10"/>
          </p:nvPr>
        </p:nvSpPr>
        <p:spPr/>
        <p:txBody>
          <a:bodyPr/>
          <a:lstStyle/>
          <a:p>
            <a:fld id="{23A5C63A-D1E0-48C5-BE04-85A5A0420C97}" type="datetimeFigureOut">
              <a:rPr lang="it-IT" smtClean="0"/>
              <a:t>28/02/2024</a:t>
            </a:fld>
            <a:endParaRPr lang="it-IT"/>
          </a:p>
        </p:txBody>
      </p:sp>
      <p:sp>
        <p:nvSpPr>
          <p:cNvPr id="5" name="Segnaposto piè di pagina 4">
            <a:extLst>
              <a:ext uri="{FF2B5EF4-FFF2-40B4-BE49-F238E27FC236}">
                <a16:creationId xmlns:a16="http://schemas.microsoft.com/office/drawing/2014/main" id="{E07311BB-4785-9F3C-79AC-55F3D62395D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BB6665E-0B7F-09D8-AA7F-84D06996EEDA}"/>
              </a:ext>
            </a:extLst>
          </p:cNvPr>
          <p:cNvSpPr>
            <a:spLocks noGrp="1"/>
          </p:cNvSpPr>
          <p:nvPr>
            <p:ph type="sldNum" sz="quarter" idx="12"/>
          </p:nvPr>
        </p:nvSpPr>
        <p:spPr/>
        <p:txBody>
          <a:bodyPr/>
          <a:lstStyle/>
          <a:p>
            <a:fld id="{34ABF913-F4AD-47A1-B69D-8F6C0D0A9EE8}" type="slidenum">
              <a:rPr lang="it-IT" smtClean="0"/>
              <a:t>‹N›</a:t>
            </a:fld>
            <a:endParaRPr lang="it-IT"/>
          </a:p>
        </p:txBody>
      </p:sp>
    </p:spTree>
    <p:extLst>
      <p:ext uri="{BB962C8B-B14F-4D97-AF65-F5344CB8AC3E}">
        <p14:creationId xmlns:p14="http://schemas.microsoft.com/office/powerpoint/2010/main" val="3855128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08FEA6-61D3-6F5D-60BE-9D9184123E27}"/>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9B56F3FF-043F-394B-C644-CC4F47961A5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0E7E620C-C79B-54AC-FAAD-C449CB3252DA}"/>
              </a:ext>
            </a:extLst>
          </p:cNvPr>
          <p:cNvSpPr>
            <a:spLocks noGrp="1"/>
          </p:cNvSpPr>
          <p:nvPr>
            <p:ph type="dt" sz="half" idx="10"/>
          </p:nvPr>
        </p:nvSpPr>
        <p:spPr/>
        <p:txBody>
          <a:bodyPr/>
          <a:lstStyle/>
          <a:p>
            <a:fld id="{23A5C63A-D1E0-48C5-BE04-85A5A0420C97}" type="datetimeFigureOut">
              <a:rPr lang="it-IT" smtClean="0"/>
              <a:t>28/02/2024</a:t>
            </a:fld>
            <a:endParaRPr lang="it-IT"/>
          </a:p>
        </p:txBody>
      </p:sp>
      <p:sp>
        <p:nvSpPr>
          <p:cNvPr id="5" name="Segnaposto piè di pagina 4">
            <a:extLst>
              <a:ext uri="{FF2B5EF4-FFF2-40B4-BE49-F238E27FC236}">
                <a16:creationId xmlns:a16="http://schemas.microsoft.com/office/drawing/2014/main" id="{EFC0040E-54F0-6C7A-C573-7EC971A26AA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29F23E5-6832-52DE-FB86-A60ECA03402C}"/>
              </a:ext>
            </a:extLst>
          </p:cNvPr>
          <p:cNvSpPr>
            <a:spLocks noGrp="1"/>
          </p:cNvSpPr>
          <p:nvPr>
            <p:ph type="sldNum" sz="quarter" idx="12"/>
          </p:nvPr>
        </p:nvSpPr>
        <p:spPr/>
        <p:txBody>
          <a:bodyPr/>
          <a:lstStyle/>
          <a:p>
            <a:fld id="{34ABF913-F4AD-47A1-B69D-8F6C0D0A9EE8}" type="slidenum">
              <a:rPr lang="it-IT" smtClean="0"/>
              <a:t>‹N›</a:t>
            </a:fld>
            <a:endParaRPr lang="it-IT"/>
          </a:p>
        </p:txBody>
      </p:sp>
    </p:spTree>
    <p:extLst>
      <p:ext uri="{BB962C8B-B14F-4D97-AF65-F5344CB8AC3E}">
        <p14:creationId xmlns:p14="http://schemas.microsoft.com/office/powerpoint/2010/main" val="2568964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AF1A08-AD3F-DF15-CE36-89503E59C02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B26E6C7-C944-B971-6DE4-A81D1C0C6D03}"/>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0C455751-B71E-A656-9BD7-01DDA10515AB}"/>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8FCB1D82-2A41-D414-0546-B248939ACF9F}"/>
              </a:ext>
            </a:extLst>
          </p:cNvPr>
          <p:cNvSpPr>
            <a:spLocks noGrp="1"/>
          </p:cNvSpPr>
          <p:nvPr>
            <p:ph type="dt" sz="half" idx="10"/>
          </p:nvPr>
        </p:nvSpPr>
        <p:spPr/>
        <p:txBody>
          <a:bodyPr/>
          <a:lstStyle/>
          <a:p>
            <a:fld id="{23A5C63A-D1E0-48C5-BE04-85A5A0420C97}" type="datetimeFigureOut">
              <a:rPr lang="it-IT" smtClean="0"/>
              <a:t>28/02/2024</a:t>
            </a:fld>
            <a:endParaRPr lang="it-IT"/>
          </a:p>
        </p:txBody>
      </p:sp>
      <p:sp>
        <p:nvSpPr>
          <p:cNvPr id="6" name="Segnaposto piè di pagina 5">
            <a:extLst>
              <a:ext uri="{FF2B5EF4-FFF2-40B4-BE49-F238E27FC236}">
                <a16:creationId xmlns:a16="http://schemas.microsoft.com/office/drawing/2014/main" id="{F95E5BAB-5FBD-5EDA-7397-929CF33095F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BFC8E4C-9025-A828-6879-B86E3DAEA5CB}"/>
              </a:ext>
            </a:extLst>
          </p:cNvPr>
          <p:cNvSpPr>
            <a:spLocks noGrp="1"/>
          </p:cNvSpPr>
          <p:nvPr>
            <p:ph type="sldNum" sz="quarter" idx="12"/>
          </p:nvPr>
        </p:nvSpPr>
        <p:spPr/>
        <p:txBody>
          <a:bodyPr/>
          <a:lstStyle/>
          <a:p>
            <a:fld id="{34ABF913-F4AD-47A1-B69D-8F6C0D0A9EE8}" type="slidenum">
              <a:rPr lang="it-IT" smtClean="0"/>
              <a:t>‹N›</a:t>
            </a:fld>
            <a:endParaRPr lang="it-IT"/>
          </a:p>
        </p:txBody>
      </p:sp>
    </p:spTree>
    <p:extLst>
      <p:ext uri="{BB962C8B-B14F-4D97-AF65-F5344CB8AC3E}">
        <p14:creationId xmlns:p14="http://schemas.microsoft.com/office/powerpoint/2010/main" val="1434815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A0C370-95F5-9ED8-1B62-88FA9AFEAFB0}"/>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B97BEED-CDEF-E19F-052B-056426D2B5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85FCB331-37C7-D59F-E2D7-D2B1077BC825}"/>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C3BB0BBB-DAED-9CFB-2799-7C1C8DE19B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A7BC16B3-86DC-5914-3958-16005B8E17B9}"/>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BE907895-D536-CB3B-D404-75B5544B7A64}"/>
              </a:ext>
            </a:extLst>
          </p:cNvPr>
          <p:cNvSpPr>
            <a:spLocks noGrp="1"/>
          </p:cNvSpPr>
          <p:nvPr>
            <p:ph type="dt" sz="half" idx="10"/>
          </p:nvPr>
        </p:nvSpPr>
        <p:spPr/>
        <p:txBody>
          <a:bodyPr/>
          <a:lstStyle/>
          <a:p>
            <a:fld id="{23A5C63A-D1E0-48C5-BE04-85A5A0420C97}" type="datetimeFigureOut">
              <a:rPr lang="it-IT" smtClean="0"/>
              <a:t>28/02/2024</a:t>
            </a:fld>
            <a:endParaRPr lang="it-IT"/>
          </a:p>
        </p:txBody>
      </p:sp>
      <p:sp>
        <p:nvSpPr>
          <p:cNvPr id="8" name="Segnaposto piè di pagina 7">
            <a:extLst>
              <a:ext uri="{FF2B5EF4-FFF2-40B4-BE49-F238E27FC236}">
                <a16:creationId xmlns:a16="http://schemas.microsoft.com/office/drawing/2014/main" id="{91926A3C-2B2F-79F3-44AF-3B431A72EF4F}"/>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149BB990-8143-5993-590A-53E4F79B8EC0}"/>
              </a:ext>
            </a:extLst>
          </p:cNvPr>
          <p:cNvSpPr>
            <a:spLocks noGrp="1"/>
          </p:cNvSpPr>
          <p:nvPr>
            <p:ph type="sldNum" sz="quarter" idx="12"/>
          </p:nvPr>
        </p:nvSpPr>
        <p:spPr/>
        <p:txBody>
          <a:bodyPr/>
          <a:lstStyle/>
          <a:p>
            <a:fld id="{34ABF913-F4AD-47A1-B69D-8F6C0D0A9EE8}" type="slidenum">
              <a:rPr lang="it-IT" smtClean="0"/>
              <a:t>‹N›</a:t>
            </a:fld>
            <a:endParaRPr lang="it-IT"/>
          </a:p>
        </p:txBody>
      </p:sp>
    </p:spTree>
    <p:extLst>
      <p:ext uri="{BB962C8B-B14F-4D97-AF65-F5344CB8AC3E}">
        <p14:creationId xmlns:p14="http://schemas.microsoft.com/office/powerpoint/2010/main" val="4132576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6E8AD7-C552-C7C9-2CF5-4A8019E213AF}"/>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E5B9952-6B81-A517-D25B-6E7D65585056}"/>
              </a:ext>
            </a:extLst>
          </p:cNvPr>
          <p:cNvSpPr>
            <a:spLocks noGrp="1"/>
          </p:cNvSpPr>
          <p:nvPr>
            <p:ph type="dt" sz="half" idx="10"/>
          </p:nvPr>
        </p:nvSpPr>
        <p:spPr/>
        <p:txBody>
          <a:bodyPr/>
          <a:lstStyle/>
          <a:p>
            <a:fld id="{23A5C63A-D1E0-48C5-BE04-85A5A0420C97}" type="datetimeFigureOut">
              <a:rPr lang="it-IT" smtClean="0"/>
              <a:t>28/02/2024</a:t>
            </a:fld>
            <a:endParaRPr lang="it-IT"/>
          </a:p>
        </p:txBody>
      </p:sp>
      <p:sp>
        <p:nvSpPr>
          <p:cNvPr id="4" name="Segnaposto piè di pagina 3">
            <a:extLst>
              <a:ext uri="{FF2B5EF4-FFF2-40B4-BE49-F238E27FC236}">
                <a16:creationId xmlns:a16="http://schemas.microsoft.com/office/drawing/2014/main" id="{389141BC-6420-C718-346F-DD29AD5472D4}"/>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675BC241-6E9E-C47C-51F7-5AE098A7CB23}"/>
              </a:ext>
            </a:extLst>
          </p:cNvPr>
          <p:cNvSpPr>
            <a:spLocks noGrp="1"/>
          </p:cNvSpPr>
          <p:nvPr>
            <p:ph type="sldNum" sz="quarter" idx="12"/>
          </p:nvPr>
        </p:nvSpPr>
        <p:spPr/>
        <p:txBody>
          <a:bodyPr/>
          <a:lstStyle/>
          <a:p>
            <a:fld id="{34ABF913-F4AD-47A1-B69D-8F6C0D0A9EE8}" type="slidenum">
              <a:rPr lang="it-IT" smtClean="0"/>
              <a:t>‹N›</a:t>
            </a:fld>
            <a:endParaRPr lang="it-IT"/>
          </a:p>
        </p:txBody>
      </p:sp>
    </p:spTree>
    <p:extLst>
      <p:ext uri="{BB962C8B-B14F-4D97-AF65-F5344CB8AC3E}">
        <p14:creationId xmlns:p14="http://schemas.microsoft.com/office/powerpoint/2010/main" val="49385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CAE2DA6C-F946-FA62-18FC-7A9BAC003D95}"/>
              </a:ext>
            </a:extLst>
          </p:cNvPr>
          <p:cNvSpPr>
            <a:spLocks noGrp="1"/>
          </p:cNvSpPr>
          <p:nvPr>
            <p:ph type="dt" sz="half" idx="10"/>
          </p:nvPr>
        </p:nvSpPr>
        <p:spPr/>
        <p:txBody>
          <a:bodyPr/>
          <a:lstStyle/>
          <a:p>
            <a:fld id="{23A5C63A-D1E0-48C5-BE04-85A5A0420C97}" type="datetimeFigureOut">
              <a:rPr lang="it-IT" smtClean="0"/>
              <a:t>28/02/2024</a:t>
            </a:fld>
            <a:endParaRPr lang="it-IT"/>
          </a:p>
        </p:txBody>
      </p:sp>
      <p:sp>
        <p:nvSpPr>
          <p:cNvPr id="3" name="Segnaposto piè di pagina 2">
            <a:extLst>
              <a:ext uri="{FF2B5EF4-FFF2-40B4-BE49-F238E27FC236}">
                <a16:creationId xmlns:a16="http://schemas.microsoft.com/office/drawing/2014/main" id="{C3098651-2D94-5B83-1906-A97DC951272C}"/>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A61818ED-9FC4-F69B-365A-BA6E54AB6857}"/>
              </a:ext>
            </a:extLst>
          </p:cNvPr>
          <p:cNvSpPr>
            <a:spLocks noGrp="1"/>
          </p:cNvSpPr>
          <p:nvPr>
            <p:ph type="sldNum" sz="quarter" idx="12"/>
          </p:nvPr>
        </p:nvSpPr>
        <p:spPr/>
        <p:txBody>
          <a:bodyPr/>
          <a:lstStyle/>
          <a:p>
            <a:fld id="{34ABF913-F4AD-47A1-B69D-8F6C0D0A9EE8}" type="slidenum">
              <a:rPr lang="it-IT" smtClean="0"/>
              <a:t>‹N›</a:t>
            </a:fld>
            <a:endParaRPr lang="it-IT"/>
          </a:p>
        </p:txBody>
      </p:sp>
    </p:spTree>
    <p:extLst>
      <p:ext uri="{BB962C8B-B14F-4D97-AF65-F5344CB8AC3E}">
        <p14:creationId xmlns:p14="http://schemas.microsoft.com/office/powerpoint/2010/main" val="657526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806358-4BBD-E317-B111-76D5A62F123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0F502E6-4BAD-EC5E-0ADC-7C52C6B127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7550C07F-2EB4-B8B0-8C54-DECD5308E9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AB988BE1-72B7-246D-C0F2-31CDD0521230}"/>
              </a:ext>
            </a:extLst>
          </p:cNvPr>
          <p:cNvSpPr>
            <a:spLocks noGrp="1"/>
          </p:cNvSpPr>
          <p:nvPr>
            <p:ph type="dt" sz="half" idx="10"/>
          </p:nvPr>
        </p:nvSpPr>
        <p:spPr/>
        <p:txBody>
          <a:bodyPr/>
          <a:lstStyle/>
          <a:p>
            <a:fld id="{23A5C63A-D1E0-48C5-BE04-85A5A0420C97}" type="datetimeFigureOut">
              <a:rPr lang="it-IT" smtClean="0"/>
              <a:t>28/02/2024</a:t>
            </a:fld>
            <a:endParaRPr lang="it-IT"/>
          </a:p>
        </p:txBody>
      </p:sp>
      <p:sp>
        <p:nvSpPr>
          <p:cNvPr id="6" name="Segnaposto piè di pagina 5">
            <a:extLst>
              <a:ext uri="{FF2B5EF4-FFF2-40B4-BE49-F238E27FC236}">
                <a16:creationId xmlns:a16="http://schemas.microsoft.com/office/drawing/2014/main" id="{6090AD4A-7A80-A3BA-483E-7922247F016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47FEA82-7591-1E62-5899-7259998E7056}"/>
              </a:ext>
            </a:extLst>
          </p:cNvPr>
          <p:cNvSpPr>
            <a:spLocks noGrp="1"/>
          </p:cNvSpPr>
          <p:nvPr>
            <p:ph type="sldNum" sz="quarter" idx="12"/>
          </p:nvPr>
        </p:nvSpPr>
        <p:spPr/>
        <p:txBody>
          <a:bodyPr/>
          <a:lstStyle/>
          <a:p>
            <a:fld id="{34ABF913-F4AD-47A1-B69D-8F6C0D0A9EE8}" type="slidenum">
              <a:rPr lang="it-IT" smtClean="0"/>
              <a:t>‹N›</a:t>
            </a:fld>
            <a:endParaRPr lang="it-IT"/>
          </a:p>
        </p:txBody>
      </p:sp>
    </p:spTree>
    <p:extLst>
      <p:ext uri="{BB962C8B-B14F-4D97-AF65-F5344CB8AC3E}">
        <p14:creationId xmlns:p14="http://schemas.microsoft.com/office/powerpoint/2010/main" val="3521790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FA4FA7-9B8E-E650-0A61-4F6FF3D73D8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594A787B-6F09-FA29-C5DE-3F819940F7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463C1167-23CD-78DC-4D24-CEA0D4C798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820B827-38CD-7D43-247B-597B35ED1993}"/>
              </a:ext>
            </a:extLst>
          </p:cNvPr>
          <p:cNvSpPr>
            <a:spLocks noGrp="1"/>
          </p:cNvSpPr>
          <p:nvPr>
            <p:ph type="dt" sz="half" idx="10"/>
          </p:nvPr>
        </p:nvSpPr>
        <p:spPr/>
        <p:txBody>
          <a:bodyPr/>
          <a:lstStyle/>
          <a:p>
            <a:fld id="{23A5C63A-D1E0-48C5-BE04-85A5A0420C97}" type="datetimeFigureOut">
              <a:rPr lang="it-IT" smtClean="0"/>
              <a:t>28/02/2024</a:t>
            </a:fld>
            <a:endParaRPr lang="it-IT"/>
          </a:p>
        </p:txBody>
      </p:sp>
      <p:sp>
        <p:nvSpPr>
          <p:cNvPr id="6" name="Segnaposto piè di pagina 5">
            <a:extLst>
              <a:ext uri="{FF2B5EF4-FFF2-40B4-BE49-F238E27FC236}">
                <a16:creationId xmlns:a16="http://schemas.microsoft.com/office/drawing/2014/main" id="{767A618F-AA94-A25B-6017-AF195CA873D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2F8F966-DDA2-62EF-4D26-42875BE1BA38}"/>
              </a:ext>
            </a:extLst>
          </p:cNvPr>
          <p:cNvSpPr>
            <a:spLocks noGrp="1"/>
          </p:cNvSpPr>
          <p:nvPr>
            <p:ph type="sldNum" sz="quarter" idx="12"/>
          </p:nvPr>
        </p:nvSpPr>
        <p:spPr/>
        <p:txBody>
          <a:bodyPr/>
          <a:lstStyle/>
          <a:p>
            <a:fld id="{34ABF913-F4AD-47A1-B69D-8F6C0D0A9EE8}" type="slidenum">
              <a:rPr lang="it-IT" smtClean="0"/>
              <a:t>‹N›</a:t>
            </a:fld>
            <a:endParaRPr lang="it-IT"/>
          </a:p>
        </p:txBody>
      </p:sp>
    </p:spTree>
    <p:extLst>
      <p:ext uri="{BB962C8B-B14F-4D97-AF65-F5344CB8AC3E}">
        <p14:creationId xmlns:p14="http://schemas.microsoft.com/office/powerpoint/2010/main" val="833111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1E3F052C-86B6-8D54-6A01-81F98DC3CC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6ED5F2C-F20A-1D59-88F8-3D8F8311AD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50421A9-E266-1A71-473A-C962B74738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3A5C63A-D1E0-48C5-BE04-85A5A0420C97}" type="datetimeFigureOut">
              <a:rPr lang="it-IT" smtClean="0"/>
              <a:t>28/02/2024</a:t>
            </a:fld>
            <a:endParaRPr lang="it-IT"/>
          </a:p>
        </p:txBody>
      </p:sp>
      <p:sp>
        <p:nvSpPr>
          <p:cNvPr id="5" name="Segnaposto piè di pagina 4">
            <a:extLst>
              <a:ext uri="{FF2B5EF4-FFF2-40B4-BE49-F238E27FC236}">
                <a16:creationId xmlns:a16="http://schemas.microsoft.com/office/drawing/2014/main" id="{09DF5B49-2F71-F223-C118-4312DADEC2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A8F4A5A7-6B42-5409-FFFC-A72B0004AA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4ABF913-F4AD-47A1-B69D-8F6C0D0A9EE8}" type="slidenum">
              <a:rPr lang="it-IT" smtClean="0"/>
              <a:t>‹N›</a:t>
            </a:fld>
            <a:endParaRPr lang="it-IT"/>
          </a:p>
        </p:txBody>
      </p:sp>
    </p:spTree>
    <p:extLst>
      <p:ext uri="{BB962C8B-B14F-4D97-AF65-F5344CB8AC3E}">
        <p14:creationId xmlns:p14="http://schemas.microsoft.com/office/powerpoint/2010/main" val="1527985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49FDB2-79C8-88A7-3785-976FCA8B1F8E}"/>
              </a:ext>
            </a:extLst>
          </p:cNvPr>
          <p:cNvSpPr>
            <a:spLocks noGrp="1"/>
          </p:cNvSpPr>
          <p:nvPr>
            <p:ph type="ctrTitle"/>
          </p:nvPr>
        </p:nvSpPr>
        <p:spPr>
          <a:xfrm>
            <a:off x="1524000" y="371270"/>
            <a:ext cx="9144000" cy="628072"/>
          </a:xfrm>
        </p:spPr>
        <p:txBody>
          <a:bodyPr>
            <a:normAutofit/>
          </a:bodyPr>
          <a:lstStyle/>
          <a:p>
            <a:r>
              <a:rPr lang="it-IT" sz="3600" dirty="0"/>
              <a:t>Elementi essenziali per l’analisi (1)</a:t>
            </a:r>
          </a:p>
        </p:txBody>
      </p:sp>
      <p:sp>
        <p:nvSpPr>
          <p:cNvPr id="3" name="Sottotitolo 2">
            <a:extLst>
              <a:ext uri="{FF2B5EF4-FFF2-40B4-BE49-F238E27FC236}">
                <a16:creationId xmlns:a16="http://schemas.microsoft.com/office/drawing/2014/main" id="{B66FB9A4-947A-07A2-CA6A-694DD87C8E6C}"/>
              </a:ext>
            </a:extLst>
          </p:cNvPr>
          <p:cNvSpPr>
            <a:spLocks noGrp="1"/>
          </p:cNvSpPr>
          <p:nvPr>
            <p:ph type="subTitle" idx="1"/>
          </p:nvPr>
        </p:nvSpPr>
        <p:spPr>
          <a:xfrm>
            <a:off x="452582" y="1320799"/>
            <a:ext cx="11286836" cy="5246255"/>
          </a:xfrm>
        </p:spPr>
        <p:txBody>
          <a:bodyPr/>
          <a:lstStyle/>
          <a:p>
            <a:endParaRPr lang="it-IT" dirty="0"/>
          </a:p>
        </p:txBody>
      </p:sp>
      <p:graphicFrame>
        <p:nvGraphicFramePr>
          <p:cNvPr id="4" name="Tabella 3">
            <a:extLst>
              <a:ext uri="{FF2B5EF4-FFF2-40B4-BE49-F238E27FC236}">
                <a16:creationId xmlns:a16="http://schemas.microsoft.com/office/drawing/2014/main" id="{161945BB-C603-15C8-B316-A011C91714DA}"/>
              </a:ext>
            </a:extLst>
          </p:cNvPr>
          <p:cNvGraphicFramePr>
            <a:graphicFrameLocks noGrp="1"/>
          </p:cNvGraphicFramePr>
          <p:nvPr>
            <p:extLst>
              <p:ext uri="{D42A27DB-BD31-4B8C-83A1-F6EECF244321}">
                <p14:modId xmlns:p14="http://schemas.microsoft.com/office/powerpoint/2010/main" val="571228575"/>
              </p:ext>
            </p:extLst>
          </p:nvPr>
        </p:nvGraphicFramePr>
        <p:xfrm>
          <a:off x="452582" y="1080089"/>
          <a:ext cx="11286837" cy="5554649"/>
        </p:xfrm>
        <a:graphic>
          <a:graphicData uri="http://schemas.openxmlformats.org/drawingml/2006/table">
            <a:tbl>
              <a:tblPr>
                <a:tableStyleId>{5C22544A-7EE6-4342-B048-85BDC9FD1C3A}</a:tableStyleId>
              </a:tblPr>
              <a:tblGrid>
                <a:gridCol w="2169833">
                  <a:extLst>
                    <a:ext uri="{9D8B030D-6E8A-4147-A177-3AD203B41FA5}">
                      <a16:colId xmlns:a16="http://schemas.microsoft.com/office/drawing/2014/main" val="4231701925"/>
                    </a:ext>
                  </a:extLst>
                </a:gridCol>
                <a:gridCol w="2889622">
                  <a:extLst>
                    <a:ext uri="{9D8B030D-6E8A-4147-A177-3AD203B41FA5}">
                      <a16:colId xmlns:a16="http://schemas.microsoft.com/office/drawing/2014/main" val="1882596896"/>
                    </a:ext>
                  </a:extLst>
                </a:gridCol>
                <a:gridCol w="4537817">
                  <a:extLst>
                    <a:ext uri="{9D8B030D-6E8A-4147-A177-3AD203B41FA5}">
                      <a16:colId xmlns:a16="http://schemas.microsoft.com/office/drawing/2014/main" val="2311456550"/>
                    </a:ext>
                  </a:extLst>
                </a:gridCol>
                <a:gridCol w="1689565">
                  <a:extLst>
                    <a:ext uri="{9D8B030D-6E8A-4147-A177-3AD203B41FA5}">
                      <a16:colId xmlns:a16="http://schemas.microsoft.com/office/drawing/2014/main" val="3394038851"/>
                    </a:ext>
                  </a:extLst>
                </a:gridCol>
              </a:tblGrid>
              <a:tr h="205575">
                <a:tc>
                  <a:txBody>
                    <a:bodyPr/>
                    <a:lstStyle/>
                    <a:p>
                      <a:pPr marL="0" algn="ctr" defTabSz="914400" rtl="0" eaLnBrk="1" fontAlgn="b" latinLnBrk="0" hangingPunct="1"/>
                      <a:r>
                        <a:rPr lang="it-IT" sz="1400" u="dbl" strike="noStrike" kern="1200" dirty="0">
                          <a:solidFill>
                            <a:schemeClr val="bg1"/>
                          </a:solidFill>
                          <a:effectLst/>
                          <a:latin typeface="+mn-lt"/>
                          <a:ea typeface="+mn-ea"/>
                          <a:cs typeface="+mn-cs"/>
                        </a:rPr>
                        <a:t>Tipologia di input</a:t>
                      </a:r>
                    </a:p>
                  </a:txBody>
                  <a:tcPr marL="6207" marR="6207" marT="6207"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marL="0" algn="ctr" defTabSz="914400" rtl="0" eaLnBrk="1" fontAlgn="b" latinLnBrk="0" hangingPunct="1"/>
                      <a:r>
                        <a:rPr lang="it-IT" sz="1400" u="dbl" strike="noStrike" kern="1200" dirty="0">
                          <a:solidFill>
                            <a:schemeClr val="bg1"/>
                          </a:solidFill>
                          <a:effectLst/>
                          <a:latin typeface="+mn-lt"/>
                          <a:ea typeface="+mn-ea"/>
                          <a:cs typeface="+mn-cs"/>
                        </a:rPr>
                        <a:t>Scopo</a:t>
                      </a:r>
                    </a:p>
                  </a:txBody>
                  <a:tcPr marL="6207" marR="6207" marT="6207"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ctr" fontAlgn="b"/>
                      <a:r>
                        <a:rPr lang="it-IT" sz="1400" u="dbl" strike="noStrike" kern="1200" dirty="0">
                          <a:solidFill>
                            <a:schemeClr val="bg1"/>
                          </a:solidFill>
                          <a:effectLst/>
                          <a:latin typeface="+mn-lt"/>
                          <a:ea typeface="+mn-ea"/>
                          <a:cs typeface="+mn-cs"/>
                        </a:rPr>
                        <a:t>Variabili d'interesse</a:t>
                      </a:r>
                    </a:p>
                  </a:txBody>
                  <a:tcPr marL="6207" marR="6207" marT="6207"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ctr" fontAlgn="b"/>
                      <a:r>
                        <a:rPr lang="it-IT" sz="1400" u="dbl" strike="noStrike" kern="1200" dirty="0">
                          <a:solidFill>
                            <a:schemeClr val="bg1"/>
                          </a:solidFill>
                          <a:effectLst/>
                          <a:latin typeface="+mn-lt"/>
                          <a:ea typeface="+mn-ea"/>
                          <a:cs typeface="+mn-cs"/>
                        </a:rPr>
                        <a:t>Fonte</a:t>
                      </a:r>
                    </a:p>
                  </a:txBody>
                  <a:tcPr marL="6207" marR="6207" marT="6207"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192270581"/>
                  </a:ext>
                </a:extLst>
              </a:tr>
              <a:tr h="441443">
                <a:tc rowSpan="4">
                  <a:txBody>
                    <a:bodyPr/>
                    <a:lstStyle/>
                    <a:p>
                      <a:pPr algn="ctr" fontAlgn="ctr"/>
                      <a:r>
                        <a:rPr lang="it-IT" sz="1100" u="none" strike="noStrike" dirty="0">
                          <a:effectLst/>
                        </a:rPr>
                        <a:t>Aspetti cronologici di progetto</a:t>
                      </a:r>
                      <a:endParaRPr lang="it-IT" sz="1100" b="0" i="0" u="none" strike="noStrike" dirty="0">
                        <a:solidFill>
                          <a:srgbClr val="000000"/>
                        </a:solidFill>
                        <a:effectLst/>
                        <a:latin typeface="Aptos Narrow" panose="020B0004020202020204" pitchFamily="34" charset="0"/>
                      </a:endParaRPr>
                    </a:p>
                  </a:txBody>
                  <a:tcPr marL="6207" marR="6207" marT="6207"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algn="l" fontAlgn="ctr"/>
                      <a:r>
                        <a:rPr lang="it-IT" sz="1100" u="none" strike="noStrike" dirty="0">
                          <a:effectLst/>
                        </a:rPr>
                        <a:t>L'analisi dei riferimenti cronologici del progetto serve al valutatore del PEF per capire l'andamento e i momenti da cui certi flussi (in entrata o in uscita), iniziano (o cessano) di manifestarsi. Inoltre, se il contratto è riclassificato On Balance, conoscere la durata della costruzione aiuta a determinare l'impatto P/a del progetto sul deficit dell'amministrazione</a:t>
                      </a:r>
                      <a:endParaRPr lang="it-IT" sz="1100" b="0" i="0" u="none" strike="noStrike" dirty="0">
                        <a:solidFill>
                          <a:srgbClr val="000000"/>
                        </a:solidFill>
                        <a:effectLst/>
                        <a:latin typeface="Aptos Narrow" panose="020B0004020202020204" pitchFamily="34" charset="0"/>
                      </a:endParaRPr>
                    </a:p>
                  </a:txBody>
                  <a:tcPr marL="6207" marR="6207" marT="6207"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it-IT" sz="1100" u="none" strike="noStrike" kern="1200" dirty="0">
                          <a:solidFill>
                            <a:schemeClr val="dk1"/>
                          </a:solidFill>
                          <a:effectLst/>
                          <a:latin typeface="+mn-lt"/>
                          <a:ea typeface="+mn-ea"/>
                          <a:cs typeface="+mn-cs"/>
                        </a:rPr>
                        <a:t>Data inizio costruzione (o, in alternativa, periodo della costruzione)</a:t>
                      </a:r>
                    </a:p>
                  </a:txBody>
                  <a:tcPr marL="6207" marR="6207" marT="6207" marB="0" anchor="b">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algn="l" fontAlgn="b"/>
                      <a:r>
                        <a:rPr lang="it-IT" sz="1100" u="none" strike="noStrike" kern="1200" dirty="0">
                          <a:solidFill>
                            <a:schemeClr val="dk1"/>
                          </a:solidFill>
                          <a:effectLst/>
                          <a:latin typeface="+mn-lt"/>
                          <a:ea typeface="+mn-ea"/>
                          <a:cs typeface="+mn-cs"/>
                        </a:rPr>
                        <a:t>Documentazione contrattuale (contratto e/o cronoprogramma)</a:t>
                      </a:r>
                    </a:p>
                  </a:txBody>
                  <a:tcPr marL="6207" marR="6207" marT="6207"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extLst>
                  <a:ext uri="{0D108BD9-81ED-4DB2-BD59-A6C34878D82A}">
                    <a16:rowId xmlns:a16="http://schemas.microsoft.com/office/drawing/2014/main" val="3257645325"/>
                  </a:ext>
                </a:extLst>
              </a:tr>
              <a:tr h="476682">
                <a:tc vMerge="1">
                  <a:txBody>
                    <a:bodyPr/>
                    <a:lstStyle/>
                    <a:p>
                      <a:endParaRPr lang="it-IT"/>
                    </a:p>
                  </a:txBody>
                  <a:tcPr/>
                </a:tc>
                <a:tc vMerge="1">
                  <a:txBody>
                    <a:bodyPr/>
                    <a:lstStyle/>
                    <a:p>
                      <a:endParaRPr lang="it-IT"/>
                    </a:p>
                  </a:txBody>
                  <a:tcPr/>
                </a:tc>
                <a:tc>
                  <a:txBody>
                    <a:bodyPr/>
                    <a:lstStyle/>
                    <a:p>
                      <a:pPr algn="l" fontAlgn="ctr"/>
                      <a:r>
                        <a:rPr lang="it-IT" sz="1100" u="none" strike="noStrike" dirty="0">
                          <a:effectLst/>
                        </a:rPr>
                        <a:t>Data fine costruzione (o, in alternativa, periodo della costruzione)</a:t>
                      </a:r>
                      <a:endParaRPr lang="it-IT" sz="1100" b="0" i="0" u="none" strike="noStrike" dirty="0">
                        <a:solidFill>
                          <a:srgbClr val="000000"/>
                        </a:solidFill>
                        <a:effectLst/>
                        <a:latin typeface="Aptos Narrow" panose="020B0004020202020204" pitchFamily="34" charset="0"/>
                      </a:endParaRPr>
                    </a:p>
                  </a:txBody>
                  <a:tcPr marL="6207" marR="6207" marT="6207" marB="0" anchor="ctr">
                    <a:solidFill>
                      <a:schemeClr val="bg1"/>
                    </a:solidFill>
                  </a:tcPr>
                </a:tc>
                <a:tc>
                  <a:txBody>
                    <a:bodyPr/>
                    <a:lstStyle/>
                    <a:p>
                      <a:pPr algn="l" fontAlgn="b"/>
                      <a:r>
                        <a:rPr lang="it-IT" sz="1100" u="none" strike="noStrike" dirty="0">
                          <a:effectLst/>
                        </a:rPr>
                        <a:t>Documentazione contrattuale (contratto e/o cronoprogramma)</a:t>
                      </a:r>
                      <a:endParaRPr lang="it-IT" sz="1100" b="0" i="0" u="none" strike="noStrike" dirty="0">
                        <a:solidFill>
                          <a:srgbClr val="000000"/>
                        </a:solidFill>
                        <a:effectLst/>
                        <a:latin typeface="Aptos Narrow" panose="020B0004020202020204" pitchFamily="34" charset="0"/>
                      </a:endParaRPr>
                    </a:p>
                  </a:txBody>
                  <a:tcPr marL="6207" marR="6207" marT="6207" marB="0" anchor="b">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049269051"/>
                  </a:ext>
                </a:extLst>
              </a:tr>
              <a:tr h="476682">
                <a:tc vMerge="1">
                  <a:txBody>
                    <a:bodyPr/>
                    <a:lstStyle/>
                    <a:p>
                      <a:endParaRPr lang="it-IT"/>
                    </a:p>
                  </a:txBody>
                  <a:tcPr/>
                </a:tc>
                <a:tc vMerge="1">
                  <a:txBody>
                    <a:bodyPr/>
                    <a:lstStyle/>
                    <a:p>
                      <a:endParaRPr lang="it-IT"/>
                    </a:p>
                  </a:txBody>
                  <a:tcPr/>
                </a:tc>
                <a:tc>
                  <a:txBody>
                    <a:bodyPr/>
                    <a:lstStyle/>
                    <a:p>
                      <a:pPr algn="l" fontAlgn="ctr"/>
                      <a:r>
                        <a:rPr lang="it-IT" sz="1100" u="none" strike="noStrike" dirty="0">
                          <a:effectLst/>
                        </a:rPr>
                        <a:t>Data inizio gestione (o, in alternativa, periodo di gestione)</a:t>
                      </a:r>
                      <a:endParaRPr lang="it-IT" sz="1100" b="0" i="0" u="none" strike="noStrike" dirty="0">
                        <a:solidFill>
                          <a:srgbClr val="000000"/>
                        </a:solidFill>
                        <a:effectLst/>
                        <a:latin typeface="Aptos Narrow" panose="020B0004020202020204" pitchFamily="34" charset="0"/>
                      </a:endParaRPr>
                    </a:p>
                  </a:txBody>
                  <a:tcPr marL="6207" marR="6207" marT="6207" marB="0" anchor="ctr">
                    <a:solidFill>
                      <a:schemeClr val="accent2">
                        <a:lumMod val="20000"/>
                        <a:lumOff val="80000"/>
                      </a:schemeClr>
                    </a:solidFill>
                  </a:tcPr>
                </a:tc>
                <a:tc>
                  <a:txBody>
                    <a:bodyPr/>
                    <a:lstStyle/>
                    <a:p>
                      <a:pPr algn="l" fontAlgn="b"/>
                      <a:r>
                        <a:rPr lang="it-IT" sz="1100" u="none" strike="noStrike" dirty="0">
                          <a:effectLst/>
                        </a:rPr>
                        <a:t>Documentazione contrattuale (contratto e/o cronoprogramma)</a:t>
                      </a:r>
                      <a:endParaRPr lang="it-IT" sz="1100" b="0" i="0" u="none" strike="noStrike" dirty="0">
                        <a:solidFill>
                          <a:srgbClr val="000000"/>
                        </a:solidFill>
                        <a:effectLst/>
                        <a:latin typeface="Aptos Narrow" panose="020B0004020202020204" pitchFamily="34" charset="0"/>
                      </a:endParaRPr>
                    </a:p>
                  </a:txBody>
                  <a:tcPr marL="6207" marR="6207" marT="6207" marB="0" anchor="b">
                    <a:lnR w="12700" cap="flat" cmpd="sng" algn="ctr">
                      <a:solidFill>
                        <a:schemeClr val="tx1"/>
                      </a:solid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3672613442"/>
                  </a:ext>
                </a:extLst>
              </a:tr>
              <a:tr h="476682">
                <a:tc vMerge="1">
                  <a:txBody>
                    <a:bodyPr/>
                    <a:lstStyle/>
                    <a:p>
                      <a:endParaRPr lang="it-IT"/>
                    </a:p>
                  </a:txBody>
                  <a:tcPr/>
                </a:tc>
                <a:tc vMerge="1">
                  <a:txBody>
                    <a:bodyPr/>
                    <a:lstStyle/>
                    <a:p>
                      <a:endParaRPr lang="it-IT"/>
                    </a:p>
                  </a:txBody>
                  <a:tcPr/>
                </a:tc>
                <a:tc>
                  <a:txBody>
                    <a:bodyPr/>
                    <a:lstStyle/>
                    <a:p>
                      <a:pPr algn="l" fontAlgn="ctr"/>
                      <a:r>
                        <a:rPr lang="it-IT" sz="1100" u="none" strike="noStrike" dirty="0">
                          <a:effectLst/>
                        </a:rPr>
                        <a:t>Data fine  gestione (o, in alternativa, periodo di gestione)</a:t>
                      </a:r>
                      <a:endParaRPr lang="it-IT" sz="1100" b="0" i="0" u="none" strike="noStrike" dirty="0">
                        <a:solidFill>
                          <a:srgbClr val="000000"/>
                        </a:solidFill>
                        <a:effectLst/>
                        <a:latin typeface="Aptos Narrow" panose="020B0004020202020204" pitchFamily="34" charset="0"/>
                      </a:endParaRPr>
                    </a:p>
                  </a:txBody>
                  <a:tcPr marL="6207" marR="6207" marT="6207" marB="0" anchor="ctr">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it-IT" sz="1100" u="none" strike="noStrike" dirty="0">
                          <a:effectLst/>
                        </a:rPr>
                        <a:t>Documentazione contrattuale (contratto e/o cronoprogramma)</a:t>
                      </a:r>
                      <a:endParaRPr lang="it-IT" sz="1100" b="0" i="0" u="none" strike="noStrike" dirty="0">
                        <a:solidFill>
                          <a:srgbClr val="000000"/>
                        </a:solidFill>
                        <a:effectLst/>
                        <a:latin typeface="Aptos Narrow" panose="020B0004020202020204" pitchFamily="34" charset="0"/>
                      </a:endParaRPr>
                    </a:p>
                  </a:txBody>
                  <a:tcPr marL="6207" marR="6207" marT="6207"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7673007"/>
                  </a:ext>
                </a:extLst>
              </a:tr>
              <a:tr h="633639">
                <a:tc rowSpan="3">
                  <a:txBody>
                    <a:bodyPr/>
                    <a:lstStyle/>
                    <a:p>
                      <a:pPr algn="l" fontAlgn="ctr"/>
                      <a:r>
                        <a:rPr lang="it-IT" sz="1100" u="none" strike="noStrike" dirty="0">
                          <a:effectLst/>
                        </a:rPr>
                        <a:t>Quadro dell'opera</a:t>
                      </a:r>
                      <a:endParaRPr lang="it-IT" sz="1100" b="0" i="0" u="none" strike="noStrike" dirty="0">
                        <a:solidFill>
                          <a:srgbClr val="000000"/>
                        </a:solidFill>
                        <a:effectLst/>
                        <a:latin typeface="Aptos Narrow" panose="020B0004020202020204" pitchFamily="34" charset="0"/>
                      </a:endParaRPr>
                    </a:p>
                  </a:txBody>
                  <a:tcPr marL="6207" marR="6207" marT="6207"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rowSpan="3">
                  <a:txBody>
                    <a:bodyPr/>
                    <a:lstStyle/>
                    <a:p>
                      <a:pPr algn="l" fontAlgn="ctr"/>
                      <a:r>
                        <a:rPr lang="it-IT" sz="1100" u="none" strike="noStrike" dirty="0">
                          <a:effectLst/>
                        </a:rPr>
                        <a:t>L'analisi del QE dell'Opera è finalizzato a determinare il fabbisogno finanziario connesso alla realizzazione dell'asset oggetto del contratto, in caso di riclassificazione on balance del contratto rappresenta, inoltre, il valore complessivo da registrare a deficit per l'amministrazione.</a:t>
                      </a:r>
                      <a:endParaRPr lang="it-IT" sz="1100" b="0" i="0" u="none" strike="noStrike" dirty="0">
                        <a:solidFill>
                          <a:srgbClr val="000000"/>
                        </a:solidFill>
                        <a:effectLst/>
                        <a:latin typeface="Aptos Narrow" panose="020B0004020202020204" pitchFamily="34" charset="0"/>
                      </a:endParaRPr>
                    </a:p>
                  </a:txBody>
                  <a:tcPr marL="6207" marR="6207" marT="6207"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ctr"/>
                      <a:r>
                        <a:rPr lang="it-IT" sz="1100" u="none" strike="noStrike" dirty="0">
                          <a:effectLst/>
                        </a:rPr>
                        <a:t>Costo di investimento (derivato da QE): esso può esser e coperto </a:t>
                      </a:r>
                      <a:r>
                        <a:rPr lang="it-IT" sz="1100" u="none" strike="noStrike" kern="1200" dirty="0">
                          <a:solidFill>
                            <a:schemeClr val="dk1"/>
                          </a:solidFill>
                          <a:effectLst/>
                          <a:latin typeface="+mn-lt"/>
                          <a:ea typeface="+mn-ea"/>
                          <a:cs typeface="+mn-cs"/>
                        </a:rPr>
                        <a:t>con contributo pubblico </a:t>
                      </a:r>
                      <a:r>
                        <a:rPr lang="it-IT" sz="1100" b="1" u="none" strike="noStrike" kern="1200" dirty="0">
                          <a:solidFill>
                            <a:schemeClr val="dk1"/>
                          </a:solidFill>
                          <a:effectLst/>
                          <a:latin typeface="+mn-lt"/>
                          <a:ea typeface="+mn-ea"/>
                          <a:cs typeface="+mn-cs"/>
                        </a:rPr>
                        <a:t>al massimo per il 50% del costo complessivo</a:t>
                      </a:r>
                      <a:r>
                        <a:rPr lang="it-IT" sz="1100" u="none" strike="noStrike" kern="1200" dirty="0">
                          <a:solidFill>
                            <a:schemeClr val="dk1"/>
                          </a:solidFill>
                          <a:effectLst/>
                          <a:latin typeface="+mn-lt"/>
                          <a:ea typeface="+mn-ea"/>
                          <a:cs typeface="+mn-cs"/>
                        </a:rPr>
                        <a:t>, mentre la quota restante sarà poi recuperata dal privato attraverso il </a:t>
                      </a:r>
                      <a:r>
                        <a:rPr lang="it-IT" sz="1100" b="1" u="none" strike="noStrike" kern="1200" dirty="0">
                          <a:solidFill>
                            <a:schemeClr val="dk1"/>
                          </a:solidFill>
                          <a:effectLst/>
                          <a:latin typeface="+mn-lt"/>
                          <a:ea typeface="+mn-ea"/>
                          <a:cs typeface="+mn-cs"/>
                        </a:rPr>
                        <a:t>canone di disponibilità </a:t>
                      </a:r>
                      <a:r>
                        <a:rPr lang="it-IT" sz="1100" u="none" strike="noStrike" kern="1200" dirty="0">
                          <a:solidFill>
                            <a:schemeClr val="dk1"/>
                          </a:solidFill>
                          <a:effectLst/>
                          <a:latin typeface="+mn-lt"/>
                          <a:ea typeface="+mn-ea"/>
                          <a:cs typeface="+mn-cs"/>
                        </a:rPr>
                        <a:t>o attraverso l’applicazione di </a:t>
                      </a:r>
                      <a:r>
                        <a:rPr lang="it-IT" sz="1100" b="1" u="none" strike="noStrike" kern="1200" dirty="0">
                          <a:solidFill>
                            <a:schemeClr val="dk1"/>
                          </a:solidFill>
                          <a:effectLst/>
                          <a:latin typeface="+mn-lt"/>
                          <a:ea typeface="+mn-ea"/>
                          <a:cs typeface="+mn-cs"/>
                        </a:rPr>
                        <a:t>tariffe</a:t>
                      </a:r>
                      <a:r>
                        <a:rPr lang="it-IT" sz="1100" u="none" strike="noStrike" kern="1200" dirty="0">
                          <a:solidFill>
                            <a:schemeClr val="dk1"/>
                          </a:solidFill>
                          <a:effectLst/>
                          <a:latin typeface="+mn-lt"/>
                          <a:ea typeface="+mn-ea"/>
                          <a:cs typeface="+mn-cs"/>
                        </a:rPr>
                        <a:t> sugli utenti</a:t>
                      </a:r>
                    </a:p>
                  </a:txBody>
                  <a:tcPr marL="6207" marR="6207" marT="6207" marB="0" anchor="ctr">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algn="l" fontAlgn="b"/>
                      <a:r>
                        <a:rPr lang="it-IT" sz="1100" u="none" strike="noStrike" dirty="0">
                          <a:effectLst/>
                        </a:rPr>
                        <a:t>Documentazione contrattuale (contratto e/o Quadro Economico dell'Opera)</a:t>
                      </a:r>
                      <a:endParaRPr lang="it-IT" sz="1100" b="0" i="0" u="none" strike="noStrike" dirty="0">
                        <a:solidFill>
                          <a:srgbClr val="000000"/>
                        </a:solidFill>
                        <a:effectLst/>
                        <a:latin typeface="Aptos Narrow" panose="020B0004020202020204" pitchFamily="34" charset="0"/>
                      </a:endParaRPr>
                    </a:p>
                  </a:txBody>
                  <a:tcPr marL="6207" marR="6207" marT="6207"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extLst>
                  <a:ext uri="{0D108BD9-81ED-4DB2-BD59-A6C34878D82A}">
                    <a16:rowId xmlns:a16="http://schemas.microsoft.com/office/drawing/2014/main" val="1570233456"/>
                  </a:ext>
                </a:extLst>
              </a:tr>
              <a:tr h="633639">
                <a:tc vMerge="1">
                  <a:txBody>
                    <a:bodyPr/>
                    <a:lstStyle/>
                    <a:p>
                      <a:endParaRPr lang="it-IT"/>
                    </a:p>
                  </a:txBody>
                  <a:tcPr/>
                </a:tc>
                <a:tc vMerge="1">
                  <a:txBody>
                    <a:bodyPr/>
                    <a:lstStyle/>
                    <a:p>
                      <a:endParaRPr lang="it-IT"/>
                    </a:p>
                  </a:txBody>
                  <a:tcPr/>
                </a:tc>
                <a:tc>
                  <a:txBody>
                    <a:bodyPr/>
                    <a:lstStyle/>
                    <a:p>
                      <a:pPr algn="l" fontAlgn="ctr"/>
                      <a:r>
                        <a:rPr lang="it-IT" sz="1100" u="none" strike="noStrike" dirty="0">
                          <a:effectLst/>
                        </a:rPr>
                        <a:t>Valore degli eventuali oneri finanziari capitalizzati</a:t>
                      </a:r>
                      <a:endParaRPr lang="it-IT" sz="1100" b="0" i="0" u="none" strike="noStrike" dirty="0">
                        <a:solidFill>
                          <a:srgbClr val="000000"/>
                        </a:solidFill>
                        <a:effectLst/>
                        <a:latin typeface="Aptos Narrow" panose="020B0004020202020204" pitchFamily="34" charset="0"/>
                      </a:endParaRPr>
                    </a:p>
                  </a:txBody>
                  <a:tcPr marL="6207" marR="6207" marT="6207" marB="0" anchor="ctr">
                    <a:solidFill>
                      <a:schemeClr val="bg1"/>
                    </a:solidFill>
                  </a:tcPr>
                </a:tc>
                <a:tc>
                  <a:txBody>
                    <a:bodyPr/>
                    <a:lstStyle/>
                    <a:p>
                      <a:pPr algn="l" fontAlgn="b"/>
                      <a:r>
                        <a:rPr lang="it-IT" sz="1100" u="none" strike="noStrike" dirty="0">
                          <a:effectLst/>
                        </a:rPr>
                        <a:t>Documentazione contrattuale (contratto e/o Quadro Economico dell'Opera)</a:t>
                      </a:r>
                      <a:endParaRPr lang="it-IT" sz="1100" b="0" i="0" u="none" strike="noStrike" dirty="0">
                        <a:solidFill>
                          <a:srgbClr val="000000"/>
                        </a:solidFill>
                        <a:effectLst/>
                        <a:latin typeface="Aptos Narrow" panose="020B0004020202020204" pitchFamily="34" charset="0"/>
                      </a:endParaRPr>
                    </a:p>
                  </a:txBody>
                  <a:tcPr marL="6207" marR="6207" marT="6207" marB="0" anchor="b">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957704704"/>
                  </a:ext>
                </a:extLst>
              </a:tr>
              <a:tr h="633639">
                <a:tc vMerge="1">
                  <a:txBody>
                    <a:bodyPr/>
                    <a:lstStyle/>
                    <a:p>
                      <a:endParaRPr lang="it-IT"/>
                    </a:p>
                  </a:txBody>
                  <a:tcPr/>
                </a:tc>
                <a:tc vMerge="1">
                  <a:txBody>
                    <a:bodyPr/>
                    <a:lstStyle/>
                    <a:p>
                      <a:endParaRPr lang="it-IT"/>
                    </a:p>
                  </a:txBody>
                  <a:tcPr/>
                </a:tc>
                <a:tc>
                  <a:txBody>
                    <a:bodyPr/>
                    <a:lstStyle/>
                    <a:p>
                      <a:pPr algn="l" fontAlgn="ctr"/>
                      <a:r>
                        <a:rPr lang="it-IT" sz="1100" u="none" strike="noStrike" dirty="0">
                          <a:effectLst/>
                        </a:rPr>
                        <a:t>IVA dovuta</a:t>
                      </a:r>
                      <a:endParaRPr lang="it-IT" sz="1100" b="0" i="0" u="none" strike="noStrike" dirty="0">
                        <a:solidFill>
                          <a:srgbClr val="000000"/>
                        </a:solidFill>
                        <a:effectLst/>
                        <a:latin typeface="Aptos Narrow" panose="020B0004020202020204" pitchFamily="34" charset="0"/>
                      </a:endParaRPr>
                    </a:p>
                  </a:txBody>
                  <a:tcPr marL="6207" marR="6207" marT="6207" marB="0" anchor="ct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r>
                        <a:rPr lang="it-IT" sz="1100" u="none" strike="noStrike" dirty="0">
                          <a:effectLst/>
                        </a:rPr>
                        <a:t>Documentazione contrattuale (contratto e/o Quadro Economico dell'Opera)</a:t>
                      </a:r>
                      <a:endParaRPr lang="it-IT" sz="1100" b="0" i="0" u="none" strike="noStrike" dirty="0">
                        <a:solidFill>
                          <a:srgbClr val="000000"/>
                        </a:solidFill>
                        <a:effectLst/>
                        <a:latin typeface="Aptos Narrow" panose="020B0004020202020204" pitchFamily="34" charset="0"/>
                      </a:endParaRPr>
                    </a:p>
                  </a:txBody>
                  <a:tcPr marL="6207" marR="6207" marT="6207"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044181656"/>
                  </a:ext>
                </a:extLst>
              </a:tr>
              <a:tr h="1268273">
                <a:tc>
                  <a:txBody>
                    <a:bodyPr/>
                    <a:lstStyle/>
                    <a:p>
                      <a:pPr algn="l" fontAlgn="ctr"/>
                      <a:r>
                        <a:rPr lang="it-IT" sz="1100" u="none" strike="noStrike" dirty="0">
                          <a:effectLst/>
                        </a:rPr>
                        <a:t>Quadro della gestione</a:t>
                      </a:r>
                      <a:endParaRPr lang="it-IT" sz="1100" b="0" i="0" u="none" strike="noStrike" dirty="0">
                        <a:solidFill>
                          <a:srgbClr val="000000"/>
                        </a:solidFill>
                        <a:effectLst/>
                        <a:latin typeface="Aptos Narrow" panose="020B0004020202020204" pitchFamily="34" charset="0"/>
                      </a:endParaRPr>
                    </a:p>
                  </a:txBody>
                  <a:tcPr marL="6207" marR="6207" marT="6207"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it-IT" sz="1100" u="none" strike="noStrike" dirty="0">
                          <a:effectLst/>
                        </a:rPr>
                        <a:t>Utile a quantificare il valore dei costi d'esercizio che si manifesteranno anno per anno durante la fase di gestione, i cui fabbisogni dovranno trovare copertura nel canone di disponibilità (se opera fredda) o nei ricavi attesi da utenza (se opera calda) </a:t>
                      </a:r>
                      <a:endParaRPr lang="it-IT" sz="1100" b="0" i="0" u="none" strike="noStrike" dirty="0">
                        <a:solidFill>
                          <a:srgbClr val="000000"/>
                        </a:solidFill>
                        <a:effectLst/>
                        <a:latin typeface="Aptos Narrow" panose="020B0004020202020204" pitchFamily="34" charset="0"/>
                      </a:endParaRPr>
                    </a:p>
                  </a:txBody>
                  <a:tcPr marL="6207" marR="6207" marT="6207"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it-IT" sz="1100" u="none" strike="noStrike" dirty="0">
                          <a:effectLst/>
                        </a:rPr>
                        <a:t>Costi di gestione (es. valore della manutenzione ordinaria e straordinaria programmata, costi di gestione dell'SPV, oneri per la sicurezza, costi legati alle forniture energetiche nei contratti EPC)</a:t>
                      </a:r>
                      <a:endParaRPr lang="it-IT" sz="1100" b="0" i="0" u="none" strike="noStrike" dirty="0">
                        <a:solidFill>
                          <a:srgbClr val="000000"/>
                        </a:solidFill>
                        <a:effectLst/>
                        <a:latin typeface="Aptos Narrow" panose="020B0004020202020204" pitchFamily="34" charset="0"/>
                      </a:endParaRPr>
                    </a:p>
                  </a:txBody>
                  <a:tcPr marL="6207" marR="6207" marT="6207"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it-IT" sz="1100" u="none" strike="noStrike" dirty="0">
                          <a:effectLst/>
                        </a:rPr>
                        <a:t>Documentazione contrattuale (RI al PEF, ovvero quadro della gestione)</a:t>
                      </a:r>
                      <a:endParaRPr lang="it-IT" sz="1100" b="0" i="0" u="none" strike="noStrike" dirty="0">
                        <a:solidFill>
                          <a:srgbClr val="000000"/>
                        </a:solidFill>
                        <a:effectLst/>
                        <a:latin typeface="Aptos Narrow" panose="020B0004020202020204" pitchFamily="34" charset="0"/>
                      </a:endParaRPr>
                    </a:p>
                  </a:txBody>
                  <a:tcPr marL="6207" marR="6207" marT="6207"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5305760"/>
                  </a:ext>
                </a:extLst>
              </a:tr>
            </a:tbl>
          </a:graphicData>
        </a:graphic>
      </p:graphicFrame>
    </p:spTree>
    <p:extLst>
      <p:ext uri="{BB962C8B-B14F-4D97-AF65-F5344CB8AC3E}">
        <p14:creationId xmlns:p14="http://schemas.microsoft.com/office/powerpoint/2010/main" val="1633294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2A7D11-2F85-F375-1BF8-D3B025A3152F}"/>
              </a:ext>
            </a:extLst>
          </p:cNvPr>
          <p:cNvSpPr>
            <a:spLocks noGrp="1"/>
          </p:cNvSpPr>
          <p:nvPr>
            <p:ph type="title"/>
          </p:nvPr>
        </p:nvSpPr>
        <p:spPr>
          <a:xfrm>
            <a:off x="838200" y="316194"/>
            <a:ext cx="10515600" cy="470020"/>
          </a:xfrm>
        </p:spPr>
        <p:txBody>
          <a:bodyPr>
            <a:normAutofit fontScale="90000"/>
          </a:bodyPr>
          <a:lstStyle/>
          <a:p>
            <a:r>
              <a:rPr lang="it-IT" sz="4400" dirty="0"/>
              <a:t>Elementi essenziali per l’analisi (2)</a:t>
            </a:r>
            <a:endParaRPr lang="it-IT" dirty="0"/>
          </a:p>
        </p:txBody>
      </p:sp>
      <p:graphicFrame>
        <p:nvGraphicFramePr>
          <p:cNvPr id="7" name="Segnaposto contenuto 6">
            <a:extLst>
              <a:ext uri="{FF2B5EF4-FFF2-40B4-BE49-F238E27FC236}">
                <a16:creationId xmlns:a16="http://schemas.microsoft.com/office/drawing/2014/main" id="{73BF4FCA-512C-8FCE-6E8C-61DF88925AF3}"/>
              </a:ext>
            </a:extLst>
          </p:cNvPr>
          <p:cNvGraphicFramePr>
            <a:graphicFrameLocks noGrp="1"/>
          </p:cNvGraphicFramePr>
          <p:nvPr>
            <p:ph idx="1"/>
            <p:extLst>
              <p:ext uri="{D42A27DB-BD31-4B8C-83A1-F6EECF244321}">
                <p14:modId xmlns:p14="http://schemas.microsoft.com/office/powerpoint/2010/main" val="2034357151"/>
              </p:ext>
            </p:extLst>
          </p:nvPr>
        </p:nvGraphicFramePr>
        <p:xfrm>
          <a:off x="838200" y="1006354"/>
          <a:ext cx="10630257" cy="5530078"/>
        </p:xfrm>
        <a:graphic>
          <a:graphicData uri="http://schemas.openxmlformats.org/drawingml/2006/table">
            <a:tbl>
              <a:tblPr>
                <a:tableStyleId>{5C22544A-7EE6-4342-B048-85BDC9FD1C3A}</a:tableStyleId>
              </a:tblPr>
              <a:tblGrid>
                <a:gridCol w="3677312">
                  <a:extLst>
                    <a:ext uri="{9D8B030D-6E8A-4147-A177-3AD203B41FA5}">
                      <a16:colId xmlns:a16="http://schemas.microsoft.com/office/drawing/2014/main" val="1608107130"/>
                    </a:ext>
                  </a:extLst>
                </a:gridCol>
                <a:gridCol w="1960289">
                  <a:extLst>
                    <a:ext uri="{9D8B030D-6E8A-4147-A177-3AD203B41FA5}">
                      <a16:colId xmlns:a16="http://schemas.microsoft.com/office/drawing/2014/main" val="2795428788"/>
                    </a:ext>
                  </a:extLst>
                </a:gridCol>
                <a:gridCol w="3677312">
                  <a:extLst>
                    <a:ext uri="{9D8B030D-6E8A-4147-A177-3AD203B41FA5}">
                      <a16:colId xmlns:a16="http://schemas.microsoft.com/office/drawing/2014/main" val="243756898"/>
                    </a:ext>
                  </a:extLst>
                </a:gridCol>
                <a:gridCol w="1315344">
                  <a:extLst>
                    <a:ext uri="{9D8B030D-6E8A-4147-A177-3AD203B41FA5}">
                      <a16:colId xmlns:a16="http://schemas.microsoft.com/office/drawing/2014/main" val="4109407923"/>
                    </a:ext>
                  </a:extLst>
                </a:gridCol>
              </a:tblGrid>
              <a:tr h="249020">
                <a:tc>
                  <a:txBody>
                    <a:bodyPr/>
                    <a:lstStyle/>
                    <a:p>
                      <a:pPr marL="0" algn="ctr" defTabSz="914400" rtl="0" eaLnBrk="1" fontAlgn="b" latinLnBrk="0" hangingPunct="1"/>
                      <a:r>
                        <a:rPr lang="it-IT" sz="1400" u="dbl" strike="noStrike" kern="1200">
                          <a:solidFill>
                            <a:schemeClr val="bg1"/>
                          </a:solidFill>
                          <a:effectLst/>
                          <a:latin typeface="+mn-lt"/>
                          <a:ea typeface="+mn-ea"/>
                          <a:cs typeface="+mn-cs"/>
                        </a:rPr>
                        <a:t>Tipologia di input</a:t>
                      </a:r>
                    </a:p>
                  </a:txBody>
                  <a:tcPr marL="3376" marR="3376" marT="3376"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marL="0" algn="ctr" defTabSz="914400" rtl="0" eaLnBrk="1" fontAlgn="b" latinLnBrk="0" hangingPunct="1"/>
                      <a:r>
                        <a:rPr lang="it-IT" sz="1400" u="dbl" strike="noStrike" kern="1200">
                          <a:solidFill>
                            <a:schemeClr val="bg1"/>
                          </a:solidFill>
                          <a:effectLst/>
                          <a:latin typeface="+mn-lt"/>
                          <a:ea typeface="+mn-ea"/>
                          <a:cs typeface="+mn-cs"/>
                        </a:rPr>
                        <a:t>Scopo</a:t>
                      </a:r>
                    </a:p>
                  </a:txBody>
                  <a:tcPr marL="3376" marR="3376" marT="3376"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marL="0" algn="ctr" defTabSz="914400" rtl="0" eaLnBrk="1" fontAlgn="b" latinLnBrk="0" hangingPunct="1"/>
                      <a:r>
                        <a:rPr lang="it-IT" sz="1400" u="dbl" strike="noStrike" kern="1200" dirty="0">
                          <a:solidFill>
                            <a:schemeClr val="bg1"/>
                          </a:solidFill>
                          <a:effectLst/>
                          <a:latin typeface="+mn-lt"/>
                          <a:ea typeface="+mn-ea"/>
                          <a:cs typeface="+mn-cs"/>
                        </a:rPr>
                        <a:t>Variabili d'interesse</a:t>
                      </a:r>
                    </a:p>
                  </a:txBody>
                  <a:tcPr marL="3376" marR="3376" marT="3376"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marL="0" algn="ctr" defTabSz="914400" rtl="0" eaLnBrk="1" fontAlgn="b" latinLnBrk="0" hangingPunct="1"/>
                      <a:r>
                        <a:rPr lang="it-IT" sz="1400" u="dbl" strike="noStrike" kern="1200" dirty="0">
                          <a:solidFill>
                            <a:schemeClr val="bg1"/>
                          </a:solidFill>
                          <a:effectLst/>
                          <a:latin typeface="+mn-lt"/>
                          <a:ea typeface="+mn-ea"/>
                          <a:cs typeface="+mn-cs"/>
                        </a:rPr>
                        <a:t>Fonte</a:t>
                      </a:r>
                    </a:p>
                  </a:txBody>
                  <a:tcPr marL="3376" marR="3376" marT="3376"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3195835026"/>
                  </a:ext>
                </a:extLst>
              </a:tr>
              <a:tr h="683847">
                <a:tc rowSpan="3">
                  <a:txBody>
                    <a:bodyPr/>
                    <a:lstStyle/>
                    <a:p>
                      <a:pPr algn="l" fontAlgn="ctr"/>
                      <a:r>
                        <a:rPr lang="it-IT" sz="1200" u="none" strike="noStrike" dirty="0">
                          <a:effectLst/>
                        </a:rPr>
                        <a:t>Struttura finanziaria</a:t>
                      </a:r>
                      <a:endParaRPr lang="it-IT" sz="1200" b="0" i="0" u="none" strike="noStrike" dirty="0">
                        <a:solidFill>
                          <a:srgbClr val="000000"/>
                        </a:solidFill>
                        <a:effectLst/>
                        <a:latin typeface="Aptos Narrow" panose="020B0004020202020204" pitchFamily="34" charset="0"/>
                      </a:endParaRPr>
                    </a:p>
                  </a:txBody>
                  <a:tcPr marL="3376" marR="3376" marT="3376"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rowSpan="3">
                  <a:txBody>
                    <a:bodyPr/>
                    <a:lstStyle/>
                    <a:p>
                      <a:pPr algn="l" fontAlgn="ctr"/>
                      <a:r>
                        <a:rPr lang="it-IT" sz="1200" u="none" strike="noStrike" dirty="0">
                          <a:effectLst/>
                        </a:rPr>
                        <a:t>Necessaria per determinare e verificare che tutti i fabbisogni connessi all'investimento siano coperti dalle fonti , ovvero che non rimangano quote parziali dei costi connessi all'intervento sulle opere da "coprire" tramite avanzi di cassa sulla gestione o anticipazioni di canone</a:t>
                      </a:r>
                      <a:endParaRPr lang="it-IT" sz="1200" b="0" i="0" u="none" strike="noStrike" dirty="0">
                        <a:solidFill>
                          <a:srgbClr val="000000"/>
                        </a:solidFill>
                        <a:effectLst/>
                        <a:latin typeface="Aptos Narrow" panose="020B0004020202020204" pitchFamily="34" charset="0"/>
                      </a:endParaRPr>
                    </a:p>
                  </a:txBody>
                  <a:tcPr marL="3376" marR="3376" marT="3376" marB="0"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ctr"/>
                      <a:r>
                        <a:rPr lang="it-IT" sz="1200" u="none" strike="noStrike" dirty="0">
                          <a:effectLst/>
                        </a:rPr>
                        <a:t>Importo di finanziamenti (se previsti) e loro caratteristiche (durata, commissioni ecc..)</a:t>
                      </a:r>
                      <a:endParaRPr lang="it-IT" sz="1200" b="0" i="0" u="none" strike="noStrike" dirty="0">
                        <a:solidFill>
                          <a:srgbClr val="000000"/>
                        </a:solidFill>
                        <a:effectLst/>
                        <a:latin typeface="Aptos Narrow" panose="020B0004020202020204" pitchFamily="34" charset="0"/>
                      </a:endParaRPr>
                    </a:p>
                  </a:txBody>
                  <a:tcPr marL="3376" marR="3376" marT="3376" marB="0"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l" fontAlgn="b"/>
                      <a:r>
                        <a:rPr lang="it-IT" sz="1200" u="none" strike="noStrike" dirty="0">
                          <a:effectLst/>
                        </a:rPr>
                        <a:t>Documentazione contrattuale (Prospetto fonti- impieghi)</a:t>
                      </a:r>
                      <a:endParaRPr lang="it-IT" sz="1200" b="0" i="0" u="none" strike="noStrike" dirty="0">
                        <a:solidFill>
                          <a:srgbClr val="000000"/>
                        </a:solidFill>
                        <a:effectLst/>
                        <a:latin typeface="Aptos Narrow" panose="020B0004020202020204" pitchFamily="34" charset="0"/>
                      </a:endParaRPr>
                    </a:p>
                  </a:txBody>
                  <a:tcPr marL="3376" marR="3376" marT="3376"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900525666"/>
                  </a:ext>
                </a:extLst>
              </a:tr>
              <a:tr h="683847">
                <a:tc vMerge="1">
                  <a:txBody>
                    <a:bodyPr/>
                    <a:lstStyle/>
                    <a:p>
                      <a:endParaRPr lang="it-IT"/>
                    </a:p>
                  </a:txBody>
                  <a:tcPr/>
                </a:tc>
                <a:tc vMerge="1">
                  <a:txBody>
                    <a:bodyPr/>
                    <a:lstStyle/>
                    <a:p>
                      <a:endParaRPr lang="it-IT"/>
                    </a:p>
                  </a:txBody>
                  <a:tcPr/>
                </a:tc>
                <a:tc>
                  <a:txBody>
                    <a:bodyPr/>
                    <a:lstStyle/>
                    <a:p>
                      <a:pPr algn="l" fontAlgn="ctr"/>
                      <a:r>
                        <a:rPr lang="it-IT" sz="1200" u="none" strike="noStrike" dirty="0">
                          <a:effectLst/>
                        </a:rPr>
                        <a:t>Valore dell'equity investito </a:t>
                      </a:r>
                      <a:endParaRPr lang="it-IT" sz="1200" b="0" i="0" u="none" strike="noStrike" dirty="0">
                        <a:solidFill>
                          <a:srgbClr val="000000"/>
                        </a:solidFill>
                        <a:effectLst/>
                        <a:latin typeface="Aptos Narrow" panose="020B0004020202020204" pitchFamily="34" charset="0"/>
                      </a:endParaRPr>
                    </a:p>
                  </a:txBody>
                  <a:tcPr marL="3376" marR="3376" marT="3376" marB="0" anchor="ctr">
                    <a:lnT w="12700" cap="flat" cmpd="sng" algn="ctr">
                      <a:noFill/>
                      <a:prstDash val="solid"/>
                      <a:round/>
                      <a:headEnd type="none" w="med" len="med"/>
                      <a:tailEnd type="none" w="med" len="med"/>
                    </a:lnT>
                    <a:noFill/>
                  </a:tcPr>
                </a:tc>
                <a:tc>
                  <a:txBody>
                    <a:bodyPr/>
                    <a:lstStyle/>
                    <a:p>
                      <a:pPr algn="l" fontAlgn="b"/>
                      <a:r>
                        <a:rPr lang="it-IT" sz="1200" u="none" strike="noStrike" dirty="0">
                          <a:effectLst/>
                        </a:rPr>
                        <a:t>Documentazione contrattuale (Prospetto fonti- impieghi)</a:t>
                      </a:r>
                      <a:endParaRPr lang="it-IT" sz="1200" b="0" i="0" u="none" strike="noStrike" dirty="0">
                        <a:solidFill>
                          <a:srgbClr val="000000"/>
                        </a:solidFill>
                        <a:effectLst/>
                        <a:latin typeface="Aptos Narrow" panose="020B0004020202020204" pitchFamily="34" charset="0"/>
                      </a:endParaRPr>
                    </a:p>
                  </a:txBody>
                  <a:tcPr marL="3376" marR="3376" marT="3376" marB="0" anchor="b">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noFill/>
                  </a:tcPr>
                </a:tc>
                <a:extLst>
                  <a:ext uri="{0D108BD9-81ED-4DB2-BD59-A6C34878D82A}">
                    <a16:rowId xmlns:a16="http://schemas.microsoft.com/office/drawing/2014/main" val="1340247993"/>
                  </a:ext>
                </a:extLst>
              </a:tr>
              <a:tr h="683847">
                <a:tc vMerge="1">
                  <a:txBody>
                    <a:bodyPr/>
                    <a:lstStyle/>
                    <a:p>
                      <a:endParaRPr lang="it-IT"/>
                    </a:p>
                  </a:txBody>
                  <a:tcPr/>
                </a:tc>
                <a:tc vMerge="1">
                  <a:txBody>
                    <a:bodyPr/>
                    <a:lstStyle/>
                    <a:p>
                      <a:endParaRPr lang="it-IT"/>
                    </a:p>
                  </a:txBody>
                  <a:tcPr/>
                </a:tc>
                <a:tc>
                  <a:txBody>
                    <a:bodyPr/>
                    <a:lstStyle/>
                    <a:p>
                      <a:pPr algn="l" fontAlgn="ctr"/>
                      <a:r>
                        <a:rPr lang="it-IT" sz="1200" u="none" strike="noStrike" dirty="0">
                          <a:effectLst/>
                        </a:rPr>
                        <a:t>Valori di eventuali linee di finanziamento con un diverso grado di seniority (es. debito subordinato) e loro caratteristiche (durata, tassi </a:t>
                      </a:r>
                      <a:r>
                        <a:rPr lang="it-IT" sz="1200" u="none" strike="noStrike" dirty="0" err="1">
                          <a:effectLst/>
                        </a:rPr>
                        <a:t>ecc</a:t>
                      </a:r>
                      <a:r>
                        <a:rPr lang="it-IT" sz="1200" u="none" strike="noStrike" dirty="0">
                          <a:effectLst/>
                        </a:rPr>
                        <a:t>)</a:t>
                      </a:r>
                      <a:endParaRPr lang="it-IT" sz="1200" b="0" i="0" u="none" strike="noStrike" dirty="0">
                        <a:solidFill>
                          <a:srgbClr val="000000"/>
                        </a:solidFill>
                        <a:effectLst/>
                        <a:latin typeface="Aptos Narrow" panose="020B0004020202020204" pitchFamily="34" charset="0"/>
                      </a:endParaRPr>
                    </a:p>
                  </a:txBody>
                  <a:tcPr marL="3376" marR="3376" marT="3376" marB="0" anchor="ct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r>
                        <a:rPr lang="it-IT" sz="1200" u="none" strike="noStrike" dirty="0">
                          <a:effectLst/>
                        </a:rPr>
                        <a:t>Documentazione contrattuale (Prospetto fonti- impieghi)</a:t>
                      </a:r>
                      <a:endParaRPr lang="it-IT" sz="1200" b="0" i="0" u="none" strike="noStrike" dirty="0">
                        <a:solidFill>
                          <a:srgbClr val="000000"/>
                        </a:solidFill>
                        <a:effectLst/>
                        <a:latin typeface="Aptos Narrow" panose="020B0004020202020204" pitchFamily="34" charset="0"/>
                      </a:endParaRPr>
                    </a:p>
                  </a:txBody>
                  <a:tcPr marL="3376" marR="3376" marT="3376"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201736139"/>
                  </a:ext>
                </a:extLst>
              </a:tr>
              <a:tr h="526773">
                <a:tc rowSpan="3">
                  <a:txBody>
                    <a:bodyPr/>
                    <a:lstStyle/>
                    <a:p>
                      <a:pPr algn="l" fontAlgn="ctr"/>
                      <a:r>
                        <a:rPr lang="it-IT" sz="1200" u="none" strike="noStrike">
                          <a:effectLst/>
                        </a:rPr>
                        <a:t>Aspetti finanziari </a:t>
                      </a:r>
                      <a:endParaRPr lang="it-IT" sz="1200" b="0" i="0" u="none" strike="noStrike">
                        <a:solidFill>
                          <a:srgbClr val="000000"/>
                        </a:solidFill>
                        <a:effectLst/>
                        <a:latin typeface="Aptos Narrow" panose="020B0004020202020204" pitchFamily="34" charset="0"/>
                      </a:endParaRPr>
                    </a:p>
                  </a:txBody>
                  <a:tcPr marL="3376" marR="3376" marT="3376"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l" fontAlgn="ctr"/>
                      <a:r>
                        <a:rPr lang="it-IT" sz="1200" u="none" strike="noStrike">
                          <a:effectLst/>
                        </a:rPr>
                        <a:t>Tutti gli input necessari per determinare il costo (e rendimento atteso) dell'equity secondo le formulazioni previste dal CAPM e, anche per il tramite di questo, il costo medio ponderato del capitale (WACC)</a:t>
                      </a:r>
                      <a:endParaRPr lang="it-IT" sz="1200" b="0" i="0" u="none" strike="noStrike">
                        <a:solidFill>
                          <a:srgbClr val="000000"/>
                        </a:solidFill>
                        <a:effectLst/>
                        <a:latin typeface="Aptos Narrow" panose="020B0004020202020204" pitchFamily="34" charset="0"/>
                      </a:endParaRPr>
                    </a:p>
                  </a:txBody>
                  <a:tcPr marL="3376" marR="3376" marT="3376"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it-IT" sz="1200" u="none" strike="noStrike">
                          <a:effectLst/>
                        </a:rPr>
                        <a:t>Risk free rate da utilizzare per il Wacc</a:t>
                      </a:r>
                      <a:endParaRPr lang="it-IT" sz="1200" b="0" i="0" u="none" strike="noStrike">
                        <a:solidFill>
                          <a:srgbClr val="000000"/>
                        </a:solidFill>
                        <a:effectLst/>
                        <a:latin typeface="Aptos Narrow" panose="020B0004020202020204" pitchFamily="34" charset="0"/>
                      </a:endParaRPr>
                    </a:p>
                  </a:txBody>
                  <a:tcPr marL="3376" marR="3376" marT="3376" marB="0" anchor="ctr">
                    <a:lnT w="12700" cap="flat" cmpd="sng" algn="ctr">
                      <a:solidFill>
                        <a:schemeClr val="tx1"/>
                      </a:solidFill>
                      <a:prstDash val="solid"/>
                      <a:round/>
                      <a:headEnd type="none" w="med" len="med"/>
                      <a:tailEnd type="none" w="med" len="med"/>
                    </a:lnT>
                    <a:noFill/>
                  </a:tcPr>
                </a:tc>
                <a:tc>
                  <a:txBody>
                    <a:bodyPr/>
                    <a:lstStyle/>
                    <a:p>
                      <a:pPr algn="l" fontAlgn="b"/>
                      <a:r>
                        <a:rPr lang="it-IT" sz="1200" u="none" strike="noStrike" dirty="0">
                          <a:effectLst/>
                        </a:rPr>
                        <a:t>Fonte esterna (es.)</a:t>
                      </a:r>
                      <a:endParaRPr lang="it-IT" sz="1200" b="0" i="0" u="none" strike="noStrike" dirty="0">
                        <a:solidFill>
                          <a:srgbClr val="000000"/>
                        </a:solidFill>
                        <a:effectLst/>
                        <a:latin typeface="Aptos Narrow" panose="020B0004020202020204" pitchFamily="34" charset="0"/>
                      </a:endParaRPr>
                    </a:p>
                  </a:txBody>
                  <a:tcPr marL="3376" marR="3376" marT="3376"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886245053"/>
                  </a:ext>
                </a:extLst>
              </a:tr>
              <a:tr h="478885">
                <a:tc vMerge="1">
                  <a:txBody>
                    <a:bodyPr/>
                    <a:lstStyle/>
                    <a:p>
                      <a:endParaRPr lang="it-IT"/>
                    </a:p>
                  </a:txBody>
                  <a:tcPr/>
                </a:tc>
                <a:tc vMerge="1">
                  <a:txBody>
                    <a:bodyPr/>
                    <a:lstStyle/>
                    <a:p>
                      <a:endParaRPr lang="it-IT"/>
                    </a:p>
                  </a:txBody>
                  <a:tcPr/>
                </a:tc>
                <a:tc>
                  <a:txBody>
                    <a:bodyPr/>
                    <a:lstStyle/>
                    <a:p>
                      <a:pPr algn="l" fontAlgn="ctr"/>
                      <a:r>
                        <a:rPr lang="it-IT" sz="1200" u="none" strike="noStrike" dirty="0">
                          <a:effectLst/>
                        </a:rPr>
                        <a:t>Beta (</a:t>
                      </a:r>
                      <a:r>
                        <a:rPr lang="it-IT" sz="1200" u="none" strike="noStrike" dirty="0" err="1">
                          <a:effectLst/>
                        </a:rPr>
                        <a:t>unlevered</a:t>
                      </a:r>
                      <a:r>
                        <a:rPr lang="it-IT" sz="1200" u="none" strike="noStrike" dirty="0">
                          <a:effectLst/>
                        </a:rPr>
                        <a:t>) del settore di riferimento del progetto</a:t>
                      </a:r>
                      <a:endParaRPr lang="it-IT" sz="1200" b="0" i="0" u="none" strike="noStrike" dirty="0">
                        <a:solidFill>
                          <a:srgbClr val="000000"/>
                        </a:solidFill>
                        <a:effectLst/>
                        <a:latin typeface="Aptos Narrow" panose="020B0004020202020204" pitchFamily="34" charset="0"/>
                      </a:endParaRPr>
                    </a:p>
                  </a:txBody>
                  <a:tcPr marL="3376" marR="3376" marT="3376" marB="0" anchor="ctr">
                    <a:solidFill>
                      <a:schemeClr val="accent2">
                        <a:lumMod val="20000"/>
                        <a:lumOff val="80000"/>
                      </a:schemeClr>
                    </a:solidFill>
                  </a:tcPr>
                </a:tc>
                <a:tc>
                  <a:txBody>
                    <a:bodyPr/>
                    <a:lstStyle/>
                    <a:p>
                      <a:pPr algn="l" fontAlgn="b"/>
                      <a:r>
                        <a:rPr lang="it-IT" sz="1200" u="none" strike="noStrike" dirty="0">
                          <a:effectLst/>
                        </a:rPr>
                        <a:t>Fonte esterna (</a:t>
                      </a:r>
                      <a:r>
                        <a:rPr lang="it-IT" sz="1200" u="none" strike="noStrike" dirty="0" err="1">
                          <a:effectLst/>
                        </a:rPr>
                        <a:t>es.Damodaran</a:t>
                      </a:r>
                      <a:r>
                        <a:rPr lang="it-IT" sz="1200" u="none" strike="noStrike" dirty="0">
                          <a:effectLst/>
                        </a:rPr>
                        <a:t>)</a:t>
                      </a:r>
                      <a:endParaRPr lang="it-IT" sz="1200" b="0" i="0" u="none" strike="noStrike" dirty="0">
                        <a:solidFill>
                          <a:srgbClr val="000000"/>
                        </a:solidFill>
                        <a:effectLst/>
                        <a:latin typeface="Aptos Narrow" panose="020B0004020202020204" pitchFamily="34" charset="0"/>
                      </a:endParaRPr>
                    </a:p>
                  </a:txBody>
                  <a:tcPr marL="3376" marR="3376" marT="3376" marB="0" anchor="b">
                    <a:lnR w="12700" cap="flat" cmpd="sng" algn="ctr">
                      <a:solidFill>
                        <a:schemeClr val="tx1"/>
                      </a:solid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3041228862"/>
                  </a:ext>
                </a:extLst>
              </a:tr>
              <a:tr h="584240">
                <a:tc vMerge="1">
                  <a:txBody>
                    <a:bodyPr/>
                    <a:lstStyle/>
                    <a:p>
                      <a:endParaRPr lang="it-IT"/>
                    </a:p>
                  </a:txBody>
                  <a:tcPr/>
                </a:tc>
                <a:tc vMerge="1">
                  <a:txBody>
                    <a:bodyPr/>
                    <a:lstStyle/>
                    <a:p>
                      <a:endParaRPr lang="it-IT"/>
                    </a:p>
                  </a:txBody>
                  <a:tcPr/>
                </a:tc>
                <a:tc>
                  <a:txBody>
                    <a:bodyPr/>
                    <a:lstStyle/>
                    <a:p>
                      <a:pPr algn="l" fontAlgn="ctr"/>
                      <a:r>
                        <a:rPr lang="it-IT" sz="1200" u="none" strike="noStrike" dirty="0">
                          <a:effectLst/>
                        </a:rPr>
                        <a:t>Equity risk premium del paese (o del mercato) di riferimento</a:t>
                      </a:r>
                      <a:endParaRPr lang="it-IT" sz="1200" b="0" i="0" u="none" strike="noStrike" dirty="0">
                        <a:solidFill>
                          <a:srgbClr val="000000"/>
                        </a:solidFill>
                        <a:effectLst/>
                        <a:latin typeface="Aptos Narrow" panose="020B0004020202020204" pitchFamily="34" charset="0"/>
                      </a:endParaRPr>
                    </a:p>
                  </a:txBody>
                  <a:tcPr marL="3376" marR="3376" marT="3376" marB="0" anchor="ctr">
                    <a:lnB w="12700" cap="flat" cmpd="sng" algn="ctr">
                      <a:solidFill>
                        <a:schemeClr val="tx1"/>
                      </a:solidFill>
                      <a:prstDash val="solid"/>
                      <a:round/>
                      <a:headEnd type="none" w="med" len="med"/>
                      <a:tailEnd type="none" w="med" len="med"/>
                    </a:lnB>
                    <a:noFill/>
                  </a:tcPr>
                </a:tc>
                <a:tc>
                  <a:txBody>
                    <a:bodyPr/>
                    <a:lstStyle/>
                    <a:p>
                      <a:pPr algn="l" fontAlgn="b"/>
                      <a:r>
                        <a:rPr lang="pt-BR" sz="1200" u="none" strike="noStrike" dirty="0">
                          <a:effectLst/>
                        </a:rPr>
                        <a:t>Fonte esterna (es.Damodaran o Statista)</a:t>
                      </a:r>
                      <a:endParaRPr lang="pt-BR" sz="1200" b="0" i="0" u="none" strike="noStrike" dirty="0">
                        <a:solidFill>
                          <a:srgbClr val="000000"/>
                        </a:solidFill>
                        <a:effectLst/>
                        <a:latin typeface="Aptos Narrow" panose="020B0004020202020204" pitchFamily="34" charset="0"/>
                      </a:endParaRPr>
                    </a:p>
                  </a:txBody>
                  <a:tcPr marL="3376" marR="3376" marT="3376"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3169333"/>
                  </a:ext>
                </a:extLst>
              </a:tr>
              <a:tr h="747059">
                <a:tc rowSpan="2">
                  <a:txBody>
                    <a:bodyPr/>
                    <a:lstStyle/>
                    <a:p>
                      <a:pPr algn="l" fontAlgn="ctr"/>
                      <a:r>
                        <a:rPr lang="it-IT" sz="1200" u="none" strike="noStrike" dirty="0">
                          <a:effectLst/>
                        </a:rPr>
                        <a:t>Aspetti fiscali</a:t>
                      </a:r>
                      <a:endParaRPr lang="it-IT" sz="1200" b="0" i="0" u="none" strike="noStrike" dirty="0">
                        <a:solidFill>
                          <a:srgbClr val="000000"/>
                        </a:solidFill>
                        <a:effectLst/>
                        <a:latin typeface="Aptos Narrow" panose="020B0004020202020204" pitchFamily="34" charset="0"/>
                      </a:endParaRPr>
                    </a:p>
                  </a:txBody>
                  <a:tcPr marL="3376" marR="3376" marT="3376"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rowSpan="2">
                  <a:txBody>
                    <a:bodyPr/>
                    <a:lstStyle/>
                    <a:p>
                      <a:pPr algn="l" fontAlgn="ctr"/>
                      <a:r>
                        <a:rPr lang="it-IT" sz="1200" u="none" strike="noStrike" dirty="0">
                          <a:effectLst/>
                        </a:rPr>
                        <a:t>I valori relativi alle aliquote di cui tener conto nelle </a:t>
                      </a:r>
                      <a:r>
                        <a:rPr lang="it-IT" sz="1200" u="none" strike="noStrike" dirty="0" err="1">
                          <a:effectLst/>
                        </a:rPr>
                        <a:t>eleaborazioni</a:t>
                      </a:r>
                      <a:r>
                        <a:rPr lang="it-IT" sz="1200" u="none" strike="noStrike" dirty="0">
                          <a:effectLst/>
                        </a:rPr>
                        <a:t> del PEF</a:t>
                      </a:r>
                      <a:endParaRPr lang="it-IT" sz="1200" b="0" i="0" u="none" strike="noStrike" dirty="0">
                        <a:solidFill>
                          <a:srgbClr val="000000"/>
                        </a:solidFill>
                        <a:effectLst/>
                        <a:latin typeface="Aptos Narrow" panose="020B0004020202020204" pitchFamily="34" charset="0"/>
                      </a:endParaRPr>
                    </a:p>
                  </a:txBody>
                  <a:tcPr marL="3376" marR="3376" marT="3376"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ctr"/>
                      <a:r>
                        <a:rPr lang="it-IT" sz="1200" u="none" strike="noStrike" dirty="0">
                          <a:effectLst/>
                        </a:rPr>
                        <a:t>Aliquota IRES</a:t>
                      </a:r>
                      <a:endParaRPr lang="it-IT" sz="1200" b="0" i="0" u="none" strike="noStrike" dirty="0">
                        <a:solidFill>
                          <a:srgbClr val="000000"/>
                        </a:solidFill>
                        <a:effectLst/>
                        <a:latin typeface="Aptos Narrow" panose="020B0004020202020204" pitchFamily="34" charset="0"/>
                      </a:endParaRPr>
                    </a:p>
                  </a:txBody>
                  <a:tcPr marL="3376" marR="3376" marT="3376" marB="0" anchor="ctr">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algn="ctr" fontAlgn="ctr"/>
                      <a:r>
                        <a:rPr lang="it-IT" sz="1200" u="none" strike="noStrike">
                          <a:effectLst/>
                        </a:rPr>
                        <a:t>24%</a:t>
                      </a:r>
                      <a:endParaRPr lang="it-IT" sz="1200" b="0" i="0" u="none" strike="noStrike">
                        <a:solidFill>
                          <a:srgbClr val="000000"/>
                        </a:solidFill>
                        <a:effectLst/>
                        <a:latin typeface="Aptos Narrow" panose="020B0004020202020204" pitchFamily="34" charset="0"/>
                      </a:endParaRPr>
                    </a:p>
                  </a:txBody>
                  <a:tcPr marL="3376" marR="3376" marT="3376"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extLst>
                  <a:ext uri="{0D108BD9-81ED-4DB2-BD59-A6C34878D82A}">
                    <a16:rowId xmlns:a16="http://schemas.microsoft.com/office/drawing/2014/main" val="167819382"/>
                  </a:ext>
                </a:extLst>
              </a:tr>
              <a:tr h="680015">
                <a:tc vMerge="1">
                  <a:txBody>
                    <a:bodyPr/>
                    <a:lstStyle/>
                    <a:p>
                      <a:endParaRPr lang="it-IT"/>
                    </a:p>
                  </a:txBody>
                  <a:tcPr/>
                </a:tc>
                <a:tc vMerge="1">
                  <a:txBody>
                    <a:bodyPr/>
                    <a:lstStyle/>
                    <a:p>
                      <a:endParaRPr lang="it-IT"/>
                    </a:p>
                  </a:txBody>
                  <a:tcPr/>
                </a:tc>
                <a:tc>
                  <a:txBody>
                    <a:bodyPr/>
                    <a:lstStyle/>
                    <a:p>
                      <a:pPr algn="l" fontAlgn="ctr"/>
                      <a:r>
                        <a:rPr lang="it-IT" sz="1200" u="none" strike="noStrike" dirty="0">
                          <a:effectLst/>
                        </a:rPr>
                        <a:t>Aliquota IRAP</a:t>
                      </a:r>
                      <a:endParaRPr lang="it-IT" sz="1200" b="0" i="0" u="none" strike="noStrike" dirty="0">
                        <a:solidFill>
                          <a:srgbClr val="000000"/>
                        </a:solidFill>
                        <a:effectLst/>
                        <a:latin typeface="Aptos Narrow" panose="020B0004020202020204" pitchFamily="34" charset="0"/>
                      </a:endParaRPr>
                    </a:p>
                  </a:txBody>
                  <a:tcPr marL="3376" marR="3376" marT="3376" marB="0" anchor="ctr">
                    <a:lnB w="12700" cap="flat" cmpd="sng" algn="ctr">
                      <a:solidFill>
                        <a:schemeClr val="tx1"/>
                      </a:solidFill>
                      <a:prstDash val="solid"/>
                      <a:round/>
                      <a:headEnd type="none" w="med" len="med"/>
                      <a:tailEnd type="none" w="med" len="med"/>
                    </a:lnB>
                    <a:noFill/>
                  </a:tcPr>
                </a:tc>
                <a:tc>
                  <a:txBody>
                    <a:bodyPr/>
                    <a:lstStyle/>
                    <a:p>
                      <a:pPr algn="ctr" fontAlgn="ctr"/>
                      <a:r>
                        <a:rPr lang="es-ES" sz="1200" u="none" strike="noStrike" dirty="0">
                          <a:effectLst/>
                        </a:rPr>
                        <a:t>Fote esterna (es. Sito MEF)</a:t>
                      </a:r>
                      <a:endParaRPr lang="es-ES" sz="1200" b="0" i="0" u="none" strike="noStrike" dirty="0">
                        <a:solidFill>
                          <a:srgbClr val="000000"/>
                        </a:solidFill>
                        <a:effectLst/>
                        <a:latin typeface="Aptos Narrow" panose="020B0004020202020204" pitchFamily="34" charset="0"/>
                      </a:endParaRPr>
                    </a:p>
                  </a:txBody>
                  <a:tcPr marL="3376" marR="3376" marT="3376"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06413413"/>
                  </a:ext>
                </a:extLst>
              </a:tr>
            </a:tbl>
          </a:graphicData>
        </a:graphic>
      </p:graphicFrame>
    </p:spTree>
    <p:extLst>
      <p:ext uri="{BB962C8B-B14F-4D97-AF65-F5344CB8AC3E}">
        <p14:creationId xmlns:p14="http://schemas.microsoft.com/office/powerpoint/2010/main" val="2706171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08BAB7-1CFC-816A-2CE7-203800F96D36}"/>
              </a:ext>
            </a:extLst>
          </p:cNvPr>
          <p:cNvSpPr>
            <a:spLocks noGrp="1"/>
          </p:cNvSpPr>
          <p:nvPr>
            <p:ph type="title"/>
          </p:nvPr>
        </p:nvSpPr>
        <p:spPr>
          <a:xfrm>
            <a:off x="838200" y="365126"/>
            <a:ext cx="10515600" cy="592004"/>
          </a:xfrm>
        </p:spPr>
        <p:txBody>
          <a:bodyPr>
            <a:normAutofit fontScale="90000"/>
          </a:bodyPr>
          <a:lstStyle/>
          <a:p>
            <a:r>
              <a:rPr lang="it-IT" dirty="0"/>
              <a:t>Simulazione 1 – Opera calda (impianto sportivo)</a:t>
            </a:r>
          </a:p>
        </p:txBody>
      </p:sp>
      <p:sp>
        <p:nvSpPr>
          <p:cNvPr id="3" name="Segnaposto contenuto 2">
            <a:extLst>
              <a:ext uri="{FF2B5EF4-FFF2-40B4-BE49-F238E27FC236}">
                <a16:creationId xmlns:a16="http://schemas.microsoft.com/office/drawing/2014/main" id="{7A7DA105-2A69-8290-C3CA-DEED08CA661A}"/>
              </a:ext>
            </a:extLst>
          </p:cNvPr>
          <p:cNvSpPr>
            <a:spLocks noGrp="1"/>
          </p:cNvSpPr>
          <p:nvPr>
            <p:ph idx="1"/>
          </p:nvPr>
        </p:nvSpPr>
        <p:spPr>
          <a:xfrm>
            <a:off x="838200" y="1128045"/>
            <a:ext cx="10515600" cy="4554908"/>
          </a:xfrm>
        </p:spPr>
        <p:txBody>
          <a:bodyPr>
            <a:normAutofit fontScale="85000" lnSpcReduction="20000"/>
          </a:bodyPr>
          <a:lstStyle/>
          <a:p>
            <a:endParaRPr lang="it-IT" sz="2400" dirty="0"/>
          </a:p>
          <a:p>
            <a:r>
              <a:rPr lang="it-IT" sz="2400" dirty="0"/>
              <a:t>Costo dell’opera (Capex=investimento) = 440.320.000,00 € (netto IVA)</a:t>
            </a:r>
          </a:p>
          <a:p>
            <a:r>
              <a:rPr lang="it-IT" sz="2400" dirty="0"/>
              <a:t>Periodo di costruzione (anni)= 2</a:t>
            </a:r>
          </a:p>
          <a:p>
            <a:r>
              <a:rPr lang="it-IT" sz="2400" dirty="0"/>
              <a:t>Periodo gestione (anni) = 88</a:t>
            </a:r>
          </a:p>
          <a:p>
            <a:r>
              <a:rPr lang="it-IT" sz="2400" dirty="0"/>
              <a:t>Oneri di gestione (1° anno) = 8.945.346,00 €</a:t>
            </a:r>
          </a:p>
          <a:p>
            <a:r>
              <a:rPr lang="it-IT" sz="2400" dirty="0"/>
              <a:t>Linea senior (tempo rimborso 23 anni) = 300.258.750,00 €</a:t>
            </a:r>
          </a:p>
          <a:p>
            <a:r>
              <a:rPr lang="it-IT" sz="2400" dirty="0"/>
              <a:t>Linea IVA (tempo di rimborso 50 anni) = 96.870.400,00 €</a:t>
            </a:r>
          </a:p>
          <a:p>
            <a:r>
              <a:rPr lang="it-IT" sz="2400" dirty="0"/>
              <a:t>Equity = 140.061.250,00€</a:t>
            </a:r>
          </a:p>
          <a:p>
            <a:r>
              <a:rPr lang="it-IT" sz="2400" dirty="0"/>
              <a:t>Rendimento titolo risk free= 2,14%</a:t>
            </a:r>
          </a:p>
          <a:p>
            <a:r>
              <a:rPr lang="it-IT" sz="2400" dirty="0"/>
              <a:t>Beta </a:t>
            </a:r>
            <a:r>
              <a:rPr lang="it-IT" sz="2400" dirty="0" err="1"/>
              <a:t>unlevered</a:t>
            </a:r>
            <a:r>
              <a:rPr lang="it-IT" sz="2400" dirty="0"/>
              <a:t> di settore = 0,71</a:t>
            </a:r>
          </a:p>
          <a:p>
            <a:r>
              <a:rPr lang="it-IT" sz="2400" dirty="0"/>
              <a:t>Equity risk premium (ERP) = 5,50%</a:t>
            </a:r>
          </a:p>
          <a:p>
            <a:endParaRPr lang="it-IT" sz="2400" dirty="0"/>
          </a:p>
          <a:p>
            <a:r>
              <a:rPr lang="it-IT" sz="2400" b="1" dirty="0">
                <a:solidFill>
                  <a:srgbClr val="FF0000"/>
                </a:solidFill>
              </a:rPr>
              <a:t>CANONE CONCESSORIO STIMATO = 15.800.000,00 €</a:t>
            </a:r>
          </a:p>
        </p:txBody>
      </p:sp>
    </p:spTree>
    <p:extLst>
      <p:ext uri="{BB962C8B-B14F-4D97-AF65-F5344CB8AC3E}">
        <p14:creationId xmlns:p14="http://schemas.microsoft.com/office/powerpoint/2010/main" val="3393019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08BAB7-1CFC-816A-2CE7-203800F96D36}"/>
              </a:ext>
            </a:extLst>
          </p:cNvPr>
          <p:cNvSpPr>
            <a:spLocks noGrp="1"/>
          </p:cNvSpPr>
          <p:nvPr>
            <p:ph type="title"/>
          </p:nvPr>
        </p:nvSpPr>
        <p:spPr>
          <a:xfrm>
            <a:off x="838200" y="365126"/>
            <a:ext cx="10515600" cy="592004"/>
          </a:xfrm>
        </p:spPr>
        <p:txBody>
          <a:bodyPr>
            <a:normAutofit/>
          </a:bodyPr>
          <a:lstStyle/>
          <a:p>
            <a:r>
              <a:rPr lang="it-IT" sz="3600" dirty="0"/>
              <a:t>Simulazione 2 – Opera FREDDA  (struttura sanitaria)</a:t>
            </a:r>
          </a:p>
        </p:txBody>
      </p:sp>
      <p:sp>
        <p:nvSpPr>
          <p:cNvPr id="3" name="Segnaposto contenuto 2">
            <a:extLst>
              <a:ext uri="{FF2B5EF4-FFF2-40B4-BE49-F238E27FC236}">
                <a16:creationId xmlns:a16="http://schemas.microsoft.com/office/drawing/2014/main" id="{7A7DA105-2A69-8290-C3CA-DEED08CA661A}"/>
              </a:ext>
            </a:extLst>
          </p:cNvPr>
          <p:cNvSpPr>
            <a:spLocks noGrp="1"/>
          </p:cNvSpPr>
          <p:nvPr>
            <p:ph idx="1"/>
          </p:nvPr>
        </p:nvSpPr>
        <p:spPr>
          <a:xfrm>
            <a:off x="838200" y="1128045"/>
            <a:ext cx="10515600" cy="4554908"/>
          </a:xfrm>
        </p:spPr>
        <p:txBody>
          <a:bodyPr>
            <a:normAutofit fontScale="70000" lnSpcReduction="20000"/>
          </a:bodyPr>
          <a:lstStyle/>
          <a:p>
            <a:endParaRPr lang="it-IT" sz="2400" dirty="0"/>
          </a:p>
          <a:p>
            <a:r>
              <a:rPr lang="it-IT" sz="2400" dirty="0"/>
              <a:t>Costo dell’opera (Capex=investimento) =  168.313.000,00€ (netto IVA)</a:t>
            </a:r>
          </a:p>
          <a:p>
            <a:r>
              <a:rPr lang="it-IT" sz="2400" dirty="0"/>
              <a:t>Periodo di costruzione (anni)= 5</a:t>
            </a:r>
          </a:p>
          <a:p>
            <a:r>
              <a:rPr lang="it-IT" sz="2400" dirty="0"/>
              <a:t>Periodo gestione (anni) = 30</a:t>
            </a:r>
          </a:p>
          <a:p>
            <a:r>
              <a:rPr lang="it-IT" sz="2400" dirty="0"/>
              <a:t>Oneri di gestione (1° anno) = 3.150.000,00 €</a:t>
            </a:r>
          </a:p>
          <a:p>
            <a:r>
              <a:rPr lang="it-IT" sz="2400" dirty="0"/>
              <a:t>Linea senior (tempo rimborso 13 anni) = 56.638.000,00 € </a:t>
            </a:r>
          </a:p>
          <a:p>
            <a:r>
              <a:rPr lang="it-IT" sz="2400" dirty="0"/>
              <a:t>Linea IVA (tempo di rimborso  5 anni) = 17.228.140,00 €</a:t>
            </a:r>
          </a:p>
          <a:p>
            <a:r>
              <a:rPr lang="it-IT" sz="2400" dirty="0"/>
              <a:t>Equity = 24.273.000,00 €</a:t>
            </a:r>
          </a:p>
          <a:p>
            <a:r>
              <a:rPr lang="it-IT" sz="2400" dirty="0"/>
              <a:t>Rendimento titolo risk free= 1,60 %</a:t>
            </a:r>
          </a:p>
          <a:p>
            <a:r>
              <a:rPr lang="it-IT" sz="2400" dirty="0"/>
              <a:t>Beta </a:t>
            </a:r>
            <a:r>
              <a:rPr lang="it-IT" sz="2400" dirty="0" err="1"/>
              <a:t>unlevered</a:t>
            </a:r>
            <a:r>
              <a:rPr lang="it-IT" sz="2400" dirty="0"/>
              <a:t> di settore = 0,81</a:t>
            </a:r>
          </a:p>
          <a:p>
            <a:r>
              <a:rPr lang="it-IT" sz="2400" dirty="0"/>
              <a:t>Equity risk premium (ERP)= 5,5 %</a:t>
            </a:r>
          </a:p>
          <a:p>
            <a:endParaRPr lang="it-IT" sz="2400" dirty="0"/>
          </a:p>
          <a:p>
            <a:pPr marL="0" indent="0">
              <a:buNone/>
            </a:pPr>
            <a:endParaRPr lang="it-IT" sz="2400" dirty="0"/>
          </a:p>
          <a:p>
            <a:r>
              <a:rPr lang="it-IT" sz="2400" b="1" dirty="0">
                <a:solidFill>
                  <a:srgbClr val="FF0000"/>
                </a:solidFill>
              </a:rPr>
              <a:t>CANONE DI DISPONIBILITA’ STIMATO = 13.539.746, 60 € </a:t>
            </a:r>
          </a:p>
        </p:txBody>
      </p:sp>
    </p:spTree>
    <p:extLst>
      <p:ext uri="{BB962C8B-B14F-4D97-AF65-F5344CB8AC3E}">
        <p14:creationId xmlns:p14="http://schemas.microsoft.com/office/powerpoint/2010/main" val="1964202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317</TotalTime>
  <Words>848</Words>
  <Application>Microsoft Office PowerPoint</Application>
  <PresentationFormat>Widescreen</PresentationFormat>
  <Paragraphs>83</Paragraphs>
  <Slides>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4</vt:i4>
      </vt:variant>
    </vt:vector>
  </HeadingPairs>
  <TitlesOfParts>
    <vt:vector size="9" baseType="lpstr">
      <vt:lpstr>Aptos</vt:lpstr>
      <vt:lpstr>Aptos Display</vt:lpstr>
      <vt:lpstr>Aptos Narrow</vt:lpstr>
      <vt:lpstr>Arial</vt:lpstr>
      <vt:lpstr>Tema di Office</vt:lpstr>
      <vt:lpstr>Elementi essenziali per l’analisi (1)</vt:lpstr>
      <vt:lpstr>Elementi essenziali per l’analisi (2)</vt:lpstr>
      <vt:lpstr>Simulazione 1 – Opera calda (impianto sportivo)</vt:lpstr>
      <vt:lpstr>Simulazione 2 – Opera FREDDA  (struttura sanitaria)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Elementi essenziali per l’analisi (1)</dc:title>
  <dc:creator>Francesco Landi</dc:creator>
  <cp:lastModifiedBy>Francesco Landi</cp:lastModifiedBy>
  <cp:revision>7</cp:revision>
  <dcterms:created xsi:type="dcterms:W3CDTF">2024-02-22T09:24:34Z</dcterms:created>
  <dcterms:modified xsi:type="dcterms:W3CDTF">2024-02-28T08:19:59Z</dcterms:modified>
</cp:coreProperties>
</file>