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320" r:id="rId22"/>
    <p:sldId id="321" r:id="rId23"/>
    <p:sldId id="276" r:id="rId24"/>
    <p:sldId id="277" r:id="rId25"/>
    <p:sldId id="315" r:id="rId26"/>
    <p:sldId id="316" r:id="rId27"/>
    <p:sldId id="317" r:id="rId28"/>
    <p:sldId id="318"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24" r:id="rId53"/>
    <p:sldId id="325" r:id="rId54"/>
    <p:sldId id="301" r:id="rId55"/>
    <p:sldId id="302" r:id="rId56"/>
    <p:sldId id="303" r:id="rId57"/>
    <p:sldId id="305" r:id="rId58"/>
    <p:sldId id="313" r:id="rId59"/>
    <p:sldId id="306" r:id="rId60"/>
    <p:sldId id="307" r:id="rId61"/>
    <p:sldId id="308" r:id="rId62"/>
    <p:sldId id="309" r:id="rId63"/>
    <p:sldId id="314" r:id="rId64"/>
    <p:sldId id="310" r:id="rId65"/>
    <p:sldId id="339" r:id="rId66"/>
    <p:sldId id="340" r:id="rId67"/>
    <p:sldId id="341" r:id="rId68"/>
    <p:sldId id="342" r:id="rId69"/>
    <p:sldId id="343" r:id="rId70"/>
    <p:sldId id="344" r:id="rId71"/>
    <p:sldId id="345" r:id="rId72"/>
    <p:sldId id="334" r:id="rId73"/>
    <p:sldId id="335" r:id="rId74"/>
    <p:sldId id="346" r:id="rId75"/>
    <p:sldId id="347" r:id="rId76"/>
    <p:sldId id="336" r:id="rId77"/>
    <p:sldId id="338" r:id="rId78"/>
    <p:sldId id="311" r:id="rId79"/>
    <p:sldId id="322" r:id="rId80"/>
    <p:sldId id="312" r:id="rId81"/>
    <p:sldId id="646" r:id="rId82"/>
    <p:sldId id="323" r:id="rId83"/>
    <p:sldId id="326" r:id="rId84"/>
    <p:sldId id="327" r:id="rId85"/>
    <p:sldId id="328" r:id="rId86"/>
    <p:sldId id="329" r:id="rId87"/>
    <p:sldId id="330" r:id="rId88"/>
    <p:sldId id="331" r:id="rId89"/>
    <p:sldId id="332" r:id="rId90"/>
    <p:sldId id="647" r:id="rId91"/>
    <p:sldId id="648"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645" r:id="rId106"/>
    <p:sldId id="616" r:id="rId107"/>
    <p:sldId id="617" r:id="rId108"/>
    <p:sldId id="618" r:id="rId109"/>
    <p:sldId id="619" r:id="rId110"/>
    <p:sldId id="620" r:id="rId111"/>
    <p:sldId id="621" r:id="rId112"/>
    <p:sldId id="622" r:id="rId113"/>
    <p:sldId id="623" r:id="rId114"/>
    <p:sldId id="624" r:id="rId115"/>
    <p:sldId id="625" r:id="rId116"/>
    <p:sldId id="626" r:id="rId117"/>
    <p:sldId id="627" r:id="rId118"/>
    <p:sldId id="628" r:id="rId119"/>
    <p:sldId id="629" r:id="rId120"/>
    <p:sldId id="630" r:id="rId121"/>
    <p:sldId id="631" r:id="rId122"/>
    <p:sldId id="632" r:id="rId123"/>
    <p:sldId id="633" r:id="rId124"/>
    <p:sldId id="634" r:id="rId125"/>
    <p:sldId id="635" r:id="rId126"/>
    <p:sldId id="636" r:id="rId127"/>
    <p:sldId id="637" r:id="rId128"/>
    <p:sldId id="638" r:id="rId129"/>
    <p:sldId id="639" r:id="rId130"/>
    <p:sldId id="640" r:id="rId131"/>
    <p:sldId id="641" r:id="rId132"/>
    <p:sldId id="642" r:id="rId133"/>
    <p:sldId id="643" r:id="rId134"/>
    <p:sldId id="644" r:id="rId1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660"/>
  </p:normalViewPr>
  <p:slideViewPr>
    <p:cSldViewPr snapToGrid="0">
      <p:cViewPr varScale="1">
        <p:scale>
          <a:sx n="68" d="100"/>
          <a:sy n="68" d="100"/>
        </p:scale>
        <p:origin x="8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ADA14-4513-49E2-AC4F-DDC3FEF5DA18}" type="datetimeFigureOut">
              <a:rPr lang="it-IT" smtClean="0"/>
              <a:t>23/04/2024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646DCC-8400-4C45-A573-6FDA7BA1D19C}" type="slidenum">
              <a:rPr lang="it-IT" smtClean="0"/>
              <a:t>‹N›</a:t>
            </a:fld>
            <a:endParaRPr lang="it-IT"/>
          </a:p>
        </p:txBody>
      </p:sp>
    </p:spTree>
    <p:extLst>
      <p:ext uri="{BB962C8B-B14F-4D97-AF65-F5344CB8AC3E}">
        <p14:creationId xmlns:p14="http://schemas.microsoft.com/office/powerpoint/2010/main" val="146727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DFE4E523-97F4-4954-BA1F-27FE53441597}" type="datetime1">
              <a:rPr lang="en-US" smtClean="0"/>
              <a:t>4/23/2024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it-IT"/>
              <a:t>PALERMO, 23 APRILE 2024 - LE CONSEGUENZE DELLA RIFORMA FISCALE SUI TRIBUTI LOCALI</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9AA399A-ECF5-4743-8A4B-7EAA18C06D98}" type="datetime1">
              <a:rPr lang="en-US" smtClean="0"/>
              <a:t>4/23/2024</a:t>
            </a:fld>
            <a:endParaRPr lang="en-US" dirty="0"/>
          </a:p>
        </p:txBody>
      </p:sp>
      <p:sp>
        <p:nvSpPr>
          <p:cNvPr id="5" name="Footer Placeholder 4"/>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E7620C9B-0751-4D79-91C9-029DDE0059C5}" type="datetime1">
              <a:rPr lang="en-US" smtClean="0"/>
              <a:t>4/23/2024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it-IT"/>
              <a:t>PALERMO, 23 APRILE 2024 - LE CONSEGUENZE DELLA RIFORMA FISCALE SUI TRIBUTI LOCALI</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F495F2-2924-4EA5-8C1D-5D129795781C}" type="datetime1">
              <a:rPr lang="en-US" smtClean="0"/>
              <a:t>4/23/2024</a:t>
            </a:fld>
            <a:endParaRPr lang="en-US" dirty="0"/>
          </a:p>
        </p:txBody>
      </p:sp>
      <p:sp>
        <p:nvSpPr>
          <p:cNvPr id="5" name="Footer Placeholder 4"/>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7D405C9E-5D27-42E8-B46D-4990646DC312}" type="datetime1">
              <a:rPr lang="en-US" smtClean="0"/>
              <a:t>4/23/2024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it-IT"/>
              <a:t>PALERMO, 23 APRILE 2024 - LE CONSEGUENZE DELLA RIFORMA FISCALE SUI TRIBUTI LOCALI</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A3D3E9BF-CC46-497A-A568-7BB94DB097D8}" type="datetime1">
              <a:rPr lang="en-US" smtClean="0"/>
              <a:t>4/23/2024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it-IT"/>
              <a:t>PALERMO, 23 APRILE 2024 - LE CONSEGUENZE DELLA RIFORMA FISCALE SUI TRIBUTI LOCALI</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125305" y="1488985"/>
            <a:ext cx="6264350" cy="169685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118447" y="4351687"/>
            <a:ext cx="6265588" cy="17040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CBD658FC-6732-484D-9CF9-CFCEDE9C094E}" type="datetime1">
              <a:rPr lang="en-US" smtClean="0"/>
              <a:t>4/23/2024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it-IT"/>
              <a:t>PALERMO, 23 APRILE 2024 - LE CONSEGUENZE DELLA RIFORMA FISCALE SUI TRIBUTI LOCALI</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1F4304C-EC84-4095-9D54-635607117259}" type="datetime1">
              <a:rPr lang="en-US" smtClean="0"/>
              <a:t>4/23/2024</a:t>
            </a:fld>
            <a:endParaRPr lang="en-US" dirty="0"/>
          </a:p>
        </p:txBody>
      </p:sp>
      <p:sp>
        <p:nvSpPr>
          <p:cNvPr id="4" name="Footer Placeholder 3"/>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DC8EA121-F920-4C67-9448-CA959DD6F0D5}" type="datetime1">
              <a:rPr lang="en-US" smtClean="0"/>
              <a:t>4/23/2024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it-IT"/>
              <a:t>PALERMO, 23 APRILE 2024 - LE CONSEGUENZE DELLA RIFORMA FISCALE SUI TRIBUTI LOCALI</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6E29978-CD2E-463D-8CA7-4E94369446B3}" type="datetime1">
              <a:rPr lang="en-US" smtClean="0"/>
              <a:t>4/23/2024</a:t>
            </a:fld>
            <a:endParaRPr lang="en-US" dirty="0"/>
          </a:p>
        </p:txBody>
      </p:sp>
      <p:sp>
        <p:nvSpPr>
          <p:cNvPr id="6" name="Footer Placeholder 5"/>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B3361F3E-34D9-4B25-A82D-504E6CC4C5D2}" type="datetime1">
              <a:rPr lang="en-US" smtClean="0"/>
              <a:t>4/23/2024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it-IT"/>
              <a:t>PALERMO, 23 APRILE 2024 - LE CONSEGUENZE DELLA RIFORMA FISCALE SUI TRIBUTI LOCALI</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2DE58D22-8D0F-45FE-8517-C6213F25CC30}" type="datetime1">
              <a:rPr lang="en-US" smtClean="0"/>
              <a:t>4/23/2024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it-IT"/>
              <a:t>PALERMO, 23 APRILE 2024 - LE CONSEGUENZE DELLA RIFORMA FISCALE SUI TRIBUTI LOCALI</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www.gazzettaufficiale.it/eli/id/2022/07/27/22G00110/sg"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irittobancario.it/wp-content/uploads/2024/03/Atto-di-indirizzo-del-MEF-del-28-febbraio-2024.pdf"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2.xml.rels><?xml version="1.0" encoding="UTF-8" standalone="yes"?>
<Relationships xmlns="http://schemas.openxmlformats.org/package/2006/relationships"><Relationship Id="rId2" Type="http://schemas.openxmlformats.org/officeDocument/2006/relationships/hyperlink" Target="https://www.brocardi.it/testo-unico-imposte-redditi/titolo-i/capo-i/art24bis.html"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def.finanze.it/DocTribFrontend/decodeurn?urn=urn:doctrib::DLG:1997-12-15;446_art52" TargetMode="External"/><Relationship Id="rId2" Type="http://schemas.openxmlformats.org/officeDocument/2006/relationships/hyperlink" Target="https://def.finanze.it/DocTribFrontend/decodeurn?urn=urn:doctrib::L:2019-12-27;160_art1-com756"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D8DD28-7673-D52F-E946-2C3FDF3A6A00}"/>
              </a:ext>
            </a:extLst>
          </p:cNvPr>
          <p:cNvSpPr>
            <a:spLocks noGrp="1"/>
          </p:cNvSpPr>
          <p:nvPr>
            <p:ph type="ctrTitle"/>
          </p:nvPr>
        </p:nvSpPr>
        <p:spPr/>
        <p:txBody>
          <a:bodyPr/>
          <a:lstStyle/>
          <a:p>
            <a:r>
              <a:rPr lang="it-IT" dirty="0"/>
              <a:t>Le conseguenze della riforma fiscale sui tributi locali</a:t>
            </a:r>
          </a:p>
        </p:txBody>
      </p:sp>
      <p:sp>
        <p:nvSpPr>
          <p:cNvPr id="3" name="Sottotitolo 2">
            <a:extLst>
              <a:ext uri="{FF2B5EF4-FFF2-40B4-BE49-F238E27FC236}">
                <a16:creationId xmlns:a16="http://schemas.microsoft.com/office/drawing/2014/main" id="{9C952E61-439D-FC9A-7299-FF291096F710}"/>
              </a:ext>
            </a:extLst>
          </p:cNvPr>
          <p:cNvSpPr>
            <a:spLocks noGrp="1"/>
          </p:cNvSpPr>
          <p:nvPr>
            <p:ph type="subTitle" idx="1"/>
          </p:nvPr>
        </p:nvSpPr>
        <p:spPr/>
        <p:txBody>
          <a:bodyPr/>
          <a:lstStyle/>
          <a:p>
            <a:r>
              <a:rPr lang="it-IT" dirty="0"/>
              <a:t>Lucio Catania</a:t>
            </a:r>
          </a:p>
          <a:p>
            <a:endParaRPr lang="it-IT" dirty="0"/>
          </a:p>
          <a:p>
            <a:r>
              <a:rPr lang="it-IT" dirty="0"/>
              <a:t>Palermo, 23 aprile 2024</a:t>
            </a:r>
          </a:p>
        </p:txBody>
      </p:sp>
      <p:pic>
        <p:nvPicPr>
          <p:cNvPr id="4" name="Immagine 3">
            <a:extLst>
              <a:ext uri="{FF2B5EF4-FFF2-40B4-BE49-F238E27FC236}">
                <a16:creationId xmlns:a16="http://schemas.microsoft.com/office/drawing/2014/main" id="{47F369E9-32D7-E014-00B4-17EF66F109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9451" y="391212"/>
            <a:ext cx="2499360" cy="1874520"/>
          </a:xfrm>
          <a:prstGeom prst="rect">
            <a:avLst/>
          </a:prstGeom>
        </p:spPr>
      </p:pic>
      <p:sp>
        <p:nvSpPr>
          <p:cNvPr id="5" name="Segnaposto piè di pagina 4">
            <a:extLst>
              <a:ext uri="{FF2B5EF4-FFF2-40B4-BE49-F238E27FC236}">
                <a16:creationId xmlns:a16="http://schemas.microsoft.com/office/drawing/2014/main" id="{A0AF3BC1-CB35-B311-B997-6C52D41ECB77}"/>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6" name="Segnaposto numero diapositiva 5">
            <a:extLst>
              <a:ext uri="{FF2B5EF4-FFF2-40B4-BE49-F238E27FC236}">
                <a16:creationId xmlns:a16="http://schemas.microsoft.com/office/drawing/2014/main" id="{C4DDD5DA-B89B-91F0-2D0A-3684F55EEC0D}"/>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982689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85EB5D-E87E-1DE4-E943-83D291D7106D}"/>
              </a:ext>
            </a:extLst>
          </p:cNvPr>
          <p:cNvSpPr>
            <a:spLocks noGrp="1"/>
          </p:cNvSpPr>
          <p:nvPr>
            <p:ph type="title"/>
          </p:nvPr>
        </p:nvSpPr>
        <p:spPr/>
        <p:txBody>
          <a:bodyPr>
            <a:normAutofit fontScale="90000"/>
          </a:bodyPr>
          <a:lstStyle/>
          <a:p>
            <a:r>
              <a:rPr lang="it-IT" dirty="0"/>
              <a:t>Il contradditorio dopo il </a:t>
            </a:r>
            <a:br>
              <a:rPr lang="it-IT" dirty="0"/>
            </a:br>
            <a:r>
              <a:rPr lang="it-IT" dirty="0"/>
              <a:t>D. Lgs. </a:t>
            </a:r>
            <a:br>
              <a:rPr lang="it-IT" dirty="0"/>
            </a:br>
            <a:r>
              <a:rPr lang="it-IT" dirty="0"/>
              <a:t>n. 219/2023</a:t>
            </a:r>
            <a:endParaRPr lang="it-IT" dirty="0">
              <a:solidFill>
                <a:schemeClr val="bg1"/>
              </a:solidFill>
            </a:endParaRPr>
          </a:p>
        </p:txBody>
      </p:sp>
      <p:sp>
        <p:nvSpPr>
          <p:cNvPr id="3" name="Segnaposto contenuto 2">
            <a:extLst>
              <a:ext uri="{FF2B5EF4-FFF2-40B4-BE49-F238E27FC236}">
                <a16:creationId xmlns:a16="http://schemas.microsoft.com/office/drawing/2014/main" id="{BA1B822C-F89D-D534-9DC6-18E81DFA8DD6}"/>
              </a:ext>
            </a:extLst>
          </p:cNvPr>
          <p:cNvSpPr>
            <a:spLocks noGrp="1"/>
          </p:cNvSpPr>
          <p:nvPr>
            <p:ph idx="1"/>
          </p:nvPr>
        </p:nvSpPr>
        <p:spPr/>
        <p:txBody>
          <a:bodyPr>
            <a:normAutofit fontScale="62500" lnSpcReduction="20000"/>
          </a:bodyPr>
          <a:lstStyle/>
          <a:p>
            <a:pPr marL="0" indent="0" algn="just">
              <a:lnSpc>
                <a:spcPct val="150000"/>
              </a:lnSpc>
              <a:spcBef>
                <a:spcPts val="1500"/>
              </a:spcBef>
              <a:spcAft>
                <a:spcPts val="500"/>
              </a:spcAft>
              <a:buNone/>
              <a:tabLst>
                <a:tab pos="215900" algn="l"/>
              </a:tabLst>
            </a:pPr>
            <a:r>
              <a:rPr lang="it-IT" sz="2800" i="0" dirty="0">
                <a:effectLst/>
                <a:latin typeface="FreightText Pro Book"/>
                <a:ea typeface="Times New Roman" panose="02020603050405020304" pitchFamily="18" charset="0"/>
                <a:cs typeface="FreightText Pro Book"/>
              </a:rPr>
              <a:t>Gli enti locali e le regioni, nel disciplinare i procedimenti amministrativi di propria competenza non possono stabilire garanzie inferiori a quelle assicurate dal comma 3-bis dello Statuto del contribuente, così come inserito dall’art. 1 del Decreto Legislativo 30 dicembre 2023, n. 219</a:t>
            </a:r>
            <a:endParaRPr lang="it-IT" sz="2800" i="1" dirty="0">
              <a:latin typeface="FreightText Pro Book"/>
              <a:ea typeface="Times New Roman" panose="02020603050405020304" pitchFamily="18" charset="0"/>
              <a:cs typeface="FreightText Pro Book"/>
            </a:endParaRPr>
          </a:p>
          <a:p>
            <a:pPr marL="0" indent="0" algn="just">
              <a:lnSpc>
                <a:spcPct val="150000"/>
              </a:lnSpc>
              <a:spcBef>
                <a:spcPts val="1500"/>
              </a:spcBef>
              <a:spcAft>
                <a:spcPts val="500"/>
              </a:spcAft>
              <a:buNone/>
              <a:tabLst>
                <a:tab pos="215900" algn="l"/>
              </a:tabLst>
            </a:pPr>
            <a:r>
              <a:rPr lang="it-IT" sz="2800" i="0" dirty="0">
                <a:effectLst/>
                <a:latin typeface="FreightText Pro Book"/>
                <a:ea typeface="Times New Roman" panose="02020603050405020304" pitchFamily="18" charset="0"/>
                <a:cs typeface="FreightText Pro Book"/>
              </a:rPr>
              <a:t>Le amministrazioni statali devono osservare le disposizioni del D. Lgs. n. 219/2023 concernenti la garanzia del contradditorio e dell'accesso alla documentazione amministrativa tributaria, la tutela dell'affidamento, il divieto del bis in idem, il principio di proporzionalità e l'autotutela e comuni, province e regioni non possono approvare norme regolamentari con un livello di garanzia inferiore, ma solo prevedere livelli ulteriori di tutela.</a:t>
            </a:r>
            <a:endParaRPr lang="it-IT" sz="2800" i="1" dirty="0">
              <a:effectLst/>
              <a:latin typeface="FreightText Pro Book"/>
              <a:ea typeface="Times New Roman" panose="02020603050405020304" pitchFamily="18" charset="0"/>
              <a:cs typeface="FreightText Pro Book"/>
            </a:endParaRPr>
          </a:p>
          <a:p>
            <a:pPr marL="0" indent="0">
              <a:buNone/>
            </a:pPr>
            <a:endParaRPr lang="it-IT" dirty="0"/>
          </a:p>
        </p:txBody>
      </p:sp>
      <p:sp>
        <p:nvSpPr>
          <p:cNvPr id="4" name="Segnaposto piè di pagina 3">
            <a:extLst>
              <a:ext uri="{FF2B5EF4-FFF2-40B4-BE49-F238E27FC236}">
                <a16:creationId xmlns:a16="http://schemas.microsoft.com/office/drawing/2014/main" id="{ACF6B643-2065-168F-880C-62E1BEF79EEB}"/>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37202CC8-0669-BEE5-3138-60F37CDECC9D}"/>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95704386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241C23-FD36-F87C-C6B6-3816BDF58685}"/>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BF8EF939-7DFE-7B1E-371A-CA9252EFD40C}"/>
              </a:ext>
            </a:extLst>
          </p:cNvPr>
          <p:cNvSpPr>
            <a:spLocks noGrp="1"/>
          </p:cNvSpPr>
          <p:nvPr>
            <p:ph idx="1"/>
          </p:nvPr>
        </p:nvSpPr>
        <p:spPr/>
        <p:txBody>
          <a:bodyPr>
            <a:normAutofit/>
          </a:bodyPr>
          <a:lstStyle/>
          <a:p>
            <a:pPr indent="0" algn="just">
              <a:lnSpc>
                <a:spcPct val="150000"/>
              </a:lnSpc>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Il contribuente non può limitarsi alla mera documentazione dell’avvenuto pagamento ed all’affermazione dell’esistenza di diverse dimore della famiglia – sia all’interno dello stesso Comune sia in Comuni diversi –ma deve darne prova. </a:t>
            </a:r>
          </a:p>
          <a:p>
            <a:pPr indent="0" algn="just">
              <a:lnSpc>
                <a:spcPct val="150000"/>
              </a:lnSpc>
              <a:buNone/>
            </a:pPr>
            <a:r>
              <a:rPr lang="it-IT" sz="2400" kern="100" dirty="0">
                <a:effectLst/>
                <a:latin typeface="Times New Roman" panose="02020603050405020304" pitchFamily="18" charset="0"/>
                <a:ea typeface="Times New Roman" panose="02020603050405020304" pitchFamily="18" charset="0"/>
                <a:cs typeface="Times New Roman" panose="02020603050405020304" pitchFamily="18" charset="0"/>
              </a:rPr>
              <a:t>Risulta pacifico, al riguardo, che nell’ambito dei rimborsi, l’onere della prova incomba sul contribuente stesso.</a:t>
            </a:r>
            <a:endParaRPr lang="it-IT" sz="2400"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309E41E0-285A-3492-04D7-E7EE67C00516}"/>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7ACF5255-62EA-8407-9A11-B4337A3866E7}"/>
              </a:ext>
            </a:extLst>
          </p:cNvPr>
          <p:cNvSpPr>
            <a:spLocks noGrp="1"/>
          </p:cNvSpPr>
          <p:nvPr>
            <p:ph type="sldNum" sz="quarter" idx="12"/>
          </p:nvPr>
        </p:nvSpPr>
        <p:spPr/>
        <p:txBody>
          <a:bodyPr/>
          <a:lstStyle/>
          <a:p>
            <a:fld id="{6D22F896-40B5-4ADD-8801-0D06FADFA095}" type="slidenum">
              <a:rPr lang="en-US" smtClean="0"/>
              <a:t>100</a:t>
            </a:fld>
            <a:endParaRPr lang="en-US" dirty="0"/>
          </a:p>
        </p:txBody>
      </p:sp>
    </p:spTree>
    <p:extLst>
      <p:ext uri="{BB962C8B-B14F-4D97-AF65-F5344CB8AC3E}">
        <p14:creationId xmlns:p14="http://schemas.microsoft.com/office/powerpoint/2010/main" val="271900344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6AFB86-ABE0-2E9A-19BE-30A86A4EA18F}"/>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216B013B-8440-EE7C-3802-11B1EB748548}"/>
              </a:ext>
            </a:extLst>
          </p:cNvPr>
          <p:cNvSpPr>
            <a:spLocks noGrp="1"/>
          </p:cNvSpPr>
          <p:nvPr>
            <p:ph idx="1"/>
          </p:nvPr>
        </p:nvSpPr>
        <p:spPr/>
        <p:txBody>
          <a:bodyPr>
            <a:normAutofit fontScale="70000" lnSpcReduction="20000"/>
          </a:bodyPr>
          <a:lstStyle/>
          <a:p>
            <a:pPr indent="0" algn="just">
              <a:lnSpc>
                <a:spcPct val="150000"/>
              </a:lnSpc>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Il Comune, prima di ammettere il diritto al rimborso, potrà verificare i consumi effettivi delle utenze luce acqua e gas delle annualità per cui si chiede il rimborso, la scelta del medico di famiglia del luogo dove è sito l’immobile, l’iscrizione alle scuole/istituti di istruzione del luogo dove è sito l’immobile o nelle sue immediate e ragionevoli vicinanze nel caso di presenza di figli, e la dichiarazione Tari o tariffa corrispettiva. </a:t>
            </a:r>
          </a:p>
          <a:p>
            <a:pPr indent="0" algn="just">
              <a:lnSpc>
                <a:spcPct val="150000"/>
              </a:lnSpc>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Il Comune potrà negare il rimborso se il contribuente non è in grado di dimostrare l’effettività della diversa dimora abituale.</a:t>
            </a:r>
          </a:p>
          <a:p>
            <a:pPr indent="0" algn="just">
              <a:lnSpc>
                <a:spcPct val="150000"/>
              </a:lnSpc>
              <a:buNone/>
            </a:pPr>
            <a:r>
              <a:rPr lang="it-IT" sz="2500" b="1" dirty="0">
                <a:latin typeface="Times New Roman" panose="02020603050405020304" pitchFamily="18" charset="0"/>
                <a:cs typeface="Times New Roman" panose="02020603050405020304" pitchFamily="18" charset="0"/>
              </a:rPr>
              <a:t>Le istanze di rimborso, per essere considerate ammissibili, devono, comunque, essere presentate entro il termine decadenziale dei cinque anni. </a:t>
            </a:r>
          </a:p>
          <a:p>
            <a:pPr indent="0" algn="just">
              <a:lnSpc>
                <a:spcPct val="150000"/>
              </a:lnSpc>
              <a:buNone/>
            </a:pP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97F64953-0B6E-F7A1-3646-D10B66A1825A}"/>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3C9FE78-D250-A56A-FF32-A71C5BBCD7AB}"/>
              </a:ext>
            </a:extLst>
          </p:cNvPr>
          <p:cNvSpPr>
            <a:spLocks noGrp="1"/>
          </p:cNvSpPr>
          <p:nvPr>
            <p:ph type="sldNum" sz="quarter" idx="12"/>
          </p:nvPr>
        </p:nvSpPr>
        <p:spPr/>
        <p:txBody>
          <a:bodyPr/>
          <a:lstStyle/>
          <a:p>
            <a:fld id="{6D22F896-40B5-4ADD-8801-0D06FADFA095}" type="slidenum">
              <a:rPr lang="en-US" smtClean="0"/>
              <a:t>101</a:t>
            </a:fld>
            <a:endParaRPr lang="en-US" dirty="0"/>
          </a:p>
        </p:txBody>
      </p:sp>
    </p:spTree>
    <p:extLst>
      <p:ext uri="{BB962C8B-B14F-4D97-AF65-F5344CB8AC3E}">
        <p14:creationId xmlns:p14="http://schemas.microsoft.com/office/powerpoint/2010/main" val="13759158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5D9647-EEE6-00BA-45BB-D46FBE35E909}"/>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726B2409-212B-1868-B7A7-EAFAF2690D55}"/>
              </a:ext>
            </a:extLst>
          </p:cNvPr>
          <p:cNvSpPr>
            <a:spLocks noGrp="1"/>
          </p:cNvSpPr>
          <p:nvPr>
            <p:ph idx="1"/>
          </p:nvPr>
        </p:nvSpPr>
        <p:spPr/>
        <p:txBody>
          <a:bodyPr>
            <a:normAutofit fontScale="85000" lnSpcReduction="20000"/>
          </a:bodyPr>
          <a:lstStyle/>
          <a:p>
            <a:pPr indent="0" algn="just">
              <a:lnSpc>
                <a:spcPct val="150000"/>
              </a:lnSpc>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L’Ifel, nella nota del 23 dicembre 2022, evidenzia che “nel caso di avvisi di accertamento non definitivi è del tutto indubbia la possibilità e l’opportunità per il Comune di procedere in via di autotutela, su istanza di parte, o d’ufficio, all'annullamento degli atti emessi e notificati ed eventualmente al rimborso nel caso in cui il destinatario dell’avviso abbia proceduto al pagamento”. </a:t>
            </a:r>
          </a:p>
          <a:p>
            <a:pPr indent="0" algn="just">
              <a:lnSpc>
                <a:spcPct val="150000"/>
              </a:lnSpc>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Nel caso di avvisi di accertamento divenuti definitivi, a seguito di pagamento o di mancata impugnativa, il rimborso non è dovuto </a:t>
            </a:r>
            <a:r>
              <a:rPr lang="it-IT" sz="1700" kern="100" dirty="0">
                <a:effectLst/>
                <a:latin typeface="Times New Roman" panose="02020603050405020304" pitchFamily="18" charset="0"/>
                <a:ea typeface="Calibri" panose="020F0502020204030204" pitchFamily="34" charset="0"/>
                <a:cs typeface="Times New Roman" panose="02020603050405020304" pitchFamily="18" charset="0"/>
              </a:rPr>
              <a:t>(Corte di Cassazione civile n. 7057/1997, Cassazione civile n. 7704/2000, Cassazione civile, sez. tributaria n. 20342/2019, Cassazione civile, sez. tributaria n. 19606/2018, Cassazione civile, SS.UU. n. 13676/2014, Corte di cassazione, ordinanza n. 6940/2022).</a:t>
            </a:r>
          </a:p>
          <a:p>
            <a:pPr marL="0" indent="0">
              <a:buNone/>
            </a:pPr>
            <a:endParaRPr lang="it-IT" dirty="0"/>
          </a:p>
        </p:txBody>
      </p:sp>
      <p:sp>
        <p:nvSpPr>
          <p:cNvPr id="4" name="Segnaposto piè di pagina 3">
            <a:extLst>
              <a:ext uri="{FF2B5EF4-FFF2-40B4-BE49-F238E27FC236}">
                <a16:creationId xmlns:a16="http://schemas.microsoft.com/office/drawing/2014/main" id="{3BC6DC82-1FC5-04DD-C9EF-A3F44404E065}"/>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C4962971-BE97-86A7-2EE8-5440AD7B3602}"/>
              </a:ext>
            </a:extLst>
          </p:cNvPr>
          <p:cNvSpPr>
            <a:spLocks noGrp="1"/>
          </p:cNvSpPr>
          <p:nvPr>
            <p:ph type="sldNum" sz="quarter" idx="12"/>
          </p:nvPr>
        </p:nvSpPr>
        <p:spPr/>
        <p:txBody>
          <a:bodyPr/>
          <a:lstStyle/>
          <a:p>
            <a:fld id="{6D22F896-40B5-4ADD-8801-0D06FADFA095}" type="slidenum">
              <a:rPr lang="en-US" smtClean="0"/>
              <a:t>102</a:t>
            </a:fld>
            <a:endParaRPr lang="en-US" dirty="0"/>
          </a:p>
        </p:txBody>
      </p:sp>
    </p:spTree>
    <p:extLst>
      <p:ext uri="{BB962C8B-B14F-4D97-AF65-F5344CB8AC3E}">
        <p14:creationId xmlns:p14="http://schemas.microsoft.com/office/powerpoint/2010/main" val="426803281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B9ED32-7C3E-B37D-7147-5B7137A234A8}"/>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88BAF231-E8A5-88B9-C9B7-DB7A71C9830D}"/>
              </a:ext>
            </a:extLst>
          </p:cNvPr>
          <p:cNvSpPr>
            <a:spLocks noGrp="1"/>
          </p:cNvSpPr>
          <p:nvPr>
            <p:ph idx="1"/>
          </p:nvPr>
        </p:nvSpPr>
        <p:spPr/>
        <p:txBody>
          <a:bodyPr>
            <a:noAutofit/>
          </a:bodyPr>
          <a:lstStyle/>
          <a:p>
            <a:pPr marL="0" indent="0" algn="just">
              <a:buNone/>
            </a:pPr>
            <a:r>
              <a:rPr lang="it-IT" sz="2000" dirty="0">
                <a:effectLst/>
                <a:latin typeface="Times New Roman" panose="02020603050405020304" pitchFamily="18" charset="0"/>
                <a:ea typeface="Times New Roman" panose="02020603050405020304" pitchFamily="18" charset="0"/>
                <a:cs typeface="Times New Roman" panose="02020603050405020304" pitchFamily="18" charset="0"/>
              </a:rPr>
              <a:t>Per quanto attiene alle liti giudiziarie pendenti, aventi ad oggetto il disconoscimento, da parte del Comune, della qualifica di abitazione principale dell’immobile del possessore per la presenza di un componente del suo nucleo familiare con dimora abituale e/o residenza anagrafica stabilita in un immobile differente, il giudice è tenuto ad applicare d’ufficio la disciplina risultante dalla pronuncia della Corte Costituzionale, e dunque a riconoscere le esenzioni/agevolazioni (annullando l’atto impositivo impugnato). </a:t>
            </a:r>
          </a:p>
          <a:p>
            <a:pPr marL="0" indent="0" algn="just">
              <a:buNone/>
            </a:pPr>
            <a:r>
              <a:rPr lang="it-IT" sz="2000" dirty="0">
                <a:effectLst/>
                <a:latin typeface="Times New Roman" panose="02020603050405020304" pitchFamily="18" charset="0"/>
                <a:ea typeface="Times New Roman" panose="02020603050405020304" pitchFamily="18" charset="0"/>
                <a:cs typeface="Times New Roman" panose="02020603050405020304" pitchFamily="18" charset="0"/>
              </a:rPr>
              <a:t>Resta, ovviamente, ferma la possibilità per il Comune di dimostrare che il ricorrente non era nelle condizioni disegnate dalla sentenza della Corte Costituzionale.</a:t>
            </a:r>
          </a:p>
          <a:p>
            <a:pPr marL="0" indent="0" algn="just">
              <a:buNone/>
            </a:pPr>
            <a:endParaRPr lang="it-IT" sz="2000"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9831860C-F117-9B9F-3802-C303D0AE73BA}"/>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7E2F4B7F-AC31-1B7A-F51A-82026CC43459}"/>
              </a:ext>
            </a:extLst>
          </p:cNvPr>
          <p:cNvSpPr>
            <a:spLocks noGrp="1"/>
          </p:cNvSpPr>
          <p:nvPr>
            <p:ph type="sldNum" sz="quarter" idx="12"/>
          </p:nvPr>
        </p:nvSpPr>
        <p:spPr/>
        <p:txBody>
          <a:bodyPr/>
          <a:lstStyle/>
          <a:p>
            <a:fld id="{6D22F896-40B5-4ADD-8801-0D06FADFA095}" type="slidenum">
              <a:rPr lang="en-US" smtClean="0"/>
              <a:t>103</a:t>
            </a:fld>
            <a:endParaRPr lang="en-US" dirty="0"/>
          </a:p>
        </p:txBody>
      </p:sp>
    </p:spTree>
    <p:extLst>
      <p:ext uri="{BB962C8B-B14F-4D97-AF65-F5344CB8AC3E}">
        <p14:creationId xmlns:p14="http://schemas.microsoft.com/office/powerpoint/2010/main" val="84760096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A83FD8-0012-BC54-6402-633F5D071D2A}"/>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C6CCDDFC-2353-C657-0EFC-DB653871E0AA}"/>
              </a:ext>
            </a:extLst>
          </p:cNvPr>
          <p:cNvSpPr>
            <a:spLocks noGrp="1"/>
          </p:cNvSpPr>
          <p:nvPr>
            <p:ph idx="1"/>
          </p:nvPr>
        </p:nvSpPr>
        <p:spPr/>
        <p:txBody>
          <a:bodyPr>
            <a:normAutofit fontScale="92500"/>
          </a:bodyPr>
          <a:lstStyle/>
          <a:p>
            <a:pPr marL="0" indent="0" algn="just">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Qualora, però, il Comune non fosse nelle condizioni per confutare le argomentazioni del ricorrente allora sarebbe opportuno, nell’ottica di un minor aggravio per contribuenti e Comuni, procedere, da parte delle amministrazioni interessate, all’annullamento in autotutela degli atti impugnati ed al deposito di un’istanza di estinzione del giudizio con richiesta di compensazione delle spese di lite motivata in ragione della declaratoria di illegittimità costituzionale, e dunque del mutato quadro normativo (questo al fine di ottenere la compensazione delle spese di giudizio). </a:t>
            </a:r>
          </a:p>
          <a:p>
            <a:pPr marL="0" indent="0">
              <a:buNone/>
            </a:pPr>
            <a:endParaRPr lang="it-IT" dirty="0"/>
          </a:p>
        </p:txBody>
      </p:sp>
      <p:sp>
        <p:nvSpPr>
          <p:cNvPr id="4" name="Segnaposto piè di pagina 3">
            <a:extLst>
              <a:ext uri="{FF2B5EF4-FFF2-40B4-BE49-F238E27FC236}">
                <a16:creationId xmlns:a16="http://schemas.microsoft.com/office/drawing/2014/main" id="{572F9067-170B-4774-E9B0-CFB8FCCFE5A0}"/>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EEF6DDB-1096-48EC-4CC0-C25D13CE66A3}"/>
              </a:ext>
            </a:extLst>
          </p:cNvPr>
          <p:cNvSpPr>
            <a:spLocks noGrp="1"/>
          </p:cNvSpPr>
          <p:nvPr>
            <p:ph type="sldNum" sz="quarter" idx="12"/>
          </p:nvPr>
        </p:nvSpPr>
        <p:spPr/>
        <p:txBody>
          <a:bodyPr/>
          <a:lstStyle/>
          <a:p>
            <a:fld id="{6D22F896-40B5-4ADD-8801-0D06FADFA095}" type="slidenum">
              <a:rPr lang="en-US" smtClean="0"/>
              <a:t>104</a:t>
            </a:fld>
            <a:endParaRPr lang="en-US" dirty="0"/>
          </a:p>
        </p:txBody>
      </p:sp>
    </p:spTree>
    <p:extLst>
      <p:ext uri="{BB962C8B-B14F-4D97-AF65-F5344CB8AC3E}">
        <p14:creationId xmlns:p14="http://schemas.microsoft.com/office/powerpoint/2010/main" val="213446639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D5AD2D-DE74-0B64-3245-C0C472224884}"/>
              </a:ext>
            </a:extLst>
          </p:cNvPr>
          <p:cNvSpPr>
            <a:spLocks noGrp="1"/>
          </p:cNvSpPr>
          <p:nvPr>
            <p:ph type="title"/>
          </p:nvPr>
        </p:nvSpPr>
        <p:spPr/>
        <p:txBody>
          <a:bodyPr/>
          <a:lstStyle/>
          <a:p>
            <a:r>
              <a:rPr lang="it-IT" dirty="0"/>
              <a:t>RISCOSSIONE</a:t>
            </a:r>
          </a:p>
        </p:txBody>
      </p:sp>
      <p:sp>
        <p:nvSpPr>
          <p:cNvPr id="4" name="Segnaposto piè di pagina 3">
            <a:extLst>
              <a:ext uri="{FF2B5EF4-FFF2-40B4-BE49-F238E27FC236}">
                <a16:creationId xmlns:a16="http://schemas.microsoft.com/office/drawing/2014/main" id="{A6DCF85C-32A8-276B-161A-343729B0566D}"/>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95CC3638-5ABA-9308-C9E4-6BA6B87B569B}"/>
              </a:ext>
            </a:extLst>
          </p:cNvPr>
          <p:cNvSpPr>
            <a:spLocks noGrp="1"/>
          </p:cNvSpPr>
          <p:nvPr>
            <p:ph type="sldNum" sz="quarter" idx="12"/>
          </p:nvPr>
        </p:nvSpPr>
        <p:spPr/>
        <p:txBody>
          <a:bodyPr/>
          <a:lstStyle/>
          <a:p>
            <a:fld id="{6D22F896-40B5-4ADD-8801-0D06FADFA095}" type="slidenum">
              <a:rPr lang="en-US" smtClean="0"/>
              <a:t>105</a:t>
            </a:fld>
            <a:endParaRPr lang="en-US" dirty="0"/>
          </a:p>
        </p:txBody>
      </p:sp>
      <p:pic>
        <p:nvPicPr>
          <p:cNvPr id="6" name="Segnaposto contenuto 3">
            <a:extLst>
              <a:ext uri="{FF2B5EF4-FFF2-40B4-BE49-F238E27FC236}">
                <a16:creationId xmlns:a16="http://schemas.microsoft.com/office/drawing/2014/main" id="{97B1F7C3-F3B7-5ADD-354E-D5E9B630A276}"/>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6744494" y="1541462"/>
            <a:ext cx="3028950" cy="3771900"/>
          </a:xfrm>
          <a:prstGeom prst="rect">
            <a:avLst/>
          </a:prstGeom>
        </p:spPr>
      </p:pic>
    </p:spTree>
    <p:extLst>
      <p:ext uri="{BB962C8B-B14F-4D97-AF65-F5344CB8AC3E}">
        <p14:creationId xmlns:p14="http://schemas.microsoft.com/office/powerpoint/2010/main" val="31481307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L’ALBO EX ART. 53 D. LGS. N. 446/1997</a:t>
            </a:r>
          </a:p>
        </p:txBody>
      </p:sp>
      <p:sp>
        <p:nvSpPr>
          <p:cNvPr id="3" name="Segnaposto contenuto 2"/>
          <p:cNvSpPr>
            <a:spLocks noGrp="1"/>
          </p:cNvSpPr>
          <p:nvPr>
            <p:ph idx="1"/>
          </p:nvPr>
        </p:nvSpPr>
        <p:spPr/>
        <p:txBody>
          <a:bodyPr>
            <a:normAutofit/>
          </a:bodyPr>
          <a:lstStyle/>
          <a:p>
            <a:pPr marL="0" indent="0" algn="just">
              <a:buNone/>
            </a:pPr>
            <a:r>
              <a:rPr lang="it-IT" dirty="0"/>
              <a:t>Per la riscossione è valutabile l’affidamento ad una delle società private, iscritte all’albo di cui all’art. 53 del D.Lgs. n. 446/1997, che possono espletare il servizio.</a:t>
            </a:r>
          </a:p>
          <a:p>
            <a:pPr marL="0" indent="0" algn="just">
              <a:buNone/>
            </a:pPr>
            <a:endParaRPr lang="it-IT" dirty="0"/>
          </a:p>
          <a:p>
            <a:pPr marL="0" indent="0" algn="just">
              <a:buNone/>
            </a:pPr>
            <a:r>
              <a:rPr lang="it-IT" dirty="0"/>
              <a:t>L’albo, istituito presso il Ministero delle Finanze, viene revisionato periodicamente. L’iscrizione è avvenuta attraverso la presentazione di un’apposita istanza da parte dei soggetti che erano in possesso dei requisiti previsti dal D.P.R. n. 289 dell’11 settembre 2000 ed, oggi, di quelli di cui al Decreto Ministeriale.</a:t>
            </a:r>
          </a:p>
          <a:p>
            <a:pPr marL="0" indent="0">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106</a:t>
            </a:fld>
            <a:endParaRPr lang="it-IT"/>
          </a:p>
        </p:txBody>
      </p:sp>
    </p:spTree>
    <p:extLst>
      <p:ext uri="{BB962C8B-B14F-4D97-AF65-F5344CB8AC3E}">
        <p14:creationId xmlns:p14="http://schemas.microsoft.com/office/powerpoint/2010/main" val="61309718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SOGGETTI ISCRIVIBILI AL VECCHIO ALBO</a:t>
            </a:r>
          </a:p>
        </p:txBody>
      </p:sp>
      <p:sp>
        <p:nvSpPr>
          <p:cNvPr id="3" name="Segnaposto contenuto 2"/>
          <p:cNvSpPr>
            <a:spLocks noGrp="1"/>
          </p:cNvSpPr>
          <p:nvPr>
            <p:ph idx="1"/>
          </p:nvPr>
        </p:nvSpPr>
        <p:spPr>
          <a:xfrm>
            <a:off x="5542959" y="556180"/>
            <a:ext cx="5241107" cy="5231877"/>
          </a:xfrm>
        </p:spPr>
        <p:txBody>
          <a:bodyPr>
            <a:normAutofit lnSpcReduction="10000"/>
          </a:bodyPr>
          <a:lstStyle/>
          <a:p>
            <a:pPr marL="0" indent="0" algn="just">
              <a:buNone/>
            </a:pPr>
            <a:r>
              <a:rPr lang="it-IT" b="1" dirty="0"/>
              <a:t>Fino</a:t>
            </a:r>
            <a:r>
              <a:rPr lang="it-IT" dirty="0"/>
              <a:t> all'entrata in vigore del </a:t>
            </a:r>
            <a:r>
              <a:rPr lang="it-IT" b="1" u="sng" dirty="0"/>
              <a:t>nuovo regolamento</a:t>
            </a:r>
            <a:r>
              <a:rPr lang="it-IT" dirty="0"/>
              <a:t>, sono potuti accedere all’Albo:</a:t>
            </a:r>
          </a:p>
          <a:p>
            <a:pPr algn="just"/>
            <a:r>
              <a:rPr lang="it-IT" dirty="0"/>
              <a:t>i concessionari di cui al D.Lgs. n. 112/1999;</a:t>
            </a:r>
          </a:p>
          <a:p>
            <a:pPr algn="just"/>
            <a:r>
              <a:rPr lang="it-IT" dirty="0"/>
              <a:t>le società di capitale aventi per oggetto la gestione delle attività di liquidazione e di accertamento dei tributi e quelle di riscossione dei tributi e di altre entrate e delle attività connesse o complementari indirizzate al supporto delle attività di gestione tributaria e patrimoniale; </a:t>
            </a:r>
          </a:p>
          <a:p>
            <a:pPr algn="just"/>
            <a:r>
              <a:rPr lang="it-IT" dirty="0"/>
              <a:t>le società miste costituite secondo quanto prevede la norma, il cui socio privato sia prescelto con procedura ad evidenza pubblica tra i soggetti di cui alle lett. a) e b), per la gestione presso altri Comuni. </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107</a:t>
            </a:fld>
            <a:endParaRPr lang="it-IT"/>
          </a:p>
        </p:txBody>
      </p:sp>
    </p:spTree>
    <p:extLst>
      <p:ext uri="{BB962C8B-B14F-4D97-AF65-F5344CB8AC3E}">
        <p14:creationId xmlns:p14="http://schemas.microsoft.com/office/powerpoint/2010/main" val="340846407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REQUISITO DEI LEGALI RAPPRESENTATI</a:t>
            </a:r>
          </a:p>
        </p:txBody>
      </p:sp>
      <p:sp>
        <p:nvSpPr>
          <p:cNvPr id="3" name="Segnaposto contenuto 2"/>
          <p:cNvSpPr>
            <a:spLocks noGrp="1"/>
          </p:cNvSpPr>
          <p:nvPr>
            <p:ph idx="1"/>
          </p:nvPr>
        </p:nvSpPr>
        <p:spPr/>
        <p:txBody>
          <a:bodyPr>
            <a:normAutofit/>
          </a:bodyPr>
          <a:lstStyle/>
          <a:p>
            <a:pPr marL="0" indent="0" algn="just">
              <a:buNone/>
            </a:pPr>
            <a:r>
              <a:rPr lang="it-IT" dirty="0"/>
              <a:t>I legali rappresentanti ed i soci devono essere in possesso di specifici requisiti di onorabilità, di professionalità e di compatibilità. Devono, inoltre, possedere idonei requisiti di carattere finanziario, legati alle misure minime di capitale interamente versato, previste dalla normativa.</a:t>
            </a:r>
          </a:p>
          <a:p>
            <a:pPr marL="0" indent="0" algn="just">
              <a:buNone/>
            </a:pPr>
            <a:r>
              <a:rPr lang="it-IT" b="1" dirty="0"/>
              <a:t>Il Ministero delle Finanze, </a:t>
            </a:r>
            <a:r>
              <a:rPr lang="it-IT" dirty="0"/>
              <a:t>con nota 11 giugno 2001, ha precisato che </a:t>
            </a:r>
            <a:r>
              <a:rPr lang="it-IT" b="1" dirty="0"/>
              <a:t>qualsiasi attività che possa essere ricondotta alla liquidazione, accertamento e riscossione dei tributi locali deve essere affidata esclusivamente a uno dei soggetti che sono iscritti all’albo.</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108</a:t>
            </a:fld>
            <a:endParaRPr lang="it-IT"/>
          </a:p>
        </p:txBody>
      </p:sp>
    </p:spTree>
    <p:extLst>
      <p:ext uri="{BB962C8B-B14F-4D97-AF65-F5344CB8AC3E}">
        <p14:creationId xmlns:p14="http://schemas.microsoft.com/office/powerpoint/2010/main" val="38054316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PASSAGGIO AL NUOVO ALBO</a:t>
            </a:r>
          </a:p>
        </p:txBody>
      </p:sp>
      <p:sp>
        <p:nvSpPr>
          <p:cNvPr id="3" name="Segnaposto contenuto 2"/>
          <p:cNvSpPr>
            <a:spLocks noGrp="1"/>
          </p:cNvSpPr>
          <p:nvPr>
            <p:ph idx="1"/>
          </p:nvPr>
        </p:nvSpPr>
        <p:spPr/>
        <p:txBody>
          <a:bodyPr>
            <a:normAutofit/>
          </a:bodyPr>
          <a:lstStyle/>
          <a:p>
            <a:pPr marL="0" indent="0" algn="just">
              <a:buNone/>
            </a:pPr>
            <a:r>
              <a:rPr lang="it-IT" dirty="0"/>
              <a:t>Le iscrizioni effettuate in base al decreto del Ministro delle finanze 11 settembre 2000, n. 289, sono considerate </a:t>
            </a:r>
            <a:r>
              <a:rPr lang="it-IT" b="1" dirty="0"/>
              <a:t>valide anche per il nuovo albo</a:t>
            </a:r>
            <a:r>
              <a:rPr lang="it-IT" dirty="0"/>
              <a:t> e continuano a produrre effetto anche a seguito all'entrata in vigore del nuovo regolamento. </a:t>
            </a:r>
          </a:p>
          <a:p>
            <a:pPr marL="0" indent="0" algn="just">
              <a:buNone/>
            </a:pPr>
            <a:r>
              <a:rPr lang="it-IT" dirty="0"/>
              <a:t>Per la conferma è, però, </a:t>
            </a:r>
            <a:r>
              <a:rPr lang="it-IT" b="1" dirty="0"/>
              <a:t>necessario che entro novanta giorni </a:t>
            </a:r>
            <a:r>
              <a:rPr lang="it-IT" dirty="0"/>
              <a:t>dall'entrata in vigore del nuovo regolamento, gli iscritti abbiano presentato una dichiarazione sostitutiva in cui </a:t>
            </a:r>
            <a:r>
              <a:rPr lang="it-IT" b="1" dirty="0"/>
              <a:t>attestino l'esistenza dei requisiti</a:t>
            </a:r>
            <a:r>
              <a:rPr lang="it-IT" dirty="0"/>
              <a:t> previsti dalla nuova disciplina.</a:t>
            </a:r>
          </a:p>
          <a:p>
            <a:pPr marL="0" indent="0">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109</a:t>
            </a:fld>
            <a:endParaRPr lang="it-IT"/>
          </a:p>
        </p:txBody>
      </p:sp>
    </p:spTree>
    <p:extLst>
      <p:ext uri="{BB962C8B-B14F-4D97-AF65-F5344CB8AC3E}">
        <p14:creationId xmlns:p14="http://schemas.microsoft.com/office/powerpoint/2010/main" val="1031459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01602E-AEB3-8C19-87BD-CE6455F92135}"/>
              </a:ext>
            </a:extLst>
          </p:cNvPr>
          <p:cNvSpPr>
            <a:spLocks noGrp="1"/>
          </p:cNvSpPr>
          <p:nvPr>
            <p:ph type="title"/>
          </p:nvPr>
        </p:nvSpPr>
        <p:spPr/>
        <p:txBody>
          <a:bodyPr>
            <a:normAutofit fontScale="90000"/>
          </a:bodyPr>
          <a:lstStyle/>
          <a:p>
            <a:r>
              <a:rPr lang="it-IT" dirty="0"/>
              <a:t>Il contradditorio dopo il </a:t>
            </a:r>
            <a:br>
              <a:rPr lang="it-IT" dirty="0"/>
            </a:br>
            <a:r>
              <a:rPr lang="it-IT" dirty="0"/>
              <a:t>D. Lgs. </a:t>
            </a:r>
            <a:br>
              <a:rPr lang="it-IT" dirty="0"/>
            </a:br>
            <a:r>
              <a:rPr lang="it-IT" dirty="0"/>
              <a:t>n. 219/2023</a:t>
            </a:r>
          </a:p>
        </p:txBody>
      </p:sp>
      <p:sp>
        <p:nvSpPr>
          <p:cNvPr id="3" name="Segnaposto contenuto 2">
            <a:extLst>
              <a:ext uri="{FF2B5EF4-FFF2-40B4-BE49-F238E27FC236}">
                <a16:creationId xmlns:a16="http://schemas.microsoft.com/office/drawing/2014/main" id="{91AC1BFE-BC56-1986-093C-F7A85205DC6D}"/>
              </a:ext>
            </a:extLst>
          </p:cNvPr>
          <p:cNvSpPr>
            <a:spLocks noGrp="1"/>
          </p:cNvSpPr>
          <p:nvPr>
            <p:ph idx="1"/>
          </p:nvPr>
        </p:nvSpPr>
        <p:spPr/>
        <p:txBody>
          <a:bodyPr>
            <a:normAutofit fontScale="77500" lnSpcReduction="20000"/>
          </a:bodyPr>
          <a:lstStyle/>
          <a:p>
            <a:pPr marL="0" indent="0" algn="just">
              <a:lnSpc>
                <a:spcPct val="150000"/>
              </a:lnSpc>
              <a:spcBef>
                <a:spcPts val="1500"/>
              </a:spcBef>
              <a:spcAft>
                <a:spcPts val="500"/>
              </a:spcAft>
              <a:buNone/>
              <a:tabLst>
                <a:tab pos="215900" algn="l"/>
              </a:tabLst>
            </a:pPr>
            <a:r>
              <a:rPr lang="it-IT" sz="2600" i="0" dirty="0">
                <a:effectLst/>
                <a:latin typeface="FreightText Pro Book"/>
                <a:ea typeface="Times New Roman" panose="02020603050405020304" pitchFamily="18" charset="0"/>
                <a:cs typeface="FreightText Pro Book"/>
              </a:rPr>
              <a:t>Tutti gli atti autonomamente impugnabili dinnanzi la Corte di Giustizia Tributaria devono essere preceduti da un contradditorio informato e preventivo, con le uniche eccezioni che riguardano gli atti automatizzati o quelli sostanzialmente automatizzati, di pronta liquidazione e di controllo formale delle dichiarazioni. </a:t>
            </a:r>
            <a:endParaRPr lang="it-IT" sz="2600" i="1" dirty="0">
              <a:latin typeface="FreightText Pro Book"/>
              <a:ea typeface="Times New Roman" panose="02020603050405020304" pitchFamily="18" charset="0"/>
              <a:cs typeface="FreightText Pro Book"/>
            </a:endParaRPr>
          </a:p>
          <a:p>
            <a:pPr marL="0" indent="0" algn="just">
              <a:lnSpc>
                <a:spcPct val="150000"/>
              </a:lnSpc>
              <a:spcBef>
                <a:spcPts val="1500"/>
              </a:spcBef>
              <a:spcAft>
                <a:spcPts val="500"/>
              </a:spcAft>
              <a:buNone/>
              <a:tabLst>
                <a:tab pos="215900" algn="l"/>
              </a:tabLst>
            </a:pPr>
            <a:r>
              <a:rPr lang="it-IT" sz="2600" b="1" i="0" dirty="0">
                <a:effectLst/>
                <a:latin typeface="FreightText Pro Book"/>
                <a:ea typeface="Times New Roman" panose="02020603050405020304" pitchFamily="18" charset="0"/>
                <a:cs typeface="FreightText Pro Book"/>
              </a:rPr>
              <a:t>Gli atti esclusi dall’obbligo del contradditorio preventivo saranno specificatamente individuati da un decreto del Ministero Economia e Finanze</a:t>
            </a:r>
            <a:r>
              <a:rPr lang="it-IT" sz="2600" i="0" dirty="0">
                <a:effectLst/>
                <a:latin typeface="FreightText Pro Book"/>
                <a:ea typeface="Times New Roman" panose="02020603050405020304" pitchFamily="18" charset="0"/>
                <a:cs typeface="FreightText Pro Book"/>
              </a:rPr>
              <a:t>.</a:t>
            </a:r>
            <a:endParaRPr lang="it-IT" sz="2600" i="1" dirty="0">
              <a:effectLst/>
              <a:latin typeface="FreightText Pro Book"/>
              <a:ea typeface="Times New Roman" panose="02020603050405020304" pitchFamily="18" charset="0"/>
              <a:cs typeface="FreightText Pro Book"/>
            </a:endParaRPr>
          </a:p>
          <a:p>
            <a:pPr marL="0" indent="0" algn="just">
              <a:lnSpc>
                <a:spcPct val="150000"/>
              </a:lnSpc>
              <a:spcBef>
                <a:spcPts val="1500"/>
              </a:spcBef>
              <a:spcAft>
                <a:spcPts val="500"/>
              </a:spcAft>
              <a:buNone/>
              <a:tabLst>
                <a:tab pos="215900" algn="l"/>
              </a:tabLst>
            </a:pPr>
            <a:r>
              <a:rPr lang="it-IT" sz="2600" i="0" dirty="0">
                <a:effectLst/>
                <a:latin typeface="FreightText Pro Book"/>
                <a:ea typeface="Times New Roman" panose="02020603050405020304" pitchFamily="18" charset="0"/>
                <a:cs typeface="FreightText Pro Book"/>
              </a:rPr>
              <a:t>La mancata attivazione del contradditorio comporterà l’annullabilità dell’atto impugnabile. </a:t>
            </a:r>
            <a:endParaRPr lang="it-IT" sz="2600" i="1" dirty="0">
              <a:effectLst/>
              <a:latin typeface="FreightText Pro Book"/>
              <a:ea typeface="Times New Roman" panose="02020603050405020304" pitchFamily="18" charset="0"/>
              <a:cs typeface="FreightText Pro Book"/>
            </a:endParaRPr>
          </a:p>
          <a:p>
            <a:pPr marL="0" indent="0">
              <a:buNone/>
            </a:pPr>
            <a:endParaRPr lang="it-IT" dirty="0"/>
          </a:p>
        </p:txBody>
      </p:sp>
      <p:sp>
        <p:nvSpPr>
          <p:cNvPr id="4" name="Segnaposto piè di pagina 3">
            <a:extLst>
              <a:ext uri="{FF2B5EF4-FFF2-40B4-BE49-F238E27FC236}">
                <a16:creationId xmlns:a16="http://schemas.microsoft.com/office/drawing/2014/main" id="{D5A88A83-3B2A-7925-C90A-77A4C216AB43}"/>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84810786-1F66-311A-DE1B-60B87F616E44}"/>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94419729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NUOVO REGOLAMENTO PER I SOGGETTI RISCOSSORI</a:t>
            </a:r>
          </a:p>
        </p:txBody>
      </p:sp>
      <p:sp>
        <p:nvSpPr>
          <p:cNvPr id="3" name="Segnaposto contenuto 2"/>
          <p:cNvSpPr>
            <a:spLocks noGrp="1"/>
          </p:cNvSpPr>
          <p:nvPr>
            <p:ph idx="1"/>
          </p:nvPr>
        </p:nvSpPr>
        <p:spPr/>
        <p:txBody>
          <a:bodyPr>
            <a:normAutofit/>
          </a:bodyPr>
          <a:lstStyle/>
          <a:p>
            <a:pPr marL="0" indent="0" algn="just">
              <a:lnSpc>
                <a:spcPct val="200000"/>
              </a:lnSpc>
              <a:buNone/>
            </a:pPr>
            <a:r>
              <a:rPr lang="it-IT" dirty="0"/>
              <a:t>Il 27 luglio </a:t>
            </a:r>
            <a:r>
              <a:rPr lang="it-IT" dirty="0" err="1"/>
              <a:t>u.s</a:t>
            </a:r>
            <a:r>
              <a:rPr lang="it-IT" dirty="0"/>
              <a:t> è stato pubblicato nella Gazzetta Ufficiale il </a:t>
            </a:r>
            <a:r>
              <a:rPr lang="it-IT" b="1" dirty="0">
                <a:hlinkClick r:id="rId2"/>
              </a:rPr>
              <a:t>DM 13 aprile 2022 n.101</a:t>
            </a:r>
            <a:r>
              <a:rPr lang="it-IT" dirty="0"/>
              <a:t>, recante il </a:t>
            </a:r>
            <a:r>
              <a:rPr lang="it-IT" b="1" dirty="0"/>
              <a:t>nuovo regolamento per l'iscrizione all'Albo dei soggetti “riscossori” e dei soggetti che effettuano esclusivamente attività di supporto propedeutiche all'accertamento e alla riscossione</a:t>
            </a:r>
            <a:r>
              <a:rPr lang="it-IT" dirty="0"/>
              <a:t>.</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110</a:t>
            </a:fld>
            <a:endParaRPr lang="it-IT"/>
          </a:p>
        </p:txBody>
      </p:sp>
    </p:spTree>
    <p:extLst>
      <p:ext uri="{BB962C8B-B14F-4D97-AF65-F5344CB8AC3E}">
        <p14:creationId xmlns:p14="http://schemas.microsoft.com/office/powerpoint/2010/main" val="336574240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IL NUOVO REGOLAMENTO – LA SEZIONE SEPARATA</a:t>
            </a:r>
          </a:p>
        </p:txBody>
      </p:sp>
      <p:sp>
        <p:nvSpPr>
          <p:cNvPr id="3" name="Segnaposto contenuto 2"/>
          <p:cNvSpPr>
            <a:spLocks noGrp="1"/>
          </p:cNvSpPr>
          <p:nvPr>
            <p:ph idx="1"/>
          </p:nvPr>
        </p:nvSpPr>
        <p:spPr/>
        <p:txBody>
          <a:bodyPr>
            <a:normAutofit/>
          </a:bodyPr>
          <a:lstStyle/>
          <a:p>
            <a:pPr marL="0" indent="0" algn="just">
              <a:lnSpc>
                <a:spcPct val="150000"/>
              </a:lnSpc>
              <a:buNone/>
            </a:pPr>
            <a:r>
              <a:rPr lang="it-IT" dirty="0"/>
              <a:t>Il nuovo regolamento dà attuazione a quanto previsto dal comma 805 della legge di bilancio 2020 ai sensi del quale con decreto del MEF, d’intesa con la Conferenza Stato-città ed autonomie locali, e sono – quindi - </a:t>
            </a:r>
            <a:r>
              <a:rPr lang="it-IT" b="1" dirty="0"/>
              <a:t>stabilite le disposizioni generali in ordine alla definizione dei criteri di iscrizione obbligatoria</a:t>
            </a:r>
            <a:r>
              <a:rPr lang="it-IT" dirty="0"/>
              <a:t> in sezione separata dell'Albo per </a:t>
            </a:r>
            <a:r>
              <a:rPr lang="it-IT" b="1" dirty="0"/>
              <a:t>i soggetti che svolgono esclusivamente le funzioni e le attività di supporto propedeutiche all'accertamento e alla riscossione delle entrate degli enti locali</a:t>
            </a:r>
            <a:r>
              <a:rPr lang="it-IT" dirty="0"/>
              <a:t> e delle società da essi partecipate.</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111</a:t>
            </a:fld>
            <a:endParaRPr lang="it-IT"/>
          </a:p>
        </p:txBody>
      </p:sp>
    </p:spTree>
    <p:extLst>
      <p:ext uri="{BB962C8B-B14F-4D97-AF65-F5344CB8AC3E}">
        <p14:creationId xmlns:p14="http://schemas.microsoft.com/office/powerpoint/2010/main" val="238613727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NUOVO REGOLAMENTO</a:t>
            </a:r>
          </a:p>
        </p:txBody>
      </p:sp>
      <p:sp>
        <p:nvSpPr>
          <p:cNvPr id="3" name="Segnaposto contenuto 2"/>
          <p:cNvSpPr>
            <a:spLocks noGrp="1"/>
          </p:cNvSpPr>
          <p:nvPr>
            <p:ph idx="1"/>
          </p:nvPr>
        </p:nvSpPr>
        <p:spPr/>
        <p:txBody>
          <a:bodyPr>
            <a:normAutofit/>
          </a:bodyPr>
          <a:lstStyle/>
          <a:p>
            <a:pPr marL="0" indent="0" algn="just">
              <a:buNone/>
            </a:pPr>
            <a:r>
              <a:rPr lang="it-IT" dirty="0"/>
              <a:t>Il DM in questione non si limita, tuttavia, a dare mera attuazione al richiamato comma 805, ma estende la sua portata ad una più </a:t>
            </a:r>
            <a:r>
              <a:rPr lang="it-IT" b="1" dirty="0">
                <a:solidFill>
                  <a:srgbClr val="FF0000"/>
                </a:solidFill>
              </a:rPr>
              <a:t>complessiva opera di revisione della normativa regolamentare di settore</a:t>
            </a:r>
            <a:r>
              <a:rPr lang="it-IT" dirty="0"/>
              <a:t>, sostituendo sia il DM 11 settembre 2000, n. 289, relativo all’Albo dei soggetti abilitati ad effettuare attività di liquidazione e di accertamento dei tributi e quelle di riscossione dei tributi e di altre entrate delle province e dei Comuni, sia il DM 9 marzo 2000, n. 89, recante norme relative alla commissione per la gestione dell’Albo.</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112</a:t>
            </a:fld>
            <a:endParaRPr lang="it-IT"/>
          </a:p>
        </p:txBody>
      </p:sp>
    </p:spTree>
    <p:extLst>
      <p:ext uri="{BB962C8B-B14F-4D97-AF65-F5344CB8AC3E}">
        <p14:creationId xmlns:p14="http://schemas.microsoft.com/office/powerpoint/2010/main" val="11280739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NUOVO REGOLAMENTO</a:t>
            </a:r>
          </a:p>
        </p:txBody>
      </p:sp>
      <p:sp>
        <p:nvSpPr>
          <p:cNvPr id="3" name="Segnaposto contenuto 2"/>
          <p:cNvSpPr>
            <a:spLocks noGrp="1"/>
          </p:cNvSpPr>
          <p:nvPr>
            <p:ph idx="1"/>
          </p:nvPr>
        </p:nvSpPr>
        <p:spPr/>
        <p:txBody>
          <a:bodyPr>
            <a:normAutofit/>
          </a:bodyPr>
          <a:lstStyle/>
          <a:p>
            <a:pPr marL="0" indent="0" algn="just">
              <a:lnSpc>
                <a:spcPct val="200000"/>
              </a:lnSpc>
              <a:buNone/>
            </a:pPr>
            <a:r>
              <a:rPr lang="it-IT" dirty="0"/>
              <a:t>Il nuovo DM è articolato in tre Capi, di cui il primo rubricato “Albo dei soggetti abilitati ad effettuare le attività di accertamento e di riscossione dei tributi e delle altre entrate degli enti locali”, il secondo relativo alla disciplina concernente la “Commissione per la gestione dell’Albo” ed il terzo recante le “Disposizioni finali”.</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113</a:t>
            </a:fld>
            <a:endParaRPr lang="it-IT"/>
          </a:p>
        </p:txBody>
      </p:sp>
    </p:spTree>
    <p:extLst>
      <p:ext uri="{BB962C8B-B14F-4D97-AF65-F5344CB8AC3E}">
        <p14:creationId xmlns:p14="http://schemas.microsoft.com/office/powerpoint/2010/main" val="26971552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OBBLIGATORIETA’ DELL’ISCRIZIONE ALL’ALBO</a:t>
            </a:r>
          </a:p>
        </p:txBody>
      </p:sp>
      <p:sp>
        <p:nvSpPr>
          <p:cNvPr id="3" name="Segnaposto contenuto 2"/>
          <p:cNvSpPr>
            <a:spLocks noGrp="1"/>
          </p:cNvSpPr>
          <p:nvPr>
            <p:ph idx="1"/>
          </p:nvPr>
        </p:nvSpPr>
        <p:spPr/>
        <p:txBody>
          <a:bodyPr>
            <a:normAutofit/>
          </a:bodyPr>
          <a:lstStyle/>
          <a:p>
            <a:pPr marL="0" indent="0" algn="just">
              <a:lnSpc>
                <a:spcPct val="150000"/>
              </a:lnSpc>
              <a:buNone/>
            </a:pPr>
            <a:r>
              <a:rPr lang="it-IT" dirty="0"/>
              <a:t>Il MEF, con la risoluzione 13 aprile 2021 n. 4/DF ha previsto che l’</a:t>
            </a:r>
            <a:r>
              <a:rPr lang="it-IT" b="1" dirty="0"/>
              <a:t>iscrizione nell’albo è indispensabile per l’affidamento dei servizi</a:t>
            </a:r>
            <a:r>
              <a:rPr lang="it-IT" dirty="0"/>
              <a:t> in questione e per il successivo svolgimento della relativa attività, ed aveva previsto, contestualmente, una procedura di iscrizione provvisoria all’albo de quo, fino all’entrata in vigore del nuovo regolamento ministeriale.</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114</a:t>
            </a:fld>
            <a:endParaRPr lang="it-IT"/>
          </a:p>
        </p:txBody>
      </p:sp>
    </p:spTree>
    <p:extLst>
      <p:ext uri="{BB962C8B-B14F-4D97-AF65-F5344CB8AC3E}">
        <p14:creationId xmlns:p14="http://schemas.microsoft.com/office/powerpoint/2010/main" val="1970459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L’ISCRIZIONE PROVVISORIA</a:t>
            </a:r>
          </a:p>
        </p:txBody>
      </p:sp>
      <p:sp>
        <p:nvSpPr>
          <p:cNvPr id="3" name="Segnaposto contenuto 2"/>
          <p:cNvSpPr>
            <a:spLocks noGrp="1"/>
          </p:cNvSpPr>
          <p:nvPr>
            <p:ph idx="1"/>
          </p:nvPr>
        </p:nvSpPr>
        <p:spPr/>
        <p:txBody>
          <a:bodyPr>
            <a:normAutofit/>
          </a:bodyPr>
          <a:lstStyle/>
          <a:p>
            <a:pPr marL="0" indent="0" algn="just">
              <a:lnSpc>
                <a:spcPct val="200000"/>
              </a:lnSpc>
              <a:buNone/>
            </a:pPr>
            <a:r>
              <a:rPr lang="it-IT" dirty="0"/>
              <a:t>Sempre il MEF, con la successiva risoluzione26 ottobre 2021 n. 9/DF, chiariva che quella consentita dalla risoluzione 4/2021 era un'iscrizione provvisoria che doveva essere perfezionata in seguito all'entrata in vigore del nuovo regolamento di attuazione, e che era finalizzata unicamente a consentire l'espletamento delle gare, per il periodo transitorio. </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115</a:t>
            </a:fld>
            <a:endParaRPr lang="it-IT"/>
          </a:p>
        </p:txBody>
      </p:sp>
    </p:spTree>
    <p:extLst>
      <p:ext uri="{BB962C8B-B14F-4D97-AF65-F5344CB8AC3E}">
        <p14:creationId xmlns:p14="http://schemas.microsoft.com/office/powerpoint/2010/main" val="284047733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L’ISCRIZIONE PROVVISORIA</a:t>
            </a:r>
          </a:p>
        </p:txBody>
      </p:sp>
      <p:sp>
        <p:nvSpPr>
          <p:cNvPr id="3" name="Segnaposto contenuto 2"/>
          <p:cNvSpPr>
            <a:spLocks noGrp="1"/>
          </p:cNvSpPr>
          <p:nvPr>
            <p:ph idx="1"/>
          </p:nvPr>
        </p:nvSpPr>
        <p:spPr/>
        <p:txBody>
          <a:bodyPr>
            <a:normAutofit/>
          </a:bodyPr>
          <a:lstStyle/>
          <a:p>
            <a:pPr marL="0" indent="0">
              <a:buNone/>
            </a:pPr>
            <a:r>
              <a:rPr lang="it-IT" b="1" dirty="0" err="1"/>
              <a:t>Anac</a:t>
            </a:r>
            <a:r>
              <a:rPr lang="it-IT" b="1" dirty="0"/>
              <a:t> - Parere di precontenzioso n. 149 del 30 marzo 2022</a:t>
            </a:r>
          </a:p>
          <a:p>
            <a:pPr marL="0" indent="0" algn="just">
              <a:buNone/>
            </a:pPr>
            <a:r>
              <a:rPr lang="it-IT" dirty="0"/>
              <a:t>Secondo l'Autorità nazionale anti corruzione, l’iscrizione all’Albo dei gestori per l'accertamento e la riscossione delle entrate degli enti locali, anche se provvisoria fino all'entrata in vigore del nuovo albo, ORMAI ENTRATO IN VIGORE, è un requisito indispensabile per l’affidamento dei servizi di accertamento e recupero tributario, ed è obbligatoria per i soggetti che svolgono esclusivamente le funzioni e le attività di supporto propedeutiche all'accertamento e alla riscossione delle entrate degli enti locali e delle società partecipate.</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116</a:t>
            </a:fld>
            <a:endParaRPr lang="it-IT"/>
          </a:p>
        </p:txBody>
      </p:sp>
    </p:spTree>
    <p:extLst>
      <p:ext uri="{BB962C8B-B14F-4D97-AF65-F5344CB8AC3E}">
        <p14:creationId xmlns:p14="http://schemas.microsoft.com/office/powerpoint/2010/main" val="102826886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IMPOSSIBILITA AD ESSERE ISCRITTI ALL’ALBO</a:t>
            </a:r>
          </a:p>
        </p:txBody>
      </p:sp>
      <p:sp>
        <p:nvSpPr>
          <p:cNvPr id="3" name="Segnaposto contenuto 2"/>
          <p:cNvSpPr>
            <a:spLocks noGrp="1"/>
          </p:cNvSpPr>
          <p:nvPr>
            <p:ph idx="1"/>
          </p:nvPr>
        </p:nvSpPr>
        <p:spPr/>
        <p:txBody>
          <a:bodyPr>
            <a:normAutofit/>
          </a:bodyPr>
          <a:lstStyle/>
          <a:p>
            <a:pPr marL="0" indent="0" algn="just">
              <a:buNone/>
            </a:pPr>
            <a:r>
              <a:rPr lang="it-IT" dirty="0"/>
              <a:t>Non possono essere iscritti all'albo i soggetti i cui soci esercitano il controllo ai sensi dell'art. 2359, comi 1 e 2, del codice civile, nei confronti di altri soggetti iscritti all'albo oppure effettuano l'attività di commercializzazione della pubblicità.</a:t>
            </a:r>
          </a:p>
          <a:p>
            <a:pPr marL="0" indent="0" algn="just">
              <a:buNone/>
            </a:pPr>
            <a:endParaRPr lang="it-IT" dirty="0"/>
          </a:p>
          <a:p>
            <a:pPr marL="0" indent="0" algn="just">
              <a:buNone/>
            </a:pPr>
            <a:r>
              <a:rPr lang="it-IT" dirty="0"/>
              <a:t>Non è iscrivibile all'albo nemmeno la società precedentemente cancellata, tranne che a richiedere la cancellazione non sia stata proprio la stessa società.</a:t>
            </a:r>
          </a:p>
          <a:p>
            <a:pPr marL="0" indent="0">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117</a:t>
            </a:fld>
            <a:endParaRPr lang="it-IT"/>
          </a:p>
        </p:txBody>
      </p:sp>
    </p:spTree>
    <p:extLst>
      <p:ext uri="{BB962C8B-B14F-4D97-AF65-F5344CB8AC3E}">
        <p14:creationId xmlns:p14="http://schemas.microsoft.com/office/powerpoint/2010/main" val="312712472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LE DUE SEZIONI DELL’ALBO</a:t>
            </a:r>
          </a:p>
        </p:txBody>
      </p:sp>
      <p:sp>
        <p:nvSpPr>
          <p:cNvPr id="3" name="Segnaposto contenuto 2"/>
          <p:cNvSpPr>
            <a:spLocks noGrp="1"/>
          </p:cNvSpPr>
          <p:nvPr>
            <p:ph idx="1"/>
          </p:nvPr>
        </p:nvSpPr>
        <p:spPr/>
        <p:txBody>
          <a:bodyPr>
            <a:normAutofit/>
          </a:bodyPr>
          <a:lstStyle/>
          <a:p>
            <a:pPr marL="0" indent="0" algn="just">
              <a:buNone/>
            </a:pPr>
            <a:r>
              <a:rPr lang="it-IT" dirty="0"/>
              <a:t>L’art. 1 co. 805 della L. 160/2019 ha sancito l’</a:t>
            </a:r>
            <a:r>
              <a:rPr lang="it-IT" b="1" dirty="0"/>
              <a:t>obbligatorietà dell’iscrizione in sezione separata dell'albo, per i soggetti che svolgono esclusivamente le funzioni e le attività di supporto propedeutiche all’accertamento e alla riscossione</a:t>
            </a:r>
            <a:r>
              <a:rPr lang="it-IT" dirty="0"/>
              <a:t> delle entrate degli enti locali e delle società da essi partecipate. </a:t>
            </a:r>
          </a:p>
          <a:p>
            <a:pPr marL="0" indent="0" algn="just">
              <a:buNone/>
            </a:pPr>
            <a:r>
              <a:rPr lang="it-IT" dirty="0"/>
              <a:t>I criteri di iscrizione nella sezione separata sono demandati al decreto del Ministero Economia e Finanza, d'intesa con la Conferenza Stato-città ed autonomie locali .</a:t>
            </a:r>
          </a:p>
          <a:p>
            <a:pPr marL="0" indent="0">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118</a:t>
            </a:fld>
            <a:endParaRPr lang="it-IT"/>
          </a:p>
        </p:txBody>
      </p:sp>
    </p:spTree>
    <p:extLst>
      <p:ext uri="{BB962C8B-B14F-4D97-AF65-F5344CB8AC3E}">
        <p14:creationId xmlns:p14="http://schemas.microsoft.com/office/powerpoint/2010/main" val="384388842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DUE SEZIONI DELL’ALBO</a:t>
            </a:r>
          </a:p>
        </p:txBody>
      </p:sp>
      <p:sp>
        <p:nvSpPr>
          <p:cNvPr id="3" name="Segnaposto contenuto 2"/>
          <p:cNvSpPr>
            <a:spLocks noGrp="1"/>
          </p:cNvSpPr>
          <p:nvPr>
            <p:ph idx="1"/>
          </p:nvPr>
        </p:nvSpPr>
        <p:spPr/>
        <p:txBody>
          <a:bodyPr>
            <a:normAutofit/>
          </a:bodyPr>
          <a:lstStyle/>
          <a:p>
            <a:pPr marL="0" indent="0" algn="just">
              <a:buNone/>
            </a:pPr>
            <a:r>
              <a:rPr lang="it-IT" dirty="0"/>
              <a:t>Le società richiedenti, riconosciute idonee con provvedimento dell'apposita Commissione di cui all'art. 19 del regolamento approvato con D.M., in corso di pubblicazione sulla Gazzetta Ufficiale, </a:t>
            </a:r>
            <a:r>
              <a:rPr lang="it-IT" b="1" dirty="0"/>
              <a:t>sono iscritte, in ordine cronologico, in due distinti sezioni</a:t>
            </a:r>
            <a:r>
              <a:rPr lang="it-IT" dirty="0"/>
              <a:t>, la prima che ricomprende i soggetti che effettuano le attività di liquidazione, di accertamento dei tributi e quelle di riscossione dei tributi e delle altre entrate degli enti locali e la seconda che ricomprende i soggetti che svolgono esclusivamente le funzioni e le attività di supporto, propedeutiche all'accertamento ed alla riscossione delle entrate degli enti locali e delle società dagli stessi partecipate.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119</a:t>
            </a:fld>
            <a:endParaRPr lang="it-IT"/>
          </a:p>
        </p:txBody>
      </p:sp>
    </p:spTree>
    <p:extLst>
      <p:ext uri="{BB962C8B-B14F-4D97-AF65-F5344CB8AC3E}">
        <p14:creationId xmlns:p14="http://schemas.microsoft.com/office/powerpoint/2010/main" val="197101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E3E856-6DC7-9591-3706-34EAE002C190}"/>
              </a:ext>
            </a:extLst>
          </p:cNvPr>
          <p:cNvSpPr>
            <a:spLocks noGrp="1"/>
          </p:cNvSpPr>
          <p:nvPr>
            <p:ph type="title"/>
          </p:nvPr>
        </p:nvSpPr>
        <p:spPr/>
        <p:txBody>
          <a:bodyPr>
            <a:normAutofit fontScale="90000"/>
          </a:bodyPr>
          <a:lstStyle/>
          <a:p>
            <a:r>
              <a:rPr lang="it-IT" dirty="0"/>
              <a:t>Il contradditorio dopo il </a:t>
            </a:r>
            <a:br>
              <a:rPr lang="it-IT" dirty="0"/>
            </a:br>
            <a:r>
              <a:rPr lang="it-IT" dirty="0"/>
              <a:t>D. Lgs. </a:t>
            </a:r>
            <a:br>
              <a:rPr lang="it-IT" dirty="0"/>
            </a:br>
            <a:r>
              <a:rPr lang="it-IT" dirty="0"/>
              <a:t>n. 219/2023</a:t>
            </a:r>
          </a:p>
        </p:txBody>
      </p:sp>
      <p:sp>
        <p:nvSpPr>
          <p:cNvPr id="3" name="Segnaposto contenuto 2">
            <a:extLst>
              <a:ext uri="{FF2B5EF4-FFF2-40B4-BE49-F238E27FC236}">
                <a16:creationId xmlns:a16="http://schemas.microsoft.com/office/drawing/2014/main" id="{67648438-0607-0FF8-909D-796DE29E1904}"/>
              </a:ext>
            </a:extLst>
          </p:cNvPr>
          <p:cNvSpPr>
            <a:spLocks noGrp="1"/>
          </p:cNvSpPr>
          <p:nvPr>
            <p:ph idx="1"/>
          </p:nvPr>
        </p:nvSpPr>
        <p:spPr/>
        <p:txBody>
          <a:bodyPr>
            <a:normAutofit fontScale="77500" lnSpcReduction="20000"/>
          </a:bodyPr>
          <a:lstStyle/>
          <a:p>
            <a:pPr marL="0" indent="0" algn="just">
              <a:lnSpc>
                <a:spcPct val="150000"/>
              </a:lnSpc>
              <a:buNone/>
            </a:pPr>
            <a:r>
              <a:rPr lang="it-IT" sz="2800" dirty="0">
                <a:effectLst/>
                <a:latin typeface="FreightText Pro Book"/>
                <a:ea typeface="Times New Roman" panose="02020603050405020304" pitchFamily="18" charset="0"/>
                <a:cs typeface="FreightText Pro Book"/>
              </a:rPr>
              <a:t>In data 29 febbraio 2024, il Ministero dell’Economia e delle Finanze ha emanato un atto di indirizzo sul </a:t>
            </a:r>
            <a:r>
              <a:rPr lang="it-IT" sz="2800" dirty="0">
                <a:latin typeface="FreightText Pro Book"/>
                <a:hlinkClick r:id="rId2">
                  <a:extLst>
                    <a:ext uri="{A12FA001-AC4F-418D-AE19-62706E023703}">
                      <ahyp:hlinkClr xmlns:ahyp="http://schemas.microsoft.com/office/drawing/2018/hyperlinkcolor" val="tx"/>
                    </a:ext>
                  </a:extLst>
                </a:hlinkClick>
              </a:rPr>
              <a:t>contraddittorio preventivo, informato e generalizzato</a:t>
            </a:r>
            <a:r>
              <a:rPr lang="it-IT" sz="2800" dirty="0">
                <a:latin typeface="FreightText Pro Book"/>
              </a:rPr>
              <a:t>, </a:t>
            </a:r>
            <a:r>
              <a:rPr lang="it-IT" sz="2800" dirty="0">
                <a:effectLst/>
                <a:latin typeface="FreightText Pro Book"/>
                <a:ea typeface="Times New Roman" panose="02020603050405020304" pitchFamily="18" charset="0"/>
                <a:cs typeface="FreightText Pro Book"/>
              </a:rPr>
              <a:t>così come previsto dall’art. 6-bis dello Statuto dei diritti del contribuente, introdotto dall’art. 1, c. 1, lett. e), del D. Lgs. n. 219/2023.</a:t>
            </a:r>
          </a:p>
          <a:p>
            <a:pPr marL="0" indent="0" algn="just">
              <a:lnSpc>
                <a:spcPct val="150000"/>
              </a:lnSpc>
              <a:buNone/>
            </a:pPr>
            <a:r>
              <a:rPr lang="it-IT" sz="2800" dirty="0">
                <a:effectLst/>
                <a:latin typeface="FreightText Pro Book"/>
                <a:ea typeface="Times New Roman" panose="02020603050405020304" pitchFamily="18" charset="0"/>
                <a:cs typeface="FreightText Pro Book"/>
              </a:rPr>
              <a:t>Secondo il Ministero fino al 30 aprile 2024 restano immutate le procedure del contradditorio, giacché il comma 2 del citato art. 6-bis non gode di una valenza assoluta dovendosi attendere da parte dello stesso Mef l’elencazione dei procedimenti esclusi.</a:t>
            </a:r>
            <a:endParaRPr lang="it-IT" sz="2800" dirty="0">
              <a:effectLs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B4698495-11F8-74F1-3669-39B63726FFAB}"/>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8AC78AF1-699B-3977-F15A-C5895731D150}"/>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38679993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DUE SEZIONI DELL’ALBO</a:t>
            </a:r>
          </a:p>
        </p:txBody>
      </p:sp>
      <p:sp>
        <p:nvSpPr>
          <p:cNvPr id="3" name="Segnaposto contenuto 2"/>
          <p:cNvSpPr>
            <a:spLocks noGrp="1"/>
          </p:cNvSpPr>
          <p:nvPr>
            <p:ph idx="1"/>
          </p:nvPr>
        </p:nvSpPr>
        <p:spPr/>
        <p:txBody>
          <a:bodyPr>
            <a:normAutofit/>
          </a:bodyPr>
          <a:lstStyle/>
          <a:p>
            <a:pPr marL="0" indent="0" algn="just">
              <a:buNone/>
            </a:pPr>
            <a:r>
              <a:rPr lang="it-IT" dirty="0"/>
              <a:t>La </a:t>
            </a:r>
            <a:r>
              <a:rPr lang="it-IT" b="1" dirty="0"/>
              <a:t>dizione</a:t>
            </a:r>
            <a:r>
              <a:rPr lang="it-IT" dirty="0"/>
              <a:t> contenuta nello schema di regolamento </a:t>
            </a:r>
            <a:r>
              <a:rPr lang="it-IT" b="1" dirty="0"/>
              <a:t>non definisce esattamente cosa debba intendersi per attività di supporto e propedeutiche. </a:t>
            </a:r>
          </a:p>
          <a:p>
            <a:pPr marL="0" indent="0" algn="just">
              <a:buNone/>
            </a:pPr>
            <a:r>
              <a:rPr lang="it-IT" dirty="0"/>
              <a:t>In teoria sarebbero di supporto e propedeutiche anche le azioni formative, di redazione degli schemi degli atti, di predisposizione di software dedicati, in pratica si tratta della partecipazione materiale alla stesura del singolo atto accertativo, la cui responsabilità, con relativa sottoscrizione, resta a carico del soggetto incardinato nella dotazione organica del Comune.</a:t>
            </a:r>
          </a:p>
          <a:p>
            <a:pPr marL="0" indent="0">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120</a:t>
            </a:fld>
            <a:endParaRPr lang="it-IT"/>
          </a:p>
        </p:txBody>
      </p:sp>
    </p:spTree>
    <p:extLst>
      <p:ext uri="{BB962C8B-B14F-4D97-AF65-F5344CB8AC3E}">
        <p14:creationId xmlns:p14="http://schemas.microsoft.com/office/powerpoint/2010/main" val="404069916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ATTIVITA’ PRINCIPALE INGLOBA ATTIVITA’ DI SUPPORTO</a:t>
            </a:r>
          </a:p>
        </p:txBody>
      </p:sp>
      <p:sp>
        <p:nvSpPr>
          <p:cNvPr id="3" name="Segnaposto contenuto 2"/>
          <p:cNvSpPr>
            <a:spLocks noGrp="1"/>
          </p:cNvSpPr>
          <p:nvPr>
            <p:ph idx="1"/>
          </p:nvPr>
        </p:nvSpPr>
        <p:spPr/>
        <p:txBody>
          <a:bodyPr>
            <a:normAutofit/>
          </a:bodyPr>
          <a:lstStyle/>
          <a:p>
            <a:pPr marL="0" indent="0" algn="just">
              <a:lnSpc>
                <a:spcPct val="200000"/>
              </a:lnSpc>
              <a:buNone/>
            </a:pPr>
            <a:r>
              <a:rPr lang="it-IT" dirty="0"/>
              <a:t>Gli abilitati ad effettuare le attività di liquidazione, di accertamento dei tributi e quelle di riscossione dei tributi e delle altre entrate degli enti locali possono effettuare anche il lavoro di supporto.</a:t>
            </a:r>
          </a:p>
          <a:p>
            <a:pPr marL="0" indent="0">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121</a:t>
            </a:fld>
            <a:endParaRPr lang="it-IT"/>
          </a:p>
        </p:txBody>
      </p:sp>
    </p:spTree>
    <p:extLst>
      <p:ext uri="{BB962C8B-B14F-4D97-AF65-F5344CB8AC3E}">
        <p14:creationId xmlns:p14="http://schemas.microsoft.com/office/powerpoint/2010/main" val="83802273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PRESENTAZIONE DELLA DOMANDA</a:t>
            </a:r>
          </a:p>
        </p:txBody>
      </p:sp>
      <p:sp>
        <p:nvSpPr>
          <p:cNvPr id="3" name="Segnaposto contenuto 2"/>
          <p:cNvSpPr>
            <a:spLocks noGrp="1"/>
          </p:cNvSpPr>
          <p:nvPr>
            <p:ph idx="1"/>
          </p:nvPr>
        </p:nvSpPr>
        <p:spPr/>
        <p:txBody>
          <a:bodyPr>
            <a:normAutofit/>
          </a:bodyPr>
          <a:lstStyle/>
          <a:p>
            <a:pPr marL="0" indent="0" algn="just">
              <a:lnSpc>
                <a:spcPct val="150000"/>
              </a:lnSpc>
              <a:buNone/>
            </a:pPr>
            <a:r>
              <a:rPr lang="it-IT" dirty="0"/>
              <a:t>La domanda per l'iscrizione all'albo dev'essere presentata alla Direzione legislazione tributaria e federalismo fiscale del </a:t>
            </a:r>
            <a:r>
              <a:rPr lang="it-IT" dirty="0" err="1"/>
              <a:t>Mef</a:t>
            </a:r>
            <a:r>
              <a:rPr lang="it-IT" dirty="0"/>
              <a:t>, dal legale rappresentante e dovrà essere corredata da tutti i documenti richiesti per comprovare il possesso dei prescritti requisiti tecnici, finanziari, di onorabilità e professionalità, nonché l'assenza delle cause di incompatibilità.</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122</a:t>
            </a:fld>
            <a:endParaRPr lang="it-IT"/>
          </a:p>
        </p:txBody>
      </p:sp>
    </p:spTree>
    <p:extLst>
      <p:ext uri="{BB962C8B-B14F-4D97-AF65-F5344CB8AC3E}">
        <p14:creationId xmlns:p14="http://schemas.microsoft.com/office/powerpoint/2010/main" val="104985081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dirty="0"/>
              <a:t>INCOMPATIBILITA’ PER I LEGALI RAPPRESENTATI</a:t>
            </a:r>
          </a:p>
        </p:txBody>
      </p:sp>
      <p:sp>
        <p:nvSpPr>
          <p:cNvPr id="3" name="Segnaposto contenuto 2"/>
          <p:cNvSpPr>
            <a:spLocks noGrp="1"/>
          </p:cNvSpPr>
          <p:nvPr>
            <p:ph idx="1"/>
          </p:nvPr>
        </p:nvSpPr>
        <p:spPr/>
        <p:txBody>
          <a:bodyPr>
            <a:normAutofit fontScale="92500" lnSpcReduction="10000"/>
          </a:bodyPr>
          <a:lstStyle/>
          <a:p>
            <a:pPr marL="0" indent="0" algn="just">
              <a:spcBef>
                <a:spcPts val="0"/>
              </a:spcBef>
              <a:buNone/>
            </a:pPr>
            <a:r>
              <a:rPr lang="it-IT" dirty="0"/>
              <a:t>Non possono essere legali rappresentanti, amministratori, sindaci, dipendenti muniti di rappresentanza, procuratori generali o speciali, soci di società iscritte all'albo:</a:t>
            </a:r>
            <a:endParaRPr lang="it-IT" i="1" dirty="0"/>
          </a:p>
          <a:p>
            <a:pPr algn="just">
              <a:spcBef>
                <a:spcPts val="0"/>
              </a:spcBef>
            </a:pPr>
            <a:r>
              <a:rPr lang="it-IT" dirty="0"/>
              <a:t>I membri del Parlamento e del Governo;</a:t>
            </a:r>
            <a:endParaRPr lang="it-IT" i="1" dirty="0"/>
          </a:p>
          <a:p>
            <a:pPr algn="just">
              <a:spcBef>
                <a:spcPts val="0"/>
              </a:spcBef>
            </a:pPr>
            <a:r>
              <a:rPr lang="it-IT" dirty="0"/>
              <a:t>I presidenti, i sindaci, i consiglieri e gli assessori degli enti locali affidanti, nonché i membri degli organi di controllo sugli atti degli enti locali, limitatamente all'ambito territoriale in cui esercitano il loro mandato;</a:t>
            </a:r>
            <a:endParaRPr lang="it-IT" i="1" dirty="0"/>
          </a:p>
          <a:p>
            <a:pPr algn="just">
              <a:spcBef>
                <a:spcPts val="0"/>
              </a:spcBef>
            </a:pPr>
            <a:r>
              <a:rPr lang="it-IT" dirty="0"/>
              <a:t>I ministri di culto; </a:t>
            </a:r>
            <a:endParaRPr lang="it-IT" i="1" dirty="0"/>
          </a:p>
          <a:p>
            <a:pPr algn="just">
              <a:spcBef>
                <a:spcPts val="0"/>
              </a:spcBef>
            </a:pPr>
            <a:r>
              <a:rPr lang="it-IT" dirty="0"/>
              <a:t>Il coniuge e parenti entro il primo grado dei soggetti di cui alle precedenti lettere a, b e c; </a:t>
            </a:r>
            <a:endParaRPr lang="it-IT" i="1" dirty="0"/>
          </a:p>
          <a:p>
            <a:pPr algn="just">
              <a:spcBef>
                <a:spcPts val="0"/>
              </a:spcBef>
            </a:pPr>
            <a:r>
              <a:rPr lang="it-IT" dirty="0"/>
              <a:t>I pubblici dipendenti, salvo che non espressamente autorizzati ai sensi e per gli effetti dell'art. 53 del D.Lgs. 30 marzo 2001, n. 165.</a:t>
            </a:r>
            <a:endParaRPr lang="it-IT" i="1" dirty="0"/>
          </a:p>
          <a:p>
            <a:pPr marL="0" indent="0" algn="just">
              <a:spcBef>
                <a:spcPts val="0"/>
              </a:spcBef>
              <a:buNone/>
            </a:pPr>
            <a:endParaRPr lang="it-IT" i="1" dirty="0"/>
          </a:p>
          <a:p>
            <a:pPr marL="0" indent="0" algn="just">
              <a:spcBef>
                <a:spcPts val="0"/>
              </a:spcBef>
              <a:buNone/>
            </a:pPr>
            <a:r>
              <a:rPr lang="it-IT" b="1" i="1" dirty="0"/>
              <a:t>A questi soggetti si applica la disciplina generale in materia di incompatibilità</a:t>
            </a:r>
            <a:endParaRPr lang="it-IT" b="1"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123</a:t>
            </a:fld>
            <a:endParaRPr lang="it-IT"/>
          </a:p>
        </p:txBody>
      </p:sp>
    </p:spTree>
    <p:extLst>
      <p:ext uri="{BB962C8B-B14F-4D97-AF65-F5344CB8AC3E}">
        <p14:creationId xmlns:p14="http://schemas.microsoft.com/office/powerpoint/2010/main" val="110987132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000" dirty="0"/>
              <a:t>L'ATTESTAZIONE DELL'ISCRIZIONE ALL'ALBO AI FINI DELLA PARTECIPAZIONE ALLE GARE</a:t>
            </a:r>
          </a:p>
        </p:txBody>
      </p:sp>
      <p:sp>
        <p:nvSpPr>
          <p:cNvPr id="3" name="Segnaposto contenuto 2"/>
          <p:cNvSpPr>
            <a:spLocks noGrp="1"/>
          </p:cNvSpPr>
          <p:nvPr>
            <p:ph idx="1"/>
          </p:nvPr>
        </p:nvSpPr>
        <p:spPr/>
        <p:txBody>
          <a:bodyPr>
            <a:normAutofit/>
          </a:bodyPr>
          <a:lstStyle/>
          <a:p>
            <a:pPr marL="0" indent="0" algn="just">
              <a:lnSpc>
                <a:spcPct val="150000"/>
              </a:lnSpc>
              <a:buNone/>
            </a:pPr>
            <a:r>
              <a:rPr lang="it-IT" dirty="0"/>
              <a:t>Per la partecipazione alle gare per l'affidamento dei servizi di liquidazione di accertamento dei tributi e quelle di riscossione dei tributi e dell'attività di supporto, l'</a:t>
            </a:r>
            <a:r>
              <a:rPr lang="it-IT" b="1" dirty="0"/>
              <a:t>attestazione di iscrizione all'albo avviene tramite autocertificazione</a:t>
            </a:r>
            <a:r>
              <a:rPr lang="it-IT" dirty="0"/>
              <a:t>. </a:t>
            </a:r>
          </a:p>
          <a:p>
            <a:pPr marL="0" indent="0" algn="just">
              <a:lnSpc>
                <a:spcPct val="150000"/>
              </a:lnSpc>
              <a:buNone/>
            </a:pPr>
            <a:r>
              <a:rPr lang="it-IT" dirty="0"/>
              <a:t>In caso di dichiarazione non veritiera, al soggetto che ha dichiarato il falso verrà comminata anche la cancellazione dall'albo e la decadenza delle gestioni in essere.</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124</a:t>
            </a:fld>
            <a:endParaRPr lang="it-IT"/>
          </a:p>
        </p:txBody>
      </p:sp>
    </p:spTree>
    <p:extLst>
      <p:ext uri="{BB962C8B-B14F-4D97-AF65-F5344CB8AC3E}">
        <p14:creationId xmlns:p14="http://schemas.microsoft.com/office/powerpoint/2010/main" val="27388436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a:t>REVISIONE ANNUALE, POTERI ISTRUTTORI E VIGILANZA E CANCELLAZIONE DALL'ALBO</a:t>
            </a:r>
          </a:p>
        </p:txBody>
      </p:sp>
      <p:sp>
        <p:nvSpPr>
          <p:cNvPr id="3" name="Segnaposto contenuto 2"/>
          <p:cNvSpPr>
            <a:spLocks noGrp="1"/>
          </p:cNvSpPr>
          <p:nvPr>
            <p:ph idx="1"/>
          </p:nvPr>
        </p:nvSpPr>
        <p:spPr/>
        <p:txBody>
          <a:bodyPr>
            <a:normAutofit/>
          </a:bodyPr>
          <a:lstStyle/>
          <a:p>
            <a:pPr marL="0" indent="0" algn="just">
              <a:buNone/>
            </a:pPr>
            <a:r>
              <a:rPr lang="it-IT" dirty="0"/>
              <a:t>La revisione annuale dell'albo avverrà sulla base di una specifica dichiarazione nella quale gli iscritti attesteranno il permanere dei requisiti ed il rispetto dell'obbligo di non effettuare incassi diretti.</a:t>
            </a:r>
          </a:p>
          <a:p>
            <a:pPr marL="0" indent="0" algn="just">
              <a:buNone/>
            </a:pPr>
            <a:r>
              <a:rPr lang="it-IT" dirty="0"/>
              <a:t>I poteri istruttori e di vigilanza sono rimessi alla Commissione di cui all'art. 19 del regolamento. </a:t>
            </a:r>
          </a:p>
          <a:p>
            <a:pPr marL="0" indent="0" algn="just">
              <a:buNone/>
            </a:pPr>
            <a:r>
              <a:rPr lang="it-IT" dirty="0"/>
              <a:t>La cancellazione dell'albo può avvenire su richiesta dell'interessato oppure per il venir meno dei requisiti o per avere rilasciato false dichiarazioni o avere commesso grave irregolarità nell'espletamento del servizio. </a:t>
            </a:r>
          </a:p>
          <a:p>
            <a:pPr marL="0" indent="0">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125</a:t>
            </a:fld>
            <a:endParaRPr lang="it-IT"/>
          </a:p>
        </p:txBody>
      </p:sp>
    </p:spTree>
    <p:extLst>
      <p:ext uri="{BB962C8B-B14F-4D97-AF65-F5344CB8AC3E}">
        <p14:creationId xmlns:p14="http://schemas.microsoft.com/office/powerpoint/2010/main" val="27114369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SOSPENSIONE DELL’ISCRIZIONE</a:t>
            </a:r>
          </a:p>
        </p:txBody>
      </p:sp>
      <p:sp>
        <p:nvSpPr>
          <p:cNvPr id="3" name="Segnaposto contenuto 2"/>
          <p:cNvSpPr>
            <a:spLocks noGrp="1"/>
          </p:cNvSpPr>
          <p:nvPr>
            <p:ph idx="1"/>
          </p:nvPr>
        </p:nvSpPr>
        <p:spPr/>
        <p:txBody>
          <a:bodyPr>
            <a:normAutofit/>
          </a:bodyPr>
          <a:lstStyle/>
          <a:p>
            <a:pPr marL="0" indent="0" algn="just">
              <a:buNone/>
            </a:pPr>
            <a:r>
              <a:rPr lang="it-IT" dirty="0"/>
              <a:t>L'iscrizione può anche essere sospesa per consentire la regolarizzazione degli adempimenti prescritti e non soddisfatti. Decorso inutilmente il termine assegnato per la regolarizzazione, la Commissione procede alla cancellazione dall'albo.</a:t>
            </a:r>
          </a:p>
          <a:p>
            <a:pPr marL="0" indent="0" algn="just">
              <a:buNone/>
            </a:pPr>
            <a:endParaRPr lang="it-IT" dirty="0"/>
          </a:p>
          <a:p>
            <a:pPr marL="0" indent="0" algn="just">
              <a:buNone/>
            </a:pPr>
            <a:r>
              <a:rPr lang="it-IT" b="1" dirty="0"/>
              <a:t>La sospensione dall'albo inibisce la partecipazione alle procedure ad evidenza pubblica per l'affidamento dei servizi ma non comporta la decadenza dalle gestioni in atto.</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126</a:t>
            </a:fld>
            <a:endParaRPr lang="it-IT"/>
          </a:p>
        </p:txBody>
      </p:sp>
    </p:spTree>
    <p:extLst>
      <p:ext uri="{BB962C8B-B14F-4D97-AF65-F5344CB8AC3E}">
        <p14:creationId xmlns:p14="http://schemas.microsoft.com/office/powerpoint/2010/main" val="42661361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DECADENZA</a:t>
            </a:r>
          </a:p>
        </p:txBody>
      </p:sp>
      <p:sp>
        <p:nvSpPr>
          <p:cNvPr id="3" name="Segnaposto contenuto 2"/>
          <p:cNvSpPr>
            <a:spLocks noGrp="1"/>
          </p:cNvSpPr>
          <p:nvPr>
            <p:ph idx="1"/>
          </p:nvPr>
        </p:nvSpPr>
        <p:spPr/>
        <p:txBody>
          <a:bodyPr>
            <a:normAutofit/>
          </a:bodyPr>
          <a:lstStyle/>
          <a:p>
            <a:pPr marL="0" indent="0" algn="just">
              <a:buNone/>
            </a:pPr>
            <a:r>
              <a:rPr lang="it-IT" dirty="0"/>
              <a:t>La Commissione per la gestione dell'albo dispone la decadenza dalla gestione, eventualmente anche su richiesta dell'ente locale, per le seguenti ragioni:</a:t>
            </a:r>
            <a:endParaRPr lang="it-IT" i="1" dirty="0"/>
          </a:p>
          <a:p>
            <a:pPr lvl="0" algn="just"/>
            <a:r>
              <a:rPr lang="it-IT" dirty="0"/>
              <a:t>per la cancellazione dall'albo;</a:t>
            </a:r>
            <a:endParaRPr lang="it-IT" i="1" dirty="0"/>
          </a:p>
          <a:p>
            <a:pPr lvl="0" algn="just"/>
            <a:r>
              <a:rPr lang="it-IT" dirty="0"/>
              <a:t>per non avere iniziato il servizio alla data fissata senza giustificato motivo;</a:t>
            </a:r>
            <a:endParaRPr lang="it-IT" i="1" dirty="0"/>
          </a:p>
          <a:p>
            <a:pPr lvl="0" algn="just"/>
            <a:r>
              <a:rPr lang="it-IT" dirty="0"/>
              <a:t>per inosservanza degli obblighi previsti dall'atto di affidamento e dal relativo capitolato d'oneri;</a:t>
            </a:r>
            <a:endParaRPr lang="it-IT" i="1" dirty="0"/>
          </a:p>
          <a:p>
            <a:pPr lvl="0" algn="just"/>
            <a:r>
              <a:rPr lang="it-IT" dirty="0"/>
              <a:t>per non aver prestato o adeguato la cauzione stabilita per l'effettuazione del servizio;</a:t>
            </a:r>
            <a:endParaRPr lang="it-IT" i="1" dirty="0"/>
          </a:p>
          <a:p>
            <a:pPr lvl="0" algn="just"/>
            <a:r>
              <a:rPr lang="it-IT" dirty="0"/>
              <a:t>per aver omesso la presentazione del conto annuale della gestione, ovvero la relazione sulla gestione dell'attività svolta.</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127</a:t>
            </a:fld>
            <a:endParaRPr lang="it-IT"/>
          </a:p>
        </p:txBody>
      </p:sp>
    </p:spTree>
    <p:extLst>
      <p:ext uri="{BB962C8B-B14F-4D97-AF65-F5344CB8AC3E}">
        <p14:creationId xmlns:p14="http://schemas.microsoft.com/office/powerpoint/2010/main" val="220228251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a:t>LA DECADENZA DALL’ALBO E LA CESSAZIONE DELLA CONDUZIONE DEL SERVIZIO</a:t>
            </a:r>
          </a:p>
        </p:txBody>
      </p:sp>
      <p:sp>
        <p:nvSpPr>
          <p:cNvPr id="3" name="Segnaposto contenuto 2"/>
          <p:cNvSpPr>
            <a:spLocks noGrp="1"/>
          </p:cNvSpPr>
          <p:nvPr>
            <p:ph idx="1"/>
          </p:nvPr>
        </p:nvSpPr>
        <p:spPr/>
        <p:txBody>
          <a:bodyPr>
            <a:normAutofit/>
          </a:bodyPr>
          <a:lstStyle/>
          <a:p>
            <a:pPr marL="0" indent="0" algn="just">
              <a:buNone/>
            </a:pPr>
            <a:r>
              <a:rPr lang="it-IT" dirty="0"/>
              <a:t>La società dichiarata </a:t>
            </a:r>
            <a:r>
              <a:rPr lang="it-IT" b="1" dirty="0"/>
              <a:t>decaduta deve cessare, con effetto immediato, dalla conduzione del servizio</a:t>
            </a:r>
            <a:r>
              <a:rPr lang="it-IT" dirty="0"/>
              <a:t> ed è privata di ogni potere rispetto alle procedure di liquidazione in atto così come di quelle di accertamento e riscossione dei tributi e delle altre entrate dell'ente affidatario. La società decaduta ha l'obbligo di </a:t>
            </a:r>
            <a:r>
              <a:rPr lang="it-IT" b="1" dirty="0"/>
              <a:t>riconsegnare immediatamente tutta la documentazione </a:t>
            </a:r>
            <a:r>
              <a:rPr lang="it-IT" dirty="0"/>
              <a:t>inerente il servizio affidato, pena l'escussione della cauzione prestata a garanzia della gestione. </a:t>
            </a:r>
            <a:endParaRPr lang="it-IT" i="1" dirty="0"/>
          </a:p>
          <a:p>
            <a:pPr marL="0" indent="0" algn="just">
              <a:buNone/>
            </a:pPr>
            <a:r>
              <a:rPr lang="it-IT" dirty="0"/>
              <a:t>Il </a:t>
            </a:r>
            <a:r>
              <a:rPr lang="it-IT" b="1" u="sng" dirty="0"/>
              <a:t>legale rappresentante dell'ente locale</a:t>
            </a:r>
            <a:r>
              <a:rPr lang="it-IT" dirty="0"/>
              <a:t>, in caso di decadenza, diffida l'affidatario a non effettuare alcuna attività inerente il servizio ed acquisisce la documentazione riguardante la gestione.</a:t>
            </a:r>
            <a:endParaRPr lang="it-IT" i="1" dirty="0"/>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128</a:t>
            </a:fld>
            <a:endParaRPr lang="it-IT"/>
          </a:p>
        </p:txBody>
      </p:sp>
    </p:spTree>
    <p:extLst>
      <p:ext uri="{BB962C8B-B14F-4D97-AF65-F5344CB8AC3E}">
        <p14:creationId xmlns:p14="http://schemas.microsoft.com/office/powerpoint/2010/main" val="344339471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a:t>LA DECADENZA DALL’ALBO E LA CESSAZIONE DELLA CONDUZIONE DEL SERVIZIO</a:t>
            </a:r>
          </a:p>
        </p:txBody>
      </p:sp>
      <p:sp>
        <p:nvSpPr>
          <p:cNvPr id="3" name="Segnaposto contenuto 2"/>
          <p:cNvSpPr>
            <a:spLocks noGrp="1"/>
          </p:cNvSpPr>
          <p:nvPr>
            <p:ph idx="1"/>
          </p:nvPr>
        </p:nvSpPr>
        <p:spPr/>
        <p:txBody>
          <a:bodyPr>
            <a:normAutofit/>
          </a:bodyPr>
          <a:lstStyle/>
          <a:p>
            <a:pPr marL="0" indent="0" algn="just">
              <a:lnSpc>
                <a:spcPct val="150000"/>
              </a:lnSpc>
              <a:buNone/>
            </a:pPr>
            <a:r>
              <a:rPr lang="it-IT" dirty="0"/>
              <a:t>Il regolamento ministeriale prevede che sia il legale rappresentante dell'ente locale a diffidare il gestore ed acquisire la documentazione «per il tramite dei competenti uffici». </a:t>
            </a:r>
          </a:p>
          <a:p>
            <a:pPr marL="0" indent="0" algn="just">
              <a:lnSpc>
                <a:spcPct val="150000"/>
              </a:lnSpc>
              <a:buNone/>
            </a:pPr>
            <a:r>
              <a:rPr lang="it-IT" dirty="0"/>
              <a:t>La lettera della norma e la specifica attribuzione di una funzione meramente strumentale agli uffici, porta a ritenere che il diffidante debba essere necessariamente il sindaco (o il presidente della provincia o dell'unione dei comuni). </a:t>
            </a:r>
            <a:endParaRPr lang="it-IT" i="1" dirty="0"/>
          </a:p>
          <a:p>
            <a:pPr marL="0" indent="0">
              <a:lnSpc>
                <a:spcPct val="150000"/>
              </a:lnSpc>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129</a:t>
            </a:fld>
            <a:endParaRPr lang="it-IT"/>
          </a:p>
        </p:txBody>
      </p:sp>
    </p:spTree>
    <p:extLst>
      <p:ext uri="{BB962C8B-B14F-4D97-AF65-F5344CB8AC3E}">
        <p14:creationId xmlns:p14="http://schemas.microsoft.com/office/powerpoint/2010/main" val="240881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2E7904-84C4-5883-5B40-32DD3FB6CA00}"/>
              </a:ext>
            </a:extLst>
          </p:cNvPr>
          <p:cNvSpPr>
            <a:spLocks noGrp="1"/>
          </p:cNvSpPr>
          <p:nvPr>
            <p:ph type="title"/>
          </p:nvPr>
        </p:nvSpPr>
        <p:spPr/>
        <p:txBody>
          <a:bodyPr>
            <a:normAutofit fontScale="90000"/>
          </a:bodyPr>
          <a:lstStyle/>
          <a:p>
            <a:r>
              <a:rPr lang="it-IT" dirty="0"/>
              <a:t>Il contradditorio dopo il </a:t>
            </a:r>
            <a:br>
              <a:rPr lang="it-IT" dirty="0"/>
            </a:br>
            <a:r>
              <a:rPr lang="it-IT" dirty="0"/>
              <a:t>D. Lgs. </a:t>
            </a:r>
            <a:br>
              <a:rPr lang="it-IT" dirty="0"/>
            </a:br>
            <a:r>
              <a:rPr lang="it-IT" dirty="0"/>
              <a:t>n. 219/2023</a:t>
            </a:r>
          </a:p>
        </p:txBody>
      </p:sp>
      <p:sp>
        <p:nvSpPr>
          <p:cNvPr id="3" name="Segnaposto contenuto 2">
            <a:extLst>
              <a:ext uri="{FF2B5EF4-FFF2-40B4-BE49-F238E27FC236}">
                <a16:creationId xmlns:a16="http://schemas.microsoft.com/office/drawing/2014/main" id="{861B5540-543C-1DE4-096E-B81B96F95709}"/>
              </a:ext>
            </a:extLst>
          </p:cNvPr>
          <p:cNvSpPr>
            <a:spLocks noGrp="1"/>
          </p:cNvSpPr>
          <p:nvPr>
            <p:ph idx="1"/>
          </p:nvPr>
        </p:nvSpPr>
        <p:spPr/>
        <p:txBody>
          <a:bodyPr>
            <a:normAutofit fontScale="92500" lnSpcReduction="20000"/>
          </a:bodyPr>
          <a:lstStyle/>
          <a:p>
            <a:pPr marL="0" indent="0" algn="just">
              <a:buNone/>
            </a:pPr>
            <a:r>
              <a:rPr lang="it-IT" sz="2800" dirty="0">
                <a:effectLst/>
                <a:latin typeface="FreightText Pro Book"/>
                <a:ea typeface="Times New Roman" panose="02020603050405020304" pitchFamily="18" charset="0"/>
                <a:cs typeface="FreightText Pro Book"/>
              </a:rPr>
              <a:t>Il Ministero, poi, ha evidenziato che la disciplina d’ordine generale sul contradditorio preventivo obbligatorio è destinata a breve ad essere ulteriormente adattata e specificata in relazione alla partecipazione del contribuente al procedimento di accertamento, giusta le previsioni dell’articolo 1 del D. Lgs. n. 13/2024 e segnatamente, in virtù dell’articolo 41, comma 2, del medesimo decreto delegato, con riferimento agli atti emessi a decorrere dal 30 aprile 2024. </a:t>
            </a:r>
            <a:endParaRPr lang="it-IT" sz="2800" dirty="0">
              <a:effectLs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264848CA-602D-B865-1503-A9D9F2DBC4F7}"/>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CA6C790D-97C4-CEFC-0BE2-8645BF33216D}"/>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331075712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000" dirty="0"/>
              <a:t>L’AFFIDAMENTO DEL SERVIZIO DI RISCOSSIONE SERVIZIO EMINENTEMENTE INTELLETTUALE </a:t>
            </a:r>
          </a:p>
        </p:txBody>
      </p:sp>
      <p:sp>
        <p:nvSpPr>
          <p:cNvPr id="3" name="Segnaposto contenuto 2"/>
          <p:cNvSpPr>
            <a:spLocks noGrp="1"/>
          </p:cNvSpPr>
          <p:nvPr>
            <p:ph idx="1"/>
          </p:nvPr>
        </p:nvSpPr>
        <p:spPr/>
        <p:txBody>
          <a:bodyPr/>
          <a:lstStyle/>
          <a:p>
            <a:pPr marL="0" indent="0" algn="just">
              <a:lnSpc>
                <a:spcPct val="200000"/>
              </a:lnSpc>
              <a:buNone/>
            </a:pPr>
            <a:r>
              <a:rPr lang="it-IT" dirty="0"/>
              <a:t>Il servizio di accertamento dei tributi locali ha natura eminentemente intellettuale e questo esclude, già in radice, l’obbligo di esternazione dei cosiddetti “costi della manodopera”.</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130</a:t>
            </a:fld>
            <a:endParaRPr lang="it-IT"/>
          </a:p>
        </p:txBody>
      </p:sp>
    </p:spTree>
    <p:extLst>
      <p:ext uri="{BB962C8B-B14F-4D97-AF65-F5344CB8AC3E}">
        <p14:creationId xmlns:p14="http://schemas.microsoft.com/office/powerpoint/2010/main" val="49493723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000" dirty="0"/>
              <a:t>L’AFFIDAMENTO DEL SERVIZIO DI RISCOSSIONE SERVIZIO EMINENTEMENTE INTELLETTUALE </a:t>
            </a:r>
          </a:p>
        </p:txBody>
      </p:sp>
      <p:sp>
        <p:nvSpPr>
          <p:cNvPr id="3" name="Segnaposto contenuto 2"/>
          <p:cNvSpPr>
            <a:spLocks noGrp="1"/>
          </p:cNvSpPr>
          <p:nvPr>
            <p:ph idx="1"/>
          </p:nvPr>
        </p:nvSpPr>
        <p:spPr/>
        <p:txBody>
          <a:bodyPr>
            <a:normAutofit/>
          </a:bodyPr>
          <a:lstStyle/>
          <a:p>
            <a:pPr marL="0" indent="0" algn="just">
              <a:buNone/>
            </a:pPr>
            <a:r>
              <a:rPr lang="it-IT" dirty="0"/>
              <a:t>Una commissione di gara aveva disposto l’esclusione di una società affermando che i costi della manodopera avrebbero dovuto essere evidenziati nell’offerta, anche se tale adempimento non era prescritto nella </a:t>
            </a:r>
            <a:r>
              <a:rPr lang="it-IT" i="1" dirty="0" err="1"/>
              <a:t>lex</a:t>
            </a:r>
            <a:r>
              <a:rPr lang="it-IT" i="1" dirty="0"/>
              <a:t> </a:t>
            </a:r>
            <a:r>
              <a:rPr lang="it-IT" i="1" dirty="0" err="1"/>
              <a:t>specialis</a:t>
            </a:r>
            <a:r>
              <a:rPr lang="it-IT" dirty="0"/>
              <a:t> di gara, poiché si tratta di servizio che richiede anche l’aggiornamento dello stato di fatto territoriale/urbanistico/ambientale da effettuare tramite riprese aeree. </a:t>
            </a:r>
          </a:p>
          <a:p>
            <a:pPr marL="0" indent="0" algn="just">
              <a:buNone/>
            </a:pPr>
            <a:endParaRPr lang="it-IT" dirty="0"/>
          </a:p>
          <a:p>
            <a:pPr marL="0" indent="0" algn="just">
              <a:buNone/>
            </a:pPr>
            <a:r>
              <a:rPr lang="it-IT" dirty="0"/>
              <a:t>Secondo il Tar di Catania (sentenza 9 ottobre 2019 n. 01237/2018 Reg. Ric.), la censura proposta dalla ricorrente era in frontale contrasto con l’art. 1 del capitolato di gara, che definiva il servizio come “di natura intellettuale”.</a:t>
            </a:r>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131</a:t>
            </a:fld>
            <a:endParaRPr lang="it-IT"/>
          </a:p>
        </p:txBody>
      </p:sp>
    </p:spTree>
    <p:extLst>
      <p:ext uri="{BB962C8B-B14F-4D97-AF65-F5344CB8AC3E}">
        <p14:creationId xmlns:p14="http://schemas.microsoft.com/office/powerpoint/2010/main" val="168545485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000" dirty="0"/>
              <a:t>L’AFFIDAMENTO DEL SERVIZIO DI RISCOSSIONE SERVIZIO EMINENTEMENTE INTELLETTUALE </a:t>
            </a:r>
          </a:p>
        </p:txBody>
      </p:sp>
      <p:sp>
        <p:nvSpPr>
          <p:cNvPr id="3" name="Segnaposto contenuto 2"/>
          <p:cNvSpPr>
            <a:spLocks noGrp="1"/>
          </p:cNvSpPr>
          <p:nvPr>
            <p:ph idx="1"/>
          </p:nvPr>
        </p:nvSpPr>
        <p:spPr/>
        <p:txBody>
          <a:bodyPr>
            <a:normAutofit/>
          </a:bodyPr>
          <a:lstStyle/>
          <a:p>
            <a:pPr marL="0" indent="0" algn="just">
              <a:buNone/>
            </a:pPr>
            <a:r>
              <a:rPr lang="it-IT" dirty="0"/>
              <a:t>La normativa di settore esclude espressamente che debbano essere indicati i costi della manodopera con riferimento ai servizi di natura intellettuale ed il bando ed il disciplinare non prevedevano l’obbligo di indicare, nell’offerta economica, i costi della manodopera del concorrente.</a:t>
            </a:r>
          </a:p>
          <a:p>
            <a:pPr marL="0" indent="0" algn="just">
              <a:buNone/>
            </a:pPr>
            <a:endParaRPr lang="it-IT" dirty="0"/>
          </a:p>
          <a:p>
            <a:pPr marL="0" indent="0" algn="just">
              <a:buNone/>
            </a:pPr>
            <a:r>
              <a:rPr lang="it-IT" dirty="0"/>
              <a:t>Secondo il Tar, le caratteristiche dell’appalto escludono </a:t>
            </a:r>
            <a:r>
              <a:rPr lang="it-IT" i="1" dirty="0"/>
              <a:t>ipso iure</a:t>
            </a:r>
            <a:r>
              <a:rPr lang="it-IT" dirty="0"/>
              <a:t> l’obbligatoria indicazione dei costi della manodopera in capo alle imprese partecipanti alla gara.</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132</a:t>
            </a:fld>
            <a:endParaRPr lang="it-IT"/>
          </a:p>
        </p:txBody>
      </p:sp>
    </p:spTree>
    <p:extLst>
      <p:ext uri="{BB962C8B-B14F-4D97-AF65-F5344CB8AC3E}">
        <p14:creationId xmlns:p14="http://schemas.microsoft.com/office/powerpoint/2010/main" val="7528159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VERIFICA E RENDICONTAZIONE DEI VERSAMENTI</a:t>
            </a:r>
          </a:p>
        </p:txBody>
      </p:sp>
      <p:sp>
        <p:nvSpPr>
          <p:cNvPr id="3" name="Segnaposto contenuto 2"/>
          <p:cNvSpPr>
            <a:spLocks noGrp="1"/>
          </p:cNvSpPr>
          <p:nvPr>
            <p:ph idx="1"/>
          </p:nvPr>
        </p:nvSpPr>
        <p:spPr/>
        <p:txBody>
          <a:bodyPr>
            <a:normAutofit/>
          </a:bodyPr>
          <a:lstStyle/>
          <a:p>
            <a:pPr marL="0" indent="0" algn="just">
              <a:lnSpc>
                <a:spcPct val="200000"/>
              </a:lnSpc>
              <a:buNone/>
            </a:pPr>
            <a:r>
              <a:rPr lang="it-IT" dirty="0"/>
              <a:t>Gli enti locali devono consentire ai soggetti affidatari dei servizi di riscossione la verifica e la rendicontazione dei versamenti dei contribuenti, garantendo l'accesso ai conti correnti intestati ad essi e dedicati alla riscossione delle entrate oggetto degli affidamenti, nonché l'accesso agli ulteriori canali di pagamento disponibili. </a:t>
            </a:r>
            <a:endParaRPr lang="it-IT" i="1" dirty="0"/>
          </a:p>
          <a:p>
            <a:pPr marL="0" indent="0" algn="just">
              <a:lnSpc>
                <a:spcPct val="200000"/>
              </a:lnSpc>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133</a:t>
            </a:fld>
            <a:endParaRPr lang="it-IT"/>
          </a:p>
        </p:txBody>
      </p:sp>
    </p:spTree>
    <p:extLst>
      <p:ext uri="{BB962C8B-B14F-4D97-AF65-F5344CB8AC3E}">
        <p14:creationId xmlns:p14="http://schemas.microsoft.com/office/powerpoint/2010/main" val="392466600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MODALITA’ DEI PAGAMENTI</a:t>
            </a:r>
          </a:p>
        </p:txBody>
      </p:sp>
      <p:sp>
        <p:nvSpPr>
          <p:cNvPr id="3" name="Segnaposto contenuto 2"/>
          <p:cNvSpPr>
            <a:spLocks noGrp="1"/>
          </p:cNvSpPr>
          <p:nvPr>
            <p:ph idx="1"/>
          </p:nvPr>
        </p:nvSpPr>
        <p:spPr/>
        <p:txBody>
          <a:bodyPr>
            <a:normAutofit/>
          </a:bodyPr>
          <a:lstStyle/>
          <a:p>
            <a:pPr marL="0" indent="0" algn="just">
              <a:lnSpc>
                <a:spcPct val="150000"/>
              </a:lnSpc>
              <a:buNone/>
            </a:pPr>
            <a:r>
              <a:rPr lang="it-IT" b="1" dirty="0"/>
              <a:t>Il </a:t>
            </a:r>
            <a:r>
              <a:rPr lang="it-IT" b="1" dirty="0" err="1"/>
              <a:t>Mef</a:t>
            </a:r>
            <a:r>
              <a:rPr lang="it-IT" b="1" dirty="0"/>
              <a:t> raccomanda, poi, l’attivazione di soluzioni o servizi, offerti dal tesoriere e dal prestatore Poste Italiane, che assicurino il sistematico trasferimento dei fondi presso la tesoreria.</a:t>
            </a:r>
            <a:endParaRPr lang="it-IT" b="1" i="1" dirty="0"/>
          </a:p>
          <a:p>
            <a:pPr marL="0" indent="0" algn="just">
              <a:lnSpc>
                <a:spcPct val="150000"/>
              </a:lnSpc>
              <a:buNone/>
            </a:pPr>
            <a:endParaRPr lang="it-IT" dirty="0"/>
          </a:p>
          <a:p>
            <a:pPr marL="0" indent="0" algn="just">
              <a:lnSpc>
                <a:spcPct val="150000"/>
              </a:lnSpc>
              <a:buNone/>
            </a:pPr>
            <a:r>
              <a:rPr lang="it-IT" dirty="0"/>
              <a:t>Occorre altresì garantire, sempre attraverso i servizi offerti da Poste Italiane o dalle banche, l’accesso a tali conti dedicati da parte del soggetto affidatario.</a:t>
            </a:r>
            <a:endParaRPr lang="it-IT" i="1" dirty="0"/>
          </a:p>
          <a:p>
            <a:pPr marL="0" indent="0">
              <a:buNone/>
            </a:pPr>
            <a:endParaRPr lang="it-IT" dirty="0"/>
          </a:p>
        </p:txBody>
      </p:sp>
      <p:sp>
        <p:nvSpPr>
          <p:cNvPr id="4" name="Segnaposto piè di pagina 3"/>
          <p:cNvSpPr>
            <a:spLocks noGrp="1"/>
          </p:cNvSpPr>
          <p:nvPr>
            <p:ph type="ftr" sz="quarter" idx="11"/>
          </p:nvPr>
        </p:nvSpPr>
        <p:spPr/>
        <p:txBody>
          <a:bodyPr/>
          <a:lstStyle/>
          <a:p>
            <a:r>
              <a:rPr lang="it-IT"/>
              <a:t>PALERMO, 23 APRILE 2024 - LE CONSEGUENZE DELLA RIFORMA FISCALE SUI TRIBUTI LOCALI</a:t>
            </a:r>
          </a:p>
        </p:txBody>
      </p:sp>
      <p:sp>
        <p:nvSpPr>
          <p:cNvPr id="5" name="Segnaposto numero diapositiva 4"/>
          <p:cNvSpPr>
            <a:spLocks noGrp="1"/>
          </p:cNvSpPr>
          <p:nvPr>
            <p:ph type="sldNum" sz="quarter" idx="12"/>
          </p:nvPr>
        </p:nvSpPr>
        <p:spPr/>
        <p:txBody>
          <a:bodyPr/>
          <a:lstStyle/>
          <a:p>
            <a:fld id="{DD7B056C-3F6E-4454-9569-0E460733EF1D}" type="slidenum">
              <a:rPr lang="it-IT" smtClean="0"/>
              <a:pPr/>
              <a:t>134</a:t>
            </a:fld>
            <a:endParaRPr lang="it-IT"/>
          </a:p>
        </p:txBody>
      </p:sp>
    </p:spTree>
    <p:extLst>
      <p:ext uri="{BB962C8B-B14F-4D97-AF65-F5344CB8AC3E}">
        <p14:creationId xmlns:p14="http://schemas.microsoft.com/office/powerpoint/2010/main" val="1873006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521EA5-390D-C2D1-BBD9-274B079F404C}"/>
              </a:ext>
            </a:extLst>
          </p:cNvPr>
          <p:cNvSpPr>
            <a:spLocks noGrp="1"/>
          </p:cNvSpPr>
          <p:nvPr>
            <p:ph type="title"/>
          </p:nvPr>
        </p:nvSpPr>
        <p:spPr/>
        <p:txBody>
          <a:bodyPr>
            <a:normAutofit fontScale="90000"/>
          </a:bodyPr>
          <a:lstStyle/>
          <a:p>
            <a:r>
              <a:rPr lang="it-IT" dirty="0"/>
              <a:t>Il contradditorio dopo il </a:t>
            </a:r>
            <a:br>
              <a:rPr lang="it-IT" dirty="0"/>
            </a:br>
            <a:r>
              <a:rPr lang="it-IT" dirty="0"/>
              <a:t>D. Lgs. </a:t>
            </a:r>
            <a:br>
              <a:rPr lang="it-IT" dirty="0"/>
            </a:br>
            <a:r>
              <a:rPr lang="it-IT" dirty="0"/>
              <a:t>n. 219/2023</a:t>
            </a:r>
          </a:p>
        </p:txBody>
      </p:sp>
      <p:sp>
        <p:nvSpPr>
          <p:cNvPr id="3" name="Segnaposto contenuto 2">
            <a:extLst>
              <a:ext uri="{FF2B5EF4-FFF2-40B4-BE49-F238E27FC236}">
                <a16:creationId xmlns:a16="http://schemas.microsoft.com/office/drawing/2014/main" id="{78DEA38C-252A-A386-1D39-26C6D4E8B326}"/>
              </a:ext>
            </a:extLst>
          </p:cNvPr>
          <p:cNvSpPr>
            <a:spLocks noGrp="1"/>
          </p:cNvSpPr>
          <p:nvPr>
            <p:ph idx="1"/>
          </p:nvPr>
        </p:nvSpPr>
        <p:spPr/>
        <p:txBody>
          <a:bodyPr>
            <a:normAutofit fontScale="62500" lnSpcReduction="20000"/>
          </a:bodyPr>
          <a:lstStyle/>
          <a:p>
            <a:pPr indent="0" algn="just">
              <a:lnSpc>
                <a:spcPct val="150000"/>
              </a:lnSpc>
              <a:buNone/>
            </a:pPr>
            <a:r>
              <a:rPr lang="it-IT" sz="2800" dirty="0">
                <a:effectLst/>
                <a:latin typeface="FreightText Pro Book"/>
                <a:ea typeface="Times New Roman" panose="02020603050405020304" pitchFamily="18" charset="0"/>
                <a:cs typeface="FreightText Pro Book"/>
              </a:rPr>
              <a:t>Alla luce di questo, il Mef ha affermato che, fino alla predetta data del 30 aprile 2024, nulla sia mutato in ordine alle modalità procedurali di contraddittorio, occorrenti per far legittimamente valere la pretesa tributaria, tradizionalmente disciplinate nella legislazione ancora vigente. </a:t>
            </a:r>
            <a:endParaRPr lang="it-IT" sz="2800" dirty="0">
              <a:latin typeface="Times New Roman" panose="02020603050405020304" pitchFamily="18" charset="0"/>
              <a:ea typeface="Times New Roman" panose="02020603050405020304" pitchFamily="18" charset="0"/>
            </a:endParaRPr>
          </a:p>
          <a:p>
            <a:pPr indent="0" algn="just">
              <a:lnSpc>
                <a:spcPct val="150000"/>
              </a:lnSpc>
              <a:buNone/>
            </a:pPr>
            <a:r>
              <a:rPr lang="it-IT" sz="2800" dirty="0">
                <a:effectLst/>
                <a:latin typeface="FreightText Pro Book"/>
                <a:ea typeface="Times New Roman" panose="02020603050405020304" pitchFamily="18" charset="0"/>
                <a:cs typeface="FreightText Pro Book"/>
              </a:rPr>
              <a:t>Fino al momento dell’emanazione del decreto ministeriale di elencazione delle fattispecie nelle quali il diritto al contraddittorio è assolutamente escluso e, in ogni caso, fino alla predetta data del 30 aprile 2024, per il Ministero nulla è mutato in ordine alle modalità procedurali di contraddittorio, occorrenti per far legittimamente valere la pretesa tributaria, tradizionalmente disciplinate nella legislazione ancora vigente. </a:t>
            </a:r>
            <a:endParaRPr lang="it-IT" sz="2800" dirty="0">
              <a:effectLs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BD126FDE-CDE3-BBA8-8575-50C6797CC2BE}"/>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16DAD68D-09DA-E17A-AD41-C93F5ECC5148}"/>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968723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BC98B9-F943-B572-CFC9-9223B5C62E5C}"/>
              </a:ext>
            </a:extLst>
          </p:cNvPr>
          <p:cNvSpPr>
            <a:spLocks noGrp="1"/>
          </p:cNvSpPr>
          <p:nvPr>
            <p:ph type="title"/>
          </p:nvPr>
        </p:nvSpPr>
        <p:spPr/>
        <p:txBody>
          <a:bodyPr/>
          <a:lstStyle/>
          <a:p>
            <a:r>
              <a:rPr lang="it-IT" dirty="0"/>
              <a:t>Motivazione</a:t>
            </a:r>
          </a:p>
        </p:txBody>
      </p:sp>
      <p:sp>
        <p:nvSpPr>
          <p:cNvPr id="3" name="Segnaposto contenuto 2">
            <a:extLst>
              <a:ext uri="{FF2B5EF4-FFF2-40B4-BE49-F238E27FC236}">
                <a16:creationId xmlns:a16="http://schemas.microsoft.com/office/drawing/2014/main" id="{263113DB-86A3-A41F-6E87-ED916ED7BE4E}"/>
              </a:ext>
            </a:extLst>
          </p:cNvPr>
          <p:cNvSpPr>
            <a:spLocks noGrp="1"/>
          </p:cNvSpPr>
          <p:nvPr>
            <p:ph idx="1"/>
          </p:nvPr>
        </p:nvSpPr>
        <p:spPr/>
        <p:txBody>
          <a:bodyPr>
            <a:noAutofit/>
          </a:bodyPr>
          <a:lstStyle/>
          <a:p>
            <a:pPr marL="0" indent="0" algn="just">
              <a:lnSpc>
                <a:spcPct val="150000"/>
              </a:lnSpc>
              <a:buNone/>
              <a:tabLst>
                <a:tab pos="215900" algn="l"/>
              </a:tabLst>
            </a:pPr>
            <a:r>
              <a:rPr lang="it-IT" sz="2400" spc="25" dirty="0">
                <a:solidFill>
                  <a:srgbClr val="000000"/>
                </a:solidFill>
                <a:effectLst/>
                <a:latin typeface="FreightText Pro Book"/>
                <a:ea typeface="Times New Roman" panose="02020603050405020304" pitchFamily="18" charset="0"/>
                <a:cs typeface="FreightText Pro Book"/>
              </a:rPr>
              <a:t>Gli atti regolamentari degli Enti locali, secondo quanto </a:t>
            </a:r>
            <a:r>
              <a:rPr lang="it-IT" sz="2400" spc="25" dirty="0">
                <a:solidFill>
                  <a:srgbClr val="FF0000"/>
                </a:solidFill>
                <a:effectLst/>
                <a:latin typeface="FreightText Pro Book"/>
                <a:ea typeface="Times New Roman" panose="02020603050405020304" pitchFamily="18" charset="0"/>
                <a:cs typeface="FreightText Pro Book"/>
              </a:rPr>
              <a:t>già prescriveva</a:t>
            </a:r>
            <a:r>
              <a:rPr lang="it-IT" sz="2400" spc="25" dirty="0">
                <a:solidFill>
                  <a:srgbClr val="000000"/>
                </a:solidFill>
                <a:effectLst/>
                <a:latin typeface="FreightText Pro Book"/>
                <a:ea typeface="Times New Roman" panose="02020603050405020304" pitchFamily="18" charset="0"/>
                <a:cs typeface="FreightText Pro Book"/>
              </a:rPr>
              <a:t> il comma 1 dell’art. 7 dello Statuto del contribuente, devono essere motivati secondo quanto prescritto dall’art. 3 della Legge 7 agosto 1990, n. 241, per consentire al cittadino la ricostruzione dell’iter logico-giuridico del provvedimento. </a:t>
            </a:r>
            <a:endParaRPr lang="it-IT" sz="2400" spc="25" dirty="0">
              <a:solidFill>
                <a:srgbClr val="000000"/>
              </a:solidFill>
              <a:latin typeface="FreightText Pro Book"/>
              <a:ea typeface="Times New Roman" panose="02020603050405020304" pitchFamily="18" charset="0"/>
              <a:cs typeface="FreightText Pro Book"/>
            </a:endParaRPr>
          </a:p>
        </p:txBody>
      </p:sp>
      <p:sp>
        <p:nvSpPr>
          <p:cNvPr id="4" name="Segnaposto piè di pagina 3">
            <a:extLst>
              <a:ext uri="{FF2B5EF4-FFF2-40B4-BE49-F238E27FC236}">
                <a16:creationId xmlns:a16="http://schemas.microsoft.com/office/drawing/2014/main" id="{8E7D842E-A8F6-BC63-5C83-4476C0D7604E}"/>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A0B7CB3B-833B-E954-A1D1-D7A5330FBFDB}"/>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4137360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53FED8-E599-9C69-10D4-BA99221E9B63}"/>
              </a:ext>
            </a:extLst>
          </p:cNvPr>
          <p:cNvSpPr>
            <a:spLocks noGrp="1"/>
          </p:cNvSpPr>
          <p:nvPr>
            <p:ph type="title"/>
          </p:nvPr>
        </p:nvSpPr>
        <p:spPr/>
        <p:txBody>
          <a:bodyPr/>
          <a:lstStyle/>
          <a:p>
            <a:r>
              <a:rPr lang="it-IT" dirty="0"/>
              <a:t>Motivazione</a:t>
            </a:r>
          </a:p>
        </p:txBody>
      </p:sp>
      <p:sp>
        <p:nvSpPr>
          <p:cNvPr id="3" name="Segnaposto contenuto 2">
            <a:extLst>
              <a:ext uri="{FF2B5EF4-FFF2-40B4-BE49-F238E27FC236}">
                <a16:creationId xmlns:a16="http://schemas.microsoft.com/office/drawing/2014/main" id="{EBF421D5-EFC0-3458-CC07-E24ED01C90D9}"/>
              </a:ext>
            </a:extLst>
          </p:cNvPr>
          <p:cNvSpPr>
            <a:spLocks noGrp="1"/>
          </p:cNvSpPr>
          <p:nvPr>
            <p:ph idx="1"/>
          </p:nvPr>
        </p:nvSpPr>
        <p:spPr/>
        <p:txBody>
          <a:bodyPr/>
          <a:lstStyle/>
          <a:p>
            <a:pPr marL="0" indent="0" algn="just">
              <a:buNone/>
            </a:pPr>
            <a:r>
              <a:rPr lang="it-IT" sz="3000" dirty="0">
                <a:solidFill>
                  <a:srgbClr val="000000"/>
                </a:solidFill>
                <a:effectLst/>
                <a:latin typeface="FreightText Pro Book"/>
                <a:ea typeface="Times New Roman" panose="02020603050405020304" pitchFamily="18" charset="0"/>
                <a:cs typeface="FreightText Pro Book"/>
              </a:rPr>
              <a:t>Tale obbligo di motivazione degli atti tributari, però, non riguarda la deliberazione di fissazione delle aliquote e l’eventuale applicazione di riduzioni e/o esenzioni che il Legislatore affida alla capacità discrezionale dell’Ente locale, che la esercita tramite lo strumento regolamentare.</a:t>
            </a:r>
          </a:p>
          <a:p>
            <a:pPr marL="0" indent="0">
              <a:buNone/>
            </a:pPr>
            <a:endParaRPr lang="it-IT" dirty="0"/>
          </a:p>
        </p:txBody>
      </p:sp>
      <p:sp>
        <p:nvSpPr>
          <p:cNvPr id="4" name="Segnaposto piè di pagina 3">
            <a:extLst>
              <a:ext uri="{FF2B5EF4-FFF2-40B4-BE49-F238E27FC236}">
                <a16:creationId xmlns:a16="http://schemas.microsoft.com/office/drawing/2014/main" id="{C9688B34-8B8A-50EA-103E-5A0DFF439493}"/>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4F80B777-E2EA-1DDA-CB1A-3FAD8EA6C4A6}"/>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3775183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77093C-06D2-5783-0678-D5818D5C5694}"/>
              </a:ext>
            </a:extLst>
          </p:cNvPr>
          <p:cNvSpPr>
            <a:spLocks noGrp="1"/>
          </p:cNvSpPr>
          <p:nvPr>
            <p:ph type="title"/>
          </p:nvPr>
        </p:nvSpPr>
        <p:spPr/>
        <p:txBody>
          <a:bodyPr/>
          <a:lstStyle/>
          <a:p>
            <a:r>
              <a:rPr lang="it-IT" dirty="0"/>
              <a:t>Motivazione dopo il</a:t>
            </a:r>
            <a:br>
              <a:rPr lang="it-IT" dirty="0"/>
            </a:br>
            <a:r>
              <a:rPr lang="it-IT" dirty="0" err="1"/>
              <a:t>D.Lgs.</a:t>
            </a:r>
            <a:r>
              <a:rPr lang="it-IT" dirty="0"/>
              <a:t> 219/2023</a:t>
            </a:r>
          </a:p>
        </p:txBody>
      </p:sp>
      <p:sp>
        <p:nvSpPr>
          <p:cNvPr id="3" name="Segnaposto contenuto 2">
            <a:extLst>
              <a:ext uri="{FF2B5EF4-FFF2-40B4-BE49-F238E27FC236}">
                <a16:creationId xmlns:a16="http://schemas.microsoft.com/office/drawing/2014/main" id="{A6795BED-CA5E-59BF-4387-FE85A42B6E34}"/>
              </a:ext>
            </a:extLst>
          </p:cNvPr>
          <p:cNvSpPr>
            <a:spLocks noGrp="1"/>
          </p:cNvSpPr>
          <p:nvPr>
            <p:ph idx="1"/>
          </p:nvPr>
        </p:nvSpPr>
        <p:spPr/>
        <p:txBody>
          <a:bodyPr>
            <a:normAutofit fontScale="70000" lnSpcReduction="20000"/>
          </a:bodyPr>
          <a:lstStyle/>
          <a:p>
            <a:pPr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Con l’entrata in vigore della riforma dello Statuto del contribuente (</a:t>
            </a:r>
            <a:r>
              <a:rPr lang="it-IT" sz="2600" dirty="0" err="1">
                <a:effectLst/>
                <a:latin typeface="FreightText Pro Book"/>
                <a:ea typeface="Times New Roman" panose="02020603050405020304" pitchFamily="18" charset="0"/>
                <a:cs typeface="FreightText Pro Book"/>
              </a:rPr>
              <a:t>D.Lgs.</a:t>
            </a:r>
            <a:r>
              <a:rPr lang="it-IT" sz="2600" dirty="0">
                <a:effectLst/>
                <a:latin typeface="FreightText Pro Book"/>
                <a:ea typeface="Times New Roman" panose="02020603050405020304" pitchFamily="18" charset="0"/>
                <a:cs typeface="FreightText Pro Book"/>
              </a:rPr>
              <a:t> n. 219/2023), è ammessa esplicitamente la motivazione </a:t>
            </a:r>
            <a:r>
              <a:rPr lang="it-IT" sz="2600" i="1" dirty="0">
                <a:effectLst/>
                <a:latin typeface="FreightText Pro Book"/>
                <a:ea typeface="Times New Roman" panose="02020603050405020304" pitchFamily="18" charset="0"/>
                <a:cs typeface="FreightText Pro Book"/>
              </a:rPr>
              <a:t>per</a:t>
            </a:r>
            <a:r>
              <a:rPr lang="it-IT" sz="2600" dirty="0">
                <a:effectLst/>
                <a:latin typeface="FreightText Pro Book"/>
                <a:ea typeface="Times New Roman" panose="02020603050405020304" pitchFamily="18" charset="0"/>
                <a:cs typeface="FreightText Pro Book"/>
              </a:rPr>
              <a:t> </a:t>
            </a:r>
            <a:r>
              <a:rPr lang="it-IT" sz="2600" i="1" dirty="0" err="1">
                <a:effectLst/>
                <a:latin typeface="FreightText Pro Book"/>
                <a:ea typeface="Times New Roman" panose="02020603050405020304" pitchFamily="18" charset="0"/>
                <a:cs typeface="FreightText Pro Book"/>
              </a:rPr>
              <a:t>relationem</a:t>
            </a:r>
            <a:r>
              <a:rPr lang="it-IT" sz="2600" i="1" dirty="0">
                <a:effectLst/>
                <a:latin typeface="FreightText Pro Book"/>
                <a:ea typeface="Times New Roman" panose="02020603050405020304" pitchFamily="18" charset="0"/>
                <a:cs typeface="FreightText Pro Book"/>
              </a:rPr>
              <a:t>, </a:t>
            </a:r>
            <a:r>
              <a:rPr lang="it-IT" sz="2600" dirty="0">
                <a:effectLst/>
                <a:latin typeface="FreightText Pro Book"/>
                <a:ea typeface="Times New Roman" panose="02020603050405020304" pitchFamily="18" charset="0"/>
                <a:cs typeface="FreightText Pro Book"/>
              </a:rPr>
              <a:t>per i casi nei quali nella motivazione si faccia riferimento ad un altro atto che è già stato portato a conoscenza del contribuente. </a:t>
            </a:r>
            <a:endParaRPr lang="it-IT" sz="2600" dirty="0">
              <a:latin typeface="FreightText Pro Book"/>
              <a:ea typeface="Times New Roman" panose="02020603050405020304" pitchFamily="18" charset="0"/>
              <a:cs typeface="FreightText Pro Book"/>
            </a:endParaRPr>
          </a:p>
          <a:p>
            <a:pPr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Nei casi in cui, invece, si richiami un atto non conosciuto dal contribuente, questo dev’essere allegato al provvedimento che lo richiama, oppure il suo contenuto essenziale dev’essere riprodotto esplicitamente nel provvedimento.</a:t>
            </a:r>
          </a:p>
          <a:p>
            <a:pPr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La motivazione del provvedimento deve indicare espressamente le ragioni per le quali i dati e gli elementi contenuto nell’atto richiamato si possono ritenere sussistenti e fondati.</a:t>
            </a:r>
          </a:p>
          <a:p>
            <a:pPr marL="0" indent="0">
              <a:lnSpc>
                <a:spcPct val="150000"/>
              </a:lnSpc>
              <a:buNone/>
            </a:pPr>
            <a:endParaRPr lang="it-IT" sz="2600" dirty="0"/>
          </a:p>
        </p:txBody>
      </p:sp>
      <p:sp>
        <p:nvSpPr>
          <p:cNvPr id="4" name="Segnaposto piè di pagina 3">
            <a:extLst>
              <a:ext uri="{FF2B5EF4-FFF2-40B4-BE49-F238E27FC236}">
                <a16:creationId xmlns:a16="http://schemas.microsoft.com/office/drawing/2014/main" id="{2A96EB4C-C89D-3413-08FD-50D08975ADA8}"/>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28C1DE8E-CA66-A95D-83BD-D66FAB0473F7}"/>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3555232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964E5F-1D83-BCEB-2A24-C8D93E447A0F}"/>
              </a:ext>
            </a:extLst>
          </p:cNvPr>
          <p:cNvSpPr>
            <a:spLocks noGrp="1"/>
          </p:cNvSpPr>
          <p:nvPr>
            <p:ph type="title"/>
          </p:nvPr>
        </p:nvSpPr>
        <p:spPr/>
        <p:txBody>
          <a:bodyPr/>
          <a:lstStyle/>
          <a:p>
            <a:r>
              <a:rPr lang="it-IT" dirty="0"/>
              <a:t>Annullabilità degli atti</a:t>
            </a:r>
          </a:p>
        </p:txBody>
      </p:sp>
      <p:sp>
        <p:nvSpPr>
          <p:cNvPr id="3" name="Segnaposto contenuto 2">
            <a:extLst>
              <a:ext uri="{FF2B5EF4-FFF2-40B4-BE49-F238E27FC236}">
                <a16:creationId xmlns:a16="http://schemas.microsoft.com/office/drawing/2014/main" id="{CEAB1E19-61F7-6C81-25AC-70CA7552550D}"/>
              </a:ext>
            </a:extLst>
          </p:cNvPr>
          <p:cNvSpPr>
            <a:spLocks noGrp="1"/>
          </p:cNvSpPr>
          <p:nvPr>
            <p:ph idx="1"/>
          </p:nvPr>
        </p:nvSpPr>
        <p:spPr/>
        <p:txBody>
          <a:bodyPr/>
          <a:lstStyle/>
          <a:p>
            <a:pPr marL="0" indent="0" algn="just">
              <a:buNone/>
            </a:pPr>
            <a:r>
              <a:rPr lang="it-IT" sz="3000" i="0" dirty="0">
                <a:effectLst/>
                <a:latin typeface="FreightText Pro Book"/>
                <a:ea typeface="Times New Roman" panose="02020603050405020304" pitchFamily="18" charset="0"/>
                <a:cs typeface="FreightText Pro Book"/>
              </a:rPr>
              <a:t>Dopo l’art. 7 (Chiarezza e motivazione degli atti), il D. Lgs. n. 219/2023 introduce nello Statuto del contribuente gli articoli 7-bis e 7-ter, che disciplinano rispettivamente l’annullabilità degli atti dell'amministrazione finanziaria e la nullità degli stessi.</a:t>
            </a:r>
            <a:endParaRPr lang="it-IT" sz="3000" i="1" dirty="0">
              <a:effectLst/>
              <a:latin typeface="FreightText Pro Book"/>
              <a:ea typeface="Times New Roman" panose="02020603050405020304" pitchFamily="18" charset="0"/>
              <a:cs typeface="FreightText Pro Book"/>
            </a:endParaRPr>
          </a:p>
          <a:p>
            <a:pPr marL="0" indent="0">
              <a:buNone/>
            </a:pPr>
            <a:endParaRPr lang="it-IT" dirty="0"/>
          </a:p>
        </p:txBody>
      </p:sp>
      <p:sp>
        <p:nvSpPr>
          <p:cNvPr id="4" name="Segnaposto piè di pagina 3">
            <a:extLst>
              <a:ext uri="{FF2B5EF4-FFF2-40B4-BE49-F238E27FC236}">
                <a16:creationId xmlns:a16="http://schemas.microsoft.com/office/drawing/2014/main" id="{8475381E-2373-2E97-5556-3BE8B0B489DB}"/>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9A51A5C1-CAFF-D7F0-9C0B-E49B98E68E3E}"/>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11106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5060E-8EF0-A3DC-7029-E5C6805684F0}"/>
              </a:ext>
            </a:extLst>
          </p:cNvPr>
          <p:cNvSpPr>
            <a:spLocks noGrp="1"/>
          </p:cNvSpPr>
          <p:nvPr>
            <p:ph type="title"/>
          </p:nvPr>
        </p:nvSpPr>
        <p:spPr/>
        <p:txBody>
          <a:bodyPr/>
          <a:lstStyle/>
          <a:p>
            <a:r>
              <a:rPr lang="it-IT" dirty="0"/>
              <a:t>Annullabilità degli atti</a:t>
            </a:r>
          </a:p>
        </p:txBody>
      </p:sp>
      <p:sp>
        <p:nvSpPr>
          <p:cNvPr id="3" name="Segnaposto contenuto 2">
            <a:extLst>
              <a:ext uri="{FF2B5EF4-FFF2-40B4-BE49-F238E27FC236}">
                <a16:creationId xmlns:a16="http://schemas.microsoft.com/office/drawing/2014/main" id="{2C9735BC-9BC5-2038-B2D2-77582B287A44}"/>
              </a:ext>
            </a:extLst>
          </p:cNvPr>
          <p:cNvSpPr>
            <a:spLocks noGrp="1"/>
          </p:cNvSpPr>
          <p:nvPr>
            <p:ph idx="1"/>
          </p:nvPr>
        </p:nvSpPr>
        <p:spPr/>
        <p:txBody>
          <a:bodyPr>
            <a:normAutofit fontScale="70000" lnSpcReduction="20000"/>
          </a:bodyPr>
          <a:lstStyle/>
          <a:p>
            <a:pPr indent="0" algn="just">
              <a:lnSpc>
                <a:spcPct val="150000"/>
              </a:lnSpc>
              <a:spcBef>
                <a:spcPts val="1500"/>
              </a:spcBef>
              <a:spcAft>
                <a:spcPts val="500"/>
              </a:spcAft>
              <a:buNone/>
              <a:tabLst>
                <a:tab pos="215900" algn="l"/>
              </a:tabLst>
            </a:pPr>
            <a:r>
              <a:rPr lang="it-IT" sz="3000" i="0" dirty="0">
                <a:effectLst/>
                <a:latin typeface="FreightText Pro Book"/>
                <a:ea typeface="Times New Roman" panose="02020603050405020304" pitchFamily="18" charset="0"/>
                <a:cs typeface="FreightText Pro Book"/>
              </a:rPr>
              <a:t>Gli atti</a:t>
            </a:r>
            <a:r>
              <a:rPr lang="it-IT" sz="3000" i="1" dirty="0">
                <a:effectLst/>
                <a:latin typeface="FreightText Pro Book"/>
                <a:ea typeface="Times New Roman" panose="02020603050405020304" pitchFamily="18" charset="0"/>
                <a:cs typeface="FreightText Pro Book"/>
              </a:rPr>
              <a:t> </a:t>
            </a:r>
            <a:r>
              <a:rPr lang="it-IT" sz="3000" i="0" dirty="0">
                <a:effectLst/>
                <a:latin typeface="FreightText Pro Book"/>
                <a:ea typeface="Times New Roman" panose="02020603050405020304" pitchFamily="18" charset="0"/>
                <a:cs typeface="FreightText Pro Book"/>
              </a:rPr>
              <a:t>impugnabili dinanzi agli organi di giurisdizione tributaria sono annullabili per violazione di legge, ivi incluse le norme sulla competenza, sul procedimento, sulla partecipazione del contribuente e sulla validità degli atti.</a:t>
            </a:r>
            <a:endParaRPr lang="it-IT" sz="3000" i="1" dirty="0">
              <a:latin typeface="FreightText Pro Book"/>
              <a:ea typeface="Times New Roman" panose="02020603050405020304" pitchFamily="18" charset="0"/>
              <a:cs typeface="FreightText Pro Book"/>
            </a:endParaRPr>
          </a:p>
          <a:p>
            <a:pPr indent="0" algn="just">
              <a:lnSpc>
                <a:spcPct val="150000"/>
              </a:lnSpc>
              <a:spcBef>
                <a:spcPts val="1500"/>
              </a:spcBef>
              <a:spcAft>
                <a:spcPts val="500"/>
              </a:spcAft>
              <a:buNone/>
              <a:tabLst>
                <a:tab pos="215900" algn="l"/>
              </a:tabLst>
            </a:pPr>
            <a:r>
              <a:rPr lang="it-IT" sz="3000" i="0" dirty="0">
                <a:effectLst/>
                <a:latin typeface="FreightText Pro Book"/>
                <a:ea typeface="Times New Roman" panose="02020603050405020304" pitchFamily="18" charset="0"/>
                <a:cs typeface="FreightText Pro Book"/>
              </a:rPr>
              <a:t>I motivi di annullabilità e di infondatezza dell'atto sono dedotti, a pena di decadenza, con il ricorso introduttivo del giudizio dinanzi alla Corte di giustizia tributaria di primo grado e non sono rilevabili d'ufficio.</a:t>
            </a:r>
            <a:endParaRPr lang="it-IT" sz="3000" i="1" dirty="0">
              <a:effectLst/>
              <a:latin typeface="FreightText Pro Book"/>
              <a:ea typeface="Times New Roman" panose="02020603050405020304" pitchFamily="18" charset="0"/>
              <a:cs typeface="FreightText Pro Book"/>
            </a:endParaRPr>
          </a:p>
          <a:p>
            <a:pPr marL="0" indent="0">
              <a:buNone/>
            </a:pPr>
            <a:endParaRPr lang="it-IT" dirty="0"/>
          </a:p>
        </p:txBody>
      </p:sp>
      <p:sp>
        <p:nvSpPr>
          <p:cNvPr id="4" name="Segnaposto piè di pagina 3">
            <a:extLst>
              <a:ext uri="{FF2B5EF4-FFF2-40B4-BE49-F238E27FC236}">
                <a16:creationId xmlns:a16="http://schemas.microsoft.com/office/drawing/2014/main" id="{22CF9ABA-3E21-A3CC-351D-648E31F6C53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CEF0E56-179C-DC9B-1CD0-1D2F5FDCA261}"/>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401003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410A5E-2F7C-7557-2C7E-50DEB030BBEE}"/>
              </a:ext>
            </a:extLst>
          </p:cNvPr>
          <p:cNvSpPr>
            <a:spLocks noGrp="1"/>
          </p:cNvSpPr>
          <p:nvPr>
            <p:ph type="title"/>
          </p:nvPr>
        </p:nvSpPr>
        <p:spPr/>
        <p:txBody>
          <a:bodyPr/>
          <a:lstStyle/>
          <a:p>
            <a:r>
              <a:rPr lang="it-IT" dirty="0"/>
              <a:t>Lo statuto del contribuente</a:t>
            </a:r>
          </a:p>
        </p:txBody>
      </p:sp>
      <p:sp>
        <p:nvSpPr>
          <p:cNvPr id="3" name="Segnaposto contenuto 2">
            <a:extLst>
              <a:ext uri="{FF2B5EF4-FFF2-40B4-BE49-F238E27FC236}">
                <a16:creationId xmlns:a16="http://schemas.microsoft.com/office/drawing/2014/main" id="{481871AB-4EBD-A554-E2C9-2BA944BB027C}"/>
              </a:ext>
            </a:extLst>
          </p:cNvPr>
          <p:cNvSpPr>
            <a:spLocks noGrp="1"/>
          </p:cNvSpPr>
          <p:nvPr>
            <p:ph idx="1"/>
          </p:nvPr>
        </p:nvSpPr>
        <p:spPr/>
        <p:txBody>
          <a:bodyPr>
            <a:normAutofit fontScale="85000" lnSpcReduction="10000"/>
          </a:bodyPr>
          <a:lstStyle/>
          <a:p>
            <a:pPr marL="0" indent="0" algn="just">
              <a:lnSpc>
                <a:spcPct val="150000"/>
              </a:lnSpc>
              <a:buNone/>
              <a:tabLst>
                <a:tab pos="215900" algn="l"/>
              </a:tabLst>
            </a:pPr>
            <a:r>
              <a:rPr lang="it-IT" sz="2400" dirty="0">
                <a:solidFill>
                  <a:srgbClr val="000000"/>
                </a:solidFill>
                <a:effectLst/>
                <a:latin typeface="FreightText Pro Book"/>
                <a:ea typeface="Times New Roman" panose="02020603050405020304" pitchFamily="18" charset="0"/>
                <a:cs typeface="FreightText Pro Book"/>
              </a:rPr>
              <a:t>Alcuni limiti alla potestà regolamentare degli Enti locali, in materia tributaria, sono contenuti nello Statuto del contribuente.</a:t>
            </a:r>
          </a:p>
          <a:p>
            <a:pPr marL="0" indent="0" algn="just">
              <a:lnSpc>
                <a:spcPct val="150000"/>
              </a:lnSpc>
              <a:buNone/>
              <a:tabLst>
                <a:tab pos="215900" algn="l"/>
              </a:tabLst>
            </a:pPr>
            <a:endParaRPr lang="it-IT" sz="2400" dirty="0">
              <a:solidFill>
                <a:srgbClr val="000000"/>
              </a:solidFill>
              <a:latin typeface="FreightText Pro Book"/>
              <a:ea typeface="Times New Roman" panose="02020603050405020304" pitchFamily="18" charset="0"/>
              <a:cs typeface="FreightText Pro Book"/>
            </a:endParaRPr>
          </a:p>
          <a:p>
            <a:pPr marL="0" indent="0" algn="just">
              <a:lnSpc>
                <a:spcPct val="150000"/>
              </a:lnSpc>
              <a:buNone/>
              <a:tabLst>
                <a:tab pos="215900" algn="l"/>
              </a:tabLst>
            </a:pPr>
            <a:r>
              <a:rPr lang="it-IT" sz="2400" dirty="0">
                <a:solidFill>
                  <a:srgbClr val="000000"/>
                </a:solidFill>
                <a:effectLst/>
                <a:latin typeface="FreightText Pro Book"/>
                <a:ea typeface="Times New Roman" panose="02020603050405020304" pitchFamily="18" charset="0"/>
                <a:cs typeface="FreightText Pro Book"/>
              </a:rPr>
              <a:t>È vero che la Corte di cassazione ha affermato che la Legge 27 luglio 2000, n. 212 non ha rango superiore alla legge ordinaria, ma non vi è dubbio – e la giurisprudenza della Suprema Corte lo conferma – che le disposizioni dello Statuto sono idonee a prescrivere specifici obblighi a carico dell’amministrazione finanziaria e degli Enti impositori.</a:t>
            </a:r>
          </a:p>
          <a:p>
            <a:pPr marL="0" indent="0">
              <a:lnSpc>
                <a:spcPct val="150000"/>
              </a:lnSpc>
              <a:buNone/>
            </a:pPr>
            <a:endParaRPr lang="it-IT" sz="2400" dirty="0"/>
          </a:p>
        </p:txBody>
      </p:sp>
      <p:sp>
        <p:nvSpPr>
          <p:cNvPr id="4" name="Segnaposto piè di pagina 3">
            <a:extLst>
              <a:ext uri="{FF2B5EF4-FFF2-40B4-BE49-F238E27FC236}">
                <a16:creationId xmlns:a16="http://schemas.microsoft.com/office/drawing/2014/main" id="{66A6AC18-74A9-8F84-284D-05F00900FA60}"/>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98CE6DBE-94EB-96FD-1BFF-81C05B36D750}"/>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914798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C769BB-E56B-E4DC-771A-3D8251F19569}"/>
              </a:ext>
            </a:extLst>
          </p:cNvPr>
          <p:cNvSpPr>
            <a:spLocks noGrp="1"/>
          </p:cNvSpPr>
          <p:nvPr>
            <p:ph type="title"/>
          </p:nvPr>
        </p:nvSpPr>
        <p:spPr/>
        <p:txBody>
          <a:bodyPr/>
          <a:lstStyle/>
          <a:p>
            <a:r>
              <a:rPr lang="it-IT" dirty="0"/>
              <a:t>Annullabilità degli atti</a:t>
            </a:r>
          </a:p>
        </p:txBody>
      </p:sp>
      <p:sp>
        <p:nvSpPr>
          <p:cNvPr id="3" name="Segnaposto contenuto 2">
            <a:extLst>
              <a:ext uri="{FF2B5EF4-FFF2-40B4-BE49-F238E27FC236}">
                <a16:creationId xmlns:a16="http://schemas.microsoft.com/office/drawing/2014/main" id="{77B6A117-54F3-1799-B71D-E17166E337C0}"/>
              </a:ext>
            </a:extLst>
          </p:cNvPr>
          <p:cNvSpPr>
            <a:spLocks noGrp="1"/>
          </p:cNvSpPr>
          <p:nvPr>
            <p:ph idx="1"/>
          </p:nvPr>
        </p:nvSpPr>
        <p:spPr/>
        <p:txBody>
          <a:bodyPr>
            <a:normAutofit fontScale="92500"/>
          </a:bodyPr>
          <a:lstStyle/>
          <a:p>
            <a:pPr marL="0" indent="0" algn="just">
              <a:buNone/>
            </a:pPr>
            <a:r>
              <a:rPr lang="it-IT" sz="2400" i="0" dirty="0">
                <a:effectLst/>
                <a:latin typeface="FreightText Pro Book"/>
                <a:ea typeface="Times New Roman" panose="02020603050405020304" pitchFamily="18" charset="0"/>
                <a:cs typeface="FreightText Pro Book"/>
              </a:rPr>
              <a:t>Le mancate o erronee indicazioni dell'ufficio presso il quale è possibile ottenere informazioni complete in merito all'atto notificato o comunicato e il responsabile del procedimento, dell’organo o l'autorità amministrativa presso i quali è possibile promuovere un riesame anche nel merito dell'atto in sede di autotutela, delle modalità, del termine, dell'organo giurisdizionale o dell'autorità amministrativa cui è possibile ricorrere in caso di atti impugnabili, anche se previste come informazioni obbligatorie dall’art. 7, comma 2, dello Statuto, non costituiscono vizio di annullabilità. </a:t>
            </a:r>
            <a:endParaRPr lang="it-IT" sz="2400" i="1" dirty="0">
              <a:effectLst/>
              <a:latin typeface="FreightText Pro Book"/>
              <a:ea typeface="Times New Roman" panose="02020603050405020304" pitchFamily="18" charset="0"/>
              <a:cs typeface="FreightText Pro Book"/>
            </a:endParaRPr>
          </a:p>
          <a:p>
            <a:pPr marL="0" indent="0">
              <a:buNone/>
            </a:pPr>
            <a:endParaRPr lang="it-IT" dirty="0"/>
          </a:p>
        </p:txBody>
      </p:sp>
      <p:sp>
        <p:nvSpPr>
          <p:cNvPr id="4" name="Segnaposto piè di pagina 3">
            <a:extLst>
              <a:ext uri="{FF2B5EF4-FFF2-40B4-BE49-F238E27FC236}">
                <a16:creationId xmlns:a16="http://schemas.microsoft.com/office/drawing/2014/main" id="{0A403E8E-2934-CB69-B67A-C83C04859E2A}"/>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7ACBBAA-3ED3-0734-6EA5-7BCF36491373}"/>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3892345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A25ECF-7519-EC51-84D8-97DB8B097BAE}"/>
              </a:ext>
            </a:extLst>
          </p:cNvPr>
          <p:cNvSpPr>
            <a:spLocks noGrp="1"/>
          </p:cNvSpPr>
          <p:nvPr>
            <p:ph type="title"/>
          </p:nvPr>
        </p:nvSpPr>
        <p:spPr/>
        <p:txBody>
          <a:bodyPr>
            <a:normAutofit fontScale="90000"/>
          </a:bodyPr>
          <a:lstStyle/>
          <a:p>
            <a:r>
              <a:rPr lang="it-IT" dirty="0"/>
              <a:t>Nuove ipotesi di annullabilità </a:t>
            </a:r>
            <a:br>
              <a:rPr lang="it-IT" dirty="0"/>
            </a:br>
            <a:r>
              <a:rPr lang="it-IT" dirty="0"/>
              <a:t>Principio del contradditorio</a:t>
            </a:r>
          </a:p>
        </p:txBody>
      </p:sp>
      <p:sp>
        <p:nvSpPr>
          <p:cNvPr id="3" name="Segnaposto contenuto 2">
            <a:extLst>
              <a:ext uri="{FF2B5EF4-FFF2-40B4-BE49-F238E27FC236}">
                <a16:creationId xmlns:a16="http://schemas.microsoft.com/office/drawing/2014/main" id="{5052691E-A4F3-81E6-1C81-64D2C1FC0977}"/>
              </a:ext>
            </a:extLst>
          </p:cNvPr>
          <p:cNvSpPr>
            <a:spLocks noGrp="1"/>
          </p:cNvSpPr>
          <p:nvPr>
            <p:ph idx="1"/>
          </p:nvPr>
        </p:nvSpPr>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Esclusi gli atti automatizzati, sostanzialmente automatizzati, di pronta liquidazione e di controllo formale delle dichiarazioni che dovranno essere individuate con decreto del Mef, tutti gli atti autonomamente impugnabili devo essere preceduti, a </a:t>
            </a:r>
            <a:r>
              <a:rPr lang="it-IT" sz="2400" b="1" dirty="0">
                <a:latin typeface="Times New Roman" panose="02020603050405020304" pitchFamily="18" charset="0"/>
                <a:cs typeface="Times New Roman" panose="02020603050405020304" pitchFamily="18" charset="0"/>
              </a:rPr>
              <a:t>pena di annullabilità</a:t>
            </a:r>
            <a:r>
              <a:rPr lang="it-IT" sz="2400" dirty="0">
                <a:latin typeface="Times New Roman" panose="02020603050405020304" pitchFamily="18" charset="0"/>
                <a:cs typeface="Times New Roman" panose="02020603050405020304" pitchFamily="18" charset="0"/>
              </a:rPr>
              <a:t>,  da un contradditorio informato ed effettivo.</a:t>
            </a:r>
          </a:p>
          <a:p>
            <a:pPr marL="0" indent="0" algn="just">
              <a:buNone/>
            </a:pPr>
            <a:r>
              <a:rPr lang="it-IT" sz="2400" dirty="0">
                <a:latin typeface="Times New Roman" panose="02020603050405020304" pitchFamily="18" charset="0"/>
                <a:cs typeface="Times New Roman" panose="02020603050405020304" pitchFamily="18" charset="0"/>
              </a:rPr>
              <a:t>(art. 6 bis dello Statuto del contribuente)</a:t>
            </a:r>
          </a:p>
        </p:txBody>
      </p:sp>
      <p:sp>
        <p:nvSpPr>
          <p:cNvPr id="4" name="Segnaposto piè di pagina 3">
            <a:extLst>
              <a:ext uri="{FF2B5EF4-FFF2-40B4-BE49-F238E27FC236}">
                <a16:creationId xmlns:a16="http://schemas.microsoft.com/office/drawing/2014/main" id="{2A263B44-D369-E0BF-AA9D-C9C8DCF66E13}"/>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5AFA4C28-3FE0-856D-EF86-0F7505C64F76}"/>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477775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7EFF7-73F7-E376-C9A1-4752524A513D}"/>
              </a:ext>
            </a:extLst>
          </p:cNvPr>
          <p:cNvSpPr>
            <a:spLocks noGrp="1"/>
          </p:cNvSpPr>
          <p:nvPr>
            <p:ph type="title"/>
          </p:nvPr>
        </p:nvSpPr>
        <p:spPr/>
        <p:txBody>
          <a:bodyPr>
            <a:normAutofit fontScale="90000"/>
          </a:bodyPr>
          <a:lstStyle/>
          <a:p>
            <a:r>
              <a:rPr lang="it-IT" dirty="0"/>
              <a:t>Nuove ipotesi di annullabilità </a:t>
            </a:r>
            <a:br>
              <a:rPr lang="it-IT" dirty="0"/>
            </a:br>
            <a:r>
              <a:rPr lang="it-IT" dirty="0"/>
              <a:t>Chiarezza e motivazione</a:t>
            </a:r>
          </a:p>
        </p:txBody>
      </p:sp>
      <p:sp>
        <p:nvSpPr>
          <p:cNvPr id="3" name="Segnaposto contenuto 2">
            <a:extLst>
              <a:ext uri="{FF2B5EF4-FFF2-40B4-BE49-F238E27FC236}">
                <a16:creationId xmlns:a16="http://schemas.microsoft.com/office/drawing/2014/main" id="{B6F42171-619E-C61D-D678-D83D3AD5BA4B}"/>
              </a:ext>
            </a:extLst>
          </p:cNvPr>
          <p:cNvSpPr>
            <a:spLocks noGrp="1"/>
          </p:cNvSpPr>
          <p:nvPr>
            <p:ph idx="1"/>
          </p:nvPr>
        </p:nvSpPr>
        <p:spPr/>
        <p:txBody>
          <a:bodyPr>
            <a:noAutofit/>
          </a:bodyPr>
          <a:lstStyle/>
          <a:p>
            <a:pPr marL="0" indent="0" algn="just">
              <a:buNone/>
            </a:pPr>
            <a:r>
              <a:rPr lang="it-IT" sz="2200" b="0" i="0" dirty="0">
                <a:solidFill>
                  <a:srgbClr val="0C0C0F"/>
                </a:solidFill>
                <a:effectLst/>
                <a:highlight>
                  <a:srgbClr val="FFFFFF"/>
                </a:highlight>
                <a:latin typeface="Lato" panose="020F0502020204030203" pitchFamily="34" charset="0"/>
              </a:rPr>
              <a:t>Gli atti autonomamente impugnabili dinanzi agli organi della giurisdizione tributaria, </a:t>
            </a:r>
            <a:r>
              <a:rPr lang="it-IT" sz="2200" b="1" i="0" dirty="0">
                <a:solidFill>
                  <a:srgbClr val="FF0000"/>
                </a:solidFill>
                <a:effectLst/>
                <a:highlight>
                  <a:srgbClr val="FFFFFF"/>
                </a:highlight>
                <a:latin typeface="Lato" panose="020F0502020204030203" pitchFamily="34" charset="0"/>
              </a:rPr>
              <a:t>sono motivati, </a:t>
            </a:r>
            <a:r>
              <a:rPr lang="it-IT" sz="2200" b="1" i="0" dirty="0">
                <a:solidFill>
                  <a:srgbClr val="0C0C0F"/>
                </a:solidFill>
                <a:effectLst/>
                <a:highlight>
                  <a:srgbClr val="FFFFFF"/>
                </a:highlight>
                <a:latin typeface="Lato" panose="020F0502020204030203" pitchFamily="34" charset="0"/>
              </a:rPr>
              <a:t>a pena di annullabilità</a:t>
            </a:r>
            <a:r>
              <a:rPr lang="it-IT" sz="2200" b="0" i="0" dirty="0">
                <a:solidFill>
                  <a:srgbClr val="0C0C0F"/>
                </a:solidFill>
                <a:effectLst/>
                <a:highlight>
                  <a:srgbClr val="FFFFFF"/>
                </a:highlight>
                <a:latin typeface="Lato" panose="020F0502020204030203" pitchFamily="34" charset="0"/>
              </a:rPr>
              <a:t>, indicando specificamente i presupposti, i mezzi di prova e le ragioni giuridiche su cui si fonda la decisione. Se nella motivazione si fa riferimento ad un altro atto, che non è già stato portato a conoscenza dell'interessato lo stesso è allegato all'atto che lo richiama, salvo che quest'ultimo non ne riproduca il contenuto essenziale e la motivazione indica espressamente le ragioni per le quali i dati e gli elementi contenuti nell'atto richiamato si ritengono sussistenti e fondati.</a:t>
            </a:r>
            <a:endParaRPr lang="it-IT" sz="2200" dirty="0"/>
          </a:p>
        </p:txBody>
      </p:sp>
      <p:sp>
        <p:nvSpPr>
          <p:cNvPr id="4" name="Segnaposto piè di pagina 3">
            <a:extLst>
              <a:ext uri="{FF2B5EF4-FFF2-40B4-BE49-F238E27FC236}">
                <a16:creationId xmlns:a16="http://schemas.microsoft.com/office/drawing/2014/main" id="{58042DEC-97BF-A1A5-9C2B-DDFF0A84C1C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1870D3E-D2BA-66D5-D1D9-79928847E2E9}"/>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303860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AA70F6-9DCA-D767-5BB6-01A73C6A836A}"/>
              </a:ext>
            </a:extLst>
          </p:cNvPr>
          <p:cNvSpPr>
            <a:spLocks noGrp="1"/>
          </p:cNvSpPr>
          <p:nvPr>
            <p:ph type="title"/>
          </p:nvPr>
        </p:nvSpPr>
        <p:spPr/>
        <p:txBody>
          <a:bodyPr/>
          <a:lstStyle/>
          <a:p>
            <a:r>
              <a:rPr lang="it-IT" dirty="0"/>
              <a:t>Nullità degli atti</a:t>
            </a:r>
          </a:p>
        </p:txBody>
      </p:sp>
      <p:sp>
        <p:nvSpPr>
          <p:cNvPr id="3" name="Segnaposto contenuto 2">
            <a:extLst>
              <a:ext uri="{FF2B5EF4-FFF2-40B4-BE49-F238E27FC236}">
                <a16:creationId xmlns:a16="http://schemas.microsoft.com/office/drawing/2014/main" id="{A80371F5-76C5-7A6C-3ABD-8E1D42957B7D}"/>
              </a:ext>
            </a:extLst>
          </p:cNvPr>
          <p:cNvSpPr>
            <a:spLocks noGrp="1"/>
          </p:cNvSpPr>
          <p:nvPr>
            <p:ph idx="1"/>
          </p:nvPr>
        </p:nvSpPr>
        <p:spPr/>
        <p:txBody>
          <a:bodyPr>
            <a:normAutofit fontScale="77500" lnSpcReduction="20000"/>
          </a:bodyPr>
          <a:lstStyle/>
          <a:p>
            <a:pPr marL="0" indent="0" algn="just">
              <a:lnSpc>
                <a:spcPct val="150000"/>
              </a:lnSpc>
              <a:spcBef>
                <a:spcPts val="1500"/>
              </a:spcBef>
              <a:spcAft>
                <a:spcPts val="500"/>
              </a:spcAft>
              <a:buNone/>
              <a:tabLst>
                <a:tab pos="215900" algn="l"/>
              </a:tabLst>
            </a:pPr>
            <a:r>
              <a:rPr lang="it-IT" sz="2600" i="0" dirty="0">
                <a:effectLst/>
                <a:latin typeface="FreightText Pro Book"/>
                <a:ea typeface="Times New Roman" panose="02020603050405020304" pitchFamily="18" charset="0"/>
                <a:cs typeface="FreightText Pro Book"/>
              </a:rPr>
              <a:t>Gli atti dell'amministrazione finanziaria sono nulli se viziati per difetto assoluto di attribuzione, adottati in violazione o elusione di giudicato, ovvero se affetti da altri vizi di nullità qualificati espressamente come tali da disposizioni entrate in vigore successivamente al presente decreto.</a:t>
            </a:r>
            <a:endParaRPr lang="it-IT" sz="2600" i="1" dirty="0">
              <a:effectLst/>
              <a:latin typeface="FreightText Pro Book"/>
              <a:ea typeface="Times New Roman" panose="02020603050405020304" pitchFamily="18" charset="0"/>
              <a:cs typeface="FreightText Pro Book"/>
            </a:endParaRPr>
          </a:p>
          <a:p>
            <a:pPr marL="0" indent="0" algn="just">
              <a:lnSpc>
                <a:spcPct val="150000"/>
              </a:lnSpc>
              <a:buNone/>
            </a:pPr>
            <a:r>
              <a:rPr lang="it-IT" sz="2600" kern="100" dirty="0">
                <a:effectLst/>
                <a:latin typeface="Calibri" panose="020F0502020204030204" pitchFamily="34" charset="0"/>
                <a:ea typeface="Times New Roman" panose="02020603050405020304" pitchFamily="18" charset="0"/>
                <a:cs typeface="Times New Roman" panose="02020603050405020304" pitchFamily="18" charset="0"/>
              </a:rPr>
              <a:t>I vizi di nullità possono essere eccepiti in sede amministrativa o giudiziaria, sono rilevabili d'ufficio in ogni stato e grado del giudizio e danno diritto alla ripetizione di quanto versato, fatta salva la prescrizione del credito.</a:t>
            </a:r>
            <a:br>
              <a:rPr lang="it-IT" sz="2600" kern="100" dirty="0">
                <a:effectLst/>
                <a:latin typeface="Calibri" panose="020F0502020204030204" pitchFamily="34" charset="0"/>
                <a:ea typeface="Times New Roman" panose="02020603050405020304" pitchFamily="18" charset="0"/>
                <a:cs typeface="Times New Roman" panose="02020603050405020304" pitchFamily="18" charset="0"/>
              </a:rPr>
            </a:br>
            <a:endParaRPr lang="it-IT" sz="2600" dirty="0"/>
          </a:p>
        </p:txBody>
      </p:sp>
      <p:sp>
        <p:nvSpPr>
          <p:cNvPr id="4" name="Segnaposto piè di pagina 3">
            <a:extLst>
              <a:ext uri="{FF2B5EF4-FFF2-40B4-BE49-F238E27FC236}">
                <a16:creationId xmlns:a16="http://schemas.microsoft.com/office/drawing/2014/main" id="{47A9E265-C67B-EE16-8C94-185387ADE836}"/>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87124A09-02C1-9C35-AC78-15273D486D64}"/>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465008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ADA08F-BD7D-D35B-E3F2-00952FE70DEC}"/>
              </a:ext>
            </a:extLst>
          </p:cNvPr>
          <p:cNvSpPr>
            <a:spLocks noGrp="1"/>
          </p:cNvSpPr>
          <p:nvPr>
            <p:ph type="title"/>
          </p:nvPr>
        </p:nvSpPr>
        <p:spPr/>
        <p:txBody>
          <a:bodyPr/>
          <a:lstStyle/>
          <a:p>
            <a:r>
              <a:rPr lang="it-IT" dirty="0"/>
              <a:t>Vizi </a:t>
            </a:r>
            <a:br>
              <a:rPr lang="it-IT" dirty="0"/>
            </a:br>
            <a:r>
              <a:rPr lang="it-IT" dirty="0"/>
              <a:t>delle notifiche</a:t>
            </a:r>
          </a:p>
        </p:txBody>
      </p:sp>
      <p:sp>
        <p:nvSpPr>
          <p:cNvPr id="3" name="Segnaposto contenuto 2">
            <a:extLst>
              <a:ext uri="{FF2B5EF4-FFF2-40B4-BE49-F238E27FC236}">
                <a16:creationId xmlns:a16="http://schemas.microsoft.com/office/drawing/2014/main" id="{5DFE455A-1C92-53EE-66FA-25D8D0751791}"/>
              </a:ext>
            </a:extLst>
          </p:cNvPr>
          <p:cNvSpPr>
            <a:spLocks noGrp="1"/>
          </p:cNvSpPr>
          <p:nvPr>
            <p:ph idx="1"/>
          </p:nvPr>
        </p:nvSpPr>
        <p:spPr/>
        <p:txBody>
          <a:bodyPr>
            <a:normAutofit fontScale="85000" lnSpcReduction="20000"/>
          </a:bodyPr>
          <a:lstStyle/>
          <a:p>
            <a:pPr marL="0" indent="0" algn="just">
              <a:lnSpc>
                <a:spcPct val="150000"/>
              </a:lnSpc>
              <a:spcBef>
                <a:spcPts val="1500"/>
              </a:spcBef>
              <a:spcAft>
                <a:spcPts val="500"/>
              </a:spcAft>
              <a:buNone/>
              <a:tabLst>
                <a:tab pos="215900" algn="l"/>
              </a:tabLst>
            </a:pPr>
            <a:r>
              <a:rPr lang="it-IT" sz="2800" i="0" dirty="0">
                <a:effectLst/>
                <a:latin typeface="FreightText Pro Book"/>
                <a:ea typeface="Times New Roman" panose="02020603050405020304" pitchFamily="18" charset="0"/>
                <a:cs typeface="FreightText Pro Book"/>
              </a:rPr>
              <a:t>L’articolo 7-sexies, inserito dall'art. 1, comma 1, lett. g), D. Lgs. 30 dicembre 2023, n. 219, come corretto dal Comunicato 4 gennaio 2024, pubblicato nella G.U. 4 gennaio 2024, n. 3, attiene ai vizi delle notificazioni. </a:t>
            </a:r>
            <a:endParaRPr lang="it-IT" sz="2800" i="1" dirty="0">
              <a:effectLst/>
              <a:latin typeface="FreightText Pro Book"/>
              <a:ea typeface="Times New Roman" panose="02020603050405020304" pitchFamily="18" charset="0"/>
              <a:cs typeface="FreightText Pro Book"/>
            </a:endParaRPr>
          </a:p>
          <a:p>
            <a:pPr marL="0" indent="0" algn="just">
              <a:lnSpc>
                <a:spcPct val="150000"/>
              </a:lnSpc>
              <a:spcBef>
                <a:spcPts val="1500"/>
              </a:spcBef>
              <a:spcAft>
                <a:spcPts val="500"/>
              </a:spcAft>
              <a:buNone/>
              <a:tabLst>
                <a:tab pos="215900" algn="l"/>
              </a:tabLst>
            </a:pPr>
            <a:r>
              <a:rPr lang="it-IT" sz="2800" i="0" dirty="0">
                <a:effectLst/>
                <a:latin typeface="FreightText Pro Book"/>
                <a:ea typeface="Times New Roman" panose="02020603050405020304" pitchFamily="18" charset="0"/>
                <a:cs typeface="FreightText Pro Book"/>
              </a:rPr>
              <a:t>È inesistente la notificazione degli atti impositivi o della riscossione priva dei suoi elementi essenziali ovvero effettuata nei confronti di soggetti giuridicamente inesistenti, totalmente privi di collegamento con il destinatario o estinti. </a:t>
            </a:r>
            <a:endParaRPr lang="it-IT" sz="2800" i="1" dirty="0">
              <a:effectLst/>
              <a:latin typeface="FreightText Pro Book"/>
              <a:ea typeface="Times New Roman" panose="02020603050405020304" pitchFamily="18" charset="0"/>
              <a:cs typeface="FreightText Pro Book"/>
            </a:endParaRPr>
          </a:p>
          <a:p>
            <a:pPr marL="0" indent="0">
              <a:buNone/>
            </a:pPr>
            <a:endParaRPr lang="it-IT" dirty="0"/>
          </a:p>
        </p:txBody>
      </p:sp>
      <p:sp>
        <p:nvSpPr>
          <p:cNvPr id="4" name="Segnaposto piè di pagina 3">
            <a:extLst>
              <a:ext uri="{FF2B5EF4-FFF2-40B4-BE49-F238E27FC236}">
                <a16:creationId xmlns:a16="http://schemas.microsoft.com/office/drawing/2014/main" id="{2761B26F-B08D-B928-BEDC-932F3BC02350}"/>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AC9C92D8-37FD-FE70-8865-03D6274BB417}"/>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288938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ED6BFD-E804-BB6D-F4BA-3CE698B074E9}"/>
              </a:ext>
            </a:extLst>
          </p:cNvPr>
          <p:cNvSpPr>
            <a:spLocks noGrp="1"/>
          </p:cNvSpPr>
          <p:nvPr>
            <p:ph type="title"/>
          </p:nvPr>
        </p:nvSpPr>
        <p:spPr/>
        <p:txBody>
          <a:bodyPr/>
          <a:lstStyle/>
          <a:p>
            <a:r>
              <a:rPr lang="it-IT" dirty="0"/>
              <a:t>Vizi </a:t>
            </a:r>
            <a:br>
              <a:rPr lang="it-IT" dirty="0"/>
            </a:br>
            <a:r>
              <a:rPr lang="it-IT" dirty="0"/>
              <a:t>delle notifiche</a:t>
            </a:r>
          </a:p>
        </p:txBody>
      </p:sp>
      <p:sp>
        <p:nvSpPr>
          <p:cNvPr id="3" name="Segnaposto contenuto 2">
            <a:extLst>
              <a:ext uri="{FF2B5EF4-FFF2-40B4-BE49-F238E27FC236}">
                <a16:creationId xmlns:a16="http://schemas.microsoft.com/office/drawing/2014/main" id="{858FE10F-F35D-45EB-A401-075D27E584F6}"/>
              </a:ext>
            </a:extLst>
          </p:cNvPr>
          <p:cNvSpPr>
            <a:spLocks noGrp="1"/>
          </p:cNvSpPr>
          <p:nvPr>
            <p:ph idx="1"/>
          </p:nvPr>
        </p:nvSpPr>
        <p:spPr/>
        <p:txBody>
          <a:bodyPr>
            <a:normAutofit/>
          </a:bodyPr>
          <a:lstStyle/>
          <a:p>
            <a:pPr marL="0" indent="0" algn="just">
              <a:buNone/>
            </a:pPr>
            <a:r>
              <a:rPr lang="it-IT" sz="3000" dirty="0">
                <a:latin typeface="Times New Roman" panose="02020603050405020304" pitchFamily="18" charset="0"/>
                <a:cs typeface="Times New Roman" panose="02020603050405020304" pitchFamily="18" charset="0"/>
              </a:rPr>
              <a:t>L’art. 7-sexies è stato introdotto in recepimento dell’orientamento delle Sezioni Unite della Corte di Cassazione (sentenza 14916/2016)</a:t>
            </a:r>
          </a:p>
        </p:txBody>
      </p:sp>
      <p:sp>
        <p:nvSpPr>
          <p:cNvPr id="4" name="Segnaposto piè di pagina 3">
            <a:extLst>
              <a:ext uri="{FF2B5EF4-FFF2-40B4-BE49-F238E27FC236}">
                <a16:creationId xmlns:a16="http://schemas.microsoft.com/office/drawing/2014/main" id="{DA3D7945-C792-C59D-8F29-4127B99961F2}"/>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6CC19ACF-8B6F-DF77-7999-DADDBD1E603D}"/>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68863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4B5AD8-4104-52D6-06E9-107F942E0A1C}"/>
              </a:ext>
            </a:extLst>
          </p:cNvPr>
          <p:cNvSpPr>
            <a:spLocks noGrp="1"/>
          </p:cNvSpPr>
          <p:nvPr>
            <p:ph type="title"/>
          </p:nvPr>
        </p:nvSpPr>
        <p:spPr/>
        <p:txBody>
          <a:bodyPr/>
          <a:lstStyle/>
          <a:p>
            <a:r>
              <a:rPr lang="it-IT" dirty="0"/>
              <a:t>Vizi </a:t>
            </a:r>
            <a:br>
              <a:rPr lang="it-IT" dirty="0"/>
            </a:br>
            <a:r>
              <a:rPr lang="it-IT" dirty="0"/>
              <a:t>delle notifiche</a:t>
            </a:r>
          </a:p>
        </p:txBody>
      </p:sp>
      <p:sp>
        <p:nvSpPr>
          <p:cNvPr id="3" name="Segnaposto contenuto 2">
            <a:extLst>
              <a:ext uri="{FF2B5EF4-FFF2-40B4-BE49-F238E27FC236}">
                <a16:creationId xmlns:a16="http://schemas.microsoft.com/office/drawing/2014/main" id="{94DD7A17-0E8C-443F-4B6D-7F72EDFFB2ED}"/>
              </a:ext>
            </a:extLst>
          </p:cNvPr>
          <p:cNvSpPr>
            <a:spLocks noGrp="1"/>
          </p:cNvSpPr>
          <p:nvPr>
            <p:ph idx="1"/>
          </p:nvPr>
        </p:nvSpPr>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Le sezioni unite della Corte di Cassazione hanno affermato che una notifica è inesistente quando manca materialmente l’atto, quando la notificazione sia avvenuta in assenza degli elementi costituitivi idonei a rendere riconoscibile l’atto di notifica.</a:t>
            </a:r>
          </a:p>
        </p:txBody>
      </p:sp>
      <p:sp>
        <p:nvSpPr>
          <p:cNvPr id="4" name="Segnaposto piè di pagina 3">
            <a:extLst>
              <a:ext uri="{FF2B5EF4-FFF2-40B4-BE49-F238E27FC236}">
                <a16:creationId xmlns:a16="http://schemas.microsoft.com/office/drawing/2014/main" id="{AC78E619-E6BE-0C04-6B16-703E9147BFD7}"/>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54C56F18-9A35-3251-E027-D217FF067C00}"/>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1366585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15BC43-4435-034B-8BB7-6C1138889097}"/>
              </a:ext>
            </a:extLst>
          </p:cNvPr>
          <p:cNvSpPr>
            <a:spLocks noGrp="1"/>
          </p:cNvSpPr>
          <p:nvPr>
            <p:ph type="title"/>
          </p:nvPr>
        </p:nvSpPr>
        <p:spPr/>
        <p:txBody>
          <a:bodyPr/>
          <a:lstStyle/>
          <a:p>
            <a:r>
              <a:rPr lang="it-IT" dirty="0"/>
              <a:t>Vizi </a:t>
            </a:r>
            <a:br>
              <a:rPr lang="it-IT" dirty="0"/>
            </a:br>
            <a:r>
              <a:rPr lang="it-IT" dirty="0"/>
              <a:t>delle notifiche</a:t>
            </a:r>
          </a:p>
        </p:txBody>
      </p:sp>
      <p:sp>
        <p:nvSpPr>
          <p:cNvPr id="3" name="Segnaposto contenuto 2">
            <a:extLst>
              <a:ext uri="{FF2B5EF4-FFF2-40B4-BE49-F238E27FC236}">
                <a16:creationId xmlns:a16="http://schemas.microsoft.com/office/drawing/2014/main" id="{D5067E58-B562-A326-FC4B-5ECF5E6D7FD9}"/>
              </a:ext>
            </a:extLst>
          </p:cNvPr>
          <p:cNvSpPr>
            <a:spLocks noGrp="1"/>
          </p:cNvSpPr>
          <p:nvPr>
            <p:ph idx="1"/>
          </p:nvPr>
        </p:nvSpPr>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Sono cause di inesistenza della notifica:</a:t>
            </a:r>
          </a:p>
          <a:p>
            <a:pPr algn="just"/>
            <a:r>
              <a:rPr lang="it-IT" sz="2400" dirty="0">
                <a:latin typeface="Times New Roman" panose="02020603050405020304" pitchFamily="18" charset="0"/>
                <a:cs typeface="Times New Roman" panose="02020603050405020304" pitchFamily="18" charset="0"/>
              </a:rPr>
              <a:t>L’attività di trasmissione è svolta da un soggetto non dotato in base alla legge di compiere tale attività;</a:t>
            </a:r>
          </a:p>
          <a:p>
            <a:pPr algn="just"/>
            <a:r>
              <a:rPr lang="it-IT" sz="2400" dirty="0">
                <a:latin typeface="Times New Roman" panose="02020603050405020304" pitchFamily="18" charset="0"/>
                <a:cs typeface="Times New Roman" panose="02020603050405020304" pitchFamily="18" charset="0"/>
              </a:rPr>
              <a:t>La notificazione è meramente tentata ma non compiuta, cioè praticamente è omessa.</a:t>
            </a:r>
          </a:p>
        </p:txBody>
      </p:sp>
      <p:sp>
        <p:nvSpPr>
          <p:cNvPr id="4" name="Segnaposto piè di pagina 3">
            <a:extLst>
              <a:ext uri="{FF2B5EF4-FFF2-40B4-BE49-F238E27FC236}">
                <a16:creationId xmlns:a16="http://schemas.microsoft.com/office/drawing/2014/main" id="{910C1423-913D-B1FC-C3E3-16985940AC3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4CA31B0C-F4F2-7F77-A12C-9ECC29C69FC9}"/>
              </a:ext>
            </a:extLst>
          </p:cNvPr>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3199170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1B5017-95D5-F450-3B2F-02025387BC63}"/>
              </a:ext>
            </a:extLst>
          </p:cNvPr>
          <p:cNvSpPr>
            <a:spLocks noGrp="1"/>
          </p:cNvSpPr>
          <p:nvPr>
            <p:ph type="title"/>
          </p:nvPr>
        </p:nvSpPr>
        <p:spPr/>
        <p:txBody>
          <a:bodyPr/>
          <a:lstStyle/>
          <a:p>
            <a:r>
              <a:rPr lang="it-IT" dirty="0"/>
              <a:t>Vizi </a:t>
            </a:r>
            <a:br>
              <a:rPr lang="it-IT" dirty="0"/>
            </a:br>
            <a:r>
              <a:rPr lang="it-IT" dirty="0"/>
              <a:t>delle notifiche</a:t>
            </a:r>
          </a:p>
        </p:txBody>
      </p:sp>
      <p:sp>
        <p:nvSpPr>
          <p:cNvPr id="3" name="Segnaposto contenuto 2">
            <a:extLst>
              <a:ext uri="{FF2B5EF4-FFF2-40B4-BE49-F238E27FC236}">
                <a16:creationId xmlns:a16="http://schemas.microsoft.com/office/drawing/2014/main" id="{F29E3E3C-91C4-45D6-DAC3-D9AE22E3454D}"/>
              </a:ext>
            </a:extLst>
          </p:cNvPr>
          <p:cNvSpPr>
            <a:spLocks noGrp="1"/>
          </p:cNvSpPr>
          <p:nvPr>
            <p:ph idx="1"/>
          </p:nvPr>
        </p:nvSpPr>
        <p:spPr/>
        <p:txBody>
          <a:bodyPr>
            <a:normAutofit/>
          </a:bodyPr>
          <a:lstStyle/>
          <a:p>
            <a:pPr marL="0" indent="0" algn="just">
              <a:buNone/>
            </a:pPr>
            <a:r>
              <a:rPr lang="it-IT" sz="2400" b="1" dirty="0">
                <a:latin typeface="Times New Roman" panose="02020603050405020304" pitchFamily="18" charset="0"/>
                <a:cs typeface="Times New Roman" panose="02020603050405020304" pitchFamily="18" charset="0"/>
              </a:rPr>
              <a:t>Il luogo in cui la notificazione viene eseguita</a:t>
            </a:r>
            <a:r>
              <a:rPr lang="it-IT" sz="2400" dirty="0">
                <a:latin typeface="Times New Roman" panose="02020603050405020304" pitchFamily="18" charset="0"/>
                <a:cs typeface="Times New Roman" panose="02020603050405020304" pitchFamily="18" charset="0"/>
              </a:rPr>
              <a:t>, anche se privo di collegamento con il destinatario, </a:t>
            </a:r>
            <a:r>
              <a:rPr lang="it-IT" sz="2400" b="1" dirty="0">
                <a:latin typeface="Times New Roman" panose="02020603050405020304" pitchFamily="18" charset="0"/>
                <a:cs typeface="Times New Roman" panose="02020603050405020304" pitchFamily="18" charset="0"/>
              </a:rPr>
              <a:t>non può costituire inesistenza della notifica ma nullità </a:t>
            </a:r>
            <a:r>
              <a:rPr lang="it-IT" sz="2400" dirty="0">
                <a:latin typeface="Times New Roman" panose="02020603050405020304" pitchFamily="18" charset="0"/>
                <a:cs typeface="Times New Roman" panose="02020603050405020304" pitchFamily="18" charset="0"/>
              </a:rPr>
              <a:t>e, come tale, sanabile con efficacia </a:t>
            </a:r>
            <a:r>
              <a:rPr lang="it-IT" sz="2400" i="1" dirty="0">
                <a:latin typeface="Times New Roman" panose="02020603050405020304" pitchFamily="18" charset="0"/>
                <a:cs typeface="Times New Roman" panose="02020603050405020304" pitchFamily="18" charset="0"/>
              </a:rPr>
              <a:t>ex </a:t>
            </a:r>
            <a:r>
              <a:rPr lang="it-IT" sz="2400" i="1" dirty="0" err="1">
                <a:latin typeface="Times New Roman" panose="02020603050405020304" pitchFamily="18" charset="0"/>
                <a:cs typeface="Times New Roman" panose="02020603050405020304" pitchFamily="18" charset="0"/>
              </a:rPr>
              <a:t>tunc</a:t>
            </a:r>
            <a:r>
              <a:rPr lang="it-IT" sz="2400" i="1" dirty="0">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o per il raggiungimento dello scopo o in seguito alla rinnovazione della notifica, eseguita spontaneamente dalla parte o su ordine del giudice.</a:t>
            </a:r>
            <a:endParaRPr lang="it-IT" sz="2400" i="1"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E05FA5EB-A24A-C3AC-1D47-ED1B446F059E}"/>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17D790CA-6F94-9A98-A59D-3F8E415667C6}"/>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830088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7CCD43-0AA4-1FEE-56D6-6E883CA4BE0D}"/>
              </a:ext>
            </a:extLst>
          </p:cNvPr>
          <p:cNvSpPr>
            <a:spLocks noGrp="1"/>
          </p:cNvSpPr>
          <p:nvPr>
            <p:ph type="title"/>
          </p:nvPr>
        </p:nvSpPr>
        <p:spPr/>
        <p:txBody>
          <a:bodyPr/>
          <a:lstStyle/>
          <a:p>
            <a:r>
              <a:rPr lang="it-IT" dirty="0"/>
              <a:t>Vizi </a:t>
            </a:r>
            <a:br>
              <a:rPr lang="it-IT" dirty="0"/>
            </a:br>
            <a:r>
              <a:rPr lang="it-IT" dirty="0"/>
              <a:t>delle notifiche</a:t>
            </a:r>
          </a:p>
        </p:txBody>
      </p:sp>
      <p:sp>
        <p:nvSpPr>
          <p:cNvPr id="3" name="Segnaposto contenuto 2">
            <a:extLst>
              <a:ext uri="{FF2B5EF4-FFF2-40B4-BE49-F238E27FC236}">
                <a16:creationId xmlns:a16="http://schemas.microsoft.com/office/drawing/2014/main" id="{A35728B6-2B84-9A11-95A2-8CAFEE812616}"/>
              </a:ext>
            </a:extLst>
          </p:cNvPr>
          <p:cNvSpPr>
            <a:spLocks noGrp="1"/>
          </p:cNvSpPr>
          <p:nvPr>
            <p:ph idx="1"/>
          </p:nvPr>
        </p:nvSpPr>
        <p:spPr/>
        <p:txBody>
          <a:bodyPr>
            <a:normAutofit fontScale="77500" lnSpcReduction="20000"/>
          </a:bodyPr>
          <a:lstStyle/>
          <a:p>
            <a:pPr marL="0" indent="0" algn="just">
              <a:lnSpc>
                <a:spcPct val="150000"/>
              </a:lnSpc>
              <a:spcBef>
                <a:spcPts val="1500"/>
              </a:spcBef>
              <a:spcAft>
                <a:spcPts val="500"/>
              </a:spcAft>
              <a:buNone/>
              <a:tabLst>
                <a:tab pos="215900" algn="l"/>
              </a:tabLst>
            </a:pPr>
            <a:r>
              <a:rPr lang="it-IT" sz="2800" i="0" dirty="0">
                <a:effectLst/>
                <a:latin typeface="FreightText Pro Book"/>
                <a:ea typeface="Times New Roman" panose="02020603050405020304" pitchFamily="18" charset="0"/>
                <a:cs typeface="FreightText Pro Book"/>
              </a:rPr>
              <a:t>Fuori da questi casi, la notificazione eseguita in violazione delle norme di legge è nulla, ma la nullità può essere sanata dal raggiungimento dello scopo dell'atto, sempre che l'impugnazione sia proposta entro il termine di decadenza dell'accertamento.</a:t>
            </a:r>
            <a:endParaRPr lang="it-IT" sz="2800" i="1" dirty="0">
              <a:effectLst/>
              <a:latin typeface="FreightText Pro Book"/>
              <a:ea typeface="Times New Roman" panose="02020603050405020304" pitchFamily="18" charset="0"/>
              <a:cs typeface="FreightText Pro Book"/>
            </a:endParaRPr>
          </a:p>
          <a:p>
            <a:pPr marL="0" indent="0" algn="just">
              <a:lnSpc>
                <a:spcPct val="150000"/>
              </a:lnSpc>
              <a:spcBef>
                <a:spcPts val="1500"/>
              </a:spcBef>
              <a:spcAft>
                <a:spcPts val="500"/>
              </a:spcAft>
              <a:buNone/>
              <a:tabLst>
                <a:tab pos="215900" algn="l"/>
              </a:tabLst>
            </a:pPr>
            <a:r>
              <a:rPr lang="it-IT" sz="2800" i="0" dirty="0">
                <a:effectLst/>
                <a:latin typeface="FreightText Pro Book"/>
                <a:ea typeface="Times New Roman" panose="02020603050405020304" pitchFamily="18" charset="0"/>
                <a:cs typeface="FreightText Pro Book"/>
              </a:rPr>
              <a:t>L'inesistenza della notificazione di un atto recettizio (cioè di un provvedimento che per produrre effetti deve essere portato a conoscenza di una determinata persona, alla quale devono essere comunicati o notificati) ne comporta l'inefficacia.</a:t>
            </a:r>
            <a:endParaRPr lang="it-IT" sz="2800" i="1" dirty="0">
              <a:effectLst/>
              <a:latin typeface="FreightText Pro Book"/>
              <a:ea typeface="Times New Roman" panose="02020603050405020304" pitchFamily="18" charset="0"/>
              <a:cs typeface="FreightText Pro Book"/>
            </a:endParaRPr>
          </a:p>
          <a:p>
            <a:pPr marL="0" indent="0">
              <a:lnSpc>
                <a:spcPct val="150000"/>
              </a:lnSpc>
              <a:buNone/>
            </a:pPr>
            <a:endParaRPr lang="it-IT" sz="2800" dirty="0"/>
          </a:p>
        </p:txBody>
      </p:sp>
      <p:sp>
        <p:nvSpPr>
          <p:cNvPr id="4" name="Segnaposto piè di pagina 3">
            <a:extLst>
              <a:ext uri="{FF2B5EF4-FFF2-40B4-BE49-F238E27FC236}">
                <a16:creationId xmlns:a16="http://schemas.microsoft.com/office/drawing/2014/main" id="{6804B38B-9D16-69DC-7013-6BF18178DC22}"/>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76598E56-AF7D-68FA-E4AE-9E56EE205658}"/>
              </a:ext>
            </a:extLst>
          </p:cNvPr>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3379650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4289DF-D218-15D2-A6DF-CAADDAF7F456}"/>
              </a:ext>
            </a:extLst>
          </p:cNvPr>
          <p:cNvSpPr>
            <a:spLocks noGrp="1"/>
          </p:cNvSpPr>
          <p:nvPr>
            <p:ph type="title"/>
          </p:nvPr>
        </p:nvSpPr>
        <p:spPr/>
        <p:txBody>
          <a:bodyPr/>
          <a:lstStyle/>
          <a:p>
            <a:r>
              <a:rPr lang="it-IT" dirty="0"/>
              <a:t>Lo statuto del contribuente</a:t>
            </a:r>
          </a:p>
        </p:txBody>
      </p:sp>
      <p:sp>
        <p:nvSpPr>
          <p:cNvPr id="3" name="Segnaposto contenuto 2">
            <a:extLst>
              <a:ext uri="{FF2B5EF4-FFF2-40B4-BE49-F238E27FC236}">
                <a16:creationId xmlns:a16="http://schemas.microsoft.com/office/drawing/2014/main" id="{3AB0B155-8C34-9618-34A4-C7506A771B39}"/>
              </a:ext>
            </a:extLst>
          </p:cNvPr>
          <p:cNvSpPr>
            <a:spLocks noGrp="1"/>
          </p:cNvSpPr>
          <p:nvPr>
            <p:ph idx="1"/>
          </p:nvPr>
        </p:nvSpPr>
        <p:spPr/>
        <p:txBody>
          <a:bodyPr>
            <a:normAutofit fontScale="85000" lnSpcReduction="10000"/>
          </a:bodyPr>
          <a:lstStyle/>
          <a:p>
            <a:pPr marL="0" indent="0" algn="ctr">
              <a:lnSpc>
                <a:spcPct val="150000"/>
              </a:lnSpc>
              <a:spcBef>
                <a:spcPts val="1500"/>
              </a:spcBef>
              <a:spcAft>
                <a:spcPts val="500"/>
              </a:spcAft>
              <a:buNone/>
              <a:tabLst>
                <a:tab pos="215900" algn="l"/>
              </a:tabLst>
            </a:pPr>
            <a:r>
              <a:rPr lang="it-IT" sz="2400" i="1" dirty="0">
                <a:solidFill>
                  <a:srgbClr val="FF0000"/>
                </a:solidFill>
                <a:effectLst/>
                <a:latin typeface="FreightText Pro Book"/>
                <a:ea typeface="Times New Roman" panose="02020603050405020304" pitchFamily="18" charset="0"/>
                <a:cs typeface="FreightText Pro Book"/>
              </a:rPr>
              <a:t>Adeguamento dei regolamenti alla Legge n. 212/2000 </a:t>
            </a:r>
          </a:p>
          <a:p>
            <a:pPr marL="0" indent="0" algn="ctr">
              <a:lnSpc>
                <a:spcPct val="150000"/>
              </a:lnSpc>
              <a:spcBef>
                <a:spcPts val="1500"/>
              </a:spcBef>
              <a:spcAft>
                <a:spcPts val="500"/>
              </a:spcAft>
              <a:buNone/>
              <a:tabLst>
                <a:tab pos="215900" algn="l"/>
              </a:tabLst>
            </a:pPr>
            <a:r>
              <a:rPr lang="it-IT" sz="2400" i="1" dirty="0">
                <a:solidFill>
                  <a:srgbClr val="FF0000"/>
                </a:solidFill>
                <a:effectLst/>
                <a:latin typeface="FreightText Pro Book"/>
                <a:ea typeface="Times New Roman" panose="02020603050405020304" pitchFamily="18" charset="0"/>
                <a:cs typeface="FreightText Pro Book"/>
              </a:rPr>
              <a:t>(Statuto del contribuente)</a:t>
            </a:r>
            <a:endParaRPr lang="it-IT" sz="2400" i="1" dirty="0">
              <a:solidFill>
                <a:srgbClr val="000000"/>
              </a:solidFill>
              <a:effectLst/>
              <a:latin typeface="FreightText Pro Book"/>
              <a:ea typeface="Times New Roman" panose="02020603050405020304" pitchFamily="18" charset="0"/>
              <a:cs typeface="FreightText Pro Book"/>
            </a:endParaRPr>
          </a:p>
          <a:p>
            <a:pPr marL="0" indent="0" algn="just">
              <a:lnSpc>
                <a:spcPct val="150000"/>
              </a:lnSpc>
              <a:buNone/>
              <a:tabLst>
                <a:tab pos="215900" algn="l"/>
              </a:tabLst>
            </a:pPr>
            <a:r>
              <a:rPr lang="it-IT" sz="2400" dirty="0">
                <a:solidFill>
                  <a:srgbClr val="000000"/>
                </a:solidFill>
                <a:effectLst/>
                <a:latin typeface="FreightText Pro Book"/>
                <a:ea typeface="Times New Roman" panose="02020603050405020304" pitchFamily="18" charset="0"/>
                <a:cs typeface="FreightText Pro Book"/>
              </a:rPr>
              <a:t>Il comma 4 dell’art. 1 della Legge n. 212/2000 imponeva che gli Enti locali adeguassero, entro sei mesi dall’entrata in vigore dello Statuto, gli atti normativi da essi emanati ai principi dettati dalla norma.</a:t>
            </a:r>
          </a:p>
          <a:p>
            <a:pPr marL="0" indent="0" algn="just">
              <a:lnSpc>
                <a:spcPct val="150000"/>
              </a:lnSpc>
              <a:buNone/>
              <a:tabLst>
                <a:tab pos="215900" algn="l"/>
              </a:tabLst>
            </a:pPr>
            <a:r>
              <a:rPr lang="it-IT" sz="2400" dirty="0">
                <a:solidFill>
                  <a:srgbClr val="000000"/>
                </a:solidFill>
                <a:effectLst/>
                <a:latin typeface="FreightText Pro Book"/>
                <a:ea typeface="Times New Roman" panose="02020603050405020304" pitchFamily="18" charset="0"/>
                <a:cs typeface="FreightText Pro Book"/>
              </a:rPr>
              <a:t>Il mancato adeguato dei regolamenti ad alcune disposizioni statutarie avrebbero potuto determinare la nomina di un commissario ad acta al fine di dare attuazione alla previsione normativa</a:t>
            </a:r>
            <a:r>
              <a:rPr lang="it-IT" sz="1800" dirty="0">
                <a:solidFill>
                  <a:srgbClr val="000000"/>
                </a:solidFill>
                <a:effectLst/>
                <a:latin typeface="FreightText Pro Book"/>
                <a:ea typeface="Times New Roman" panose="02020603050405020304" pitchFamily="18" charset="0"/>
                <a:cs typeface="FreightText Pro Book"/>
              </a:rPr>
              <a:t>.</a:t>
            </a:r>
          </a:p>
          <a:p>
            <a:pPr marL="0" indent="0">
              <a:buNone/>
            </a:pPr>
            <a:endParaRPr lang="it-IT" dirty="0"/>
          </a:p>
        </p:txBody>
      </p:sp>
      <p:sp>
        <p:nvSpPr>
          <p:cNvPr id="4" name="Segnaposto piè di pagina 3">
            <a:extLst>
              <a:ext uri="{FF2B5EF4-FFF2-40B4-BE49-F238E27FC236}">
                <a16:creationId xmlns:a16="http://schemas.microsoft.com/office/drawing/2014/main" id="{E8C073B0-483B-A2FD-37B4-E499AF2B24DD}"/>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6D265A45-1430-5BEC-A449-04CBCFE4860E}"/>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208434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AE1EE-C38B-D0EA-1B84-368B38EE91C7}"/>
              </a:ext>
            </a:extLst>
          </p:cNvPr>
          <p:cNvSpPr>
            <a:spLocks noGrp="1"/>
          </p:cNvSpPr>
          <p:nvPr>
            <p:ph type="title"/>
          </p:nvPr>
        </p:nvSpPr>
        <p:spPr/>
        <p:txBody>
          <a:bodyPr/>
          <a:lstStyle/>
          <a:p>
            <a:r>
              <a:rPr lang="it-IT" dirty="0"/>
              <a:t>Vizi </a:t>
            </a:r>
            <a:br>
              <a:rPr lang="it-IT" dirty="0"/>
            </a:br>
            <a:r>
              <a:rPr lang="it-IT" dirty="0"/>
              <a:t>delle notifiche</a:t>
            </a:r>
          </a:p>
        </p:txBody>
      </p:sp>
      <p:sp>
        <p:nvSpPr>
          <p:cNvPr id="3" name="Segnaposto contenuto 2">
            <a:extLst>
              <a:ext uri="{FF2B5EF4-FFF2-40B4-BE49-F238E27FC236}">
                <a16:creationId xmlns:a16="http://schemas.microsoft.com/office/drawing/2014/main" id="{CEFE9B6D-4001-FCEE-B532-4F638F276EB9}"/>
              </a:ext>
            </a:extLst>
          </p:cNvPr>
          <p:cNvSpPr>
            <a:spLocks noGrp="1"/>
          </p:cNvSpPr>
          <p:nvPr>
            <p:ph idx="1"/>
          </p:nvPr>
        </p:nvSpPr>
        <p:spPr/>
        <p:txBody>
          <a:bodyPr/>
          <a:lstStyle/>
          <a:p>
            <a:pPr marL="0" indent="0" algn="just">
              <a:buNone/>
            </a:pPr>
            <a:r>
              <a:rPr lang="it-IT" sz="3000" i="0" dirty="0">
                <a:effectLst/>
                <a:latin typeface="FreightText Pro Book"/>
                <a:ea typeface="Times New Roman" panose="02020603050405020304" pitchFamily="18" charset="0"/>
                <a:cs typeface="FreightText Pro Book"/>
              </a:rPr>
              <a:t>Da gennaio 2024, gli effetti della notificazione, ivi compresi quelli interruttivi, sospensivi o impeditivi, si producono solo nei confronti del destinatario e non si estendono ai terzi, inclusi i coobbligati.</a:t>
            </a:r>
            <a:endParaRPr lang="it-IT" sz="3000" i="1" dirty="0">
              <a:effectLst/>
              <a:latin typeface="FreightText Pro Book"/>
              <a:ea typeface="Times New Roman" panose="02020603050405020304" pitchFamily="18" charset="0"/>
              <a:cs typeface="FreightText Pro Book"/>
            </a:endParaRPr>
          </a:p>
          <a:p>
            <a:pPr marL="0" indent="0">
              <a:buNone/>
            </a:pPr>
            <a:endParaRPr lang="it-IT" dirty="0"/>
          </a:p>
        </p:txBody>
      </p:sp>
      <p:sp>
        <p:nvSpPr>
          <p:cNvPr id="4" name="Segnaposto piè di pagina 3">
            <a:extLst>
              <a:ext uri="{FF2B5EF4-FFF2-40B4-BE49-F238E27FC236}">
                <a16:creationId xmlns:a16="http://schemas.microsoft.com/office/drawing/2014/main" id="{DCBB2ADE-CEC7-C8E4-362A-87192D51EEBC}"/>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A40FD788-5270-50C0-A8D3-E336152EFD3E}"/>
              </a:ext>
            </a:extLst>
          </p:cNvPr>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1563562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64BCFF-4939-8AAA-E90C-9118F1551283}"/>
              </a:ext>
            </a:extLst>
          </p:cNvPr>
          <p:cNvSpPr>
            <a:spLocks noGrp="1"/>
          </p:cNvSpPr>
          <p:nvPr>
            <p:ph type="title"/>
          </p:nvPr>
        </p:nvSpPr>
        <p:spPr/>
        <p:txBody>
          <a:bodyPr/>
          <a:lstStyle/>
          <a:p>
            <a:r>
              <a:rPr lang="it-IT" dirty="0"/>
              <a:t>Tutela integrità patrimoniale</a:t>
            </a:r>
          </a:p>
        </p:txBody>
      </p:sp>
      <p:sp>
        <p:nvSpPr>
          <p:cNvPr id="3" name="Segnaposto contenuto 2">
            <a:extLst>
              <a:ext uri="{FF2B5EF4-FFF2-40B4-BE49-F238E27FC236}">
                <a16:creationId xmlns:a16="http://schemas.microsoft.com/office/drawing/2014/main" id="{4AF29AAC-AEA4-6C4C-73E5-EE15DF7DB613}"/>
              </a:ext>
            </a:extLst>
          </p:cNvPr>
          <p:cNvSpPr>
            <a:spLocks noGrp="1"/>
          </p:cNvSpPr>
          <p:nvPr>
            <p:ph idx="1"/>
          </p:nvPr>
        </p:nvSpPr>
        <p:spPr/>
        <p:txBody>
          <a:bodyPr>
            <a:normAutofit fontScale="70000" lnSpcReduction="20000"/>
          </a:bodyPr>
          <a:lstStyle/>
          <a:p>
            <a:pPr marL="0" indent="0" algn="just">
              <a:lnSpc>
                <a:spcPct val="150000"/>
              </a:lnSpc>
              <a:spcBef>
                <a:spcPts val="1500"/>
              </a:spcBef>
              <a:spcAft>
                <a:spcPts val="500"/>
              </a:spcAft>
              <a:buNone/>
              <a:tabLst>
                <a:tab pos="215900" algn="l"/>
              </a:tabLst>
            </a:pPr>
            <a:r>
              <a:rPr lang="it-IT" sz="3000" i="0" dirty="0">
                <a:effectLst/>
                <a:latin typeface="FreightText Pro Book"/>
                <a:ea typeface="Times New Roman" panose="02020603050405020304" pitchFamily="18" charset="0"/>
                <a:cs typeface="FreightText Pro Book"/>
              </a:rPr>
              <a:t>L'obbligazione tributaria può essere estinta anche per compensazione ed è ammesso l'accollo del debito d'imposta altrui senza liberazione del contribuente originario. </a:t>
            </a:r>
            <a:endParaRPr lang="it-IT" sz="3000" i="1" dirty="0">
              <a:effectLst/>
              <a:latin typeface="FreightText Pro Book"/>
              <a:ea typeface="Times New Roman" panose="02020603050405020304" pitchFamily="18" charset="0"/>
              <a:cs typeface="FreightText Pro Book"/>
            </a:endParaRPr>
          </a:p>
          <a:p>
            <a:pPr marL="0" indent="0" algn="just">
              <a:lnSpc>
                <a:spcPct val="150000"/>
              </a:lnSpc>
              <a:spcBef>
                <a:spcPts val="1500"/>
              </a:spcBef>
              <a:spcAft>
                <a:spcPts val="500"/>
              </a:spcAft>
              <a:buNone/>
              <a:tabLst>
                <a:tab pos="215900" algn="l"/>
              </a:tabLst>
            </a:pPr>
            <a:r>
              <a:rPr lang="it-IT" sz="3000" i="0" dirty="0">
                <a:effectLst/>
                <a:latin typeface="FreightText Pro Book"/>
                <a:ea typeface="Times New Roman" panose="02020603050405020304" pitchFamily="18" charset="0"/>
                <a:cs typeface="FreightText Pro Book"/>
              </a:rPr>
              <a:t>Le disposizioni tributarie non possono stabilire né prorogare termini di prescrizione oltre il limite ordinario stabilito dal codice civile ed, in ogni caso, si tratta di materia rimessa la legislatore, senza che il Comune, con propria norma regolamentare, possa disciplinare la prescrizione in maniera differente.</a:t>
            </a:r>
            <a:endParaRPr lang="it-IT" sz="3000" i="1" dirty="0">
              <a:effectLst/>
              <a:latin typeface="FreightText Pro Book"/>
              <a:ea typeface="Times New Roman" panose="02020603050405020304" pitchFamily="18" charset="0"/>
              <a:cs typeface="FreightText Pro Book"/>
            </a:endParaRPr>
          </a:p>
          <a:p>
            <a:pPr marL="0" indent="0">
              <a:lnSpc>
                <a:spcPct val="150000"/>
              </a:lnSpc>
              <a:buNone/>
            </a:pPr>
            <a:endParaRPr lang="it-IT" sz="3000" dirty="0"/>
          </a:p>
        </p:txBody>
      </p:sp>
      <p:sp>
        <p:nvSpPr>
          <p:cNvPr id="4" name="Segnaposto piè di pagina 3">
            <a:extLst>
              <a:ext uri="{FF2B5EF4-FFF2-40B4-BE49-F238E27FC236}">
                <a16:creationId xmlns:a16="http://schemas.microsoft.com/office/drawing/2014/main" id="{8CE8EC7B-6C75-02A3-C9C1-7C665F547A17}"/>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724ECED-A694-9E25-FF6C-47805B1824B2}"/>
              </a:ext>
            </a:extLst>
          </p:cNvPr>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4087655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D09DD8-7A43-487B-C6E0-6D4063BB631B}"/>
              </a:ext>
            </a:extLst>
          </p:cNvPr>
          <p:cNvSpPr>
            <a:spLocks noGrp="1"/>
          </p:cNvSpPr>
          <p:nvPr>
            <p:ph type="title"/>
          </p:nvPr>
        </p:nvSpPr>
        <p:spPr/>
        <p:txBody>
          <a:bodyPr/>
          <a:lstStyle/>
          <a:p>
            <a:r>
              <a:rPr lang="it-IT" dirty="0"/>
              <a:t>Tutela integrità patrimoniale</a:t>
            </a:r>
          </a:p>
        </p:txBody>
      </p:sp>
      <p:sp>
        <p:nvSpPr>
          <p:cNvPr id="3" name="Segnaposto contenuto 2">
            <a:extLst>
              <a:ext uri="{FF2B5EF4-FFF2-40B4-BE49-F238E27FC236}">
                <a16:creationId xmlns:a16="http://schemas.microsoft.com/office/drawing/2014/main" id="{CC78045A-F630-2A0B-AF0C-FE6D37D07C4B}"/>
              </a:ext>
            </a:extLst>
          </p:cNvPr>
          <p:cNvSpPr>
            <a:spLocks noGrp="1"/>
          </p:cNvSpPr>
          <p:nvPr>
            <p:ph idx="1"/>
          </p:nvPr>
        </p:nvSpPr>
        <p:spPr/>
        <p:txBody>
          <a:bodyPr>
            <a:normAutofit fontScale="85000" lnSpcReduction="20000"/>
          </a:bodyPr>
          <a:lstStyle/>
          <a:p>
            <a:pPr marL="0" indent="0" algn="just">
              <a:lnSpc>
                <a:spcPct val="150000"/>
              </a:lnSpc>
              <a:spcBef>
                <a:spcPts val="1500"/>
              </a:spcBef>
              <a:spcAft>
                <a:spcPts val="500"/>
              </a:spcAft>
              <a:buNone/>
              <a:tabLst>
                <a:tab pos="215900" algn="l"/>
              </a:tabLst>
            </a:pPr>
            <a:r>
              <a:rPr lang="it-IT" sz="3000" i="0" dirty="0">
                <a:effectLst/>
                <a:latin typeface="FreightText Pro Book"/>
                <a:ea typeface="Times New Roman" panose="02020603050405020304" pitchFamily="18" charset="0"/>
                <a:cs typeface="FreightText Pro Book"/>
              </a:rPr>
              <a:t>L'amministrazione finanziaria è tenuta a rimborsare il costo delle fideiussioni che il contribuente ha dovuto richiedere per ottenere la sospensione del pagamento o la rateizzazione o il rimborso dei tributi. </a:t>
            </a:r>
            <a:endParaRPr lang="it-IT" sz="3000" i="1" dirty="0">
              <a:effectLst/>
              <a:latin typeface="FreightText Pro Book"/>
              <a:ea typeface="Times New Roman" panose="02020603050405020304" pitchFamily="18" charset="0"/>
              <a:cs typeface="FreightText Pro Book"/>
            </a:endParaRPr>
          </a:p>
          <a:p>
            <a:pPr marL="0" indent="0" algn="just">
              <a:lnSpc>
                <a:spcPct val="150000"/>
              </a:lnSpc>
              <a:spcBef>
                <a:spcPts val="1500"/>
              </a:spcBef>
              <a:spcAft>
                <a:spcPts val="500"/>
              </a:spcAft>
              <a:buNone/>
              <a:tabLst>
                <a:tab pos="215900" algn="l"/>
              </a:tabLst>
            </a:pPr>
            <a:r>
              <a:rPr lang="it-IT" sz="3000" i="0" dirty="0">
                <a:effectLst/>
                <a:latin typeface="FreightText Pro Book"/>
                <a:ea typeface="Times New Roman" panose="02020603050405020304" pitchFamily="18" charset="0"/>
                <a:cs typeface="FreightText Pro Book"/>
              </a:rPr>
              <a:t>Il rimborso va effettuato quando sia stato definitivamente accertato che l'imposta non era dovuta o era dovuta in misura minore rispetto a quella accertata. </a:t>
            </a:r>
            <a:endParaRPr lang="it-IT" sz="3000" i="1" dirty="0">
              <a:effectLst/>
              <a:latin typeface="FreightText Pro Book"/>
              <a:ea typeface="Times New Roman" panose="02020603050405020304" pitchFamily="18" charset="0"/>
              <a:cs typeface="FreightText Pro Book"/>
            </a:endParaRPr>
          </a:p>
          <a:p>
            <a:pPr marL="0" indent="0">
              <a:lnSpc>
                <a:spcPct val="150000"/>
              </a:lnSpc>
              <a:buNone/>
            </a:pPr>
            <a:endParaRPr lang="it-IT" sz="3000" dirty="0"/>
          </a:p>
        </p:txBody>
      </p:sp>
      <p:sp>
        <p:nvSpPr>
          <p:cNvPr id="4" name="Segnaposto piè di pagina 3">
            <a:extLst>
              <a:ext uri="{FF2B5EF4-FFF2-40B4-BE49-F238E27FC236}">
                <a16:creationId xmlns:a16="http://schemas.microsoft.com/office/drawing/2014/main" id="{1094CEFA-F5E2-072D-98A8-43D0065A9637}"/>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53FD4B0D-B7A4-C5D6-BEF4-0D11A593FCF3}"/>
              </a:ext>
            </a:extLst>
          </p:cNvPr>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476785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CE0870-7CB6-6EAA-F1FE-65C34E1000E4}"/>
              </a:ext>
            </a:extLst>
          </p:cNvPr>
          <p:cNvSpPr>
            <a:spLocks noGrp="1"/>
          </p:cNvSpPr>
          <p:nvPr>
            <p:ph type="title"/>
          </p:nvPr>
        </p:nvSpPr>
        <p:spPr/>
        <p:txBody>
          <a:bodyPr/>
          <a:lstStyle/>
          <a:p>
            <a:r>
              <a:rPr lang="it-IT" dirty="0"/>
              <a:t>Limiti all’attività accertativa</a:t>
            </a:r>
          </a:p>
        </p:txBody>
      </p:sp>
      <p:sp>
        <p:nvSpPr>
          <p:cNvPr id="3" name="Segnaposto contenuto 2">
            <a:extLst>
              <a:ext uri="{FF2B5EF4-FFF2-40B4-BE49-F238E27FC236}">
                <a16:creationId xmlns:a16="http://schemas.microsoft.com/office/drawing/2014/main" id="{3F92736E-9338-90E5-6ED4-D16CC9DD9562}"/>
              </a:ext>
            </a:extLst>
          </p:cNvPr>
          <p:cNvSpPr>
            <a:spLocks noGrp="1"/>
          </p:cNvSpPr>
          <p:nvPr>
            <p:ph idx="1"/>
          </p:nvPr>
        </p:nvSpPr>
        <p:spPr/>
        <p:txBody>
          <a:bodyPr/>
          <a:lstStyle/>
          <a:p>
            <a:pPr marL="0" indent="0" algn="just">
              <a:buNone/>
            </a:pPr>
            <a:r>
              <a:rPr lang="it-IT" sz="3000" dirty="0">
                <a:effectLst/>
                <a:latin typeface="FreightText Pro Book"/>
                <a:ea typeface="Times New Roman" panose="02020603050405020304" pitchFamily="18" charset="0"/>
                <a:cs typeface="FreightText Pro Book"/>
              </a:rPr>
              <a:t>Il contribuente, tranne che specifiche disposizioni prevedano diversamente e ferma l'emendabilità di vizi formali e procedurali, ha diritto a che l'amministrazione finanziaria eserciti l'azione accertativa relativamente a ciascun tributo una sola volta per ogni periodo d'imposta.</a:t>
            </a:r>
          </a:p>
          <a:p>
            <a:pPr marL="0" indent="0">
              <a:buNone/>
            </a:pPr>
            <a:endParaRPr lang="it-IT" dirty="0"/>
          </a:p>
        </p:txBody>
      </p:sp>
      <p:sp>
        <p:nvSpPr>
          <p:cNvPr id="4" name="Segnaposto piè di pagina 3">
            <a:extLst>
              <a:ext uri="{FF2B5EF4-FFF2-40B4-BE49-F238E27FC236}">
                <a16:creationId xmlns:a16="http://schemas.microsoft.com/office/drawing/2014/main" id="{C89D2D96-16C9-5450-A08E-621FED28A244}"/>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38A4A4C2-C83C-8711-8BB5-9662E4168887}"/>
              </a:ext>
            </a:extLst>
          </p:cNvPr>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2016817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894FEC-7C74-2C62-BD4B-B655D27BEE2F}"/>
              </a:ext>
            </a:extLst>
          </p:cNvPr>
          <p:cNvSpPr>
            <a:spLocks noGrp="1"/>
          </p:cNvSpPr>
          <p:nvPr>
            <p:ph type="title"/>
          </p:nvPr>
        </p:nvSpPr>
        <p:spPr/>
        <p:txBody>
          <a:bodyPr/>
          <a:lstStyle/>
          <a:p>
            <a:r>
              <a:rPr lang="it-IT" dirty="0"/>
              <a:t>Limiti all’attività accertativa</a:t>
            </a:r>
          </a:p>
        </p:txBody>
      </p:sp>
      <p:sp>
        <p:nvSpPr>
          <p:cNvPr id="3" name="Segnaposto contenuto 2">
            <a:extLst>
              <a:ext uri="{FF2B5EF4-FFF2-40B4-BE49-F238E27FC236}">
                <a16:creationId xmlns:a16="http://schemas.microsoft.com/office/drawing/2014/main" id="{5793255D-9A5D-FA6A-355A-3280004074BC}"/>
              </a:ext>
            </a:extLst>
          </p:cNvPr>
          <p:cNvSpPr>
            <a:spLocks noGrp="1"/>
          </p:cNvSpPr>
          <p:nvPr>
            <p:ph idx="1"/>
          </p:nvPr>
        </p:nvSpPr>
        <p:spPr/>
        <p:txBody>
          <a:bodyPr>
            <a:normAutofit fontScale="92500"/>
          </a:bodyPr>
          <a:lstStyle/>
          <a:p>
            <a:pPr marL="0" indent="0" algn="just">
              <a:buNone/>
            </a:pPr>
            <a:r>
              <a:rPr lang="it-IT" sz="3000" dirty="0">
                <a:effectLst/>
                <a:latin typeface="FreightText Pro Book"/>
                <a:ea typeface="Times New Roman" panose="02020603050405020304" pitchFamily="18" charset="0"/>
                <a:cs typeface="FreightText Pro Book"/>
              </a:rPr>
              <a:t>L'amministrazione ha il potere di acquisire, anche attraverso l'interoperabilità, dati e informazioni riguardanti i contribuenti, contenuti in banche dati di altri soggetti pubblici, fermo il rispetto di ogni limitazione stabilita dalla legge, con il divieto, però, di divulgare detti dati e informazioni, salvi gli obblighi di trasparenza previsti per legge, ove da essa non specificamente derogati.</a:t>
            </a:r>
          </a:p>
          <a:p>
            <a:pPr marL="0" indent="0">
              <a:buNone/>
            </a:pPr>
            <a:endParaRPr lang="it-IT" dirty="0"/>
          </a:p>
        </p:txBody>
      </p:sp>
      <p:sp>
        <p:nvSpPr>
          <p:cNvPr id="4" name="Segnaposto piè di pagina 3">
            <a:extLst>
              <a:ext uri="{FF2B5EF4-FFF2-40B4-BE49-F238E27FC236}">
                <a16:creationId xmlns:a16="http://schemas.microsoft.com/office/drawing/2014/main" id="{F2E6BF05-9021-1F72-2BC9-6D41307A4B1F}"/>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CE2A1BFF-374C-1C76-73EB-85E27CD602B8}"/>
              </a:ext>
            </a:extLst>
          </p:cNvPr>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1211583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199341-DE22-2D5C-40AC-20714E9073A0}"/>
              </a:ext>
            </a:extLst>
          </p:cNvPr>
          <p:cNvSpPr>
            <a:spLocks noGrp="1"/>
          </p:cNvSpPr>
          <p:nvPr>
            <p:ph type="title"/>
          </p:nvPr>
        </p:nvSpPr>
        <p:spPr/>
        <p:txBody>
          <a:bodyPr/>
          <a:lstStyle/>
          <a:p>
            <a:r>
              <a:rPr lang="it-IT" dirty="0"/>
              <a:t>Limiti all’attività accertativa</a:t>
            </a:r>
          </a:p>
        </p:txBody>
      </p:sp>
      <p:sp>
        <p:nvSpPr>
          <p:cNvPr id="3" name="Segnaposto contenuto 2">
            <a:extLst>
              <a:ext uri="{FF2B5EF4-FFF2-40B4-BE49-F238E27FC236}">
                <a16:creationId xmlns:a16="http://schemas.microsoft.com/office/drawing/2014/main" id="{DE055532-595E-78E2-803D-799DA9827796}"/>
              </a:ext>
            </a:extLst>
          </p:cNvPr>
          <p:cNvSpPr>
            <a:spLocks noGrp="1"/>
          </p:cNvSpPr>
          <p:nvPr>
            <p:ph idx="1"/>
          </p:nvPr>
        </p:nvSpPr>
        <p:spPr/>
        <p:txBody>
          <a:bodyPr>
            <a:normAutofit fontScale="77500" lnSpcReduction="20000"/>
          </a:bodyPr>
          <a:lstStyle/>
          <a:p>
            <a:pPr marL="0" indent="0" algn="just">
              <a:lnSpc>
                <a:spcPct val="150000"/>
              </a:lnSpc>
              <a:buNone/>
              <a:tabLst>
                <a:tab pos="215900" algn="l"/>
              </a:tabLst>
            </a:pPr>
            <a:r>
              <a:rPr lang="it-IT" sz="3000" dirty="0">
                <a:effectLst/>
                <a:latin typeface="FreightText Pro Book"/>
                <a:ea typeface="Times New Roman" panose="02020603050405020304" pitchFamily="18" charset="0"/>
                <a:cs typeface="FreightText Pro Book"/>
              </a:rPr>
              <a:t>L’azione amministrativa deve limitarsi allo svolgimento di quelle attività necessarie all’attuazione del tributo, bilanciando la protezione dell'interesse erariale alla percezione del tributo con la tutela dei diritti fondamentali del contribuente, nel rispetto del principio di proporzionalità.</a:t>
            </a:r>
          </a:p>
          <a:p>
            <a:pPr marL="0" indent="0" algn="just">
              <a:lnSpc>
                <a:spcPct val="150000"/>
              </a:lnSpc>
              <a:buNone/>
              <a:tabLst>
                <a:tab pos="215900" algn="l"/>
              </a:tabLst>
            </a:pPr>
            <a:r>
              <a:rPr lang="it-IT" sz="3000" dirty="0">
                <a:effectLst/>
                <a:latin typeface="FreightText Pro Book"/>
                <a:ea typeface="Times New Roman" panose="02020603050405020304" pitchFamily="18" charset="0"/>
                <a:cs typeface="FreightText Pro Book"/>
              </a:rPr>
              <a:t>Il principio di proporzionalità si applica anche alle misure di contrasto dell'elusione e dell'evasione fiscale e alle sanzioni tributarie.</a:t>
            </a:r>
          </a:p>
          <a:p>
            <a:pPr marL="0" indent="0">
              <a:buNone/>
            </a:pPr>
            <a:endParaRPr lang="it-IT" dirty="0"/>
          </a:p>
        </p:txBody>
      </p:sp>
      <p:sp>
        <p:nvSpPr>
          <p:cNvPr id="4" name="Segnaposto piè di pagina 3">
            <a:extLst>
              <a:ext uri="{FF2B5EF4-FFF2-40B4-BE49-F238E27FC236}">
                <a16:creationId xmlns:a16="http://schemas.microsoft.com/office/drawing/2014/main" id="{B28FD4A0-5E1F-8293-7EF0-B2B0BEF0D185}"/>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810C801E-38F0-F198-7DCB-1847B1F83699}"/>
              </a:ext>
            </a:extLst>
          </p:cNvPr>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38809296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77111-BF78-DCD2-29A6-85BE8FD0C2EF}"/>
              </a:ext>
            </a:extLst>
          </p:cNvPr>
          <p:cNvSpPr>
            <a:spLocks noGrp="1"/>
          </p:cNvSpPr>
          <p:nvPr>
            <p:ph type="title"/>
          </p:nvPr>
        </p:nvSpPr>
        <p:spPr/>
        <p:txBody>
          <a:bodyPr/>
          <a:lstStyle/>
          <a:p>
            <a:r>
              <a:rPr lang="it-IT" dirty="0"/>
              <a:t>L’autotutela obbligatoria</a:t>
            </a:r>
          </a:p>
        </p:txBody>
      </p:sp>
      <p:sp>
        <p:nvSpPr>
          <p:cNvPr id="3" name="Segnaposto contenuto 2">
            <a:extLst>
              <a:ext uri="{FF2B5EF4-FFF2-40B4-BE49-F238E27FC236}">
                <a16:creationId xmlns:a16="http://schemas.microsoft.com/office/drawing/2014/main" id="{BD000716-7FE0-45EC-21A9-A752E650770C}"/>
              </a:ext>
            </a:extLst>
          </p:cNvPr>
          <p:cNvSpPr>
            <a:spLocks noGrp="1"/>
          </p:cNvSpPr>
          <p:nvPr>
            <p:ph idx="1"/>
          </p:nvPr>
        </p:nvSpPr>
        <p:spPr/>
        <p:txBody>
          <a:bodyPr>
            <a:normAutofit fontScale="85000" lnSpcReduction="10000"/>
          </a:bodyPr>
          <a:lstStyle/>
          <a:p>
            <a:pPr marL="0"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L'art. 1, comma 1, lett. m), </a:t>
            </a:r>
            <a:r>
              <a:rPr lang="it-IT" sz="2600" dirty="0" err="1">
                <a:effectLst/>
                <a:latin typeface="FreightText Pro Book"/>
                <a:ea typeface="Times New Roman" panose="02020603050405020304" pitchFamily="18" charset="0"/>
                <a:cs typeface="FreightText Pro Book"/>
              </a:rPr>
              <a:t>D.Lgs.</a:t>
            </a:r>
            <a:r>
              <a:rPr lang="it-IT" sz="2600" dirty="0">
                <a:effectLst/>
                <a:latin typeface="FreightText Pro Book"/>
                <a:ea typeface="Times New Roman" panose="02020603050405020304" pitchFamily="18" charset="0"/>
                <a:cs typeface="FreightText Pro Book"/>
              </a:rPr>
              <a:t> 30 dicembre 2023, n. 219, ha inserito una nuova disciplina sull’esercizio obbligatorio del potere di autotutela, ampliandone la casistica.</a:t>
            </a:r>
          </a:p>
          <a:p>
            <a:pPr marL="0"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L'amministrazione procede, in tutto o in parte, all'annullamento di atti di imposizione ovvero alla rinuncia all'imposizione, senza necessità di istanza di parte, anche in pendenza di giudizio o in caso di atti definitivi, nei seguenti casi di manifesta illegittimità dell'atto o dell'imposizione:</a:t>
            </a:r>
          </a:p>
        </p:txBody>
      </p:sp>
      <p:sp>
        <p:nvSpPr>
          <p:cNvPr id="4" name="Segnaposto piè di pagina 3">
            <a:extLst>
              <a:ext uri="{FF2B5EF4-FFF2-40B4-BE49-F238E27FC236}">
                <a16:creationId xmlns:a16="http://schemas.microsoft.com/office/drawing/2014/main" id="{EB1D3B12-211E-05B3-1C35-BEB809E396A2}"/>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C59E2CC6-1240-E959-BFBB-7D247EDD092E}"/>
              </a:ext>
            </a:extLst>
          </p:cNvPr>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2024662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CFD78D-0CF8-2AEF-3FB0-AC4CBB703E6C}"/>
              </a:ext>
            </a:extLst>
          </p:cNvPr>
          <p:cNvSpPr>
            <a:spLocks noGrp="1"/>
          </p:cNvSpPr>
          <p:nvPr>
            <p:ph type="title"/>
          </p:nvPr>
        </p:nvSpPr>
        <p:spPr/>
        <p:txBody>
          <a:bodyPr/>
          <a:lstStyle/>
          <a:p>
            <a:r>
              <a:rPr lang="it-IT" dirty="0"/>
              <a:t>L’autotutela obbligatoria</a:t>
            </a:r>
          </a:p>
        </p:txBody>
      </p:sp>
      <p:sp>
        <p:nvSpPr>
          <p:cNvPr id="3" name="Segnaposto contenuto 2">
            <a:extLst>
              <a:ext uri="{FF2B5EF4-FFF2-40B4-BE49-F238E27FC236}">
                <a16:creationId xmlns:a16="http://schemas.microsoft.com/office/drawing/2014/main" id="{1C79A342-AF08-AE33-F9B8-2078C8C608E4}"/>
              </a:ext>
            </a:extLst>
          </p:cNvPr>
          <p:cNvSpPr>
            <a:spLocks noGrp="1"/>
          </p:cNvSpPr>
          <p:nvPr>
            <p:ph idx="1"/>
          </p:nvPr>
        </p:nvSpPr>
        <p:spPr/>
        <p:txBody>
          <a:bodyPr>
            <a:normAutofit fontScale="77500" lnSpcReduction="20000"/>
          </a:bodyPr>
          <a:lstStyle/>
          <a:p>
            <a:pPr marL="342900" indent="-342900" algn="just">
              <a:lnSpc>
                <a:spcPct val="150000"/>
              </a:lnSpc>
              <a:buFont typeface="+mj-lt"/>
              <a:buAutoNum type="alphaLcParenR"/>
              <a:tabLst>
                <a:tab pos="215900" algn="l"/>
              </a:tabLst>
            </a:pPr>
            <a:r>
              <a:rPr lang="it-IT" sz="2600" dirty="0">
                <a:effectLst/>
                <a:latin typeface="FreightText Pro Book"/>
                <a:ea typeface="Times New Roman" panose="02020603050405020304" pitchFamily="18" charset="0"/>
                <a:cs typeface="FreightText Pro Book"/>
              </a:rPr>
              <a:t>errore di persona;</a:t>
            </a:r>
          </a:p>
          <a:p>
            <a:pPr marL="342900" indent="-342900" algn="just">
              <a:lnSpc>
                <a:spcPct val="150000"/>
              </a:lnSpc>
              <a:buFont typeface="+mj-lt"/>
              <a:buAutoNum type="alphaLcParenR"/>
              <a:tabLst>
                <a:tab pos="215900" algn="l"/>
              </a:tabLst>
            </a:pPr>
            <a:r>
              <a:rPr lang="it-IT" sz="2600" dirty="0">
                <a:effectLst/>
                <a:latin typeface="FreightText Pro Book"/>
                <a:ea typeface="Times New Roman" panose="02020603050405020304" pitchFamily="18" charset="0"/>
                <a:cs typeface="FreightText Pro Book"/>
              </a:rPr>
              <a:t>errore di calcolo;</a:t>
            </a:r>
            <a:endParaRPr lang="it-IT" sz="2600" dirty="0">
              <a:latin typeface="FreightText Pro Book"/>
              <a:ea typeface="Times New Roman" panose="02020603050405020304" pitchFamily="18" charset="0"/>
              <a:cs typeface="FreightText Pro Book"/>
            </a:endParaRPr>
          </a:p>
          <a:p>
            <a:pPr marL="342900" indent="-342900" algn="just">
              <a:lnSpc>
                <a:spcPct val="150000"/>
              </a:lnSpc>
              <a:buFont typeface="+mj-lt"/>
              <a:buAutoNum type="alphaLcParenR"/>
              <a:tabLst>
                <a:tab pos="215900" algn="l"/>
              </a:tabLst>
            </a:pPr>
            <a:r>
              <a:rPr lang="it-IT" sz="2600" dirty="0">
                <a:effectLst/>
                <a:latin typeface="FreightText Pro Book"/>
                <a:ea typeface="Times New Roman" panose="02020603050405020304" pitchFamily="18" charset="0"/>
                <a:cs typeface="FreightText Pro Book"/>
              </a:rPr>
              <a:t>errore sull'individuazione del tributo;</a:t>
            </a:r>
            <a:endParaRPr lang="it-IT" sz="2600" dirty="0">
              <a:latin typeface="FreightText Pro Book"/>
              <a:ea typeface="Times New Roman" panose="02020603050405020304" pitchFamily="18" charset="0"/>
              <a:cs typeface="FreightText Pro Book"/>
            </a:endParaRPr>
          </a:p>
          <a:p>
            <a:pPr marL="342900" indent="-342900" algn="just">
              <a:lnSpc>
                <a:spcPct val="150000"/>
              </a:lnSpc>
              <a:buFont typeface="+mj-lt"/>
              <a:buAutoNum type="alphaLcParenR"/>
              <a:tabLst>
                <a:tab pos="215900" algn="l"/>
              </a:tabLst>
            </a:pPr>
            <a:r>
              <a:rPr lang="it-IT" sz="2600" dirty="0">
                <a:effectLst/>
                <a:latin typeface="FreightText Pro Book"/>
                <a:ea typeface="Times New Roman" panose="02020603050405020304" pitchFamily="18" charset="0"/>
                <a:cs typeface="FreightText Pro Book"/>
              </a:rPr>
              <a:t>errore materiale del contribuente, facilmente riconoscibile dall'amministrazione finanziaria;</a:t>
            </a:r>
            <a:endParaRPr lang="it-IT" sz="2600" dirty="0">
              <a:latin typeface="FreightText Pro Book"/>
              <a:ea typeface="Times New Roman" panose="02020603050405020304" pitchFamily="18" charset="0"/>
              <a:cs typeface="FreightText Pro Book"/>
            </a:endParaRPr>
          </a:p>
          <a:p>
            <a:pPr marL="342900" indent="-342900" algn="just">
              <a:lnSpc>
                <a:spcPct val="150000"/>
              </a:lnSpc>
              <a:buFont typeface="+mj-lt"/>
              <a:buAutoNum type="alphaLcParenR"/>
              <a:tabLst>
                <a:tab pos="215900" algn="l"/>
              </a:tabLst>
            </a:pPr>
            <a:r>
              <a:rPr lang="it-IT" sz="2600" dirty="0">
                <a:effectLst/>
                <a:latin typeface="FreightText Pro Book"/>
                <a:ea typeface="Times New Roman" panose="02020603050405020304" pitchFamily="18" charset="0"/>
                <a:cs typeface="FreightText Pro Book"/>
              </a:rPr>
              <a:t>errore sul presupposto d'imposta;</a:t>
            </a:r>
            <a:endParaRPr lang="it-IT" sz="2600" dirty="0">
              <a:latin typeface="FreightText Pro Book"/>
              <a:ea typeface="Times New Roman" panose="02020603050405020304" pitchFamily="18" charset="0"/>
              <a:cs typeface="FreightText Pro Book"/>
            </a:endParaRPr>
          </a:p>
          <a:p>
            <a:pPr marL="342900" indent="-342900" algn="just">
              <a:lnSpc>
                <a:spcPct val="150000"/>
              </a:lnSpc>
              <a:buFont typeface="+mj-lt"/>
              <a:buAutoNum type="alphaLcParenR"/>
              <a:tabLst>
                <a:tab pos="215900" algn="l"/>
              </a:tabLst>
            </a:pPr>
            <a:r>
              <a:rPr lang="it-IT" sz="2600" dirty="0">
                <a:effectLst/>
                <a:latin typeface="FreightText Pro Book"/>
                <a:ea typeface="Times New Roman" panose="02020603050405020304" pitchFamily="18" charset="0"/>
                <a:cs typeface="FreightText Pro Book"/>
              </a:rPr>
              <a:t>mancata considerazione di pagamenti di imposta regolarmente eseguiti;</a:t>
            </a:r>
            <a:endParaRPr lang="it-IT" sz="2600" dirty="0">
              <a:latin typeface="FreightText Pro Book"/>
              <a:ea typeface="Times New Roman" panose="02020603050405020304" pitchFamily="18" charset="0"/>
              <a:cs typeface="FreightText Pro Book"/>
            </a:endParaRPr>
          </a:p>
          <a:p>
            <a:pPr marL="342900" indent="-342900" algn="just">
              <a:lnSpc>
                <a:spcPct val="150000"/>
              </a:lnSpc>
              <a:buFont typeface="+mj-lt"/>
              <a:buAutoNum type="alphaLcParenR"/>
              <a:tabLst>
                <a:tab pos="215900" algn="l"/>
              </a:tabLst>
            </a:pPr>
            <a:r>
              <a:rPr lang="it-IT" sz="2600" dirty="0">
                <a:effectLst/>
                <a:latin typeface="FreightText Pro Book"/>
                <a:ea typeface="Times New Roman" panose="02020603050405020304" pitchFamily="18" charset="0"/>
                <a:cs typeface="FreightText Pro Book"/>
              </a:rPr>
              <a:t>mancanza di documentazione successivamente sanata, non oltre i termini ove previsti a pena di decadenza.</a:t>
            </a:r>
          </a:p>
          <a:p>
            <a:pPr marL="342900" indent="-342900">
              <a:lnSpc>
                <a:spcPct val="150000"/>
              </a:lnSpc>
              <a:buFont typeface="+mj-lt"/>
              <a:buAutoNum type="alphaLcParenR"/>
            </a:pPr>
            <a:endParaRPr lang="it-IT" sz="2600" dirty="0"/>
          </a:p>
        </p:txBody>
      </p:sp>
      <p:sp>
        <p:nvSpPr>
          <p:cNvPr id="4" name="Segnaposto piè di pagina 3">
            <a:extLst>
              <a:ext uri="{FF2B5EF4-FFF2-40B4-BE49-F238E27FC236}">
                <a16:creationId xmlns:a16="http://schemas.microsoft.com/office/drawing/2014/main" id="{C2C964AA-A8DF-F84B-9189-73EABDD07ED0}"/>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C8915BC-B49E-30B5-7DC1-BC14273A5B06}"/>
              </a:ext>
            </a:extLst>
          </p:cNvPr>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17920241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702D7F-8E54-9978-1778-0FFB10F38AF4}"/>
              </a:ext>
            </a:extLst>
          </p:cNvPr>
          <p:cNvSpPr>
            <a:spLocks noGrp="1"/>
          </p:cNvSpPr>
          <p:nvPr>
            <p:ph type="title"/>
          </p:nvPr>
        </p:nvSpPr>
        <p:spPr/>
        <p:txBody>
          <a:bodyPr/>
          <a:lstStyle/>
          <a:p>
            <a:r>
              <a:rPr lang="it-IT" dirty="0"/>
              <a:t>L’autotutela obbligatoria</a:t>
            </a:r>
          </a:p>
        </p:txBody>
      </p:sp>
      <p:sp>
        <p:nvSpPr>
          <p:cNvPr id="3" name="Segnaposto contenuto 2">
            <a:extLst>
              <a:ext uri="{FF2B5EF4-FFF2-40B4-BE49-F238E27FC236}">
                <a16:creationId xmlns:a16="http://schemas.microsoft.com/office/drawing/2014/main" id="{F52778A5-A18B-E3C7-6229-325A16A4395B}"/>
              </a:ext>
            </a:extLst>
          </p:cNvPr>
          <p:cNvSpPr>
            <a:spLocks noGrp="1"/>
          </p:cNvSpPr>
          <p:nvPr>
            <p:ph idx="1"/>
          </p:nvPr>
        </p:nvSpPr>
        <p:spPr/>
        <p:txBody>
          <a:bodyPr>
            <a:normAutofit fontScale="85000" lnSpcReduction="20000"/>
          </a:bodyPr>
          <a:lstStyle/>
          <a:p>
            <a:pPr marL="0"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L’obbligo di esercitare il potere di autotutela non sussiste nel caso di sentenza passata in giudicato favorevole all'amministrazione, nonché decorso un anno dalla definitività dell'atto viziato per mancata impugnazione.</a:t>
            </a:r>
          </a:p>
          <a:p>
            <a:pPr marL="0"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Tale deroga all’obbligatorietà dell’autotutela discende dalla necessità di evitare che situazioni di diritto già “cristallizzate” vengano rimesse in discussione.</a:t>
            </a:r>
          </a:p>
          <a:p>
            <a:pPr marL="0"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In caso di avvenuto esercizio dell'autotutela, la responsabilità amministrativo-contabile è limitata alle ipotesi di dolo.</a:t>
            </a:r>
          </a:p>
          <a:p>
            <a:pPr marL="0" indent="0">
              <a:lnSpc>
                <a:spcPct val="150000"/>
              </a:lnSpc>
              <a:buNone/>
            </a:pPr>
            <a:endParaRPr lang="it-IT" sz="2600" dirty="0"/>
          </a:p>
        </p:txBody>
      </p:sp>
      <p:sp>
        <p:nvSpPr>
          <p:cNvPr id="4" name="Segnaposto piè di pagina 3">
            <a:extLst>
              <a:ext uri="{FF2B5EF4-FFF2-40B4-BE49-F238E27FC236}">
                <a16:creationId xmlns:a16="http://schemas.microsoft.com/office/drawing/2014/main" id="{1E8C47E5-35EA-475A-81DA-FF8A7C1B130E}"/>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F8F9EC8B-C416-8E7E-9B67-1645B58F2DBF}"/>
              </a:ext>
            </a:extLst>
          </p:cNvPr>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2976673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5F1A95-A394-7F62-1223-3A56AD40E30E}"/>
              </a:ext>
            </a:extLst>
          </p:cNvPr>
          <p:cNvSpPr>
            <a:spLocks noGrp="1"/>
          </p:cNvSpPr>
          <p:nvPr>
            <p:ph type="title"/>
          </p:nvPr>
        </p:nvSpPr>
        <p:spPr/>
        <p:txBody>
          <a:bodyPr/>
          <a:lstStyle/>
          <a:p>
            <a:r>
              <a:rPr lang="it-IT" dirty="0"/>
              <a:t>Autotutela</a:t>
            </a:r>
            <a:br>
              <a:rPr lang="it-IT" dirty="0"/>
            </a:br>
            <a:r>
              <a:rPr lang="it-IT" dirty="0"/>
              <a:t>facoltativa</a:t>
            </a:r>
          </a:p>
        </p:txBody>
      </p:sp>
      <p:sp>
        <p:nvSpPr>
          <p:cNvPr id="3" name="Segnaposto contenuto 2">
            <a:extLst>
              <a:ext uri="{FF2B5EF4-FFF2-40B4-BE49-F238E27FC236}">
                <a16:creationId xmlns:a16="http://schemas.microsoft.com/office/drawing/2014/main" id="{A2D55B58-F078-AEB0-4651-DA209D57A81A}"/>
              </a:ext>
            </a:extLst>
          </p:cNvPr>
          <p:cNvSpPr>
            <a:spLocks noGrp="1"/>
          </p:cNvSpPr>
          <p:nvPr>
            <p:ph idx="1"/>
          </p:nvPr>
        </p:nvSpPr>
        <p:spPr/>
        <p:txBody>
          <a:bodyPr>
            <a:normAutofit fontScale="92500" lnSpcReduction="20000"/>
          </a:bodyPr>
          <a:lstStyle/>
          <a:p>
            <a:pPr marL="0" indent="0" algn="just">
              <a:lnSpc>
                <a:spcPct val="150000"/>
              </a:lnSpc>
              <a:buNone/>
              <a:tabLst>
                <a:tab pos="215900" algn="l"/>
              </a:tabLst>
            </a:pPr>
            <a:r>
              <a:rPr lang="it-IT" sz="3000" dirty="0">
                <a:effectLst/>
                <a:latin typeface="FreightText Pro Book"/>
                <a:ea typeface="Times New Roman" panose="02020603050405020304" pitchFamily="18" charset="0"/>
                <a:cs typeface="FreightText Pro Book"/>
              </a:rPr>
              <a:t>L'amministrazione finanziaria può comunque procedere all'annullamento, in tutto o in parte, di atti di imposizione, ovvero alla rinuncia all'imposizione, senza necessità di istanza di parte, anche in pendenza di giudizio o in caso di atti definitivi, in presenza di una illegittimità o dell'infondatezza dell'atto o dell'imposizione.</a:t>
            </a:r>
          </a:p>
          <a:p>
            <a:pPr marL="0" indent="0">
              <a:lnSpc>
                <a:spcPct val="150000"/>
              </a:lnSpc>
              <a:buNone/>
            </a:pPr>
            <a:endParaRPr lang="it-IT" sz="3000" dirty="0"/>
          </a:p>
        </p:txBody>
      </p:sp>
      <p:sp>
        <p:nvSpPr>
          <p:cNvPr id="4" name="Segnaposto piè di pagina 3">
            <a:extLst>
              <a:ext uri="{FF2B5EF4-FFF2-40B4-BE49-F238E27FC236}">
                <a16:creationId xmlns:a16="http://schemas.microsoft.com/office/drawing/2014/main" id="{9319590B-E6F2-02E8-C966-B06716A7ECB9}"/>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6164498-34BB-91E3-25E2-E2C1876A27D9}"/>
              </a:ext>
            </a:extLst>
          </p:cNvPr>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2806618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5FA026-EBC2-3EE9-2433-B1FD4DF5F2F0}"/>
              </a:ext>
            </a:extLst>
          </p:cNvPr>
          <p:cNvSpPr>
            <a:spLocks noGrp="1"/>
          </p:cNvSpPr>
          <p:nvPr>
            <p:ph type="title"/>
          </p:nvPr>
        </p:nvSpPr>
        <p:spPr/>
        <p:txBody>
          <a:bodyPr/>
          <a:lstStyle/>
          <a:p>
            <a:r>
              <a:rPr lang="it-IT" dirty="0"/>
              <a:t>Lo statuto del contribuente</a:t>
            </a:r>
          </a:p>
        </p:txBody>
      </p:sp>
      <p:sp>
        <p:nvSpPr>
          <p:cNvPr id="3" name="Segnaposto contenuto 2">
            <a:extLst>
              <a:ext uri="{FF2B5EF4-FFF2-40B4-BE49-F238E27FC236}">
                <a16:creationId xmlns:a16="http://schemas.microsoft.com/office/drawing/2014/main" id="{0B78E8E2-444F-AEB5-C488-9A8BEF018F32}"/>
              </a:ext>
            </a:extLst>
          </p:cNvPr>
          <p:cNvSpPr>
            <a:spLocks noGrp="1"/>
          </p:cNvSpPr>
          <p:nvPr>
            <p:ph idx="1"/>
          </p:nvPr>
        </p:nvSpPr>
        <p:spPr/>
        <p:txBody>
          <a:bodyPr/>
          <a:lstStyle/>
          <a:p>
            <a:pPr marL="0" indent="0" algn="just">
              <a:buNone/>
            </a:pPr>
            <a:r>
              <a:rPr lang="it-IT" sz="2400" dirty="0">
                <a:effectLst/>
                <a:latin typeface="FreightText Pro Book"/>
                <a:ea typeface="Times New Roman" panose="02020603050405020304" pitchFamily="18" charset="0"/>
                <a:cs typeface="FreightText Pro Book"/>
              </a:rPr>
              <a:t>Il comma è stato abrogato dall'art. 1, comma 1, lett. a), n. 4), D. Lgs. 30 dicembre 2023, n. 219, anche se lo Statuto continua a prevedere che le proprie disposizioni </a:t>
            </a:r>
            <a:r>
              <a:rPr lang="it-IT" sz="2400" u="sng" dirty="0">
                <a:solidFill>
                  <a:srgbClr val="FF0000"/>
                </a:solidFill>
                <a:effectLst>
                  <a:outerShdw blurRad="38100" dist="38100" dir="2700000" algn="tl">
                    <a:srgbClr val="000000">
                      <a:alpha val="43137"/>
                    </a:srgbClr>
                  </a:outerShdw>
                </a:effectLst>
                <a:latin typeface="FreightText Pro Book"/>
                <a:ea typeface="Times New Roman" panose="02020603050405020304" pitchFamily="18" charset="0"/>
                <a:cs typeface="FreightText Pro Book"/>
              </a:rPr>
              <a:t>valgono come </a:t>
            </a:r>
            <a:r>
              <a:rPr lang="it-IT" sz="2400" b="1" u="sng" dirty="0">
                <a:solidFill>
                  <a:srgbClr val="FF0000"/>
                </a:solidFill>
                <a:effectLst>
                  <a:outerShdw blurRad="38100" dist="38100" dir="2700000" algn="tl">
                    <a:srgbClr val="000000">
                      <a:alpha val="43137"/>
                    </a:srgbClr>
                  </a:outerShdw>
                </a:effectLst>
                <a:latin typeface="FreightText Pro Book"/>
                <a:ea typeface="Times New Roman" panose="02020603050405020304" pitchFamily="18" charset="0"/>
                <a:cs typeface="FreightText Pro Book"/>
              </a:rPr>
              <a:t>principi per le regioni e per gli enti locali</a:t>
            </a:r>
            <a:r>
              <a:rPr lang="it-IT" sz="2400" u="sng" dirty="0">
                <a:solidFill>
                  <a:srgbClr val="FF0000"/>
                </a:solidFill>
                <a:effectLst>
                  <a:outerShdw blurRad="38100" dist="38100" dir="2700000" algn="tl">
                    <a:srgbClr val="000000">
                      <a:alpha val="43137"/>
                    </a:srgbClr>
                  </a:outerShdw>
                </a:effectLst>
                <a:latin typeface="FreightText Pro Book"/>
                <a:ea typeface="Times New Roman" panose="02020603050405020304" pitchFamily="18" charset="0"/>
                <a:cs typeface="FreightText Pro Book"/>
              </a:rPr>
              <a:t>, che </a:t>
            </a:r>
            <a:r>
              <a:rPr lang="it-IT" sz="2400" b="1" u="sng" dirty="0">
                <a:solidFill>
                  <a:srgbClr val="FF0000"/>
                </a:solidFill>
                <a:effectLst>
                  <a:outerShdw blurRad="38100" dist="38100" dir="2700000" algn="tl">
                    <a:srgbClr val="000000">
                      <a:alpha val="43137"/>
                    </a:srgbClr>
                  </a:outerShdw>
                </a:effectLst>
                <a:latin typeface="FreightText Pro Book"/>
                <a:ea typeface="Times New Roman" panose="02020603050405020304" pitchFamily="18" charset="0"/>
                <a:cs typeface="FreightText Pro Book"/>
              </a:rPr>
              <a:t>devono</a:t>
            </a:r>
            <a:r>
              <a:rPr lang="it-IT" sz="2400" u="sng" dirty="0">
                <a:solidFill>
                  <a:srgbClr val="FF0000"/>
                </a:solidFill>
                <a:effectLst>
                  <a:outerShdw blurRad="38100" dist="38100" dir="2700000" algn="tl">
                    <a:srgbClr val="000000">
                      <a:alpha val="43137"/>
                    </a:srgbClr>
                  </a:outerShdw>
                </a:effectLst>
                <a:latin typeface="FreightText Pro Book"/>
                <a:ea typeface="Times New Roman" panose="02020603050405020304" pitchFamily="18" charset="0"/>
                <a:cs typeface="FreightText Pro Book"/>
              </a:rPr>
              <a:t> provvedere “</a:t>
            </a:r>
            <a:r>
              <a:rPr lang="it-IT" sz="2400" i="1" u="sng" dirty="0">
                <a:solidFill>
                  <a:srgbClr val="FF0000"/>
                </a:solidFill>
                <a:effectLst>
                  <a:outerShdw blurRad="38100" dist="38100" dir="2700000" algn="tl">
                    <a:srgbClr val="000000">
                      <a:alpha val="43137"/>
                    </a:srgbClr>
                  </a:outerShdw>
                </a:effectLst>
                <a:latin typeface="FreightText Pro Book"/>
                <a:ea typeface="Times New Roman" panose="02020603050405020304" pitchFamily="18" charset="0"/>
                <a:cs typeface="FreightText Pro Book"/>
              </a:rPr>
              <a:t>ad adeguare i rispettivi ordinamenti nel rispetto delle relative autonomie</a:t>
            </a:r>
            <a:r>
              <a:rPr lang="it-IT" sz="2400" u="sng" dirty="0">
                <a:solidFill>
                  <a:srgbClr val="FF0000"/>
                </a:solidFill>
                <a:effectLst>
                  <a:outerShdw blurRad="38100" dist="38100" dir="2700000" algn="tl">
                    <a:srgbClr val="000000">
                      <a:alpha val="43137"/>
                    </a:srgbClr>
                  </a:outerShdw>
                </a:effectLst>
                <a:latin typeface="FreightText Pro Book"/>
                <a:ea typeface="Times New Roman" panose="02020603050405020304" pitchFamily="18" charset="0"/>
                <a:cs typeface="FreightText Pro Book"/>
              </a:rPr>
              <a:t>”. </a:t>
            </a:r>
          </a:p>
          <a:p>
            <a:pPr marL="0" indent="0" algn="just">
              <a:buNone/>
            </a:pPr>
            <a:r>
              <a:rPr lang="it-IT" sz="2400" dirty="0">
                <a:effectLst/>
                <a:latin typeface="FreightText Pro Book"/>
                <a:ea typeface="Times New Roman" panose="02020603050405020304" pitchFamily="18" charset="0"/>
                <a:cs typeface="FreightText Pro Book"/>
              </a:rPr>
              <a:t>Bisogna comprendere tempi e modalità di attuazione di tale previsione e le conseguenze dell’eventuale inadempimento.</a:t>
            </a:r>
          </a:p>
          <a:p>
            <a:pPr marL="0" indent="0">
              <a:buNone/>
            </a:pPr>
            <a:endParaRPr lang="it-IT" dirty="0"/>
          </a:p>
        </p:txBody>
      </p:sp>
      <p:sp>
        <p:nvSpPr>
          <p:cNvPr id="4" name="Segnaposto piè di pagina 3">
            <a:extLst>
              <a:ext uri="{FF2B5EF4-FFF2-40B4-BE49-F238E27FC236}">
                <a16:creationId xmlns:a16="http://schemas.microsoft.com/office/drawing/2014/main" id="{1F355AAF-7DB5-A1D7-42B4-A17734C7491C}"/>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71C0913-DBD3-90B0-9645-BD54A94E9A17}"/>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258136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12C762-821E-FDF6-4C93-926C047D0241}"/>
              </a:ext>
            </a:extLst>
          </p:cNvPr>
          <p:cNvSpPr>
            <a:spLocks noGrp="1"/>
          </p:cNvSpPr>
          <p:nvPr>
            <p:ph type="title"/>
          </p:nvPr>
        </p:nvSpPr>
        <p:spPr/>
        <p:txBody>
          <a:bodyPr/>
          <a:lstStyle/>
          <a:p>
            <a:r>
              <a:rPr lang="it-IT" dirty="0"/>
              <a:t>Supporto ai contribuenti</a:t>
            </a:r>
          </a:p>
        </p:txBody>
      </p:sp>
      <p:sp>
        <p:nvSpPr>
          <p:cNvPr id="3" name="Segnaposto contenuto 2">
            <a:extLst>
              <a:ext uri="{FF2B5EF4-FFF2-40B4-BE49-F238E27FC236}">
                <a16:creationId xmlns:a16="http://schemas.microsoft.com/office/drawing/2014/main" id="{D12524A6-BDF7-85DB-D5DD-0E59DD7642B1}"/>
              </a:ext>
            </a:extLst>
          </p:cNvPr>
          <p:cNvSpPr>
            <a:spLocks noGrp="1"/>
          </p:cNvSpPr>
          <p:nvPr>
            <p:ph idx="1"/>
          </p:nvPr>
        </p:nvSpPr>
        <p:spPr/>
        <p:txBody>
          <a:bodyPr>
            <a:normAutofit fontScale="85000" lnSpcReduction="10000"/>
          </a:bodyPr>
          <a:lstStyle/>
          <a:p>
            <a:pPr marL="0" indent="0" algn="just">
              <a:lnSpc>
                <a:spcPct val="150000"/>
              </a:lnSpc>
              <a:buNone/>
              <a:tabLst>
                <a:tab pos="215900" algn="l"/>
              </a:tabLst>
            </a:pPr>
            <a:r>
              <a:rPr lang="it-IT" sz="2800" dirty="0">
                <a:effectLst/>
                <a:latin typeface="FreightText Pro Book"/>
                <a:ea typeface="Times New Roman" panose="02020603050405020304" pitchFamily="18" charset="0"/>
                <a:cs typeface="FreightText Pro Book"/>
              </a:rPr>
              <a:t>Le novità apportate dallo Statuto del contribuente prevedono che l’Amministrazione finanziaria fornisca supporto nell'interpretazione e nell'applicazione delle disposizioni tributarie mediante:</a:t>
            </a:r>
          </a:p>
          <a:p>
            <a:pPr algn="just">
              <a:lnSpc>
                <a:spcPct val="150000"/>
              </a:lnSpc>
              <a:tabLst>
                <a:tab pos="215900" algn="l"/>
              </a:tabLst>
            </a:pPr>
            <a:r>
              <a:rPr lang="it-IT" sz="2800" dirty="0">
                <a:effectLst/>
                <a:latin typeface="FreightText Pro Book"/>
                <a:ea typeface="Times New Roman" panose="02020603050405020304" pitchFamily="18" charset="0"/>
                <a:cs typeface="FreightText Pro Book"/>
              </a:rPr>
              <a:t>circolari interpretative e applicative;</a:t>
            </a:r>
            <a:endParaRPr lang="it-IT" sz="2800" dirty="0">
              <a:latin typeface="FreightText Pro Book"/>
              <a:ea typeface="Times New Roman" panose="02020603050405020304" pitchFamily="18" charset="0"/>
              <a:cs typeface="FreightText Pro Book"/>
            </a:endParaRPr>
          </a:p>
          <a:p>
            <a:pPr algn="just">
              <a:lnSpc>
                <a:spcPct val="150000"/>
              </a:lnSpc>
              <a:tabLst>
                <a:tab pos="215900" algn="l"/>
              </a:tabLst>
            </a:pPr>
            <a:r>
              <a:rPr lang="it-IT" sz="2800" dirty="0">
                <a:effectLst/>
                <a:latin typeface="FreightText Pro Book"/>
                <a:ea typeface="Times New Roman" panose="02020603050405020304" pitchFamily="18" charset="0"/>
                <a:cs typeface="FreightText Pro Book"/>
              </a:rPr>
              <a:t>consulenza giuridica;</a:t>
            </a:r>
          </a:p>
          <a:p>
            <a:pPr algn="just">
              <a:lnSpc>
                <a:spcPct val="150000"/>
              </a:lnSpc>
              <a:tabLst>
                <a:tab pos="215900" algn="l"/>
              </a:tabLst>
            </a:pPr>
            <a:r>
              <a:rPr lang="it-IT" sz="2800" dirty="0">
                <a:effectLst/>
                <a:latin typeface="FreightText Pro Book"/>
                <a:ea typeface="Times New Roman" panose="02020603050405020304" pitchFamily="18" charset="0"/>
                <a:cs typeface="FreightText Pro Book"/>
              </a:rPr>
              <a:t>interpello;</a:t>
            </a:r>
            <a:endParaRPr lang="it-IT" sz="2800" dirty="0">
              <a:latin typeface="FreightText Pro Book"/>
              <a:ea typeface="Times New Roman" panose="02020603050405020304" pitchFamily="18" charset="0"/>
              <a:cs typeface="FreightText Pro Book"/>
            </a:endParaRPr>
          </a:p>
          <a:p>
            <a:pPr algn="just">
              <a:lnSpc>
                <a:spcPct val="150000"/>
              </a:lnSpc>
              <a:tabLst>
                <a:tab pos="215900" algn="l"/>
              </a:tabLst>
            </a:pPr>
            <a:r>
              <a:rPr lang="it-IT" sz="2800" kern="100" dirty="0">
                <a:effectLst/>
                <a:latin typeface="Calibri" panose="020F0502020204030204" pitchFamily="34" charset="0"/>
                <a:ea typeface="Times New Roman" panose="02020603050405020304" pitchFamily="18" charset="0"/>
                <a:cs typeface="Times New Roman" panose="02020603050405020304" pitchFamily="18" charset="0"/>
              </a:rPr>
              <a:t>consultazione semplificata.</a:t>
            </a:r>
            <a:endParaRPr lang="it-IT" sz="2800" dirty="0"/>
          </a:p>
        </p:txBody>
      </p:sp>
      <p:sp>
        <p:nvSpPr>
          <p:cNvPr id="4" name="Segnaposto piè di pagina 3">
            <a:extLst>
              <a:ext uri="{FF2B5EF4-FFF2-40B4-BE49-F238E27FC236}">
                <a16:creationId xmlns:a16="http://schemas.microsoft.com/office/drawing/2014/main" id="{0989D988-4B25-558F-BA8F-48B442C1FE7F}"/>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4FD5E976-048E-711F-4045-92D0979E0027}"/>
              </a:ext>
            </a:extLst>
          </p:cNvPr>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3547972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545315-2DE6-CF20-B049-45E4901BB2D9}"/>
              </a:ext>
            </a:extLst>
          </p:cNvPr>
          <p:cNvSpPr>
            <a:spLocks noGrp="1"/>
          </p:cNvSpPr>
          <p:nvPr>
            <p:ph type="title"/>
          </p:nvPr>
        </p:nvSpPr>
        <p:spPr/>
        <p:txBody>
          <a:bodyPr/>
          <a:lstStyle/>
          <a:p>
            <a:r>
              <a:rPr lang="it-IT" dirty="0"/>
              <a:t>Supporto ai contribuenti</a:t>
            </a:r>
          </a:p>
        </p:txBody>
      </p:sp>
      <p:sp>
        <p:nvSpPr>
          <p:cNvPr id="3" name="Segnaposto contenuto 2">
            <a:extLst>
              <a:ext uri="{FF2B5EF4-FFF2-40B4-BE49-F238E27FC236}">
                <a16:creationId xmlns:a16="http://schemas.microsoft.com/office/drawing/2014/main" id="{DF8FE737-8ED8-1E16-4DBA-15A64DC038BC}"/>
              </a:ext>
            </a:extLst>
          </p:cNvPr>
          <p:cNvSpPr>
            <a:spLocks noGrp="1"/>
          </p:cNvSpPr>
          <p:nvPr>
            <p:ph idx="1"/>
          </p:nvPr>
        </p:nvSpPr>
        <p:spPr/>
        <p:txBody>
          <a:bodyPr/>
          <a:lstStyle/>
          <a:p>
            <a:pPr marL="0" indent="0" algn="just">
              <a:buNone/>
            </a:pPr>
            <a:r>
              <a:rPr lang="it-IT" sz="3000" dirty="0">
                <a:effectLst/>
                <a:latin typeface="FreightText Pro Book"/>
                <a:ea typeface="Times New Roman" panose="02020603050405020304" pitchFamily="18" charset="0"/>
                <a:cs typeface="FreightText Pro Book"/>
              </a:rPr>
              <a:t>La norma statutaria indica le modalità con le quali l’agenzia delle entrate deve assolvere la propria funzione interpretativa dell’ordinamento dei tributi erariali, ma allo stesso modo i Comuni e Province possono supportare i contribuenti rispetto ai tributi locali.</a:t>
            </a:r>
          </a:p>
          <a:p>
            <a:pPr marL="0" indent="0">
              <a:buNone/>
            </a:pPr>
            <a:endParaRPr lang="it-IT" dirty="0"/>
          </a:p>
        </p:txBody>
      </p:sp>
      <p:sp>
        <p:nvSpPr>
          <p:cNvPr id="4" name="Segnaposto piè di pagina 3">
            <a:extLst>
              <a:ext uri="{FF2B5EF4-FFF2-40B4-BE49-F238E27FC236}">
                <a16:creationId xmlns:a16="http://schemas.microsoft.com/office/drawing/2014/main" id="{4F0F64BB-4CB7-D65D-0E7D-5B85CF1C4604}"/>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3A96EFD0-0ECA-6F7A-4862-6672FC8D9F60}"/>
              </a:ext>
            </a:extLst>
          </p:cNvPr>
          <p:cNvSpPr>
            <a:spLocks noGrp="1"/>
          </p:cNvSpPr>
          <p:nvPr>
            <p:ph type="sldNum" sz="quarter" idx="12"/>
          </p:nvPr>
        </p:nvSpPr>
        <p:spPr/>
        <p:txBody>
          <a:bodyPr/>
          <a:lstStyle/>
          <a:p>
            <a:fld id="{6D22F896-40B5-4ADD-8801-0D06FADFA095}" type="slidenum">
              <a:rPr lang="en-US" smtClean="0"/>
              <a:t>41</a:t>
            </a:fld>
            <a:endParaRPr lang="en-US" dirty="0"/>
          </a:p>
        </p:txBody>
      </p:sp>
    </p:spTree>
    <p:extLst>
      <p:ext uri="{BB962C8B-B14F-4D97-AF65-F5344CB8AC3E}">
        <p14:creationId xmlns:p14="http://schemas.microsoft.com/office/powerpoint/2010/main" val="2045391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68CF44-7B95-E987-1751-EEBD3CBA2348}"/>
              </a:ext>
            </a:extLst>
          </p:cNvPr>
          <p:cNvSpPr>
            <a:spLocks noGrp="1"/>
          </p:cNvSpPr>
          <p:nvPr>
            <p:ph type="title"/>
          </p:nvPr>
        </p:nvSpPr>
        <p:spPr/>
        <p:txBody>
          <a:bodyPr/>
          <a:lstStyle/>
          <a:p>
            <a:r>
              <a:rPr lang="it-IT" dirty="0"/>
              <a:t>Supporto ai contribuenti</a:t>
            </a:r>
          </a:p>
        </p:txBody>
      </p:sp>
      <p:sp>
        <p:nvSpPr>
          <p:cNvPr id="3" name="Segnaposto contenuto 2">
            <a:extLst>
              <a:ext uri="{FF2B5EF4-FFF2-40B4-BE49-F238E27FC236}">
                <a16:creationId xmlns:a16="http://schemas.microsoft.com/office/drawing/2014/main" id="{544D9B88-BEE2-A600-9B33-ABA753E1D10F}"/>
              </a:ext>
            </a:extLst>
          </p:cNvPr>
          <p:cNvSpPr>
            <a:spLocks noGrp="1"/>
          </p:cNvSpPr>
          <p:nvPr>
            <p:ph idx="1"/>
          </p:nvPr>
        </p:nvSpPr>
        <p:spPr/>
        <p:txBody>
          <a:bodyPr>
            <a:normAutofit fontScale="77500" lnSpcReduction="20000"/>
          </a:bodyPr>
          <a:lstStyle/>
          <a:p>
            <a:pPr marL="0"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Anche gli Enti locali possono pubblicare atti di interesse generalizzato finalizzati a fornire:</a:t>
            </a:r>
          </a:p>
          <a:p>
            <a:pPr marL="0"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la ricostruzione del procedimento formativo dei regolamenti attinenti le nuove disposizioni tributarie e i primi chiarimenti dei loro contenuti;</a:t>
            </a:r>
          </a:p>
          <a:p>
            <a:pPr marL="0"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approfondimenti e aggiornamenti interpretativi conseguenti a nuove disposizioni regolamentari, emanate in armonia con gli orientamenti legislativi e giurisprudenziali;</a:t>
            </a:r>
          </a:p>
          <a:p>
            <a:pPr marL="0" indent="0" algn="just">
              <a:lnSpc>
                <a:spcPct val="150000"/>
              </a:lnSpc>
              <a:buNone/>
              <a:tabLst>
                <a:tab pos="215900" algn="l"/>
              </a:tabLst>
            </a:pPr>
            <a:r>
              <a:rPr lang="it-IT" sz="2600" dirty="0">
                <a:effectLst/>
                <a:latin typeface="FreightText Pro Book"/>
                <a:ea typeface="Times New Roman" panose="02020603050405020304" pitchFamily="18" charset="0"/>
                <a:cs typeface="FreightText Pro Book"/>
              </a:rPr>
              <a:t>inquadramenti sistematici su tematiche di particolare complessità.</a:t>
            </a:r>
          </a:p>
          <a:p>
            <a:pPr marL="0" indent="0">
              <a:lnSpc>
                <a:spcPct val="150000"/>
              </a:lnSpc>
              <a:buNone/>
            </a:pPr>
            <a:endParaRPr lang="it-IT" sz="2600" dirty="0"/>
          </a:p>
        </p:txBody>
      </p:sp>
      <p:sp>
        <p:nvSpPr>
          <p:cNvPr id="4" name="Segnaposto piè di pagina 3">
            <a:extLst>
              <a:ext uri="{FF2B5EF4-FFF2-40B4-BE49-F238E27FC236}">
                <a16:creationId xmlns:a16="http://schemas.microsoft.com/office/drawing/2014/main" id="{DDB43CC0-CD26-3960-93B8-94E295B1615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3AD08E3-0B22-2C1F-5D74-2D3641F75816}"/>
              </a:ext>
            </a:extLst>
          </p:cNvPr>
          <p:cNvSpPr>
            <a:spLocks noGrp="1"/>
          </p:cNvSpPr>
          <p:nvPr>
            <p:ph type="sldNum" sz="quarter" idx="12"/>
          </p:nvPr>
        </p:nvSpPr>
        <p:spPr/>
        <p:txBody>
          <a:bodyPr/>
          <a:lstStyle/>
          <a:p>
            <a:fld id="{6D22F896-40B5-4ADD-8801-0D06FADFA095}" type="slidenum">
              <a:rPr lang="en-US" smtClean="0"/>
              <a:t>42</a:t>
            </a:fld>
            <a:endParaRPr lang="en-US" dirty="0"/>
          </a:p>
        </p:txBody>
      </p:sp>
    </p:spTree>
    <p:extLst>
      <p:ext uri="{BB962C8B-B14F-4D97-AF65-F5344CB8AC3E}">
        <p14:creationId xmlns:p14="http://schemas.microsoft.com/office/powerpoint/2010/main" val="7605669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C2247E-141D-F408-5568-B39CE9D27F15}"/>
              </a:ext>
            </a:extLst>
          </p:cNvPr>
          <p:cNvSpPr>
            <a:spLocks noGrp="1"/>
          </p:cNvSpPr>
          <p:nvPr>
            <p:ph type="title"/>
          </p:nvPr>
        </p:nvSpPr>
        <p:spPr/>
        <p:txBody>
          <a:bodyPr/>
          <a:lstStyle/>
          <a:p>
            <a:r>
              <a:rPr lang="it-IT" dirty="0"/>
              <a:t>Supporto ai contribuenti</a:t>
            </a:r>
          </a:p>
        </p:txBody>
      </p:sp>
      <p:sp>
        <p:nvSpPr>
          <p:cNvPr id="3" name="Segnaposto contenuto 2">
            <a:extLst>
              <a:ext uri="{FF2B5EF4-FFF2-40B4-BE49-F238E27FC236}">
                <a16:creationId xmlns:a16="http://schemas.microsoft.com/office/drawing/2014/main" id="{819A6820-A526-0A35-919E-2537FA9DD8CB}"/>
              </a:ext>
            </a:extLst>
          </p:cNvPr>
          <p:cNvSpPr>
            <a:spLocks noGrp="1"/>
          </p:cNvSpPr>
          <p:nvPr>
            <p:ph idx="1"/>
          </p:nvPr>
        </p:nvSpPr>
        <p:spPr/>
        <p:txBody>
          <a:bodyPr>
            <a:normAutofit/>
          </a:bodyPr>
          <a:lstStyle/>
          <a:p>
            <a:pPr marL="0" indent="0" algn="just">
              <a:buNone/>
            </a:pPr>
            <a:r>
              <a:rPr lang="it-IT" sz="3000" dirty="0">
                <a:effectLst/>
                <a:latin typeface="FreightText Pro Book"/>
                <a:ea typeface="Times New Roman" panose="02020603050405020304" pitchFamily="18" charset="0"/>
                <a:cs typeface="FreightText Pro Book"/>
              </a:rPr>
              <a:t>Nei casi di particolare interesse, l’Ente locale, al pari degli apparati statali, può effettuare </a:t>
            </a:r>
            <a:r>
              <a:rPr lang="it-IT" sz="3000" b="1" dirty="0">
                <a:effectLst/>
                <a:latin typeface="FreightText Pro Book"/>
                <a:ea typeface="Times New Roman" panose="02020603050405020304" pitchFamily="18" charset="0"/>
                <a:cs typeface="FreightText Pro Book"/>
              </a:rPr>
              <a:t>interlocuzioni</a:t>
            </a:r>
            <a:r>
              <a:rPr lang="it-IT" sz="3000" dirty="0">
                <a:effectLst/>
                <a:latin typeface="FreightText Pro Book"/>
                <a:ea typeface="Times New Roman" panose="02020603050405020304" pitchFamily="18" charset="0"/>
                <a:cs typeface="FreightText Pro Book"/>
              </a:rPr>
              <a:t> preventive con </a:t>
            </a:r>
            <a:r>
              <a:rPr lang="it-IT" sz="3000" b="1" dirty="0">
                <a:effectLst/>
                <a:latin typeface="FreightText Pro Book"/>
                <a:ea typeface="Times New Roman" panose="02020603050405020304" pitchFamily="18" charset="0"/>
                <a:cs typeface="FreightText Pro Book"/>
              </a:rPr>
              <a:t>soggetti istituzionali</a:t>
            </a:r>
            <a:r>
              <a:rPr lang="it-IT" sz="3000" dirty="0">
                <a:effectLst/>
                <a:latin typeface="FreightText Pro Book"/>
                <a:ea typeface="Times New Roman" panose="02020603050405020304" pitchFamily="18" charset="0"/>
                <a:cs typeface="FreightText Pro Book"/>
              </a:rPr>
              <a:t> ovvero con ordini professionali, associazioni di categoria o altri enti esponenziali di interessi collettivi, nonché farle oggetto di pubblica consultazione prima della loro pubblicazione.</a:t>
            </a:r>
          </a:p>
          <a:p>
            <a:pPr marL="0" indent="0">
              <a:buNone/>
            </a:pPr>
            <a:endParaRPr lang="it-IT" dirty="0"/>
          </a:p>
        </p:txBody>
      </p:sp>
      <p:sp>
        <p:nvSpPr>
          <p:cNvPr id="4" name="Segnaposto piè di pagina 3">
            <a:extLst>
              <a:ext uri="{FF2B5EF4-FFF2-40B4-BE49-F238E27FC236}">
                <a16:creationId xmlns:a16="http://schemas.microsoft.com/office/drawing/2014/main" id="{E89C05FC-C6C9-1AB0-F1CA-058D7B56BC8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6815F368-9B5E-5BA2-7F77-6FFC5B3DE547}"/>
              </a:ext>
            </a:extLst>
          </p:cNvPr>
          <p:cNvSpPr>
            <a:spLocks noGrp="1"/>
          </p:cNvSpPr>
          <p:nvPr>
            <p:ph type="sldNum" sz="quarter" idx="12"/>
          </p:nvPr>
        </p:nvSpPr>
        <p:spPr/>
        <p:txBody>
          <a:bodyPr/>
          <a:lstStyle/>
          <a:p>
            <a:fld id="{6D22F896-40B5-4ADD-8801-0D06FADFA095}" type="slidenum">
              <a:rPr lang="en-US" smtClean="0"/>
              <a:t>43</a:t>
            </a:fld>
            <a:endParaRPr lang="en-US" dirty="0"/>
          </a:p>
        </p:txBody>
      </p:sp>
    </p:spTree>
    <p:extLst>
      <p:ext uri="{BB962C8B-B14F-4D97-AF65-F5344CB8AC3E}">
        <p14:creationId xmlns:p14="http://schemas.microsoft.com/office/powerpoint/2010/main" val="3167845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FDCD48-B463-BF3E-89DB-06905808A1CA}"/>
              </a:ext>
            </a:extLst>
          </p:cNvPr>
          <p:cNvSpPr>
            <a:spLocks noGrp="1"/>
          </p:cNvSpPr>
          <p:nvPr>
            <p:ph type="title"/>
          </p:nvPr>
        </p:nvSpPr>
        <p:spPr/>
        <p:txBody>
          <a:bodyPr/>
          <a:lstStyle/>
          <a:p>
            <a:r>
              <a:rPr lang="it-IT" dirty="0"/>
              <a:t>L’abolizione della mediazione</a:t>
            </a:r>
          </a:p>
        </p:txBody>
      </p:sp>
      <p:sp>
        <p:nvSpPr>
          <p:cNvPr id="3" name="Segnaposto contenuto 2">
            <a:extLst>
              <a:ext uri="{FF2B5EF4-FFF2-40B4-BE49-F238E27FC236}">
                <a16:creationId xmlns:a16="http://schemas.microsoft.com/office/drawing/2014/main" id="{98815445-7433-6D33-A04C-D216AF40D2CF}"/>
              </a:ext>
            </a:extLst>
          </p:cNvPr>
          <p:cNvSpPr>
            <a:spLocks noGrp="1"/>
          </p:cNvSpPr>
          <p:nvPr>
            <p:ph idx="1"/>
          </p:nvPr>
        </p:nvSpPr>
        <p:spPr/>
        <p:txBody>
          <a:bodyPr/>
          <a:lstStyle/>
          <a:p>
            <a:pPr marL="0" indent="0" algn="just">
              <a:buNone/>
            </a:pPr>
            <a:r>
              <a:rPr lang="it-IT" sz="3000" kern="100" dirty="0">
                <a:effectLst/>
                <a:latin typeface="Times New Roman" panose="02020603050405020304" pitchFamily="18" charset="0"/>
                <a:ea typeface="Times New Roman" panose="02020603050405020304" pitchFamily="18" charset="0"/>
                <a:cs typeface="Times New Roman" panose="02020603050405020304" pitchFamily="18" charset="0"/>
              </a:rPr>
              <a:t>Con il D. Lgs. n. 220/2023 gli istituti del </a:t>
            </a:r>
            <a:r>
              <a:rPr lang="it-IT" sz="3000" b="1" kern="100" dirty="0">
                <a:effectLst/>
                <a:latin typeface="Times New Roman" panose="02020603050405020304" pitchFamily="18" charset="0"/>
                <a:ea typeface="Times New Roman" panose="02020603050405020304" pitchFamily="18" charset="0"/>
                <a:cs typeface="Times New Roman" panose="02020603050405020304" pitchFamily="18" charset="0"/>
              </a:rPr>
              <a:t>reclamo</a:t>
            </a:r>
            <a:r>
              <a:rPr lang="it-IT" sz="3000" kern="100" dirty="0">
                <a:effectLst/>
                <a:latin typeface="Times New Roman" panose="02020603050405020304" pitchFamily="18" charset="0"/>
                <a:ea typeface="Times New Roman" panose="02020603050405020304" pitchFamily="18" charset="0"/>
                <a:cs typeface="Times New Roman" panose="02020603050405020304" pitchFamily="18" charset="0"/>
              </a:rPr>
              <a:t> e della </a:t>
            </a:r>
            <a:r>
              <a:rPr lang="it-IT" sz="3000" b="1" kern="100" dirty="0">
                <a:effectLst/>
                <a:latin typeface="Times New Roman" panose="02020603050405020304" pitchFamily="18" charset="0"/>
                <a:ea typeface="Times New Roman" panose="02020603050405020304" pitchFamily="18" charset="0"/>
                <a:cs typeface="Times New Roman" panose="02020603050405020304" pitchFamily="18" charset="0"/>
              </a:rPr>
              <a:t>mediazione</a:t>
            </a:r>
            <a:r>
              <a:rPr lang="it-IT" sz="3000" kern="100" dirty="0">
                <a:effectLst/>
                <a:latin typeface="Times New Roman" panose="02020603050405020304" pitchFamily="18" charset="0"/>
                <a:ea typeface="Times New Roman" panose="02020603050405020304" pitchFamily="18" charset="0"/>
                <a:cs typeface="Times New Roman" panose="02020603050405020304" pitchFamily="18" charset="0"/>
              </a:rPr>
              <a:t>, introdotti nell'ordinamento con grande enfasi come misure deflattive del contenzioso, sono stati </a:t>
            </a:r>
            <a:r>
              <a:rPr lang="it-IT" sz="3000" b="1" kern="100" dirty="0">
                <a:effectLst/>
                <a:latin typeface="Times New Roman" panose="02020603050405020304" pitchFamily="18" charset="0"/>
                <a:ea typeface="Times New Roman" panose="02020603050405020304" pitchFamily="18" charset="0"/>
                <a:cs typeface="Times New Roman" panose="02020603050405020304" pitchFamily="18" charset="0"/>
              </a:rPr>
              <a:t>abrogati</a:t>
            </a:r>
            <a:r>
              <a:rPr lang="it-IT" sz="30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30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FDC4A4E5-75B0-BC3E-C85D-CDBF9844D7B2}"/>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19FEFD83-7C5B-F1C2-126B-0665A9FA2E95}"/>
              </a:ext>
            </a:extLst>
          </p:cNvPr>
          <p:cNvSpPr>
            <a:spLocks noGrp="1"/>
          </p:cNvSpPr>
          <p:nvPr>
            <p:ph type="sldNum" sz="quarter" idx="12"/>
          </p:nvPr>
        </p:nvSpPr>
        <p:spPr/>
        <p:txBody>
          <a:bodyPr/>
          <a:lstStyle/>
          <a:p>
            <a:fld id="{6D22F896-40B5-4ADD-8801-0D06FADFA095}" type="slidenum">
              <a:rPr lang="en-US" smtClean="0"/>
              <a:t>44</a:t>
            </a:fld>
            <a:endParaRPr lang="en-US" dirty="0"/>
          </a:p>
        </p:txBody>
      </p:sp>
    </p:spTree>
    <p:extLst>
      <p:ext uri="{BB962C8B-B14F-4D97-AF65-F5344CB8AC3E}">
        <p14:creationId xmlns:p14="http://schemas.microsoft.com/office/powerpoint/2010/main" val="4247012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D76EBE-B7FD-C42B-C405-014FADE1AF6B}"/>
              </a:ext>
            </a:extLst>
          </p:cNvPr>
          <p:cNvSpPr>
            <a:spLocks noGrp="1"/>
          </p:cNvSpPr>
          <p:nvPr>
            <p:ph type="title"/>
          </p:nvPr>
        </p:nvSpPr>
        <p:spPr/>
        <p:txBody>
          <a:bodyPr/>
          <a:lstStyle/>
          <a:p>
            <a:r>
              <a:rPr lang="it-IT" dirty="0"/>
              <a:t>L’abolizione della mediazione</a:t>
            </a:r>
          </a:p>
        </p:txBody>
      </p:sp>
      <p:sp>
        <p:nvSpPr>
          <p:cNvPr id="3" name="Segnaposto contenuto 2">
            <a:extLst>
              <a:ext uri="{FF2B5EF4-FFF2-40B4-BE49-F238E27FC236}">
                <a16:creationId xmlns:a16="http://schemas.microsoft.com/office/drawing/2014/main" id="{F8473E73-C365-5B27-9424-977F5D62A14C}"/>
              </a:ext>
            </a:extLst>
          </p:cNvPr>
          <p:cNvSpPr>
            <a:spLocks noGrp="1"/>
          </p:cNvSpPr>
          <p:nvPr>
            <p:ph idx="1"/>
          </p:nvPr>
        </p:nvSpPr>
        <p:spPr/>
        <p:txBody>
          <a:bodyPr/>
          <a:lstStyle/>
          <a:p>
            <a:pPr marL="0" indent="0" algn="just">
              <a:buNone/>
            </a:pPr>
            <a:r>
              <a:rPr lang="it-IT" sz="3000" kern="100" dirty="0">
                <a:effectLst/>
                <a:latin typeface="Times New Roman" panose="02020603050405020304" pitchFamily="18" charset="0"/>
                <a:ea typeface="Times New Roman" panose="02020603050405020304" pitchFamily="18" charset="0"/>
                <a:cs typeface="Times New Roman" panose="02020603050405020304" pitchFamily="18" charset="0"/>
              </a:rPr>
              <a:t>A partire dalla data di entrata in vigore del decreto delegati, il contribuente, anche per le controversie di importo inferiore ai 50.000 euro, non deve proporre prima il reclamo con l'eventuale proposta di mediazione ma può presentare direttamente il ricorso nelle modalità ordinarie.</a:t>
            </a:r>
            <a:endParaRPr lang="it-IT" sz="30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031E6198-D410-C158-96D5-86477C381F1A}"/>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1555920-452F-148C-DA84-19073C628285}"/>
              </a:ext>
            </a:extLst>
          </p:cNvPr>
          <p:cNvSpPr>
            <a:spLocks noGrp="1"/>
          </p:cNvSpPr>
          <p:nvPr>
            <p:ph type="sldNum" sz="quarter" idx="12"/>
          </p:nvPr>
        </p:nvSpPr>
        <p:spPr/>
        <p:txBody>
          <a:bodyPr/>
          <a:lstStyle/>
          <a:p>
            <a:fld id="{6D22F896-40B5-4ADD-8801-0D06FADFA095}" type="slidenum">
              <a:rPr lang="en-US" smtClean="0"/>
              <a:t>45</a:t>
            </a:fld>
            <a:endParaRPr lang="en-US" dirty="0"/>
          </a:p>
        </p:txBody>
      </p:sp>
    </p:spTree>
    <p:extLst>
      <p:ext uri="{BB962C8B-B14F-4D97-AF65-F5344CB8AC3E}">
        <p14:creationId xmlns:p14="http://schemas.microsoft.com/office/powerpoint/2010/main" val="28318471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395195-CC67-B0CB-6F78-FECA39B9C9D3}"/>
              </a:ext>
            </a:extLst>
          </p:cNvPr>
          <p:cNvSpPr>
            <a:spLocks noGrp="1"/>
          </p:cNvSpPr>
          <p:nvPr>
            <p:ph type="title"/>
          </p:nvPr>
        </p:nvSpPr>
        <p:spPr/>
        <p:txBody>
          <a:bodyPr/>
          <a:lstStyle/>
          <a:p>
            <a:r>
              <a:rPr lang="it-IT" dirty="0"/>
              <a:t>L’abolizione della mediazione</a:t>
            </a:r>
          </a:p>
        </p:txBody>
      </p:sp>
      <p:sp>
        <p:nvSpPr>
          <p:cNvPr id="3" name="Segnaposto contenuto 2">
            <a:extLst>
              <a:ext uri="{FF2B5EF4-FFF2-40B4-BE49-F238E27FC236}">
                <a16:creationId xmlns:a16="http://schemas.microsoft.com/office/drawing/2014/main" id="{A9030265-40E5-8061-8684-0E988E7FB748}"/>
              </a:ext>
            </a:extLst>
          </p:cNvPr>
          <p:cNvSpPr>
            <a:spLocks noGrp="1"/>
          </p:cNvSpPr>
          <p:nvPr>
            <p:ph idx="1"/>
          </p:nvPr>
        </p:nvSpPr>
        <p:spPr/>
        <p:txBody>
          <a:bodyPr>
            <a:noAutofit/>
          </a:bodyPr>
          <a:lstStyle/>
          <a:p>
            <a:pPr marL="0" indent="0" algn="just">
              <a:lnSpc>
                <a:spcPct val="115000"/>
              </a:lnSpc>
              <a:spcAft>
                <a:spcPts val="1000"/>
              </a:spcAft>
              <a:buNone/>
            </a:pP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In effetti, la legge delega non imponeva l'abolizione della mediazione, ma chiedeva al Governo di prevedere un coordinamento tra le disposizioni dello Statuto del contribuente con gli altri istituti deflattivi, operanti nella fase antecedente la costituzione in giudizio.</a:t>
            </a:r>
            <a:endParaRPr lang="it-IT" sz="26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In Governo, però, vista la scarsa efficacia della mediazione ha optato per la sua abolizione a vantaggio di un rafforzamento dell'istituto dell'autotutela.</a:t>
            </a:r>
            <a:endParaRPr lang="it-IT" sz="26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gn="just">
              <a:buNone/>
            </a:pPr>
            <a:endParaRPr lang="it-IT" sz="2600" dirty="0"/>
          </a:p>
        </p:txBody>
      </p:sp>
      <p:sp>
        <p:nvSpPr>
          <p:cNvPr id="4" name="Segnaposto piè di pagina 3">
            <a:extLst>
              <a:ext uri="{FF2B5EF4-FFF2-40B4-BE49-F238E27FC236}">
                <a16:creationId xmlns:a16="http://schemas.microsoft.com/office/drawing/2014/main" id="{A3924C01-18C6-14F9-A617-6DCB18696D98}"/>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95B9E013-FF62-94B7-AB75-BA16CD73FDF8}"/>
              </a:ext>
            </a:extLst>
          </p:cNvPr>
          <p:cNvSpPr>
            <a:spLocks noGrp="1"/>
          </p:cNvSpPr>
          <p:nvPr>
            <p:ph type="sldNum" sz="quarter" idx="12"/>
          </p:nvPr>
        </p:nvSpPr>
        <p:spPr/>
        <p:txBody>
          <a:bodyPr/>
          <a:lstStyle/>
          <a:p>
            <a:fld id="{6D22F896-40B5-4ADD-8801-0D06FADFA095}" type="slidenum">
              <a:rPr lang="en-US" smtClean="0"/>
              <a:t>46</a:t>
            </a:fld>
            <a:endParaRPr lang="en-US" dirty="0"/>
          </a:p>
        </p:txBody>
      </p:sp>
    </p:spTree>
    <p:extLst>
      <p:ext uri="{BB962C8B-B14F-4D97-AF65-F5344CB8AC3E}">
        <p14:creationId xmlns:p14="http://schemas.microsoft.com/office/powerpoint/2010/main" val="2216664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0FAEC1-8373-1D45-DE57-F3F9D87E2557}"/>
              </a:ext>
            </a:extLst>
          </p:cNvPr>
          <p:cNvSpPr>
            <a:spLocks noGrp="1"/>
          </p:cNvSpPr>
          <p:nvPr>
            <p:ph type="title"/>
          </p:nvPr>
        </p:nvSpPr>
        <p:spPr/>
        <p:txBody>
          <a:bodyPr/>
          <a:lstStyle/>
          <a:p>
            <a:r>
              <a:rPr lang="it-IT" dirty="0"/>
              <a:t>L’abolizione della mediazione</a:t>
            </a:r>
          </a:p>
        </p:txBody>
      </p:sp>
      <p:sp>
        <p:nvSpPr>
          <p:cNvPr id="3" name="Segnaposto contenuto 2">
            <a:extLst>
              <a:ext uri="{FF2B5EF4-FFF2-40B4-BE49-F238E27FC236}">
                <a16:creationId xmlns:a16="http://schemas.microsoft.com/office/drawing/2014/main" id="{714E584B-47D2-76AB-6C9F-2DB8956311BD}"/>
              </a:ext>
            </a:extLst>
          </p:cNvPr>
          <p:cNvSpPr>
            <a:spLocks noGrp="1"/>
          </p:cNvSpPr>
          <p:nvPr>
            <p:ph idx="1"/>
          </p:nvPr>
        </p:nvSpPr>
        <p:spPr/>
        <p:txBody>
          <a:bodyPr>
            <a:normAutofit lnSpcReduction="10000"/>
          </a:bodyPr>
          <a:lstStyle/>
          <a:p>
            <a:pPr marL="0" indent="0" algn="just">
              <a:buNone/>
            </a:pP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L'Ente locale, quindi, non ha più la necessita di strutturarsi per assicurare la mediazione tributaria ma non libera risorse umane, visto che graveranno sulla propria organizzazione l'obbligo del contradditorio preventivo e l'onere di un più attento esame degli atti finalizzato alla verifica delle condizioni per intervenire tramite l'autotutela, per la quale adesso sussiste la certezza della sua impugnabilità e, dunque, di fare ricorso all'autorità giurisdizionale.</a:t>
            </a:r>
            <a:endParaRPr lang="it-IT" sz="26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BBE95ECF-8047-E168-6076-55C76CEBC04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2FCD0581-2DED-B37E-C9E9-53E9B8B78461}"/>
              </a:ext>
            </a:extLst>
          </p:cNvPr>
          <p:cNvSpPr>
            <a:spLocks noGrp="1"/>
          </p:cNvSpPr>
          <p:nvPr>
            <p:ph type="sldNum" sz="quarter" idx="12"/>
          </p:nvPr>
        </p:nvSpPr>
        <p:spPr/>
        <p:txBody>
          <a:bodyPr/>
          <a:lstStyle/>
          <a:p>
            <a:fld id="{6D22F896-40B5-4ADD-8801-0D06FADFA095}" type="slidenum">
              <a:rPr lang="en-US" smtClean="0"/>
              <a:t>47</a:t>
            </a:fld>
            <a:endParaRPr lang="en-US" dirty="0"/>
          </a:p>
        </p:txBody>
      </p:sp>
    </p:spTree>
    <p:extLst>
      <p:ext uri="{BB962C8B-B14F-4D97-AF65-F5344CB8AC3E}">
        <p14:creationId xmlns:p14="http://schemas.microsoft.com/office/powerpoint/2010/main" val="22982439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2E0048-0916-7952-8BAA-117CBB575722}"/>
              </a:ext>
            </a:extLst>
          </p:cNvPr>
          <p:cNvSpPr>
            <a:spLocks noGrp="1"/>
          </p:cNvSpPr>
          <p:nvPr>
            <p:ph type="title"/>
          </p:nvPr>
        </p:nvSpPr>
        <p:spPr/>
        <p:txBody>
          <a:bodyPr>
            <a:normAutofit fontScale="90000"/>
          </a:bodyPr>
          <a:lstStyle/>
          <a:p>
            <a:r>
              <a:rPr lang="it-IT" dirty="0"/>
              <a:t>Entrata in vigore dell’abolizione della mediazione</a:t>
            </a:r>
          </a:p>
        </p:txBody>
      </p:sp>
      <p:sp>
        <p:nvSpPr>
          <p:cNvPr id="3" name="Segnaposto contenuto 2">
            <a:extLst>
              <a:ext uri="{FF2B5EF4-FFF2-40B4-BE49-F238E27FC236}">
                <a16:creationId xmlns:a16="http://schemas.microsoft.com/office/drawing/2014/main" id="{CE1E48BD-D187-F6C8-43BC-BCA052F9DDAA}"/>
              </a:ext>
            </a:extLst>
          </p:cNvPr>
          <p:cNvSpPr>
            <a:spLocks noGrp="1"/>
          </p:cNvSpPr>
          <p:nvPr>
            <p:ph idx="1"/>
          </p:nvPr>
        </p:nvSpPr>
        <p:spPr/>
        <p:txBody>
          <a:bodyPr>
            <a:normAutofit fontScale="85000" lnSpcReduction="20000"/>
          </a:bodyPr>
          <a:lstStyle/>
          <a:p>
            <a:pPr marL="0" indent="0" algn="r">
              <a:lnSpc>
                <a:spcPct val="115000"/>
              </a:lnSpc>
              <a:spcAft>
                <a:spcPts val="1000"/>
              </a:spcAft>
              <a:buNone/>
            </a:pPr>
            <a:endParaRPr lang="it-IT" sz="18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La dottrina si è posta il problema dell'entrata in vigore della soppressione dell'istituto della mediazione. </a:t>
            </a:r>
            <a:endParaRPr lang="it-IT" sz="26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Nel D. Lgs. n. 220/2023, infatti, esistono due differenti date di entrate in vigore delle norme:</a:t>
            </a:r>
          </a:p>
          <a:p>
            <a:pPr algn="just">
              <a:lnSpc>
                <a:spcPct val="115000"/>
              </a:lnSpc>
              <a:spcAft>
                <a:spcPts val="1000"/>
              </a:spcAft>
            </a:pP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 alcune trovano applicazione dal giorno successivo all'entrata in vigore del decreto delegato (pubblicato in G.U. il 3 gennaio 2024) </a:t>
            </a:r>
          </a:p>
          <a:p>
            <a:pPr algn="just">
              <a:lnSpc>
                <a:spcPct val="115000"/>
              </a:lnSpc>
              <a:spcAft>
                <a:spcPts val="1000"/>
              </a:spcAft>
            </a:pP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mentre le disposizioni di carattere processuale si applicheranno ai giudizi, di primo e secondo grado, con ricorso notificato successivamente al 1° settembre 2024. </a:t>
            </a:r>
            <a:endParaRPr lang="it-IT" sz="26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gn="just">
              <a:buNone/>
            </a:pPr>
            <a:endParaRPr lang="it-IT" sz="2600" dirty="0"/>
          </a:p>
        </p:txBody>
      </p:sp>
      <p:sp>
        <p:nvSpPr>
          <p:cNvPr id="4" name="Segnaposto piè di pagina 3">
            <a:extLst>
              <a:ext uri="{FF2B5EF4-FFF2-40B4-BE49-F238E27FC236}">
                <a16:creationId xmlns:a16="http://schemas.microsoft.com/office/drawing/2014/main" id="{0CB4BA51-CB4C-DA78-D73F-4FD98B065BD4}"/>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5EB06916-ECB4-EB64-03DC-C028AE803861}"/>
              </a:ext>
            </a:extLst>
          </p:cNvPr>
          <p:cNvSpPr>
            <a:spLocks noGrp="1"/>
          </p:cNvSpPr>
          <p:nvPr>
            <p:ph type="sldNum" sz="quarter" idx="12"/>
          </p:nvPr>
        </p:nvSpPr>
        <p:spPr/>
        <p:txBody>
          <a:bodyPr/>
          <a:lstStyle/>
          <a:p>
            <a:fld id="{6D22F896-40B5-4ADD-8801-0D06FADFA095}" type="slidenum">
              <a:rPr lang="en-US" smtClean="0"/>
              <a:t>48</a:t>
            </a:fld>
            <a:endParaRPr lang="en-US" dirty="0"/>
          </a:p>
        </p:txBody>
      </p:sp>
    </p:spTree>
    <p:extLst>
      <p:ext uri="{BB962C8B-B14F-4D97-AF65-F5344CB8AC3E}">
        <p14:creationId xmlns:p14="http://schemas.microsoft.com/office/powerpoint/2010/main" val="459935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E84A20-C12D-AD3C-B0C1-8B4384D8B707}"/>
              </a:ext>
            </a:extLst>
          </p:cNvPr>
          <p:cNvSpPr>
            <a:spLocks noGrp="1"/>
          </p:cNvSpPr>
          <p:nvPr>
            <p:ph type="title"/>
          </p:nvPr>
        </p:nvSpPr>
        <p:spPr/>
        <p:txBody>
          <a:bodyPr>
            <a:normAutofit fontScale="90000"/>
          </a:bodyPr>
          <a:lstStyle/>
          <a:p>
            <a:r>
              <a:rPr lang="it-IT" dirty="0"/>
              <a:t>Entrata in vigore dell’abolizione della mediazione</a:t>
            </a:r>
          </a:p>
        </p:txBody>
      </p:sp>
      <p:sp>
        <p:nvSpPr>
          <p:cNvPr id="3" name="Segnaposto contenuto 2">
            <a:extLst>
              <a:ext uri="{FF2B5EF4-FFF2-40B4-BE49-F238E27FC236}">
                <a16:creationId xmlns:a16="http://schemas.microsoft.com/office/drawing/2014/main" id="{2AE42FC6-4378-CC20-5A80-9CE85CC48899}"/>
              </a:ext>
            </a:extLst>
          </p:cNvPr>
          <p:cNvSpPr>
            <a:spLocks noGrp="1"/>
          </p:cNvSpPr>
          <p:nvPr>
            <p:ph idx="1"/>
          </p:nvPr>
        </p:nvSpPr>
        <p:spPr/>
        <p:txBody>
          <a:bodyPr>
            <a:normAutofit fontScale="92500" lnSpcReduction="10000"/>
          </a:bodyPr>
          <a:lstStyle/>
          <a:p>
            <a:pPr marL="0" indent="0" algn="just">
              <a:buNone/>
            </a:pPr>
            <a:r>
              <a:rPr lang="it-IT" sz="2800" kern="100" dirty="0">
                <a:effectLst/>
                <a:latin typeface="Times New Roman" panose="02020603050405020304" pitchFamily="18" charset="0"/>
                <a:ea typeface="Times New Roman" panose="02020603050405020304" pitchFamily="18" charset="0"/>
                <a:cs typeface="Times New Roman" panose="02020603050405020304" pitchFamily="18" charset="0"/>
              </a:rPr>
              <a:t>La questione è stata dipanata dal Dipartimento di Giustizia Tributaria, prima, e dal Mef, poi. </a:t>
            </a:r>
          </a:p>
          <a:p>
            <a:pPr marL="0" indent="0" algn="just">
              <a:buNone/>
            </a:pPr>
            <a:r>
              <a:rPr lang="it-IT" sz="2800" kern="100" dirty="0">
                <a:effectLst/>
                <a:latin typeface="Times New Roman" panose="02020603050405020304" pitchFamily="18" charset="0"/>
                <a:ea typeface="Times New Roman" panose="02020603050405020304" pitchFamily="18" charset="0"/>
                <a:cs typeface="Times New Roman" panose="02020603050405020304" pitchFamily="18" charset="0"/>
              </a:rPr>
              <a:t>Il primo ha trasmesso una direttiva alle segreterie delle Corti di Giustizia Tributaria mentre il secondo, in data 22 gennaio 2024, ha diramato un comunicato stampa, convenendo entrambi sulla data del 4 gennaio 2024 per l'abolizione dell'obbligo di presentare reclamo con tentativo di mediazione.</a:t>
            </a:r>
            <a:endParaRPr lang="it-IT" sz="28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D8BC1D3F-9959-7413-59A5-CB0D5F49B99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1D00B365-D4B8-F94A-5029-F19FB17D6AE1}"/>
              </a:ext>
            </a:extLst>
          </p:cNvPr>
          <p:cNvSpPr>
            <a:spLocks noGrp="1"/>
          </p:cNvSpPr>
          <p:nvPr>
            <p:ph type="sldNum" sz="quarter" idx="12"/>
          </p:nvPr>
        </p:nvSpPr>
        <p:spPr/>
        <p:txBody>
          <a:bodyPr/>
          <a:lstStyle/>
          <a:p>
            <a:fld id="{6D22F896-40B5-4ADD-8801-0D06FADFA095}" type="slidenum">
              <a:rPr lang="en-US" smtClean="0"/>
              <a:t>49</a:t>
            </a:fld>
            <a:endParaRPr lang="en-US" dirty="0"/>
          </a:p>
        </p:txBody>
      </p:sp>
    </p:spTree>
    <p:extLst>
      <p:ext uri="{BB962C8B-B14F-4D97-AF65-F5344CB8AC3E}">
        <p14:creationId xmlns:p14="http://schemas.microsoft.com/office/powerpoint/2010/main" val="126769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CE3163-0B33-15BE-0AF3-BC4E369185E1}"/>
              </a:ext>
            </a:extLst>
          </p:cNvPr>
          <p:cNvSpPr>
            <a:spLocks noGrp="1"/>
          </p:cNvSpPr>
          <p:nvPr>
            <p:ph type="title"/>
          </p:nvPr>
        </p:nvSpPr>
        <p:spPr/>
        <p:txBody>
          <a:bodyPr/>
          <a:lstStyle/>
          <a:p>
            <a:r>
              <a:rPr lang="it-IT" dirty="0"/>
              <a:t>Lo statuto del contribuente</a:t>
            </a:r>
          </a:p>
        </p:txBody>
      </p:sp>
      <p:sp>
        <p:nvSpPr>
          <p:cNvPr id="3" name="Segnaposto contenuto 2">
            <a:extLst>
              <a:ext uri="{FF2B5EF4-FFF2-40B4-BE49-F238E27FC236}">
                <a16:creationId xmlns:a16="http://schemas.microsoft.com/office/drawing/2014/main" id="{853E1AB2-55EF-65AD-6E47-3AD69E10136C}"/>
              </a:ext>
            </a:extLst>
          </p:cNvPr>
          <p:cNvSpPr>
            <a:spLocks noGrp="1"/>
          </p:cNvSpPr>
          <p:nvPr>
            <p:ph idx="1"/>
          </p:nvPr>
        </p:nvSpPr>
        <p:spPr/>
        <p:txBody>
          <a:bodyPr>
            <a:normAutofit fontScale="92500" lnSpcReduction="20000"/>
          </a:bodyPr>
          <a:lstStyle/>
          <a:p>
            <a:pPr indent="0" algn="just">
              <a:lnSpc>
                <a:spcPct val="150000"/>
              </a:lnSpc>
              <a:buNone/>
              <a:tabLst>
                <a:tab pos="215900" algn="l"/>
              </a:tabLst>
            </a:pPr>
            <a:r>
              <a:rPr lang="it-IT" sz="2400" dirty="0">
                <a:solidFill>
                  <a:srgbClr val="FF0000"/>
                </a:solidFill>
                <a:effectLst/>
                <a:latin typeface="FreightText Pro Book"/>
                <a:ea typeface="Times New Roman" panose="02020603050405020304" pitchFamily="18" charset="0"/>
                <a:cs typeface="FreightText Pro Book"/>
              </a:rPr>
              <a:t>Anche per i Comuni e le Province che non dovessero adempiere, i principi dello Statuto trovavano, comunque, ampia attuazione. </a:t>
            </a:r>
            <a:endParaRPr lang="it-IT" sz="2400" dirty="0">
              <a:solidFill>
                <a:srgbClr val="000000"/>
              </a:solidFill>
              <a:effectLst/>
              <a:latin typeface="FreightText Pro Book"/>
              <a:ea typeface="Times New Roman" panose="02020603050405020304" pitchFamily="18" charset="0"/>
              <a:cs typeface="FreightText Pro Book"/>
            </a:endParaRPr>
          </a:p>
          <a:p>
            <a:pPr indent="0" algn="just">
              <a:lnSpc>
                <a:spcPct val="150000"/>
              </a:lnSpc>
              <a:buNone/>
              <a:tabLst>
                <a:tab pos="215900" algn="l"/>
              </a:tabLst>
            </a:pPr>
            <a:r>
              <a:rPr lang="it-IT" sz="2400" dirty="0">
                <a:effectLst/>
                <a:latin typeface="FreightText Pro Book"/>
                <a:ea typeface="Times New Roman" panose="02020603050405020304" pitchFamily="18" charset="0"/>
                <a:cs typeface="FreightText Pro Book"/>
              </a:rPr>
              <a:t>Sono numerose, infatti, le disposizioni direttamente applicabili agli Enti locali la cui violazione si può riflettere sulla legittimità degli atti impositivi.</a:t>
            </a:r>
          </a:p>
          <a:p>
            <a:pPr indent="0" algn="just">
              <a:lnSpc>
                <a:spcPct val="150000"/>
              </a:lnSpc>
              <a:buNone/>
              <a:tabLst>
                <a:tab pos="215900" algn="l"/>
              </a:tabLst>
            </a:pPr>
            <a:r>
              <a:rPr lang="it-IT" sz="2400" b="1" dirty="0">
                <a:effectLst/>
                <a:latin typeface="FreightText Pro Book"/>
                <a:ea typeface="Times New Roman" panose="02020603050405020304" pitchFamily="18" charset="0"/>
                <a:cs typeface="FreightText Pro Book"/>
              </a:rPr>
              <a:t>È opportuno che i regolamenti degli Enti locali siano allineati alle previsioni dello Statuto</a:t>
            </a:r>
            <a:r>
              <a:rPr lang="it-IT" sz="2400" dirty="0">
                <a:effectLst/>
                <a:latin typeface="FreightText Pro Book"/>
                <a:ea typeface="Times New Roman" panose="02020603050405020304" pitchFamily="18" charset="0"/>
                <a:cs typeface="FreightText Pro Book"/>
              </a:rPr>
              <a:t> e siano aggiornati a tutte le modifiche legislative di fiscalità locale successive, anche se queste sono direttamente applicabili a tutti gli Enti locali. </a:t>
            </a:r>
          </a:p>
          <a:p>
            <a:pPr marL="0" indent="0">
              <a:buNone/>
            </a:pPr>
            <a:endParaRPr lang="it-IT" dirty="0"/>
          </a:p>
        </p:txBody>
      </p:sp>
      <p:sp>
        <p:nvSpPr>
          <p:cNvPr id="4" name="Segnaposto piè di pagina 3">
            <a:extLst>
              <a:ext uri="{FF2B5EF4-FFF2-40B4-BE49-F238E27FC236}">
                <a16:creationId xmlns:a16="http://schemas.microsoft.com/office/drawing/2014/main" id="{86AA2FD1-C2C1-AE98-51F8-5CD2D4C4E14E}"/>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CA5A273F-06C0-BC08-52B7-A71A2FB70D84}"/>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41878206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6510DD-2184-B52C-A5BD-8079C199C8B9}"/>
              </a:ext>
            </a:extLst>
          </p:cNvPr>
          <p:cNvSpPr>
            <a:spLocks noGrp="1"/>
          </p:cNvSpPr>
          <p:nvPr>
            <p:ph type="title"/>
          </p:nvPr>
        </p:nvSpPr>
        <p:spPr/>
        <p:txBody>
          <a:bodyPr/>
          <a:lstStyle/>
          <a:p>
            <a:r>
              <a:rPr lang="it-IT" dirty="0"/>
              <a:t>Controversie con mediazione già attivata</a:t>
            </a:r>
          </a:p>
        </p:txBody>
      </p:sp>
      <p:sp>
        <p:nvSpPr>
          <p:cNvPr id="3" name="Segnaposto contenuto 2">
            <a:extLst>
              <a:ext uri="{FF2B5EF4-FFF2-40B4-BE49-F238E27FC236}">
                <a16:creationId xmlns:a16="http://schemas.microsoft.com/office/drawing/2014/main" id="{BF62A41D-DEF5-E9FA-3938-077DC5952E54}"/>
              </a:ext>
            </a:extLst>
          </p:cNvPr>
          <p:cNvSpPr>
            <a:spLocks noGrp="1"/>
          </p:cNvSpPr>
          <p:nvPr>
            <p:ph idx="1"/>
          </p:nvPr>
        </p:nvSpPr>
        <p:spPr/>
        <p:txBody>
          <a:bodyPr>
            <a:noAutofit/>
          </a:bodyPr>
          <a:lstStyle/>
          <a:p>
            <a:pPr marL="0" indent="0" algn="just">
              <a:lnSpc>
                <a:spcPct val="115000"/>
              </a:lnSpc>
              <a:spcAft>
                <a:spcPts val="1000"/>
              </a:spcAft>
              <a:buNone/>
            </a:pPr>
            <a:r>
              <a:rPr lang="it-IT" sz="2400" kern="100" dirty="0">
                <a:effectLst/>
                <a:latin typeface="Times New Roman" panose="02020603050405020304" pitchFamily="18" charset="0"/>
                <a:ea typeface="Times New Roman" panose="02020603050405020304" pitchFamily="18" charset="0"/>
                <a:cs typeface="Times New Roman" panose="02020603050405020304" pitchFamily="18" charset="0"/>
              </a:rPr>
              <a:t>Mentre per i ricorsi da depositare dopo il 4 gennaio 2024, appare chiaro che seguiranno l'iter ordinario, resta il problema della fase transitoria per le mediazioni obbligatorie attivate fino a quella data, considerato che il decreto delegato non prevede una specifica disciplina per le controversie in corso.</a:t>
            </a:r>
            <a:endParaRPr lang="it-IT" sz="24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it-IT" sz="2400" kern="100" dirty="0">
                <a:effectLst/>
                <a:latin typeface="Times New Roman" panose="02020603050405020304" pitchFamily="18" charset="0"/>
                <a:ea typeface="Times New Roman" panose="02020603050405020304" pitchFamily="18" charset="0"/>
                <a:cs typeface="Times New Roman" panose="02020603050405020304" pitchFamily="18" charset="0"/>
              </a:rPr>
              <a:t>La soluzione più ovvia è quella che per i procedimenti in corso continuano ad applicarsi le regole stabilite dall'articolo 17-bis, oggi abrogato.</a:t>
            </a:r>
            <a:endParaRPr lang="it-IT" sz="24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buNone/>
            </a:pPr>
            <a:endParaRPr lang="it-IT" sz="2400" dirty="0"/>
          </a:p>
        </p:txBody>
      </p:sp>
      <p:sp>
        <p:nvSpPr>
          <p:cNvPr id="4" name="Segnaposto piè di pagina 3">
            <a:extLst>
              <a:ext uri="{FF2B5EF4-FFF2-40B4-BE49-F238E27FC236}">
                <a16:creationId xmlns:a16="http://schemas.microsoft.com/office/drawing/2014/main" id="{5B60A00C-8072-61DC-DCF8-F7D3C1583674}"/>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19B541F8-463E-E132-DB68-9B88D087EA81}"/>
              </a:ext>
            </a:extLst>
          </p:cNvPr>
          <p:cNvSpPr>
            <a:spLocks noGrp="1"/>
          </p:cNvSpPr>
          <p:nvPr>
            <p:ph type="sldNum" sz="quarter" idx="12"/>
          </p:nvPr>
        </p:nvSpPr>
        <p:spPr/>
        <p:txBody>
          <a:bodyPr/>
          <a:lstStyle/>
          <a:p>
            <a:fld id="{6D22F896-40B5-4ADD-8801-0D06FADFA095}" type="slidenum">
              <a:rPr lang="en-US" smtClean="0"/>
              <a:t>50</a:t>
            </a:fld>
            <a:endParaRPr lang="en-US" dirty="0"/>
          </a:p>
        </p:txBody>
      </p:sp>
    </p:spTree>
    <p:extLst>
      <p:ext uri="{BB962C8B-B14F-4D97-AF65-F5344CB8AC3E}">
        <p14:creationId xmlns:p14="http://schemas.microsoft.com/office/powerpoint/2010/main" val="32192973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BC0F65-4BB3-75A8-7AB3-FBAB97F53849}"/>
              </a:ext>
            </a:extLst>
          </p:cNvPr>
          <p:cNvSpPr>
            <a:spLocks noGrp="1"/>
          </p:cNvSpPr>
          <p:nvPr>
            <p:ph type="title"/>
          </p:nvPr>
        </p:nvSpPr>
        <p:spPr/>
        <p:txBody>
          <a:bodyPr/>
          <a:lstStyle/>
          <a:p>
            <a:r>
              <a:rPr lang="it-IT" dirty="0"/>
              <a:t>Controversie con mediazione già attivata</a:t>
            </a:r>
          </a:p>
        </p:txBody>
      </p:sp>
      <p:sp>
        <p:nvSpPr>
          <p:cNvPr id="3" name="Segnaposto contenuto 2">
            <a:extLst>
              <a:ext uri="{FF2B5EF4-FFF2-40B4-BE49-F238E27FC236}">
                <a16:creationId xmlns:a16="http://schemas.microsoft.com/office/drawing/2014/main" id="{A782A5AE-2F8F-E5CA-A9FB-6A03DD754DE5}"/>
              </a:ext>
            </a:extLst>
          </p:cNvPr>
          <p:cNvSpPr>
            <a:spLocks noGrp="1"/>
          </p:cNvSpPr>
          <p:nvPr>
            <p:ph idx="1"/>
          </p:nvPr>
        </p:nvSpPr>
        <p:spPr/>
        <p:txBody>
          <a:bodyPr/>
          <a:lstStyle/>
          <a:p>
            <a:pPr marL="0" indent="0" algn="just">
              <a:buNone/>
            </a:pP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A detto articolo la dottrina attribuisce una efficacia </a:t>
            </a:r>
            <a:r>
              <a:rPr lang="it-IT" sz="2600" b="1" i="1" kern="100" dirty="0" err="1">
                <a:effectLst/>
                <a:latin typeface="Times New Roman" panose="02020603050405020304" pitchFamily="18" charset="0"/>
                <a:ea typeface="Times New Roman" panose="02020603050405020304" pitchFamily="18" charset="0"/>
                <a:cs typeface="Times New Roman" panose="02020603050405020304" pitchFamily="18" charset="0"/>
              </a:rPr>
              <a:t>ultrattiva</a:t>
            </a: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it-IT" sz="1800" i="1" kern="100" dirty="0">
                <a:effectLst/>
                <a:latin typeface="Times New Roman" panose="02020603050405020304" pitchFamily="18" charset="0"/>
                <a:ea typeface="Times New Roman" panose="02020603050405020304" pitchFamily="18" charset="0"/>
                <a:cs typeface="Times New Roman" panose="02020603050405020304" pitchFamily="18" charset="0"/>
              </a:rPr>
              <a:t>L. Di Fiore, M. Di Fiore "Abrogazione della mediazione: entrata in vigore ed effetti, in "Riforma fiscale/5-Contenzioso tributario: guida operativa alle novità ed alla disciplina dopo il D. Lgs. n. 220/2023", IlSole24Ore, marzo 2024</a:t>
            </a:r>
            <a:r>
              <a:rPr lang="it-IT"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600" kern="100" dirty="0">
                <a:effectLst/>
                <a:latin typeface="Times New Roman" panose="02020603050405020304" pitchFamily="18" charset="0"/>
                <a:ea typeface="Times New Roman" panose="02020603050405020304" pitchFamily="18" charset="0"/>
                <a:cs typeface="Times New Roman" panose="02020603050405020304" pitchFamily="18" charset="0"/>
              </a:rPr>
              <a:t>cioè il potere di disciplinare fattispecie anche dopo la sua abrogazione.</a:t>
            </a:r>
            <a:endParaRPr lang="it-IT" sz="26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01FDCE3B-6DDB-3AE1-4C4A-F8B9AE2CDCCC}"/>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F74598E3-2E09-D170-8476-DF970DE97A11}"/>
              </a:ext>
            </a:extLst>
          </p:cNvPr>
          <p:cNvSpPr>
            <a:spLocks noGrp="1"/>
          </p:cNvSpPr>
          <p:nvPr>
            <p:ph type="sldNum" sz="quarter" idx="12"/>
          </p:nvPr>
        </p:nvSpPr>
        <p:spPr/>
        <p:txBody>
          <a:bodyPr/>
          <a:lstStyle/>
          <a:p>
            <a:fld id="{6D22F896-40B5-4ADD-8801-0D06FADFA095}" type="slidenum">
              <a:rPr lang="en-US" smtClean="0"/>
              <a:t>51</a:t>
            </a:fld>
            <a:endParaRPr lang="en-US" dirty="0"/>
          </a:p>
        </p:txBody>
      </p:sp>
    </p:spTree>
    <p:extLst>
      <p:ext uri="{BB962C8B-B14F-4D97-AF65-F5344CB8AC3E}">
        <p14:creationId xmlns:p14="http://schemas.microsoft.com/office/powerpoint/2010/main" val="3090957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453793-5E7C-09F5-7296-6EDF9439C0EA}"/>
              </a:ext>
            </a:extLst>
          </p:cNvPr>
          <p:cNvSpPr>
            <a:spLocks noGrp="1"/>
          </p:cNvSpPr>
          <p:nvPr>
            <p:ph type="title"/>
          </p:nvPr>
        </p:nvSpPr>
        <p:spPr/>
        <p:txBody>
          <a:bodyPr>
            <a:normAutofit fontScale="90000"/>
          </a:bodyPr>
          <a:lstStyle/>
          <a:p>
            <a:r>
              <a:rPr lang="it-IT" dirty="0"/>
              <a:t>La testimonianza nel contenzioso tributario</a:t>
            </a:r>
          </a:p>
        </p:txBody>
      </p:sp>
      <p:sp>
        <p:nvSpPr>
          <p:cNvPr id="3" name="Segnaposto contenuto 2">
            <a:extLst>
              <a:ext uri="{FF2B5EF4-FFF2-40B4-BE49-F238E27FC236}">
                <a16:creationId xmlns:a16="http://schemas.microsoft.com/office/drawing/2014/main" id="{C6EE2F3B-E4E4-3E91-0129-FFD5BA406AAB}"/>
              </a:ext>
            </a:extLst>
          </p:cNvPr>
          <p:cNvSpPr>
            <a:spLocks noGrp="1"/>
          </p:cNvSpPr>
          <p:nvPr>
            <p:ph idx="1"/>
          </p:nvPr>
        </p:nvSpPr>
        <p:spPr/>
        <p:txBody>
          <a:bodyPr>
            <a:noAutofit/>
          </a:bodyPr>
          <a:lstStyle/>
          <a:p>
            <a:pPr marL="0" indent="0" algn="just">
              <a:buNone/>
            </a:pPr>
            <a:r>
              <a:rPr lang="it-IT" sz="2200" b="1" dirty="0">
                <a:latin typeface="Times New Roman" panose="02020603050405020304" pitchFamily="18" charset="0"/>
                <a:cs typeface="Times New Roman" panose="02020603050405020304" pitchFamily="18" charset="0"/>
              </a:rPr>
              <a:t>Nel processo tributario non è ammessa la testimonianza dietro giuramento. </a:t>
            </a:r>
            <a:r>
              <a:rPr lang="it-IT" sz="2200" dirty="0">
                <a:latin typeface="Times New Roman" panose="02020603050405020304" pitchFamily="18" charset="0"/>
                <a:cs typeface="Times New Roman" panose="02020603050405020304" pitchFamily="18" charset="0"/>
              </a:rPr>
              <a:t>La Corte, ove lo ritenga necessario ai fini della decisione e anche senza l'accordo delle parti, può ammettere </a:t>
            </a:r>
            <a:r>
              <a:rPr lang="it-IT" sz="2200" b="1" dirty="0">
                <a:latin typeface="Times New Roman" panose="02020603050405020304" pitchFamily="18" charset="0"/>
                <a:cs typeface="Times New Roman" panose="02020603050405020304" pitchFamily="18" charset="0"/>
              </a:rPr>
              <a:t>la prova testimoniale, assunta con le forme di cui all'articolo 257-bis del codice di procedura civile. </a:t>
            </a:r>
          </a:p>
          <a:p>
            <a:pPr marL="0" indent="0" algn="just">
              <a:buNone/>
            </a:pPr>
            <a:r>
              <a:rPr lang="it-IT" sz="2200" dirty="0">
                <a:latin typeface="Times New Roman" panose="02020603050405020304" pitchFamily="18" charset="0"/>
                <a:cs typeface="Times New Roman" panose="02020603050405020304" pitchFamily="18" charset="0"/>
              </a:rPr>
              <a:t>Nei casi in cui la pretesa tributaria sia fondata su verbali o altri atti facenti fede fino a querela di falso, la prova è ammessa soltanto su circostanze di fatto diverse da quelle attestate dal pubblico ufficiale.</a:t>
            </a:r>
          </a:p>
          <a:p>
            <a:pPr marL="0" indent="0">
              <a:buNone/>
            </a:pPr>
            <a:endParaRPr lang="it-IT" sz="2200"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9B4B8E59-D1E2-C5D5-FB3B-AFA5097A8539}"/>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2975B519-03CE-8EA6-36D4-3CB6E445FC36}"/>
              </a:ext>
            </a:extLst>
          </p:cNvPr>
          <p:cNvSpPr>
            <a:spLocks noGrp="1"/>
          </p:cNvSpPr>
          <p:nvPr>
            <p:ph type="sldNum" sz="quarter" idx="12"/>
          </p:nvPr>
        </p:nvSpPr>
        <p:spPr/>
        <p:txBody>
          <a:bodyPr/>
          <a:lstStyle/>
          <a:p>
            <a:fld id="{6D22F896-40B5-4ADD-8801-0D06FADFA095}" type="slidenum">
              <a:rPr lang="en-US" smtClean="0"/>
              <a:t>52</a:t>
            </a:fld>
            <a:endParaRPr lang="en-US" dirty="0"/>
          </a:p>
        </p:txBody>
      </p:sp>
    </p:spTree>
    <p:extLst>
      <p:ext uri="{BB962C8B-B14F-4D97-AF65-F5344CB8AC3E}">
        <p14:creationId xmlns:p14="http://schemas.microsoft.com/office/powerpoint/2010/main" val="5005466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AEEC20-AE81-1BC5-3C7F-7FAD3B22DBCE}"/>
              </a:ext>
            </a:extLst>
          </p:cNvPr>
          <p:cNvSpPr>
            <a:spLocks noGrp="1"/>
          </p:cNvSpPr>
          <p:nvPr>
            <p:ph type="title"/>
          </p:nvPr>
        </p:nvSpPr>
        <p:spPr/>
        <p:txBody>
          <a:bodyPr>
            <a:normAutofit fontScale="90000"/>
          </a:bodyPr>
          <a:lstStyle/>
          <a:p>
            <a:r>
              <a:rPr lang="it-IT" dirty="0"/>
              <a:t>La testimonianza nel contenzioso tributario</a:t>
            </a:r>
          </a:p>
        </p:txBody>
      </p:sp>
      <p:sp>
        <p:nvSpPr>
          <p:cNvPr id="3" name="Segnaposto contenuto 2">
            <a:extLst>
              <a:ext uri="{FF2B5EF4-FFF2-40B4-BE49-F238E27FC236}">
                <a16:creationId xmlns:a16="http://schemas.microsoft.com/office/drawing/2014/main" id="{DC4799C9-FF31-9A6F-4715-DB41A1974EAE}"/>
              </a:ext>
            </a:extLst>
          </p:cNvPr>
          <p:cNvSpPr>
            <a:spLocks noGrp="1"/>
          </p:cNvSpPr>
          <p:nvPr>
            <p:ph idx="1"/>
          </p:nvPr>
        </p:nvSpPr>
        <p:spPr/>
        <p:txBody>
          <a:bodyPr/>
          <a:lstStyle/>
          <a:p>
            <a:pPr marL="0" indent="0" algn="just">
              <a:buNone/>
            </a:pPr>
            <a:r>
              <a:rPr lang="it-IT" sz="2200" dirty="0">
                <a:latin typeface="Times New Roman" panose="02020603050405020304" pitchFamily="18" charset="0"/>
                <a:cs typeface="Times New Roman" panose="02020603050405020304" pitchFamily="18" charset="0"/>
              </a:rPr>
              <a:t>La corte di giustizia tributaria, tenuto conto della natura della causa e di ogni altra circostanza, può decidere di disporre l’assunzione della deposizione chiedendo al testimone di fornire per iscritto, entro un termine prefissato, le risposte sui quesiti sui quali deve essere interrogato (art. 257-bis, primo comma c.p.c.).</a:t>
            </a:r>
          </a:p>
          <a:p>
            <a:pPr marL="0" indent="0">
              <a:buNone/>
            </a:pPr>
            <a:endParaRPr lang="it-IT" dirty="0"/>
          </a:p>
        </p:txBody>
      </p:sp>
      <p:sp>
        <p:nvSpPr>
          <p:cNvPr id="4" name="Segnaposto piè di pagina 3">
            <a:extLst>
              <a:ext uri="{FF2B5EF4-FFF2-40B4-BE49-F238E27FC236}">
                <a16:creationId xmlns:a16="http://schemas.microsoft.com/office/drawing/2014/main" id="{6522462E-53D0-1433-2E8F-D722F2DA4AD7}"/>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C4C1D162-8295-ECC8-CE67-576A50E67FA9}"/>
              </a:ext>
            </a:extLst>
          </p:cNvPr>
          <p:cNvSpPr>
            <a:spLocks noGrp="1"/>
          </p:cNvSpPr>
          <p:nvPr>
            <p:ph type="sldNum" sz="quarter" idx="12"/>
          </p:nvPr>
        </p:nvSpPr>
        <p:spPr/>
        <p:txBody>
          <a:bodyPr/>
          <a:lstStyle/>
          <a:p>
            <a:fld id="{6D22F896-40B5-4ADD-8801-0D06FADFA095}" type="slidenum">
              <a:rPr lang="en-US" smtClean="0"/>
              <a:t>53</a:t>
            </a:fld>
            <a:endParaRPr lang="en-US" dirty="0"/>
          </a:p>
        </p:txBody>
      </p:sp>
    </p:spTree>
    <p:extLst>
      <p:ext uri="{BB962C8B-B14F-4D97-AF65-F5344CB8AC3E}">
        <p14:creationId xmlns:p14="http://schemas.microsoft.com/office/powerpoint/2010/main" val="15100804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2AD566-4C50-9EA2-E32E-C1B14578E485}"/>
              </a:ext>
            </a:extLst>
          </p:cNvPr>
          <p:cNvSpPr>
            <a:spLocks noGrp="1"/>
          </p:cNvSpPr>
          <p:nvPr>
            <p:ph type="title"/>
          </p:nvPr>
        </p:nvSpPr>
        <p:spPr/>
        <p:txBody>
          <a:bodyPr>
            <a:normAutofit fontScale="90000"/>
          </a:bodyPr>
          <a:lstStyle/>
          <a:p>
            <a:r>
              <a:rPr lang="it-IT" dirty="0"/>
              <a:t>La testimonianza nel contenzioso tributario</a:t>
            </a:r>
          </a:p>
        </p:txBody>
      </p:sp>
      <p:sp>
        <p:nvSpPr>
          <p:cNvPr id="3" name="Segnaposto contenuto 2">
            <a:extLst>
              <a:ext uri="{FF2B5EF4-FFF2-40B4-BE49-F238E27FC236}">
                <a16:creationId xmlns:a16="http://schemas.microsoft.com/office/drawing/2014/main" id="{DEDCC051-C6B8-3369-4D2F-999AA97B66BB}"/>
              </a:ext>
            </a:extLst>
          </p:cNvPr>
          <p:cNvSpPr>
            <a:spLocks noGrp="1"/>
          </p:cNvSpPr>
          <p:nvPr>
            <p:ph idx="1"/>
          </p:nvPr>
        </p:nvSpPr>
        <p:spPr/>
        <p:txBody>
          <a:bodyPr>
            <a:normAutofit/>
          </a:bodyPr>
          <a:lstStyle/>
          <a:p>
            <a:pPr marL="0" indent="0" algn="just">
              <a:buNone/>
            </a:pPr>
            <a:r>
              <a:rPr lang="it-IT" sz="3000" dirty="0">
                <a:latin typeface="Times New Roman" panose="02020603050405020304" pitchFamily="18" charset="0"/>
                <a:cs typeface="Times New Roman" panose="02020603050405020304" pitchFamily="18" charset="0"/>
              </a:rPr>
              <a:t>Per i ricorsi o gli appelli notificati dal 2 settembre 2024, si potrà notificare al TESTIMONE in via telematica il modello di deposizione e se è in possesso di firma digitale, il tutto potrà essere depositato telematicamente.</a:t>
            </a:r>
          </a:p>
        </p:txBody>
      </p:sp>
      <p:sp>
        <p:nvSpPr>
          <p:cNvPr id="4" name="Segnaposto piè di pagina 3">
            <a:extLst>
              <a:ext uri="{FF2B5EF4-FFF2-40B4-BE49-F238E27FC236}">
                <a16:creationId xmlns:a16="http://schemas.microsoft.com/office/drawing/2014/main" id="{D46604FC-720A-9591-5F2C-EE32DF526E8B}"/>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F2DD8A16-0D78-D672-16D4-A589C493E189}"/>
              </a:ext>
            </a:extLst>
          </p:cNvPr>
          <p:cNvSpPr>
            <a:spLocks noGrp="1"/>
          </p:cNvSpPr>
          <p:nvPr>
            <p:ph type="sldNum" sz="quarter" idx="12"/>
          </p:nvPr>
        </p:nvSpPr>
        <p:spPr/>
        <p:txBody>
          <a:bodyPr/>
          <a:lstStyle/>
          <a:p>
            <a:fld id="{6D22F896-40B5-4ADD-8801-0D06FADFA095}" type="slidenum">
              <a:rPr lang="en-US" smtClean="0"/>
              <a:t>54</a:t>
            </a:fld>
            <a:endParaRPr lang="en-US" dirty="0"/>
          </a:p>
        </p:txBody>
      </p:sp>
    </p:spTree>
    <p:extLst>
      <p:ext uri="{BB962C8B-B14F-4D97-AF65-F5344CB8AC3E}">
        <p14:creationId xmlns:p14="http://schemas.microsoft.com/office/powerpoint/2010/main" val="40231170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CF82C6-5628-FEC6-4DFE-8169BA762C23}"/>
              </a:ext>
            </a:extLst>
          </p:cNvPr>
          <p:cNvSpPr>
            <a:spLocks noGrp="1"/>
          </p:cNvSpPr>
          <p:nvPr>
            <p:ph type="title"/>
          </p:nvPr>
        </p:nvSpPr>
        <p:spPr/>
        <p:txBody>
          <a:bodyPr>
            <a:normAutofit fontScale="90000"/>
          </a:bodyPr>
          <a:lstStyle/>
          <a:p>
            <a:r>
              <a:rPr lang="it-IT" dirty="0"/>
              <a:t>Il nuovo contenzioso tributario</a:t>
            </a:r>
            <a:br>
              <a:rPr lang="it-IT" dirty="0"/>
            </a:br>
            <a:r>
              <a:rPr lang="it-IT" dirty="0"/>
              <a:t>D. Lgs. n. 220/2023</a:t>
            </a:r>
          </a:p>
        </p:txBody>
      </p:sp>
      <p:sp>
        <p:nvSpPr>
          <p:cNvPr id="3" name="Segnaposto contenuto 2">
            <a:extLst>
              <a:ext uri="{FF2B5EF4-FFF2-40B4-BE49-F238E27FC236}">
                <a16:creationId xmlns:a16="http://schemas.microsoft.com/office/drawing/2014/main" id="{A8A2E302-D217-AF46-5A22-84BFFE6AD777}"/>
              </a:ext>
            </a:extLst>
          </p:cNvPr>
          <p:cNvSpPr>
            <a:spLocks noGrp="1"/>
          </p:cNvSpPr>
          <p:nvPr>
            <p:ph idx="1"/>
          </p:nvPr>
        </p:nvSpPr>
        <p:spPr/>
        <p:txBody>
          <a:bodyPr>
            <a:normAutofit/>
          </a:bodyPr>
          <a:lstStyle/>
          <a:p>
            <a:pPr marL="0" indent="0" algn="just">
              <a:buNone/>
            </a:pPr>
            <a:r>
              <a:rPr lang="it-IT" sz="3000" dirty="0">
                <a:latin typeface="Times New Roman" panose="02020603050405020304" pitchFamily="18" charset="0"/>
                <a:cs typeface="Times New Roman" panose="02020603050405020304" pitchFamily="18" charset="0"/>
              </a:rPr>
              <a:t>Se la parte firma digitalmente il ricorso non sarà necessaria l’autentica del difensore.</a:t>
            </a:r>
          </a:p>
          <a:p>
            <a:pPr marL="0" indent="0" algn="just">
              <a:buNone/>
            </a:pPr>
            <a:r>
              <a:rPr lang="it-IT" sz="3000" dirty="0">
                <a:latin typeface="Times New Roman" panose="02020603050405020304" pitchFamily="18" charset="0"/>
                <a:cs typeface="Times New Roman" panose="02020603050405020304" pitchFamily="18" charset="0"/>
              </a:rPr>
              <a:t>Se sottoscrive l’atto con firma autografa su carta, il difensore potrà depositare copia per immagine con conformità.</a:t>
            </a:r>
          </a:p>
        </p:txBody>
      </p:sp>
      <p:sp>
        <p:nvSpPr>
          <p:cNvPr id="4" name="Segnaposto piè di pagina 3">
            <a:extLst>
              <a:ext uri="{FF2B5EF4-FFF2-40B4-BE49-F238E27FC236}">
                <a16:creationId xmlns:a16="http://schemas.microsoft.com/office/drawing/2014/main" id="{C74FEE91-CC21-C334-D7F5-CB82536BF19D}"/>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F58CDFCE-5FA4-4C59-F3EC-5698609B64DE}"/>
              </a:ext>
            </a:extLst>
          </p:cNvPr>
          <p:cNvSpPr>
            <a:spLocks noGrp="1"/>
          </p:cNvSpPr>
          <p:nvPr>
            <p:ph type="sldNum" sz="quarter" idx="12"/>
          </p:nvPr>
        </p:nvSpPr>
        <p:spPr/>
        <p:txBody>
          <a:bodyPr/>
          <a:lstStyle/>
          <a:p>
            <a:fld id="{6D22F896-40B5-4ADD-8801-0D06FADFA095}" type="slidenum">
              <a:rPr lang="en-US" smtClean="0"/>
              <a:t>55</a:t>
            </a:fld>
            <a:endParaRPr lang="en-US" dirty="0"/>
          </a:p>
        </p:txBody>
      </p:sp>
    </p:spTree>
    <p:extLst>
      <p:ext uri="{BB962C8B-B14F-4D97-AF65-F5344CB8AC3E}">
        <p14:creationId xmlns:p14="http://schemas.microsoft.com/office/powerpoint/2010/main" val="40674335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DC060B-FBF9-EE13-213C-FAE6AF1A03EA}"/>
              </a:ext>
            </a:extLst>
          </p:cNvPr>
          <p:cNvSpPr>
            <a:spLocks noGrp="1"/>
          </p:cNvSpPr>
          <p:nvPr>
            <p:ph type="title"/>
          </p:nvPr>
        </p:nvSpPr>
        <p:spPr/>
        <p:txBody>
          <a:bodyPr>
            <a:normAutofit fontScale="90000"/>
          </a:bodyPr>
          <a:lstStyle/>
          <a:p>
            <a:r>
              <a:rPr lang="it-IT" dirty="0"/>
              <a:t>Il nuovo contenzioso tributario</a:t>
            </a:r>
            <a:br>
              <a:rPr lang="it-IT" dirty="0"/>
            </a:br>
            <a:r>
              <a:rPr lang="it-IT" dirty="0"/>
              <a:t>D. Lgs. n. 220/2023</a:t>
            </a:r>
          </a:p>
        </p:txBody>
      </p:sp>
      <p:sp>
        <p:nvSpPr>
          <p:cNvPr id="3" name="Segnaposto contenuto 2">
            <a:extLst>
              <a:ext uri="{FF2B5EF4-FFF2-40B4-BE49-F238E27FC236}">
                <a16:creationId xmlns:a16="http://schemas.microsoft.com/office/drawing/2014/main" id="{4EBBFEE1-C11A-43CD-C8A1-CBC7917E0AF4}"/>
              </a:ext>
            </a:extLst>
          </p:cNvPr>
          <p:cNvSpPr>
            <a:spLocks noGrp="1"/>
          </p:cNvSpPr>
          <p:nvPr>
            <p:ph idx="1"/>
          </p:nvPr>
        </p:nvSpPr>
        <p:spPr/>
        <p:txBody>
          <a:bodyPr>
            <a:normAutofit/>
          </a:bodyPr>
          <a:lstStyle/>
          <a:p>
            <a:pPr marL="0" indent="0" algn="just">
              <a:buNone/>
            </a:pPr>
            <a:r>
              <a:rPr lang="it-IT" sz="3000" dirty="0">
                <a:latin typeface="Times New Roman" panose="02020603050405020304" pitchFamily="18" charset="0"/>
                <a:cs typeface="Times New Roman" panose="02020603050405020304" pitchFamily="18" charset="0"/>
              </a:rPr>
              <a:t>Le </a:t>
            </a:r>
            <a:r>
              <a:rPr lang="it-IT" sz="3000" b="1" dirty="0">
                <a:latin typeface="Times New Roman" panose="02020603050405020304" pitchFamily="18" charset="0"/>
                <a:cs typeface="Times New Roman" panose="02020603050405020304" pitchFamily="18" charset="0"/>
              </a:rPr>
              <a:t>spese giudizio</a:t>
            </a:r>
            <a:r>
              <a:rPr lang="it-IT" sz="3000" dirty="0">
                <a:latin typeface="Times New Roman" panose="02020603050405020304" pitchFamily="18" charset="0"/>
                <a:cs typeface="Times New Roman" panose="02020603050405020304" pitchFamily="18" charset="0"/>
              </a:rPr>
              <a:t> dovranno essere compensate anche quando la parte ha vinto producendo solamente in giudizio atti e documenti risultati decisivi.</a:t>
            </a:r>
          </a:p>
          <a:p>
            <a:pPr marL="0" indent="0" algn="just">
              <a:buNone/>
            </a:pPr>
            <a:r>
              <a:rPr lang="it-IT" sz="3000" dirty="0">
                <a:latin typeface="Times New Roman" panose="02020603050405020304" pitchFamily="18" charset="0"/>
                <a:cs typeface="Times New Roman" panose="02020603050405020304" pitchFamily="18" charset="0"/>
              </a:rPr>
              <a:t>Nella liquidazione delle spese, l’organo giudicante dovrà tenere conto del rispetto dei principi di sinteticità e chiarezza.</a:t>
            </a:r>
          </a:p>
        </p:txBody>
      </p:sp>
      <p:sp>
        <p:nvSpPr>
          <p:cNvPr id="4" name="Segnaposto piè di pagina 3">
            <a:extLst>
              <a:ext uri="{FF2B5EF4-FFF2-40B4-BE49-F238E27FC236}">
                <a16:creationId xmlns:a16="http://schemas.microsoft.com/office/drawing/2014/main" id="{C513DC40-7474-26C4-A7B9-102E2C258B73}"/>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8307A81E-8D82-B875-7889-A8C3FD568B92}"/>
              </a:ext>
            </a:extLst>
          </p:cNvPr>
          <p:cNvSpPr>
            <a:spLocks noGrp="1"/>
          </p:cNvSpPr>
          <p:nvPr>
            <p:ph type="sldNum" sz="quarter" idx="12"/>
          </p:nvPr>
        </p:nvSpPr>
        <p:spPr/>
        <p:txBody>
          <a:bodyPr/>
          <a:lstStyle/>
          <a:p>
            <a:fld id="{6D22F896-40B5-4ADD-8801-0D06FADFA095}" type="slidenum">
              <a:rPr lang="en-US" smtClean="0"/>
              <a:t>56</a:t>
            </a:fld>
            <a:endParaRPr lang="en-US" dirty="0"/>
          </a:p>
        </p:txBody>
      </p:sp>
    </p:spTree>
    <p:extLst>
      <p:ext uri="{BB962C8B-B14F-4D97-AF65-F5344CB8AC3E}">
        <p14:creationId xmlns:p14="http://schemas.microsoft.com/office/powerpoint/2010/main" val="16788887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FE9D56-D25E-6F72-812B-89E435F2C400}"/>
              </a:ext>
            </a:extLst>
          </p:cNvPr>
          <p:cNvSpPr>
            <a:spLocks noGrp="1"/>
          </p:cNvSpPr>
          <p:nvPr>
            <p:ph type="title"/>
          </p:nvPr>
        </p:nvSpPr>
        <p:spPr/>
        <p:txBody>
          <a:bodyPr>
            <a:normAutofit fontScale="90000"/>
          </a:bodyPr>
          <a:lstStyle/>
          <a:p>
            <a:r>
              <a:rPr lang="it-IT" dirty="0"/>
              <a:t>Il nuovo contenzioso tributario</a:t>
            </a:r>
            <a:br>
              <a:rPr lang="it-IT" dirty="0"/>
            </a:br>
            <a:r>
              <a:rPr lang="it-IT" dirty="0"/>
              <a:t>D. Lgs. n. 220/2023</a:t>
            </a:r>
          </a:p>
        </p:txBody>
      </p:sp>
      <p:sp>
        <p:nvSpPr>
          <p:cNvPr id="3" name="Segnaposto contenuto 2">
            <a:extLst>
              <a:ext uri="{FF2B5EF4-FFF2-40B4-BE49-F238E27FC236}">
                <a16:creationId xmlns:a16="http://schemas.microsoft.com/office/drawing/2014/main" id="{4D3A6228-BB9F-EE8A-9DFA-2D3472396F6C}"/>
              </a:ext>
            </a:extLst>
          </p:cNvPr>
          <p:cNvSpPr>
            <a:spLocks noGrp="1"/>
          </p:cNvSpPr>
          <p:nvPr>
            <p:ph idx="1"/>
          </p:nvPr>
        </p:nvSpPr>
        <p:spPr/>
        <p:txBody>
          <a:bodyPr>
            <a:normAutofit/>
          </a:bodyPr>
          <a:lstStyle/>
          <a:p>
            <a:pPr marL="0" indent="0" algn="just">
              <a:buNone/>
            </a:pPr>
            <a:r>
              <a:rPr lang="it-IT" sz="3000" dirty="0">
                <a:latin typeface="Times New Roman" panose="02020603050405020304" pitchFamily="18" charset="0"/>
                <a:cs typeface="Times New Roman" panose="02020603050405020304" pitchFamily="18" charset="0"/>
              </a:rPr>
              <a:t>Le comunicazioni cartacee avverranno tramite raccomandata A.R. e non sarà più necessario il plico senza busta.</a:t>
            </a:r>
          </a:p>
          <a:p>
            <a:pPr marL="0" indent="0" algn="just">
              <a:buNone/>
            </a:pPr>
            <a:endParaRPr lang="it-IT" sz="3000" dirty="0">
              <a:latin typeface="Times New Roman" panose="02020603050405020304" pitchFamily="18" charset="0"/>
              <a:cs typeface="Times New Roman" panose="02020603050405020304" pitchFamily="18" charset="0"/>
            </a:endParaRPr>
          </a:p>
          <a:p>
            <a:pPr marL="0" indent="0" algn="just">
              <a:buNone/>
            </a:pPr>
            <a:r>
              <a:rPr lang="it-IT" sz="3000" dirty="0">
                <a:latin typeface="Times New Roman" panose="02020603050405020304" pitchFamily="18" charset="0"/>
                <a:cs typeface="Times New Roman" panose="02020603050405020304" pitchFamily="18" charset="0"/>
              </a:rPr>
              <a:t>Tutte le comunicazioni saranno trasmesse tramite </a:t>
            </a:r>
            <a:r>
              <a:rPr lang="it-IT" sz="3000" dirty="0" err="1">
                <a:latin typeface="Times New Roman" panose="02020603050405020304" pitchFamily="18" charset="0"/>
                <a:cs typeface="Times New Roman" panose="02020603050405020304" pitchFamily="18" charset="0"/>
              </a:rPr>
              <a:t>Pec</a:t>
            </a:r>
            <a:r>
              <a:rPr lang="it-IT" sz="3000" dirty="0">
                <a:latin typeface="Times New Roman" panose="02020603050405020304" pitchFamily="18" charset="0"/>
                <a:cs typeface="Times New Roman" panose="02020603050405020304" pitchFamily="18" charset="0"/>
              </a:rPr>
              <a:t> e se ci sono più difensori, saranno inviate ad uno soltanto che ha l’obbligo di informare gli altri.</a:t>
            </a:r>
          </a:p>
        </p:txBody>
      </p:sp>
      <p:sp>
        <p:nvSpPr>
          <p:cNvPr id="4" name="Segnaposto piè di pagina 3">
            <a:extLst>
              <a:ext uri="{FF2B5EF4-FFF2-40B4-BE49-F238E27FC236}">
                <a16:creationId xmlns:a16="http://schemas.microsoft.com/office/drawing/2014/main" id="{753869F0-44C8-2C0E-3C99-12D865B8974E}"/>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07527DBE-6831-A2F9-0C47-92D53AEDC60A}"/>
              </a:ext>
            </a:extLst>
          </p:cNvPr>
          <p:cNvSpPr>
            <a:spLocks noGrp="1"/>
          </p:cNvSpPr>
          <p:nvPr>
            <p:ph type="sldNum" sz="quarter" idx="12"/>
          </p:nvPr>
        </p:nvSpPr>
        <p:spPr/>
        <p:txBody>
          <a:bodyPr/>
          <a:lstStyle/>
          <a:p>
            <a:fld id="{6D22F896-40B5-4ADD-8801-0D06FADFA095}" type="slidenum">
              <a:rPr lang="en-US" smtClean="0"/>
              <a:t>57</a:t>
            </a:fld>
            <a:endParaRPr lang="en-US" dirty="0"/>
          </a:p>
        </p:txBody>
      </p:sp>
    </p:spTree>
    <p:extLst>
      <p:ext uri="{BB962C8B-B14F-4D97-AF65-F5344CB8AC3E}">
        <p14:creationId xmlns:p14="http://schemas.microsoft.com/office/powerpoint/2010/main" val="34268069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EFBDB6-5CCC-6229-7C20-1CBF7CBF751C}"/>
              </a:ext>
            </a:extLst>
          </p:cNvPr>
          <p:cNvSpPr>
            <a:spLocks noGrp="1"/>
          </p:cNvSpPr>
          <p:nvPr>
            <p:ph type="title"/>
          </p:nvPr>
        </p:nvSpPr>
        <p:spPr/>
        <p:txBody>
          <a:bodyPr/>
          <a:lstStyle/>
          <a:p>
            <a:r>
              <a:rPr lang="it-IT" dirty="0"/>
              <a:t>Comunicazioni nel processo tributario</a:t>
            </a:r>
          </a:p>
        </p:txBody>
      </p:sp>
      <p:sp>
        <p:nvSpPr>
          <p:cNvPr id="3" name="Segnaposto contenuto 2">
            <a:extLst>
              <a:ext uri="{FF2B5EF4-FFF2-40B4-BE49-F238E27FC236}">
                <a16:creationId xmlns:a16="http://schemas.microsoft.com/office/drawing/2014/main" id="{687C87A8-80CB-CFD9-0367-57BC20145ED9}"/>
              </a:ext>
            </a:extLst>
          </p:cNvPr>
          <p:cNvSpPr>
            <a:spLocks noGrp="1"/>
          </p:cNvSpPr>
          <p:nvPr>
            <p:ph idx="1"/>
          </p:nvPr>
        </p:nvSpPr>
        <p:spPr/>
        <p:txBody>
          <a:bodyPr>
            <a:normAutofit/>
          </a:bodyPr>
          <a:lstStyle/>
          <a:p>
            <a:pPr marL="0" indent="0" algn="just">
              <a:buNone/>
            </a:pPr>
            <a:r>
              <a:rPr lang="it-IT" sz="3000" dirty="0">
                <a:latin typeface="Times New Roman" panose="02020603050405020304" pitchFamily="18" charset="0"/>
                <a:cs typeface="Times New Roman" panose="02020603050405020304" pitchFamily="18" charset="0"/>
              </a:rPr>
              <a:t>La violazione dell’obbligo di invio tramite </a:t>
            </a:r>
            <a:r>
              <a:rPr lang="it-IT" sz="3000" dirty="0" err="1">
                <a:latin typeface="Times New Roman" panose="02020603050405020304" pitchFamily="18" charset="0"/>
                <a:cs typeface="Times New Roman" panose="02020603050405020304" pitchFamily="18" charset="0"/>
              </a:rPr>
              <a:t>pec</a:t>
            </a:r>
            <a:r>
              <a:rPr lang="it-IT" sz="3000" dirty="0">
                <a:latin typeface="Times New Roman" panose="02020603050405020304" pitchFamily="18" charset="0"/>
                <a:cs typeface="Times New Roman" panose="02020603050405020304" pitchFamily="18" charset="0"/>
              </a:rPr>
              <a:t> delle comunicazioni o di deposito telematico non costituisce causa di invalidità del deposito salvo l’obbligo di regolarizzarlo. </a:t>
            </a:r>
          </a:p>
          <a:p>
            <a:pPr marL="0" indent="0" algn="just">
              <a:buNone/>
            </a:pPr>
            <a:r>
              <a:rPr lang="it-IT" sz="3000" dirty="0">
                <a:latin typeface="Times New Roman" panose="02020603050405020304" pitchFamily="18" charset="0"/>
                <a:cs typeface="Times New Roman" panose="02020603050405020304" pitchFamily="18" charset="0"/>
              </a:rPr>
              <a:t>Tuttavia le irregolarità saranno valutate ai fini della liquidazione delle spese.</a:t>
            </a:r>
          </a:p>
        </p:txBody>
      </p:sp>
      <p:sp>
        <p:nvSpPr>
          <p:cNvPr id="4" name="Segnaposto piè di pagina 3">
            <a:extLst>
              <a:ext uri="{FF2B5EF4-FFF2-40B4-BE49-F238E27FC236}">
                <a16:creationId xmlns:a16="http://schemas.microsoft.com/office/drawing/2014/main" id="{1185C996-8D12-AE82-73EB-7AEEFB305753}"/>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6DB2A16-0BD5-B5A0-9158-254779612A2B}"/>
              </a:ext>
            </a:extLst>
          </p:cNvPr>
          <p:cNvSpPr>
            <a:spLocks noGrp="1"/>
          </p:cNvSpPr>
          <p:nvPr>
            <p:ph type="sldNum" sz="quarter" idx="12"/>
          </p:nvPr>
        </p:nvSpPr>
        <p:spPr/>
        <p:txBody>
          <a:bodyPr/>
          <a:lstStyle/>
          <a:p>
            <a:fld id="{6D22F896-40B5-4ADD-8801-0D06FADFA095}" type="slidenum">
              <a:rPr lang="en-US" smtClean="0"/>
              <a:t>58</a:t>
            </a:fld>
            <a:endParaRPr lang="en-US" dirty="0"/>
          </a:p>
        </p:txBody>
      </p:sp>
    </p:spTree>
    <p:extLst>
      <p:ext uri="{BB962C8B-B14F-4D97-AF65-F5344CB8AC3E}">
        <p14:creationId xmlns:p14="http://schemas.microsoft.com/office/powerpoint/2010/main" val="39966131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19B568-A118-25FD-0886-72E04A5F3C5C}"/>
              </a:ext>
            </a:extLst>
          </p:cNvPr>
          <p:cNvSpPr>
            <a:spLocks noGrp="1"/>
          </p:cNvSpPr>
          <p:nvPr>
            <p:ph type="title"/>
          </p:nvPr>
        </p:nvSpPr>
        <p:spPr/>
        <p:txBody>
          <a:bodyPr/>
          <a:lstStyle/>
          <a:p>
            <a:r>
              <a:rPr lang="it-IT" dirty="0"/>
              <a:t>Eccepiti vizi di notifica</a:t>
            </a:r>
          </a:p>
        </p:txBody>
      </p:sp>
      <p:sp>
        <p:nvSpPr>
          <p:cNvPr id="3" name="Segnaposto contenuto 2">
            <a:extLst>
              <a:ext uri="{FF2B5EF4-FFF2-40B4-BE49-F238E27FC236}">
                <a16:creationId xmlns:a16="http://schemas.microsoft.com/office/drawing/2014/main" id="{A1D1C679-7202-1687-BC27-3B59E067B8D1}"/>
              </a:ext>
            </a:extLst>
          </p:cNvPr>
          <p:cNvSpPr>
            <a:spLocks noGrp="1"/>
          </p:cNvSpPr>
          <p:nvPr>
            <p:ph idx="1"/>
          </p:nvPr>
        </p:nvSpPr>
        <p:spPr/>
        <p:txBody>
          <a:bodyPr>
            <a:normAutofit lnSpcReduction="10000"/>
          </a:bodyPr>
          <a:lstStyle/>
          <a:p>
            <a:pPr marL="0" indent="0" algn="just">
              <a:buNone/>
            </a:pP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Dal secondo giorno successivo alla pubblicazione in G.U. del D. Lgs. n. 220/2023, qualora fossero eccepiti vizi di notificazione dell’atto presupposto, il ricorso dovrà essere proposto nei confronti sia dell’ente impositore (ad esempio il Comune) che dell’ente che ha notificato l’atto conseguente (ad esempio il Concessionario della riscossione).</a:t>
            </a:r>
            <a:endParaRPr lang="it-IT" sz="3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dirty="0"/>
          </a:p>
        </p:txBody>
      </p:sp>
      <p:sp>
        <p:nvSpPr>
          <p:cNvPr id="4" name="Segnaposto piè di pagina 3">
            <a:extLst>
              <a:ext uri="{FF2B5EF4-FFF2-40B4-BE49-F238E27FC236}">
                <a16:creationId xmlns:a16="http://schemas.microsoft.com/office/drawing/2014/main" id="{8B40C5ED-9DD3-1596-538C-7ED5B130A5E6}"/>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013AFDD2-594D-8C7D-2F08-CD1FC81C7A37}"/>
              </a:ext>
            </a:extLst>
          </p:cNvPr>
          <p:cNvSpPr>
            <a:spLocks noGrp="1"/>
          </p:cNvSpPr>
          <p:nvPr>
            <p:ph type="sldNum" sz="quarter" idx="12"/>
          </p:nvPr>
        </p:nvSpPr>
        <p:spPr/>
        <p:txBody>
          <a:bodyPr/>
          <a:lstStyle/>
          <a:p>
            <a:fld id="{6D22F896-40B5-4ADD-8801-0D06FADFA095}" type="slidenum">
              <a:rPr lang="en-US" smtClean="0"/>
              <a:t>59</a:t>
            </a:fld>
            <a:endParaRPr lang="en-US" dirty="0"/>
          </a:p>
        </p:txBody>
      </p:sp>
    </p:spTree>
    <p:extLst>
      <p:ext uri="{BB962C8B-B14F-4D97-AF65-F5344CB8AC3E}">
        <p14:creationId xmlns:p14="http://schemas.microsoft.com/office/powerpoint/2010/main" val="154462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D8FBA1-D713-09AC-BCE5-B96E88D47416}"/>
              </a:ext>
            </a:extLst>
          </p:cNvPr>
          <p:cNvSpPr>
            <a:spLocks noGrp="1"/>
          </p:cNvSpPr>
          <p:nvPr>
            <p:ph type="title"/>
          </p:nvPr>
        </p:nvSpPr>
        <p:spPr/>
        <p:txBody>
          <a:bodyPr>
            <a:noAutofit/>
          </a:bodyPr>
          <a:lstStyle/>
          <a:p>
            <a:r>
              <a:rPr lang="it-IT" sz="3300" i="1" dirty="0">
                <a:solidFill>
                  <a:schemeClr val="bg1"/>
                </a:solidFill>
                <a:latin typeface="FreightText Pro Book"/>
                <a:ea typeface="Times New Roman" panose="02020603050405020304" pitchFamily="18" charset="0"/>
                <a:cs typeface="FreightText Pro Book"/>
              </a:rPr>
              <a:t>Il </a:t>
            </a:r>
            <a:r>
              <a:rPr lang="it-IT" sz="3300" i="1" dirty="0" err="1">
                <a:solidFill>
                  <a:schemeClr val="bg1"/>
                </a:solidFill>
                <a:latin typeface="FreightText Pro Book"/>
                <a:ea typeface="Times New Roman" panose="02020603050405020304" pitchFamily="18" charset="0"/>
                <a:cs typeface="FreightText Pro Book"/>
              </a:rPr>
              <a:t>D.Lgs.</a:t>
            </a:r>
            <a:r>
              <a:rPr lang="it-IT" sz="3300" i="1" dirty="0">
                <a:solidFill>
                  <a:schemeClr val="bg1"/>
                </a:solidFill>
                <a:latin typeface="FreightText Pro Book"/>
                <a:ea typeface="Times New Roman" panose="02020603050405020304" pitchFamily="18" charset="0"/>
                <a:cs typeface="FreightText Pro Book"/>
              </a:rPr>
              <a:t> n. 219/2023 </a:t>
            </a:r>
            <a:br>
              <a:rPr lang="it-IT" sz="3300" i="1" dirty="0">
                <a:solidFill>
                  <a:schemeClr val="bg1"/>
                </a:solidFill>
                <a:latin typeface="FreightText Pro Book"/>
                <a:ea typeface="Times New Roman" panose="02020603050405020304" pitchFamily="18" charset="0"/>
                <a:cs typeface="FreightText Pro Book"/>
              </a:rPr>
            </a:br>
            <a:r>
              <a:rPr lang="it-IT" sz="3300" i="1" dirty="0">
                <a:solidFill>
                  <a:schemeClr val="bg1"/>
                </a:solidFill>
                <a:latin typeface="FreightText Pro Book"/>
                <a:ea typeface="Times New Roman" panose="02020603050405020304" pitchFamily="18" charset="0"/>
                <a:cs typeface="FreightText Pro Book"/>
              </a:rPr>
              <a:t>La riforma dello Statuto del contribuente</a:t>
            </a:r>
            <a:br>
              <a:rPr lang="it-IT" sz="3300" dirty="0">
                <a:solidFill>
                  <a:schemeClr val="bg1"/>
                </a:solidFill>
                <a:latin typeface="Times New Roman" panose="02020603050405020304" pitchFamily="18" charset="0"/>
                <a:ea typeface="Times New Roman" panose="02020603050405020304" pitchFamily="18" charset="0"/>
              </a:rPr>
            </a:br>
            <a:endParaRPr lang="it-IT" sz="3300" dirty="0">
              <a:solidFill>
                <a:schemeClr val="bg1"/>
              </a:solidFill>
            </a:endParaRPr>
          </a:p>
        </p:txBody>
      </p:sp>
      <p:sp>
        <p:nvSpPr>
          <p:cNvPr id="3" name="Segnaposto contenuto 2">
            <a:extLst>
              <a:ext uri="{FF2B5EF4-FFF2-40B4-BE49-F238E27FC236}">
                <a16:creationId xmlns:a16="http://schemas.microsoft.com/office/drawing/2014/main" id="{18B9414C-444F-E210-B572-5CAD5951A9EB}"/>
              </a:ext>
            </a:extLst>
          </p:cNvPr>
          <p:cNvSpPr>
            <a:spLocks noGrp="1"/>
          </p:cNvSpPr>
          <p:nvPr>
            <p:ph idx="1"/>
          </p:nvPr>
        </p:nvSpPr>
        <p:spPr/>
        <p:txBody>
          <a:bodyPr/>
          <a:lstStyle/>
          <a:p>
            <a:pPr indent="0" algn="just">
              <a:lnSpc>
                <a:spcPct val="150000"/>
              </a:lnSpc>
              <a:spcBef>
                <a:spcPts val="0"/>
              </a:spcBef>
              <a:buNone/>
              <a:tabLst>
                <a:tab pos="215900" algn="l"/>
              </a:tabLst>
            </a:pPr>
            <a:r>
              <a:rPr lang="it-IT" sz="1800" dirty="0">
                <a:effectLst/>
                <a:latin typeface="FreightText Pro Book"/>
                <a:ea typeface="Times New Roman" panose="02020603050405020304" pitchFamily="18" charset="0"/>
                <a:cs typeface="FreightText Pro Book"/>
              </a:rPr>
              <a:t>I principi generali contenuti nella legge delega per l’attuazione della riforma fiscale, n. 111 del 9 agosto 2023 hanno prodotto l’emanazione dei primi decreti delegati, ed in particolare del D. Lgs. n. 221/2023 del 30 dicembre 2023 (riguardante l’adempimento collaborativo, già previsto dal D. Lgs. 128 del 5 agosto 2015, che non interessa la fiscalità locale) e del D. Lgs. 219 del 30 dicembre 2023 (Modiche dello Statuto del contribuente).</a:t>
            </a:r>
            <a:endParaRPr lang="it-IT" dirty="0">
              <a:latin typeface="FreightText Pro Book"/>
              <a:ea typeface="Times New Roman" panose="02020603050405020304" pitchFamily="18" charset="0"/>
              <a:cs typeface="FreightText Pro Book"/>
            </a:endParaRPr>
          </a:p>
          <a:p>
            <a:pPr indent="0" algn="just">
              <a:lnSpc>
                <a:spcPct val="150000"/>
              </a:lnSpc>
              <a:spcBef>
                <a:spcPts val="0"/>
              </a:spcBef>
              <a:buNone/>
              <a:tabLst>
                <a:tab pos="215900" algn="l"/>
              </a:tabLst>
            </a:pPr>
            <a:r>
              <a:rPr lang="it-IT" sz="1800" b="1" kern="100" dirty="0">
                <a:effectLst/>
                <a:latin typeface="Calibri" panose="020F0502020204030204" pitchFamily="34" charset="0"/>
                <a:ea typeface="Times New Roman" panose="02020603050405020304" pitchFamily="18" charset="0"/>
                <a:cs typeface="Times New Roman" panose="02020603050405020304" pitchFamily="18" charset="0"/>
              </a:rPr>
              <a:t>Con la riforma dello Statuto, viene ampliata la visione di un articolato legislativo di diretta attuazione dei principi costituzionali e di quelli dell’ordinamento dell’Unione Europea e della Corte Europea per i Diritti dell’Uomo</a:t>
            </a:r>
            <a:endParaRPr lang="it-IT" b="1" dirty="0"/>
          </a:p>
        </p:txBody>
      </p:sp>
      <p:sp>
        <p:nvSpPr>
          <p:cNvPr id="4" name="Segnaposto piè di pagina 3">
            <a:extLst>
              <a:ext uri="{FF2B5EF4-FFF2-40B4-BE49-F238E27FC236}">
                <a16:creationId xmlns:a16="http://schemas.microsoft.com/office/drawing/2014/main" id="{2C4946F6-550A-0520-645E-715AB413A058}"/>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43A3FD11-29D1-938A-0BFE-BA13815E2F22}"/>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330961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42F3B6-F3BB-599D-FEBC-B6EA70EB70C3}"/>
              </a:ext>
            </a:extLst>
          </p:cNvPr>
          <p:cNvSpPr>
            <a:spLocks noGrp="1"/>
          </p:cNvSpPr>
          <p:nvPr>
            <p:ph type="title"/>
          </p:nvPr>
        </p:nvSpPr>
        <p:spPr/>
        <p:txBody>
          <a:bodyPr>
            <a:normAutofit fontScale="90000"/>
          </a:bodyPr>
          <a:lstStyle/>
          <a:p>
            <a:r>
              <a:rPr lang="it-IT" dirty="0"/>
              <a:t>Atti e documenti fascicolo telematico</a:t>
            </a:r>
          </a:p>
        </p:txBody>
      </p:sp>
      <p:sp>
        <p:nvSpPr>
          <p:cNvPr id="3" name="Segnaposto contenuto 2">
            <a:extLst>
              <a:ext uri="{FF2B5EF4-FFF2-40B4-BE49-F238E27FC236}">
                <a16:creationId xmlns:a16="http://schemas.microsoft.com/office/drawing/2014/main" id="{68A7A670-C16E-13E1-C96A-954592EE8B56}"/>
              </a:ext>
            </a:extLst>
          </p:cNvPr>
          <p:cNvSpPr>
            <a:spLocks noGrp="1"/>
          </p:cNvSpPr>
          <p:nvPr>
            <p:ph idx="1"/>
          </p:nvPr>
        </p:nvSpPr>
        <p:spPr/>
        <p:txBody>
          <a:bodyPr>
            <a:noAutofit/>
          </a:bodyPr>
          <a:lstStyle/>
          <a:p>
            <a:pPr marL="0" indent="0" algn="just">
              <a:lnSpc>
                <a:spcPct val="150000"/>
              </a:lnSpc>
              <a:spcAft>
                <a:spcPts val="1000"/>
              </a:spcAft>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Gli atti ed i documenti del fascicolo telematico non devono più essere depositati nelle successive fasi del giudizio o nei gradi successivi.</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L’organo giudicante non potrà tenere conto degli atti e dei documenti cartacei, tranne che non sia depositata la copia informatica, anche per immagini, nel fascicolo telematico, munita di attestazione di conformità all’originale.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2200" dirty="0"/>
          </a:p>
        </p:txBody>
      </p:sp>
      <p:sp>
        <p:nvSpPr>
          <p:cNvPr id="4" name="Segnaposto piè di pagina 3">
            <a:extLst>
              <a:ext uri="{FF2B5EF4-FFF2-40B4-BE49-F238E27FC236}">
                <a16:creationId xmlns:a16="http://schemas.microsoft.com/office/drawing/2014/main" id="{78580A14-7ADF-1B0A-7A1C-52E20B13A843}"/>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C2D332CF-AAD5-6752-7F1B-FF914E06D8AB}"/>
              </a:ext>
            </a:extLst>
          </p:cNvPr>
          <p:cNvSpPr>
            <a:spLocks noGrp="1"/>
          </p:cNvSpPr>
          <p:nvPr>
            <p:ph type="sldNum" sz="quarter" idx="12"/>
          </p:nvPr>
        </p:nvSpPr>
        <p:spPr/>
        <p:txBody>
          <a:bodyPr/>
          <a:lstStyle/>
          <a:p>
            <a:fld id="{6D22F896-40B5-4ADD-8801-0D06FADFA095}" type="slidenum">
              <a:rPr lang="en-US" smtClean="0"/>
              <a:t>60</a:t>
            </a:fld>
            <a:endParaRPr lang="en-US" dirty="0"/>
          </a:p>
        </p:txBody>
      </p:sp>
    </p:spTree>
    <p:extLst>
      <p:ext uri="{BB962C8B-B14F-4D97-AF65-F5344CB8AC3E}">
        <p14:creationId xmlns:p14="http://schemas.microsoft.com/office/powerpoint/2010/main" val="7759784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EBBE40-B70A-6A4B-491F-CCB21360A318}"/>
              </a:ext>
            </a:extLst>
          </p:cNvPr>
          <p:cNvSpPr>
            <a:spLocks noGrp="1"/>
          </p:cNvSpPr>
          <p:nvPr>
            <p:ph type="title"/>
          </p:nvPr>
        </p:nvSpPr>
        <p:spPr/>
        <p:txBody>
          <a:bodyPr/>
          <a:lstStyle/>
          <a:p>
            <a:r>
              <a:rPr lang="it-IT" dirty="0"/>
              <a:t>Lettura del dispositivo</a:t>
            </a:r>
          </a:p>
        </p:txBody>
      </p:sp>
      <p:sp>
        <p:nvSpPr>
          <p:cNvPr id="3" name="Segnaposto contenuto 2">
            <a:extLst>
              <a:ext uri="{FF2B5EF4-FFF2-40B4-BE49-F238E27FC236}">
                <a16:creationId xmlns:a16="http://schemas.microsoft.com/office/drawing/2014/main" id="{D039D25A-8E25-97FB-AD29-7FFD2D78F319}"/>
              </a:ext>
            </a:extLst>
          </p:cNvPr>
          <p:cNvSpPr>
            <a:spLocks noGrp="1"/>
          </p:cNvSpPr>
          <p:nvPr>
            <p:ph idx="1"/>
          </p:nvPr>
        </p:nvSpPr>
        <p:spPr/>
        <p:txBody>
          <a:bodyPr>
            <a:normAutofit fontScale="25000" lnSpcReduction="20000"/>
          </a:bodyPr>
          <a:lstStyle/>
          <a:p>
            <a:pPr marL="0" indent="0" algn="just">
              <a:lnSpc>
                <a:spcPct val="170000"/>
              </a:lnSpc>
              <a:buNone/>
            </a:pPr>
            <a:r>
              <a:rPr lang="it-IT" sz="12000" dirty="0">
                <a:effectLst/>
                <a:latin typeface="Times New Roman" panose="02020603050405020304" pitchFamily="18" charset="0"/>
                <a:ea typeface="Calibri" panose="020F0502020204030204" pitchFamily="34" charset="0"/>
                <a:cs typeface="Times New Roman" panose="02020603050405020304" pitchFamily="18" charset="0"/>
              </a:rPr>
              <a:t>Sempre per i ricorsi e gli appelli notificati da gennaio 2024, al termine dell’udienza il giudice da immediatamente lettura del dispositivo, ovvero, nel caso in cui decida di trattenere la pratica in riserva, vi provvederà entro sette giorni.</a:t>
            </a:r>
            <a:endParaRPr lang="it-IT" sz="1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28B2E818-DF5E-9FB2-8338-141711A8F594}"/>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58A14251-7C7C-0FDB-219E-3058CD8100AE}"/>
              </a:ext>
            </a:extLst>
          </p:cNvPr>
          <p:cNvSpPr>
            <a:spLocks noGrp="1"/>
          </p:cNvSpPr>
          <p:nvPr>
            <p:ph type="sldNum" sz="quarter" idx="12"/>
          </p:nvPr>
        </p:nvSpPr>
        <p:spPr/>
        <p:txBody>
          <a:bodyPr/>
          <a:lstStyle/>
          <a:p>
            <a:fld id="{6D22F896-40B5-4ADD-8801-0D06FADFA095}" type="slidenum">
              <a:rPr lang="en-US" smtClean="0"/>
              <a:t>61</a:t>
            </a:fld>
            <a:endParaRPr lang="en-US" dirty="0"/>
          </a:p>
        </p:txBody>
      </p:sp>
    </p:spTree>
    <p:extLst>
      <p:ext uri="{BB962C8B-B14F-4D97-AF65-F5344CB8AC3E}">
        <p14:creationId xmlns:p14="http://schemas.microsoft.com/office/powerpoint/2010/main" val="6935658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4DA636-83BD-B17E-08EC-874EEF6CD1C4}"/>
              </a:ext>
            </a:extLst>
          </p:cNvPr>
          <p:cNvSpPr>
            <a:spLocks noGrp="1"/>
          </p:cNvSpPr>
          <p:nvPr>
            <p:ph type="title"/>
          </p:nvPr>
        </p:nvSpPr>
        <p:spPr/>
        <p:txBody>
          <a:bodyPr/>
          <a:lstStyle/>
          <a:p>
            <a:r>
              <a:rPr lang="it-IT" dirty="0"/>
              <a:t>Sentenza semplificata</a:t>
            </a:r>
          </a:p>
        </p:txBody>
      </p:sp>
      <p:sp>
        <p:nvSpPr>
          <p:cNvPr id="3" name="Segnaposto contenuto 2">
            <a:extLst>
              <a:ext uri="{FF2B5EF4-FFF2-40B4-BE49-F238E27FC236}">
                <a16:creationId xmlns:a16="http://schemas.microsoft.com/office/drawing/2014/main" id="{8C9852A6-C3D6-CADE-783C-E091AF5802CF}"/>
              </a:ext>
            </a:extLst>
          </p:cNvPr>
          <p:cNvSpPr>
            <a:spLocks noGrp="1"/>
          </p:cNvSpPr>
          <p:nvPr>
            <p:ph idx="1"/>
          </p:nvPr>
        </p:nvSpPr>
        <p:spPr/>
        <p:txBody>
          <a:bodyPr>
            <a:noAutofit/>
          </a:bodyPr>
          <a:lstStyle/>
          <a:p>
            <a:pPr marL="0" indent="0" algn="just">
              <a:lnSpc>
                <a:spcPct val="150000"/>
              </a:lnSpc>
              <a:spcAft>
                <a:spcPts val="1000"/>
              </a:spcAft>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Il Collegio, in sede di esame dell’istanza cautelare, può definire la controversia con sentenza semplificata. La dichiarazione di una delle parti di volere produrre motivi aggiunti, inibisce la possibilità di definizione con sentenza semplificata.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L’organo giudicante decide quando ritiene che sussistano ragioni di manifesta fondatezza oppure infondatezza, inammissibilità, improcedibilità.</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2400" dirty="0"/>
          </a:p>
        </p:txBody>
      </p:sp>
      <p:sp>
        <p:nvSpPr>
          <p:cNvPr id="4" name="Segnaposto piè di pagina 3">
            <a:extLst>
              <a:ext uri="{FF2B5EF4-FFF2-40B4-BE49-F238E27FC236}">
                <a16:creationId xmlns:a16="http://schemas.microsoft.com/office/drawing/2014/main" id="{A4EBCF96-F755-5520-DF8A-7D2B7AA741B9}"/>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77030BDD-B07A-AA7E-7B2E-743CBAB6F8AC}"/>
              </a:ext>
            </a:extLst>
          </p:cNvPr>
          <p:cNvSpPr>
            <a:spLocks noGrp="1"/>
          </p:cNvSpPr>
          <p:nvPr>
            <p:ph type="sldNum" sz="quarter" idx="12"/>
          </p:nvPr>
        </p:nvSpPr>
        <p:spPr/>
        <p:txBody>
          <a:bodyPr/>
          <a:lstStyle/>
          <a:p>
            <a:fld id="{6D22F896-40B5-4ADD-8801-0D06FADFA095}" type="slidenum">
              <a:rPr lang="en-US" smtClean="0"/>
              <a:t>62</a:t>
            </a:fld>
            <a:endParaRPr lang="en-US" dirty="0"/>
          </a:p>
        </p:txBody>
      </p:sp>
    </p:spTree>
    <p:extLst>
      <p:ext uri="{BB962C8B-B14F-4D97-AF65-F5344CB8AC3E}">
        <p14:creationId xmlns:p14="http://schemas.microsoft.com/office/powerpoint/2010/main" val="15713405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9F00B5-616D-B8DD-BC8B-0D7A0AD204D3}"/>
              </a:ext>
            </a:extLst>
          </p:cNvPr>
          <p:cNvSpPr>
            <a:spLocks noGrp="1"/>
          </p:cNvSpPr>
          <p:nvPr>
            <p:ph type="title"/>
          </p:nvPr>
        </p:nvSpPr>
        <p:spPr/>
        <p:txBody>
          <a:bodyPr/>
          <a:lstStyle/>
          <a:p>
            <a:r>
              <a:rPr lang="it-IT" dirty="0"/>
              <a:t>Divieto nuovi mezzi di prova in appello</a:t>
            </a:r>
          </a:p>
        </p:txBody>
      </p:sp>
      <p:sp>
        <p:nvSpPr>
          <p:cNvPr id="3" name="Segnaposto contenuto 2">
            <a:extLst>
              <a:ext uri="{FF2B5EF4-FFF2-40B4-BE49-F238E27FC236}">
                <a16:creationId xmlns:a16="http://schemas.microsoft.com/office/drawing/2014/main" id="{8824EF3C-BBF0-BD91-5470-382482F18B53}"/>
              </a:ext>
            </a:extLst>
          </p:cNvPr>
          <p:cNvSpPr>
            <a:spLocks noGrp="1"/>
          </p:cNvSpPr>
          <p:nvPr>
            <p:ph idx="1"/>
          </p:nvPr>
        </p:nvSpPr>
        <p:spPr/>
        <p:txBody>
          <a:bodyPr>
            <a:normAutofit/>
          </a:bodyPr>
          <a:lstStyle/>
          <a:p>
            <a:pPr marL="0" indent="0" algn="just">
              <a:lnSpc>
                <a:spcPct val="150000"/>
              </a:lnSpc>
              <a:buNone/>
            </a:pPr>
            <a:r>
              <a:rPr lang="it-IT" sz="3000" dirty="0">
                <a:latin typeface="Times New Roman" panose="02020603050405020304" pitchFamily="18" charset="0"/>
                <a:cs typeface="Times New Roman" panose="02020603050405020304" pitchFamily="18" charset="0"/>
              </a:rPr>
              <a:t>Nessun nuovo mezzo di prova e documento può essere prodotto in appello, salvo che non sia ritenuto indispensabile dal Collegio o se la parte interessata dimostri di non averlo potuto produrre in primo grado.</a:t>
            </a:r>
          </a:p>
        </p:txBody>
      </p:sp>
      <p:sp>
        <p:nvSpPr>
          <p:cNvPr id="4" name="Segnaposto piè di pagina 3">
            <a:extLst>
              <a:ext uri="{FF2B5EF4-FFF2-40B4-BE49-F238E27FC236}">
                <a16:creationId xmlns:a16="http://schemas.microsoft.com/office/drawing/2014/main" id="{CB89FF1A-17B5-F3C5-99C4-0670886A92F6}"/>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1FE2B044-8618-FDBA-F6BC-7D4C14A0DCD4}"/>
              </a:ext>
            </a:extLst>
          </p:cNvPr>
          <p:cNvSpPr>
            <a:spLocks noGrp="1"/>
          </p:cNvSpPr>
          <p:nvPr>
            <p:ph type="sldNum" sz="quarter" idx="12"/>
          </p:nvPr>
        </p:nvSpPr>
        <p:spPr/>
        <p:txBody>
          <a:bodyPr/>
          <a:lstStyle/>
          <a:p>
            <a:fld id="{6D22F896-40B5-4ADD-8801-0D06FADFA095}" type="slidenum">
              <a:rPr lang="en-US" smtClean="0"/>
              <a:t>63</a:t>
            </a:fld>
            <a:endParaRPr lang="en-US" dirty="0"/>
          </a:p>
        </p:txBody>
      </p:sp>
    </p:spTree>
    <p:extLst>
      <p:ext uri="{BB962C8B-B14F-4D97-AF65-F5344CB8AC3E}">
        <p14:creationId xmlns:p14="http://schemas.microsoft.com/office/powerpoint/2010/main" val="3730767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D7FB23-77F8-124D-A9DF-3A25128F0AF3}"/>
              </a:ext>
            </a:extLst>
          </p:cNvPr>
          <p:cNvSpPr>
            <a:spLocks noGrp="1"/>
          </p:cNvSpPr>
          <p:nvPr>
            <p:ph type="title"/>
          </p:nvPr>
        </p:nvSpPr>
        <p:spPr/>
        <p:txBody>
          <a:bodyPr/>
          <a:lstStyle/>
          <a:p>
            <a:r>
              <a:rPr lang="it-IT" dirty="0"/>
              <a:t>Conciliazione in Cassazione</a:t>
            </a:r>
            <a:br>
              <a:rPr lang="it-IT" dirty="0"/>
            </a:br>
            <a:endParaRPr lang="it-IT" dirty="0"/>
          </a:p>
        </p:txBody>
      </p:sp>
      <p:sp>
        <p:nvSpPr>
          <p:cNvPr id="3" name="Segnaposto contenuto 2">
            <a:extLst>
              <a:ext uri="{FF2B5EF4-FFF2-40B4-BE49-F238E27FC236}">
                <a16:creationId xmlns:a16="http://schemas.microsoft.com/office/drawing/2014/main" id="{35F06D7B-55B3-CBBC-5FDD-5BD366E33B40}"/>
              </a:ext>
            </a:extLst>
          </p:cNvPr>
          <p:cNvSpPr>
            <a:spLocks noGrp="1"/>
          </p:cNvSpPr>
          <p:nvPr>
            <p:ph idx="1"/>
          </p:nvPr>
        </p:nvSpPr>
        <p:spPr>
          <a:xfrm>
            <a:off x="5259849" y="953835"/>
            <a:ext cx="6281873" cy="5248622"/>
          </a:xfrm>
        </p:spPr>
        <p:txBody>
          <a:bodyPr>
            <a:noAutofit/>
          </a:bodyPr>
          <a:lstStyle/>
          <a:p>
            <a:pPr marL="0" indent="0" algn="just">
              <a:lnSpc>
                <a:spcPct val="150000"/>
              </a:lnSpc>
              <a:spcAft>
                <a:spcPts val="1000"/>
              </a:spcAft>
              <a:buNone/>
            </a:pPr>
            <a:r>
              <a:rPr lang="it-IT" sz="2600" dirty="0">
                <a:effectLst/>
                <a:latin typeface="Times New Roman" panose="02020603050405020304" pitchFamily="18" charset="0"/>
                <a:ea typeface="Calibri" panose="020F0502020204030204" pitchFamily="34" charset="0"/>
                <a:cs typeface="Times New Roman" panose="02020603050405020304" pitchFamily="18" charset="0"/>
              </a:rPr>
              <a:t>Per quanto riguarda i giudizi pendenti in Cassazione, dal 5 gennaio 2024 è possibile conciliare la controversia versando le sanzioni al 60%, anche se è piuttosto improbabile che un contribuente che abbia coltivato il ricorso fino alla Suprema Corte decida di definirlo, accettando la pretesa fiscale, aggravate dalle sanzioni, sia pure in forma ridotta.</a:t>
            </a:r>
            <a:endParaRPr lang="it-IT" sz="2600" dirty="0"/>
          </a:p>
        </p:txBody>
      </p:sp>
      <p:sp>
        <p:nvSpPr>
          <p:cNvPr id="4" name="Segnaposto piè di pagina 3">
            <a:extLst>
              <a:ext uri="{FF2B5EF4-FFF2-40B4-BE49-F238E27FC236}">
                <a16:creationId xmlns:a16="http://schemas.microsoft.com/office/drawing/2014/main" id="{305FA73B-EBE2-BA97-CCF7-BAAD3B4DE619}"/>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AA5108D2-5DAA-98D8-FD11-E1EFE664FDD4}"/>
              </a:ext>
            </a:extLst>
          </p:cNvPr>
          <p:cNvSpPr>
            <a:spLocks noGrp="1"/>
          </p:cNvSpPr>
          <p:nvPr>
            <p:ph type="sldNum" sz="quarter" idx="12"/>
          </p:nvPr>
        </p:nvSpPr>
        <p:spPr/>
        <p:txBody>
          <a:bodyPr/>
          <a:lstStyle/>
          <a:p>
            <a:fld id="{6D22F896-40B5-4ADD-8801-0D06FADFA095}" type="slidenum">
              <a:rPr lang="en-US" smtClean="0"/>
              <a:t>64</a:t>
            </a:fld>
            <a:endParaRPr lang="en-US" dirty="0"/>
          </a:p>
        </p:txBody>
      </p:sp>
    </p:spTree>
    <p:extLst>
      <p:ext uri="{BB962C8B-B14F-4D97-AF65-F5344CB8AC3E}">
        <p14:creationId xmlns:p14="http://schemas.microsoft.com/office/powerpoint/2010/main" val="2154314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DC157A-287D-4987-EE5A-E1B4152C8EB5}"/>
              </a:ext>
            </a:extLst>
          </p:cNvPr>
          <p:cNvSpPr>
            <a:spLocks noGrp="1"/>
          </p:cNvSpPr>
          <p:nvPr>
            <p:ph type="title"/>
          </p:nvPr>
        </p:nvSpPr>
        <p:spPr/>
        <p:txBody>
          <a:bodyPr/>
          <a:lstStyle/>
          <a:p>
            <a:r>
              <a:rPr lang="it-IT" dirty="0"/>
              <a:t>INTERPELLO</a:t>
            </a:r>
          </a:p>
        </p:txBody>
      </p:sp>
      <p:sp>
        <p:nvSpPr>
          <p:cNvPr id="3" name="Segnaposto contenuto 2">
            <a:extLst>
              <a:ext uri="{FF2B5EF4-FFF2-40B4-BE49-F238E27FC236}">
                <a16:creationId xmlns:a16="http://schemas.microsoft.com/office/drawing/2014/main" id="{C9DF4A33-7BBD-A1B3-B14C-8C15B110B53D}"/>
              </a:ext>
            </a:extLst>
          </p:cNvPr>
          <p:cNvSpPr>
            <a:spLocks noGrp="1"/>
          </p:cNvSpPr>
          <p:nvPr>
            <p:ph idx="1"/>
          </p:nvPr>
        </p:nvSpPr>
        <p:spPr/>
        <p:txBody>
          <a:bodyPr/>
          <a:lstStyle/>
          <a:p>
            <a:pPr algn="just">
              <a:buFont typeface="Wingdings" pitchFamily="2" charset="2"/>
              <a:buNone/>
            </a:pPr>
            <a:r>
              <a:rPr lang="it-IT" altLang="it-IT" sz="2400" dirty="0">
                <a:latin typeface="Times New Roman" panose="02020603050405020304" pitchFamily="18" charset="0"/>
                <a:cs typeface="Times New Roman" panose="02020603050405020304" pitchFamily="18" charset="0"/>
              </a:rPr>
              <a:t>Ciascun contribuente può inoltrare all’Amministrazione Finanziaria specifiche istanze di interpello concernenti l’applicazione delle disposizioni tributarie a casi concreti e personali, qualora sussistano obiettive condizioni di incertezza circa la corretta interpretazione della norma.</a:t>
            </a:r>
          </a:p>
          <a:p>
            <a:pPr>
              <a:buFont typeface="Wingdings" pitchFamily="2" charset="2"/>
              <a:buNone/>
            </a:pPr>
            <a:endParaRPr lang="it-IT" altLang="it-IT" sz="2400" dirty="0">
              <a:latin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582A40EF-2618-F518-195E-C0DE11805199}"/>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2F4FAC0D-86DD-C898-08CF-CC8941CB7228}"/>
              </a:ext>
            </a:extLst>
          </p:cNvPr>
          <p:cNvSpPr>
            <a:spLocks noGrp="1"/>
          </p:cNvSpPr>
          <p:nvPr>
            <p:ph type="sldNum" sz="quarter" idx="12"/>
          </p:nvPr>
        </p:nvSpPr>
        <p:spPr/>
        <p:txBody>
          <a:bodyPr/>
          <a:lstStyle/>
          <a:p>
            <a:fld id="{6D22F896-40B5-4ADD-8801-0D06FADFA095}" type="slidenum">
              <a:rPr lang="en-US" smtClean="0"/>
              <a:t>65</a:t>
            </a:fld>
            <a:endParaRPr lang="en-US" dirty="0"/>
          </a:p>
        </p:txBody>
      </p:sp>
    </p:spTree>
    <p:extLst>
      <p:ext uri="{BB962C8B-B14F-4D97-AF65-F5344CB8AC3E}">
        <p14:creationId xmlns:p14="http://schemas.microsoft.com/office/powerpoint/2010/main" val="36180687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8017E8-4141-083A-F1CC-1A5FE6539C3C}"/>
              </a:ext>
            </a:extLst>
          </p:cNvPr>
          <p:cNvSpPr>
            <a:spLocks noGrp="1"/>
          </p:cNvSpPr>
          <p:nvPr>
            <p:ph type="title"/>
          </p:nvPr>
        </p:nvSpPr>
        <p:spPr/>
        <p:txBody>
          <a:bodyPr/>
          <a:lstStyle/>
          <a:p>
            <a:r>
              <a:rPr lang="it-IT" dirty="0"/>
              <a:t>INTERPELLO</a:t>
            </a:r>
          </a:p>
        </p:txBody>
      </p:sp>
      <p:sp>
        <p:nvSpPr>
          <p:cNvPr id="6" name="Segnaposto contenuto 5">
            <a:extLst>
              <a:ext uri="{FF2B5EF4-FFF2-40B4-BE49-F238E27FC236}">
                <a16:creationId xmlns:a16="http://schemas.microsoft.com/office/drawing/2014/main" id="{CDE2B2CD-090E-2E6E-B0D5-524051535737}"/>
              </a:ext>
            </a:extLst>
          </p:cNvPr>
          <p:cNvSpPr>
            <a:spLocks noGrp="1"/>
          </p:cNvSpPr>
          <p:nvPr>
            <p:ph idx="1"/>
          </p:nvPr>
        </p:nvSpPr>
        <p:spPr/>
        <p:txBody>
          <a:bodyPr/>
          <a:lstStyle/>
          <a:p>
            <a:pPr marL="0" indent="0" algn="just">
              <a:buNone/>
            </a:pPr>
            <a:r>
              <a:rPr lang="it-IT" sz="2400" dirty="0">
                <a:latin typeface="Times New Roman" panose="02020603050405020304" pitchFamily="18" charset="0"/>
                <a:cs typeface="Times New Roman" panose="02020603050405020304" pitchFamily="18" charset="0"/>
              </a:rPr>
              <a:t>Per il Comparto dei Tributi Locali il Ministero delle Finanze (già con risoluzione n. 1/DPF del 29 gennaio 2002)</a:t>
            </a:r>
            <a:r>
              <a:rPr lang="it-IT" sz="2400" dirty="0">
                <a:solidFill>
                  <a:srgbClr val="FF0000"/>
                </a:solidFill>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ha avuto modo di precisare che LA COMPETENZA A PRONUNCIARSI IN ORDINE ALLE ISTANZE DI INTERPELLO concernenti l’applicazione di disposizioni normative dettate IN MATERIA DI TRIBUTI LOCALI SPETTA ESCLUSIVAMENTE ALLE AMMINISTRAZIONI LOCALI.</a:t>
            </a:r>
          </a:p>
          <a:p>
            <a:pPr marL="0" indent="0">
              <a:buNone/>
            </a:pPr>
            <a:endParaRPr lang="it-IT" dirty="0"/>
          </a:p>
        </p:txBody>
      </p:sp>
      <p:sp>
        <p:nvSpPr>
          <p:cNvPr id="7" name="Segnaposto piè di pagina 6">
            <a:extLst>
              <a:ext uri="{FF2B5EF4-FFF2-40B4-BE49-F238E27FC236}">
                <a16:creationId xmlns:a16="http://schemas.microsoft.com/office/drawing/2014/main" id="{11E447F9-1807-949B-B347-B9DBCDB15772}"/>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8" name="Segnaposto numero diapositiva 7">
            <a:extLst>
              <a:ext uri="{FF2B5EF4-FFF2-40B4-BE49-F238E27FC236}">
                <a16:creationId xmlns:a16="http://schemas.microsoft.com/office/drawing/2014/main" id="{EC9236ED-46DE-2460-D0A9-67D25DF66C5E}"/>
              </a:ext>
            </a:extLst>
          </p:cNvPr>
          <p:cNvSpPr>
            <a:spLocks noGrp="1"/>
          </p:cNvSpPr>
          <p:nvPr>
            <p:ph type="sldNum" sz="quarter" idx="12"/>
          </p:nvPr>
        </p:nvSpPr>
        <p:spPr/>
        <p:txBody>
          <a:bodyPr/>
          <a:lstStyle/>
          <a:p>
            <a:fld id="{6D22F896-40B5-4ADD-8801-0D06FADFA095}" type="slidenum">
              <a:rPr lang="en-US" smtClean="0"/>
              <a:t>66</a:t>
            </a:fld>
            <a:endParaRPr lang="en-US" dirty="0"/>
          </a:p>
        </p:txBody>
      </p:sp>
    </p:spTree>
    <p:extLst>
      <p:ext uri="{BB962C8B-B14F-4D97-AF65-F5344CB8AC3E}">
        <p14:creationId xmlns:p14="http://schemas.microsoft.com/office/powerpoint/2010/main" val="15346166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C4272-D09C-3C0B-3EC4-A67CED0EC46E}"/>
              </a:ext>
            </a:extLst>
          </p:cNvPr>
          <p:cNvSpPr>
            <a:spLocks noGrp="1"/>
          </p:cNvSpPr>
          <p:nvPr>
            <p:ph type="title"/>
          </p:nvPr>
        </p:nvSpPr>
        <p:spPr/>
        <p:txBody>
          <a:bodyPr/>
          <a:lstStyle/>
          <a:p>
            <a:r>
              <a:rPr lang="it-IT" dirty="0"/>
              <a:t>INTERPELLO</a:t>
            </a:r>
          </a:p>
        </p:txBody>
      </p:sp>
      <p:sp>
        <p:nvSpPr>
          <p:cNvPr id="3" name="Segnaposto contenuto 2">
            <a:extLst>
              <a:ext uri="{FF2B5EF4-FFF2-40B4-BE49-F238E27FC236}">
                <a16:creationId xmlns:a16="http://schemas.microsoft.com/office/drawing/2014/main" id="{1544C453-4530-235C-42CE-A63A9A025BAD}"/>
              </a:ext>
            </a:extLst>
          </p:cNvPr>
          <p:cNvSpPr>
            <a:spLocks noGrp="1"/>
          </p:cNvSpPr>
          <p:nvPr>
            <p:ph idx="1"/>
          </p:nvPr>
        </p:nvSpPr>
        <p:spPr/>
        <p:txBody>
          <a:bodyPr/>
          <a:lstStyle/>
          <a:p>
            <a:pPr marL="0" indent="0" algn="just">
              <a:buNone/>
            </a:pPr>
            <a:r>
              <a:rPr lang="it-IT" altLang="it-IT" sz="2400" dirty="0">
                <a:latin typeface="Times New Roman" panose="02020603050405020304" pitchFamily="18" charset="0"/>
                <a:cs typeface="Times New Roman" panose="02020603050405020304" pitchFamily="18" charset="0"/>
              </a:rPr>
              <a:t>Il Mef fu destinatario di un’istanza d’interpello in materia di imposta comunale sugli immobili (I.C.I.) presentata da un contribuente alla Direzione regionale dell’Agenzia delle entrate della Sicilia.</a:t>
            </a:r>
          </a:p>
          <a:p>
            <a:pPr marL="0" indent="0" algn="just">
              <a:buNone/>
            </a:pPr>
            <a:br>
              <a:rPr lang="it-IT" altLang="it-IT" sz="2400" dirty="0">
                <a:latin typeface="Times New Roman" panose="02020603050405020304" pitchFamily="18" charset="0"/>
                <a:cs typeface="Times New Roman" panose="02020603050405020304" pitchFamily="18" charset="0"/>
              </a:rPr>
            </a:br>
            <a:r>
              <a:rPr lang="it-IT" altLang="it-IT" sz="2400" dirty="0">
                <a:latin typeface="Times New Roman" panose="02020603050405020304" pitchFamily="18" charset="0"/>
                <a:cs typeface="Times New Roman" panose="02020603050405020304" pitchFamily="18" charset="0"/>
              </a:rPr>
              <a:t>L’ipotesi era che gli interpelli in materia di tributi locali potessero rientrare, invece, tra le competenze del Dipartimento per le Politiche Fiscali- Ufficio Federalismo Fiscale.</a:t>
            </a:r>
          </a:p>
          <a:p>
            <a:pPr marL="0" indent="0">
              <a:buNone/>
            </a:pPr>
            <a:endParaRPr lang="it-IT" dirty="0"/>
          </a:p>
        </p:txBody>
      </p:sp>
      <p:sp>
        <p:nvSpPr>
          <p:cNvPr id="4" name="Segnaposto piè di pagina 3">
            <a:extLst>
              <a:ext uri="{FF2B5EF4-FFF2-40B4-BE49-F238E27FC236}">
                <a16:creationId xmlns:a16="http://schemas.microsoft.com/office/drawing/2014/main" id="{BBCADB4F-04CE-27B6-A3FC-24FE33D58035}"/>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0C47CBC-69D2-958C-BC55-215226D3C0C8}"/>
              </a:ext>
            </a:extLst>
          </p:cNvPr>
          <p:cNvSpPr>
            <a:spLocks noGrp="1"/>
          </p:cNvSpPr>
          <p:nvPr>
            <p:ph type="sldNum" sz="quarter" idx="12"/>
          </p:nvPr>
        </p:nvSpPr>
        <p:spPr/>
        <p:txBody>
          <a:bodyPr/>
          <a:lstStyle/>
          <a:p>
            <a:fld id="{6D22F896-40B5-4ADD-8801-0D06FADFA095}" type="slidenum">
              <a:rPr lang="en-US" smtClean="0"/>
              <a:t>67</a:t>
            </a:fld>
            <a:endParaRPr lang="en-US" dirty="0"/>
          </a:p>
        </p:txBody>
      </p:sp>
    </p:spTree>
    <p:extLst>
      <p:ext uri="{BB962C8B-B14F-4D97-AF65-F5344CB8AC3E}">
        <p14:creationId xmlns:p14="http://schemas.microsoft.com/office/powerpoint/2010/main" val="2473449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64CA1E-B626-6C04-691F-1EB88C71D9C2}"/>
              </a:ext>
            </a:extLst>
          </p:cNvPr>
          <p:cNvSpPr>
            <a:spLocks noGrp="1"/>
          </p:cNvSpPr>
          <p:nvPr>
            <p:ph type="title"/>
          </p:nvPr>
        </p:nvSpPr>
        <p:spPr/>
        <p:txBody>
          <a:bodyPr/>
          <a:lstStyle/>
          <a:p>
            <a:r>
              <a:rPr lang="it-IT" dirty="0"/>
              <a:t>INTERPELLO</a:t>
            </a:r>
          </a:p>
        </p:txBody>
      </p:sp>
      <p:sp>
        <p:nvSpPr>
          <p:cNvPr id="3" name="Segnaposto contenuto 2">
            <a:extLst>
              <a:ext uri="{FF2B5EF4-FFF2-40B4-BE49-F238E27FC236}">
                <a16:creationId xmlns:a16="http://schemas.microsoft.com/office/drawing/2014/main" id="{1ED8042B-F360-5C1C-2FB5-D002F8978FB1}"/>
              </a:ext>
            </a:extLst>
          </p:cNvPr>
          <p:cNvSpPr>
            <a:spLocks noGrp="1"/>
          </p:cNvSpPr>
          <p:nvPr>
            <p:ph idx="1"/>
          </p:nvPr>
        </p:nvSpPr>
        <p:spPr/>
        <p:txBody>
          <a:bodyPr/>
          <a:lstStyle/>
          <a:p>
            <a:pPr marL="0" indent="0" algn="just">
              <a:buNone/>
            </a:pPr>
            <a:r>
              <a:rPr lang="it-IT" altLang="it-IT" dirty="0"/>
              <a:t>Il Dipartimento rispose che quando l'istanza d’interpello concerne tributi locali, la competenza a rispondere </a:t>
            </a:r>
            <a:r>
              <a:rPr lang="it-IT" altLang="it-IT" b="1" dirty="0">
                <a:solidFill>
                  <a:srgbClr val="FF0000"/>
                </a:solidFill>
              </a:rPr>
              <a:t>è attribuita esclusivamente all'Ente locale</a:t>
            </a:r>
            <a:r>
              <a:rPr lang="it-IT" altLang="it-IT" dirty="0"/>
              <a:t>, poiché titolare della potestà d’imposizione, nella quale è compreso l'esercizio dei poteri di accertamento del tributo.</a:t>
            </a:r>
          </a:p>
          <a:p>
            <a:pPr marL="0" indent="0" algn="just">
              <a:buNone/>
            </a:pPr>
            <a:endParaRPr lang="it-IT" altLang="it-IT" dirty="0"/>
          </a:p>
          <a:p>
            <a:pPr marL="0" indent="0" algn="just">
              <a:buNone/>
            </a:pPr>
            <a:r>
              <a:rPr lang="it-IT" altLang="it-IT" dirty="0"/>
              <a:t>Se la questione verte sui tributi locali è, quindi, solamente la Regione, o la Provincia o il Comune che deve comunicare al contribuente la linea interpretativa che seguirà nella fase di accertamento del tributo, quando, cioè, si troverà ad esaminare la particolare posizione.</a:t>
            </a:r>
          </a:p>
          <a:p>
            <a:pPr marL="0" indent="0">
              <a:buNone/>
            </a:pPr>
            <a:endParaRPr lang="it-IT" dirty="0"/>
          </a:p>
        </p:txBody>
      </p:sp>
      <p:sp>
        <p:nvSpPr>
          <p:cNvPr id="4" name="Segnaposto piè di pagina 3">
            <a:extLst>
              <a:ext uri="{FF2B5EF4-FFF2-40B4-BE49-F238E27FC236}">
                <a16:creationId xmlns:a16="http://schemas.microsoft.com/office/drawing/2014/main" id="{6AE5132B-61FC-6957-3435-483BE9C7CFB9}"/>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00A9F2C-FD75-EAAB-7651-C0A368E74DE0}"/>
              </a:ext>
            </a:extLst>
          </p:cNvPr>
          <p:cNvSpPr>
            <a:spLocks noGrp="1"/>
          </p:cNvSpPr>
          <p:nvPr>
            <p:ph type="sldNum" sz="quarter" idx="12"/>
          </p:nvPr>
        </p:nvSpPr>
        <p:spPr/>
        <p:txBody>
          <a:bodyPr/>
          <a:lstStyle/>
          <a:p>
            <a:fld id="{6D22F896-40B5-4ADD-8801-0D06FADFA095}" type="slidenum">
              <a:rPr lang="en-US" smtClean="0"/>
              <a:t>68</a:t>
            </a:fld>
            <a:endParaRPr lang="en-US" dirty="0"/>
          </a:p>
        </p:txBody>
      </p:sp>
    </p:spTree>
    <p:extLst>
      <p:ext uri="{BB962C8B-B14F-4D97-AF65-F5344CB8AC3E}">
        <p14:creationId xmlns:p14="http://schemas.microsoft.com/office/powerpoint/2010/main" val="2279905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C19F46-87CA-C92B-8FBD-1BE5D2C84F0F}"/>
              </a:ext>
            </a:extLst>
          </p:cNvPr>
          <p:cNvSpPr>
            <a:spLocks noGrp="1"/>
          </p:cNvSpPr>
          <p:nvPr>
            <p:ph type="title"/>
          </p:nvPr>
        </p:nvSpPr>
        <p:spPr/>
        <p:txBody>
          <a:bodyPr/>
          <a:lstStyle/>
          <a:p>
            <a:r>
              <a:rPr lang="it-IT" dirty="0"/>
              <a:t>INTERPELLO</a:t>
            </a:r>
          </a:p>
        </p:txBody>
      </p:sp>
      <p:sp>
        <p:nvSpPr>
          <p:cNvPr id="3" name="Segnaposto contenuto 2">
            <a:extLst>
              <a:ext uri="{FF2B5EF4-FFF2-40B4-BE49-F238E27FC236}">
                <a16:creationId xmlns:a16="http://schemas.microsoft.com/office/drawing/2014/main" id="{B86F5DAD-4523-7C80-0D18-8B2F445673EE}"/>
              </a:ext>
            </a:extLst>
          </p:cNvPr>
          <p:cNvSpPr>
            <a:spLocks noGrp="1"/>
          </p:cNvSpPr>
          <p:nvPr>
            <p:ph idx="1"/>
          </p:nvPr>
        </p:nvSpPr>
        <p:spPr/>
        <p:txBody>
          <a:bodyPr>
            <a:normAutofit lnSpcReduction="10000"/>
          </a:bodyPr>
          <a:lstStyle/>
          <a:p>
            <a:pPr marL="0" indent="0" algn="just">
              <a:buNone/>
            </a:pPr>
            <a:r>
              <a:rPr lang="it-IT" altLang="it-IT" sz="2400" b="1" dirty="0">
                <a:latin typeface="Times New Roman" panose="02020603050405020304" pitchFamily="18" charset="0"/>
                <a:cs typeface="Times New Roman" panose="02020603050405020304" pitchFamily="18" charset="0"/>
              </a:rPr>
              <a:t>L’Ente locale, quindi, è l'unico soggetto che è giuridicamente vincolato ad eseguire quanto ha espressamente affermato in una risposta scritta o quanto implicitamente ha accettato attraverso il silenzio</a:t>
            </a:r>
            <a:r>
              <a:rPr lang="it-IT" altLang="it-IT" sz="2400" dirty="0">
                <a:latin typeface="Times New Roman" panose="02020603050405020304" pitchFamily="18" charset="0"/>
                <a:cs typeface="Times New Roman" panose="02020603050405020304" pitchFamily="18" charset="0"/>
              </a:rPr>
              <a:t> protrattosi oltre il termine di legge, dalla presentazione dell'istanza.</a:t>
            </a:r>
          </a:p>
          <a:p>
            <a:pPr marL="0" indent="0" algn="just">
              <a:buNone/>
            </a:pPr>
            <a:endParaRPr lang="it-IT" altLang="it-IT" sz="2400" dirty="0">
              <a:latin typeface="Times New Roman" panose="02020603050405020304" pitchFamily="18" charset="0"/>
              <a:cs typeface="Times New Roman" panose="02020603050405020304" pitchFamily="18" charset="0"/>
            </a:endParaRPr>
          </a:p>
          <a:p>
            <a:pPr marL="0" indent="0" algn="just">
              <a:buNone/>
            </a:pPr>
            <a:r>
              <a:rPr lang="it-IT" altLang="it-IT" sz="2400" dirty="0">
                <a:latin typeface="Times New Roman" panose="02020603050405020304" pitchFamily="18" charset="0"/>
                <a:cs typeface="Times New Roman" panose="02020603050405020304" pitchFamily="18" charset="0"/>
              </a:rPr>
              <a:t>L'Ente locale non potrà emettere, se non a pena di nullità, atti a contenuto impositivo o sanzionatorio in difformità della risposta fornita, ovvero dell'interpretazione sulla quale si è formato il silenzio assenso.</a:t>
            </a:r>
          </a:p>
          <a:p>
            <a:pPr marL="0" indent="0">
              <a:buNone/>
            </a:pPr>
            <a:endParaRPr lang="it-IT" dirty="0"/>
          </a:p>
        </p:txBody>
      </p:sp>
      <p:sp>
        <p:nvSpPr>
          <p:cNvPr id="4" name="Segnaposto piè di pagina 3">
            <a:extLst>
              <a:ext uri="{FF2B5EF4-FFF2-40B4-BE49-F238E27FC236}">
                <a16:creationId xmlns:a16="http://schemas.microsoft.com/office/drawing/2014/main" id="{686F24E4-FFFC-29D5-B1D3-A15A3303E016}"/>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A02C397C-9588-ABA4-83C0-B46BB91FCEF6}"/>
              </a:ext>
            </a:extLst>
          </p:cNvPr>
          <p:cNvSpPr>
            <a:spLocks noGrp="1"/>
          </p:cNvSpPr>
          <p:nvPr>
            <p:ph type="sldNum" sz="quarter" idx="12"/>
          </p:nvPr>
        </p:nvSpPr>
        <p:spPr/>
        <p:txBody>
          <a:bodyPr/>
          <a:lstStyle/>
          <a:p>
            <a:fld id="{6D22F896-40B5-4ADD-8801-0D06FADFA095}" type="slidenum">
              <a:rPr lang="en-US" smtClean="0"/>
              <a:t>69</a:t>
            </a:fld>
            <a:endParaRPr lang="en-US" dirty="0"/>
          </a:p>
        </p:txBody>
      </p:sp>
    </p:spTree>
    <p:extLst>
      <p:ext uri="{BB962C8B-B14F-4D97-AF65-F5344CB8AC3E}">
        <p14:creationId xmlns:p14="http://schemas.microsoft.com/office/powerpoint/2010/main" val="147718552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2350FE-FE26-60B3-43E6-5DE0F164703A}"/>
              </a:ext>
            </a:extLst>
          </p:cNvPr>
          <p:cNvSpPr>
            <a:spLocks noGrp="1"/>
          </p:cNvSpPr>
          <p:nvPr>
            <p:ph type="title"/>
          </p:nvPr>
        </p:nvSpPr>
        <p:spPr/>
        <p:txBody>
          <a:bodyPr>
            <a:normAutofit fontScale="90000"/>
          </a:bodyPr>
          <a:lstStyle/>
          <a:p>
            <a:r>
              <a:rPr lang="it-IT" sz="3700" i="1" dirty="0">
                <a:solidFill>
                  <a:schemeClr val="bg1"/>
                </a:solidFill>
                <a:latin typeface="FreightText Pro Book"/>
                <a:ea typeface="Times New Roman" panose="02020603050405020304" pitchFamily="18" charset="0"/>
                <a:cs typeface="FreightText Pro Book"/>
              </a:rPr>
              <a:t>Il </a:t>
            </a:r>
            <a:r>
              <a:rPr lang="it-IT" sz="3700" i="1" dirty="0" err="1">
                <a:solidFill>
                  <a:schemeClr val="bg1"/>
                </a:solidFill>
                <a:latin typeface="FreightText Pro Book"/>
                <a:ea typeface="Times New Roman" panose="02020603050405020304" pitchFamily="18" charset="0"/>
                <a:cs typeface="FreightText Pro Book"/>
              </a:rPr>
              <a:t>D.Lgs.</a:t>
            </a:r>
            <a:r>
              <a:rPr lang="it-IT" sz="3700" i="1" dirty="0">
                <a:solidFill>
                  <a:schemeClr val="bg1"/>
                </a:solidFill>
                <a:latin typeface="FreightText Pro Book"/>
                <a:ea typeface="Times New Roman" panose="02020603050405020304" pitchFamily="18" charset="0"/>
                <a:cs typeface="FreightText Pro Book"/>
              </a:rPr>
              <a:t> n. 219/2023 </a:t>
            </a:r>
            <a:br>
              <a:rPr lang="it-IT" sz="3700" i="1" dirty="0">
                <a:solidFill>
                  <a:schemeClr val="bg1"/>
                </a:solidFill>
                <a:latin typeface="FreightText Pro Book"/>
                <a:ea typeface="Times New Roman" panose="02020603050405020304" pitchFamily="18" charset="0"/>
                <a:cs typeface="FreightText Pro Book"/>
              </a:rPr>
            </a:br>
            <a:r>
              <a:rPr lang="it-IT" sz="3700" i="1" dirty="0">
                <a:solidFill>
                  <a:schemeClr val="bg1"/>
                </a:solidFill>
                <a:latin typeface="FreightText Pro Book"/>
                <a:ea typeface="Times New Roman" panose="02020603050405020304" pitchFamily="18" charset="0"/>
                <a:cs typeface="FreightText Pro Book"/>
              </a:rPr>
              <a:t>La riforma dello Statuto del contribuente</a:t>
            </a:r>
            <a:br>
              <a:rPr lang="it-IT" sz="4000" dirty="0">
                <a:solidFill>
                  <a:schemeClr val="bg1"/>
                </a:solidFill>
                <a:latin typeface="Times New Roman" panose="02020603050405020304" pitchFamily="18" charset="0"/>
                <a:ea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4A34CCCB-05A9-7846-B0B0-EEA182FFA2C6}"/>
              </a:ext>
            </a:extLst>
          </p:cNvPr>
          <p:cNvSpPr>
            <a:spLocks noGrp="1"/>
          </p:cNvSpPr>
          <p:nvPr>
            <p:ph idx="1"/>
          </p:nvPr>
        </p:nvSpPr>
        <p:spPr/>
        <p:txBody>
          <a:bodyPr>
            <a:normAutofit fontScale="70000" lnSpcReduction="20000"/>
          </a:bodyPr>
          <a:lstStyle/>
          <a:p>
            <a:pPr indent="0" algn="just">
              <a:lnSpc>
                <a:spcPct val="150000"/>
              </a:lnSpc>
              <a:buNone/>
              <a:tabLst>
                <a:tab pos="215900" algn="l"/>
              </a:tabLst>
            </a:pPr>
            <a:r>
              <a:rPr lang="it-IT" sz="2800" dirty="0">
                <a:effectLst/>
                <a:latin typeface="FreightText Pro Book"/>
                <a:ea typeface="Times New Roman" panose="02020603050405020304" pitchFamily="18" charset="0"/>
                <a:cs typeface="FreightText Pro Book"/>
              </a:rPr>
              <a:t>Dal 18 gennaio 2024 (data di entrata in vigore della nuova normativa) le Regioni e gli </a:t>
            </a:r>
            <a:r>
              <a:rPr lang="it-IT" sz="2800" b="1" u="sng" dirty="0">
                <a:effectLst/>
                <a:latin typeface="FreightText Pro Book"/>
                <a:ea typeface="Times New Roman" panose="02020603050405020304" pitchFamily="18" charset="0"/>
                <a:cs typeface="FreightText Pro Book"/>
              </a:rPr>
              <a:t>Enti locali devono obbligatoriamente offrire ai contribuenti le garanzie previste dallo Statuto, con la preclusione di stabilire garanzie inferiori in riferimento al contradditorio obbligatorio, all’accesso ai documenti amministrativo-tributari, della tutela dell’affidamento, del divieto di </a:t>
            </a:r>
            <a:r>
              <a:rPr lang="it-IT" sz="2800" b="1" i="1" u="sng" dirty="0">
                <a:effectLst/>
                <a:latin typeface="FreightText Pro Book"/>
                <a:ea typeface="Times New Roman" panose="02020603050405020304" pitchFamily="18" charset="0"/>
                <a:cs typeface="FreightText Pro Book"/>
              </a:rPr>
              <a:t>bis in idem, </a:t>
            </a:r>
            <a:r>
              <a:rPr lang="it-IT" sz="2800" b="1" u="sng" dirty="0">
                <a:effectLst/>
                <a:latin typeface="FreightText Pro Book"/>
                <a:ea typeface="Times New Roman" panose="02020603050405020304" pitchFamily="18" charset="0"/>
                <a:cs typeface="FreightText Pro Book"/>
              </a:rPr>
              <a:t>del principio di proporzionalità e dell’autotutela.</a:t>
            </a:r>
          </a:p>
          <a:p>
            <a:pPr indent="0" algn="just">
              <a:lnSpc>
                <a:spcPct val="150000"/>
              </a:lnSpc>
              <a:buNone/>
              <a:tabLst>
                <a:tab pos="215900" algn="l"/>
              </a:tabLst>
            </a:pPr>
            <a:r>
              <a:rPr lang="it-IT" sz="2800" dirty="0">
                <a:effectLst/>
                <a:latin typeface="FreightText Pro Book"/>
                <a:ea typeface="Times New Roman" panose="02020603050405020304" pitchFamily="18" charset="0"/>
                <a:cs typeface="FreightText Pro Book"/>
              </a:rPr>
              <a:t>Regioni ed Enti locali possono, semmai, prevedere livelli di tutela del contribuente maggiori di quelli statutari.</a:t>
            </a:r>
          </a:p>
          <a:p>
            <a:pPr marL="0" indent="0">
              <a:buNone/>
            </a:pPr>
            <a:endParaRPr lang="it-IT" dirty="0"/>
          </a:p>
        </p:txBody>
      </p:sp>
      <p:sp>
        <p:nvSpPr>
          <p:cNvPr id="4" name="Segnaposto piè di pagina 3">
            <a:extLst>
              <a:ext uri="{FF2B5EF4-FFF2-40B4-BE49-F238E27FC236}">
                <a16:creationId xmlns:a16="http://schemas.microsoft.com/office/drawing/2014/main" id="{8D0CBBA6-0CA8-C274-B1E1-0D9FFFAB97DB}"/>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B40A13A7-FBC1-09DC-CD86-2A9725D002CF}"/>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4978625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4AC144-6C3A-A276-135D-955298207122}"/>
              </a:ext>
            </a:extLst>
          </p:cNvPr>
          <p:cNvSpPr>
            <a:spLocks noGrp="1"/>
          </p:cNvSpPr>
          <p:nvPr>
            <p:ph type="title"/>
          </p:nvPr>
        </p:nvSpPr>
        <p:spPr/>
        <p:txBody>
          <a:bodyPr/>
          <a:lstStyle/>
          <a:p>
            <a:r>
              <a:rPr lang="it-IT" dirty="0"/>
              <a:t>INTERPELLO</a:t>
            </a:r>
          </a:p>
        </p:txBody>
      </p:sp>
      <p:sp>
        <p:nvSpPr>
          <p:cNvPr id="3" name="Segnaposto contenuto 2">
            <a:extLst>
              <a:ext uri="{FF2B5EF4-FFF2-40B4-BE49-F238E27FC236}">
                <a16:creationId xmlns:a16="http://schemas.microsoft.com/office/drawing/2014/main" id="{11901AB6-BD09-3D75-9872-0DC8A598F976}"/>
              </a:ext>
            </a:extLst>
          </p:cNvPr>
          <p:cNvSpPr>
            <a:spLocks noGrp="1"/>
          </p:cNvSpPr>
          <p:nvPr>
            <p:ph idx="1"/>
          </p:nvPr>
        </p:nvSpPr>
        <p:spPr/>
        <p:txBody>
          <a:bodyPr>
            <a:normAutofit fontScale="85000" lnSpcReduction="20000"/>
          </a:bodyPr>
          <a:lstStyle/>
          <a:p>
            <a:pPr marL="0" indent="0" algn="just">
              <a:buNone/>
            </a:pPr>
            <a:r>
              <a:rPr lang="it-IT" sz="2400" dirty="0">
                <a:latin typeface="Times New Roman" panose="02020603050405020304" pitchFamily="18" charset="0"/>
                <a:cs typeface="Times New Roman" panose="02020603050405020304" pitchFamily="18" charset="0"/>
              </a:rPr>
              <a:t>Il Dipartimento ha escluso ogni suo possibile intervento nel procedimento d’interpello, poiché è carente dei presupposti normativi per assumere la titolarità della potestà impositiva e, quindi, un'eventuale risposta non potrebbe vincolare l'Ente locale.</a:t>
            </a:r>
          </a:p>
          <a:p>
            <a:pPr marL="0" indent="0" algn="just">
              <a:buNone/>
            </a:pPr>
            <a:r>
              <a:rPr lang="it-IT" sz="2400" dirty="0">
                <a:latin typeface="Times New Roman" panose="02020603050405020304" pitchFamily="18" charset="0"/>
                <a:cs typeface="Times New Roman" panose="02020603050405020304" pitchFamily="18" charset="0"/>
              </a:rPr>
              <a:t>La vincolatività della risposta presenta, inoltre, indubbiamente dei riflessi anche sul bilancio, per cui, la competenza non può in alcun modo essere trasferita ad un organo esterno, del tutto estraneo alla sfera organizzativa dell'ente territoriale.</a:t>
            </a:r>
          </a:p>
          <a:p>
            <a:pPr marL="0" indent="0" algn="just">
              <a:buNone/>
            </a:pPr>
            <a:r>
              <a:rPr lang="it-IT" sz="2400" dirty="0">
                <a:latin typeface="Times New Roman" panose="02020603050405020304" pitchFamily="18" charset="0"/>
                <a:cs typeface="Times New Roman" panose="02020603050405020304" pitchFamily="18" charset="0"/>
              </a:rPr>
              <a:t>Il Dipartimento evidenzia come attribuire a soggetti esterni il potere di imporre agli Enti locali le proprie determinazioni sui loro tributi e vincolarne anche l'attività di accertamento sarebbe in aperto contrasto con l'autonomia impositiva riconosciuta dall'ordinamento.</a:t>
            </a:r>
          </a:p>
          <a:p>
            <a:pPr marL="0" indent="0">
              <a:buNone/>
            </a:pPr>
            <a:endParaRPr lang="it-IT" dirty="0"/>
          </a:p>
        </p:txBody>
      </p:sp>
      <p:sp>
        <p:nvSpPr>
          <p:cNvPr id="4" name="Segnaposto piè di pagina 3">
            <a:extLst>
              <a:ext uri="{FF2B5EF4-FFF2-40B4-BE49-F238E27FC236}">
                <a16:creationId xmlns:a16="http://schemas.microsoft.com/office/drawing/2014/main" id="{9378E396-A4AF-F470-4C58-719DAD7D355F}"/>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B1BC381C-A5CB-3CC7-849C-F68BD9BF70CD}"/>
              </a:ext>
            </a:extLst>
          </p:cNvPr>
          <p:cNvSpPr>
            <a:spLocks noGrp="1"/>
          </p:cNvSpPr>
          <p:nvPr>
            <p:ph type="sldNum" sz="quarter" idx="12"/>
          </p:nvPr>
        </p:nvSpPr>
        <p:spPr/>
        <p:txBody>
          <a:bodyPr/>
          <a:lstStyle/>
          <a:p>
            <a:fld id="{6D22F896-40B5-4ADD-8801-0D06FADFA095}" type="slidenum">
              <a:rPr lang="en-US" smtClean="0"/>
              <a:t>70</a:t>
            </a:fld>
            <a:endParaRPr lang="en-US" dirty="0"/>
          </a:p>
        </p:txBody>
      </p:sp>
    </p:spTree>
    <p:extLst>
      <p:ext uri="{BB962C8B-B14F-4D97-AF65-F5344CB8AC3E}">
        <p14:creationId xmlns:p14="http://schemas.microsoft.com/office/powerpoint/2010/main" val="20337780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D3FC0D-6E83-BDC9-9E51-7DE0F1868A2B}"/>
              </a:ext>
            </a:extLst>
          </p:cNvPr>
          <p:cNvSpPr>
            <a:spLocks noGrp="1"/>
          </p:cNvSpPr>
          <p:nvPr>
            <p:ph type="title"/>
          </p:nvPr>
        </p:nvSpPr>
        <p:spPr/>
        <p:txBody>
          <a:bodyPr>
            <a:normAutofit fontScale="90000"/>
          </a:bodyPr>
          <a:lstStyle/>
          <a:p>
            <a:r>
              <a:rPr lang="it-IT" dirty="0"/>
              <a:t>INTERPELLO DOPO IL </a:t>
            </a:r>
            <a:br>
              <a:rPr lang="it-IT" dirty="0"/>
            </a:br>
            <a:r>
              <a:rPr lang="it-IT" dirty="0"/>
              <a:t>D.LGS. N. 220/2023</a:t>
            </a:r>
          </a:p>
        </p:txBody>
      </p:sp>
      <p:sp>
        <p:nvSpPr>
          <p:cNvPr id="3" name="Segnaposto contenuto 2">
            <a:extLst>
              <a:ext uri="{FF2B5EF4-FFF2-40B4-BE49-F238E27FC236}">
                <a16:creationId xmlns:a16="http://schemas.microsoft.com/office/drawing/2014/main" id="{3B18952A-C608-E550-4BCA-2B40B6FDB6B4}"/>
              </a:ext>
            </a:extLst>
          </p:cNvPr>
          <p:cNvSpPr>
            <a:spLocks noGrp="1"/>
          </p:cNvSpPr>
          <p:nvPr>
            <p:ph idx="1"/>
          </p:nvPr>
        </p:nvSpPr>
        <p:spPr/>
        <p:txBody>
          <a:bodyPr>
            <a:normAutofit fontScale="55000" lnSpcReduction="20000"/>
          </a:bodyPr>
          <a:lstStyle/>
          <a:p>
            <a:pPr marL="0" indent="0" algn="just">
              <a:lnSpc>
                <a:spcPct val="140000"/>
              </a:lnSpc>
              <a:buNone/>
            </a:pPr>
            <a:r>
              <a:rPr lang="it-IT" sz="4500" dirty="0">
                <a:latin typeface="Times New Roman" panose="02020603050405020304" pitchFamily="18" charset="0"/>
                <a:cs typeface="Times New Roman" panose="02020603050405020304" pitchFamily="18" charset="0"/>
              </a:rPr>
              <a:t>Il contribuente può interpellare l'amministrazione finanziaria per ottenere una risposta relativamente alla:</a:t>
            </a:r>
          </a:p>
          <a:p>
            <a:pPr marL="0" indent="0" algn="just">
              <a:lnSpc>
                <a:spcPct val="140000"/>
              </a:lnSpc>
              <a:buNone/>
            </a:pPr>
            <a:r>
              <a:rPr lang="it-IT" sz="4500" dirty="0">
                <a:latin typeface="Times New Roman" panose="02020603050405020304" pitchFamily="18" charset="0"/>
                <a:cs typeface="Times New Roman" panose="02020603050405020304" pitchFamily="18" charset="0"/>
              </a:rPr>
              <a:t>a) applicazione delle disposizioni tributarie, quando vi sono condizioni di obiettiva incertezza sulla loro corretta interpretazione;</a:t>
            </a:r>
          </a:p>
          <a:p>
            <a:pPr marL="0" indent="0" algn="just">
              <a:lnSpc>
                <a:spcPct val="140000"/>
              </a:lnSpc>
              <a:buNone/>
            </a:pPr>
            <a:r>
              <a:rPr lang="it-IT" sz="4500" dirty="0">
                <a:latin typeface="Times New Roman" panose="02020603050405020304" pitchFamily="18" charset="0"/>
                <a:cs typeface="Times New Roman" panose="02020603050405020304" pitchFamily="18" charset="0"/>
              </a:rPr>
              <a:t>b) corretta qualificazione di fattispecie alla luce delle disposizioni tributarie ad esse applicabili;</a:t>
            </a:r>
          </a:p>
          <a:p>
            <a:pPr marL="0" indent="0" algn="just">
              <a:lnSpc>
                <a:spcPct val="140000"/>
              </a:lnSpc>
              <a:buNone/>
            </a:pPr>
            <a:r>
              <a:rPr lang="it-IT" sz="4500" dirty="0">
                <a:latin typeface="Times New Roman" panose="02020603050405020304" pitchFamily="18" charset="0"/>
                <a:cs typeface="Times New Roman" panose="02020603050405020304" pitchFamily="18" charset="0"/>
              </a:rPr>
              <a:t>c) disciplina dell'abuso del diritto in relazione a una specifica fattispecie;</a:t>
            </a:r>
            <a:endParaRPr lang="it-IT" dirty="0"/>
          </a:p>
        </p:txBody>
      </p:sp>
      <p:sp>
        <p:nvSpPr>
          <p:cNvPr id="4" name="Segnaposto piè di pagina 3">
            <a:extLst>
              <a:ext uri="{FF2B5EF4-FFF2-40B4-BE49-F238E27FC236}">
                <a16:creationId xmlns:a16="http://schemas.microsoft.com/office/drawing/2014/main" id="{97F4710A-0B54-4A81-F829-C8E6816D23A7}"/>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BAC3A62A-1134-5B82-3838-D8B83609B8DE}"/>
              </a:ext>
            </a:extLst>
          </p:cNvPr>
          <p:cNvSpPr>
            <a:spLocks noGrp="1"/>
          </p:cNvSpPr>
          <p:nvPr>
            <p:ph type="sldNum" sz="quarter" idx="12"/>
          </p:nvPr>
        </p:nvSpPr>
        <p:spPr/>
        <p:txBody>
          <a:bodyPr/>
          <a:lstStyle/>
          <a:p>
            <a:fld id="{6D22F896-40B5-4ADD-8801-0D06FADFA095}" type="slidenum">
              <a:rPr lang="en-US" smtClean="0"/>
              <a:t>71</a:t>
            </a:fld>
            <a:endParaRPr lang="en-US" dirty="0"/>
          </a:p>
        </p:txBody>
      </p:sp>
    </p:spTree>
    <p:extLst>
      <p:ext uri="{BB962C8B-B14F-4D97-AF65-F5344CB8AC3E}">
        <p14:creationId xmlns:p14="http://schemas.microsoft.com/office/powerpoint/2010/main" val="3219235136"/>
      </p:ext>
    </p:extLst>
  </p:cSld>
  <p:clrMapOvr>
    <a:overrideClrMapping bg1="lt1" tx1="dk1" bg2="lt2" tx2="dk2" accent1="accent1" accent2="accent2" accent3="accent3" accent4="accent4" accent5="accent5" accent6="accent6" hlink="hlink" folHlink="folHlink"/>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C4272-D09C-3C0B-3EC4-A67CED0EC46E}"/>
              </a:ext>
            </a:extLst>
          </p:cNvPr>
          <p:cNvSpPr>
            <a:spLocks noGrp="1"/>
          </p:cNvSpPr>
          <p:nvPr>
            <p:ph type="title"/>
          </p:nvPr>
        </p:nvSpPr>
        <p:spPr/>
        <p:txBody>
          <a:bodyPr>
            <a:normAutofit fontScale="90000"/>
          </a:bodyPr>
          <a:lstStyle/>
          <a:p>
            <a:r>
              <a:rPr lang="it-IT" dirty="0"/>
              <a:t>INTERPELLO DOPO IL </a:t>
            </a:r>
            <a:br>
              <a:rPr lang="it-IT" dirty="0"/>
            </a:br>
            <a:r>
              <a:rPr lang="it-IT" dirty="0"/>
              <a:t>D.LGS. N. 220/2023</a:t>
            </a:r>
          </a:p>
        </p:txBody>
      </p:sp>
      <p:sp>
        <p:nvSpPr>
          <p:cNvPr id="3" name="Segnaposto contenuto 2">
            <a:extLst>
              <a:ext uri="{FF2B5EF4-FFF2-40B4-BE49-F238E27FC236}">
                <a16:creationId xmlns:a16="http://schemas.microsoft.com/office/drawing/2014/main" id="{1544C453-4530-235C-42CE-A63A9A025BAD}"/>
              </a:ext>
            </a:extLst>
          </p:cNvPr>
          <p:cNvSpPr>
            <a:spLocks noGrp="1"/>
          </p:cNvSpPr>
          <p:nvPr>
            <p:ph idx="1"/>
          </p:nvPr>
        </p:nvSpPr>
        <p:spPr/>
        <p:txBody>
          <a:bodyPr>
            <a:normAutofit fontScale="92500"/>
          </a:bodyPr>
          <a:lstStyle/>
          <a:p>
            <a:pPr marL="0" indent="0" algn="just">
              <a:lnSpc>
                <a:spcPct val="140000"/>
              </a:lnSpc>
              <a:buNone/>
            </a:pPr>
            <a:endParaRPr lang="it-IT" sz="1800" dirty="0">
              <a:latin typeface="Times New Roman" panose="02020603050405020304" pitchFamily="18" charset="0"/>
              <a:cs typeface="Times New Roman" panose="02020603050405020304" pitchFamily="18" charset="0"/>
            </a:endParaRPr>
          </a:p>
          <a:p>
            <a:pPr marL="0" indent="0" algn="just">
              <a:lnSpc>
                <a:spcPct val="140000"/>
              </a:lnSpc>
              <a:buNone/>
            </a:pPr>
            <a:r>
              <a:rPr lang="it-IT" sz="1800" dirty="0">
                <a:latin typeface="Times New Roman" panose="02020603050405020304" pitchFamily="18" charset="0"/>
                <a:cs typeface="Times New Roman" panose="02020603050405020304" pitchFamily="18" charset="0"/>
              </a:rPr>
              <a:t>d) disapplicazione di disposizioni tributarie che, per contrastare comportamenti elusivi, limitano deduzioni, detrazioni, crediti d'imposta, o altre posizioni soggettive del contribuente altrimenti ammesse dall'ordinamento tributario, fornendo la dimostrazione che nella particolare fattispecie tali effetti elusivi non possono verificarsi;</a:t>
            </a:r>
          </a:p>
          <a:p>
            <a:pPr marL="0" indent="0" algn="just">
              <a:lnSpc>
                <a:spcPct val="140000"/>
              </a:lnSpc>
              <a:buNone/>
            </a:pPr>
            <a:r>
              <a:rPr lang="it-IT" sz="1800" dirty="0">
                <a:latin typeface="Times New Roman" panose="02020603050405020304" pitchFamily="18" charset="0"/>
                <a:cs typeface="Times New Roman" panose="02020603050405020304" pitchFamily="18" charset="0"/>
              </a:rPr>
              <a:t>e) sussistenza delle condizioni e valutazione della idoneità degli elementi probatori richiesti dalla legge per l'adozione di specifici regimi fiscali nei casi espressamente previsti dalla legge;</a:t>
            </a:r>
          </a:p>
          <a:p>
            <a:pPr marL="0" indent="0" algn="just">
              <a:lnSpc>
                <a:spcPct val="140000"/>
              </a:lnSpc>
              <a:buNone/>
            </a:pPr>
            <a:r>
              <a:rPr lang="it-IT" sz="1800" dirty="0">
                <a:latin typeface="Times New Roman" panose="02020603050405020304" pitchFamily="18" charset="0"/>
                <a:cs typeface="Times New Roman" panose="02020603050405020304" pitchFamily="18" charset="0"/>
              </a:rPr>
              <a:t>f) sussistenza delle condizioni e valutazione della idoneità degli elementi probatori richiesti dalla legge ai fini dell'articolo </a:t>
            </a:r>
            <a:r>
              <a:rPr lang="it-IT" sz="1800" dirty="0">
                <a:latin typeface="Times New Roman" panose="02020603050405020304" pitchFamily="18" charset="0"/>
                <a:cs typeface="Times New Roman" panose="02020603050405020304" pitchFamily="18" charset="0"/>
                <a:hlinkClick r:id="rId2" tooltip="Opzione per l'imposta sostitutiva sui redditi prodotti all'estero realizzati da persone fisiche che trasferiscono la propria residenza fiscale in Italia">
                  <a:extLst>
                    <a:ext uri="{A12FA001-AC4F-418D-AE19-62706E023703}">
                      <ahyp:hlinkClr xmlns:ahyp="http://schemas.microsoft.com/office/drawing/2018/hyperlinkcolor" val="tx"/>
                    </a:ext>
                  </a:extLst>
                </a:hlinkClick>
              </a:rPr>
              <a:t>24 bis</a:t>
            </a:r>
            <a:r>
              <a:rPr lang="it-IT" sz="1800" dirty="0">
                <a:latin typeface="Times New Roman" panose="02020603050405020304" pitchFamily="18" charset="0"/>
                <a:cs typeface="Times New Roman" panose="02020603050405020304" pitchFamily="18" charset="0"/>
              </a:rPr>
              <a:t> del decreto del Presidente della Repubblica 22 dicembre 1986, n. 917.</a:t>
            </a:r>
          </a:p>
          <a:p>
            <a:pPr marL="0" indent="0">
              <a:buNone/>
            </a:pPr>
            <a:endParaRPr lang="it-IT" dirty="0"/>
          </a:p>
        </p:txBody>
      </p:sp>
      <p:sp>
        <p:nvSpPr>
          <p:cNvPr id="4" name="Segnaposto piè di pagina 3">
            <a:extLst>
              <a:ext uri="{FF2B5EF4-FFF2-40B4-BE49-F238E27FC236}">
                <a16:creationId xmlns:a16="http://schemas.microsoft.com/office/drawing/2014/main" id="{4D13CEE5-1DF7-739C-4B53-2BD5DF195B18}"/>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020CBAB-4CE3-4CD3-E4AD-46F9C1138E4A}"/>
              </a:ext>
            </a:extLst>
          </p:cNvPr>
          <p:cNvSpPr>
            <a:spLocks noGrp="1"/>
          </p:cNvSpPr>
          <p:nvPr>
            <p:ph type="sldNum" sz="quarter" idx="12"/>
          </p:nvPr>
        </p:nvSpPr>
        <p:spPr/>
        <p:txBody>
          <a:bodyPr/>
          <a:lstStyle/>
          <a:p>
            <a:fld id="{6D22F896-40B5-4ADD-8801-0D06FADFA095}" type="slidenum">
              <a:rPr lang="en-US" smtClean="0"/>
              <a:t>72</a:t>
            </a:fld>
            <a:endParaRPr lang="en-US" dirty="0"/>
          </a:p>
        </p:txBody>
      </p:sp>
    </p:spTree>
    <p:extLst>
      <p:ext uri="{BB962C8B-B14F-4D97-AF65-F5344CB8AC3E}">
        <p14:creationId xmlns:p14="http://schemas.microsoft.com/office/powerpoint/2010/main" val="34475564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64CA1E-B626-6C04-691F-1EB88C71D9C2}"/>
              </a:ext>
            </a:extLst>
          </p:cNvPr>
          <p:cNvSpPr>
            <a:spLocks noGrp="1"/>
          </p:cNvSpPr>
          <p:nvPr>
            <p:ph type="title"/>
          </p:nvPr>
        </p:nvSpPr>
        <p:spPr/>
        <p:txBody>
          <a:bodyPr>
            <a:normAutofit fontScale="90000"/>
          </a:bodyPr>
          <a:lstStyle/>
          <a:p>
            <a:r>
              <a:rPr lang="it-IT" dirty="0"/>
              <a:t>INTERPELLO DOPO IL </a:t>
            </a:r>
            <a:br>
              <a:rPr lang="it-IT" dirty="0"/>
            </a:br>
            <a:r>
              <a:rPr lang="it-IT" dirty="0"/>
              <a:t>D.LGS. N. 220/2023</a:t>
            </a:r>
          </a:p>
        </p:txBody>
      </p:sp>
      <p:sp>
        <p:nvSpPr>
          <p:cNvPr id="3" name="Segnaposto contenuto 2">
            <a:extLst>
              <a:ext uri="{FF2B5EF4-FFF2-40B4-BE49-F238E27FC236}">
                <a16:creationId xmlns:a16="http://schemas.microsoft.com/office/drawing/2014/main" id="{1ED8042B-F360-5C1C-2FB5-D002F8978FB1}"/>
              </a:ext>
            </a:extLst>
          </p:cNvPr>
          <p:cNvSpPr>
            <a:spLocks noGrp="1"/>
          </p:cNvSpPr>
          <p:nvPr>
            <p:ph idx="1"/>
          </p:nvPr>
        </p:nvSpPr>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Gli enti locali saranno verosimilmente interessati solo alla fattispecie indicata sotto la lettera a): applicazione delle disposizioni tributarie, quando vi sono condizioni di obiettiva incertezza sulla loro corretta interpretazione.</a:t>
            </a:r>
          </a:p>
          <a:p>
            <a:pPr marL="0" indent="0" algn="just">
              <a:buNone/>
            </a:pPr>
            <a:r>
              <a:rPr lang="it-IT" sz="1600" dirty="0">
                <a:latin typeface="Times New Roman" panose="02020603050405020304" pitchFamily="18" charset="0"/>
                <a:cs typeface="Times New Roman" panose="02020603050405020304" pitchFamily="18" charset="0"/>
              </a:rPr>
              <a:t>Mentre interpello di cui alla lettera e) del comma 1 è riservato ai soggetti che aderiscono al regime di cui agli articoli 3 e seguenti del decreto legislativo 5 agosto 2015, n. 128, e ai soggetti che presentano le istanze di interpello di cui all'articolo 2 del decreto legislativo 14 settembre 2015, n. 147.</a:t>
            </a:r>
          </a:p>
          <a:p>
            <a:pPr marL="0" indent="0">
              <a:buNone/>
            </a:pPr>
            <a:endParaRPr lang="it-IT" sz="2400"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63B84589-A22E-417E-200F-677A2A536FB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A21C4FBB-660A-EC06-1D9E-6F47D141CAB4}"/>
              </a:ext>
            </a:extLst>
          </p:cNvPr>
          <p:cNvSpPr>
            <a:spLocks noGrp="1"/>
          </p:cNvSpPr>
          <p:nvPr>
            <p:ph type="sldNum" sz="quarter" idx="12"/>
          </p:nvPr>
        </p:nvSpPr>
        <p:spPr/>
        <p:txBody>
          <a:bodyPr/>
          <a:lstStyle/>
          <a:p>
            <a:fld id="{6D22F896-40B5-4ADD-8801-0D06FADFA095}" type="slidenum">
              <a:rPr lang="en-US" smtClean="0"/>
              <a:t>73</a:t>
            </a:fld>
            <a:endParaRPr lang="en-US" dirty="0"/>
          </a:p>
        </p:txBody>
      </p:sp>
    </p:spTree>
    <p:extLst>
      <p:ext uri="{BB962C8B-B14F-4D97-AF65-F5344CB8AC3E}">
        <p14:creationId xmlns:p14="http://schemas.microsoft.com/office/powerpoint/2010/main" val="25262968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AC0F2F-B82C-4C7D-4011-55EB86F91CF8}"/>
              </a:ext>
            </a:extLst>
          </p:cNvPr>
          <p:cNvSpPr>
            <a:spLocks noGrp="1"/>
          </p:cNvSpPr>
          <p:nvPr>
            <p:ph type="title"/>
          </p:nvPr>
        </p:nvSpPr>
        <p:spPr/>
        <p:txBody>
          <a:bodyPr>
            <a:normAutofit fontScale="90000"/>
          </a:bodyPr>
          <a:lstStyle/>
          <a:p>
            <a:r>
              <a:rPr lang="it-IT" dirty="0"/>
              <a:t>INTERPELLO DOPO IL </a:t>
            </a:r>
            <a:br>
              <a:rPr lang="it-IT" dirty="0"/>
            </a:br>
            <a:r>
              <a:rPr lang="it-IT" dirty="0"/>
              <a:t>D.LGS. N. 220/2023</a:t>
            </a:r>
          </a:p>
        </p:txBody>
      </p:sp>
      <p:sp>
        <p:nvSpPr>
          <p:cNvPr id="3" name="Segnaposto contenuto 2">
            <a:extLst>
              <a:ext uri="{FF2B5EF4-FFF2-40B4-BE49-F238E27FC236}">
                <a16:creationId xmlns:a16="http://schemas.microsoft.com/office/drawing/2014/main" id="{FE76114F-1D8E-858A-8369-12E63D8F4BFB}"/>
              </a:ext>
            </a:extLst>
          </p:cNvPr>
          <p:cNvSpPr>
            <a:spLocks noGrp="1"/>
          </p:cNvSpPr>
          <p:nvPr>
            <p:ph idx="1"/>
          </p:nvPr>
        </p:nvSpPr>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Le modifiche apportato all’articolo 11 dello Statuto del contribuente prevedono – diversamente dalla precedente normativa - un unico termine di risposta, a prescindere dalla tipologia dell’interpello, fissato in 90 giorni, con sospensione dei termini di risposta per tutto il mese di agosto.</a:t>
            </a:r>
          </a:p>
          <a:p>
            <a:pPr marL="0" indent="0" algn="just">
              <a:buNone/>
            </a:pPr>
            <a:r>
              <a:rPr lang="it-IT" sz="2400" dirty="0">
                <a:latin typeface="Times New Roman" panose="02020603050405020304" pitchFamily="18" charset="0"/>
                <a:cs typeface="Times New Roman" panose="02020603050405020304" pitchFamily="18" charset="0"/>
              </a:rPr>
              <a:t>Se il termine di risposta cade di sabato o giorno festivo, la scadenza è prorogata al primo giorno non festivo successivo.</a:t>
            </a:r>
          </a:p>
        </p:txBody>
      </p:sp>
      <p:sp>
        <p:nvSpPr>
          <p:cNvPr id="4" name="Segnaposto piè di pagina 3">
            <a:extLst>
              <a:ext uri="{FF2B5EF4-FFF2-40B4-BE49-F238E27FC236}">
                <a16:creationId xmlns:a16="http://schemas.microsoft.com/office/drawing/2014/main" id="{1DC61FAA-EABA-E8AF-70F5-405BAB7A7298}"/>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C6DF109B-184D-F5B3-87C5-540DC3E7D17B}"/>
              </a:ext>
            </a:extLst>
          </p:cNvPr>
          <p:cNvSpPr>
            <a:spLocks noGrp="1"/>
          </p:cNvSpPr>
          <p:nvPr>
            <p:ph type="sldNum" sz="quarter" idx="12"/>
          </p:nvPr>
        </p:nvSpPr>
        <p:spPr/>
        <p:txBody>
          <a:bodyPr/>
          <a:lstStyle/>
          <a:p>
            <a:fld id="{6D22F896-40B5-4ADD-8801-0D06FADFA095}" type="slidenum">
              <a:rPr lang="en-US" smtClean="0"/>
              <a:t>74</a:t>
            </a:fld>
            <a:endParaRPr lang="en-US" dirty="0"/>
          </a:p>
        </p:txBody>
      </p:sp>
    </p:spTree>
    <p:extLst>
      <p:ext uri="{BB962C8B-B14F-4D97-AF65-F5344CB8AC3E}">
        <p14:creationId xmlns:p14="http://schemas.microsoft.com/office/powerpoint/2010/main" val="24135217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4248DF-4478-44C7-9CA7-598C4B06928F}"/>
              </a:ext>
            </a:extLst>
          </p:cNvPr>
          <p:cNvSpPr>
            <a:spLocks noGrp="1"/>
          </p:cNvSpPr>
          <p:nvPr>
            <p:ph type="title"/>
          </p:nvPr>
        </p:nvSpPr>
        <p:spPr/>
        <p:txBody>
          <a:bodyPr>
            <a:normAutofit fontScale="90000"/>
          </a:bodyPr>
          <a:lstStyle/>
          <a:p>
            <a:r>
              <a:rPr lang="it-IT" dirty="0"/>
              <a:t>INTERPELLO DOPO IL </a:t>
            </a:r>
            <a:br>
              <a:rPr lang="it-IT" dirty="0"/>
            </a:br>
            <a:r>
              <a:rPr lang="it-IT" dirty="0"/>
              <a:t>D.LGS. N. 220/2023</a:t>
            </a:r>
          </a:p>
        </p:txBody>
      </p:sp>
      <p:sp>
        <p:nvSpPr>
          <p:cNvPr id="3" name="Segnaposto contenuto 2">
            <a:extLst>
              <a:ext uri="{FF2B5EF4-FFF2-40B4-BE49-F238E27FC236}">
                <a16:creationId xmlns:a16="http://schemas.microsoft.com/office/drawing/2014/main" id="{7F07F9AA-0078-F370-089D-EF2DFFEB6DD9}"/>
              </a:ext>
            </a:extLst>
          </p:cNvPr>
          <p:cNvSpPr>
            <a:spLocks noGrp="1"/>
          </p:cNvSpPr>
          <p:nvPr>
            <p:ph idx="1"/>
          </p:nvPr>
        </p:nvSpPr>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Mentre in vigenza della precedente disciplina gli atti, anche a contenuto impositivo o sanzionatorio, difformi dalla risposta, erano annullabili, con la riforma dell’articolo 11 dello Statuto del contribuente sono nulli.</a:t>
            </a:r>
          </a:p>
        </p:txBody>
      </p:sp>
      <p:sp>
        <p:nvSpPr>
          <p:cNvPr id="4" name="Segnaposto piè di pagina 3">
            <a:extLst>
              <a:ext uri="{FF2B5EF4-FFF2-40B4-BE49-F238E27FC236}">
                <a16:creationId xmlns:a16="http://schemas.microsoft.com/office/drawing/2014/main" id="{9811B38F-D02D-C779-0B45-49F52330E75C}"/>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F2226D2C-BBB8-F245-65E1-249422872335}"/>
              </a:ext>
            </a:extLst>
          </p:cNvPr>
          <p:cNvSpPr>
            <a:spLocks noGrp="1"/>
          </p:cNvSpPr>
          <p:nvPr>
            <p:ph type="sldNum" sz="quarter" idx="12"/>
          </p:nvPr>
        </p:nvSpPr>
        <p:spPr/>
        <p:txBody>
          <a:bodyPr/>
          <a:lstStyle/>
          <a:p>
            <a:fld id="{6D22F896-40B5-4ADD-8801-0D06FADFA095}" type="slidenum">
              <a:rPr lang="en-US" smtClean="0"/>
              <a:t>75</a:t>
            </a:fld>
            <a:endParaRPr lang="en-US" dirty="0"/>
          </a:p>
        </p:txBody>
      </p:sp>
    </p:spTree>
    <p:extLst>
      <p:ext uri="{BB962C8B-B14F-4D97-AF65-F5344CB8AC3E}">
        <p14:creationId xmlns:p14="http://schemas.microsoft.com/office/powerpoint/2010/main" val="8044526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C19F46-87CA-C92B-8FBD-1BE5D2C84F0F}"/>
              </a:ext>
            </a:extLst>
          </p:cNvPr>
          <p:cNvSpPr>
            <a:spLocks noGrp="1"/>
          </p:cNvSpPr>
          <p:nvPr>
            <p:ph type="title"/>
          </p:nvPr>
        </p:nvSpPr>
        <p:spPr/>
        <p:txBody>
          <a:bodyPr>
            <a:normAutofit fontScale="90000"/>
          </a:bodyPr>
          <a:lstStyle/>
          <a:p>
            <a:r>
              <a:rPr lang="it-IT" dirty="0"/>
              <a:t>INTERPELLO DOPO IL </a:t>
            </a:r>
            <a:br>
              <a:rPr lang="it-IT" dirty="0"/>
            </a:br>
            <a:r>
              <a:rPr lang="it-IT" dirty="0"/>
              <a:t>D.LGS. N. 220/2023</a:t>
            </a:r>
          </a:p>
        </p:txBody>
      </p:sp>
      <p:sp>
        <p:nvSpPr>
          <p:cNvPr id="3" name="Segnaposto contenuto 2">
            <a:extLst>
              <a:ext uri="{FF2B5EF4-FFF2-40B4-BE49-F238E27FC236}">
                <a16:creationId xmlns:a16="http://schemas.microsoft.com/office/drawing/2014/main" id="{B86F5DAD-4523-7C80-0D18-8B2F445673EE}"/>
              </a:ext>
            </a:extLst>
          </p:cNvPr>
          <p:cNvSpPr>
            <a:spLocks noGrp="1"/>
          </p:cNvSpPr>
          <p:nvPr>
            <p:ph idx="1"/>
          </p:nvPr>
        </p:nvSpPr>
        <p:spPr/>
        <p:txBody>
          <a:bodyPr>
            <a:normAutofit fontScale="92500" lnSpcReduction="20000"/>
          </a:bodyPr>
          <a:lstStyle/>
          <a:p>
            <a:pPr indent="0" algn="just">
              <a:lnSpc>
                <a:spcPct val="150000"/>
              </a:lnSpc>
              <a:spcBef>
                <a:spcPts val="700"/>
              </a:spcBef>
              <a:buNone/>
            </a:pPr>
            <a:r>
              <a:rPr lang="it-IT" sz="2000" b="1" dirty="0">
                <a:latin typeface="Times New Roman" panose="02020603050405020304" pitchFamily="18" charset="0"/>
                <a:cs typeface="Times New Roman" panose="02020603050405020304" pitchFamily="18" charset="0"/>
              </a:rPr>
              <a:t>La presentazione dell'istanza di interpello è in ogni caso subordinata al versamento di un contributo</a:t>
            </a:r>
            <a:r>
              <a:rPr lang="it-IT" sz="2000" dirty="0">
                <a:latin typeface="Times New Roman" panose="02020603050405020304" pitchFamily="18" charset="0"/>
                <a:cs typeface="Times New Roman" panose="02020603050405020304" pitchFamily="18" charset="0"/>
              </a:rPr>
              <a:t>, destinato a finanziare iniziative per implementare la formazione del personale delle agenzie fiscali, la cui misura e le cui modalità di corresponsione sono individuate con decreto del Ministro dell'economia e delle finanze in funzione della tipologia di contribuente, del suo volume di affari o di ricavi e della particolare rilevanza e complessità della questione oggetto di istanza.</a:t>
            </a:r>
          </a:p>
          <a:p>
            <a:pPr indent="0" algn="just">
              <a:lnSpc>
                <a:spcPct val="150000"/>
              </a:lnSpc>
              <a:spcBef>
                <a:spcPts val="700"/>
              </a:spcBef>
              <a:buNone/>
            </a:pPr>
            <a:r>
              <a:rPr lang="it-IT" sz="2000" dirty="0">
                <a:latin typeface="Times New Roman" panose="02020603050405020304" pitchFamily="18" charset="0"/>
                <a:cs typeface="Times New Roman" panose="02020603050405020304" pitchFamily="18" charset="0"/>
              </a:rPr>
              <a:t>Non ricorrono condizioni di obiettiva incertezza quando l'amministrazione finanziaria ha fornito, mediante documenti di prassi o risoluzioni, la soluzione per fattispecie corrispondenti a quella rappresentata dal contribuente.</a:t>
            </a:r>
          </a:p>
          <a:p>
            <a:pPr marL="0" indent="0">
              <a:buNone/>
            </a:pPr>
            <a:endParaRPr lang="it-IT" dirty="0"/>
          </a:p>
        </p:txBody>
      </p:sp>
      <p:sp>
        <p:nvSpPr>
          <p:cNvPr id="4" name="Segnaposto piè di pagina 3">
            <a:extLst>
              <a:ext uri="{FF2B5EF4-FFF2-40B4-BE49-F238E27FC236}">
                <a16:creationId xmlns:a16="http://schemas.microsoft.com/office/drawing/2014/main" id="{EA39E60B-7B76-608F-50F8-46A7922BDF9B}"/>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16CB7F5-3DAB-B44A-5402-44E5A6C6BE7B}"/>
              </a:ext>
            </a:extLst>
          </p:cNvPr>
          <p:cNvSpPr>
            <a:spLocks noGrp="1"/>
          </p:cNvSpPr>
          <p:nvPr>
            <p:ph type="sldNum" sz="quarter" idx="12"/>
          </p:nvPr>
        </p:nvSpPr>
        <p:spPr/>
        <p:txBody>
          <a:bodyPr/>
          <a:lstStyle/>
          <a:p>
            <a:fld id="{6D22F896-40B5-4ADD-8801-0D06FADFA095}" type="slidenum">
              <a:rPr lang="en-US" smtClean="0"/>
              <a:t>76</a:t>
            </a:fld>
            <a:endParaRPr lang="en-US" dirty="0"/>
          </a:p>
        </p:txBody>
      </p:sp>
    </p:spTree>
    <p:extLst>
      <p:ext uri="{BB962C8B-B14F-4D97-AF65-F5344CB8AC3E}">
        <p14:creationId xmlns:p14="http://schemas.microsoft.com/office/powerpoint/2010/main" val="34157640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D3FC0D-6E83-BDC9-9E51-7DE0F1868A2B}"/>
              </a:ext>
            </a:extLst>
          </p:cNvPr>
          <p:cNvSpPr>
            <a:spLocks noGrp="1"/>
          </p:cNvSpPr>
          <p:nvPr>
            <p:ph type="title"/>
          </p:nvPr>
        </p:nvSpPr>
        <p:spPr/>
        <p:txBody>
          <a:bodyPr>
            <a:normAutofit fontScale="90000"/>
          </a:bodyPr>
          <a:lstStyle/>
          <a:p>
            <a:r>
              <a:rPr lang="it-IT" dirty="0"/>
              <a:t>INTERPELLO DOPO IL </a:t>
            </a:r>
            <a:br>
              <a:rPr lang="it-IT" dirty="0"/>
            </a:br>
            <a:r>
              <a:rPr lang="it-IT" dirty="0"/>
              <a:t>D.LGS. N. 220/2023</a:t>
            </a:r>
          </a:p>
        </p:txBody>
      </p:sp>
      <p:sp>
        <p:nvSpPr>
          <p:cNvPr id="3" name="Segnaposto contenuto 2">
            <a:extLst>
              <a:ext uri="{FF2B5EF4-FFF2-40B4-BE49-F238E27FC236}">
                <a16:creationId xmlns:a16="http://schemas.microsoft.com/office/drawing/2014/main" id="{3B18952A-C608-E550-4BCA-2B40B6FDB6B4}"/>
              </a:ext>
            </a:extLst>
          </p:cNvPr>
          <p:cNvSpPr>
            <a:spLocks noGrp="1"/>
          </p:cNvSpPr>
          <p:nvPr>
            <p:ph idx="1"/>
          </p:nvPr>
        </p:nvSpPr>
        <p:spPr/>
        <p:txBody>
          <a:bodyPr>
            <a:normAutofit/>
          </a:bodyPr>
          <a:lstStyle/>
          <a:p>
            <a:pPr marL="0" indent="0" algn="just">
              <a:buNone/>
            </a:pPr>
            <a:r>
              <a:rPr lang="it-IT" dirty="0"/>
              <a:t>La norma è stata riscritta avendo come prospettiva quella dell’Agenzia delle entrate e non quella del Comune.</a:t>
            </a:r>
          </a:p>
          <a:p>
            <a:pPr marL="0" indent="0" algn="just">
              <a:buNone/>
            </a:pPr>
            <a:r>
              <a:rPr lang="it-IT" dirty="0"/>
              <a:t>In forza della previsione generale, Regioni ed Enti locali sono tenuti ad adeguare i rispettivi ordinamenti ai principi contenuti nel nuovo Statuto del contribuente.</a:t>
            </a:r>
          </a:p>
          <a:p>
            <a:pPr marL="0" indent="0" algn="just">
              <a:buNone/>
            </a:pPr>
            <a:r>
              <a:rPr lang="it-IT" dirty="0"/>
              <a:t>C’è da comprendere chi debba stabilire per i Comuni la misura del versamento del contributo e se anche per gli Enti locali questo è destinato a finanziare iniziative per implementare la formazione del personale.</a:t>
            </a:r>
          </a:p>
          <a:p>
            <a:pPr marL="0" indent="0" algn="just">
              <a:buNone/>
            </a:pPr>
            <a:r>
              <a:rPr lang="it-IT" dirty="0"/>
              <a:t>Sicuramente per i Comuni sarà complicato stabilire la misura del contributo in funzione della tipologia di contribuente, del suo volume di affari o di ricavi e della particolare rilevanza e complessità della questione oggetto di istanza.</a:t>
            </a:r>
          </a:p>
          <a:p>
            <a:pPr marL="0" indent="0">
              <a:buNone/>
            </a:pPr>
            <a:endParaRPr lang="it-IT" dirty="0"/>
          </a:p>
        </p:txBody>
      </p:sp>
      <p:sp>
        <p:nvSpPr>
          <p:cNvPr id="4" name="Segnaposto piè di pagina 3">
            <a:extLst>
              <a:ext uri="{FF2B5EF4-FFF2-40B4-BE49-F238E27FC236}">
                <a16:creationId xmlns:a16="http://schemas.microsoft.com/office/drawing/2014/main" id="{DF421D12-59CB-D64A-3383-8256D45A2239}"/>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4E3A5EF7-0710-D11A-FE1E-96C1FA0A8395}"/>
              </a:ext>
            </a:extLst>
          </p:cNvPr>
          <p:cNvSpPr>
            <a:spLocks noGrp="1"/>
          </p:cNvSpPr>
          <p:nvPr>
            <p:ph type="sldNum" sz="quarter" idx="12"/>
          </p:nvPr>
        </p:nvSpPr>
        <p:spPr/>
        <p:txBody>
          <a:bodyPr/>
          <a:lstStyle/>
          <a:p>
            <a:fld id="{6D22F896-40B5-4ADD-8801-0D06FADFA095}" type="slidenum">
              <a:rPr lang="en-US" smtClean="0"/>
              <a:t>77</a:t>
            </a:fld>
            <a:endParaRPr lang="en-US" dirty="0"/>
          </a:p>
        </p:txBody>
      </p:sp>
    </p:spTree>
    <p:extLst>
      <p:ext uri="{BB962C8B-B14F-4D97-AF65-F5344CB8AC3E}">
        <p14:creationId xmlns:p14="http://schemas.microsoft.com/office/powerpoint/2010/main" val="23393640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8F3B18-DEAE-A40B-2E1B-0452595D8FFA}"/>
              </a:ext>
            </a:extLst>
          </p:cNvPr>
          <p:cNvSpPr>
            <a:spLocks noGrp="1"/>
          </p:cNvSpPr>
          <p:nvPr>
            <p:ph type="title"/>
          </p:nvPr>
        </p:nvSpPr>
        <p:spPr/>
        <p:txBody>
          <a:bodyPr>
            <a:normAutofit fontScale="90000"/>
          </a:bodyPr>
          <a:lstStyle/>
          <a:p>
            <a:r>
              <a:rPr lang="it-IT" dirty="0"/>
              <a:t>Novità in materia di IMU</a:t>
            </a:r>
            <a:br>
              <a:rPr lang="it-IT" dirty="0"/>
            </a:br>
            <a:r>
              <a:rPr lang="it-IT" dirty="0"/>
              <a:t>Esenzione enti non commerciali</a:t>
            </a:r>
          </a:p>
        </p:txBody>
      </p:sp>
      <p:sp>
        <p:nvSpPr>
          <p:cNvPr id="3" name="Segnaposto contenuto 2">
            <a:extLst>
              <a:ext uri="{FF2B5EF4-FFF2-40B4-BE49-F238E27FC236}">
                <a16:creationId xmlns:a16="http://schemas.microsoft.com/office/drawing/2014/main" id="{EC44BA26-2D52-C6DF-732D-B6D982E4E6B2}"/>
              </a:ext>
            </a:extLst>
          </p:cNvPr>
          <p:cNvSpPr>
            <a:spLocks noGrp="1"/>
          </p:cNvSpPr>
          <p:nvPr>
            <p:ph idx="1"/>
          </p:nvPr>
        </p:nvSpPr>
        <p:spPr/>
        <p:txBody>
          <a:bodyPr>
            <a:normAutofit fontScale="92500"/>
          </a:bodyPr>
          <a:lstStyle/>
          <a:p>
            <a:pPr marL="0" indent="0" algn="just">
              <a:buNone/>
            </a:pPr>
            <a:r>
              <a:rPr lang="it-IT" sz="3000" dirty="0">
                <a:effectLst/>
                <a:latin typeface="FreightText Pro Book"/>
                <a:ea typeface="Times New Roman" panose="02020603050405020304" pitchFamily="18" charset="0"/>
                <a:cs typeface="FreightText Pro Book"/>
              </a:rPr>
              <a:t>Nella Legge 30 dicembre 2023, n. 213, l’esenzione </a:t>
            </a:r>
            <a:r>
              <a:rPr lang="it-IT" sz="3000" dirty="0" err="1">
                <a:effectLst/>
                <a:latin typeface="FreightText Pro Book"/>
                <a:ea typeface="Times New Roman" panose="02020603050405020304" pitchFamily="18" charset="0"/>
                <a:cs typeface="FreightText Pro Book"/>
              </a:rPr>
              <a:t>Imu</a:t>
            </a:r>
            <a:r>
              <a:rPr lang="it-IT" sz="3000" dirty="0">
                <a:effectLst/>
                <a:latin typeface="FreightText Pro Book"/>
                <a:ea typeface="Times New Roman" panose="02020603050405020304" pitchFamily="18" charset="0"/>
                <a:cs typeface="FreightText Pro Book"/>
              </a:rPr>
              <a:t> sugli immobili dati in comodato da un ente non profit ad altro ente non profit viene ricondotta all’orientamento della Corte di Cassazione, che afferma l’applicabilità del beneficio fiscale ad ipotesi “limitatissime” e, quindi, solo nel caso in cui il bene sia “funzionalmente e strutturalmente collegato al concedente”.</a:t>
            </a:r>
          </a:p>
          <a:p>
            <a:pPr marL="0" indent="0">
              <a:buNone/>
            </a:pPr>
            <a:endParaRPr lang="it-IT" dirty="0"/>
          </a:p>
        </p:txBody>
      </p:sp>
      <p:sp>
        <p:nvSpPr>
          <p:cNvPr id="4" name="Segnaposto piè di pagina 3">
            <a:extLst>
              <a:ext uri="{FF2B5EF4-FFF2-40B4-BE49-F238E27FC236}">
                <a16:creationId xmlns:a16="http://schemas.microsoft.com/office/drawing/2014/main" id="{5B8AC828-CFDF-9491-BE89-8F19F744E1DE}"/>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68B7D9AC-9E33-C91B-1F32-540FE343CE76}"/>
              </a:ext>
            </a:extLst>
          </p:cNvPr>
          <p:cNvSpPr>
            <a:spLocks noGrp="1"/>
          </p:cNvSpPr>
          <p:nvPr>
            <p:ph type="sldNum" sz="quarter" idx="12"/>
          </p:nvPr>
        </p:nvSpPr>
        <p:spPr/>
        <p:txBody>
          <a:bodyPr/>
          <a:lstStyle/>
          <a:p>
            <a:fld id="{6D22F896-40B5-4ADD-8801-0D06FADFA095}" type="slidenum">
              <a:rPr lang="en-US" smtClean="0"/>
              <a:t>78</a:t>
            </a:fld>
            <a:endParaRPr lang="en-US" dirty="0"/>
          </a:p>
        </p:txBody>
      </p:sp>
    </p:spTree>
    <p:extLst>
      <p:ext uri="{BB962C8B-B14F-4D97-AF65-F5344CB8AC3E}">
        <p14:creationId xmlns:p14="http://schemas.microsoft.com/office/powerpoint/2010/main" val="38412062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94B4E-57B7-7221-FD13-C6769E407AD0}"/>
              </a:ext>
            </a:extLst>
          </p:cNvPr>
          <p:cNvSpPr>
            <a:spLocks noGrp="1"/>
          </p:cNvSpPr>
          <p:nvPr>
            <p:ph type="title"/>
          </p:nvPr>
        </p:nvSpPr>
        <p:spPr/>
        <p:txBody>
          <a:bodyPr>
            <a:normAutofit fontScale="90000"/>
          </a:bodyPr>
          <a:lstStyle/>
          <a:p>
            <a:r>
              <a:rPr lang="it-IT" dirty="0"/>
              <a:t>Novità in materia di IMU</a:t>
            </a:r>
            <a:br>
              <a:rPr lang="it-IT" dirty="0"/>
            </a:br>
            <a:r>
              <a:rPr lang="it-IT" dirty="0"/>
              <a:t>Esenzione enti non commerciali</a:t>
            </a:r>
          </a:p>
        </p:txBody>
      </p:sp>
      <p:sp>
        <p:nvSpPr>
          <p:cNvPr id="3" name="Segnaposto contenuto 2">
            <a:extLst>
              <a:ext uri="{FF2B5EF4-FFF2-40B4-BE49-F238E27FC236}">
                <a16:creationId xmlns:a16="http://schemas.microsoft.com/office/drawing/2014/main" id="{D7988D2A-94B7-7A92-84CF-4429C893C571}"/>
              </a:ext>
            </a:extLst>
          </p:cNvPr>
          <p:cNvSpPr>
            <a:spLocks noGrp="1"/>
          </p:cNvSpPr>
          <p:nvPr>
            <p:ph idx="1"/>
          </p:nvPr>
        </p:nvSpPr>
        <p:spPr/>
        <p:txBody>
          <a:bodyPr>
            <a:normAutofit fontScale="92500" lnSpcReduction="20000"/>
          </a:bodyPr>
          <a:lstStyle/>
          <a:p>
            <a:pPr marL="0" indent="0" algn="just">
              <a:buNone/>
            </a:pPr>
            <a:r>
              <a:rPr lang="it-IT" sz="3000" dirty="0">
                <a:effectLst/>
                <a:latin typeface="FreightText Pro Book"/>
                <a:ea typeface="Times New Roman" panose="02020603050405020304" pitchFamily="18" charset="0"/>
                <a:cs typeface="FreightText Pro Book"/>
              </a:rPr>
              <a:t>Il D.M. n. 200/2012 già limitava, rispetto alle associazioni sportive, il godimento dell’esenzione IMU ai soli immobili destinati all’esercizio di “attività rientranti nelle discipline riconosciute dal CONI svolte dalle associazioni sportive e dalle relative sezioni non aventi scopo di lucro, affiliate alle federazioni sportive nazionali o agli enti nazionali di promozione sportiva riconosciuti ai sensi dell’art. 90 della L. n. 289/2002”</a:t>
            </a:r>
          </a:p>
          <a:p>
            <a:pPr marL="0" indent="0">
              <a:buNone/>
            </a:pPr>
            <a:endParaRPr lang="it-IT" dirty="0"/>
          </a:p>
        </p:txBody>
      </p:sp>
      <p:sp>
        <p:nvSpPr>
          <p:cNvPr id="4" name="Segnaposto piè di pagina 3">
            <a:extLst>
              <a:ext uri="{FF2B5EF4-FFF2-40B4-BE49-F238E27FC236}">
                <a16:creationId xmlns:a16="http://schemas.microsoft.com/office/drawing/2014/main" id="{119A87FF-BAB4-0FF7-8FFB-DA6E9BE81DDC}"/>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BD89C169-447B-3359-C55E-A114BB3B7BE6}"/>
              </a:ext>
            </a:extLst>
          </p:cNvPr>
          <p:cNvSpPr>
            <a:spLocks noGrp="1"/>
          </p:cNvSpPr>
          <p:nvPr>
            <p:ph type="sldNum" sz="quarter" idx="12"/>
          </p:nvPr>
        </p:nvSpPr>
        <p:spPr/>
        <p:txBody>
          <a:bodyPr/>
          <a:lstStyle/>
          <a:p>
            <a:fld id="{6D22F896-40B5-4ADD-8801-0D06FADFA095}" type="slidenum">
              <a:rPr lang="en-US" smtClean="0"/>
              <a:t>79</a:t>
            </a:fld>
            <a:endParaRPr lang="en-US" dirty="0"/>
          </a:p>
        </p:txBody>
      </p:sp>
    </p:spTree>
    <p:extLst>
      <p:ext uri="{BB962C8B-B14F-4D97-AF65-F5344CB8AC3E}">
        <p14:creationId xmlns:p14="http://schemas.microsoft.com/office/powerpoint/2010/main" val="3441216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342468-B584-5FF8-BD10-C969B1772552}"/>
              </a:ext>
            </a:extLst>
          </p:cNvPr>
          <p:cNvSpPr>
            <a:spLocks noGrp="1"/>
          </p:cNvSpPr>
          <p:nvPr>
            <p:ph type="title"/>
          </p:nvPr>
        </p:nvSpPr>
        <p:spPr/>
        <p:txBody>
          <a:bodyPr/>
          <a:lstStyle/>
          <a:p>
            <a:r>
              <a:rPr lang="it-IT" dirty="0"/>
              <a:t>Contradditorio </a:t>
            </a:r>
          </a:p>
        </p:txBody>
      </p:sp>
      <p:sp>
        <p:nvSpPr>
          <p:cNvPr id="3" name="Segnaposto contenuto 2">
            <a:extLst>
              <a:ext uri="{FF2B5EF4-FFF2-40B4-BE49-F238E27FC236}">
                <a16:creationId xmlns:a16="http://schemas.microsoft.com/office/drawing/2014/main" id="{C4C83638-03A2-CBA9-A5CE-DF071C083BBC}"/>
              </a:ext>
            </a:extLst>
          </p:cNvPr>
          <p:cNvSpPr>
            <a:spLocks noGrp="1"/>
          </p:cNvSpPr>
          <p:nvPr>
            <p:ph idx="1"/>
          </p:nvPr>
        </p:nvSpPr>
        <p:spPr/>
        <p:txBody>
          <a:bodyPr>
            <a:normAutofit fontScale="77500" lnSpcReduction="20000"/>
          </a:bodyPr>
          <a:lstStyle/>
          <a:p>
            <a:pPr marL="0" indent="0" algn="just">
              <a:lnSpc>
                <a:spcPct val="150000"/>
              </a:lnSpc>
              <a:buNone/>
              <a:tabLst>
                <a:tab pos="215900" algn="l"/>
              </a:tabLst>
            </a:pPr>
            <a:r>
              <a:rPr lang="it-IT" sz="3000" dirty="0">
                <a:solidFill>
                  <a:srgbClr val="000000"/>
                </a:solidFill>
                <a:latin typeface="FreightText Pro Book"/>
                <a:ea typeface="Times New Roman" panose="02020603050405020304" pitchFamily="18" charset="0"/>
                <a:cs typeface="FreightText Pro Book"/>
              </a:rPr>
              <a:t>La</a:t>
            </a:r>
            <a:r>
              <a:rPr lang="it-IT" sz="3000" dirty="0">
                <a:solidFill>
                  <a:srgbClr val="000000"/>
                </a:solidFill>
                <a:effectLst/>
                <a:latin typeface="FreightText Pro Book"/>
                <a:ea typeface="Times New Roman" panose="02020603050405020304" pitchFamily="18" charset="0"/>
                <a:cs typeface="FreightText Pro Book"/>
              </a:rPr>
              <a:t> Corte di cassazione, </a:t>
            </a:r>
            <a:r>
              <a:rPr lang="it-IT" sz="3000" dirty="0">
                <a:solidFill>
                  <a:srgbClr val="DC3939"/>
                </a:solidFill>
                <a:effectLst/>
                <a:latin typeface="FreightText Pro Book"/>
                <a:ea typeface="Times New Roman" panose="02020603050405020304" pitchFamily="18" charset="0"/>
                <a:cs typeface="FreightText Pro Book"/>
              </a:rPr>
              <a:t>fino all’approvazione della riforma fiscale contenuta nel D. Lgs. n. 219/2023,</a:t>
            </a:r>
            <a:r>
              <a:rPr lang="it-IT" sz="3000" dirty="0">
                <a:solidFill>
                  <a:srgbClr val="000000"/>
                </a:solidFill>
                <a:effectLst/>
                <a:latin typeface="FreightText Pro Book"/>
                <a:ea typeface="Times New Roman" panose="02020603050405020304" pitchFamily="18" charset="0"/>
                <a:cs typeface="FreightText Pro Book"/>
              </a:rPr>
              <a:t> </a:t>
            </a:r>
            <a:r>
              <a:rPr lang="it-IT" sz="3000" dirty="0">
                <a:effectLst/>
                <a:latin typeface="FreightText Pro Book"/>
                <a:ea typeface="Times New Roman" panose="02020603050405020304" pitchFamily="18" charset="0"/>
                <a:cs typeface="FreightText Pro Book"/>
              </a:rPr>
              <a:t>ha sempre ribadito che per i tributi “non armonizzati” non fosse rinvenibile, nella legislazione nazionale, un obbligo generale di contradditorio endoprocedimentale, e la sua mancata attivazione, per i tributi locali, non potesse comportare l’invalidità dell’atto, nemmeno nel caso in cui il contribuente avesse assolto l’onere di enunciare in concreto le ragioni che avrebbe potuto far valere.</a:t>
            </a:r>
          </a:p>
          <a:p>
            <a:pPr marL="0" indent="0">
              <a:buNone/>
            </a:pPr>
            <a:endParaRPr lang="it-IT" dirty="0"/>
          </a:p>
        </p:txBody>
      </p:sp>
      <p:sp>
        <p:nvSpPr>
          <p:cNvPr id="4" name="Segnaposto piè di pagina 3">
            <a:extLst>
              <a:ext uri="{FF2B5EF4-FFF2-40B4-BE49-F238E27FC236}">
                <a16:creationId xmlns:a16="http://schemas.microsoft.com/office/drawing/2014/main" id="{6A9973E0-6F70-6B27-CB90-D9F0E895743C}"/>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6CA54EDA-D4AD-0E5F-7E7C-E220EC69F4BC}"/>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4924916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7D0AC8-8DD1-1481-3022-BCD9A101BBE2}"/>
              </a:ext>
            </a:extLst>
          </p:cNvPr>
          <p:cNvSpPr>
            <a:spLocks noGrp="1"/>
          </p:cNvSpPr>
          <p:nvPr>
            <p:ph type="title"/>
          </p:nvPr>
        </p:nvSpPr>
        <p:spPr/>
        <p:txBody>
          <a:bodyPr>
            <a:normAutofit fontScale="90000"/>
          </a:bodyPr>
          <a:lstStyle/>
          <a:p>
            <a:r>
              <a:rPr lang="it-IT" dirty="0"/>
              <a:t>Novità in materia di IMU</a:t>
            </a:r>
            <a:br>
              <a:rPr lang="it-IT" dirty="0"/>
            </a:br>
            <a:r>
              <a:rPr lang="it-IT" dirty="0"/>
              <a:t>Esenzione enti non commerciali</a:t>
            </a:r>
          </a:p>
        </p:txBody>
      </p:sp>
      <p:sp>
        <p:nvSpPr>
          <p:cNvPr id="3" name="Segnaposto contenuto 2">
            <a:extLst>
              <a:ext uri="{FF2B5EF4-FFF2-40B4-BE49-F238E27FC236}">
                <a16:creationId xmlns:a16="http://schemas.microsoft.com/office/drawing/2014/main" id="{BECB63CE-9A7E-F3AC-D0D4-B3BBD65629A1}"/>
              </a:ext>
            </a:extLst>
          </p:cNvPr>
          <p:cNvSpPr>
            <a:spLocks noGrp="1"/>
          </p:cNvSpPr>
          <p:nvPr>
            <p:ph idx="1"/>
          </p:nvPr>
        </p:nvSpPr>
        <p:spPr/>
        <p:txBody>
          <a:bodyPr>
            <a:normAutofit fontScale="92500" lnSpcReduction="20000"/>
          </a:bodyPr>
          <a:lstStyle/>
          <a:p>
            <a:pPr marL="0" indent="0" algn="just">
              <a:lnSpc>
                <a:spcPct val="150000"/>
              </a:lnSpc>
              <a:buNone/>
            </a:pPr>
            <a:r>
              <a:rPr lang="it-IT" sz="2400" dirty="0">
                <a:effectLst/>
                <a:highlight>
                  <a:srgbClr val="FFFFFF"/>
                </a:highlight>
                <a:latin typeface="FreightText Pro Book"/>
                <a:ea typeface="Times New Roman" panose="02020603050405020304" pitchFamily="18" charset="0"/>
                <a:cs typeface="FreightText Pro Book"/>
              </a:rPr>
              <a:t>Uniformandosi all’orientamento giurisprudenziale, il legislatore ha previsto che l’esenzione IMU, in forza dell’interpretazione autentica contenuta nel comma 71 della Legge n. 213/2023, riguardi gli immobili concessi in comodato ad altro soggetto funzionalmente o strutturalmente collegato al concedente, a condizione che il comodatario svolga nell'immobile esclusivamente le attività assistenziali, previdenziali, sanitarie di ricerca scientifica, didattiche, ricettive, culturali, ricreative e sportive, nonché attività di cui all’art. 16, lett. a) L. 222/1985.</a:t>
            </a:r>
          </a:p>
          <a:p>
            <a:pPr marL="0" indent="0">
              <a:buNone/>
            </a:pPr>
            <a:endParaRPr lang="it-IT" dirty="0"/>
          </a:p>
        </p:txBody>
      </p:sp>
      <p:sp>
        <p:nvSpPr>
          <p:cNvPr id="4" name="Segnaposto piè di pagina 3">
            <a:extLst>
              <a:ext uri="{FF2B5EF4-FFF2-40B4-BE49-F238E27FC236}">
                <a16:creationId xmlns:a16="http://schemas.microsoft.com/office/drawing/2014/main" id="{B75B83B8-5C6A-98EE-DD28-CA144292BCB8}"/>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6114AB2A-CD96-CCB3-F638-DD8B169BECB1}"/>
              </a:ext>
            </a:extLst>
          </p:cNvPr>
          <p:cNvSpPr>
            <a:spLocks noGrp="1"/>
          </p:cNvSpPr>
          <p:nvPr>
            <p:ph type="sldNum" sz="quarter" idx="12"/>
          </p:nvPr>
        </p:nvSpPr>
        <p:spPr/>
        <p:txBody>
          <a:bodyPr/>
          <a:lstStyle/>
          <a:p>
            <a:fld id="{6D22F896-40B5-4ADD-8801-0D06FADFA095}" type="slidenum">
              <a:rPr lang="en-US" smtClean="0"/>
              <a:t>80</a:t>
            </a:fld>
            <a:endParaRPr lang="en-US" dirty="0"/>
          </a:p>
        </p:txBody>
      </p:sp>
    </p:spTree>
    <p:extLst>
      <p:ext uri="{BB962C8B-B14F-4D97-AF65-F5344CB8AC3E}">
        <p14:creationId xmlns:p14="http://schemas.microsoft.com/office/powerpoint/2010/main" val="29475713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4A44B1-B6DB-C107-62FD-F34375D87E26}"/>
              </a:ext>
            </a:extLst>
          </p:cNvPr>
          <p:cNvSpPr>
            <a:spLocks noGrp="1"/>
          </p:cNvSpPr>
          <p:nvPr>
            <p:ph type="title"/>
          </p:nvPr>
        </p:nvSpPr>
        <p:spPr/>
        <p:txBody>
          <a:bodyPr>
            <a:normAutofit fontScale="90000"/>
          </a:bodyPr>
          <a:lstStyle/>
          <a:p>
            <a:r>
              <a:rPr lang="it-IT" dirty="0"/>
              <a:t>Novità in materia di IMU</a:t>
            </a:r>
            <a:br>
              <a:rPr lang="it-IT" dirty="0"/>
            </a:br>
            <a:r>
              <a:rPr lang="it-IT" dirty="0"/>
              <a:t>Esenzione enti non commerciali</a:t>
            </a:r>
          </a:p>
        </p:txBody>
      </p:sp>
      <p:sp>
        <p:nvSpPr>
          <p:cNvPr id="3" name="Segnaposto contenuto 2">
            <a:extLst>
              <a:ext uri="{FF2B5EF4-FFF2-40B4-BE49-F238E27FC236}">
                <a16:creationId xmlns:a16="http://schemas.microsoft.com/office/drawing/2014/main" id="{A998C1DF-A46B-D2EF-FD20-2BFF73FCAA06}"/>
              </a:ext>
            </a:extLst>
          </p:cNvPr>
          <p:cNvSpPr>
            <a:spLocks noGrp="1"/>
          </p:cNvSpPr>
          <p:nvPr>
            <p:ph idx="1"/>
          </p:nvPr>
        </p:nvSpPr>
        <p:spPr/>
        <p:txBody>
          <a:bodyPr/>
          <a:lstStyle/>
          <a:p>
            <a:pPr marL="0" indent="0" algn="just">
              <a:buNone/>
            </a:pPr>
            <a:r>
              <a:rPr lang="it-IT" sz="3000" dirty="0">
                <a:effectLst/>
                <a:highlight>
                  <a:srgbClr val="FFFFFF"/>
                </a:highlight>
                <a:latin typeface="FreightText Pro Book"/>
                <a:ea typeface="Times New Roman" panose="02020603050405020304" pitchFamily="18" charset="0"/>
                <a:cs typeface="FreightText Pro Book"/>
              </a:rPr>
              <a:t>Trattandosi di norma di interpretazione autentica, la stessa troverà applicazione anche retroattiva, pure rispetto agli eventuali contenziosi in corso.</a:t>
            </a:r>
            <a:endParaRPr lang="it-IT" sz="30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5823205B-0DE3-CFA5-52EC-72EF5ADD2A8E}"/>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92BF3209-DDC3-9565-B139-951A4513528B}"/>
              </a:ext>
            </a:extLst>
          </p:cNvPr>
          <p:cNvSpPr>
            <a:spLocks noGrp="1"/>
          </p:cNvSpPr>
          <p:nvPr>
            <p:ph type="sldNum" sz="quarter" idx="12"/>
          </p:nvPr>
        </p:nvSpPr>
        <p:spPr/>
        <p:txBody>
          <a:bodyPr/>
          <a:lstStyle/>
          <a:p>
            <a:fld id="{6D22F896-40B5-4ADD-8801-0D06FADFA095}" type="slidenum">
              <a:rPr lang="en-US" smtClean="0"/>
              <a:t>81</a:t>
            </a:fld>
            <a:endParaRPr lang="en-US" dirty="0"/>
          </a:p>
        </p:txBody>
      </p:sp>
    </p:spTree>
    <p:extLst>
      <p:ext uri="{BB962C8B-B14F-4D97-AF65-F5344CB8AC3E}">
        <p14:creationId xmlns:p14="http://schemas.microsoft.com/office/powerpoint/2010/main" val="17493453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5E5F46-2D4E-0DB7-70A2-C47EA7B34CF4}"/>
              </a:ext>
            </a:extLst>
          </p:cNvPr>
          <p:cNvSpPr>
            <a:spLocks noGrp="1"/>
          </p:cNvSpPr>
          <p:nvPr>
            <p:ph type="title"/>
          </p:nvPr>
        </p:nvSpPr>
        <p:spPr/>
        <p:txBody>
          <a:bodyPr>
            <a:normAutofit fontScale="90000"/>
          </a:bodyPr>
          <a:lstStyle/>
          <a:p>
            <a:r>
              <a:rPr lang="it-IT" dirty="0"/>
              <a:t>Novità in materia di IMU</a:t>
            </a:r>
            <a:br>
              <a:rPr lang="it-IT" dirty="0"/>
            </a:br>
            <a:r>
              <a:rPr lang="it-IT" dirty="0"/>
              <a:t>Esenzione enti non commerciali</a:t>
            </a:r>
          </a:p>
        </p:txBody>
      </p:sp>
      <p:sp>
        <p:nvSpPr>
          <p:cNvPr id="3" name="Segnaposto contenuto 2">
            <a:extLst>
              <a:ext uri="{FF2B5EF4-FFF2-40B4-BE49-F238E27FC236}">
                <a16:creationId xmlns:a16="http://schemas.microsoft.com/office/drawing/2014/main" id="{CD7FF4C4-9F16-5338-85BD-C08485E38C7A}"/>
              </a:ext>
            </a:extLst>
          </p:cNvPr>
          <p:cNvSpPr>
            <a:spLocks noGrp="1"/>
          </p:cNvSpPr>
          <p:nvPr>
            <p:ph idx="1"/>
          </p:nvPr>
        </p:nvSpPr>
        <p:spPr/>
        <p:txBody>
          <a:bodyPr>
            <a:normAutofit fontScale="85000" lnSpcReduction="20000"/>
          </a:bodyPr>
          <a:lstStyle/>
          <a:p>
            <a:pPr indent="0" algn="just">
              <a:lnSpc>
                <a:spcPct val="150000"/>
              </a:lnSpc>
              <a:buNone/>
            </a:pPr>
            <a:r>
              <a:rPr lang="it-IT" sz="280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Gli immobili si intendono utilizzati, anche in mancanza di esercizio temporaneo delle attività sopra indicate, purché strumentali a detti impieghi.</a:t>
            </a:r>
          </a:p>
          <a:p>
            <a:pPr indent="0" algn="just">
              <a:lnSpc>
                <a:spcPct val="150000"/>
              </a:lnSpc>
              <a:buNone/>
            </a:pPr>
            <a:r>
              <a:rPr lang="it-IT" sz="280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La questione che la norma interpretativa risolve è quella dell’ambito di applicazione dell’esenzione che era stata oltremodo estesa, prevista anche ai casi in cui non fosse esistito un collegamento funzionale o strutturale dell’ente concessionario con l’ente concedente.  </a:t>
            </a:r>
          </a:p>
          <a:p>
            <a:pPr marL="0" indent="0">
              <a:buNone/>
            </a:pPr>
            <a:endParaRPr lang="it-IT" dirty="0"/>
          </a:p>
        </p:txBody>
      </p:sp>
      <p:sp>
        <p:nvSpPr>
          <p:cNvPr id="4" name="Segnaposto piè di pagina 3">
            <a:extLst>
              <a:ext uri="{FF2B5EF4-FFF2-40B4-BE49-F238E27FC236}">
                <a16:creationId xmlns:a16="http://schemas.microsoft.com/office/drawing/2014/main" id="{5DA78228-8E65-2B1F-AFF6-41828616978C}"/>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7282A2C-1254-5A2C-2450-9E570589C522}"/>
              </a:ext>
            </a:extLst>
          </p:cNvPr>
          <p:cNvSpPr>
            <a:spLocks noGrp="1"/>
          </p:cNvSpPr>
          <p:nvPr>
            <p:ph type="sldNum" sz="quarter" idx="12"/>
          </p:nvPr>
        </p:nvSpPr>
        <p:spPr/>
        <p:txBody>
          <a:bodyPr/>
          <a:lstStyle/>
          <a:p>
            <a:fld id="{6D22F896-40B5-4ADD-8801-0D06FADFA095}" type="slidenum">
              <a:rPr lang="en-US" smtClean="0"/>
              <a:t>82</a:t>
            </a:fld>
            <a:endParaRPr lang="en-US" dirty="0"/>
          </a:p>
        </p:txBody>
      </p:sp>
    </p:spTree>
    <p:extLst>
      <p:ext uri="{BB962C8B-B14F-4D97-AF65-F5344CB8AC3E}">
        <p14:creationId xmlns:p14="http://schemas.microsoft.com/office/powerpoint/2010/main" val="74618313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BBFC72-81C1-20FF-5C55-7BEE5F35D0F3}"/>
              </a:ext>
            </a:extLst>
          </p:cNvPr>
          <p:cNvSpPr>
            <a:spLocks noGrp="1"/>
          </p:cNvSpPr>
          <p:nvPr>
            <p:ph type="title"/>
          </p:nvPr>
        </p:nvSpPr>
        <p:spPr/>
        <p:txBody>
          <a:bodyPr/>
          <a:lstStyle/>
          <a:p>
            <a:r>
              <a:rPr lang="it-IT" dirty="0"/>
              <a:t>Il prospetto delle aliquote</a:t>
            </a:r>
            <a:br>
              <a:rPr lang="it-IT" dirty="0"/>
            </a:br>
            <a:r>
              <a:rPr lang="it-IT" dirty="0"/>
              <a:t>IMU</a:t>
            </a:r>
          </a:p>
        </p:txBody>
      </p:sp>
      <p:sp>
        <p:nvSpPr>
          <p:cNvPr id="3" name="Segnaposto contenuto 2">
            <a:extLst>
              <a:ext uri="{FF2B5EF4-FFF2-40B4-BE49-F238E27FC236}">
                <a16:creationId xmlns:a16="http://schemas.microsoft.com/office/drawing/2014/main" id="{DF6D98AF-B48B-9936-EB33-66390856E3A3}"/>
              </a:ext>
            </a:extLst>
          </p:cNvPr>
          <p:cNvSpPr>
            <a:spLocks noGrp="1"/>
          </p:cNvSpPr>
          <p:nvPr>
            <p:ph idx="1"/>
          </p:nvPr>
        </p:nvSpPr>
        <p:spPr/>
        <p:txBody>
          <a:bodyPr/>
          <a:lstStyle/>
          <a:p>
            <a:pPr marL="0" indent="0" algn="just">
              <a:buNone/>
            </a:pPr>
            <a:r>
              <a:rPr lang="it-IT" sz="2400" dirty="0">
                <a:effectLst/>
                <a:highlight>
                  <a:srgbClr val="FFFFFF"/>
                </a:highlight>
                <a:latin typeface="FreightText Pro Book"/>
                <a:ea typeface="Times New Roman" panose="02020603050405020304" pitchFamily="18" charset="0"/>
                <a:cs typeface="FreightText Pro Book"/>
              </a:rPr>
              <a:t>L'</a:t>
            </a:r>
            <a:r>
              <a:rPr lang="it-IT" sz="2400" strike="noStrike" dirty="0">
                <a:effectLst/>
                <a:highlight>
                  <a:srgbClr val="FFFFFF"/>
                </a:highlight>
                <a:latin typeface="FreightText Pro Book"/>
                <a:ea typeface="Times New Roman" panose="02020603050405020304" pitchFamily="18" charset="0"/>
                <a:cs typeface="FreightText Pro Book"/>
                <a:hlinkClick r:id="rId2">
                  <a:extLst>
                    <a:ext uri="{A12FA001-AC4F-418D-AE19-62706E023703}">
                      <ahyp:hlinkClr xmlns:ahyp="http://schemas.microsoft.com/office/drawing/2018/hyperlinkcolor" val="tx"/>
                    </a:ext>
                  </a:extLst>
                </a:hlinkClick>
              </a:rPr>
              <a:t>art. 1, comma 756, della legge 27 dicembre 2019, n. 160</a:t>
            </a:r>
            <a:r>
              <a:rPr lang="it-IT" sz="2400" dirty="0">
                <a:effectLst/>
                <a:highlight>
                  <a:srgbClr val="FFFFFF"/>
                </a:highlight>
                <a:latin typeface="FreightText Pro Book"/>
                <a:ea typeface="Times New Roman" panose="02020603050405020304" pitchFamily="18" charset="0"/>
                <a:cs typeface="FreightText Pro Book"/>
              </a:rPr>
              <a:t>, prevede che, a decorrere dall'anno 2021, i Comuni, in deroga all'</a:t>
            </a:r>
            <a:r>
              <a:rPr lang="it-IT" sz="2400" strike="noStrike" dirty="0">
                <a:effectLst/>
                <a:highlight>
                  <a:srgbClr val="FFFFFF"/>
                </a:highlight>
                <a:latin typeface="FreightText Pro Book"/>
                <a:ea typeface="Times New Roman" panose="02020603050405020304" pitchFamily="18" charset="0"/>
                <a:cs typeface="FreightText Pro Book"/>
                <a:hlinkClick r:id="rId3">
                  <a:extLst>
                    <a:ext uri="{A12FA001-AC4F-418D-AE19-62706E023703}">
                      <ahyp:hlinkClr xmlns:ahyp="http://schemas.microsoft.com/office/drawing/2018/hyperlinkcolor" val="tx"/>
                    </a:ext>
                  </a:extLst>
                </a:hlinkClick>
              </a:rPr>
              <a:t>art. 52 del decreto legislativo 15 dicembre 1997, n. 446</a:t>
            </a:r>
            <a:r>
              <a:rPr lang="it-IT" sz="2400" dirty="0">
                <a:effectLst/>
                <a:highlight>
                  <a:srgbClr val="FFFFFF"/>
                </a:highlight>
                <a:latin typeface="FreightText Pro Book"/>
                <a:ea typeface="Times New Roman" panose="02020603050405020304" pitchFamily="18" charset="0"/>
                <a:cs typeface="FreightText Pro Book"/>
              </a:rPr>
              <a:t>, possono diversificare le aliquote di cui ai commi da 748 a 755, esclusivamente con riferimento alle fattispecie individuate con decreto del Ministro dell'economia e delle finanze, sentita la Conferenza Stato-città.</a:t>
            </a:r>
            <a:endParaRPr lang="it-IT" sz="24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F22DA468-D483-E89E-1343-C95BABCB4272}"/>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5FB97E2B-640E-5EDC-B567-91C909A07DA5}"/>
              </a:ext>
            </a:extLst>
          </p:cNvPr>
          <p:cNvSpPr>
            <a:spLocks noGrp="1"/>
          </p:cNvSpPr>
          <p:nvPr>
            <p:ph type="sldNum" sz="quarter" idx="12"/>
          </p:nvPr>
        </p:nvSpPr>
        <p:spPr/>
        <p:txBody>
          <a:bodyPr/>
          <a:lstStyle/>
          <a:p>
            <a:fld id="{6D22F896-40B5-4ADD-8801-0D06FADFA095}" type="slidenum">
              <a:rPr lang="en-US" smtClean="0"/>
              <a:t>83</a:t>
            </a:fld>
            <a:endParaRPr lang="en-US" dirty="0"/>
          </a:p>
        </p:txBody>
      </p:sp>
    </p:spTree>
    <p:extLst>
      <p:ext uri="{BB962C8B-B14F-4D97-AF65-F5344CB8AC3E}">
        <p14:creationId xmlns:p14="http://schemas.microsoft.com/office/powerpoint/2010/main" val="25020396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DF0DEF-5009-6894-DEE5-5F389FA53174}"/>
              </a:ext>
            </a:extLst>
          </p:cNvPr>
          <p:cNvSpPr>
            <a:spLocks noGrp="1"/>
          </p:cNvSpPr>
          <p:nvPr>
            <p:ph type="title"/>
          </p:nvPr>
        </p:nvSpPr>
        <p:spPr/>
        <p:txBody>
          <a:bodyPr/>
          <a:lstStyle/>
          <a:p>
            <a:r>
              <a:rPr lang="it-IT" dirty="0"/>
              <a:t>Il prospetto delle aliquote</a:t>
            </a:r>
            <a:br>
              <a:rPr lang="it-IT" dirty="0"/>
            </a:br>
            <a:r>
              <a:rPr lang="it-IT" dirty="0"/>
              <a:t>IMU</a:t>
            </a:r>
          </a:p>
        </p:txBody>
      </p:sp>
      <p:sp>
        <p:nvSpPr>
          <p:cNvPr id="3" name="Segnaposto contenuto 2">
            <a:extLst>
              <a:ext uri="{FF2B5EF4-FFF2-40B4-BE49-F238E27FC236}">
                <a16:creationId xmlns:a16="http://schemas.microsoft.com/office/drawing/2014/main" id="{E3533D80-5B04-98DF-0DF3-18153987A80E}"/>
              </a:ext>
            </a:extLst>
          </p:cNvPr>
          <p:cNvSpPr>
            <a:spLocks noGrp="1"/>
          </p:cNvSpPr>
          <p:nvPr>
            <p:ph idx="1"/>
          </p:nvPr>
        </p:nvSpPr>
        <p:spPr/>
        <p:txBody>
          <a:bodyPr>
            <a:normAutofit/>
          </a:bodyPr>
          <a:lstStyle/>
          <a:p>
            <a:pPr indent="0" algn="just">
              <a:lnSpc>
                <a:spcPct val="150000"/>
              </a:lnSpc>
              <a:buNone/>
            </a:pPr>
            <a:r>
              <a:rPr lang="it-IT" sz="2000" dirty="0">
                <a:effectLst/>
                <a:highlight>
                  <a:srgbClr val="FFFFFF"/>
                </a:highlight>
                <a:latin typeface="FreightText Pro Book"/>
                <a:ea typeface="Times New Roman" panose="02020603050405020304" pitchFamily="18" charset="0"/>
                <a:cs typeface="FreightText Pro Book"/>
              </a:rPr>
              <a:t>In ogni caso, anche se non si intenda diversificare le aliquote rispetto a quelle indicate ai commi da 748 a 755, la delibera consiliare deve essere redatta accedendo all'applicazione disponibile nel portale del federalismo fiscale che consente, previa selezione delle fattispecie di interesse del Comune, di elaborare il prospetto delle aliquote, che forma parte integrante della delibera stessa.</a:t>
            </a:r>
            <a:endParaRPr lang="it-IT" sz="2000" dirty="0">
              <a:effectLst/>
              <a:highlight>
                <a:srgbClr val="FFFFFF"/>
              </a:highlight>
              <a:latin typeface="Times New Roman" panose="02020603050405020304" pitchFamily="18" charset="0"/>
              <a:ea typeface="Times New Roman" panose="02020603050405020304" pitchFamily="18" charset="0"/>
            </a:endParaRPr>
          </a:p>
          <a:p>
            <a:pPr indent="0" algn="just">
              <a:lnSpc>
                <a:spcPct val="150000"/>
              </a:lnSpc>
              <a:buNone/>
            </a:pPr>
            <a:r>
              <a:rPr lang="it-IT" sz="2000" b="1" dirty="0">
                <a:effectLst/>
                <a:highlight>
                  <a:srgbClr val="FFFFFF"/>
                </a:highlight>
                <a:latin typeface="FreightText Pro Book"/>
                <a:ea typeface="Times New Roman" panose="02020603050405020304" pitchFamily="18" charset="0"/>
                <a:cs typeface="FreightText Pro Book"/>
              </a:rPr>
              <a:t>La delibera approvata senza il prospetto non è idonea a produrre effetti.</a:t>
            </a:r>
            <a:endParaRPr lang="it-IT" sz="2000" b="1" dirty="0">
              <a:effectLst/>
              <a:highlight>
                <a:srgbClr val="FFFFFF"/>
              </a:highlight>
              <a:latin typeface="Times New Roman" panose="02020603050405020304" pitchFamily="18" charset="0"/>
              <a:ea typeface="Times New Roman" panose="02020603050405020304" pitchFamily="18" charset="0"/>
            </a:endParaRPr>
          </a:p>
          <a:p>
            <a:pPr marL="0" indent="0">
              <a:lnSpc>
                <a:spcPct val="150000"/>
              </a:lnSpc>
              <a:buNone/>
            </a:pPr>
            <a:endParaRPr lang="it-IT" sz="2000" dirty="0"/>
          </a:p>
        </p:txBody>
      </p:sp>
      <p:sp>
        <p:nvSpPr>
          <p:cNvPr id="4" name="Segnaposto piè di pagina 3">
            <a:extLst>
              <a:ext uri="{FF2B5EF4-FFF2-40B4-BE49-F238E27FC236}">
                <a16:creationId xmlns:a16="http://schemas.microsoft.com/office/drawing/2014/main" id="{9BB00911-F5BA-6BB3-CBDC-C55149AC84DC}"/>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0182FBBB-9DA0-B414-F991-083083C7046C}"/>
              </a:ext>
            </a:extLst>
          </p:cNvPr>
          <p:cNvSpPr>
            <a:spLocks noGrp="1"/>
          </p:cNvSpPr>
          <p:nvPr>
            <p:ph type="sldNum" sz="quarter" idx="12"/>
          </p:nvPr>
        </p:nvSpPr>
        <p:spPr/>
        <p:txBody>
          <a:bodyPr/>
          <a:lstStyle/>
          <a:p>
            <a:fld id="{6D22F896-40B5-4ADD-8801-0D06FADFA095}" type="slidenum">
              <a:rPr lang="en-US" smtClean="0"/>
              <a:t>84</a:t>
            </a:fld>
            <a:endParaRPr lang="en-US" dirty="0"/>
          </a:p>
        </p:txBody>
      </p:sp>
    </p:spTree>
    <p:extLst>
      <p:ext uri="{BB962C8B-B14F-4D97-AF65-F5344CB8AC3E}">
        <p14:creationId xmlns:p14="http://schemas.microsoft.com/office/powerpoint/2010/main" val="419690868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105E24-8611-9F34-8368-B0A0A6BFA738}"/>
              </a:ext>
            </a:extLst>
          </p:cNvPr>
          <p:cNvSpPr>
            <a:spLocks noGrp="1"/>
          </p:cNvSpPr>
          <p:nvPr>
            <p:ph type="title"/>
          </p:nvPr>
        </p:nvSpPr>
        <p:spPr/>
        <p:txBody>
          <a:bodyPr/>
          <a:lstStyle/>
          <a:p>
            <a:r>
              <a:rPr lang="it-IT" dirty="0"/>
              <a:t>Il prospetto delle aliquote</a:t>
            </a:r>
            <a:br>
              <a:rPr lang="it-IT" dirty="0"/>
            </a:br>
            <a:r>
              <a:rPr lang="it-IT" dirty="0"/>
              <a:t>IMU</a:t>
            </a:r>
          </a:p>
        </p:txBody>
      </p:sp>
      <p:sp>
        <p:nvSpPr>
          <p:cNvPr id="3" name="Segnaposto contenuto 2">
            <a:extLst>
              <a:ext uri="{FF2B5EF4-FFF2-40B4-BE49-F238E27FC236}">
                <a16:creationId xmlns:a16="http://schemas.microsoft.com/office/drawing/2014/main" id="{9F9EC75F-BE1D-BB3E-E9A0-CE14B57E8643}"/>
              </a:ext>
            </a:extLst>
          </p:cNvPr>
          <p:cNvSpPr>
            <a:spLocks noGrp="1"/>
          </p:cNvSpPr>
          <p:nvPr>
            <p:ph idx="1"/>
          </p:nvPr>
        </p:nvSpPr>
        <p:spPr/>
        <p:txBody>
          <a:bodyPr/>
          <a:lstStyle/>
          <a:p>
            <a:pPr marL="0" indent="0" algn="just">
              <a:buNone/>
            </a:pPr>
            <a:r>
              <a:rPr lang="it-IT" sz="2600" dirty="0">
                <a:effectLst/>
                <a:highlight>
                  <a:srgbClr val="FFFFFF"/>
                </a:highlight>
                <a:latin typeface="FreightText Pro Book"/>
                <a:ea typeface="Times New Roman" panose="02020603050405020304" pitchFamily="18" charset="0"/>
                <a:cs typeface="FreightText Pro Book"/>
              </a:rPr>
              <a:t>In caso di discordanza tra il prospetto delle aliquote di cui al comma 757 e le disposizioni contenute nel regolamento di disciplina dell'imposta, prevale quanto stabilito nel prospetto.</a:t>
            </a:r>
            <a:endParaRPr lang="it-IT" sz="26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it-IT" dirty="0"/>
          </a:p>
        </p:txBody>
      </p:sp>
      <p:sp>
        <p:nvSpPr>
          <p:cNvPr id="6" name="Segnaposto piè di pagina 5">
            <a:extLst>
              <a:ext uri="{FF2B5EF4-FFF2-40B4-BE49-F238E27FC236}">
                <a16:creationId xmlns:a16="http://schemas.microsoft.com/office/drawing/2014/main" id="{B9032E3F-C93C-E98F-7A16-AD57F8FD558A}"/>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7" name="Segnaposto numero diapositiva 6">
            <a:extLst>
              <a:ext uri="{FF2B5EF4-FFF2-40B4-BE49-F238E27FC236}">
                <a16:creationId xmlns:a16="http://schemas.microsoft.com/office/drawing/2014/main" id="{F7DC9ADF-E468-6112-0633-E48F71B97A00}"/>
              </a:ext>
            </a:extLst>
          </p:cNvPr>
          <p:cNvSpPr>
            <a:spLocks noGrp="1"/>
          </p:cNvSpPr>
          <p:nvPr>
            <p:ph type="sldNum" sz="quarter" idx="12"/>
          </p:nvPr>
        </p:nvSpPr>
        <p:spPr/>
        <p:txBody>
          <a:bodyPr/>
          <a:lstStyle/>
          <a:p>
            <a:fld id="{6D22F896-40B5-4ADD-8801-0D06FADFA095}" type="slidenum">
              <a:rPr lang="en-US" smtClean="0"/>
              <a:t>85</a:t>
            </a:fld>
            <a:endParaRPr lang="en-US" dirty="0"/>
          </a:p>
        </p:txBody>
      </p:sp>
    </p:spTree>
    <p:extLst>
      <p:ext uri="{BB962C8B-B14F-4D97-AF65-F5344CB8AC3E}">
        <p14:creationId xmlns:p14="http://schemas.microsoft.com/office/powerpoint/2010/main" val="34341595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02C22A-6A4A-58D0-BDDF-090ADA1FE3BB}"/>
              </a:ext>
            </a:extLst>
          </p:cNvPr>
          <p:cNvSpPr>
            <a:spLocks noGrp="1"/>
          </p:cNvSpPr>
          <p:nvPr>
            <p:ph type="title"/>
          </p:nvPr>
        </p:nvSpPr>
        <p:spPr/>
        <p:txBody>
          <a:bodyPr/>
          <a:lstStyle/>
          <a:p>
            <a:r>
              <a:rPr lang="it-IT" dirty="0"/>
              <a:t>Il prospetto delle aliquote</a:t>
            </a:r>
            <a:br>
              <a:rPr lang="it-IT" dirty="0"/>
            </a:br>
            <a:r>
              <a:rPr lang="it-IT" dirty="0"/>
              <a:t>IMU</a:t>
            </a:r>
          </a:p>
        </p:txBody>
      </p:sp>
      <p:sp>
        <p:nvSpPr>
          <p:cNvPr id="3" name="Segnaposto contenuto 2">
            <a:extLst>
              <a:ext uri="{FF2B5EF4-FFF2-40B4-BE49-F238E27FC236}">
                <a16:creationId xmlns:a16="http://schemas.microsoft.com/office/drawing/2014/main" id="{3D76F30E-8771-550E-F62A-F8246A34570C}"/>
              </a:ext>
            </a:extLst>
          </p:cNvPr>
          <p:cNvSpPr>
            <a:spLocks noGrp="1"/>
          </p:cNvSpPr>
          <p:nvPr>
            <p:ph idx="1"/>
          </p:nvPr>
        </p:nvSpPr>
        <p:spPr/>
        <p:txBody>
          <a:bodyPr/>
          <a:lstStyle/>
          <a:p>
            <a:pPr marL="0" indent="0" algn="just">
              <a:buNone/>
            </a:pPr>
            <a:r>
              <a:rPr lang="it-IT" sz="2400" dirty="0">
                <a:effectLst/>
                <a:highlight>
                  <a:srgbClr val="FFFFFF"/>
                </a:highlight>
                <a:latin typeface="FreightText Pro Book"/>
                <a:ea typeface="Times New Roman" panose="02020603050405020304" pitchFamily="18" charset="0"/>
                <a:cs typeface="FreightText Pro Book"/>
              </a:rPr>
              <a:t>Il Decreto 7 luglio 2023 individua le fattispecie in base alle quali i Comuni possono diversificare le aliquote </a:t>
            </a:r>
            <a:r>
              <a:rPr lang="it-IT" sz="2400" dirty="0" err="1">
                <a:effectLst/>
                <a:highlight>
                  <a:srgbClr val="FFFFFF"/>
                </a:highlight>
                <a:latin typeface="FreightText Pro Book"/>
                <a:ea typeface="Times New Roman" panose="02020603050405020304" pitchFamily="18" charset="0"/>
                <a:cs typeface="FreightText Pro Book"/>
              </a:rPr>
              <a:t>dell'Imu</a:t>
            </a:r>
            <a:r>
              <a:rPr lang="it-IT" sz="2400" dirty="0">
                <a:effectLst/>
                <a:highlight>
                  <a:srgbClr val="FFFFFF"/>
                </a:highlight>
                <a:latin typeface="FreightText Pro Book"/>
                <a:ea typeface="Times New Roman" panose="02020603050405020304" pitchFamily="18" charset="0"/>
                <a:cs typeface="FreightText Pro Book"/>
              </a:rPr>
              <a:t> e stabilisce le modalità di elaborazione e di successiva trasmissione al Dipartimento delle finanze del Ministero dell'economia e delle finanze del relativo prospetto.</a:t>
            </a:r>
            <a:endParaRPr lang="it-IT" sz="24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7E96B4CD-EF94-1AA0-8FFA-91477E62E4A9}"/>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24803245-3375-8FAA-714C-24A2A61F13F4}"/>
              </a:ext>
            </a:extLst>
          </p:cNvPr>
          <p:cNvSpPr>
            <a:spLocks noGrp="1"/>
          </p:cNvSpPr>
          <p:nvPr>
            <p:ph type="sldNum" sz="quarter" idx="12"/>
          </p:nvPr>
        </p:nvSpPr>
        <p:spPr/>
        <p:txBody>
          <a:bodyPr/>
          <a:lstStyle/>
          <a:p>
            <a:fld id="{6D22F896-40B5-4ADD-8801-0D06FADFA095}" type="slidenum">
              <a:rPr lang="en-US" smtClean="0"/>
              <a:t>86</a:t>
            </a:fld>
            <a:endParaRPr lang="en-US" dirty="0"/>
          </a:p>
        </p:txBody>
      </p:sp>
    </p:spTree>
    <p:extLst>
      <p:ext uri="{BB962C8B-B14F-4D97-AF65-F5344CB8AC3E}">
        <p14:creationId xmlns:p14="http://schemas.microsoft.com/office/powerpoint/2010/main" val="8222049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E7FEF-6CB1-4D75-78AF-6312026180DE}"/>
              </a:ext>
            </a:extLst>
          </p:cNvPr>
          <p:cNvSpPr>
            <a:spLocks noGrp="1"/>
          </p:cNvSpPr>
          <p:nvPr>
            <p:ph type="title"/>
          </p:nvPr>
        </p:nvSpPr>
        <p:spPr/>
        <p:txBody>
          <a:bodyPr/>
          <a:lstStyle/>
          <a:p>
            <a:r>
              <a:rPr lang="it-IT" dirty="0"/>
              <a:t>Il prospetto delle aliquote</a:t>
            </a:r>
            <a:br>
              <a:rPr lang="it-IT" dirty="0"/>
            </a:br>
            <a:r>
              <a:rPr lang="it-IT" dirty="0"/>
              <a:t>IMU</a:t>
            </a:r>
          </a:p>
        </p:txBody>
      </p:sp>
      <p:sp>
        <p:nvSpPr>
          <p:cNvPr id="3" name="Segnaposto contenuto 2">
            <a:extLst>
              <a:ext uri="{FF2B5EF4-FFF2-40B4-BE49-F238E27FC236}">
                <a16:creationId xmlns:a16="http://schemas.microsoft.com/office/drawing/2014/main" id="{9A75936A-A9C2-2EDE-D320-742F3D675E98}"/>
              </a:ext>
            </a:extLst>
          </p:cNvPr>
          <p:cNvSpPr>
            <a:spLocks noGrp="1"/>
          </p:cNvSpPr>
          <p:nvPr>
            <p:ph idx="1"/>
          </p:nvPr>
        </p:nvSpPr>
        <p:spPr/>
        <p:txBody>
          <a:bodyPr/>
          <a:lstStyle/>
          <a:p>
            <a:pPr marL="0" indent="0" algn="just">
              <a:buNone/>
            </a:pPr>
            <a:r>
              <a:rPr lang="it-IT" sz="2200" dirty="0">
                <a:effectLst/>
                <a:highlight>
                  <a:srgbClr val="FFFFFF"/>
                </a:highlight>
                <a:latin typeface="FreightText Pro Book"/>
                <a:ea typeface="Times New Roman" panose="02020603050405020304" pitchFamily="18" charset="0"/>
                <a:cs typeface="FreightText Pro Book"/>
              </a:rPr>
              <a:t>Con un emendamento proposto da Anci/Ifel, approvato in sede di conversione del decreto-legge 29 settembre 2023, n. 132, con la legge 27 novembre 2023, n. 170, recante: «Disposizioni urgenti in materia di proroga di termini normativi e versamenti fiscali» è stato prorogato al 2025 l'obbligo per i Comuni di redigere la delibera di approvazione delle aliquote dell'IMU tramite l'elaborazione del Prospetto, utilizzando l'applicazione informatica messa a disposizione sul portale del Ministero dell'Economia e delle Finanze.</a:t>
            </a:r>
            <a:endParaRPr lang="it-IT" sz="22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7C85DF1D-BA02-73A2-D064-BB4B71A4CFE3}"/>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2853BE7-969E-EBA0-8DB8-0D6FF08A9F0A}"/>
              </a:ext>
            </a:extLst>
          </p:cNvPr>
          <p:cNvSpPr>
            <a:spLocks noGrp="1"/>
          </p:cNvSpPr>
          <p:nvPr>
            <p:ph type="sldNum" sz="quarter" idx="12"/>
          </p:nvPr>
        </p:nvSpPr>
        <p:spPr/>
        <p:txBody>
          <a:bodyPr/>
          <a:lstStyle/>
          <a:p>
            <a:fld id="{6D22F896-40B5-4ADD-8801-0D06FADFA095}" type="slidenum">
              <a:rPr lang="en-US" smtClean="0"/>
              <a:t>87</a:t>
            </a:fld>
            <a:endParaRPr lang="en-US" dirty="0"/>
          </a:p>
        </p:txBody>
      </p:sp>
    </p:spTree>
    <p:extLst>
      <p:ext uri="{BB962C8B-B14F-4D97-AF65-F5344CB8AC3E}">
        <p14:creationId xmlns:p14="http://schemas.microsoft.com/office/powerpoint/2010/main" val="17556987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C867ED-A9D6-F949-4862-5E2279203D03}"/>
              </a:ext>
            </a:extLst>
          </p:cNvPr>
          <p:cNvSpPr>
            <a:spLocks noGrp="1"/>
          </p:cNvSpPr>
          <p:nvPr>
            <p:ph type="title"/>
          </p:nvPr>
        </p:nvSpPr>
        <p:spPr/>
        <p:txBody>
          <a:bodyPr/>
          <a:lstStyle/>
          <a:p>
            <a:r>
              <a:rPr lang="it-IT" dirty="0"/>
              <a:t>Il prospetto delle aliquote</a:t>
            </a:r>
            <a:br>
              <a:rPr lang="it-IT" dirty="0"/>
            </a:br>
            <a:r>
              <a:rPr lang="it-IT" dirty="0"/>
              <a:t>IMU</a:t>
            </a:r>
          </a:p>
        </p:txBody>
      </p:sp>
      <p:sp>
        <p:nvSpPr>
          <p:cNvPr id="3" name="Segnaposto contenuto 2">
            <a:extLst>
              <a:ext uri="{FF2B5EF4-FFF2-40B4-BE49-F238E27FC236}">
                <a16:creationId xmlns:a16="http://schemas.microsoft.com/office/drawing/2014/main" id="{DD4455A2-EEE4-DB6C-723F-2089E81A5799}"/>
              </a:ext>
            </a:extLst>
          </p:cNvPr>
          <p:cNvSpPr>
            <a:spLocks noGrp="1"/>
          </p:cNvSpPr>
          <p:nvPr>
            <p:ph idx="1"/>
          </p:nvPr>
        </p:nvSpPr>
        <p:spPr/>
        <p:txBody>
          <a:bodyPr/>
          <a:lstStyle/>
          <a:p>
            <a:pPr marL="0" indent="0" algn="just">
              <a:buNone/>
            </a:pPr>
            <a:r>
              <a:rPr lang="it-IT" sz="2400" dirty="0">
                <a:effectLst/>
                <a:highlight>
                  <a:srgbClr val="FFFFFF"/>
                </a:highlight>
                <a:latin typeface="FreightText Pro Book"/>
                <a:ea typeface="Times New Roman" panose="02020603050405020304" pitchFamily="18" charset="0"/>
                <a:cs typeface="FreightText Pro Book"/>
              </a:rPr>
              <a:t>Durante la fase di sperimentazione avviata dal Mef a metà ottobre, i Comuni avevano riscontrato alcune criticità, tra cui l’assenza di alcune fattispecie impositive finora regolamentate nei rispettivi atti, che si auspica verranno integrate nel corso del più ampio lasso di tempo concesso dal Parlamento.</a:t>
            </a:r>
            <a:endParaRPr lang="it-IT" sz="24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BA05B807-C110-0E86-E900-696E87E4903A}"/>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12D0701-08CB-2A3E-CEDD-7BA307B737AE}"/>
              </a:ext>
            </a:extLst>
          </p:cNvPr>
          <p:cNvSpPr>
            <a:spLocks noGrp="1"/>
          </p:cNvSpPr>
          <p:nvPr>
            <p:ph type="sldNum" sz="quarter" idx="12"/>
          </p:nvPr>
        </p:nvSpPr>
        <p:spPr/>
        <p:txBody>
          <a:bodyPr/>
          <a:lstStyle/>
          <a:p>
            <a:fld id="{6D22F896-40B5-4ADD-8801-0D06FADFA095}" type="slidenum">
              <a:rPr lang="en-US" smtClean="0"/>
              <a:t>88</a:t>
            </a:fld>
            <a:endParaRPr lang="en-US" dirty="0"/>
          </a:p>
        </p:txBody>
      </p:sp>
    </p:spTree>
    <p:extLst>
      <p:ext uri="{BB962C8B-B14F-4D97-AF65-F5344CB8AC3E}">
        <p14:creationId xmlns:p14="http://schemas.microsoft.com/office/powerpoint/2010/main" val="27402457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69C038-4902-1F68-B42E-4336BDA683EC}"/>
              </a:ext>
            </a:extLst>
          </p:cNvPr>
          <p:cNvSpPr>
            <a:spLocks noGrp="1"/>
          </p:cNvSpPr>
          <p:nvPr>
            <p:ph type="title"/>
          </p:nvPr>
        </p:nvSpPr>
        <p:spPr/>
        <p:txBody>
          <a:bodyPr>
            <a:normAutofit fontScale="90000"/>
          </a:bodyPr>
          <a:lstStyle/>
          <a:p>
            <a:r>
              <a:rPr lang="it-IT" dirty="0"/>
              <a:t>Il termine di approvazione delle aliquote per il 2023</a:t>
            </a:r>
            <a:br>
              <a:rPr lang="it-IT" sz="1800" i="1" dirty="0">
                <a:solidFill>
                  <a:schemeClr val="bg1"/>
                </a:solidFill>
                <a:effectLst/>
                <a:latin typeface="FreightText Pro Book"/>
                <a:ea typeface="Times New Roman" panose="02020603050405020304" pitchFamily="18" charset="0"/>
                <a:cs typeface="FreightText Pro Book"/>
              </a:rPr>
            </a:br>
            <a:endParaRPr lang="it-IT" dirty="0">
              <a:solidFill>
                <a:schemeClr val="bg1"/>
              </a:solidFill>
            </a:endParaRPr>
          </a:p>
        </p:txBody>
      </p:sp>
      <p:sp>
        <p:nvSpPr>
          <p:cNvPr id="3" name="Segnaposto contenuto 2">
            <a:extLst>
              <a:ext uri="{FF2B5EF4-FFF2-40B4-BE49-F238E27FC236}">
                <a16:creationId xmlns:a16="http://schemas.microsoft.com/office/drawing/2014/main" id="{27117F12-1289-C617-1D99-8E59BEF6B7EA}"/>
              </a:ext>
            </a:extLst>
          </p:cNvPr>
          <p:cNvSpPr>
            <a:spLocks noGrp="1"/>
          </p:cNvSpPr>
          <p:nvPr>
            <p:ph idx="1"/>
          </p:nvPr>
        </p:nvSpPr>
        <p:spPr/>
        <p:txBody>
          <a:bodyPr>
            <a:normAutofit/>
          </a:bodyPr>
          <a:lstStyle/>
          <a:p>
            <a:pPr marL="0" indent="0" algn="just">
              <a:buNone/>
            </a:pPr>
            <a:r>
              <a:rPr lang="it-IT" sz="2400" dirty="0">
                <a:effectLst/>
                <a:highlight>
                  <a:srgbClr val="FFFFFF"/>
                </a:highlight>
                <a:latin typeface="FreightText Pro Book"/>
                <a:ea typeface="Times New Roman" panose="02020603050405020304" pitchFamily="18" charset="0"/>
                <a:cs typeface="FreightText Pro Book"/>
              </a:rPr>
              <a:t>Il comma 72 dell’art. 1 della L. 30 dicembre 2023, n. 213 prevede che - limitatamente all'anno 2023 - le delibere regolamentari e di approvazione delle aliquote e delle tariffe sono da considerarsi  tempestivamente approvate (in deroga all'articolo 13,comma 15-ter, del decreto-legge 6 dicembre 2011, n. 201, convertito dalla legge 22 dicembre 2011, n. 214 e all'articolo 1, commi 762 e 767, della legge 27 dicembre 2019, n.160), se inserite nel portale del federalismo fiscale entro il 30 novembre 2023. </a:t>
            </a:r>
            <a:endParaRPr lang="it-IT" sz="24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C24C3A15-44F5-7F09-E180-B829DB3D5CA4}"/>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084BB51C-91BF-552D-3EF2-BBB90A8290AD}"/>
              </a:ext>
            </a:extLst>
          </p:cNvPr>
          <p:cNvSpPr>
            <a:spLocks noGrp="1"/>
          </p:cNvSpPr>
          <p:nvPr>
            <p:ph type="sldNum" sz="quarter" idx="12"/>
          </p:nvPr>
        </p:nvSpPr>
        <p:spPr/>
        <p:txBody>
          <a:bodyPr/>
          <a:lstStyle/>
          <a:p>
            <a:fld id="{6D22F896-40B5-4ADD-8801-0D06FADFA095}" type="slidenum">
              <a:rPr lang="en-US" smtClean="0"/>
              <a:t>89</a:t>
            </a:fld>
            <a:endParaRPr lang="en-US" dirty="0"/>
          </a:p>
        </p:txBody>
      </p:sp>
    </p:spTree>
    <p:extLst>
      <p:ext uri="{BB962C8B-B14F-4D97-AF65-F5344CB8AC3E}">
        <p14:creationId xmlns:p14="http://schemas.microsoft.com/office/powerpoint/2010/main" val="179651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8B8268-128F-C122-BE79-EF2CA1024202}"/>
              </a:ext>
            </a:extLst>
          </p:cNvPr>
          <p:cNvSpPr>
            <a:spLocks noGrp="1"/>
          </p:cNvSpPr>
          <p:nvPr>
            <p:ph type="title"/>
          </p:nvPr>
        </p:nvSpPr>
        <p:spPr/>
        <p:txBody>
          <a:bodyPr/>
          <a:lstStyle/>
          <a:p>
            <a:r>
              <a:rPr lang="it-IT" dirty="0"/>
              <a:t>Contradditorio</a:t>
            </a:r>
          </a:p>
        </p:txBody>
      </p:sp>
      <p:sp>
        <p:nvSpPr>
          <p:cNvPr id="3" name="Segnaposto contenuto 2">
            <a:extLst>
              <a:ext uri="{FF2B5EF4-FFF2-40B4-BE49-F238E27FC236}">
                <a16:creationId xmlns:a16="http://schemas.microsoft.com/office/drawing/2014/main" id="{173B6612-D75C-C6CE-FAEB-FD8D6075AEFC}"/>
              </a:ext>
            </a:extLst>
          </p:cNvPr>
          <p:cNvSpPr>
            <a:spLocks noGrp="1"/>
          </p:cNvSpPr>
          <p:nvPr>
            <p:ph idx="1"/>
          </p:nvPr>
        </p:nvSpPr>
        <p:spPr/>
        <p:txBody>
          <a:bodyPr>
            <a:normAutofit fontScale="70000" lnSpcReduction="20000"/>
          </a:bodyPr>
          <a:lstStyle/>
          <a:p>
            <a:pPr indent="0" algn="just">
              <a:lnSpc>
                <a:spcPct val="150000"/>
              </a:lnSpc>
              <a:buNone/>
              <a:tabLst>
                <a:tab pos="215900" algn="l"/>
              </a:tabLst>
            </a:pPr>
            <a:r>
              <a:rPr lang="it-IT" sz="2600" dirty="0">
                <a:solidFill>
                  <a:srgbClr val="000000"/>
                </a:solidFill>
                <a:effectLst/>
                <a:latin typeface="FreightText Pro Book"/>
                <a:ea typeface="Times New Roman" panose="02020603050405020304" pitchFamily="18" charset="0"/>
                <a:cs typeface="FreightText Pro Book"/>
              </a:rPr>
              <a:t>L’obbligo di invitare il contribuente al contradditorio è previsto nell’ambito del procedimento di accertamento con adesione ma, anche in questo caso, è </a:t>
            </a:r>
            <a:r>
              <a:rPr lang="it-IT" sz="2600" dirty="0">
                <a:effectLst/>
                <a:latin typeface="FreightText Pro Book"/>
                <a:ea typeface="Times New Roman" panose="02020603050405020304" pitchFamily="18" charset="0"/>
                <a:cs typeface="FreightText Pro Book"/>
              </a:rPr>
              <a:t>sembrato</a:t>
            </a:r>
            <a:r>
              <a:rPr lang="it-IT" sz="2600" dirty="0">
                <a:solidFill>
                  <a:srgbClr val="000000"/>
                </a:solidFill>
                <a:effectLst/>
                <a:latin typeface="FreightText Pro Book"/>
                <a:ea typeface="Times New Roman" panose="02020603050405020304" pitchFamily="18" charset="0"/>
                <a:cs typeface="FreightText Pro Book"/>
              </a:rPr>
              <a:t> applicabile esclusivamente per la definizione degli accertamenti in materia di imposte sui redditi e relative addizionali, contributi previdenziali, ritenute, imposte sostitutive, imposta regionale sulle attività produttive, imposta sul valore degli immobili all’estero, imposta sul valore delle attività finanziarie all’estero e imposta sul valore aggiunto.</a:t>
            </a:r>
          </a:p>
          <a:p>
            <a:pPr indent="0" algn="just">
              <a:lnSpc>
                <a:spcPct val="150000"/>
              </a:lnSpc>
              <a:buNone/>
              <a:tabLst>
                <a:tab pos="215900" algn="l"/>
              </a:tabLst>
            </a:pPr>
            <a:r>
              <a:rPr lang="it-IT" sz="2600" dirty="0">
                <a:solidFill>
                  <a:srgbClr val="000000"/>
                </a:solidFill>
                <a:effectLst/>
                <a:latin typeface="FreightText Pro Book"/>
                <a:ea typeface="Times New Roman" panose="02020603050405020304" pitchFamily="18" charset="0"/>
                <a:cs typeface="FreightText Pro Book"/>
              </a:rPr>
              <a:t>Con il D.L. 30 aprile 2019, n. 34 è stato introdotto l’obbligo di invito al contraddittorio nell’ambito del procedimento di accertamento con adesione (attraverso l’art. 4-octies2, comma 1, lett. b), del decreto, che ha inserito il nuovo art. 5-ter nel </a:t>
            </a:r>
            <a:r>
              <a:rPr lang="it-IT" sz="2600" dirty="0" err="1">
                <a:solidFill>
                  <a:srgbClr val="000000"/>
                </a:solidFill>
                <a:effectLst/>
                <a:latin typeface="FreightText Pro Book"/>
                <a:ea typeface="Times New Roman" panose="02020603050405020304" pitchFamily="18" charset="0"/>
                <a:cs typeface="FreightText Pro Book"/>
              </a:rPr>
              <a:t>D.Lgs.</a:t>
            </a:r>
            <a:r>
              <a:rPr lang="it-IT" sz="2600" dirty="0">
                <a:solidFill>
                  <a:srgbClr val="000000"/>
                </a:solidFill>
                <a:effectLst/>
                <a:latin typeface="FreightText Pro Book"/>
                <a:ea typeface="Times New Roman" panose="02020603050405020304" pitchFamily="18" charset="0"/>
                <a:cs typeface="FreightText Pro Book"/>
              </a:rPr>
              <a:t> 19 giugno 1997, n. 218, di seguito art. 5-ter.</a:t>
            </a:r>
          </a:p>
          <a:p>
            <a:pPr marL="0" indent="0">
              <a:buNone/>
            </a:pPr>
            <a:endParaRPr lang="it-IT" dirty="0"/>
          </a:p>
        </p:txBody>
      </p:sp>
      <p:sp>
        <p:nvSpPr>
          <p:cNvPr id="4" name="Segnaposto piè di pagina 3">
            <a:extLst>
              <a:ext uri="{FF2B5EF4-FFF2-40B4-BE49-F238E27FC236}">
                <a16:creationId xmlns:a16="http://schemas.microsoft.com/office/drawing/2014/main" id="{02D34FB6-CFEF-82F5-80E8-5A5EF66E8038}"/>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7767132A-0BA2-66DF-673D-F4923C40F373}"/>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6208251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36F5A0-ED51-405B-FC53-D2A17F67BAB1}"/>
              </a:ext>
            </a:extLst>
          </p:cNvPr>
          <p:cNvSpPr>
            <a:spLocks noGrp="1"/>
          </p:cNvSpPr>
          <p:nvPr>
            <p:ph type="title"/>
          </p:nvPr>
        </p:nvSpPr>
        <p:spPr/>
        <p:txBody>
          <a:bodyPr>
            <a:normAutofit fontScale="90000"/>
          </a:bodyPr>
          <a:lstStyle/>
          <a:p>
            <a:r>
              <a:rPr lang="it-IT" dirty="0"/>
              <a:t>Il termine di approvazione delle aliquote per il 2023</a:t>
            </a:r>
            <a:br>
              <a:rPr lang="it-IT" sz="1800" i="1" dirty="0">
                <a:solidFill>
                  <a:schemeClr val="bg1"/>
                </a:solidFill>
                <a:effectLst/>
                <a:latin typeface="FreightText Pro Book"/>
                <a:ea typeface="Times New Roman" panose="02020603050405020304" pitchFamily="18" charset="0"/>
                <a:cs typeface="FreightText Pro Book"/>
              </a:rPr>
            </a:br>
            <a:endParaRPr lang="it-IT" dirty="0"/>
          </a:p>
        </p:txBody>
      </p:sp>
      <p:sp>
        <p:nvSpPr>
          <p:cNvPr id="3" name="Segnaposto contenuto 2">
            <a:extLst>
              <a:ext uri="{FF2B5EF4-FFF2-40B4-BE49-F238E27FC236}">
                <a16:creationId xmlns:a16="http://schemas.microsoft.com/office/drawing/2014/main" id="{AC8FEF0A-BD10-2C72-A360-75554AF033D1}"/>
              </a:ext>
            </a:extLst>
          </p:cNvPr>
          <p:cNvSpPr>
            <a:spLocks noGrp="1"/>
          </p:cNvSpPr>
          <p:nvPr>
            <p:ph idx="1"/>
          </p:nvPr>
        </p:nvSpPr>
        <p:spPr/>
        <p:txBody>
          <a:bodyPr>
            <a:normAutofit/>
          </a:bodyPr>
          <a:lstStyle/>
          <a:p>
            <a:pPr marL="0" indent="0" algn="just">
              <a:lnSpc>
                <a:spcPct val="150000"/>
              </a:lnSpc>
              <a:buNone/>
            </a:pPr>
            <a:r>
              <a:rPr lang="it-IT" sz="2600" dirty="0">
                <a:solidFill>
                  <a:srgbClr val="000000"/>
                </a:solidFill>
                <a:effectLst/>
                <a:highlight>
                  <a:srgbClr val="FFFFFF"/>
                </a:highlight>
                <a:latin typeface="Times New Roman" panose="02020603050405020304" pitchFamily="18" charset="0"/>
                <a:ea typeface="Calibri" panose="020F0502020204030204" pitchFamily="34" charset="0"/>
              </a:rPr>
              <a:t>Il termine per la pubblicazione delle delibere, ai fini dell'acquisizione della loro efficacia, è fissato al 15 gennaio 2024.</a:t>
            </a:r>
            <a:endParaRPr lang="it-IT" sz="2600" dirty="0">
              <a:effectLst/>
              <a:highlight>
                <a:srgbClr val="FFFFFF"/>
              </a:highlight>
              <a:latin typeface="Times New Roman" panose="02020603050405020304" pitchFamily="18" charset="0"/>
              <a:ea typeface="Times New Roman" panose="02020603050405020304" pitchFamily="18" charset="0"/>
            </a:endParaRPr>
          </a:p>
          <a:p>
            <a:pPr marL="0" indent="0" algn="just">
              <a:lnSpc>
                <a:spcPct val="150000"/>
              </a:lnSpc>
              <a:buNone/>
            </a:pPr>
            <a:r>
              <a:rPr lang="it-IT" sz="2600" dirty="0">
                <a:solidFill>
                  <a:srgbClr val="000000"/>
                </a:solidFill>
                <a:effectLst/>
                <a:highlight>
                  <a:srgbClr val="FFFFFF"/>
                </a:highlight>
                <a:latin typeface="Times New Roman" panose="02020603050405020304" pitchFamily="18" charset="0"/>
                <a:ea typeface="Calibri" panose="020F0502020204030204" pitchFamily="34" charset="0"/>
              </a:rPr>
              <a:t>Questo comporta, evidentemente, che nel caso in cui i Comuni si siano avvalsi di tale facoltà, i contribuenti, con il versamento del 18 dicembre, potrebbero non avere saldato il loro debito fiscale. </a:t>
            </a:r>
            <a:endParaRPr lang="it-IT" sz="26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it-IT" sz="2600" dirty="0"/>
          </a:p>
        </p:txBody>
      </p:sp>
      <p:sp>
        <p:nvSpPr>
          <p:cNvPr id="4" name="Segnaposto piè di pagina 3">
            <a:extLst>
              <a:ext uri="{FF2B5EF4-FFF2-40B4-BE49-F238E27FC236}">
                <a16:creationId xmlns:a16="http://schemas.microsoft.com/office/drawing/2014/main" id="{65970C68-51EB-0228-0379-71158D3B7FA0}"/>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30ECED56-4022-F4E0-05E2-3B7D1098E20C}"/>
              </a:ext>
            </a:extLst>
          </p:cNvPr>
          <p:cNvSpPr>
            <a:spLocks noGrp="1"/>
          </p:cNvSpPr>
          <p:nvPr>
            <p:ph type="sldNum" sz="quarter" idx="12"/>
          </p:nvPr>
        </p:nvSpPr>
        <p:spPr/>
        <p:txBody>
          <a:bodyPr/>
          <a:lstStyle/>
          <a:p>
            <a:fld id="{6D22F896-40B5-4ADD-8801-0D06FADFA095}" type="slidenum">
              <a:rPr lang="en-US" smtClean="0"/>
              <a:t>90</a:t>
            </a:fld>
            <a:endParaRPr lang="en-US" dirty="0"/>
          </a:p>
        </p:txBody>
      </p:sp>
    </p:spTree>
    <p:extLst>
      <p:ext uri="{BB962C8B-B14F-4D97-AF65-F5344CB8AC3E}">
        <p14:creationId xmlns:p14="http://schemas.microsoft.com/office/powerpoint/2010/main" val="173992073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1B2463-0898-0011-6D62-0A61CDD3EDF3}"/>
              </a:ext>
            </a:extLst>
          </p:cNvPr>
          <p:cNvSpPr>
            <a:spLocks noGrp="1"/>
          </p:cNvSpPr>
          <p:nvPr>
            <p:ph type="title"/>
          </p:nvPr>
        </p:nvSpPr>
        <p:spPr/>
        <p:txBody>
          <a:bodyPr>
            <a:normAutofit fontScale="90000"/>
          </a:bodyPr>
          <a:lstStyle/>
          <a:p>
            <a:r>
              <a:rPr lang="it-IT" dirty="0"/>
              <a:t>Il termine di approvazione delle aliquote per il 2023</a:t>
            </a:r>
            <a:br>
              <a:rPr lang="it-IT" sz="1800" i="1" dirty="0">
                <a:solidFill>
                  <a:schemeClr val="bg1"/>
                </a:solidFill>
                <a:effectLst/>
                <a:latin typeface="FreightText Pro Book"/>
                <a:ea typeface="Times New Roman" panose="02020603050405020304" pitchFamily="18" charset="0"/>
                <a:cs typeface="FreightText Pro Book"/>
              </a:rPr>
            </a:br>
            <a:endParaRPr lang="it-IT" dirty="0"/>
          </a:p>
        </p:txBody>
      </p:sp>
      <p:sp>
        <p:nvSpPr>
          <p:cNvPr id="3" name="Segnaposto contenuto 2">
            <a:extLst>
              <a:ext uri="{FF2B5EF4-FFF2-40B4-BE49-F238E27FC236}">
                <a16:creationId xmlns:a16="http://schemas.microsoft.com/office/drawing/2014/main" id="{6B9E1F89-C952-CE0C-55E2-3CB5690FD0BB}"/>
              </a:ext>
            </a:extLst>
          </p:cNvPr>
          <p:cNvSpPr>
            <a:spLocks noGrp="1"/>
          </p:cNvSpPr>
          <p:nvPr>
            <p:ph idx="1"/>
          </p:nvPr>
        </p:nvSpPr>
        <p:spPr/>
        <p:txBody>
          <a:bodyPr>
            <a:normAutofit fontScale="92500"/>
          </a:bodyPr>
          <a:lstStyle/>
          <a:p>
            <a:pPr marL="0" indent="0" algn="just">
              <a:lnSpc>
                <a:spcPct val="150000"/>
              </a:lnSpc>
              <a:buNone/>
            </a:pPr>
            <a:r>
              <a:rPr lang="it-IT" sz="24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In questo caso, i cittadini hanno avuto tempo fino al 29 febbraio 2024 per effettuare l’ulteriore versamento a saldo ed il Comune non potrà applicare sanzioni e interessi.</a:t>
            </a:r>
            <a:endParaRPr lang="it-IT" sz="240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La norma non è coerente dello Statuto del contribuente che prevede un intervallo di almeno sessanta giorni prima di chiedere qualsiasi adempimento al cittadino e sicuramente non va nella direzione della chiarezza voluta dallo Statuto.</a:t>
            </a:r>
            <a:endParaRPr lang="it-IT" sz="2400"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4431EF17-9D06-C636-C7DF-08E06B94C9BE}"/>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3E9E4911-3522-6120-DA78-39FFF2DCB533}"/>
              </a:ext>
            </a:extLst>
          </p:cNvPr>
          <p:cNvSpPr>
            <a:spLocks noGrp="1"/>
          </p:cNvSpPr>
          <p:nvPr>
            <p:ph type="sldNum" sz="quarter" idx="12"/>
          </p:nvPr>
        </p:nvSpPr>
        <p:spPr/>
        <p:txBody>
          <a:bodyPr/>
          <a:lstStyle/>
          <a:p>
            <a:fld id="{6D22F896-40B5-4ADD-8801-0D06FADFA095}" type="slidenum">
              <a:rPr lang="en-US" smtClean="0"/>
              <a:t>91</a:t>
            </a:fld>
            <a:endParaRPr lang="en-US" dirty="0"/>
          </a:p>
        </p:txBody>
      </p:sp>
    </p:spTree>
    <p:extLst>
      <p:ext uri="{BB962C8B-B14F-4D97-AF65-F5344CB8AC3E}">
        <p14:creationId xmlns:p14="http://schemas.microsoft.com/office/powerpoint/2010/main" val="22991044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1ACEFE-BF60-BD16-E1BB-F476C8E1D692}"/>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C71E654F-B28E-3C23-069D-785D94FB9CB6}"/>
              </a:ext>
            </a:extLst>
          </p:cNvPr>
          <p:cNvSpPr>
            <a:spLocks noGrp="1"/>
          </p:cNvSpPr>
          <p:nvPr>
            <p:ph idx="1"/>
          </p:nvPr>
        </p:nvSpPr>
        <p:spPr/>
        <p:txBody>
          <a:bodyPr>
            <a:normAutofit/>
          </a:bodyPr>
          <a:lstStyle/>
          <a:p>
            <a:pPr marL="0" indent="0" algn="just">
              <a:buNone/>
            </a:pPr>
            <a:r>
              <a:rPr lang="it-IT" sz="2400" kern="100" dirty="0">
                <a:effectLst/>
                <a:latin typeface="Times New Roman" panose="02020603050405020304" pitchFamily="18" charset="0"/>
                <a:ea typeface="Times New Roman" panose="02020603050405020304" pitchFamily="18" charset="0"/>
                <a:cs typeface="Times New Roman" panose="02020603050405020304" pitchFamily="18" charset="0"/>
              </a:rPr>
              <a:t>La Corte costituzionale, con la sentenza n. 209 del 13/10/2022, ha revisionato i requisiti sino a quel momento necessari per l’ottenimento dell’esenzione per abitazione principale. Il giudice delle leggi ha rilevato l’incostituzionalità del requisito di residenza anagrafica e di dimora abituale, non solo del soggetto passivo ma, anche, del nucleo familiare.</a:t>
            </a:r>
            <a:endParaRPr lang="it-IT" sz="2400"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A610394B-4CD2-C423-C868-249C1DEA4448}"/>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D6FCCD9F-28EF-F743-C820-2B7B8CCF5571}"/>
              </a:ext>
            </a:extLst>
          </p:cNvPr>
          <p:cNvSpPr>
            <a:spLocks noGrp="1"/>
          </p:cNvSpPr>
          <p:nvPr>
            <p:ph type="sldNum" sz="quarter" idx="12"/>
          </p:nvPr>
        </p:nvSpPr>
        <p:spPr/>
        <p:txBody>
          <a:bodyPr/>
          <a:lstStyle/>
          <a:p>
            <a:fld id="{6D22F896-40B5-4ADD-8801-0D06FADFA095}" type="slidenum">
              <a:rPr lang="en-US" smtClean="0"/>
              <a:t>92</a:t>
            </a:fld>
            <a:endParaRPr lang="en-US" dirty="0"/>
          </a:p>
        </p:txBody>
      </p:sp>
    </p:spTree>
    <p:extLst>
      <p:ext uri="{BB962C8B-B14F-4D97-AF65-F5344CB8AC3E}">
        <p14:creationId xmlns:p14="http://schemas.microsoft.com/office/powerpoint/2010/main" val="4938938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04BD8A-58BB-AB6A-68CC-B6208DB3DD50}"/>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BACD6767-7B4A-35E4-2E2D-A2F0F1D37A0D}"/>
              </a:ext>
            </a:extLst>
          </p:cNvPr>
          <p:cNvSpPr>
            <a:spLocks noGrp="1"/>
          </p:cNvSpPr>
          <p:nvPr>
            <p:ph idx="1"/>
          </p:nvPr>
        </p:nvSpPr>
        <p:spPr/>
        <p:txBody>
          <a:bodyPr/>
          <a:lstStyle/>
          <a:p>
            <a:pPr marL="0" indent="0" algn="just">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Alla decisione della Corte Costituzionale si è arrivati a seguito di una richiesta pervenuta dalla Commissione Tributaria provinciale di Napoli, la quale ha sollevato la questione di incostituzionalità della disposizione che esclude per entrambi i coniugi, o i partner dell’unione civile, l’esenzione per l’abitazione principale qualora uno di essi abbia la residenza anagrafica in un immobile ubicato in un altro comune.</a:t>
            </a:r>
          </a:p>
          <a:p>
            <a:pPr marL="0" indent="0">
              <a:buNone/>
            </a:pPr>
            <a:endParaRPr lang="it-IT" dirty="0"/>
          </a:p>
        </p:txBody>
      </p:sp>
      <p:sp>
        <p:nvSpPr>
          <p:cNvPr id="4" name="Segnaposto piè di pagina 3">
            <a:extLst>
              <a:ext uri="{FF2B5EF4-FFF2-40B4-BE49-F238E27FC236}">
                <a16:creationId xmlns:a16="http://schemas.microsoft.com/office/drawing/2014/main" id="{D041D279-15E0-2364-0BE5-2C170C3CC29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9B1F79A8-1553-91FA-570B-F8610E1E7F55}"/>
              </a:ext>
            </a:extLst>
          </p:cNvPr>
          <p:cNvSpPr>
            <a:spLocks noGrp="1"/>
          </p:cNvSpPr>
          <p:nvPr>
            <p:ph type="sldNum" sz="quarter" idx="12"/>
          </p:nvPr>
        </p:nvSpPr>
        <p:spPr/>
        <p:txBody>
          <a:bodyPr/>
          <a:lstStyle/>
          <a:p>
            <a:fld id="{6D22F896-40B5-4ADD-8801-0D06FADFA095}" type="slidenum">
              <a:rPr lang="en-US" smtClean="0"/>
              <a:t>93</a:t>
            </a:fld>
            <a:endParaRPr lang="en-US" dirty="0"/>
          </a:p>
        </p:txBody>
      </p:sp>
    </p:spTree>
    <p:extLst>
      <p:ext uri="{BB962C8B-B14F-4D97-AF65-F5344CB8AC3E}">
        <p14:creationId xmlns:p14="http://schemas.microsoft.com/office/powerpoint/2010/main" val="29136507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C05A76-2F8E-5DA2-9310-5A2082B737CE}"/>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8B2D1ED3-14E7-856B-BB0F-84AFB3E7BB12}"/>
              </a:ext>
            </a:extLst>
          </p:cNvPr>
          <p:cNvSpPr>
            <a:spLocks noGrp="1"/>
          </p:cNvSpPr>
          <p:nvPr>
            <p:ph idx="1"/>
          </p:nvPr>
        </p:nvSpPr>
        <p:spPr/>
        <p:txBody>
          <a:bodyPr/>
          <a:lstStyle/>
          <a:p>
            <a:pPr marL="0" indent="0" algn="just">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La Corte ha ritenuto illegittima la previsione della residenza anagrafica e della dimora abituale, non solo con riferimento al possessore dell’immobile, ma anche al suo nucleo familiare, per possibile violazione degli artt. 3, 31 e 53 della Costituzione. </a:t>
            </a:r>
          </a:p>
          <a:p>
            <a:pPr marL="0" indent="0">
              <a:buNone/>
            </a:pPr>
            <a:endParaRPr lang="it-IT" dirty="0"/>
          </a:p>
        </p:txBody>
      </p:sp>
      <p:sp>
        <p:nvSpPr>
          <p:cNvPr id="4" name="Segnaposto piè di pagina 3">
            <a:extLst>
              <a:ext uri="{FF2B5EF4-FFF2-40B4-BE49-F238E27FC236}">
                <a16:creationId xmlns:a16="http://schemas.microsoft.com/office/drawing/2014/main" id="{DF8B7FE8-562E-5FF1-D016-3FED03D4A94A}"/>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FC223479-09F2-0268-67CF-77AD63A16692}"/>
              </a:ext>
            </a:extLst>
          </p:cNvPr>
          <p:cNvSpPr>
            <a:spLocks noGrp="1"/>
          </p:cNvSpPr>
          <p:nvPr>
            <p:ph type="sldNum" sz="quarter" idx="12"/>
          </p:nvPr>
        </p:nvSpPr>
        <p:spPr/>
        <p:txBody>
          <a:bodyPr/>
          <a:lstStyle/>
          <a:p>
            <a:fld id="{6D22F896-40B5-4ADD-8801-0D06FADFA095}" type="slidenum">
              <a:rPr lang="en-US" smtClean="0"/>
              <a:t>94</a:t>
            </a:fld>
            <a:endParaRPr lang="en-US" dirty="0"/>
          </a:p>
        </p:txBody>
      </p:sp>
    </p:spTree>
    <p:extLst>
      <p:ext uri="{BB962C8B-B14F-4D97-AF65-F5344CB8AC3E}">
        <p14:creationId xmlns:p14="http://schemas.microsoft.com/office/powerpoint/2010/main" val="33103348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649FD5-0706-DB24-6976-653A5F26940F}"/>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65AD0B0E-A2B5-60F1-1205-56B302469C46}"/>
              </a:ext>
            </a:extLst>
          </p:cNvPr>
          <p:cNvSpPr>
            <a:spLocks noGrp="1"/>
          </p:cNvSpPr>
          <p:nvPr>
            <p:ph idx="1"/>
          </p:nvPr>
        </p:nvSpPr>
        <p:spPr/>
        <p:txBody>
          <a:bodyPr/>
          <a:lstStyle/>
          <a:p>
            <a:pPr marL="0" indent="0" algn="just">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L’incostituzionalità, sorge dal diverso trattamento previsto nei confronti delle persone singole e delle coppie di fatto, rispetto al nucleo familiare composto da coniugi, poiché, cita testualmente la Corte costituzionale: “sino a che il rapporto non si stabilizza nel matrimonio o nell’unione civile, la struttura della norma consente a ciascuno dei partner di accedere all’esenzione della loro, rispettiva, abitazione principale”.</a:t>
            </a:r>
          </a:p>
          <a:p>
            <a:pPr marL="0" indent="0">
              <a:buNone/>
            </a:pPr>
            <a:endParaRPr lang="it-IT" dirty="0"/>
          </a:p>
        </p:txBody>
      </p:sp>
      <p:sp>
        <p:nvSpPr>
          <p:cNvPr id="4" name="Segnaposto piè di pagina 3">
            <a:extLst>
              <a:ext uri="{FF2B5EF4-FFF2-40B4-BE49-F238E27FC236}">
                <a16:creationId xmlns:a16="http://schemas.microsoft.com/office/drawing/2014/main" id="{7DEF2F97-EE5F-8D07-1787-3D5B90290385}"/>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6899889-A8EB-8F58-C61B-494681AC12B4}"/>
              </a:ext>
            </a:extLst>
          </p:cNvPr>
          <p:cNvSpPr>
            <a:spLocks noGrp="1"/>
          </p:cNvSpPr>
          <p:nvPr>
            <p:ph type="sldNum" sz="quarter" idx="12"/>
          </p:nvPr>
        </p:nvSpPr>
        <p:spPr/>
        <p:txBody>
          <a:bodyPr/>
          <a:lstStyle/>
          <a:p>
            <a:fld id="{6D22F896-40B5-4ADD-8801-0D06FADFA095}" type="slidenum">
              <a:rPr lang="en-US" smtClean="0"/>
              <a:t>95</a:t>
            </a:fld>
            <a:endParaRPr lang="en-US" dirty="0"/>
          </a:p>
        </p:txBody>
      </p:sp>
    </p:spTree>
    <p:extLst>
      <p:ext uri="{BB962C8B-B14F-4D97-AF65-F5344CB8AC3E}">
        <p14:creationId xmlns:p14="http://schemas.microsoft.com/office/powerpoint/2010/main" val="27636313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A4B361-1A40-CC8B-5445-0A4C7F6D1BAD}"/>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CDEA1509-DCE0-96E5-3420-1D0F673C9B02}"/>
              </a:ext>
            </a:extLst>
          </p:cNvPr>
          <p:cNvSpPr>
            <a:spLocks noGrp="1"/>
          </p:cNvSpPr>
          <p:nvPr>
            <p:ph idx="1"/>
          </p:nvPr>
        </p:nvSpPr>
        <p:spPr/>
        <p:txBody>
          <a:bodyPr>
            <a:normAutofit lnSpcReduction="10000"/>
          </a:bodyPr>
          <a:lstStyle/>
          <a:p>
            <a:pPr marL="0" indent="0" algn="just">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La Corte Costituzionale ha, però, opportunamente ritenuto di dovere chiarire che le dichiarazioni di illegittimità costituzionale pronunciate sono finalizzate a rimuovere i vulnera agli artt. 3, 31 e 53 Cost. imputabili all’attuale disciplina dell’esenzione IMU con riguardo alle abitazioni principali, “</a:t>
            </a:r>
            <a:r>
              <a:rPr lang="it-IT" sz="2400" b="1" dirty="0">
                <a:effectLst/>
                <a:latin typeface="Times New Roman" panose="02020603050405020304" pitchFamily="18" charset="0"/>
                <a:ea typeface="Times New Roman" panose="02020603050405020304" pitchFamily="18" charset="0"/>
                <a:cs typeface="Times New Roman" panose="02020603050405020304" pitchFamily="18" charset="0"/>
              </a:rPr>
              <a:t>ma non determinano, in alcun modo, una situazione in cui le cosiddette “seconde case” </a:t>
            </a: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delle coppie unite in matrimonio o in unione civile ne possano usufruire. Ove queste abbiano la stessa dimora abituale (e quindi principale) l’esenzione spetta una sola volta.”</a:t>
            </a:r>
          </a:p>
          <a:p>
            <a:pPr marL="0" indent="0">
              <a:buNone/>
            </a:pPr>
            <a:endParaRPr lang="it-IT" dirty="0"/>
          </a:p>
        </p:txBody>
      </p:sp>
      <p:sp>
        <p:nvSpPr>
          <p:cNvPr id="4" name="Segnaposto piè di pagina 3">
            <a:extLst>
              <a:ext uri="{FF2B5EF4-FFF2-40B4-BE49-F238E27FC236}">
                <a16:creationId xmlns:a16="http://schemas.microsoft.com/office/drawing/2014/main" id="{0B9715FC-0EBC-28C5-FD93-2733E3A26244}"/>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86C17FDC-77B9-6873-936B-93E8E77353FD}"/>
              </a:ext>
            </a:extLst>
          </p:cNvPr>
          <p:cNvSpPr>
            <a:spLocks noGrp="1"/>
          </p:cNvSpPr>
          <p:nvPr>
            <p:ph type="sldNum" sz="quarter" idx="12"/>
          </p:nvPr>
        </p:nvSpPr>
        <p:spPr/>
        <p:txBody>
          <a:bodyPr/>
          <a:lstStyle/>
          <a:p>
            <a:fld id="{6D22F896-40B5-4ADD-8801-0D06FADFA095}" type="slidenum">
              <a:rPr lang="en-US" smtClean="0"/>
              <a:t>96</a:t>
            </a:fld>
            <a:endParaRPr lang="en-US" dirty="0"/>
          </a:p>
        </p:txBody>
      </p:sp>
    </p:spTree>
    <p:extLst>
      <p:ext uri="{BB962C8B-B14F-4D97-AF65-F5344CB8AC3E}">
        <p14:creationId xmlns:p14="http://schemas.microsoft.com/office/powerpoint/2010/main" val="11145351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9D550C-2881-4AA1-82C8-74F5DC25F66E}"/>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6FD33DD6-66DD-7161-7194-0FC69A5022B8}"/>
              </a:ext>
            </a:extLst>
          </p:cNvPr>
          <p:cNvSpPr>
            <a:spLocks noGrp="1"/>
          </p:cNvSpPr>
          <p:nvPr>
            <p:ph idx="1"/>
          </p:nvPr>
        </p:nvSpPr>
        <p:spPr/>
        <p:txBody>
          <a:bodyPr>
            <a:normAutofit fontScale="92500" lnSpcReduction="20000"/>
          </a:bodyPr>
          <a:lstStyle/>
          <a:p>
            <a:pPr indent="0" algn="just">
              <a:lnSpc>
                <a:spcPct val="150000"/>
              </a:lnSpc>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Con la pubblicazione della sentenza della Corte Costituzionale è stato cancellato uno dei requisiti sino a quel momento previsti per la richiesta di esenzione IMU, ovvero la residenza anche del nucleo familiare. </a:t>
            </a:r>
          </a:p>
          <a:p>
            <a:pPr indent="0" algn="just">
              <a:lnSpc>
                <a:spcPct val="150000"/>
              </a:lnSpc>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I Comuni si sono, quindi, trovati in situazioni spesso complesse e difficili da districare, con l’onere di effettuare verifiche puntuali, per evitare che venga data la possibilità di fruire di doppia esenzione IMU ai cosiddetti “furbetti” delle seconde case. </a:t>
            </a:r>
          </a:p>
          <a:p>
            <a:pPr marL="0" indent="0">
              <a:buNone/>
            </a:pPr>
            <a:endParaRPr lang="it-IT" dirty="0"/>
          </a:p>
        </p:txBody>
      </p:sp>
      <p:sp>
        <p:nvSpPr>
          <p:cNvPr id="4" name="Segnaposto piè di pagina 3">
            <a:extLst>
              <a:ext uri="{FF2B5EF4-FFF2-40B4-BE49-F238E27FC236}">
                <a16:creationId xmlns:a16="http://schemas.microsoft.com/office/drawing/2014/main" id="{063FB8E8-6B04-D1C3-1CCE-9FFFEFF9B1C1}"/>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FE688422-35E3-9B44-328B-9F2E8B34D9A4}"/>
              </a:ext>
            </a:extLst>
          </p:cNvPr>
          <p:cNvSpPr>
            <a:spLocks noGrp="1"/>
          </p:cNvSpPr>
          <p:nvPr>
            <p:ph type="sldNum" sz="quarter" idx="12"/>
          </p:nvPr>
        </p:nvSpPr>
        <p:spPr/>
        <p:txBody>
          <a:bodyPr/>
          <a:lstStyle/>
          <a:p>
            <a:fld id="{6D22F896-40B5-4ADD-8801-0D06FADFA095}" type="slidenum">
              <a:rPr lang="en-US" smtClean="0"/>
              <a:t>97</a:t>
            </a:fld>
            <a:endParaRPr lang="en-US" dirty="0"/>
          </a:p>
        </p:txBody>
      </p:sp>
    </p:spTree>
    <p:extLst>
      <p:ext uri="{BB962C8B-B14F-4D97-AF65-F5344CB8AC3E}">
        <p14:creationId xmlns:p14="http://schemas.microsoft.com/office/powerpoint/2010/main" val="46633068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F8DC30-0BA7-B337-12CD-8A0FCF8E366A}"/>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E8B09BBF-776C-2020-EB0C-BD51F04489B7}"/>
              </a:ext>
            </a:extLst>
          </p:cNvPr>
          <p:cNvSpPr>
            <a:spLocks noGrp="1"/>
          </p:cNvSpPr>
          <p:nvPr>
            <p:ph idx="1"/>
          </p:nvPr>
        </p:nvSpPr>
        <p:spPr/>
        <p:txBody>
          <a:bodyPr/>
          <a:lstStyle/>
          <a:p>
            <a:pPr marL="0" indent="0" algn="just">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Il venir meno di automatismi, ritenuti incompatibili con i suddetti parametri, secondo la Corte Costituzionale “responsabilizza i comuni e altre autorità preposte ad effettuare adeguati controlli al riguardo; controlli che, come si è visto, la legislazione vigente consente in termini senz’altro efficaci.”</a:t>
            </a:r>
          </a:p>
          <a:p>
            <a:pPr marL="0" indent="0">
              <a:buNone/>
            </a:pPr>
            <a:endParaRPr lang="it-IT" dirty="0"/>
          </a:p>
        </p:txBody>
      </p:sp>
      <p:sp>
        <p:nvSpPr>
          <p:cNvPr id="4" name="Segnaposto piè di pagina 3">
            <a:extLst>
              <a:ext uri="{FF2B5EF4-FFF2-40B4-BE49-F238E27FC236}">
                <a16:creationId xmlns:a16="http://schemas.microsoft.com/office/drawing/2014/main" id="{20F80C21-D8F3-15BE-76D5-1433BFE15160}"/>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E9C06374-CF4C-24BC-E7D3-82A74BCB027F}"/>
              </a:ext>
            </a:extLst>
          </p:cNvPr>
          <p:cNvSpPr>
            <a:spLocks noGrp="1"/>
          </p:cNvSpPr>
          <p:nvPr>
            <p:ph type="sldNum" sz="quarter" idx="12"/>
          </p:nvPr>
        </p:nvSpPr>
        <p:spPr/>
        <p:txBody>
          <a:bodyPr/>
          <a:lstStyle/>
          <a:p>
            <a:fld id="{6D22F896-40B5-4ADD-8801-0D06FADFA095}" type="slidenum">
              <a:rPr lang="en-US" smtClean="0"/>
              <a:t>98</a:t>
            </a:fld>
            <a:endParaRPr lang="en-US" dirty="0"/>
          </a:p>
        </p:txBody>
      </p:sp>
    </p:spTree>
    <p:extLst>
      <p:ext uri="{BB962C8B-B14F-4D97-AF65-F5344CB8AC3E}">
        <p14:creationId xmlns:p14="http://schemas.microsoft.com/office/powerpoint/2010/main" val="255269812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13005E-539F-7091-390F-BD2670CE03F9}"/>
              </a:ext>
            </a:extLst>
          </p:cNvPr>
          <p:cNvSpPr>
            <a:spLocks noGrp="1"/>
          </p:cNvSpPr>
          <p:nvPr>
            <p:ph type="title"/>
          </p:nvPr>
        </p:nvSpPr>
        <p:spPr/>
        <p:txBody>
          <a:bodyPr>
            <a:normAutofit fontScale="90000"/>
          </a:bodyPr>
          <a:lstStyle/>
          <a:p>
            <a:r>
              <a:rPr lang="it-IT" dirty="0"/>
              <a:t>IMU </a:t>
            </a:r>
            <a:br>
              <a:rPr lang="it-IT" dirty="0"/>
            </a:br>
            <a:r>
              <a:rPr lang="it-IT" dirty="0"/>
              <a:t>Corte Costituzionale</a:t>
            </a:r>
            <a:br>
              <a:rPr lang="it-IT" dirty="0"/>
            </a:br>
            <a:r>
              <a:rPr lang="it-IT" dirty="0"/>
              <a:t>sentenza n. 209/2022</a:t>
            </a:r>
          </a:p>
        </p:txBody>
      </p:sp>
      <p:sp>
        <p:nvSpPr>
          <p:cNvPr id="3" name="Segnaposto contenuto 2">
            <a:extLst>
              <a:ext uri="{FF2B5EF4-FFF2-40B4-BE49-F238E27FC236}">
                <a16:creationId xmlns:a16="http://schemas.microsoft.com/office/drawing/2014/main" id="{586540F2-5249-A6C6-3D5D-D756A0E5B108}"/>
              </a:ext>
            </a:extLst>
          </p:cNvPr>
          <p:cNvSpPr>
            <a:spLocks noGrp="1"/>
          </p:cNvSpPr>
          <p:nvPr>
            <p:ph idx="1"/>
          </p:nvPr>
        </p:nvSpPr>
        <p:spPr/>
        <p:txBody>
          <a:bodyPr>
            <a:normAutofit fontScale="85000" lnSpcReduction="20000"/>
          </a:bodyPr>
          <a:lstStyle/>
          <a:p>
            <a:pPr indent="0" algn="just">
              <a:lnSpc>
                <a:spcPct val="150000"/>
              </a:lnSpc>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Una questione molto complessa riguarda i rimborsi delle somme già versate dai contribuenti che si sono trovati nella nuova condizione di esenzione delineata dalla Corte Costituzionale.</a:t>
            </a:r>
          </a:p>
          <a:p>
            <a:pPr indent="0" algn="just">
              <a:lnSpc>
                <a:spcPct val="150000"/>
              </a:lnSpc>
              <a:buNone/>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Sul contribuente che chiede il rimborso, per avere versato spontaneamente il tributo (diverso è il caso del pagamento in seguito ad avviso di accertamento) incombe l’onere di dimostrare l’effettività della condizione posta a base della sua pretesa, mentre sul Comune grava l’onere di un’attenta verifica della sussistenza di detti condizioni (sia per ragioni di legalità che di necessaria salvaguardia dell’equilibrio dei bilanci). </a:t>
            </a:r>
          </a:p>
          <a:p>
            <a:pPr marL="0" indent="0">
              <a:buNone/>
            </a:pPr>
            <a:endParaRPr lang="it-IT" dirty="0"/>
          </a:p>
        </p:txBody>
      </p:sp>
      <p:sp>
        <p:nvSpPr>
          <p:cNvPr id="4" name="Segnaposto piè di pagina 3">
            <a:extLst>
              <a:ext uri="{FF2B5EF4-FFF2-40B4-BE49-F238E27FC236}">
                <a16:creationId xmlns:a16="http://schemas.microsoft.com/office/drawing/2014/main" id="{20B02F16-E147-BC33-4E8C-456C9D22827F}"/>
              </a:ext>
            </a:extLst>
          </p:cNvPr>
          <p:cNvSpPr>
            <a:spLocks noGrp="1"/>
          </p:cNvSpPr>
          <p:nvPr>
            <p:ph type="ftr" sz="quarter" idx="11"/>
          </p:nvPr>
        </p:nvSpPr>
        <p:spPr/>
        <p:txBody>
          <a:bodyPr/>
          <a:lstStyle/>
          <a:p>
            <a:r>
              <a:rPr lang="it-IT"/>
              <a:t>PALERMO, 23 APRILE 2024 - LE CONSEGUENZE DELLA RIFORMA FISCALE SUI TRIBUTI LOCALI</a:t>
            </a:r>
            <a:endParaRPr lang="en-US" dirty="0"/>
          </a:p>
        </p:txBody>
      </p:sp>
      <p:sp>
        <p:nvSpPr>
          <p:cNvPr id="5" name="Segnaposto numero diapositiva 4">
            <a:extLst>
              <a:ext uri="{FF2B5EF4-FFF2-40B4-BE49-F238E27FC236}">
                <a16:creationId xmlns:a16="http://schemas.microsoft.com/office/drawing/2014/main" id="{0ADBBF40-5775-72AB-16A0-6E61E81C5BE4}"/>
              </a:ext>
            </a:extLst>
          </p:cNvPr>
          <p:cNvSpPr>
            <a:spLocks noGrp="1"/>
          </p:cNvSpPr>
          <p:nvPr>
            <p:ph type="sldNum" sz="quarter" idx="12"/>
          </p:nvPr>
        </p:nvSpPr>
        <p:spPr/>
        <p:txBody>
          <a:bodyPr/>
          <a:lstStyle/>
          <a:p>
            <a:fld id="{6D22F896-40B5-4ADD-8801-0D06FADFA095}" type="slidenum">
              <a:rPr lang="en-US" smtClean="0"/>
              <a:t>99</a:t>
            </a:fld>
            <a:endParaRPr lang="en-US" dirty="0"/>
          </a:p>
        </p:txBody>
      </p:sp>
    </p:spTree>
    <p:extLst>
      <p:ext uri="{BB962C8B-B14F-4D97-AF65-F5344CB8AC3E}">
        <p14:creationId xmlns:p14="http://schemas.microsoft.com/office/powerpoint/2010/main" val="1121919569"/>
      </p:ext>
    </p:extLst>
  </p:cSld>
  <p:clrMapOvr>
    <a:masterClrMapping/>
  </p:clrMapOvr>
</p:sld>
</file>

<file path=ppt/theme/theme1.xml><?xml version="1.0" encoding="utf-8"?>
<a:theme xmlns:a="http://schemas.openxmlformats.org/drawingml/2006/main" name="Atlante">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themeOverride>
</file>

<file path=ppt/theme/themeOverride2.xml><?xml version="1.0" encoding="utf-8"?>
<a:themeOverride xmlns:a="http://schemas.openxmlformats.org/drawingml/2006/main">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themeOverride>
</file>

<file path=docProps/app.xml><?xml version="1.0" encoding="utf-8"?>
<Properties xmlns="http://schemas.openxmlformats.org/officeDocument/2006/extended-properties" xmlns:vt="http://schemas.openxmlformats.org/officeDocument/2006/docPropsVTypes">
  <Template/>
  <TotalTime>4494</TotalTime>
  <Words>12236</Words>
  <Application>Microsoft Office PowerPoint</Application>
  <PresentationFormat>Widescreen</PresentationFormat>
  <Paragraphs>663</Paragraphs>
  <Slides>134</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134</vt:i4>
      </vt:variant>
    </vt:vector>
  </HeadingPairs>
  <TitlesOfParts>
    <vt:vector size="143" baseType="lpstr">
      <vt:lpstr>Aptos</vt:lpstr>
      <vt:lpstr>Calibri</vt:lpstr>
      <vt:lpstr>Calibri Light</vt:lpstr>
      <vt:lpstr>FreightText Pro Book</vt:lpstr>
      <vt:lpstr>Lato</vt:lpstr>
      <vt:lpstr>Rockwell</vt:lpstr>
      <vt:lpstr>Times New Roman</vt:lpstr>
      <vt:lpstr>Wingdings</vt:lpstr>
      <vt:lpstr>Atlante</vt:lpstr>
      <vt:lpstr>Le conseguenze della riforma fiscale sui tributi locali</vt:lpstr>
      <vt:lpstr>Lo statuto del contribuente</vt:lpstr>
      <vt:lpstr>Lo statuto del contribuente</vt:lpstr>
      <vt:lpstr>Lo statuto del contribuente</vt:lpstr>
      <vt:lpstr>Lo statuto del contribuente</vt:lpstr>
      <vt:lpstr>Il D.Lgs. n. 219/2023  La riforma dello Statuto del contribuente </vt:lpstr>
      <vt:lpstr>Il D.Lgs. n. 219/2023  La riforma dello Statuto del contribuente </vt:lpstr>
      <vt:lpstr>Contradditorio </vt:lpstr>
      <vt:lpstr>Contradditorio</vt:lpstr>
      <vt:lpstr>Il contradditorio dopo il  D. Lgs.  n. 219/2023</vt:lpstr>
      <vt:lpstr>Il contradditorio dopo il  D. Lgs.  n. 219/2023</vt:lpstr>
      <vt:lpstr>Il contradditorio dopo il  D. Lgs.  n. 219/2023</vt:lpstr>
      <vt:lpstr>Il contradditorio dopo il  D. Lgs.  n. 219/2023</vt:lpstr>
      <vt:lpstr>Il contradditorio dopo il  D. Lgs.  n. 219/2023</vt:lpstr>
      <vt:lpstr>Motivazione</vt:lpstr>
      <vt:lpstr>Motivazione</vt:lpstr>
      <vt:lpstr>Motivazione dopo il D.Lgs. 219/2023</vt:lpstr>
      <vt:lpstr>Annullabilità degli atti</vt:lpstr>
      <vt:lpstr>Annullabilità degli atti</vt:lpstr>
      <vt:lpstr>Annullabilità degli atti</vt:lpstr>
      <vt:lpstr>Nuove ipotesi di annullabilità  Principio del contradditorio</vt:lpstr>
      <vt:lpstr>Nuove ipotesi di annullabilità  Chiarezza e motivazione</vt:lpstr>
      <vt:lpstr>Nullità degli atti</vt:lpstr>
      <vt:lpstr>Vizi  delle notifiche</vt:lpstr>
      <vt:lpstr>Vizi  delle notifiche</vt:lpstr>
      <vt:lpstr>Vizi  delle notifiche</vt:lpstr>
      <vt:lpstr>Vizi  delle notifiche</vt:lpstr>
      <vt:lpstr>Vizi  delle notifiche</vt:lpstr>
      <vt:lpstr>Vizi  delle notifiche</vt:lpstr>
      <vt:lpstr>Vizi  delle notifiche</vt:lpstr>
      <vt:lpstr>Tutela integrità patrimoniale</vt:lpstr>
      <vt:lpstr>Tutela integrità patrimoniale</vt:lpstr>
      <vt:lpstr>Limiti all’attività accertativa</vt:lpstr>
      <vt:lpstr>Limiti all’attività accertativa</vt:lpstr>
      <vt:lpstr>Limiti all’attività accertativa</vt:lpstr>
      <vt:lpstr>L’autotutela obbligatoria</vt:lpstr>
      <vt:lpstr>L’autotutela obbligatoria</vt:lpstr>
      <vt:lpstr>L’autotutela obbligatoria</vt:lpstr>
      <vt:lpstr>Autotutela facoltativa</vt:lpstr>
      <vt:lpstr>Supporto ai contribuenti</vt:lpstr>
      <vt:lpstr>Supporto ai contribuenti</vt:lpstr>
      <vt:lpstr>Supporto ai contribuenti</vt:lpstr>
      <vt:lpstr>Supporto ai contribuenti</vt:lpstr>
      <vt:lpstr>L’abolizione della mediazione</vt:lpstr>
      <vt:lpstr>L’abolizione della mediazione</vt:lpstr>
      <vt:lpstr>L’abolizione della mediazione</vt:lpstr>
      <vt:lpstr>L’abolizione della mediazione</vt:lpstr>
      <vt:lpstr>Entrata in vigore dell’abolizione della mediazione</vt:lpstr>
      <vt:lpstr>Entrata in vigore dell’abolizione della mediazione</vt:lpstr>
      <vt:lpstr>Controversie con mediazione già attivata</vt:lpstr>
      <vt:lpstr>Controversie con mediazione già attivata</vt:lpstr>
      <vt:lpstr>La testimonianza nel contenzioso tributario</vt:lpstr>
      <vt:lpstr>La testimonianza nel contenzioso tributario</vt:lpstr>
      <vt:lpstr>La testimonianza nel contenzioso tributario</vt:lpstr>
      <vt:lpstr>Il nuovo contenzioso tributario D. Lgs. n. 220/2023</vt:lpstr>
      <vt:lpstr>Il nuovo contenzioso tributario D. Lgs. n. 220/2023</vt:lpstr>
      <vt:lpstr>Il nuovo contenzioso tributario D. Lgs. n. 220/2023</vt:lpstr>
      <vt:lpstr>Comunicazioni nel processo tributario</vt:lpstr>
      <vt:lpstr>Eccepiti vizi di notifica</vt:lpstr>
      <vt:lpstr>Atti e documenti fascicolo telematico</vt:lpstr>
      <vt:lpstr>Lettura del dispositivo</vt:lpstr>
      <vt:lpstr>Sentenza semplificata</vt:lpstr>
      <vt:lpstr>Divieto nuovi mezzi di prova in appello</vt:lpstr>
      <vt:lpstr>Conciliazione in Cassazione </vt:lpstr>
      <vt:lpstr>INTERPELLO</vt:lpstr>
      <vt:lpstr>INTERPELLO</vt:lpstr>
      <vt:lpstr>INTERPELLO</vt:lpstr>
      <vt:lpstr>INTERPELLO</vt:lpstr>
      <vt:lpstr>INTERPELLO</vt:lpstr>
      <vt:lpstr>INTERPELLO</vt:lpstr>
      <vt:lpstr>INTERPELLO DOPO IL  D.LGS. N. 220/2023</vt:lpstr>
      <vt:lpstr>INTERPELLO DOPO IL  D.LGS. N. 220/2023</vt:lpstr>
      <vt:lpstr>INTERPELLO DOPO IL  D.LGS. N. 220/2023</vt:lpstr>
      <vt:lpstr>INTERPELLO DOPO IL  D.LGS. N. 220/2023</vt:lpstr>
      <vt:lpstr>INTERPELLO DOPO IL  D.LGS. N. 220/2023</vt:lpstr>
      <vt:lpstr>INTERPELLO DOPO IL  D.LGS. N. 220/2023</vt:lpstr>
      <vt:lpstr>INTERPELLO DOPO IL  D.LGS. N. 220/2023</vt:lpstr>
      <vt:lpstr>Novità in materia di IMU Esenzione enti non commerciali</vt:lpstr>
      <vt:lpstr>Novità in materia di IMU Esenzione enti non commerciali</vt:lpstr>
      <vt:lpstr>Novità in materia di IMU Esenzione enti non commerciali</vt:lpstr>
      <vt:lpstr>Novità in materia di IMU Esenzione enti non commerciali</vt:lpstr>
      <vt:lpstr>Novità in materia di IMU Esenzione enti non commerciali</vt:lpstr>
      <vt:lpstr>Il prospetto delle aliquote IMU</vt:lpstr>
      <vt:lpstr>Il prospetto delle aliquote IMU</vt:lpstr>
      <vt:lpstr>Il prospetto delle aliquote IMU</vt:lpstr>
      <vt:lpstr>Il prospetto delle aliquote IMU</vt:lpstr>
      <vt:lpstr>Il prospetto delle aliquote IMU</vt:lpstr>
      <vt:lpstr>Il prospetto delle aliquote IMU</vt:lpstr>
      <vt:lpstr>Il termine di approvazione delle aliquote per il 2023 </vt:lpstr>
      <vt:lpstr>Il termine di approvazione delle aliquote per il 2023 </vt:lpstr>
      <vt:lpstr>Il termine di approvazione delle aliquote per il 2023 </vt:lpstr>
      <vt:lpstr>IMU  Corte Costituzionale sentenza n. 209/2022</vt:lpstr>
      <vt:lpstr>IMU  Corte Costituzionale sentenza n. 209/2022</vt:lpstr>
      <vt:lpstr>IMU  Corte Costituzionale sentenza n. 209/2022</vt:lpstr>
      <vt:lpstr>IMU  Corte Costituzionale sentenza n. 209/2022</vt:lpstr>
      <vt:lpstr>IMU  Corte Costituzionale sentenza n. 209/2022</vt:lpstr>
      <vt:lpstr>IMU  Corte Costituzionale sentenza n. 209/2022</vt:lpstr>
      <vt:lpstr>IMU  Corte Costituzionale sentenza n. 209/2022</vt:lpstr>
      <vt:lpstr>IMU  Corte Costituzionale sentenza n. 209/2022</vt:lpstr>
      <vt:lpstr>IMU  Corte Costituzionale sentenza n. 209/2022</vt:lpstr>
      <vt:lpstr>IMU  Corte Costituzionale sentenza n. 209/2022</vt:lpstr>
      <vt:lpstr>IMU  Corte Costituzionale sentenza n. 209/2022</vt:lpstr>
      <vt:lpstr>IMU  Corte Costituzionale sentenza n. 209/2022</vt:lpstr>
      <vt:lpstr>IMU  Corte Costituzionale sentenza n. 209/2022</vt:lpstr>
      <vt:lpstr>RISCOSSIONE</vt:lpstr>
      <vt:lpstr>L’ALBO EX ART. 53 D. LGS. N. 446/1997</vt:lpstr>
      <vt:lpstr>SOGGETTI ISCRIVIBILI AL VECCHIO ALBO</vt:lpstr>
      <vt:lpstr>REQUISITO DEI LEGALI RAPPRESENTATI</vt:lpstr>
      <vt:lpstr>IL PASSAGGIO AL NUOVO ALBO</vt:lpstr>
      <vt:lpstr>IL NUOVO REGOLAMENTO PER I SOGGETTI RISCOSSORI</vt:lpstr>
      <vt:lpstr>IL NUOVO REGOLAMENTO – LA SEZIONE SEPARATA</vt:lpstr>
      <vt:lpstr>IL NUOVO REGOLAMENTO</vt:lpstr>
      <vt:lpstr>IL NUOVO REGOLAMENTO</vt:lpstr>
      <vt:lpstr>OBBLIGATORIETA’ DELL’ISCRIZIONE ALL’ALBO</vt:lpstr>
      <vt:lpstr>L’ISCRIZIONE PROVVISORIA</vt:lpstr>
      <vt:lpstr>L’ISCRIZIONE PROVVISORIA</vt:lpstr>
      <vt:lpstr>IMPOSSIBILITA AD ESSERE ISCRITTI ALL’ALBO</vt:lpstr>
      <vt:lpstr>LE DUE SEZIONI DELL’ALBO</vt:lpstr>
      <vt:lpstr>LE DUE SEZIONI DELL’ALBO</vt:lpstr>
      <vt:lpstr>LE DUE SEZIONI DELL’ALBO</vt:lpstr>
      <vt:lpstr>ATTIVITA’ PRINCIPALE INGLOBA ATTIVITA’ DI SUPPORTO</vt:lpstr>
      <vt:lpstr>LA PRESENTAZIONE DELLA DOMANDA</vt:lpstr>
      <vt:lpstr>INCOMPATIBILITA’ PER I LEGALI RAPPRESENTATI</vt:lpstr>
      <vt:lpstr>L'ATTESTAZIONE DELL'ISCRIZIONE ALL'ALBO AI FINI DELLA PARTECIPAZIONE ALLE GARE</vt:lpstr>
      <vt:lpstr>REVISIONE ANNUALE, POTERI ISTRUTTORI E VIGILANZA E CANCELLAZIONE DALL'ALBO</vt:lpstr>
      <vt:lpstr>SOSPENSIONE DELL’ISCRIZIONE</vt:lpstr>
      <vt:lpstr>DECADENZA</vt:lpstr>
      <vt:lpstr>LA DECADENZA DALL’ALBO E LA CESSAZIONE DELLA CONDUZIONE DEL SERVIZIO</vt:lpstr>
      <vt:lpstr>LA DECADENZA DALL’ALBO E LA CESSAZIONE DELLA CONDUZIONE DEL SERVIZIO</vt:lpstr>
      <vt:lpstr>L’AFFIDAMENTO DEL SERVIZIO DI RISCOSSIONE SERVIZIO EMINENTEMENTE INTELLETTUALE </vt:lpstr>
      <vt:lpstr>L’AFFIDAMENTO DEL SERVIZIO DI RISCOSSIONE SERVIZIO EMINENTEMENTE INTELLETTUALE </vt:lpstr>
      <vt:lpstr>L’AFFIDAMENTO DEL SERVIZIO DI RISCOSSIONE SERVIZIO EMINENTEMENTE INTELLETTUALE </vt:lpstr>
      <vt:lpstr>VERIFICA E RENDICONTAZIONE DEI VERSAMENTI</vt:lpstr>
      <vt:lpstr>LE MODALITA’ DEI PAGAMENTI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conseguenze della riforma fiscale sui tributi locali</dc:title>
  <dc:creator>Luciano Catania</dc:creator>
  <cp:lastModifiedBy>Angela Pumilia</cp:lastModifiedBy>
  <cp:revision>7</cp:revision>
  <dcterms:created xsi:type="dcterms:W3CDTF">2024-04-14T15:29:56Z</dcterms:created>
  <dcterms:modified xsi:type="dcterms:W3CDTF">2024-04-23T12:25:30Z</dcterms:modified>
</cp:coreProperties>
</file>