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59" r:id="rId5"/>
    <p:sldId id="260" r:id="rId6"/>
    <p:sldId id="262" r:id="rId7"/>
    <p:sldId id="264" r:id="rId8"/>
    <p:sldId id="265" r:id="rId9"/>
    <p:sldId id="266" r:id="rId10"/>
    <p:sldId id="267" r:id="rId11"/>
    <p:sldId id="263" r:id="rId12"/>
    <p:sldId id="268" r:id="rId13"/>
    <p:sldId id="269" r:id="rId14"/>
    <p:sldId id="271" r:id="rId15"/>
    <p:sldId id="272"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D17EC0-5139-DD4D-846D-F939685C968F}" v="1" dt="2024-05-19T09:07:44.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turo Bianco" userId="119967bb2da43cd1" providerId="LiveId" clId="{5DD17EC0-5139-DD4D-846D-F939685C968F}"/>
    <pc:docChg chg="modSld">
      <pc:chgData name="Arturo Bianco" userId="119967bb2da43cd1" providerId="LiveId" clId="{5DD17EC0-5139-DD4D-846D-F939685C968F}" dt="2024-05-20T08:20:46.068" v="0" actId="20577"/>
      <pc:docMkLst>
        <pc:docMk/>
      </pc:docMkLst>
      <pc:sldChg chg="modSp mod">
        <pc:chgData name="Arturo Bianco" userId="119967bb2da43cd1" providerId="LiveId" clId="{5DD17EC0-5139-DD4D-846D-F939685C968F}" dt="2024-05-20T08:20:46.068" v="0" actId="20577"/>
        <pc:sldMkLst>
          <pc:docMk/>
          <pc:sldMk cId="577063628" sldId="268"/>
        </pc:sldMkLst>
        <pc:spChg chg="mod">
          <ac:chgData name="Arturo Bianco" userId="119967bb2da43cd1" providerId="LiveId" clId="{5DD17EC0-5139-DD4D-846D-F939685C968F}" dt="2024-05-20T08:20:46.068" v="0" actId="20577"/>
          <ac:spMkLst>
            <pc:docMk/>
            <pc:sldMk cId="577063628" sldId="268"/>
            <ac:spMk id="3" creationId="{9D419008-7B1B-4BBA-CD9D-CD7C38C8BC1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3DAB28-ED6C-734C-8165-69E8CEC54040}" type="datetimeFigureOut">
              <a:rPr lang="it-IT" smtClean="0"/>
              <a:t>20/05/24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9FD2B-330A-B04E-9B70-7BC6BE8BFC0E}" type="slidenum">
              <a:rPr lang="it-IT" smtClean="0"/>
              <a:t>‹N›</a:t>
            </a:fld>
            <a:endParaRPr lang="it-IT"/>
          </a:p>
        </p:txBody>
      </p:sp>
    </p:spTree>
    <p:extLst>
      <p:ext uri="{BB962C8B-B14F-4D97-AF65-F5344CB8AC3E}">
        <p14:creationId xmlns:p14="http://schemas.microsoft.com/office/powerpoint/2010/main" val="180231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BE8EDB00-9BC4-CE40-AFF9-69BAF31260AE}" type="datetime1">
              <a:rPr lang="it-IT" smtClean="0"/>
              <a:t>20/05/24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9105B583-FAC0-DB49-B2BD-84D93FCE1B77}" type="datetime1">
              <a:rPr lang="it-IT" smtClean="0"/>
              <a:t>20/05/24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B3172260-F225-9C4D-8CFC-43CFA9F6A54F}" type="datetime1">
              <a:rPr lang="it-IT" smtClean="0"/>
              <a:t>20/05/24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01016BC-566C-264F-AE44-08392640EA70}" type="datetime1">
              <a:rPr lang="it-IT" smtClean="0"/>
              <a:t>20/05/24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74A0D1C-4947-8749-8CB3-17E1F2784597}" type="datetime1">
              <a:rPr lang="it-IT" smtClean="0"/>
              <a:t>20/05/24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2E364174-D54D-134D-9D95-1DE9642C57E9}" type="datetime1">
              <a:rPr lang="it-IT" smtClean="0"/>
              <a:t>20/05/24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48806CB4-98A0-EF40-B3F1-0916C5E8922E}" type="datetime1">
              <a:rPr lang="it-IT" smtClean="0"/>
              <a:t>20/05/24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Date Placeholder 2"/>
          <p:cNvSpPr>
            <a:spLocks noGrp="1"/>
          </p:cNvSpPr>
          <p:nvPr>
            <p:ph type="dt" sz="half" idx="10"/>
          </p:nvPr>
        </p:nvSpPr>
        <p:spPr/>
        <p:txBody>
          <a:bodyPr/>
          <a:lstStyle/>
          <a:p>
            <a:fld id="{E1532188-0393-0344-8BA1-670346343BD3}" type="datetime1">
              <a:rPr lang="it-IT" smtClean="0"/>
              <a:t>20/05/24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B7B48-5277-9C4A-8164-4C528215C160}" type="datetime1">
              <a:rPr lang="it-IT" smtClean="0"/>
              <a:t>20/05/24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A403979-F8D2-F04A-AEE3-84544A3D228A}" type="datetime1">
              <a:rPr lang="it-IT" smtClean="0"/>
              <a:t>20/05/24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D30F9E8-B47B-A24C-B27D-B576E3587CAC}" type="datetime1">
              <a:rPr lang="it-IT" smtClean="0"/>
              <a:t>20/05/24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3E78B63-F995-FB46-89AE-ECEB9F5A4DB3}" type="datetime1">
              <a:rPr lang="it-IT" smtClean="0"/>
              <a:t>20/05/24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dipartimento.lavoro@certmai.regione.sicilia.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1186A8-E787-007B-A34E-0CEC0036FC54}"/>
              </a:ext>
            </a:extLst>
          </p:cNvPr>
          <p:cNvSpPr>
            <a:spLocks noGrp="1"/>
          </p:cNvSpPr>
          <p:nvPr>
            <p:ph type="ctrTitle"/>
          </p:nvPr>
        </p:nvSpPr>
        <p:spPr/>
        <p:txBody>
          <a:bodyPr>
            <a:normAutofit fontScale="90000"/>
          </a:bodyPr>
          <a:lstStyle/>
          <a:p>
            <a:r>
              <a:rPr lang="it-IT"/>
              <a:t>IL QUADRO NORMATIVO PER LA STABILIZZAZIONE DEL PERSONALE ASU</a:t>
            </a:r>
          </a:p>
        </p:txBody>
      </p:sp>
      <p:sp>
        <p:nvSpPr>
          <p:cNvPr id="3" name="Sottotitolo 2">
            <a:extLst>
              <a:ext uri="{FF2B5EF4-FFF2-40B4-BE49-F238E27FC236}">
                <a16:creationId xmlns:a16="http://schemas.microsoft.com/office/drawing/2014/main" id="{04D6E047-5F60-ACE5-1A6D-7B6118CF3141}"/>
              </a:ext>
            </a:extLst>
          </p:cNvPr>
          <p:cNvSpPr>
            <a:spLocks noGrp="1"/>
          </p:cNvSpPr>
          <p:nvPr>
            <p:ph type="subTitle" idx="1"/>
          </p:nvPr>
        </p:nvSpPr>
        <p:spPr/>
        <p:txBody>
          <a:bodyPr/>
          <a:lstStyle/>
          <a:p>
            <a:r>
              <a:rPr lang="it-IT"/>
              <a:t>A cura del dott.  Arturo bianco</a:t>
            </a:r>
          </a:p>
        </p:txBody>
      </p:sp>
      <p:sp>
        <p:nvSpPr>
          <p:cNvPr id="4" name="Segnaposto piè di pagina 3">
            <a:extLst>
              <a:ext uri="{FF2B5EF4-FFF2-40B4-BE49-F238E27FC236}">
                <a16:creationId xmlns:a16="http://schemas.microsoft.com/office/drawing/2014/main" id="{660AA957-6D6D-FA97-24BC-1BCCDF6BF9A9}"/>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086FDCF9-FEFF-E04B-95F0-953C0D0F1D54}"/>
              </a:ext>
            </a:extLst>
          </p:cNvPr>
          <p:cNvSpPr>
            <a:spLocks noGrp="1"/>
          </p:cNvSpPr>
          <p:nvPr>
            <p:ph type="sldNum" sz="quarter" idx="12"/>
          </p:nvPr>
        </p:nvSpPr>
        <p:spPr/>
        <p:txBody>
          <a:bodyPr/>
          <a:lstStyle/>
          <a:p>
            <a:fld id="{6D22F896-40B5-4ADD-8801-0D06FADFA095}" type="slidenum">
              <a:rPr lang="en-US" smtClean="0"/>
              <a:t>1</a:t>
            </a:fld>
            <a:endParaRPr lang="en-US"/>
          </a:p>
        </p:txBody>
      </p:sp>
    </p:spTree>
    <p:extLst>
      <p:ext uri="{BB962C8B-B14F-4D97-AF65-F5344CB8AC3E}">
        <p14:creationId xmlns:p14="http://schemas.microsoft.com/office/powerpoint/2010/main" val="264077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38CD1D-11C8-A0FC-914C-6A3F1ABFBB55}"/>
              </a:ext>
            </a:extLst>
          </p:cNvPr>
          <p:cNvSpPr>
            <a:spLocks noGrp="1"/>
          </p:cNvSpPr>
          <p:nvPr>
            <p:ph type="title"/>
          </p:nvPr>
        </p:nvSpPr>
        <p:spPr/>
        <p:txBody>
          <a:bodyPr/>
          <a:lstStyle/>
          <a:p>
            <a:r>
              <a:rPr lang="it-IT"/>
              <a:t>CIRCOLARE ASSESSORATO FAMIGLIA, POLITICHE SOCIALI E LAVORO PROT. 17548 DEL 24/4/2024 (5)</a:t>
            </a:r>
          </a:p>
        </p:txBody>
      </p:sp>
      <p:sp>
        <p:nvSpPr>
          <p:cNvPr id="3" name="Segnaposto contenuto 2">
            <a:extLst>
              <a:ext uri="{FF2B5EF4-FFF2-40B4-BE49-F238E27FC236}">
                <a16:creationId xmlns:a16="http://schemas.microsoft.com/office/drawing/2014/main" id="{4250335D-441E-1AD2-A6A9-E92199CC11FB}"/>
              </a:ext>
            </a:extLst>
          </p:cNvPr>
          <p:cNvSpPr>
            <a:spLocks noGrp="1"/>
          </p:cNvSpPr>
          <p:nvPr>
            <p:ph idx="1"/>
          </p:nvPr>
        </p:nvSpPr>
        <p:spPr/>
        <p:txBody>
          <a:bodyPr>
            <a:normAutofit fontScale="70000" lnSpcReduction="20000"/>
          </a:bodyPr>
          <a:lstStyle/>
          <a:p>
            <a:r>
              <a:rPr lang="it-IT"/>
              <a:t>Domande solo tramite indirizzo </a:t>
            </a:r>
            <a:r>
              <a:rPr lang="it-IT" err="1"/>
              <a:t>pec</a:t>
            </a:r>
            <a:r>
              <a:rPr lang="it-IT"/>
              <a:t> </a:t>
            </a:r>
            <a:r>
              <a:rPr lang="it-IT">
                <a:hlinkClick r:id="rId2"/>
              </a:rPr>
              <a:t>dipartimento.lavoro@certmai.regione.sicilia.it</a:t>
            </a:r>
            <a:r>
              <a:rPr lang="it-IT"/>
              <a:t> con utilizzo del modello allegato</a:t>
            </a:r>
          </a:p>
          <a:p>
            <a:r>
              <a:rPr lang="it-IT"/>
              <a:t>Sottoscrizione del Sindaco o del legale rappresentate dell’ente con allegata copia del documento di identità</a:t>
            </a:r>
          </a:p>
          <a:p>
            <a:r>
              <a:rPr lang="it-IT"/>
              <a:t>Trasmissione della copia dell’atto deliberativo relativo alle procedure di selezione ed assunzione e dei provvedimenti amministrativi adottati per la contrattualizzazione</a:t>
            </a:r>
          </a:p>
          <a:p>
            <a:r>
              <a:rPr lang="it-IT"/>
              <a:t>Elenco anche </a:t>
            </a:r>
            <a:r>
              <a:rPr lang="it-IT" err="1"/>
              <a:t>excel</a:t>
            </a:r>
            <a:r>
              <a:rPr lang="it-IT"/>
              <a:t> del personale stabilizzato, con indicazione dei dati anagrafici, del codice fiscale e della spesa per l’anno in corso</a:t>
            </a:r>
          </a:p>
          <a:p>
            <a:r>
              <a:rPr lang="it-IT"/>
              <a:t>Spetta agli enti, a pena di non erogazione del contributo, la effettuazione delle comunicazioni obbligatorie UNILAV</a:t>
            </a:r>
          </a:p>
          <a:p>
            <a:r>
              <a:rPr lang="it-IT"/>
              <a:t>Obbligo per gli enti di comunicare tempestivamente «eventuali variazioni e/o modifiche del rapporto di lavoro-ivi inclusa, in particolare, la cessazione per qualsiasi causa dello stesso- che possono incidere sul riconoscimento e sulla permanenza del dritto al contributo»</a:t>
            </a:r>
          </a:p>
          <a:p>
            <a:r>
              <a:rPr lang="it-IT"/>
              <a:t>Allegati i modelli di domanda e di comunicazione delle spese previste e sostenute</a:t>
            </a:r>
          </a:p>
        </p:txBody>
      </p:sp>
      <p:sp>
        <p:nvSpPr>
          <p:cNvPr id="4" name="Segnaposto piè di pagina 3">
            <a:extLst>
              <a:ext uri="{FF2B5EF4-FFF2-40B4-BE49-F238E27FC236}">
                <a16:creationId xmlns:a16="http://schemas.microsoft.com/office/drawing/2014/main" id="{5401820F-B59E-F189-859F-D563E310EEB6}"/>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4FB7E3A9-C38F-14F3-8F76-91F9FCC464B7}"/>
              </a:ext>
            </a:extLst>
          </p:cNvPr>
          <p:cNvSpPr>
            <a:spLocks noGrp="1"/>
          </p:cNvSpPr>
          <p:nvPr>
            <p:ph type="sldNum" sz="quarter" idx="12"/>
          </p:nvPr>
        </p:nvSpPr>
        <p:spPr/>
        <p:txBody>
          <a:bodyPr/>
          <a:lstStyle/>
          <a:p>
            <a:fld id="{6D22F896-40B5-4ADD-8801-0D06FADFA095}" type="slidenum">
              <a:rPr lang="en-US" smtClean="0"/>
              <a:t>10</a:t>
            </a:fld>
            <a:endParaRPr lang="en-US"/>
          </a:p>
        </p:txBody>
      </p:sp>
    </p:spTree>
    <p:extLst>
      <p:ext uri="{BB962C8B-B14F-4D97-AF65-F5344CB8AC3E}">
        <p14:creationId xmlns:p14="http://schemas.microsoft.com/office/powerpoint/2010/main" val="1908313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F5455A-5D60-7EE8-3762-D58DC39CB1A2}"/>
              </a:ext>
            </a:extLst>
          </p:cNvPr>
          <p:cNvSpPr>
            <a:spLocks noGrp="1"/>
          </p:cNvSpPr>
          <p:nvPr>
            <p:ph type="title"/>
          </p:nvPr>
        </p:nvSpPr>
        <p:spPr/>
        <p:txBody>
          <a:bodyPr/>
          <a:lstStyle/>
          <a:p>
            <a:r>
              <a:rPr lang="it-IT"/>
              <a:t>GLI EFFETTI DEL dl n. 75/2023 e </a:t>
            </a:r>
            <a:r>
              <a:rPr lang="it-IT" err="1"/>
              <a:t>delLA</a:t>
            </a:r>
            <a:r>
              <a:rPr lang="it-IT"/>
              <a:t> LEGGE REGIONALE 1/2024 (1)</a:t>
            </a:r>
          </a:p>
        </p:txBody>
      </p:sp>
      <p:sp>
        <p:nvSpPr>
          <p:cNvPr id="3" name="Segnaposto contenuto 2">
            <a:extLst>
              <a:ext uri="{FF2B5EF4-FFF2-40B4-BE49-F238E27FC236}">
                <a16:creationId xmlns:a16="http://schemas.microsoft.com/office/drawing/2014/main" id="{7541C5E3-BF07-BAA6-B7A5-052BD623AAF5}"/>
              </a:ext>
            </a:extLst>
          </p:cNvPr>
          <p:cNvSpPr>
            <a:spLocks noGrp="1"/>
          </p:cNvSpPr>
          <p:nvPr>
            <p:ph idx="1"/>
          </p:nvPr>
        </p:nvSpPr>
        <p:spPr/>
        <p:txBody>
          <a:bodyPr>
            <a:normAutofit fontScale="92500" lnSpcReduction="10000"/>
          </a:bodyPr>
          <a:lstStyle/>
          <a:p>
            <a:r>
              <a:rPr lang="it-IT"/>
              <a:t>Le stabilizzazioni del personale ASU sono da considerare </a:t>
            </a:r>
            <a:r>
              <a:rPr lang="it-IT" err="1"/>
              <a:t>eterofinanziate</a:t>
            </a:r>
            <a:r>
              <a:rPr lang="it-IT"/>
              <a:t> per la quota coperta da contributi della regione: quindi tali risorse non vanno incluse nella spesa del personale di cui all’articolo 33 del </a:t>
            </a:r>
            <a:r>
              <a:rPr lang="it-IT" err="1"/>
              <a:t>d.l.</a:t>
            </a:r>
            <a:r>
              <a:rPr lang="it-IT"/>
              <a:t> n. 34/2019 ed i trasferimenti non vanno inclusi nelle entrate correnti di cui allo stesso articolo. Effetto dell’articolo 57, comma 3 </a:t>
            </a:r>
            <a:r>
              <a:rPr lang="it-IT" err="1"/>
              <a:t>septies</a:t>
            </a:r>
            <a:r>
              <a:rPr lang="it-IT"/>
              <a:t>, del </a:t>
            </a:r>
            <a:r>
              <a:rPr lang="it-IT" err="1"/>
              <a:t>d.l.</a:t>
            </a:r>
            <a:r>
              <a:rPr lang="it-IT"/>
              <a:t> n. 104/2020</a:t>
            </a:r>
          </a:p>
          <a:p>
            <a:r>
              <a:rPr lang="it-IT"/>
              <a:t>Per la parte </a:t>
            </a:r>
            <a:r>
              <a:rPr lang="it-IT" err="1"/>
              <a:t>eterofinanziata</a:t>
            </a:r>
            <a:r>
              <a:rPr lang="it-IT"/>
              <a:t> non vanno assoggettate al parere della </a:t>
            </a:r>
            <a:r>
              <a:rPr lang="it-IT" err="1"/>
              <a:t>Cosfel</a:t>
            </a:r>
            <a:endParaRPr lang="it-IT"/>
          </a:p>
          <a:p>
            <a:r>
              <a:rPr lang="it-IT"/>
              <a:t>Possono essere effettuate anche in sovrannumero, quindi per coprire posti extra dotazione organica, dal che ne deriva che le amministrazioni non potranno effettuare assunzioni di personale nella stessa area/categoria e nello stesso profilo fino a che non saranno stati riassorbiti tali </a:t>
            </a:r>
            <a:r>
              <a:rPr lang="it-IT" err="1"/>
              <a:t>sovrannumeri</a:t>
            </a:r>
            <a:endParaRPr lang="it-IT"/>
          </a:p>
          <a:p>
            <a:endParaRPr lang="it-IT"/>
          </a:p>
        </p:txBody>
      </p:sp>
      <p:sp>
        <p:nvSpPr>
          <p:cNvPr id="4" name="Segnaposto piè di pagina 3">
            <a:extLst>
              <a:ext uri="{FF2B5EF4-FFF2-40B4-BE49-F238E27FC236}">
                <a16:creationId xmlns:a16="http://schemas.microsoft.com/office/drawing/2014/main" id="{689F57F4-AAE0-39CA-FCD5-19C3D918553E}"/>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F6D837EF-5643-A073-AA75-491996348B1E}"/>
              </a:ext>
            </a:extLst>
          </p:cNvPr>
          <p:cNvSpPr>
            <a:spLocks noGrp="1"/>
          </p:cNvSpPr>
          <p:nvPr>
            <p:ph type="sldNum" sz="quarter" idx="12"/>
          </p:nvPr>
        </p:nvSpPr>
        <p:spPr/>
        <p:txBody>
          <a:bodyPr/>
          <a:lstStyle/>
          <a:p>
            <a:fld id="{6D22F896-40B5-4ADD-8801-0D06FADFA095}" type="slidenum">
              <a:rPr lang="en-US" smtClean="0"/>
              <a:t>11</a:t>
            </a:fld>
            <a:endParaRPr lang="en-US"/>
          </a:p>
        </p:txBody>
      </p:sp>
    </p:spTree>
    <p:extLst>
      <p:ext uri="{BB962C8B-B14F-4D97-AF65-F5344CB8AC3E}">
        <p14:creationId xmlns:p14="http://schemas.microsoft.com/office/powerpoint/2010/main" val="552276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A75B38-2AB9-0681-A744-3838F641F73A}"/>
              </a:ext>
            </a:extLst>
          </p:cNvPr>
          <p:cNvSpPr>
            <a:spLocks noGrp="1"/>
          </p:cNvSpPr>
          <p:nvPr>
            <p:ph type="title"/>
          </p:nvPr>
        </p:nvSpPr>
        <p:spPr/>
        <p:txBody>
          <a:bodyPr/>
          <a:lstStyle/>
          <a:p>
            <a:r>
              <a:rPr lang="it-IT"/>
              <a:t>GLI EFFETTI DEL dl n. 75/2023 e </a:t>
            </a:r>
            <a:r>
              <a:rPr lang="it-IT" err="1"/>
              <a:t>delLA</a:t>
            </a:r>
            <a:r>
              <a:rPr lang="it-IT"/>
              <a:t> LEGGE REGIONALE 1/2024 (2)</a:t>
            </a:r>
          </a:p>
        </p:txBody>
      </p:sp>
      <p:sp>
        <p:nvSpPr>
          <p:cNvPr id="3" name="Segnaposto contenuto 2">
            <a:extLst>
              <a:ext uri="{FF2B5EF4-FFF2-40B4-BE49-F238E27FC236}">
                <a16:creationId xmlns:a16="http://schemas.microsoft.com/office/drawing/2014/main" id="{9D419008-7B1B-4BBA-CD9D-CD7C38C8BC1A}"/>
              </a:ext>
            </a:extLst>
          </p:cNvPr>
          <p:cNvSpPr>
            <a:spLocks noGrp="1"/>
          </p:cNvSpPr>
          <p:nvPr>
            <p:ph idx="1"/>
          </p:nvPr>
        </p:nvSpPr>
        <p:spPr/>
        <p:txBody>
          <a:bodyPr>
            <a:normAutofit lnSpcReduction="10000"/>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Da chiarire gli effetti della inclusione nei vincoli </a:t>
            </a:r>
            <a:r>
              <a:rPr lang="it-IT" sz="1800" err="1">
                <a:effectLst/>
                <a:latin typeface="Aptos" panose="020B0004020202020204" pitchFamily="34" charset="0"/>
                <a:ea typeface="Aptos" panose="020B0004020202020204" pitchFamily="34" charset="0"/>
                <a:cs typeface="Times New Roman" panose="02020603050405020304" pitchFamily="18" charset="0"/>
              </a:rPr>
              <a:t>assunzionali</a:t>
            </a:r>
            <a:r>
              <a:rPr lang="it-IT" sz="1800">
                <a:latin typeface="Aptos" panose="020B0004020202020204" pitchFamily="34" charset="0"/>
                <a:ea typeface="Aptos" panose="020B0004020202020204" pitchFamily="34" charset="0"/>
                <a:cs typeface="Times New Roman" panose="02020603050405020304" pitchFamily="18" charset="0"/>
              </a:rPr>
              <a:t>, </a:t>
            </a:r>
            <a:r>
              <a:rPr lang="it-IT" sz="1800">
                <a:effectLst/>
                <a:latin typeface="Aptos" panose="020B0004020202020204" pitchFamily="34" charset="0"/>
                <a:ea typeface="Aptos" panose="020B0004020202020204" pitchFamily="34" charset="0"/>
                <a:cs typeface="Times New Roman" panose="02020603050405020304" pitchFamily="18" charset="0"/>
              </a:rPr>
              <a:t>cioè se tutti i comuni, compresi quelli cd non virtuosi o ad elevata incidenza della spesa del personale sulle entrate correnti, possono effettuare queste assunzioni e se tali comuni, per effettuare queste assunzioni,  sono o meno vincolati a dovere garantire il rientro nell’anno 2025 nella soglia degli enti cd intermedi, cioè con moderata incidenza della spesa del personale sulle entrate correnti: per la quota di </a:t>
            </a:r>
            <a:r>
              <a:rPr lang="it-IT" sz="1800" err="1">
                <a:effectLst/>
                <a:latin typeface="Aptos" panose="020B0004020202020204" pitchFamily="34" charset="0"/>
                <a:ea typeface="Aptos" panose="020B0004020202020204" pitchFamily="34" charset="0"/>
                <a:cs typeface="Times New Roman" panose="02020603050405020304" pitchFamily="18" charset="0"/>
              </a:rPr>
              <a:t>eterofinanziamento</a:t>
            </a:r>
            <a:r>
              <a:rPr lang="it-IT" sz="1800">
                <a:effectLst/>
                <a:latin typeface="Aptos" panose="020B0004020202020204" pitchFamily="34" charset="0"/>
                <a:ea typeface="Aptos" panose="020B0004020202020204" pitchFamily="34" charset="0"/>
                <a:cs typeface="Times New Roman" panose="02020603050405020304" pitchFamily="18" charset="0"/>
              </a:rPr>
              <a:t> ciò è possibile</a:t>
            </a:r>
          </a:p>
          <a:p>
            <a:r>
              <a:rPr lang="it-IT" sz="1800">
                <a:latin typeface="Aptos" panose="020B0004020202020204" pitchFamily="34" charset="0"/>
                <a:cs typeface="Times New Roman" panose="02020603050405020304" pitchFamily="18" charset="0"/>
              </a:rPr>
              <a:t>Da chiarire </a:t>
            </a:r>
            <a:r>
              <a:rPr lang="it-IT" sz="1800">
                <a:effectLst/>
                <a:latin typeface="Aptos" panose="020B0004020202020204" pitchFamily="34" charset="0"/>
                <a:ea typeface="Aptos" panose="020B0004020202020204" pitchFamily="34" charset="0"/>
                <a:cs typeface="Times New Roman" panose="02020603050405020304" pitchFamily="18" charset="0"/>
              </a:rPr>
              <a:t>gli effetti della deroga alla programmazione del fabbisogno prevista: a parere di chi scrive come deroga al PIAO, documento di cui il piano/programma del fabbisogno del personale è una parte. Si ricorda che la mancata adozione del PIAO determina il divieto di effettuare assunzioni di personale</a:t>
            </a:r>
            <a:r>
              <a:rPr lang="it-IT">
                <a:effectLst/>
              </a:rPr>
              <a:t> </a:t>
            </a:r>
            <a:endParaRPr lang="it-IT"/>
          </a:p>
        </p:txBody>
      </p:sp>
      <p:sp>
        <p:nvSpPr>
          <p:cNvPr id="4" name="Segnaposto piè di pagina 3">
            <a:extLst>
              <a:ext uri="{FF2B5EF4-FFF2-40B4-BE49-F238E27FC236}">
                <a16:creationId xmlns:a16="http://schemas.microsoft.com/office/drawing/2014/main" id="{97B7CD6F-0826-6E05-BC76-7DEB5B994A3B}"/>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A93DD185-5C41-88BD-B2FF-C8E1644B4CFF}"/>
              </a:ext>
            </a:extLst>
          </p:cNvPr>
          <p:cNvSpPr>
            <a:spLocks noGrp="1"/>
          </p:cNvSpPr>
          <p:nvPr>
            <p:ph type="sldNum" sz="quarter" idx="12"/>
          </p:nvPr>
        </p:nvSpPr>
        <p:spPr/>
        <p:txBody>
          <a:bodyPr/>
          <a:lstStyle/>
          <a:p>
            <a:fld id="{6D22F896-40B5-4ADD-8801-0D06FADFA095}" type="slidenum">
              <a:rPr lang="en-US" smtClean="0"/>
              <a:t>12</a:t>
            </a:fld>
            <a:endParaRPr lang="en-US"/>
          </a:p>
        </p:txBody>
      </p:sp>
    </p:spTree>
    <p:extLst>
      <p:ext uri="{BB962C8B-B14F-4D97-AF65-F5344CB8AC3E}">
        <p14:creationId xmlns:p14="http://schemas.microsoft.com/office/powerpoint/2010/main" val="577063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B2772A-5E26-03A1-AA65-7390DB98372D}"/>
              </a:ext>
            </a:extLst>
          </p:cNvPr>
          <p:cNvSpPr>
            <a:spLocks noGrp="1"/>
          </p:cNvSpPr>
          <p:nvPr>
            <p:ph type="title"/>
          </p:nvPr>
        </p:nvSpPr>
        <p:spPr/>
        <p:txBody>
          <a:bodyPr/>
          <a:lstStyle/>
          <a:p>
            <a:r>
              <a:rPr lang="it-IT"/>
              <a:t>Le iniziative degli enti/1</a:t>
            </a:r>
          </a:p>
        </p:txBody>
      </p:sp>
      <p:sp>
        <p:nvSpPr>
          <p:cNvPr id="3" name="Segnaposto contenuto 2">
            <a:extLst>
              <a:ext uri="{FF2B5EF4-FFF2-40B4-BE49-F238E27FC236}">
                <a16:creationId xmlns:a16="http://schemas.microsoft.com/office/drawing/2014/main" id="{27458A47-4791-0F78-D720-04163BDD2EFB}"/>
              </a:ext>
            </a:extLst>
          </p:cNvPr>
          <p:cNvSpPr>
            <a:spLocks noGrp="1"/>
          </p:cNvSpPr>
          <p:nvPr>
            <p:ph idx="1"/>
          </p:nvPr>
        </p:nvSpPr>
        <p:spPr/>
        <p:txBody>
          <a:bodyPr>
            <a:normAutofit fontScale="85000" lnSpcReduction="10000"/>
          </a:bodyPr>
          <a:lstStyle/>
          <a:p>
            <a:r>
              <a:rPr lang="it-IT" sz="1900"/>
              <a:t>Inclusione nel piano del fabbisogno del personale, con particolare riferimento alle previsioni da inserire nel DUP sulla determinazione delle capacità </a:t>
            </a:r>
            <a:r>
              <a:rPr lang="it-IT" sz="1900" err="1"/>
              <a:t>assunzionali</a:t>
            </a:r>
            <a:endParaRPr lang="it-IT" sz="1900"/>
          </a:p>
          <a:p>
            <a:r>
              <a:rPr lang="it-IT" sz="1900"/>
              <a:t>Sulla materia vi è il semplice obbligo della informazione ai soggetti sindacali da rendere non oltre i 5 giorni precedenti l’adozione</a:t>
            </a:r>
          </a:p>
          <a:p>
            <a:r>
              <a:rPr lang="it-IT" sz="1900"/>
              <a:t>Le assunzioni vanno effettuate nel rispetto del</a:t>
            </a:r>
            <a:r>
              <a:rPr lang="it-IT" sz="1900" kern="0">
                <a:solidFill>
                  <a:srgbClr val="000000"/>
                </a:solidFill>
                <a:effectLst/>
                <a:ea typeface="Times New Roman" panose="02020603050405020304" pitchFamily="18" charset="0"/>
                <a:cs typeface="Times New Roman" panose="02020603050405020304" pitchFamily="18" charset="0"/>
              </a:rPr>
              <a:t>l’articolo 54 del CCNL 21.5.2018 (la durata minima dell’orario di lavoro dei part time è del 30% dell’orario completo, quindi il 30% di 36 ore settimanali, cioè 10 ore e 48 minu</a:t>
            </a:r>
            <a:r>
              <a:rPr lang="it-IT" sz="1900" kern="0">
                <a:solidFill>
                  <a:srgbClr val="000000"/>
                </a:solidFill>
                <a:ea typeface="Times New Roman" panose="02020603050405020304" pitchFamily="18" charset="0"/>
                <a:cs typeface="Times New Roman" panose="02020603050405020304" pitchFamily="18" charset="0"/>
              </a:rPr>
              <a:t>ti)</a:t>
            </a:r>
          </a:p>
          <a:p>
            <a:r>
              <a:rPr lang="it-IT" sz="1900" kern="0">
                <a:solidFill>
                  <a:srgbClr val="000000"/>
                </a:solidFill>
                <a:cs typeface="Times New Roman" panose="02020603050405020304" pitchFamily="18" charset="0"/>
              </a:rPr>
              <a:t>Le assunzioni vanno effettuate nel rispetto dell’articolo 53 del CCNL 21.5.2018 (numero massimo dei part time in ogni categoria/area pari al 25% della dotazione organica della stessa), percentuale elevabile in contrattazione decentrata fino ad un altro 10% per gravi e documentate situazioni familiari. Parere Aran: 2217/2019 al comune di Sciacca possibilità di ulteriore aumento consentito in contrattazione decentrata</a:t>
            </a:r>
            <a:endParaRPr lang="it-IT" sz="1900"/>
          </a:p>
          <a:p>
            <a:endParaRPr lang="it-IT"/>
          </a:p>
        </p:txBody>
      </p:sp>
      <p:sp>
        <p:nvSpPr>
          <p:cNvPr id="4" name="Segnaposto piè di pagina 3">
            <a:extLst>
              <a:ext uri="{FF2B5EF4-FFF2-40B4-BE49-F238E27FC236}">
                <a16:creationId xmlns:a16="http://schemas.microsoft.com/office/drawing/2014/main" id="{C64B910D-F306-95AD-C169-144D90CD43BD}"/>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45D647DC-EE4A-4F65-BBD6-D49CF1854DCC}"/>
              </a:ext>
            </a:extLst>
          </p:cNvPr>
          <p:cNvSpPr>
            <a:spLocks noGrp="1"/>
          </p:cNvSpPr>
          <p:nvPr>
            <p:ph type="sldNum" sz="quarter" idx="12"/>
          </p:nvPr>
        </p:nvSpPr>
        <p:spPr/>
        <p:txBody>
          <a:bodyPr/>
          <a:lstStyle/>
          <a:p>
            <a:fld id="{6D22F896-40B5-4ADD-8801-0D06FADFA095}" type="slidenum">
              <a:rPr lang="en-US" smtClean="0"/>
              <a:t>13</a:t>
            </a:fld>
            <a:endParaRPr lang="en-US"/>
          </a:p>
        </p:txBody>
      </p:sp>
    </p:spTree>
    <p:extLst>
      <p:ext uri="{BB962C8B-B14F-4D97-AF65-F5344CB8AC3E}">
        <p14:creationId xmlns:p14="http://schemas.microsoft.com/office/powerpoint/2010/main" val="3131896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8283ED-8F9F-4AAB-A34F-B954DFDD39AF}"/>
              </a:ext>
            </a:extLst>
          </p:cNvPr>
          <p:cNvSpPr>
            <a:spLocks noGrp="1"/>
          </p:cNvSpPr>
          <p:nvPr>
            <p:ph type="title"/>
          </p:nvPr>
        </p:nvSpPr>
        <p:spPr/>
        <p:txBody>
          <a:bodyPr/>
          <a:lstStyle/>
          <a:p>
            <a:r>
              <a:rPr lang="it-IT"/>
              <a:t>Le iniziative degli enti/2</a:t>
            </a:r>
          </a:p>
        </p:txBody>
      </p:sp>
      <p:sp>
        <p:nvSpPr>
          <p:cNvPr id="3" name="Segnaposto contenuto 2">
            <a:extLst>
              <a:ext uri="{FF2B5EF4-FFF2-40B4-BE49-F238E27FC236}">
                <a16:creationId xmlns:a16="http://schemas.microsoft.com/office/drawing/2014/main" id="{BC010407-1F0B-BC49-01BB-1EB53378F000}"/>
              </a:ext>
            </a:extLst>
          </p:cNvPr>
          <p:cNvSpPr>
            <a:spLocks noGrp="1"/>
          </p:cNvSpPr>
          <p:nvPr>
            <p:ph idx="1"/>
          </p:nvPr>
        </p:nvSpPr>
        <p:spPr/>
        <p:txBody>
          <a:bodyPr>
            <a:normAutofit fontScale="92500"/>
          </a:bodyPr>
          <a:lstStyle/>
          <a:p>
            <a:r>
              <a:rPr lang="it-IT" sz="1800" kern="0">
                <a:solidFill>
                  <a:srgbClr val="000000"/>
                </a:solidFill>
                <a:latin typeface="Helvetica" pitchFamily="2" charset="0"/>
                <a:ea typeface="Times New Roman" panose="02020603050405020304" pitchFamily="18" charset="0"/>
                <a:cs typeface="Times New Roman" panose="02020603050405020304" pitchFamily="18" charset="0"/>
              </a:rPr>
              <a:t>I</a:t>
            </a:r>
            <a:r>
              <a:rPr lang="it-IT" sz="1800" kern="0">
                <a:solidFill>
                  <a:srgbClr val="000000"/>
                </a:solidFill>
                <a:effectLst/>
                <a:latin typeface="Helvetica" pitchFamily="2" charset="0"/>
                <a:ea typeface="Times New Roman" panose="02020603050405020304" pitchFamily="18" charset="0"/>
                <a:cs typeface="Times New Roman" panose="02020603050405020304" pitchFamily="18" charset="0"/>
              </a:rPr>
              <a:t>nquadramento degli ASU sulla base delle attività che sono state svolte e del possesso dei requisiti previsti per l’accesso dall’esterno, con particolare riferimento al titolo di studio</a:t>
            </a:r>
          </a:p>
          <a:p>
            <a:r>
              <a:rPr lang="it-IT" sz="1800" kern="0">
                <a:solidFill>
                  <a:srgbClr val="000000"/>
                </a:solidFill>
                <a:latin typeface="Helvetica" pitchFamily="2" charset="0"/>
                <a:ea typeface="Times New Roman" panose="02020603050405020304" pitchFamily="18" charset="0"/>
                <a:cs typeface="Times New Roman" panose="02020603050405020304" pitchFamily="18" charset="0"/>
              </a:rPr>
              <a:t>Assenza di un vincolo legislativo alla effettuazione di un numero almeno analogo di assunzioni dell’esterno, anche nella forma della riserva di una quota delle capacità </a:t>
            </a:r>
            <a:r>
              <a:rPr lang="it-IT" sz="1800" kern="0" err="1">
                <a:solidFill>
                  <a:srgbClr val="000000"/>
                </a:solidFill>
                <a:latin typeface="Helvetica" pitchFamily="2" charset="0"/>
                <a:ea typeface="Times New Roman" panose="02020603050405020304" pitchFamily="18" charset="0"/>
                <a:cs typeface="Times New Roman" panose="02020603050405020304" pitchFamily="18" charset="0"/>
              </a:rPr>
              <a:t>assunzionali</a:t>
            </a:r>
            <a:r>
              <a:rPr lang="it-IT" sz="1800" kern="0">
                <a:solidFill>
                  <a:srgbClr val="000000"/>
                </a:solidFill>
                <a:latin typeface="Helvetica" pitchFamily="2" charset="0"/>
                <a:ea typeface="Times New Roman" panose="02020603050405020304" pitchFamily="18" charset="0"/>
                <a:cs typeface="Times New Roman" panose="02020603050405020304" pitchFamily="18" charset="0"/>
              </a:rPr>
              <a:t>: non vi sono differenze tra le categorie/aree di inquadramento</a:t>
            </a:r>
          </a:p>
          <a:p>
            <a:r>
              <a:rPr lang="it-IT" sz="1800" kern="0">
                <a:solidFill>
                  <a:srgbClr val="000000"/>
                </a:solidFill>
                <a:effectLst/>
                <a:latin typeface="Helvetica" pitchFamily="2" charset="0"/>
                <a:ea typeface="Times New Roman" panose="02020603050405020304" pitchFamily="18" charset="0"/>
                <a:cs typeface="Times New Roman" panose="02020603050405020304" pitchFamily="18" charset="0"/>
              </a:rPr>
              <a:t>Limitazione della partecipazione ai soli ASU che hanno svolto la propria attività presso l’ente</a:t>
            </a:r>
          </a:p>
          <a:p>
            <a:r>
              <a:rPr lang="it-IT" sz="1800" kern="0">
                <a:solidFill>
                  <a:srgbClr val="000000"/>
                </a:solidFill>
                <a:latin typeface="Helvetica" pitchFamily="2" charset="0"/>
                <a:ea typeface="Aptos" panose="020B0004020202020204" pitchFamily="34" charset="0"/>
                <a:cs typeface="Times New Roman" panose="02020603050405020304" pitchFamily="18" charset="0"/>
              </a:rPr>
              <a:t>Utilizzazione delle procedure concorsuali con riserva esclusiva per gli ASU</a:t>
            </a:r>
          </a:p>
          <a:p>
            <a:r>
              <a:rPr lang="it-IT" sz="1800" kern="0">
                <a:solidFill>
                  <a:srgbClr val="000000"/>
                </a:solidFill>
                <a:effectLst/>
                <a:latin typeface="Helvetica" pitchFamily="2" charset="0"/>
                <a:ea typeface="Aptos" panose="020B0004020202020204" pitchFamily="34" charset="0"/>
                <a:cs typeface="Times New Roman" panose="02020603050405020304" pitchFamily="18" charset="0"/>
              </a:rPr>
              <a:t>Di conseguenza, non operano le altre riserve previste dalla normativa (cd categorie protette, ex militari, coloro che hanno prestato senza demerito servizio civile</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p>
            <a:endParaRPr lang="it-IT"/>
          </a:p>
        </p:txBody>
      </p:sp>
      <p:sp>
        <p:nvSpPr>
          <p:cNvPr id="4" name="Segnaposto piè di pagina 3">
            <a:extLst>
              <a:ext uri="{FF2B5EF4-FFF2-40B4-BE49-F238E27FC236}">
                <a16:creationId xmlns:a16="http://schemas.microsoft.com/office/drawing/2014/main" id="{31640802-78EC-92D3-2244-10522F0E42BD}"/>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FF9532AA-3C70-9EC7-03FF-A7260F526EDE}"/>
              </a:ext>
            </a:extLst>
          </p:cNvPr>
          <p:cNvSpPr>
            <a:spLocks noGrp="1"/>
          </p:cNvSpPr>
          <p:nvPr>
            <p:ph type="sldNum" sz="quarter" idx="12"/>
          </p:nvPr>
        </p:nvSpPr>
        <p:spPr/>
        <p:txBody>
          <a:bodyPr/>
          <a:lstStyle/>
          <a:p>
            <a:fld id="{6D22F896-40B5-4ADD-8801-0D06FADFA095}" type="slidenum">
              <a:rPr lang="en-US" smtClean="0"/>
              <a:t>14</a:t>
            </a:fld>
            <a:endParaRPr lang="en-US"/>
          </a:p>
        </p:txBody>
      </p:sp>
    </p:spTree>
    <p:extLst>
      <p:ext uri="{BB962C8B-B14F-4D97-AF65-F5344CB8AC3E}">
        <p14:creationId xmlns:p14="http://schemas.microsoft.com/office/powerpoint/2010/main" val="3637621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58EA89-8AC0-27E6-22FC-5E07286F611B}"/>
              </a:ext>
            </a:extLst>
          </p:cNvPr>
          <p:cNvSpPr>
            <a:spLocks noGrp="1"/>
          </p:cNvSpPr>
          <p:nvPr>
            <p:ph type="title"/>
          </p:nvPr>
        </p:nvSpPr>
        <p:spPr/>
        <p:txBody>
          <a:bodyPr/>
          <a:lstStyle/>
          <a:p>
            <a:r>
              <a:rPr lang="it-IT"/>
              <a:t>LE INIZIATIVE DEGLI ENTI/3</a:t>
            </a:r>
          </a:p>
        </p:txBody>
      </p:sp>
      <p:sp>
        <p:nvSpPr>
          <p:cNvPr id="3" name="Segnaposto contenuto 2">
            <a:extLst>
              <a:ext uri="{FF2B5EF4-FFF2-40B4-BE49-F238E27FC236}">
                <a16:creationId xmlns:a16="http://schemas.microsoft.com/office/drawing/2014/main" id="{3C978F60-A916-B1ED-5DA3-196654831D90}"/>
              </a:ext>
            </a:extLst>
          </p:cNvPr>
          <p:cNvSpPr>
            <a:spLocks noGrp="1"/>
          </p:cNvSpPr>
          <p:nvPr>
            <p:ph idx="1"/>
          </p:nvPr>
        </p:nvSpPr>
        <p:spPr/>
        <p:txBody>
          <a:bodyPr/>
          <a:lstStyle/>
          <a:p>
            <a:r>
              <a:rPr lang="it-IT"/>
              <a:t>Effettuazione di selezioni concorsuali</a:t>
            </a:r>
          </a:p>
          <a:p>
            <a:r>
              <a:rPr lang="it-IT"/>
              <a:t>Applicazione delle regole dettate dal dpr n. 487/1994 per come modificato dal dpr n. 82/2023</a:t>
            </a:r>
          </a:p>
          <a:p>
            <a:r>
              <a:rPr lang="it-IT"/>
              <a:t>Semplice verifica dei requisiti e delle capacità per le stabilizzazioni come operatori</a:t>
            </a:r>
          </a:p>
          <a:p>
            <a:r>
              <a:rPr lang="it-IT"/>
              <a:t>Esame scritto e orale, anche come prova pratica, per le stabilizzazioni nelle altre aree/categorie, compresi gli operatori esperti (ex categoria B)</a:t>
            </a:r>
          </a:p>
          <a:p>
            <a:r>
              <a:rPr lang="it-IT"/>
              <a:t>Possibile semplificazione delle procedure</a:t>
            </a:r>
          </a:p>
        </p:txBody>
      </p:sp>
      <p:sp>
        <p:nvSpPr>
          <p:cNvPr id="4" name="Segnaposto piè di pagina 3">
            <a:extLst>
              <a:ext uri="{FF2B5EF4-FFF2-40B4-BE49-F238E27FC236}">
                <a16:creationId xmlns:a16="http://schemas.microsoft.com/office/drawing/2014/main" id="{9178EE53-7B22-824E-8344-4BE8E98F082E}"/>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06F21AFB-E7E5-AEBE-FAF3-79D921B78A5F}"/>
              </a:ext>
            </a:extLst>
          </p:cNvPr>
          <p:cNvSpPr>
            <a:spLocks noGrp="1"/>
          </p:cNvSpPr>
          <p:nvPr>
            <p:ph type="sldNum" sz="quarter" idx="12"/>
          </p:nvPr>
        </p:nvSpPr>
        <p:spPr/>
        <p:txBody>
          <a:bodyPr/>
          <a:lstStyle/>
          <a:p>
            <a:fld id="{6D22F896-40B5-4ADD-8801-0D06FADFA095}" type="slidenum">
              <a:rPr lang="en-US" smtClean="0"/>
              <a:t>15</a:t>
            </a:fld>
            <a:endParaRPr lang="en-US"/>
          </a:p>
        </p:txBody>
      </p:sp>
    </p:spTree>
    <p:extLst>
      <p:ext uri="{BB962C8B-B14F-4D97-AF65-F5344CB8AC3E}">
        <p14:creationId xmlns:p14="http://schemas.microsoft.com/office/powerpoint/2010/main" val="2766255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D8D42E-627D-B892-7947-B99743EA72F5}"/>
              </a:ext>
            </a:extLst>
          </p:cNvPr>
          <p:cNvSpPr>
            <a:spLocks noGrp="1"/>
          </p:cNvSpPr>
          <p:nvPr>
            <p:ph type="title"/>
          </p:nvPr>
        </p:nvSpPr>
        <p:spPr/>
        <p:txBody>
          <a:bodyPr/>
          <a:lstStyle/>
          <a:p>
            <a:r>
              <a:rPr lang="it-IT"/>
              <a:t>IL RISPETTO DEI VINCOLI ALLE ASSUNZIONI</a:t>
            </a:r>
          </a:p>
        </p:txBody>
      </p:sp>
      <p:sp>
        <p:nvSpPr>
          <p:cNvPr id="3" name="Segnaposto contenuto 2">
            <a:extLst>
              <a:ext uri="{FF2B5EF4-FFF2-40B4-BE49-F238E27FC236}">
                <a16:creationId xmlns:a16="http://schemas.microsoft.com/office/drawing/2014/main" id="{CE331D44-4E4C-CD76-2F97-7FC4C12A4E33}"/>
              </a:ext>
            </a:extLst>
          </p:cNvPr>
          <p:cNvSpPr>
            <a:spLocks noGrp="1"/>
          </p:cNvSpPr>
          <p:nvPr>
            <p:ph idx="1"/>
          </p:nvPr>
        </p:nvSpPr>
        <p:spPr/>
        <p:txBody>
          <a:bodyPr>
            <a:normAutofit fontScale="85000" lnSpcReduction="20000"/>
          </a:bodyPr>
          <a:lstStyle/>
          <a:p>
            <a:pPr lvl="0"/>
            <a:r>
              <a:rPr lang="it-IT"/>
              <a:t>Rispetto nell’anno precedente del tetto di spesa del personale;</a:t>
            </a:r>
          </a:p>
          <a:p>
            <a:pPr lvl="0"/>
            <a:r>
              <a:rPr lang="it-IT"/>
              <a:t>Attestazione che non vi sono dipendenti in eccedenza e/o in sovrannumero;</a:t>
            </a:r>
          </a:p>
          <a:p>
            <a:pPr lvl="0"/>
            <a:r>
              <a:rPr lang="it-IT"/>
              <a:t>Adozione del piano delle azioni positive o delle pari opportunità</a:t>
            </a:r>
          </a:p>
          <a:p>
            <a:pPr lvl="0"/>
            <a:r>
              <a:rPr lang="it-IT"/>
              <a:t>Attivazione della piattaforma telematica per la certificazione dei crediti;</a:t>
            </a:r>
          </a:p>
          <a:p>
            <a:pPr lvl="0"/>
            <a:r>
              <a:rPr lang="it-IT"/>
              <a:t>Rispetto dei termini per l’adozione dei documenti contabili e per la trasmissione alla banca dati delle amministrazioni pubbliche delle relative informazioni. Assunzioni possibili anche nell’esercizio provvisorio. Le deroghe per le assunzioni a tempo determinato di vigili, protezione civile, servizi sociali, istruzione, PNRR e per le assunzioni a tempo indeterminato per l’attuazione delle politiche di coesione</a:t>
            </a:r>
          </a:p>
          <a:p>
            <a:pPr lvl="0"/>
            <a:r>
              <a:rPr lang="it-IT"/>
              <a:t>Adozione del PIAO: possibile deroga</a:t>
            </a:r>
          </a:p>
          <a:p>
            <a:pPr lvl="0"/>
            <a:r>
              <a:rPr lang="it-IT"/>
              <a:t>Adozione della programmazione del fabbisogno ed invio alla FFPP tramite </a:t>
            </a:r>
            <a:r>
              <a:rPr lang="it-IT" err="1"/>
              <a:t>Sico</a:t>
            </a:r>
            <a:endParaRPr lang="it-IT"/>
          </a:p>
          <a:p>
            <a:endParaRPr lang="it-IT"/>
          </a:p>
        </p:txBody>
      </p:sp>
      <p:sp>
        <p:nvSpPr>
          <p:cNvPr id="4" name="Segnaposto piè di pagina 3">
            <a:extLst>
              <a:ext uri="{FF2B5EF4-FFF2-40B4-BE49-F238E27FC236}">
                <a16:creationId xmlns:a16="http://schemas.microsoft.com/office/drawing/2014/main" id="{931D2D57-B158-9367-40AF-1DE4FC70CDB5}"/>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130E6A11-C1F8-5FA2-D3F4-DDEAD2AEBEDA}"/>
              </a:ext>
            </a:extLst>
          </p:cNvPr>
          <p:cNvSpPr>
            <a:spLocks noGrp="1"/>
          </p:cNvSpPr>
          <p:nvPr>
            <p:ph type="sldNum" sz="quarter" idx="12"/>
          </p:nvPr>
        </p:nvSpPr>
        <p:spPr/>
        <p:txBody>
          <a:bodyPr/>
          <a:lstStyle/>
          <a:p>
            <a:fld id="{6D22F896-40B5-4ADD-8801-0D06FADFA095}" type="slidenum">
              <a:rPr lang="en-US" smtClean="0"/>
              <a:t>16</a:t>
            </a:fld>
            <a:endParaRPr lang="en-US"/>
          </a:p>
        </p:txBody>
      </p:sp>
    </p:spTree>
    <p:extLst>
      <p:ext uri="{BB962C8B-B14F-4D97-AF65-F5344CB8AC3E}">
        <p14:creationId xmlns:p14="http://schemas.microsoft.com/office/powerpoint/2010/main" val="242463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F82D21-B6AC-92A6-C743-2DD3A84DD1FB}"/>
              </a:ext>
            </a:extLst>
          </p:cNvPr>
          <p:cNvSpPr>
            <a:spLocks noGrp="1"/>
          </p:cNvSpPr>
          <p:nvPr>
            <p:ph type="title"/>
          </p:nvPr>
        </p:nvSpPr>
        <p:spPr/>
        <p:txBody>
          <a:bodyPr/>
          <a:lstStyle/>
          <a:p>
            <a:r>
              <a:rPr lang="it-IT"/>
              <a:t>Dott.  Arturo bianco</a:t>
            </a:r>
          </a:p>
        </p:txBody>
      </p:sp>
      <p:sp>
        <p:nvSpPr>
          <p:cNvPr id="3" name="Segnaposto contenuto 2">
            <a:extLst>
              <a:ext uri="{FF2B5EF4-FFF2-40B4-BE49-F238E27FC236}">
                <a16:creationId xmlns:a16="http://schemas.microsoft.com/office/drawing/2014/main" id="{CF39436C-7C87-6922-F5D3-1CF5F2BA76D1}"/>
              </a:ext>
            </a:extLst>
          </p:cNvPr>
          <p:cNvSpPr>
            <a:spLocks noGrp="1"/>
          </p:cNvSpPr>
          <p:nvPr>
            <p:ph idx="1"/>
          </p:nvPr>
        </p:nvSpPr>
        <p:spPr/>
        <p:txBody>
          <a:bodyPr>
            <a:normAutofit fontScale="77500" lnSpcReduction="20000"/>
          </a:bodyPr>
          <a:lstStyle/>
          <a:p>
            <a:r>
              <a:rPr lang="it-IT"/>
              <a:t>Esperto in gestione delle risorse umane, già consulente </a:t>
            </a:r>
            <a:r>
              <a:rPr lang="it-IT" err="1"/>
              <a:t>Dagla</a:t>
            </a:r>
            <a:r>
              <a:rPr lang="it-IT"/>
              <a:t>, Aran ed Anci, già dirigente </a:t>
            </a:r>
            <a:r>
              <a:rPr lang="it-IT" err="1"/>
              <a:t>Ancitel</a:t>
            </a:r>
            <a:endParaRPr lang="it-IT"/>
          </a:p>
          <a:p>
            <a:r>
              <a:rPr lang="it-IT"/>
              <a:t>Autore di: «La gestione del personale negli enti locali» (Cel editore 2023); «Il nuovo contratto del personale delle funzioni locali 2019/2021» (Cel editore 2023»; «Il Piao, contenuti e criticità» (Cel editore 2022); «Il contratto dei dirigenti e dei segretari» (Maggioli editore 2021), «Funzioni locali, il nuovo CCNL per il personale non dirigente» (Cel editore 2018); »Contrattazione, controlli e responsabilità» (Maggioli editore 2019)</a:t>
            </a:r>
          </a:p>
          <a:p>
            <a:r>
              <a:rPr lang="it-IT"/>
              <a:t>Giornalista, collabora con il Sole 24 Ore, dirige «Il Bollettino del Personale degli enti locali», «Oggi PA», «Città mia»</a:t>
            </a:r>
          </a:p>
          <a:p>
            <a:r>
              <a:rPr lang="it-IT"/>
              <a:t>Già Presidente Anci Sicilia e componente la Presidenza Nazionale dell’Anci</a:t>
            </a:r>
          </a:p>
          <a:p>
            <a:r>
              <a:rPr lang="it-IT"/>
              <a:t>E’ e/o è stato presidente e componente di numerosi organismi di valutazione (dal 1999) tra cui: comuni di Firenze, Rimini, Livorno, Vicenza, Sassari, Catanzaro, Cuneo, Viterbo, Sondrio, Nuoro; province di Cuneo, Livorno, Terni, Catanzaro, Oristano; gestioni associate; camera commercio Nuoro</a:t>
            </a:r>
          </a:p>
        </p:txBody>
      </p:sp>
      <p:sp>
        <p:nvSpPr>
          <p:cNvPr id="4" name="Segnaposto piè di pagina 3">
            <a:extLst>
              <a:ext uri="{FF2B5EF4-FFF2-40B4-BE49-F238E27FC236}">
                <a16:creationId xmlns:a16="http://schemas.microsoft.com/office/drawing/2014/main" id="{F5337A88-FBE8-A4C1-7E17-403D9B35676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3071A9E1-775C-088C-CC94-BFC2FE2B7C97}"/>
              </a:ext>
            </a:extLst>
          </p:cNvPr>
          <p:cNvSpPr>
            <a:spLocks noGrp="1"/>
          </p:cNvSpPr>
          <p:nvPr>
            <p:ph type="sldNum" sz="quarter" idx="12"/>
          </p:nvPr>
        </p:nvSpPr>
        <p:spPr/>
        <p:txBody>
          <a:bodyPr/>
          <a:lstStyle/>
          <a:p>
            <a:fld id="{6D22F896-40B5-4ADD-8801-0D06FADFA095}" type="slidenum">
              <a:rPr lang="en-US" smtClean="0"/>
              <a:t>2</a:t>
            </a:fld>
            <a:endParaRPr lang="en-US"/>
          </a:p>
        </p:txBody>
      </p:sp>
    </p:spTree>
    <p:extLst>
      <p:ext uri="{BB962C8B-B14F-4D97-AF65-F5344CB8AC3E}">
        <p14:creationId xmlns:p14="http://schemas.microsoft.com/office/powerpoint/2010/main" val="33770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AA0DAE-BBCA-5325-CC03-386D7E48CD4D}"/>
              </a:ext>
            </a:extLst>
          </p:cNvPr>
          <p:cNvSpPr>
            <a:spLocks noGrp="1"/>
          </p:cNvSpPr>
          <p:nvPr>
            <p:ph type="title"/>
          </p:nvPr>
        </p:nvSpPr>
        <p:spPr/>
        <p:txBody>
          <a:bodyPr/>
          <a:lstStyle/>
          <a:p>
            <a:r>
              <a:rPr lang="it-IT"/>
              <a:t>DL 75/2023, ARTICOLO 2, COMMA 1</a:t>
            </a:r>
          </a:p>
        </p:txBody>
      </p:sp>
      <p:sp>
        <p:nvSpPr>
          <p:cNvPr id="3" name="Segnaposto contenuto 2">
            <a:extLst>
              <a:ext uri="{FF2B5EF4-FFF2-40B4-BE49-F238E27FC236}">
                <a16:creationId xmlns:a16="http://schemas.microsoft.com/office/drawing/2014/main" id="{DB418377-F8CF-3464-EA8B-26A59544F2A1}"/>
              </a:ext>
            </a:extLst>
          </p:cNvPr>
          <p:cNvSpPr>
            <a:spLocks noGrp="1"/>
          </p:cNvSpPr>
          <p:nvPr>
            <p:ph idx="1"/>
          </p:nvPr>
        </p:nvSpPr>
        <p:spPr/>
        <p:txBody>
          <a:bodyPr>
            <a:normAutofit fontScale="92500" lnSpcReduction="20000"/>
          </a:bodyPr>
          <a:lstStyle/>
          <a:p>
            <a:r>
              <a:rPr lang="it-IT" b="0" i="0" u="none" strike="noStrike">
                <a:solidFill>
                  <a:srgbClr val="000000"/>
                </a:solidFill>
                <a:effectLst/>
              </a:rPr>
              <a:t>Al fine di semplificare le assunzioni di cui all'articolo 1, comma 446, della legge n. 145/2018,</a:t>
            </a:r>
            <a:r>
              <a:rPr lang="it-IT"/>
              <a:t> le amministrazioni pubbliche hanno facoltà di assumere a tempo indeterminato i lavoratori di cui all'articolo 2, comma 1, del d.lgs. n. 81/2000 e all'articolo 3, comma 1, del d.lgs. n. 280/1997, i lavoratori già rientranti nell'ambito di applicazione dell'abrogato articolo 7 del d.lgs. n. 468/1997, i lavoratori impegnati in attività di pubblica utilità, </a:t>
            </a:r>
            <a:r>
              <a:rPr lang="it-IT" err="1"/>
              <a:t>nonchè</a:t>
            </a:r>
            <a:r>
              <a:rPr lang="it-IT"/>
              <a:t> i lavoratori impegnati in attività socialmente utili della Regione siciliana, di cui all'articolo 30, comma 1, della legge della Regione siciliana 28 gennaio 2014, n. 5, e i lavoratori inseriti nell'elenco regionale di cui al medesimo articolo 30, comma 1, della legge della Regione siciliana n. 5 del 2014, anche con contratti di lavoro a tempo parziale, anche in deroga, fino al 30 giugno 2026 in qualità di lavoratori soprannumerari, alla dotazione organica e al piano di fabbisogno del personale, fermi restando i vincoli </a:t>
            </a:r>
            <a:r>
              <a:rPr lang="it-IT" err="1"/>
              <a:t>assunzionali</a:t>
            </a:r>
            <a:r>
              <a:rPr lang="it-IT"/>
              <a:t> previsti dalla vigente normativa</a:t>
            </a:r>
          </a:p>
        </p:txBody>
      </p:sp>
      <p:sp>
        <p:nvSpPr>
          <p:cNvPr id="4" name="Segnaposto piè di pagina 3">
            <a:extLst>
              <a:ext uri="{FF2B5EF4-FFF2-40B4-BE49-F238E27FC236}">
                <a16:creationId xmlns:a16="http://schemas.microsoft.com/office/drawing/2014/main" id="{3AEA2E70-29FE-46D6-28F7-7AF70CF4BF3F}"/>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2597DE30-E584-B496-26FF-9CF4893DF88E}"/>
              </a:ext>
            </a:extLst>
          </p:cNvPr>
          <p:cNvSpPr>
            <a:spLocks noGrp="1"/>
          </p:cNvSpPr>
          <p:nvPr>
            <p:ph type="sldNum" sz="quarter" idx="12"/>
          </p:nvPr>
        </p:nvSpPr>
        <p:spPr/>
        <p:txBody>
          <a:bodyPr/>
          <a:lstStyle/>
          <a:p>
            <a:fld id="{6D22F896-40B5-4ADD-8801-0D06FADFA095}" type="slidenum">
              <a:rPr lang="en-US" smtClean="0"/>
              <a:t>3</a:t>
            </a:fld>
            <a:endParaRPr lang="en-US"/>
          </a:p>
        </p:txBody>
      </p:sp>
    </p:spTree>
    <p:extLst>
      <p:ext uri="{BB962C8B-B14F-4D97-AF65-F5344CB8AC3E}">
        <p14:creationId xmlns:p14="http://schemas.microsoft.com/office/powerpoint/2010/main" val="168196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D9D922-3CAE-B635-6BC4-4A7B9BC70C82}"/>
              </a:ext>
            </a:extLst>
          </p:cNvPr>
          <p:cNvSpPr>
            <a:spLocks noGrp="1"/>
          </p:cNvSpPr>
          <p:nvPr>
            <p:ph type="title"/>
          </p:nvPr>
        </p:nvSpPr>
        <p:spPr/>
        <p:txBody>
          <a:bodyPr>
            <a:normAutofit fontScale="90000"/>
          </a:bodyPr>
          <a:lstStyle/>
          <a:p>
            <a:r>
              <a:rPr lang="it-IT"/>
              <a:t>LEGGE 160/2019, ART. 1 COMMA 495 COME MODIFICATO DAL DL 215/2023, ARTICOLO 1, COMMA 6 </a:t>
            </a:r>
          </a:p>
        </p:txBody>
      </p:sp>
      <p:sp>
        <p:nvSpPr>
          <p:cNvPr id="3" name="Segnaposto contenuto 2">
            <a:extLst>
              <a:ext uri="{FF2B5EF4-FFF2-40B4-BE49-F238E27FC236}">
                <a16:creationId xmlns:a16="http://schemas.microsoft.com/office/drawing/2014/main" id="{F0739CCF-4BAB-6ECF-1524-5BBE9524078A}"/>
              </a:ext>
            </a:extLst>
          </p:cNvPr>
          <p:cNvSpPr>
            <a:spLocks noGrp="1"/>
          </p:cNvSpPr>
          <p:nvPr>
            <p:ph idx="1"/>
          </p:nvPr>
        </p:nvSpPr>
        <p:spPr/>
        <p:txBody>
          <a:bodyPr>
            <a:noAutofit/>
          </a:bodyPr>
          <a:lstStyle/>
          <a:p>
            <a:r>
              <a:rPr lang="it-IT" sz="1600" b="0" i="0" u="none" strike="noStrike">
                <a:solidFill>
                  <a:srgbClr val="000000"/>
                </a:solidFill>
                <a:effectLst/>
              </a:rPr>
              <a:t>Al fine di semplificare le assunzioni di cui all'articolo 1, comma 446, della legge n. 145/2018,</a:t>
            </a:r>
            <a:r>
              <a:rPr lang="it-IT" sz="1600"/>
              <a:t> le PA utilizzatrici dei lavoratori socialmente utili di cui all'articolo 2, comma 1, del </a:t>
            </a:r>
            <a:r>
              <a:rPr lang="it-IT" sz="1600" err="1"/>
              <a:t>d.lgs</a:t>
            </a:r>
            <a:r>
              <a:rPr lang="it-IT" sz="1600"/>
              <a:t> n. 81/2018 e all'articolo 3, comma 1, del d.lgs. n. 280/1997, </a:t>
            </a:r>
            <a:r>
              <a:rPr lang="it-IT" sz="1600" err="1"/>
              <a:t>nonchè</a:t>
            </a:r>
            <a:r>
              <a:rPr lang="it-IT" sz="1600"/>
              <a:t> dei lavoratori già rientranti nell'abrogato articolo 7 del </a:t>
            </a:r>
            <a:r>
              <a:rPr lang="it-IT" sz="1600" err="1"/>
              <a:t>d.lgs</a:t>
            </a:r>
            <a:r>
              <a:rPr lang="it-IT" sz="1600"/>
              <a:t> n. 468/1997 e dei lavoratori impegnati in attività di pubblica utilità, anche mediante contratti di lavoro a tempo determinato o contratti di collaborazione coordinata e continuativa </a:t>
            </a:r>
            <a:r>
              <a:rPr lang="it-IT" sz="1600" err="1"/>
              <a:t>nonchè</a:t>
            </a:r>
            <a:r>
              <a:rPr lang="it-IT" sz="1600"/>
              <a:t> mediante altre tipologie contrattuali, possono procedere all'assunzione a tempo indeterminato, anche con contratti di lavoro a tempo parziale, anche in deroga, fino al 31 dicembre 2024 in qualità di lavoratori sovrannumerari, alla dotazione organica, al piano di fabbisogno del personale ed ai vincoli </a:t>
            </a:r>
            <a:r>
              <a:rPr lang="it-IT" sz="1600" err="1"/>
              <a:t>assunzionali</a:t>
            </a:r>
            <a:r>
              <a:rPr lang="it-IT" sz="1600"/>
              <a:t> previsti dalla vigente normativa limitatamente alle risorse di cui al comma 497, primo periodo. I lavoratori che alla data del 31 dicembre 2016 erano impiegati in progetti di lavori socialmente utili ai sensi degli articoli 4, commi 6 e 21, e 9, comma 25, lettera b), del </a:t>
            </a:r>
            <a:r>
              <a:rPr lang="it-IT" sz="1600" err="1"/>
              <a:t>d.l.</a:t>
            </a:r>
            <a:r>
              <a:rPr lang="it-IT" sz="1600"/>
              <a:t> n. 510/1996 .., possono essere assunti dalle PA che ne erano utilizzatrici alla predetta data, a tempo indeterminato, anche con contratti di lavoro a tempo parziale, anche in deroga, per gli anni 2021 e 2022 in qualità di lavoratori sovrannumerari, alla dotazione organica e al piano di fabbisogno del personale previsti dalla vigente normativa limitatamente alle risorse di cui al primo periodo del comma 497 del presente articolo</a:t>
            </a:r>
          </a:p>
        </p:txBody>
      </p:sp>
      <p:sp>
        <p:nvSpPr>
          <p:cNvPr id="4" name="Segnaposto piè di pagina 3">
            <a:extLst>
              <a:ext uri="{FF2B5EF4-FFF2-40B4-BE49-F238E27FC236}">
                <a16:creationId xmlns:a16="http://schemas.microsoft.com/office/drawing/2014/main" id="{BC51C42A-A430-25F8-04E9-6056B62E454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D53738ED-4052-379A-D804-C8481BDDBD73}"/>
              </a:ext>
            </a:extLst>
          </p:cNvPr>
          <p:cNvSpPr>
            <a:spLocks noGrp="1"/>
          </p:cNvSpPr>
          <p:nvPr>
            <p:ph type="sldNum" sz="quarter" idx="12"/>
          </p:nvPr>
        </p:nvSpPr>
        <p:spPr/>
        <p:txBody>
          <a:bodyPr/>
          <a:lstStyle/>
          <a:p>
            <a:fld id="{6D22F896-40B5-4ADD-8801-0D06FADFA095}" type="slidenum">
              <a:rPr lang="en-US" smtClean="0"/>
              <a:t>4</a:t>
            </a:fld>
            <a:endParaRPr lang="en-US"/>
          </a:p>
        </p:txBody>
      </p:sp>
    </p:spTree>
    <p:extLst>
      <p:ext uri="{BB962C8B-B14F-4D97-AF65-F5344CB8AC3E}">
        <p14:creationId xmlns:p14="http://schemas.microsoft.com/office/powerpoint/2010/main" val="274631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7A8968-A9F7-B59B-AC71-4A7971EE0905}"/>
              </a:ext>
            </a:extLst>
          </p:cNvPr>
          <p:cNvSpPr>
            <a:spLocks noGrp="1"/>
          </p:cNvSpPr>
          <p:nvPr>
            <p:ph type="title"/>
          </p:nvPr>
        </p:nvSpPr>
        <p:spPr/>
        <p:txBody>
          <a:bodyPr/>
          <a:lstStyle/>
          <a:p>
            <a:r>
              <a:rPr lang="it-IT"/>
              <a:t>LEGGE SICILIA 1/2024, ARTICOLO 10</a:t>
            </a:r>
          </a:p>
        </p:txBody>
      </p:sp>
      <p:sp>
        <p:nvSpPr>
          <p:cNvPr id="3" name="Segnaposto contenuto 2">
            <a:extLst>
              <a:ext uri="{FF2B5EF4-FFF2-40B4-BE49-F238E27FC236}">
                <a16:creationId xmlns:a16="http://schemas.microsoft.com/office/drawing/2014/main" id="{266B0C7F-BDD8-9EDE-0E9D-0FE9B1BBFD37}"/>
              </a:ext>
            </a:extLst>
          </p:cNvPr>
          <p:cNvSpPr>
            <a:spLocks noGrp="1"/>
          </p:cNvSpPr>
          <p:nvPr>
            <p:ph idx="1"/>
          </p:nvPr>
        </p:nvSpPr>
        <p:spPr/>
        <p:txBody>
          <a:bodyPr>
            <a:normAutofit fontScale="92500" lnSpcReduction="20000"/>
          </a:bodyPr>
          <a:lstStyle/>
          <a:p>
            <a:r>
              <a:rPr lang="it-IT"/>
              <a:t>Per le finalità di cui al comma 1 dell'art. 2 del decreto-legge 22 giugno 2023, n. 75 .. </a:t>
            </a:r>
            <a:r>
              <a:rPr lang="it-IT" err="1"/>
              <a:t>nonchè</a:t>
            </a:r>
            <a:r>
              <a:rPr lang="it-IT"/>
              <a:t> per le finalità di cui al comma 2 dell'art. 4 della legge regionale 29 dicembre 2016, n. 27 e successive modificazioni e di cui al comma 5 dell'art. 11 della legge regionale 9 maggio 2017, n. 8, è autorizzata la spesa di 79.000 migliaia di euro per l'esercizio finanziario 2024, di 79.200 migliaia di euro per l'esercizio finanziario 2025 e di 77.700 migliaia di euro per l'esercizio finanziario 2026, da iscrivere nell'apposito fondo del Dipartimento regionale del bilancio e del Tesoro (missione 20, programma 3, capitolo 215785), comprensiva delle variazioni derivanti dalle disposizioni di cui al comma 7. Dall'esercizio finanziario 2027 sino all'esercizio finanziario 2047 è autorizzata la spesa come da tabella che segue (missione 15, programma 3, capitolo 215785), cui si provvede mediante utilizzo delle risorse riconosciute alla regione ai sensi del comma 448 dell'art. 1 della legge 30 dicembre 2023, n. 213. </a:t>
            </a:r>
          </a:p>
        </p:txBody>
      </p:sp>
      <p:sp>
        <p:nvSpPr>
          <p:cNvPr id="4" name="Segnaposto piè di pagina 3">
            <a:extLst>
              <a:ext uri="{FF2B5EF4-FFF2-40B4-BE49-F238E27FC236}">
                <a16:creationId xmlns:a16="http://schemas.microsoft.com/office/drawing/2014/main" id="{46019000-3618-29C6-1ECE-1C8279203F3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524755D8-F44B-0D8C-EBB1-4906EFDFD7C5}"/>
              </a:ext>
            </a:extLst>
          </p:cNvPr>
          <p:cNvSpPr>
            <a:spLocks noGrp="1"/>
          </p:cNvSpPr>
          <p:nvPr>
            <p:ph type="sldNum" sz="quarter" idx="12"/>
          </p:nvPr>
        </p:nvSpPr>
        <p:spPr/>
        <p:txBody>
          <a:bodyPr/>
          <a:lstStyle/>
          <a:p>
            <a:fld id="{6D22F896-40B5-4ADD-8801-0D06FADFA095}" type="slidenum">
              <a:rPr lang="en-US" smtClean="0"/>
              <a:t>5</a:t>
            </a:fld>
            <a:endParaRPr lang="en-US"/>
          </a:p>
        </p:txBody>
      </p:sp>
    </p:spTree>
    <p:extLst>
      <p:ext uri="{BB962C8B-B14F-4D97-AF65-F5344CB8AC3E}">
        <p14:creationId xmlns:p14="http://schemas.microsoft.com/office/powerpoint/2010/main" val="7722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67A0D3-046A-5298-9217-523C94C73EAD}"/>
              </a:ext>
            </a:extLst>
          </p:cNvPr>
          <p:cNvSpPr>
            <a:spLocks noGrp="1"/>
          </p:cNvSpPr>
          <p:nvPr>
            <p:ph type="title"/>
          </p:nvPr>
        </p:nvSpPr>
        <p:spPr/>
        <p:txBody>
          <a:bodyPr>
            <a:normAutofit/>
          </a:bodyPr>
          <a:lstStyle/>
          <a:p>
            <a:r>
              <a:rPr lang="it-IT"/>
              <a:t>CIRCOLARE ASSESSORATO FAMIGLIA, POLITICHE SOCIALI E LAVORO PROT. 17548 DEL 24/4/2024 (1)</a:t>
            </a:r>
          </a:p>
        </p:txBody>
      </p:sp>
      <p:sp>
        <p:nvSpPr>
          <p:cNvPr id="3" name="Segnaposto contenuto 2">
            <a:extLst>
              <a:ext uri="{FF2B5EF4-FFF2-40B4-BE49-F238E27FC236}">
                <a16:creationId xmlns:a16="http://schemas.microsoft.com/office/drawing/2014/main" id="{B008C02E-7420-6468-DE04-ECC16D518226}"/>
              </a:ext>
            </a:extLst>
          </p:cNvPr>
          <p:cNvSpPr>
            <a:spLocks noGrp="1"/>
          </p:cNvSpPr>
          <p:nvPr>
            <p:ph idx="1"/>
          </p:nvPr>
        </p:nvSpPr>
        <p:spPr/>
        <p:txBody>
          <a:bodyPr>
            <a:normAutofit fontScale="92500" lnSpcReduction="10000"/>
          </a:bodyPr>
          <a:lstStyle/>
          <a:p>
            <a:r>
              <a:rPr lang="it-IT"/>
              <a:t>Adottata dopo avere sentito i pareri di Anci Sicilia ed </a:t>
            </a:r>
            <a:r>
              <a:rPr lang="it-IT" err="1"/>
              <a:t>Asael</a:t>
            </a:r>
            <a:endParaRPr lang="it-IT"/>
          </a:p>
          <a:p>
            <a:r>
              <a:rPr lang="it-IT"/>
              <a:t>Finalità: modalità e condizioni attraverso cui le PA «possono ottenere il contributo regionale finalizzato alla stabilizzazione, mediante l’assunzione (con rapporto di lavoro subordinato a tempo indeterminato, a tempo pieno o anche a tempo parziale) degli ASU»</a:t>
            </a:r>
          </a:p>
          <a:p>
            <a:r>
              <a:rPr lang="it-IT"/>
              <a:t>La copertura finanziaria è prevista fino al 2047, anno entro cui cesseranno dal servizio tutti gli ASU: quindi in misura permanente</a:t>
            </a:r>
          </a:p>
          <a:p>
            <a:r>
              <a:rPr lang="it-IT"/>
              <a:t>Il contributo regionale è parametrato su una utilizzazione a 24 ore (ovviamente sulla base del trattamento economico attualmente in godimento) (finanziamento degli enti per i maggiori costi derivanti dai rinnovi contrattuali?)</a:t>
            </a:r>
          </a:p>
          <a:p>
            <a:endParaRPr lang="it-IT"/>
          </a:p>
        </p:txBody>
      </p:sp>
      <p:sp>
        <p:nvSpPr>
          <p:cNvPr id="4" name="Segnaposto piè di pagina 3">
            <a:extLst>
              <a:ext uri="{FF2B5EF4-FFF2-40B4-BE49-F238E27FC236}">
                <a16:creationId xmlns:a16="http://schemas.microsoft.com/office/drawing/2014/main" id="{283AF537-621E-D2E4-E61F-73704DA406A6}"/>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B344AA04-D222-0185-E1A0-B7B8B5824B90}"/>
              </a:ext>
            </a:extLst>
          </p:cNvPr>
          <p:cNvSpPr>
            <a:spLocks noGrp="1"/>
          </p:cNvSpPr>
          <p:nvPr>
            <p:ph type="sldNum" sz="quarter" idx="12"/>
          </p:nvPr>
        </p:nvSpPr>
        <p:spPr/>
        <p:txBody>
          <a:bodyPr/>
          <a:lstStyle/>
          <a:p>
            <a:fld id="{6D22F896-40B5-4ADD-8801-0D06FADFA095}" type="slidenum">
              <a:rPr lang="en-US" smtClean="0"/>
              <a:t>6</a:t>
            </a:fld>
            <a:endParaRPr lang="en-US"/>
          </a:p>
        </p:txBody>
      </p:sp>
    </p:spTree>
    <p:extLst>
      <p:ext uri="{BB962C8B-B14F-4D97-AF65-F5344CB8AC3E}">
        <p14:creationId xmlns:p14="http://schemas.microsoft.com/office/powerpoint/2010/main" val="1367740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C735F4-4EFC-297D-D929-4C1307C294E2}"/>
              </a:ext>
            </a:extLst>
          </p:cNvPr>
          <p:cNvSpPr>
            <a:spLocks noGrp="1"/>
          </p:cNvSpPr>
          <p:nvPr>
            <p:ph type="title"/>
          </p:nvPr>
        </p:nvSpPr>
        <p:spPr/>
        <p:txBody>
          <a:bodyPr/>
          <a:lstStyle/>
          <a:p>
            <a:r>
              <a:rPr lang="it-IT"/>
              <a:t>CIRCOLARE ASSESSORATO FAMIGLIA, POLITICHE SOCIALI E LAVORO PROT. 17548 DEL 24/4/2024 (2)</a:t>
            </a:r>
          </a:p>
        </p:txBody>
      </p:sp>
      <p:sp>
        <p:nvSpPr>
          <p:cNvPr id="3" name="Segnaposto contenuto 2">
            <a:extLst>
              <a:ext uri="{FF2B5EF4-FFF2-40B4-BE49-F238E27FC236}">
                <a16:creationId xmlns:a16="http://schemas.microsoft.com/office/drawing/2014/main" id="{DC0F3785-1513-C740-CED1-737A718E40AA}"/>
              </a:ext>
            </a:extLst>
          </p:cNvPr>
          <p:cNvSpPr>
            <a:spLocks noGrp="1"/>
          </p:cNvSpPr>
          <p:nvPr>
            <p:ph idx="1"/>
          </p:nvPr>
        </p:nvSpPr>
        <p:spPr/>
        <p:txBody>
          <a:bodyPr>
            <a:normAutofit fontScale="85000" lnSpcReduction="20000"/>
          </a:bodyPr>
          <a:lstStyle/>
          <a:p>
            <a:r>
              <a:rPr lang="it-IT"/>
              <a:t>Le procedure </a:t>
            </a:r>
            <a:r>
              <a:rPr lang="it-IT" err="1"/>
              <a:t>assunzionali</a:t>
            </a:r>
            <a:r>
              <a:rPr lang="it-IT"/>
              <a:t> «selezione pubblica riservata esclusivamente a tali soggetti, assegnati ed utilizzati dall’ente procedente da svolgere secondo le rituali procedure previste dalla legge per i profili professionali e le categorie contrattuali che si intendono coprire. Agli esiti di tali procedure di selezione, può essere stipulato il conseguente contratto di lavoro subordinato a tempo indeterminato, anche a tempo parziale, in ossequio alle previsioni di cui al citato comma 1, dell’art. 2 del </a:t>
            </a:r>
            <a:r>
              <a:rPr lang="it-IT" err="1"/>
              <a:t>d.l.</a:t>
            </a:r>
            <a:r>
              <a:rPr lang="it-IT"/>
              <a:t> n. 75/2023»</a:t>
            </a:r>
          </a:p>
          <a:p>
            <a:r>
              <a:rPr lang="it-IT"/>
              <a:t>«Per enti pubblici ammissibili al contributo in argomento si intendono le PA di cui all’art. 1, comma 2, del d.lgs. n. 165/2001, le quali potranno stabilizzare i lavoratori dei </a:t>
            </a:r>
            <a:r>
              <a:rPr lang="it-IT" err="1"/>
              <a:t>quibus</a:t>
            </a:r>
            <a:r>
              <a:rPr lang="it-IT"/>
              <a:t> assegnati ed in utilizzazione presso le proprie strutture .. fermi restando i vincoli </a:t>
            </a:r>
            <a:r>
              <a:rPr lang="it-IT" err="1"/>
              <a:t>assunzionali</a:t>
            </a:r>
            <a:r>
              <a:rPr lang="it-IT"/>
              <a:t> previsti dalla vigente normativa». Esclusione della regione e degli enti regionali</a:t>
            </a:r>
          </a:p>
          <a:p>
            <a:r>
              <a:rPr lang="it-IT"/>
              <a:t>«Il contributo regionale potrà essere concesso esclusivamente per assunzioni di lavoratori impegnati in attività socialmente utili, inseriti nell’elenco di cui all’art. 30, comma 1, della </a:t>
            </a:r>
            <a:r>
              <a:rPr lang="it-IT" err="1"/>
              <a:t>l.r</a:t>
            </a:r>
            <a:r>
              <a:rPr lang="it-IT"/>
              <a:t>. n. 5/2014 e </a:t>
            </a:r>
            <a:r>
              <a:rPr lang="it-IT" err="1"/>
              <a:t>smi</a:t>
            </a:r>
            <a:r>
              <a:rPr lang="it-IT"/>
              <a:t>»</a:t>
            </a:r>
          </a:p>
        </p:txBody>
      </p:sp>
      <p:sp>
        <p:nvSpPr>
          <p:cNvPr id="4" name="Segnaposto piè di pagina 3">
            <a:extLst>
              <a:ext uri="{FF2B5EF4-FFF2-40B4-BE49-F238E27FC236}">
                <a16:creationId xmlns:a16="http://schemas.microsoft.com/office/drawing/2014/main" id="{E2890028-E174-7012-C20F-2B6A44CB195E}"/>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4E081ED4-6F9C-88F1-48AD-04AFA0D3BDB1}"/>
              </a:ext>
            </a:extLst>
          </p:cNvPr>
          <p:cNvSpPr>
            <a:spLocks noGrp="1"/>
          </p:cNvSpPr>
          <p:nvPr>
            <p:ph type="sldNum" sz="quarter" idx="12"/>
          </p:nvPr>
        </p:nvSpPr>
        <p:spPr/>
        <p:txBody>
          <a:bodyPr/>
          <a:lstStyle/>
          <a:p>
            <a:fld id="{6D22F896-40B5-4ADD-8801-0D06FADFA095}" type="slidenum">
              <a:rPr lang="en-US" smtClean="0"/>
              <a:t>7</a:t>
            </a:fld>
            <a:endParaRPr lang="en-US"/>
          </a:p>
        </p:txBody>
      </p:sp>
    </p:spTree>
    <p:extLst>
      <p:ext uri="{BB962C8B-B14F-4D97-AF65-F5344CB8AC3E}">
        <p14:creationId xmlns:p14="http://schemas.microsoft.com/office/powerpoint/2010/main" val="419173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24C59A-2F1E-2055-BA0C-CBF549A15117}"/>
              </a:ext>
            </a:extLst>
          </p:cNvPr>
          <p:cNvSpPr>
            <a:spLocks noGrp="1"/>
          </p:cNvSpPr>
          <p:nvPr>
            <p:ph type="title"/>
          </p:nvPr>
        </p:nvSpPr>
        <p:spPr/>
        <p:txBody>
          <a:bodyPr/>
          <a:lstStyle/>
          <a:p>
            <a:r>
              <a:rPr lang="it-IT"/>
              <a:t>CIRCOLARE ASSESSORATO FAMIGLIA, POLITICHE SOCIALI E LAVORO PROT. 17548 DEL 24/4/2024 (3)</a:t>
            </a:r>
          </a:p>
        </p:txBody>
      </p:sp>
      <p:sp>
        <p:nvSpPr>
          <p:cNvPr id="3" name="Segnaposto contenuto 2">
            <a:extLst>
              <a:ext uri="{FF2B5EF4-FFF2-40B4-BE49-F238E27FC236}">
                <a16:creationId xmlns:a16="http://schemas.microsoft.com/office/drawing/2014/main" id="{EE7DD5EA-B937-D6A6-F408-7939E8DCA564}"/>
              </a:ext>
            </a:extLst>
          </p:cNvPr>
          <p:cNvSpPr>
            <a:spLocks noGrp="1"/>
          </p:cNvSpPr>
          <p:nvPr>
            <p:ph idx="1"/>
          </p:nvPr>
        </p:nvSpPr>
        <p:spPr/>
        <p:txBody>
          <a:bodyPr>
            <a:normAutofit fontScale="92500" lnSpcReduction="20000"/>
          </a:bodyPr>
          <a:lstStyle/>
          <a:p>
            <a:r>
              <a:rPr lang="it-IT"/>
              <a:t>Contributo massimo per ciascun ASU 19.180,00 euro annuali lordi onnicomprensivi (anche di oneri riflessi ed Irap)</a:t>
            </a:r>
          </a:p>
          <a:p>
            <a:r>
              <a:rPr lang="it-IT"/>
              <a:t>Comunicazione almeno 30 giorni prima della presunta datata di assunzione e di inizio del rapporto di lavoro del numero dei lavoratori che si intendono stabilizzare, con la stima della spesa prevista per ciascuno di essi, per il periodo che va dalla data presenta di assunzione fino al 31 dicembre dello stesso anno. Comunicazione da parte del Dipartimento del contributo</a:t>
            </a:r>
          </a:p>
          <a:p>
            <a:r>
              <a:rPr lang="it-IT"/>
              <a:t>Presentazione delle domande entro e non oltre il 15 settembre dell’anno di assunzione (quelle presentate oltre vanno all’anno successivo); entro il 15 ottobre dell’anno di assunzione decreto con assegnazione del contributo e liquidazione entro l’anno dello 80% della somma richiesta</a:t>
            </a:r>
          </a:p>
        </p:txBody>
      </p:sp>
      <p:sp>
        <p:nvSpPr>
          <p:cNvPr id="4" name="Segnaposto piè di pagina 3">
            <a:extLst>
              <a:ext uri="{FF2B5EF4-FFF2-40B4-BE49-F238E27FC236}">
                <a16:creationId xmlns:a16="http://schemas.microsoft.com/office/drawing/2014/main" id="{9014E5BF-3E59-8129-3FB3-A9491819819E}"/>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3CAC2F8A-0CC0-9413-99C0-7DD9AAA2CFC3}"/>
              </a:ext>
            </a:extLst>
          </p:cNvPr>
          <p:cNvSpPr>
            <a:spLocks noGrp="1"/>
          </p:cNvSpPr>
          <p:nvPr>
            <p:ph type="sldNum" sz="quarter" idx="12"/>
          </p:nvPr>
        </p:nvSpPr>
        <p:spPr/>
        <p:txBody>
          <a:bodyPr/>
          <a:lstStyle/>
          <a:p>
            <a:fld id="{6D22F896-40B5-4ADD-8801-0D06FADFA095}" type="slidenum">
              <a:rPr lang="en-US" smtClean="0"/>
              <a:t>8</a:t>
            </a:fld>
            <a:endParaRPr lang="en-US"/>
          </a:p>
        </p:txBody>
      </p:sp>
    </p:spTree>
    <p:extLst>
      <p:ext uri="{BB962C8B-B14F-4D97-AF65-F5344CB8AC3E}">
        <p14:creationId xmlns:p14="http://schemas.microsoft.com/office/powerpoint/2010/main" val="1904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0DCBC2-A7B3-B484-F37F-83A9D0B8CC19}"/>
              </a:ext>
            </a:extLst>
          </p:cNvPr>
          <p:cNvSpPr>
            <a:spLocks noGrp="1"/>
          </p:cNvSpPr>
          <p:nvPr>
            <p:ph type="title"/>
          </p:nvPr>
        </p:nvSpPr>
        <p:spPr/>
        <p:txBody>
          <a:bodyPr/>
          <a:lstStyle/>
          <a:p>
            <a:r>
              <a:rPr lang="it-IT"/>
              <a:t>CIRCOLARE ASSESSORATO FAMIGLIA, POLITICHE SOCIALI E LAVORO PROT. 17548 DEL 24/4/2024 (4)</a:t>
            </a:r>
          </a:p>
        </p:txBody>
      </p:sp>
      <p:sp>
        <p:nvSpPr>
          <p:cNvPr id="3" name="Segnaposto contenuto 2">
            <a:extLst>
              <a:ext uri="{FF2B5EF4-FFF2-40B4-BE49-F238E27FC236}">
                <a16:creationId xmlns:a16="http://schemas.microsoft.com/office/drawing/2014/main" id="{4D2A9343-2559-8C76-7716-02C1C82859E4}"/>
              </a:ext>
            </a:extLst>
          </p:cNvPr>
          <p:cNvSpPr>
            <a:spLocks noGrp="1"/>
          </p:cNvSpPr>
          <p:nvPr>
            <p:ph idx="1"/>
          </p:nvPr>
        </p:nvSpPr>
        <p:spPr/>
        <p:txBody>
          <a:bodyPr/>
          <a:lstStyle/>
          <a:p>
            <a:r>
              <a:rPr lang="it-IT"/>
              <a:t>Negli anni successivi alla assunzione comunicazione: </a:t>
            </a:r>
          </a:p>
          <a:p>
            <a:r>
              <a:rPr lang="it-IT"/>
              <a:t>entro il 31 gennaio degli elenchi dei lavoratori assunti/occupati e della spesa sostenuta nell’anno precedente, così entro il 31 marzo da potere avere il saldo; </a:t>
            </a:r>
          </a:p>
          <a:p>
            <a:r>
              <a:rPr lang="it-IT"/>
              <a:t>entro il 31 marzo degli elenchi dei lavoratori stabilizzati e per i quali vi è stata ammissione al contributo, con la indicazione dei dati anagrafici, del codice fiscale e della spesa prevista, così entro il 30 giugno impegno della spesa e liquidazione dello 80% di quanto indicato (il saldo entro il 31 marzo dell’anno successivo dopo la ricezione dei consuntivi di spesa</a:t>
            </a:r>
          </a:p>
        </p:txBody>
      </p:sp>
      <p:sp>
        <p:nvSpPr>
          <p:cNvPr id="4" name="Segnaposto piè di pagina 3">
            <a:extLst>
              <a:ext uri="{FF2B5EF4-FFF2-40B4-BE49-F238E27FC236}">
                <a16:creationId xmlns:a16="http://schemas.microsoft.com/office/drawing/2014/main" id="{E927032A-5B36-3FCB-C1F6-10A3AB75AC63}"/>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2B4D31F5-6E17-4FE5-7672-4F6C9C645457}"/>
              </a:ext>
            </a:extLst>
          </p:cNvPr>
          <p:cNvSpPr>
            <a:spLocks noGrp="1"/>
          </p:cNvSpPr>
          <p:nvPr>
            <p:ph type="sldNum" sz="quarter" idx="12"/>
          </p:nvPr>
        </p:nvSpPr>
        <p:spPr/>
        <p:txBody>
          <a:bodyPr/>
          <a:lstStyle/>
          <a:p>
            <a:fld id="{6D22F896-40B5-4ADD-8801-0D06FADFA095}" type="slidenum">
              <a:rPr lang="en-US" smtClean="0"/>
              <a:t>9</a:t>
            </a:fld>
            <a:endParaRPr lang="en-US"/>
          </a:p>
        </p:txBody>
      </p:sp>
    </p:spTree>
    <p:extLst>
      <p:ext uri="{BB962C8B-B14F-4D97-AF65-F5344CB8AC3E}">
        <p14:creationId xmlns:p14="http://schemas.microsoft.com/office/powerpoint/2010/main" val="1030922730"/>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Raccolta</Template>
  <TotalTime>0</TotalTime>
  <Words>2483</Words>
  <Application>Microsoft Macintosh PowerPoint</Application>
  <PresentationFormat>Widescreen</PresentationFormat>
  <Paragraphs>87</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Aptos</vt:lpstr>
      <vt:lpstr>Arial</vt:lpstr>
      <vt:lpstr>Gill Sans MT</vt:lpstr>
      <vt:lpstr>Helvetica</vt:lpstr>
      <vt:lpstr>Times New Roman</vt:lpstr>
      <vt:lpstr>Raccolta</vt:lpstr>
      <vt:lpstr>IL QUADRO NORMATIVO PER LA STABILIZZAZIONE DEL PERSONALE ASU</vt:lpstr>
      <vt:lpstr>Dott.  Arturo bianco</vt:lpstr>
      <vt:lpstr>DL 75/2023, ARTICOLO 2, COMMA 1</vt:lpstr>
      <vt:lpstr>LEGGE 160/2019, ART. 1 COMMA 495 COME MODIFICATO DAL DL 215/2023, ARTICOLO 1, COMMA 6 </vt:lpstr>
      <vt:lpstr>LEGGE SICILIA 1/2024, ARTICOLO 10</vt:lpstr>
      <vt:lpstr>CIRCOLARE ASSESSORATO FAMIGLIA, POLITICHE SOCIALI E LAVORO PROT. 17548 DEL 24/4/2024 (1)</vt:lpstr>
      <vt:lpstr>CIRCOLARE ASSESSORATO FAMIGLIA, POLITICHE SOCIALI E LAVORO PROT. 17548 DEL 24/4/2024 (2)</vt:lpstr>
      <vt:lpstr>CIRCOLARE ASSESSORATO FAMIGLIA, POLITICHE SOCIALI E LAVORO PROT. 17548 DEL 24/4/2024 (3)</vt:lpstr>
      <vt:lpstr>CIRCOLARE ASSESSORATO FAMIGLIA, POLITICHE SOCIALI E LAVORO PROT. 17548 DEL 24/4/2024 (4)</vt:lpstr>
      <vt:lpstr>CIRCOLARE ASSESSORATO FAMIGLIA, POLITICHE SOCIALI E LAVORO PROT. 17548 DEL 24/4/2024 (5)</vt:lpstr>
      <vt:lpstr>GLI EFFETTI DEL dl n. 75/2023 e delLA LEGGE REGIONALE 1/2024 (1)</vt:lpstr>
      <vt:lpstr>GLI EFFETTI DEL dl n. 75/2023 e delLA LEGGE REGIONALE 1/2024 (2)</vt:lpstr>
      <vt:lpstr>Le iniziative degli enti/1</vt:lpstr>
      <vt:lpstr>Le iniziative degli enti/2</vt:lpstr>
      <vt:lpstr>LE INIZIATIVE DEGLI ENTI/3</vt:lpstr>
      <vt:lpstr>IL RISPETTO DEI VINCOLI ALLE ASSUNZIONI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QUADRO NORMATIVO PER LA STABILIZZAZIONE DEL PERSONALE ASU</dc:title>
  <dc:creator>Arturo Bianco</dc:creator>
  <cp:lastModifiedBy>Arturo Bianco</cp:lastModifiedBy>
  <cp:revision>1</cp:revision>
  <dcterms:created xsi:type="dcterms:W3CDTF">2024-05-19T08:12:18Z</dcterms:created>
  <dcterms:modified xsi:type="dcterms:W3CDTF">2024-05-20T11:04:13Z</dcterms:modified>
</cp:coreProperties>
</file>