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60" r:id="rId2"/>
    <p:sldMasterId id="2147483671" r:id="rId3"/>
    <p:sldMasterId id="2147483676" r:id="rId4"/>
  </p:sldMasterIdLst>
  <p:notesMasterIdLst>
    <p:notesMasterId r:id="rId27"/>
  </p:notesMasterIdLst>
  <p:handoutMasterIdLst>
    <p:handoutMasterId r:id="rId28"/>
  </p:handoutMasterIdLst>
  <p:sldIdLst>
    <p:sldId id="263" r:id="rId5"/>
    <p:sldId id="637" r:id="rId6"/>
    <p:sldId id="638" r:id="rId7"/>
    <p:sldId id="639" r:id="rId8"/>
    <p:sldId id="641" r:id="rId9"/>
    <p:sldId id="642" r:id="rId10"/>
    <p:sldId id="640" r:id="rId11"/>
    <p:sldId id="643" r:id="rId12"/>
    <p:sldId id="646" r:id="rId13"/>
    <p:sldId id="645" r:id="rId14"/>
    <p:sldId id="647" r:id="rId15"/>
    <p:sldId id="656" r:id="rId16"/>
    <p:sldId id="658" r:id="rId17"/>
    <p:sldId id="657" r:id="rId18"/>
    <p:sldId id="660" r:id="rId19"/>
    <p:sldId id="659" r:id="rId20"/>
    <p:sldId id="661" r:id="rId21"/>
    <p:sldId id="662" r:id="rId22"/>
    <p:sldId id="663" r:id="rId23"/>
    <p:sldId id="664" r:id="rId24"/>
    <p:sldId id="665" r:id="rId25"/>
    <p:sldId id="686"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B88"/>
    <a:srgbClr val="6E8DB1"/>
    <a:srgbClr val="AC696F"/>
    <a:srgbClr val="BD2B0B"/>
    <a:srgbClr val="938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93559" autoAdjust="0"/>
  </p:normalViewPr>
  <p:slideViewPr>
    <p:cSldViewPr snapToGrid="0" showGuides="1">
      <p:cViewPr varScale="1">
        <p:scale>
          <a:sx n="89" d="100"/>
          <a:sy n="89" d="100"/>
        </p:scale>
        <p:origin x="130" y="77"/>
      </p:cViewPr>
      <p:guideLst>
        <p:guide orient="horz" pos="2160"/>
        <p:guide pos="3840"/>
      </p:guideLst>
    </p:cSldViewPr>
  </p:slideViewPr>
  <p:outlineViewPr>
    <p:cViewPr>
      <p:scale>
        <a:sx n="33" d="100"/>
        <a:sy n="33" d="100"/>
      </p:scale>
      <p:origin x="0" y="-37848"/>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86" d="100"/>
          <a:sy n="86" d="100"/>
        </p:scale>
        <p:origin x="3928"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 Bonesso" userId="354e4358-9088-401e-b09d-a4916435cd80" providerId="ADAL" clId="{C6DF46D4-7F7E-4843-B5D4-5E543D7B2BE4}"/>
    <pc:docChg chg="modSld">
      <pc:chgData name="Franco Bonesso" userId="354e4358-9088-401e-b09d-a4916435cd80" providerId="ADAL" clId="{C6DF46D4-7F7E-4843-B5D4-5E543D7B2BE4}" dt="2024-05-28T14:16:08.524" v="8" actId="20577"/>
      <pc:docMkLst>
        <pc:docMk/>
      </pc:docMkLst>
      <pc:sldChg chg="modSp mod">
        <pc:chgData name="Franco Bonesso" userId="354e4358-9088-401e-b09d-a4916435cd80" providerId="ADAL" clId="{C6DF46D4-7F7E-4843-B5D4-5E543D7B2BE4}" dt="2024-05-28T14:16:08.524" v="8" actId="20577"/>
        <pc:sldMkLst>
          <pc:docMk/>
          <pc:sldMk cId="3085230404" sldId="263"/>
        </pc:sldMkLst>
        <pc:spChg chg="mod">
          <ac:chgData name="Franco Bonesso" userId="354e4358-9088-401e-b09d-a4916435cd80" providerId="ADAL" clId="{C6DF46D4-7F7E-4843-B5D4-5E543D7B2BE4}" dt="2024-05-28T14:16:08.524" v="8" actId="20577"/>
          <ac:spMkLst>
            <pc:docMk/>
            <pc:sldMk cId="3085230404" sldId="263"/>
            <ac:spMk id="4" creationId="{6EFF2B89-3BDA-DCE2-3EE4-496658827A9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6E6949-9E20-C24B-A1AD-12F8D84E9C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18B62116-1DFA-4248-8786-8751757C3E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484C21-E9F6-CF4C-9D3E-5F1F4CF36F0D}" type="datetimeFigureOut">
              <a:rPr lang="it-IT" smtClean="0"/>
              <a:t>21/06/2024</a:t>
            </a:fld>
            <a:endParaRPr lang="it-IT"/>
          </a:p>
        </p:txBody>
      </p:sp>
      <p:sp>
        <p:nvSpPr>
          <p:cNvPr id="4" name="Footer Placeholder 3">
            <a:extLst>
              <a:ext uri="{FF2B5EF4-FFF2-40B4-BE49-F238E27FC236}">
                <a16:creationId xmlns:a16="http://schemas.microsoft.com/office/drawing/2014/main" id="{2E790B54-FB95-6845-93BC-1C92FD2353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E6A50C9C-05AB-134C-9864-C91BB17DCA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9C7B76-78A6-E745-9973-50F3892CFC07}" type="slidenum">
              <a:rPr lang="it-IT" smtClean="0"/>
              <a:t>‹N›</a:t>
            </a:fld>
            <a:endParaRPr lang="it-IT"/>
          </a:p>
        </p:txBody>
      </p:sp>
    </p:spTree>
    <p:extLst>
      <p:ext uri="{BB962C8B-B14F-4D97-AF65-F5344CB8AC3E}">
        <p14:creationId xmlns:p14="http://schemas.microsoft.com/office/powerpoint/2010/main" val="3354598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1D1E6-A14B-5642-9913-29126A17995F}" type="datetimeFigureOut">
              <a:rPr lang="it-IT" smtClean="0"/>
              <a:t>21/06/2024</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98C2C-C0B5-2941-88B5-3DB17834F703}" type="slidenum">
              <a:rPr lang="it-IT" smtClean="0"/>
              <a:t>‹N›</a:t>
            </a:fld>
            <a:endParaRPr lang="it-IT"/>
          </a:p>
        </p:txBody>
      </p:sp>
    </p:spTree>
    <p:extLst>
      <p:ext uri="{BB962C8B-B14F-4D97-AF65-F5344CB8AC3E}">
        <p14:creationId xmlns:p14="http://schemas.microsoft.com/office/powerpoint/2010/main" val="343374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4751851" y="548680"/>
            <a:ext cx="6913364" cy="4536504"/>
          </a:xfrm>
          <a:prstGeom prst="rect">
            <a:avLst/>
          </a:prstGeom>
        </p:spPr>
        <p:txBody>
          <a:bodyPr anchor="ctr" anchorCtr="0"/>
          <a:lstStyle>
            <a:lvl1pPr marL="0" indent="0">
              <a:buNone/>
              <a:defRPr sz="3600" b="1">
                <a:solidFill>
                  <a:schemeClr val="tx1">
                    <a:lumMod val="65000"/>
                    <a:lumOff val="35000"/>
                  </a:schemeClr>
                </a:solidFill>
                <a:latin typeface="Century Gothic" panose="020B0502020202020204" pitchFamily="34" charset="0"/>
              </a:defRPr>
            </a:lvl1pPr>
          </a:lstStyle>
          <a:p>
            <a:pPr lvl="0"/>
            <a:r>
              <a:rPr lang="it-IT" dirty="0"/>
              <a:t>Fare clic per inserire </a:t>
            </a:r>
          </a:p>
          <a:p>
            <a:pPr lvl="0"/>
            <a:r>
              <a:rPr lang="it-IT" dirty="0"/>
              <a:t>il titolo della presentazione</a:t>
            </a:r>
          </a:p>
        </p:txBody>
      </p:sp>
      <p:sp>
        <p:nvSpPr>
          <p:cNvPr id="6" name="Segnaposto testo 5"/>
          <p:cNvSpPr>
            <a:spLocks noGrp="1"/>
          </p:cNvSpPr>
          <p:nvPr>
            <p:ph type="body" sz="quarter" idx="11" hasCustomPrompt="1"/>
          </p:nvPr>
        </p:nvSpPr>
        <p:spPr>
          <a:xfrm>
            <a:off x="4751917" y="5379814"/>
            <a:ext cx="7008283" cy="425450"/>
          </a:xfrm>
          <a:prstGeom prst="rect">
            <a:avLst/>
          </a:prstGeom>
        </p:spPr>
        <p:txBody>
          <a:bodyPr/>
          <a:lstStyle>
            <a:lvl1pPr marL="0" indent="0">
              <a:buNone/>
              <a:defRPr sz="2400" b="1">
                <a:solidFill>
                  <a:schemeClr val="tx1">
                    <a:lumMod val="65000"/>
                    <a:lumOff val="35000"/>
                  </a:schemeClr>
                </a:solidFill>
                <a:latin typeface="Century Gothic" panose="020B0502020202020204" pitchFamily="34" charset="0"/>
              </a:defRPr>
            </a:lvl1pPr>
          </a:lstStyle>
          <a:p>
            <a:pPr lvl="0"/>
            <a:r>
              <a:rPr lang="it-IT" dirty="0"/>
              <a:t>Nome Cognome</a:t>
            </a:r>
          </a:p>
        </p:txBody>
      </p:sp>
      <p:sp>
        <p:nvSpPr>
          <p:cNvPr id="8" name="Segnaposto testo 7"/>
          <p:cNvSpPr>
            <a:spLocks noGrp="1"/>
          </p:cNvSpPr>
          <p:nvPr>
            <p:ph type="body" sz="quarter" idx="12" hasCustomPrompt="1"/>
          </p:nvPr>
        </p:nvSpPr>
        <p:spPr>
          <a:xfrm>
            <a:off x="4751918" y="5877942"/>
            <a:ext cx="7105649" cy="791418"/>
          </a:xfrm>
          <a:prstGeom prst="rect">
            <a:avLst/>
          </a:prstGeom>
        </p:spPr>
        <p:txBody>
          <a:bodyPr/>
          <a:lstStyle>
            <a:lvl1pPr marL="0" indent="0">
              <a:buNone/>
              <a:defRPr sz="2000" baseline="0">
                <a:solidFill>
                  <a:schemeClr val="tx1">
                    <a:lumMod val="65000"/>
                    <a:lumOff val="35000"/>
                  </a:schemeClr>
                </a:solidFill>
                <a:latin typeface="Century Gothic" panose="020B0502020202020204" pitchFamily="34" charset="0"/>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256672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0F74-AFC2-C742-8AEE-7B824470906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it-IT"/>
          </a:p>
        </p:txBody>
      </p:sp>
      <p:sp>
        <p:nvSpPr>
          <p:cNvPr id="3" name="Text Placeholder 2">
            <a:extLst>
              <a:ext uri="{FF2B5EF4-FFF2-40B4-BE49-F238E27FC236}">
                <a16:creationId xmlns:a16="http://schemas.microsoft.com/office/drawing/2014/main" id="{3B274AF3-C858-2648-B609-613413578E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FB41A53-3B70-EC48-89FC-ECE9830CF042}"/>
              </a:ext>
            </a:extLst>
          </p:cNvPr>
          <p:cNvSpPr>
            <a:spLocks noGrp="1"/>
          </p:cNvSpPr>
          <p:nvPr>
            <p:ph type="dt" sz="half" idx="10"/>
          </p:nvPr>
        </p:nvSpPr>
        <p:spPr/>
        <p:txBody>
          <a:bodyPr/>
          <a:lstStyle/>
          <a:p>
            <a:fld id="{E68912FB-C0CB-5C46-B43D-6C8447A3CAA2}" type="datetimeFigureOut">
              <a:rPr lang="it-IT" smtClean="0"/>
              <a:t>21/06/2024</a:t>
            </a:fld>
            <a:endParaRPr lang="it-IT"/>
          </a:p>
        </p:txBody>
      </p:sp>
      <p:sp>
        <p:nvSpPr>
          <p:cNvPr id="5" name="Footer Placeholder 4">
            <a:extLst>
              <a:ext uri="{FF2B5EF4-FFF2-40B4-BE49-F238E27FC236}">
                <a16:creationId xmlns:a16="http://schemas.microsoft.com/office/drawing/2014/main" id="{416CE04A-2D03-0F47-A036-0274596E9229}"/>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530F707-44A5-E041-A9C4-61CA8C7E93EC}"/>
              </a:ext>
            </a:extLst>
          </p:cNvPr>
          <p:cNvSpPr>
            <a:spLocks noGrp="1"/>
          </p:cNvSpPr>
          <p:nvPr>
            <p:ph type="sldNum" sz="quarter" idx="12"/>
          </p:nvPr>
        </p:nvSpPr>
        <p:spPr/>
        <p:txBody>
          <a:bodyPr/>
          <a:lstStyle/>
          <a:p>
            <a:fld id="{23A23337-013B-4C4C-96F5-BEC03D35DE53}" type="slidenum">
              <a:rPr lang="it-IT" smtClean="0"/>
              <a:t>‹N›</a:t>
            </a:fld>
            <a:endParaRPr lang="it-IT"/>
          </a:p>
        </p:txBody>
      </p:sp>
    </p:spTree>
    <p:extLst>
      <p:ext uri="{BB962C8B-B14F-4D97-AF65-F5344CB8AC3E}">
        <p14:creationId xmlns:p14="http://schemas.microsoft.com/office/powerpoint/2010/main" val="197194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607B-7163-AB40-9220-05622295B568}"/>
              </a:ext>
            </a:extLst>
          </p:cNvPr>
          <p:cNvSpPr>
            <a:spLocks noGrp="1"/>
          </p:cNvSpPr>
          <p:nvPr>
            <p:ph type="title"/>
          </p:nvPr>
        </p:nvSpPr>
        <p:spPr/>
        <p:txBody>
          <a:bodyPr/>
          <a:lstStyle/>
          <a:p>
            <a:r>
              <a:rPr lang="en-GB"/>
              <a:t>Click to edit Master title style</a:t>
            </a:r>
            <a:endParaRPr lang="it-IT"/>
          </a:p>
        </p:txBody>
      </p:sp>
      <p:sp>
        <p:nvSpPr>
          <p:cNvPr id="3" name="Content Placeholder 2">
            <a:extLst>
              <a:ext uri="{FF2B5EF4-FFF2-40B4-BE49-F238E27FC236}">
                <a16:creationId xmlns:a16="http://schemas.microsoft.com/office/drawing/2014/main" id="{B768D51B-ADB9-6C46-9016-6D46516DB9A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4" name="Content Placeholder 3">
            <a:extLst>
              <a:ext uri="{FF2B5EF4-FFF2-40B4-BE49-F238E27FC236}">
                <a16:creationId xmlns:a16="http://schemas.microsoft.com/office/drawing/2014/main" id="{848C1AE0-DC6F-4D4F-991C-C8727497106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5" name="Date Placeholder 4">
            <a:extLst>
              <a:ext uri="{FF2B5EF4-FFF2-40B4-BE49-F238E27FC236}">
                <a16:creationId xmlns:a16="http://schemas.microsoft.com/office/drawing/2014/main" id="{C1190849-0620-E84D-B0EE-4DC787FE4F67}"/>
              </a:ext>
            </a:extLst>
          </p:cNvPr>
          <p:cNvSpPr>
            <a:spLocks noGrp="1"/>
          </p:cNvSpPr>
          <p:nvPr>
            <p:ph type="dt" sz="half" idx="10"/>
          </p:nvPr>
        </p:nvSpPr>
        <p:spPr/>
        <p:txBody>
          <a:bodyPr/>
          <a:lstStyle/>
          <a:p>
            <a:fld id="{E68912FB-C0CB-5C46-B43D-6C8447A3CAA2}" type="datetimeFigureOut">
              <a:rPr lang="it-IT" smtClean="0"/>
              <a:t>21/06/2024</a:t>
            </a:fld>
            <a:endParaRPr lang="it-IT"/>
          </a:p>
        </p:txBody>
      </p:sp>
      <p:sp>
        <p:nvSpPr>
          <p:cNvPr id="6" name="Footer Placeholder 5">
            <a:extLst>
              <a:ext uri="{FF2B5EF4-FFF2-40B4-BE49-F238E27FC236}">
                <a16:creationId xmlns:a16="http://schemas.microsoft.com/office/drawing/2014/main" id="{884E4E3D-288A-6042-B76F-B1F802C22053}"/>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F9DF3320-5593-C142-A63B-9862CE7B5825}"/>
              </a:ext>
            </a:extLst>
          </p:cNvPr>
          <p:cNvSpPr>
            <a:spLocks noGrp="1"/>
          </p:cNvSpPr>
          <p:nvPr>
            <p:ph type="sldNum" sz="quarter" idx="12"/>
          </p:nvPr>
        </p:nvSpPr>
        <p:spPr/>
        <p:txBody>
          <a:bodyPr/>
          <a:lstStyle/>
          <a:p>
            <a:fld id="{23A23337-013B-4C4C-96F5-BEC03D35DE53}" type="slidenum">
              <a:rPr lang="it-IT" smtClean="0"/>
              <a:t>‹N›</a:t>
            </a:fld>
            <a:endParaRPr lang="it-IT"/>
          </a:p>
        </p:txBody>
      </p:sp>
    </p:spTree>
    <p:extLst>
      <p:ext uri="{BB962C8B-B14F-4D97-AF65-F5344CB8AC3E}">
        <p14:creationId xmlns:p14="http://schemas.microsoft.com/office/powerpoint/2010/main" val="3188964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A2DE-5188-4C4C-AF8A-62415467B540}"/>
              </a:ext>
            </a:extLst>
          </p:cNvPr>
          <p:cNvSpPr>
            <a:spLocks noGrp="1"/>
          </p:cNvSpPr>
          <p:nvPr>
            <p:ph type="title"/>
          </p:nvPr>
        </p:nvSpPr>
        <p:spPr>
          <a:xfrm>
            <a:off x="839788" y="365125"/>
            <a:ext cx="10515600" cy="1325563"/>
          </a:xfrm>
        </p:spPr>
        <p:txBody>
          <a:bodyPr/>
          <a:lstStyle/>
          <a:p>
            <a:r>
              <a:rPr lang="en-GB"/>
              <a:t>Click to edit Master title style</a:t>
            </a:r>
            <a:endParaRPr lang="it-IT"/>
          </a:p>
        </p:txBody>
      </p:sp>
      <p:sp>
        <p:nvSpPr>
          <p:cNvPr id="3" name="Text Placeholder 2">
            <a:extLst>
              <a:ext uri="{FF2B5EF4-FFF2-40B4-BE49-F238E27FC236}">
                <a16:creationId xmlns:a16="http://schemas.microsoft.com/office/drawing/2014/main" id="{F6412229-5AB3-DD40-8EAA-1875BEE0EB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BDD44E-7E08-BF40-812B-1B1E2E9E19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5" name="Text Placeholder 4">
            <a:extLst>
              <a:ext uri="{FF2B5EF4-FFF2-40B4-BE49-F238E27FC236}">
                <a16:creationId xmlns:a16="http://schemas.microsoft.com/office/drawing/2014/main" id="{D2786B26-AB9F-C44A-AF28-091E20F6CC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F0CEFB9-44D2-CB42-B284-17F4DBD1025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7" name="Date Placeholder 6">
            <a:extLst>
              <a:ext uri="{FF2B5EF4-FFF2-40B4-BE49-F238E27FC236}">
                <a16:creationId xmlns:a16="http://schemas.microsoft.com/office/drawing/2014/main" id="{DBE272E8-FC5E-334B-A065-E4860F645211}"/>
              </a:ext>
            </a:extLst>
          </p:cNvPr>
          <p:cNvSpPr>
            <a:spLocks noGrp="1"/>
          </p:cNvSpPr>
          <p:nvPr>
            <p:ph type="dt" sz="half" idx="10"/>
          </p:nvPr>
        </p:nvSpPr>
        <p:spPr/>
        <p:txBody>
          <a:bodyPr/>
          <a:lstStyle/>
          <a:p>
            <a:fld id="{E68912FB-C0CB-5C46-B43D-6C8447A3CAA2}" type="datetimeFigureOut">
              <a:rPr lang="it-IT" smtClean="0"/>
              <a:t>21/06/2024</a:t>
            </a:fld>
            <a:endParaRPr lang="it-IT"/>
          </a:p>
        </p:txBody>
      </p:sp>
      <p:sp>
        <p:nvSpPr>
          <p:cNvPr id="8" name="Footer Placeholder 7">
            <a:extLst>
              <a:ext uri="{FF2B5EF4-FFF2-40B4-BE49-F238E27FC236}">
                <a16:creationId xmlns:a16="http://schemas.microsoft.com/office/drawing/2014/main" id="{751196ED-0DB5-984A-B316-FE314BD1E67E}"/>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D103A6DA-E81C-D747-BECD-8B8B0F7AF535}"/>
              </a:ext>
            </a:extLst>
          </p:cNvPr>
          <p:cNvSpPr>
            <a:spLocks noGrp="1"/>
          </p:cNvSpPr>
          <p:nvPr>
            <p:ph type="sldNum" sz="quarter" idx="12"/>
          </p:nvPr>
        </p:nvSpPr>
        <p:spPr/>
        <p:txBody>
          <a:bodyPr/>
          <a:lstStyle/>
          <a:p>
            <a:fld id="{23A23337-013B-4C4C-96F5-BEC03D35DE53}" type="slidenum">
              <a:rPr lang="it-IT" smtClean="0"/>
              <a:t>‹N›</a:t>
            </a:fld>
            <a:endParaRPr lang="it-IT"/>
          </a:p>
        </p:txBody>
      </p:sp>
    </p:spTree>
    <p:extLst>
      <p:ext uri="{BB962C8B-B14F-4D97-AF65-F5344CB8AC3E}">
        <p14:creationId xmlns:p14="http://schemas.microsoft.com/office/powerpoint/2010/main" val="162965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567E-01BA-5048-BE4D-46784D557170}"/>
              </a:ext>
            </a:extLst>
          </p:cNvPr>
          <p:cNvSpPr>
            <a:spLocks noGrp="1"/>
          </p:cNvSpPr>
          <p:nvPr>
            <p:ph type="title"/>
          </p:nvPr>
        </p:nvSpPr>
        <p:spPr/>
        <p:txBody>
          <a:bodyPr/>
          <a:lstStyle/>
          <a:p>
            <a:r>
              <a:rPr lang="en-GB"/>
              <a:t>Click to edit Master title style</a:t>
            </a:r>
            <a:endParaRPr lang="it-IT"/>
          </a:p>
        </p:txBody>
      </p:sp>
      <p:sp>
        <p:nvSpPr>
          <p:cNvPr id="3" name="Date Placeholder 2">
            <a:extLst>
              <a:ext uri="{FF2B5EF4-FFF2-40B4-BE49-F238E27FC236}">
                <a16:creationId xmlns:a16="http://schemas.microsoft.com/office/drawing/2014/main" id="{3A33057B-6623-7F4E-9D25-871DED6B6E66}"/>
              </a:ext>
            </a:extLst>
          </p:cNvPr>
          <p:cNvSpPr>
            <a:spLocks noGrp="1"/>
          </p:cNvSpPr>
          <p:nvPr>
            <p:ph type="dt" sz="half" idx="10"/>
          </p:nvPr>
        </p:nvSpPr>
        <p:spPr/>
        <p:txBody>
          <a:bodyPr/>
          <a:lstStyle/>
          <a:p>
            <a:fld id="{E68912FB-C0CB-5C46-B43D-6C8447A3CAA2}" type="datetimeFigureOut">
              <a:rPr lang="it-IT" smtClean="0"/>
              <a:t>21/06/2024</a:t>
            </a:fld>
            <a:endParaRPr lang="it-IT"/>
          </a:p>
        </p:txBody>
      </p:sp>
      <p:sp>
        <p:nvSpPr>
          <p:cNvPr id="4" name="Footer Placeholder 3">
            <a:extLst>
              <a:ext uri="{FF2B5EF4-FFF2-40B4-BE49-F238E27FC236}">
                <a16:creationId xmlns:a16="http://schemas.microsoft.com/office/drawing/2014/main" id="{D304D9F2-A8C7-9C40-AD93-E28DF86077AC}"/>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31E294B1-09D9-9547-8F08-731E8EEBC0E3}"/>
              </a:ext>
            </a:extLst>
          </p:cNvPr>
          <p:cNvSpPr>
            <a:spLocks noGrp="1"/>
          </p:cNvSpPr>
          <p:nvPr>
            <p:ph type="sldNum" sz="quarter" idx="12"/>
          </p:nvPr>
        </p:nvSpPr>
        <p:spPr/>
        <p:txBody>
          <a:bodyPr/>
          <a:lstStyle/>
          <a:p>
            <a:fld id="{23A23337-013B-4C4C-96F5-BEC03D35DE53}" type="slidenum">
              <a:rPr lang="it-IT" smtClean="0"/>
              <a:t>‹N›</a:t>
            </a:fld>
            <a:endParaRPr lang="it-IT"/>
          </a:p>
        </p:txBody>
      </p:sp>
    </p:spTree>
    <p:extLst>
      <p:ext uri="{BB962C8B-B14F-4D97-AF65-F5344CB8AC3E}">
        <p14:creationId xmlns:p14="http://schemas.microsoft.com/office/powerpoint/2010/main" val="366383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0A3CDC-8886-7742-AEBA-115D7516F7F3}"/>
              </a:ext>
            </a:extLst>
          </p:cNvPr>
          <p:cNvSpPr>
            <a:spLocks noGrp="1"/>
          </p:cNvSpPr>
          <p:nvPr>
            <p:ph type="dt" sz="half" idx="10"/>
          </p:nvPr>
        </p:nvSpPr>
        <p:spPr/>
        <p:txBody>
          <a:bodyPr/>
          <a:lstStyle/>
          <a:p>
            <a:fld id="{E68912FB-C0CB-5C46-B43D-6C8447A3CAA2}" type="datetimeFigureOut">
              <a:rPr lang="it-IT" smtClean="0"/>
              <a:t>21/06/2024</a:t>
            </a:fld>
            <a:endParaRPr lang="it-IT"/>
          </a:p>
        </p:txBody>
      </p:sp>
      <p:sp>
        <p:nvSpPr>
          <p:cNvPr id="3" name="Footer Placeholder 2">
            <a:extLst>
              <a:ext uri="{FF2B5EF4-FFF2-40B4-BE49-F238E27FC236}">
                <a16:creationId xmlns:a16="http://schemas.microsoft.com/office/drawing/2014/main" id="{006766E1-7E30-E84D-9CE4-A4A687C2E02D}"/>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CB173492-C9D4-2844-8712-69B8FDF87AB5}"/>
              </a:ext>
            </a:extLst>
          </p:cNvPr>
          <p:cNvSpPr>
            <a:spLocks noGrp="1"/>
          </p:cNvSpPr>
          <p:nvPr>
            <p:ph type="sldNum" sz="quarter" idx="12"/>
          </p:nvPr>
        </p:nvSpPr>
        <p:spPr/>
        <p:txBody>
          <a:bodyPr/>
          <a:lstStyle/>
          <a:p>
            <a:fld id="{23A23337-013B-4C4C-96F5-BEC03D35DE53}" type="slidenum">
              <a:rPr lang="it-IT" smtClean="0"/>
              <a:t>‹N›</a:t>
            </a:fld>
            <a:endParaRPr lang="it-IT"/>
          </a:p>
        </p:txBody>
      </p:sp>
    </p:spTree>
    <p:extLst>
      <p:ext uri="{BB962C8B-B14F-4D97-AF65-F5344CB8AC3E}">
        <p14:creationId xmlns:p14="http://schemas.microsoft.com/office/powerpoint/2010/main" val="3548440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D57E6-FF5A-3347-A992-3BDE03547E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it-IT"/>
          </a:p>
        </p:txBody>
      </p:sp>
      <p:sp>
        <p:nvSpPr>
          <p:cNvPr id="3" name="Content Placeholder 2">
            <a:extLst>
              <a:ext uri="{FF2B5EF4-FFF2-40B4-BE49-F238E27FC236}">
                <a16:creationId xmlns:a16="http://schemas.microsoft.com/office/drawing/2014/main" id="{8B64009B-59FB-D641-9A74-7D160C1B48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4" name="Text Placeholder 3">
            <a:extLst>
              <a:ext uri="{FF2B5EF4-FFF2-40B4-BE49-F238E27FC236}">
                <a16:creationId xmlns:a16="http://schemas.microsoft.com/office/drawing/2014/main" id="{5F8DE192-4334-134B-A95E-A23053C39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653949A-C7DB-394E-A149-644BDD11DBE0}"/>
              </a:ext>
            </a:extLst>
          </p:cNvPr>
          <p:cNvSpPr>
            <a:spLocks noGrp="1"/>
          </p:cNvSpPr>
          <p:nvPr>
            <p:ph type="dt" sz="half" idx="10"/>
          </p:nvPr>
        </p:nvSpPr>
        <p:spPr/>
        <p:txBody>
          <a:bodyPr/>
          <a:lstStyle/>
          <a:p>
            <a:fld id="{E68912FB-C0CB-5C46-B43D-6C8447A3CAA2}" type="datetimeFigureOut">
              <a:rPr lang="it-IT" smtClean="0"/>
              <a:t>21/06/2024</a:t>
            </a:fld>
            <a:endParaRPr lang="it-IT"/>
          </a:p>
        </p:txBody>
      </p:sp>
      <p:sp>
        <p:nvSpPr>
          <p:cNvPr id="6" name="Footer Placeholder 5">
            <a:extLst>
              <a:ext uri="{FF2B5EF4-FFF2-40B4-BE49-F238E27FC236}">
                <a16:creationId xmlns:a16="http://schemas.microsoft.com/office/drawing/2014/main" id="{F45B34DF-E769-8648-AD10-68ECC0E42B42}"/>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83E88F9D-59BE-6149-868A-09FCC28AFDBB}"/>
              </a:ext>
            </a:extLst>
          </p:cNvPr>
          <p:cNvSpPr>
            <a:spLocks noGrp="1"/>
          </p:cNvSpPr>
          <p:nvPr>
            <p:ph type="sldNum" sz="quarter" idx="12"/>
          </p:nvPr>
        </p:nvSpPr>
        <p:spPr/>
        <p:txBody>
          <a:bodyPr/>
          <a:lstStyle/>
          <a:p>
            <a:fld id="{23A23337-013B-4C4C-96F5-BEC03D35DE53}" type="slidenum">
              <a:rPr lang="it-IT" smtClean="0"/>
              <a:t>‹N›</a:t>
            </a:fld>
            <a:endParaRPr lang="it-IT"/>
          </a:p>
        </p:txBody>
      </p:sp>
    </p:spTree>
    <p:extLst>
      <p:ext uri="{BB962C8B-B14F-4D97-AF65-F5344CB8AC3E}">
        <p14:creationId xmlns:p14="http://schemas.microsoft.com/office/powerpoint/2010/main" val="2162984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F1EB-EACD-5942-B7C6-193F7F7280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it-IT"/>
          </a:p>
        </p:txBody>
      </p:sp>
      <p:sp>
        <p:nvSpPr>
          <p:cNvPr id="3" name="Picture Placeholder 2">
            <a:extLst>
              <a:ext uri="{FF2B5EF4-FFF2-40B4-BE49-F238E27FC236}">
                <a16:creationId xmlns:a16="http://schemas.microsoft.com/office/drawing/2014/main" id="{23F760D8-DBFE-9848-B07E-8951926BCA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2B71ED2F-F8E0-6141-9CAE-64885B782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7BDA4E-CC12-7340-9CE4-BFDC21ED8171}"/>
              </a:ext>
            </a:extLst>
          </p:cNvPr>
          <p:cNvSpPr>
            <a:spLocks noGrp="1"/>
          </p:cNvSpPr>
          <p:nvPr>
            <p:ph type="dt" sz="half" idx="10"/>
          </p:nvPr>
        </p:nvSpPr>
        <p:spPr/>
        <p:txBody>
          <a:bodyPr/>
          <a:lstStyle/>
          <a:p>
            <a:fld id="{E68912FB-C0CB-5C46-B43D-6C8447A3CAA2}" type="datetimeFigureOut">
              <a:rPr lang="it-IT" smtClean="0"/>
              <a:t>21/06/2024</a:t>
            </a:fld>
            <a:endParaRPr lang="it-IT"/>
          </a:p>
        </p:txBody>
      </p:sp>
      <p:sp>
        <p:nvSpPr>
          <p:cNvPr id="6" name="Footer Placeholder 5">
            <a:extLst>
              <a:ext uri="{FF2B5EF4-FFF2-40B4-BE49-F238E27FC236}">
                <a16:creationId xmlns:a16="http://schemas.microsoft.com/office/drawing/2014/main" id="{9344D047-93F4-924C-B09E-0DF89365E47A}"/>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46F1D3FA-7A24-4844-8B35-86DFBB9D490F}"/>
              </a:ext>
            </a:extLst>
          </p:cNvPr>
          <p:cNvSpPr>
            <a:spLocks noGrp="1"/>
          </p:cNvSpPr>
          <p:nvPr>
            <p:ph type="sldNum" sz="quarter" idx="12"/>
          </p:nvPr>
        </p:nvSpPr>
        <p:spPr/>
        <p:txBody>
          <a:bodyPr/>
          <a:lstStyle/>
          <a:p>
            <a:fld id="{23A23337-013B-4C4C-96F5-BEC03D35DE53}" type="slidenum">
              <a:rPr lang="it-IT" smtClean="0"/>
              <a:t>‹N›</a:t>
            </a:fld>
            <a:endParaRPr lang="it-IT"/>
          </a:p>
        </p:txBody>
      </p:sp>
    </p:spTree>
    <p:extLst>
      <p:ext uri="{BB962C8B-B14F-4D97-AF65-F5344CB8AC3E}">
        <p14:creationId xmlns:p14="http://schemas.microsoft.com/office/powerpoint/2010/main" val="1700646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09F5-6331-D145-8661-B4419AE36387}"/>
              </a:ext>
            </a:extLst>
          </p:cNvPr>
          <p:cNvSpPr>
            <a:spLocks noGrp="1"/>
          </p:cNvSpPr>
          <p:nvPr>
            <p:ph type="title"/>
          </p:nvPr>
        </p:nvSpPr>
        <p:spPr/>
        <p:txBody>
          <a:bodyPr/>
          <a:lstStyle/>
          <a:p>
            <a:r>
              <a:rPr lang="en-GB"/>
              <a:t>Click to edit Master title style</a:t>
            </a:r>
            <a:endParaRPr lang="it-IT"/>
          </a:p>
        </p:txBody>
      </p:sp>
      <p:sp>
        <p:nvSpPr>
          <p:cNvPr id="3" name="Vertical Text Placeholder 2">
            <a:extLst>
              <a:ext uri="{FF2B5EF4-FFF2-40B4-BE49-F238E27FC236}">
                <a16:creationId xmlns:a16="http://schemas.microsoft.com/office/drawing/2014/main" id="{BC218EDA-03E2-2143-B6E8-BE966436B4A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4" name="Date Placeholder 3">
            <a:extLst>
              <a:ext uri="{FF2B5EF4-FFF2-40B4-BE49-F238E27FC236}">
                <a16:creationId xmlns:a16="http://schemas.microsoft.com/office/drawing/2014/main" id="{B5A0E9F5-15A5-3E47-9672-EABC775C0079}"/>
              </a:ext>
            </a:extLst>
          </p:cNvPr>
          <p:cNvSpPr>
            <a:spLocks noGrp="1"/>
          </p:cNvSpPr>
          <p:nvPr>
            <p:ph type="dt" sz="half" idx="10"/>
          </p:nvPr>
        </p:nvSpPr>
        <p:spPr/>
        <p:txBody>
          <a:bodyPr/>
          <a:lstStyle/>
          <a:p>
            <a:fld id="{E68912FB-C0CB-5C46-B43D-6C8447A3CAA2}" type="datetimeFigureOut">
              <a:rPr lang="it-IT" smtClean="0"/>
              <a:t>21/06/2024</a:t>
            </a:fld>
            <a:endParaRPr lang="it-IT"/>
          </a:p>
        </p:txBody>
      </p:sp>
      <p:sp>
        <p:nvSpPr>
          <p:cNvPr id="5" name="Footer Placeholder 4">
            <a:extLst>
              <a:ext uri="{FF2B5EF4-FFF2-40B4-BE49-F238E27FC236}">
                <a16:creationId xmlns:a16="http://schemas.microsoft.com/office/drawing/2014/main" id="{7C7C8A36-B2E9-EA4F-B584-2B0D1AC3FA5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D3DC681-F706-1042-9E4A-C96F503E3A21}"/>
              </a:ext>
            </a:extLst>
          </p:cNvPr>
          <p:cNvSpPr>
            <a:spLocks noGrp="1"/>
          </p:cNvSpPr>
          <p:nvPr>
            <p:ph type="sldNum" sz="quarter" idx="12"/>
          </p:nvPr>
        </p:nvSpPr>
        <p:spPr/>
        <p:txBody>
          <a:bodyPr/>
          <a:lstStyle/>
          <a:p>
            <a:fld id="{23A23337-013B-4C4C-96F5-BEC03D35DE53}" type="slidenum">
              <a:rPr lang="it-IT" smtClean="0"/>
              <a:t>‹N›</a:t>
            </a:fld>
            <a:endParaRPr lang="it-IT"/>
          </a:p>
        </p:txBody>
      </p:sp>
    </p:spTree>
    <p:extLst>
      <p:ext uri="{BB962C8B-B14F-4D97-AF65-F5344CB8AC3E}">
        <p14:creationId xmlns:p14="http://schemas.microsoft.com/office/powerpoint/2010/main" val="2167987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29F952-6D47-0147-9552-4E6224C0757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it-IT"/>
          </a:p>
        </p:txBody>
      </p:sp>
      <p:sp>
        <p:nvSpPr>
          <p:cNvPr id="3" name="Vertical Text Placeholder 2">
            <a:extLst>
              <a:ext uri="{FF2B5EF4-FFF2-40B4-BE49-F238E27FC236}">
                <a16:creationId xmlns:a16="http://schemas.microsoft.com/office/drawing/2014/main" id="{A8DDB098-F70C-D141-A908-50A40B0781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4" name="Date Placeholder 3">
            <a:extLst>
              <a:ext uri="{FF2B5EF4-FFF2-40B4-BE49-F238E27FC236}">
                <a16:creationId xmlns:a16="http://schemas.microsoft.com/office/drawing/2014/main" id="{A9256262-E283-3D4A-AD89-8E859AB11820}"/>
              </a:ext>
            </a:extLst>
          </p:cNvPr>
          <p:cNvSpPr>
            <a:spLocks noGrp="1"/>
          </p:cNvSpPr>
          <p:nvPr>
            <p:ph type="dt" sz="half" idx="10"/>
          </p:nvPr>
        </p:nvSpPr>
        <p:spPr/>
        <p:txBody>
          <a:bodyPr/>
          <a:lstStyle/>
          <a:p>
            <a:fld id="{E68912FB-C0CB-5C46-B43D-6C8447A3CAA2}" type="datetimeFigureOut">
              <a:rPr lang="it-IT" smtClean="0"/>
              <a:t>21/06/2024</a:t>
            </a:fld>
            <a:endParaRPr lang="it-IT"/>
          </a:p>
        </p:txBody>
      </p:sp>
      <p:sp>
        <p:nvSpPr>
          <p:cNvPr id="5" name="Footer Placeholder 4">
            <a:extLst>
              <a:ext uri="{FF2B5EF4-FFF2-40B4-BE49-F238E27FC236}">
                <a16:creationId xmlns:a16="http://schemas.microsoft.com/office/drawing/2014/main" id="{90E27786-5EE1-CB46-9ECD-C40E5B523DD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9DC80DC-53A1-7742-84F9-BB299E23AB67}"/>
              </a:ext>
            </a:extLst>
          </p:cNvPr>
          <p:cNvSpPr>
            <a:spLocks noGrp="1"/>
          </p:cNvSpPr>
          <p:nvPr>
            <p:ph type="sldNum" sz="quarter" idx="12"/>
          </p:nvPr>
        </p:nvSpPr>
        <p:spPr/>
        <p:txBody>
          <a:bodyPr/>
          <a:lstStyle/>
          <a:p>
            <a:fld id="{23A23337-013B-4C4C-96F5-BEC03D35DE53}" type="slidenum">
              <a:rPr lang="it-IT" smtClean="0"/>
              <a:t>‹N›</a:t>
            </a:fld>
            <a:endParaRPr lang="it-IT"/>
          </a:p>
        </p:txBody>
      </p:sp>
    </p:spTree>
    <p:extLst>
      <p:ext uri="{BB962C8B-B14F-4D97-AF65-F5344CB8AC3E}">
        <p14:creationId xmlns:p14="http://schemas.microsoft.com/office/powerpoint/2010/main" val="221574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527051" y="1412876"/>
            <a:ext cx="11233149"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527051" y="1989138"/>
            <a:ext cx="11233149"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527051" y="476674"/>
            <a:ext cx="11233149"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04385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527051" y="476674"/>
            <a:ext cx="11233149"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527051" y="1412875"/>
            <a:ext cx="11233149" cy="4608413"/>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341815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911026" y="2781300"/>
            <a:ext cx="10369551"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527051" y="1412876"/>
            <a:ext cx="11233149"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527051" y="476674"/>
            <a:ext cx="11233149"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55583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534584" y="1700809"/>
            <a:ext cx="9122833"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527051" y="476674"/>
            <a:ext cx="11233149"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97025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CHIUSURA">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1487488" y="2780928"/>
            <a:ext cx="9217024" cy="432370"/>
          </a:xfrm>
          <a:prstGeom prst="rect">
            <a:avLst/>
          </a:prstGeom>
        </p:spPr>
        <p:txBody>
          <a:bodyPr/>
          <a:lstStyle>
            <a:lvl1pPr marL="0" indent="0" algn="ctr">
              <a:buFontTx/>
              <a:buNone/>
              <a:defRPr sz="2000" b="1">
                <a:solidFill>
                  <a:schemeClr val="tx1">
                    <a:lumMod val="65000"/>
                    <a:lumOff val="35000"/>
                  </a:schemeClr>
                </a:solidFill>
                <a:latin typeface="Century Gothic" panose="020B0502020202020204" pitchFamily="34" charset="0"/>
              </a:defRPr>
            </a:lvl1pPr>
          </a:lstStyle>
          <a:p>
            <a:pPr lvl="0"/>
            <a:r>
              <a:rPr lang="it-IT" dirty="0"/>
              <a:t>Nome Cognome</a:t>
            </a:r>
          </a:p>
        </p:txBody>
      </p:sp>
      <p:sp>
        <p:nvSpPr>
          <p:cNvPr id="13" name="Segnaposto testo 12"/>
          <p:cNvSpPr>
            <a:spLocks noGrp="1"/>
          </p:cNvSpPr>
          <p:nvPr>
            <p:ph type="body" sz="quarter" idx="11" hasCustomPrompt="1"/>
          </p:nvPr>
        </p:nvSpPr>
        <p:spPr>
          <a:xfrm>
            <a:off x="1439483" y="3573017"/>
            <a:ext cx="9313035" cy="936103"/>
          </a:xfrm>
          <a:prstGeom prst="rect">
            <a:avLst/>
          </a:prstGeom>
        </p:spPr>
        <p:txBody>
          <a:bodyPr/>
          <a:lstStyle>
            <a:lvl1pPr marL="0" indent="0" algn="ctr">
              <a:buFontTx/>
              <a:buNone/>
              <a:defRPr sz="1600">
                <a:solidFill>
                  <a:schemeClr val="tx1">
                    <a:lumMod val="65000"/>
                    <a:lumOff val="35000"/>
                  </a:schemeClr>
                </a:solidFill>
                <a:latin typeface="Century Gothic" panose="020B0502020202020204" pitchFamily="34" charset="0"/>
              </a:defRPr>
            </a:lvl1pPr>
          </a:lstStyle>
          <a:p>
            <a:pPr lvl="0"/>
            <a:r>
              <a:rPr lang="it-IT" dirty="0"/>
              <a:t>Struttura</a:t>
            </a:r>
          </a:p>
        </p:txBody>
      </p:sp>
      <p:sp>
        <p:nvSpPr>
          <p:cNvPr id="16" name="Segnaposto testo 15"/>
          <p:cNvSpPr>
            <a:spLocks noGrp="1"/>
          </p:cNvSpPr>
          <p:nvPr>
            <p:ph type="body" sz="quarter" idx="12" hasCustomPrompt="1"/>
          </p:nvPr>
        </p:nvSpPr>
        <p:spPr>
          <a:xfrm>
            <a:off x="1390651" y="4725144"/>
            <a:ext cx="9410700" cy="1440160"/>
          </a:xfrm>
          <a:prstGeom prst="rect">
            <a:avLst/>
          </a:prstGeom>
        </p:spPr>
        <p:txBody>
          <a:bodyPr/>
          <a:lstStyle>
            <a:lvl1pPr marL="0" indent="0" algn="ctr">
              <a:buFontTx/>
              <a:buNone/>
              <a:defRPr sz="1300" b="0">
                <a:solidFill>
                  <a:schemeClr val="tx1">
                    <a:lumMod val="65000"/>
                    <a:lumOff val="35000"/>
                  </a:schemeClr>
                </a:solidFill>
                <a:latin typeface="Century Gothic" panose="020B0502020202020204" pitchFamily="34" charset="0"/>
              </a:defRPr>
            </a:lvl1pPr>
          </a:lstStyle>
          <a:p>
            <a:pPr lvl="0"/>
            <a:r>
              <a:rPr lang="it-IT" dirty="0"/>
              <a:t>nome.cognome@unibo.it</a:t>
            </a:r>
          </a:p>
          <a:p>
            <a:pPr lvl="0"/>
            <a:r>
              <a:rPr lang="it-IT" dirty="0"/>
              <a:t>051 20 99982</a:t>
            </a:r>
          </a:p>
        </p:txBody>
      </p:sp>
    </p:spTree>
    <p:extLst>
      <p:ext uri="{BB962C8B-B14F-4D97-AF65-F5344CB8AC3E}">
        <p14:creationId xmlns:p14="http://schemas.microsoft.com/office/powerpoint/2010/main" val="424945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yout CHIUSURA">
  <p:cSld name="1_Layout CHIUSURA">
    <p:spTree>
      <p:nvGrpSpPr>
        <p:cNvPr id="1" name="Shape 37"/>
        <p:cNvGrpSpPr/>
        <p:nvPr/>
      </p:nvGrpSpPr>
      <p:grpSpPr>
        <a:xfrm>
          <a:off x="0" y="0"/>
          <a:ext cx="0" cy="0"/>
          <a:chOff x="0" y="0"/>
          <a:chExt cx="0" cy="0"/>
        </a:xfrm>
      </p:grpSpPr>
      <p:sp>
        <p:nvSpPr>
          <p:cNvPr id="38" name="Google Shape;38;p48"/>
          <p:cNvSpPr txBox="1">
            <a:spLocks noGrp="1"/>
          </p:cNvSpPr>
          <p:nvPr>
            <p:ph type="body" idx="1"/>
          </p:nvPr>
        </p:nvSpPr>
        <p:spPr>
          <a:xfrm>
            <a:off x="1487488" y="2780928"/>
            <a:ext cx="9217024" cy="43237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rgbClr val="595959"/>
              </a:buClr>
              <a:buSzPts val="2000"/>
              <a:buFont typeface="Arial"/>
              <a:buNone/>
              <a:defRPr sz="2000" b="1" i="0" u="none" strike="noStrike" cap="none">
                <a:solidFill>
                  <a:srgbClr val="595959"/>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48"/>
          <p:cNvSpPr txBox="1">
            <a:spLocks noGrp="1"/>
          </p:cNvSpPr>
          <p:nvPr>
            <p:ph type="body" idx="2"/>
          </p:nvPr>
        </p:nvSpPr>
        <p:spPr>
          <a:xfrm>
            <a:off x="1439483" y="3573017"/>
            <a:ext cx="9313035" cy="936103"/>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320"/>
              </a:spcBef>
              <a:spcAft>
                <a:spcPts val="0"/>
              </a:spcAft>
              <a:buClr>
                <a:srgbClr val="595959"/>
              </a:buClr>
              <a:buSzPts val="1600"/>
              <a:buFont typeface="Arial"/>
              <a:buNone/>
              <a:defRPr sz="1600" b="0" i="0" u="none" strike="noStrike" cap="none">
                <a:solidFill>
                  <a:srgbClr val="595959"/>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48"/>
          <p:cNvSpPr txBox="1">
            <a:spLocks noGrp="1"/>
          </p:cNvSpPr>
          <p:nvPr>
            <p:ph type="body" idx="3"/>
          </p:nvPr>
        </p:nvSpPr>
        <p:spPr>
          <a:xfrm>
            <a:off x="1390651" y="4725144"/>
            <a:ext cx="9410700" cy="144016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260"/>
              </a:spcBef>
              <a:spcAft>
                <a:spcPts val="0"/>
              </a:spcAft>
              <a:buClr>
                <a:srgbClr val="595959"/>
              </a:buClr>
              <a:buSzPts val="1300"/>
              <a:buFont typeface="Arial"/>
              <a:buNone/>
              <a:defRPr sz="1300" b="0" i="0" u="none" strike="noStrike" cap="none">
                <a:solidFill>
                  <a:srgbClr val="595959"/>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6976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2DF8-399A-B246-A444-7D68E7E289F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it-IT"/>
          </a:p>
        </p:txBody>
      </p:sp>
      <p:sp>
        <p:nvSpPr>
          <p:cNvPr id="3" name="Subtitle 2">
            <a:extLst>
              <a:ext uri="{FF2B5EF4-FFF2-40B4-BE49-F238E27FC236}">
                <a16:creationId xmlns:a16="http://schemas.microsoft.com/office/drawing/2014/main" id="{B3C69F65-BD9D-FC40-A75E-3D129056AB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it-IT"/>
          </a:p>
        </p:txBody>
      </p:sp>
      <p:sp>
        <p:nvSpPr>
          <p:cNvPr id="4" name="Date Placeholder 3">
            <a:extLst>
              <a:ext uri="{FF2B5EF4-FFF2-40B4-BE49-F238E27FC236}">
                <a16:creationId xmlns:a16="http://schemas.microsoft.com/office/drawing/2014/main" id="{7B48E51D-AFD3-7942-92C4-88D746840880}"/>
              </a:ext>
            </a:extLst>
          </p:cNvPr>
          <p:cNvSpPr>
            <a:spLocks noGrp="1"/>
          </p:cNvSpPr>
          <p:nvPr>
            <p:ph type="dt" sz="half" idx="10"/>
          </p:nvPr>
        </p:nvSpPr>
        <p:spPr/>
        <p:txBody>
          <a:bodyPr/>
          <a:lstStyle/>
          <a:p>
            <a:fld id="{E68912FB-C0CB-5C46-B43D-6C8447A3CAA2}" type="datetimeFigureOut">
              <a:rPr lang="it-IT" smtClean="0"/>
              <a:t>21/06/2024</a:t>
            </a:fld>
            <a:endParaRPr lang="it-IT"/>
          </a:p>
        </p:txBody>
      </p:sp>
      <p:sp>
        <p:nvSpPr>
          <p:cNvPr id="5" name="Footer Placeholder 4">
            <a:extLst>
              <a:ext uri="{FF2B5EF4-FFF2-40B4-BE49-F238E27FC236}">
                <a16:creationId xmlns:a16="http://schemas.microsoft.com/office/drawing/2014/main" id="{20CD5911-B052-734D-A6FA-798F06434F37}"/>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8041C2F-A5C7-5E41-AAF0-1DB39853C8BE}"/>
              </a:ext>
            </a:extLst>
          </p:cNvPr>
          <p:cNvSpPr>
            <a:spLocks noGrp="1"/>
          </p:cNvSpPr>
          <p:nvPr>
            <p:ph type="sldNum" sz="quarter" idx="12"/>
          </p:nvPr>
        </p:nvSpPr>
        <p:spPr/>
        <p:txBody>
          <a:bodyPr/>
          <a:lstStyle/>
          <a:p>
            <a:fld id="{23A23337-013B-4C4C-96F5-BEC03D35DE53}" type="slidenum">
              <a:rPr lang="it-IT" smtClean="0"/>
              <a:t>‹N›</a:t>
            </a:fld>
            <a:endParaRPr lang="it-IT"/>
          </a:p>
        </p:txBody>
      </p:sp>
    </p:spTree>
    <p:extLst>
      <p:ext uri="{BB962C8B-B14F-4D97-AF65-F5344CB8AC3E}">
        <p14:creationId xmlns:p14="http://schemas.microsoft.com/office/powerpoint/2010/main" val="378856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F937-3E41-AE4A-B5B6-85FE8A185AAC}"/>
              </a:ext>
            </a:extLst>
          </p:cNvPr>
          <p:cNvSpPr>
            <a:spLocks noGrp="1"/>
          </p:cNvSpPr>
          <p:nvPr>
            <p:ph type="title"/>
          </p:nvPr>
        </p:nvSpPr>
        <p:spPr/>
        <p:txBody>
          <a:bodyPr/>
          <a:lstStyle/>
          <a:p>
            <a:r>
              <a:rPr lang="en-GB"/>
              <a:t>Click to edit Master title style</a:t>
            </a:r>
            <a:endParaRPr lang="it-IT"/>
          </a:p>
        </p:txBody>
      </p:sp>
      <p:sp>
        <p:nvSpPr>
          <p:cNvPr id="3" name="Content Placeholder 2">
            <a:extLst>
              <a:ext uri="{FF2B5EF4-FFF2-40B4-BE49-F238E27FC236}">
                <a16:creationId xmlns:a16="http://schemas.microsoft.com/office/drawing/2014/main" id="{E81C46F3-9477-E843-BC37-387B050DF35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4" name="Date Placeholder 3">
            <a:extLst>
              <a:ext uri="{FF2B5EF4-FFF2-40B4-BE49-F238E27FC236}">
                <a16:creationId xmlns:a16="http://schemas.microsoft.com/office/drawing/2014/main" id="{FBEED3D7-CB5F-3147-9315-B9D4384773D7}"/>
              </a:ext>
            </a:extLst>
          </p:cNvPr>
          <p:cNvSpPr>
            <a:spLocks noGrp="1"/>
          </p:cNvSpPr>
          <p:nvPr>
            <p:ph type="dt" sz="half" idx="10"/>
          </p:nvPr>
        </p:nvSpPr>
        <p:spPr/>
        <p:txBody>
          <a:bodyPr/>
          <a:lstStyle/>
          <a:p>
            <a:fld id="{E68912FB-C0CB-5C46-B43D-6C8447A3CAA2}" type="datetimeFigureOut">
              <a:rPr lang="it-IT" smtClean="0"/>
              <a:t>21/06/2024</a:t>
            </a:fld>
            <a:endParaRPr lang="it-IT"/>
          </a:p>
        </p:txBody>
      </p:sp>
      <p:sp>
        <p:nvSpPr>
          <p:cNvPr id="5" name="Footer Placeholder 4">
            <a:extLst>
              <a:ext uri="{FF2B5EF4-FFF2-40B4-BE49-F238E27FC236}">
                <a16:creationId xmlns:a16="http://schemas.microsoft.com/office/drawing/2014/main" id="{C46FBAA6-0075-3243-8C66-F051B988AC7B}"/>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F9DD6D8-9580-824C-A64A-9FC67F18BF55}"/>
              </a:ext>
            </a:extLst>
          </p:cNvPr>
          <p:cNvSpPr>
            <a:spLocks noGrp="1"/>
          </p:cNvSpPr>
          <p:nvPr>
            <p:ph type="sldNum" sz="quarter" idx="12"/>
          </p:nvPr>
        </p:nvSpPr>
        <p:spPr/>
        <p:txBody>
          <a:bodyPr/>
          <a:lstStyle/>
          <a:p>
            <a:fld id="{23A23337-013B-4C4C-96F5-BEC03D35DE53}" type="slidenum">
              <a:rPr lang="it-IT" smtClean="0"/>
              <a:t>‹N›</a:t>
            </a:fld>
            <a:endParaRPr lang="it-IT"/>
          </a:p>
        </p:txBody>
      </p:sp>
    </p:spTree>
    <p:extLst>
      <p:ext uri="{BB962C8B-B14F-4D97-AF65-F5344CB8AC3E}">
        <p14:creationId xmlns:p14="http://schemas.microsoft.com/office/powerpoint/2010/main" val="1860104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Connettore 1 11"/>
          <p:cNvCxnSpPr/>
          <p:nvPr userDrawn="1"/>
        </p:nvCxnSpPr>
        <p:spPr>
          <a:xfrm>
            <a:off x="4367808" y="188640"/>
            <a:ext cx="0" cy="640871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Diagram&#10;&#10;Description automatically generated with medium confidence">
            <a:extLst>
              <a:ext uri="{FF2B5EF4-FFF2-40B4-BE49-F238E27FC236}">
                <a16:creationId xmlns:a16="http://schemas.microsoft.com/office/drawing/2014/main" id="{9B254925-4783-7099-D7E3-3BCE7FD42C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432" y="1916832"/>
            <a:ext cx="2260600" cy="2260600"/>
          </a:xfrm>
          <a:prstGeom prst="rect">
            <a:avLst/>
          </a:prstGeom>
        </p:spPr>
      </p:pic>
      <p:pic>
        <p:nvPicPr>
          <p:cNvPr id="7" name="Picture 6" descr="Logo&#10;&#10;Description automatically generated">
            <a:extLst>
              <a:ext uri="{FF2B5EF4-FFF2-40B4-BE49-F238E27FC236}">
                <a16:creationId xmlns:a16="http://schemas.microsoft.com/office/drawing/2014/main" id="{0DB7C7E8-953C-FB29-09BA-37B34D6D0B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1384" y="4581128"/>
            <a:ext cx="3191580" cy="864096"/>
          </a:xfrm>
          <a:prstGeom prst="rect">
            <a:avLst/>
          </a:prstGeom>
        </p:spPr>
      </p:pic>
    </p:spTree>
    <p:extLst>
      <p:ext uri="{BB962C8B-B14F-4D97-AF65-F5344CB8AC3E}">
        <p14:creationId xmlns:p14="http://schemas.microsoft.com/office/powerpoint/2010/main" val="61365742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511C452C-27F2-724A-16FE-B4F8FA4B38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08567" y="5858516"/>
            <a:ext cx="999483" cy="999483"/>
          </a:xfrm>
          <a:prstGeom prst="rect">
            <a:avLst/>
          </a:prstGeom>
        </p:spPr>
      </p:pic>
      <p:pic>
        <p:nvPicPr>
          <p:cNvPr id="5" name="Picture 4" descr="Logo&#10;&#10;Description automatically generated">
            <a:extLst>
              <a:ext uri="{FF2B5EF4-FFF2-40B4-BE49-F238E27FC236}">
                <a16:creationId xmlns:a16="http://schemas.microsoft.com/office/drawing/2014/main" id="{E7845E1F-979F-BECE-F249-DF535528386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26931" y="6021288"/>
            <a:ext cx="2188220" cy="592444"/>
          </a:xfrm>
          <a:prstGeom prst="rect">
            <a:avLst/>
          </a:prstGeom>
        </p:spPr>
      </p:pic>
    </p:spTree>
    <p:extLst>
      <p:ext uri="{BB962C8B-B14F-4D97-AF65-F5344CB8AC3E}">
        <p14:creationId xmlns:p14="http://schemas.microsoft.com/office/powerpoint/2010/main" val="357065283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7" r:id="rId3"/>
    <p:sldLayoutId id="214748366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51036266-35A2-C574-FEDE-A336423851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31704" y="188640"/>
            <a:ext cx="2260600" cy="2260600"/>
          </a:xfrm>
          <a:prstGeom prst="rect">
            <a:avLst/>
          </a:prstGeom>
        </p:spPr>
      </p:pic>
      <p:pic>
        <p:nvPicPr>
          <p:cNvPr id="5" name="Picture 4" descr="Logo&#10;&#10;Description automatically generated">
            <a:extLst>
              <a:ext uri="{FF2B5EF4-FFF2-40B4-BE49-F238E27FC236}">
                <a16:creationId xmlns:a16="http://schemas.microsoft.com/office/drawing/2014/main" id="{D1653992-BA77-D9C6-D19E-B2ED44A170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07968" y="836712"/>
            <a:ext cx="2908300" cy="787400"/>
          </a:xfrm>
          <a:prstGeom prst="rect">
            <a:avLst/>
          </a:prstGeom>
        </p:spPr>
      </p:pic>
    </p:spTree>
    <p:extLst>
      <p:ext uri="{BB962C8B-B14F-4D97-AF65-F5344CB8AC3E}">
        <p14:creationId xmlns:p14="http://schemas.microsoft.com/office/powerpoint/2010/main" val="1868398845"/>
      </p:ext>
    </p:extLst>
  </p:cSld>
  <p:clrMap bg1="lt1" tx1="dk1" bg2="lt2" tx2="dk2" accent1="accent1" accent2="accent2" accent3="accent3" accent4="accent4" accent5="accent5" accent6="accent6" hlink="hlink" folHlink="folHlink"/>
  <p:sldLayoutIdLst>
    <p:sldLayoutId id="2147483672" r:id="rId1"/>
    <p:sldLayoutId id="214748368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903817-051A-AD4A-B097-E3046D7FD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it-IT"/>
          </a:p>
        </p:txBody>
      </p:sp>
      <p:sp>
        <p:nvSpPr>
          <p:cNvPr id="3" name="Text Placeholder 2">
            <a:extLst>
              <a:ext uri="{FF2B5EF4-FFF2-40B4-BE49-F238E27FC236}">
                <a16:creationId xmlns:a16="http://schemas.microsoft.com/office/drawing/2014/main" id="{F474F12E-4AAF-B248-93E0-487E63E13B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4" name="Date Placeholder 3">
            <a:extLst>
              <a:ext uri="{FF2B5EF4-FFF2-40B4-BE49-F238E27FC236}">
                <a16:creationId xmlns:a16="http://schemas.microsoft.com/office/drawing/2014/main" id="{AC56D41E-2329-4E41-85DD-D1512F78A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912FB-C0CB-5C46-B43D-6C8447A3CAA2}" type="datetimeFigureOut">
              <a:rPr lang="it-IT" smtClean="0"/>
              <a:t>21/06/2024</a:t>
            </a:fld>
            <a:endParaRPr lang="it-IT"/>
          </a:p>
        </p:txBody>
      </p:sp>
      <p:sp>
        <p:nvSpPr>
          <p:cNvPr id="5" name="Footer Placeholder 4">
            <a:extLst>
              <a:ext uri="{FF2B5EF4-FFF2-40B4-BE49-F238E27FC236}">
                <a16:creationId xmlns:a16="http://schemas.microsoft.com/office/drawing/2014/main" id="{4EB4996D-FB4A-CC46-AA5C-0525A9C85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8DC20112-C5EC-9649-8403-27CC2A8267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23337-013B-4C4C-96F5-BEC03D35DE53}" type="slidenum">
              <a:rPr lang="it-IT" smtClean="0"/>
              <a:t>‹N›</a:t>
            </a:fld>
            <a:endParaRPr lang="it-IT"/>
          </a:p>
        </p:txBody>
      </p:sp>
    </p:spTree>
    <p:extLst>
      <p:ext uri="{BB962C8B-B14F-4D97-AF65-F5344CB8AC3E}">
        <p14:creationId xmlns:p14="http://schemas.microsoft.com/office/powerpoint/2010/main" val="52428981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434840" y="548680"/>
            <a:ext cx="7230375" cy="4536504"/>
          </a:xfrm>
        </p:spPr>
        <p:txBody>
          <a:bodyPr/>
          <a:lstStyle/>
          <a:p>
            <a:r>
              <a:rPr lang="it-IT" dirty="0"/>
              <a:t>ANCI-CONAI </a:t>
            </a:r>
            <a:r>
              <a:rPr lang="it-IT"/>
              <a:t>formazione 2024</a:t>
            </a:r>
            <a:endParaRPr lang="it-IT" dirty="0"/>
          </a:p>
          <a:p>
            <a:pPr algn="ctr"/>
            <a:r>
              <a:rPr lang="it-IT" dirty="0"/>
              <a:t>Incontri territoriali</a:t>
            </a:r>
          </a:p>
          <a:p>
            <a:r>
              <a:rPr lang="it-IT" sz="2400" dirty="0"/>
              <a:t>Premessa</a:t>
            </a:r>
          </a:p>
          <a:p>
            <a:r>
              <a:rPr lang="it-IT" sz="2400" dirty="0"/>
              <a:t>Accordo quadro ANCI-CONAI 2020-2024:</a:t>
            </a:r>
          </a:p>
          <a:p>
            <a:pPr marL="571500" indent="-571500">
              <a:buFontTx/>
              <a:buChar char="-"/>
            </a:pPr>
            <a:r>
              <a:rPr lang="it-IT" sz="2000" dirty="0"/>
              <a:t>Allegati tecnici bioplastica, vetro, metalli, legno</a:t>
            </a:r>
          </a:p>
          <a:p>
            <a:endParaRPr lang="it-IT" dirty="0"/>
          </a:p>
        </p:txBody>
      </p:sp>
      <p:sp>
        <p:nvSpPr>
          <p:cNvPr id="4" name="Google Shape;121;p1">
            <a:extLst>
              <a:ext uri="{FF2B5EF4-FFF2-40B4-BE49-F238E27FC236}">
                <a16:creationId xmlns:a16="http://schemas.microsoft.com/office/drawing/2014/main" id="{6EFF2B89-3BDA-DCE2-3EE4-496658827A95}"/>
              </a:ext>
            </a:extLst>
          </p:cNvPr>
          <p:cNvSpPr txBox="1"/>
          <p:nvPr/>
        </p:nvSpPr>
        <p:spPr>
          <a:xfrm>
            <a:off x="4772433" y="4914385"/>
            <a:ext cx="7105649" cy="139493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95959"/>
              </a:buClr>
              <a:buSzPts val="2000"/>
              <a:buFont typeface="Arial"/>
              <a:buNone/>
            </a:pPr>
            <a:r>
              <a:rPr lang="en-GB" sz="2000" b="1" i="0" u="none" strike="noStrike" cap="none" dirty="0">
                <a:solidFill>
                  <a:srgbClr val="595959"/>
                </a:solidFill>
                <a:latin typeface="Aptos" panose="020B0004020202020204" pitchFamily="34" charset="0"/>
                <a:ea typeface="Century Gothic"/>
                <a:cs typeface="Century Gothic"/>
                <a:sym typeface="Century Gothic"/>
              </a:rPr>
              <a:t>AGRIGENTO </a:t>
            </a:r>
            <a:r>
              <a:rPr lang="it-IT" sz="2000" b="1" i="0" u="none" strike="noStrike" cap="none" dirty="0">
                <a:solidFill>
                  <a:srgbClr val="595959"/>
                </a:solidFill>
                <a:latin typeface="Aptos" panose="020B0004020202020204" pitchFamily="34" charset="0"/>
                <a:ea typeface="Century Gothic"/>
                <a:cs typeface="Century Gothic"/>
                <a:sym typeface="Century Gothic"/>
              </a:rPr>
              <a:t>21 GIUGNO 2024</a:t>
            </a:r>
            <a:endParaRPr dirty="0">
              <a:latin typeface="Aptos" panose="020B0004020202020204" pitchFamily="34" charset="0"/>
            </a:endParaRPr>
          </a:p>
          <a:p>
            <a:pPr marL="0" marR="0" lvl="0" indent="0" algn="ctr" rtl="0">
              <a:spcBef>
                <a:spcPts val="400"/>
              </a:spcBef>
              <a:spcAft>
                <a:spcPts val="0"/>
              </a:spcAft>
              <a:buClr>
                <a:srgbClr val="595959"/>
              </a:buClr>
              <a:buSzPts val="2000"/>
              <a:buFont typeface="Arial"/>
              <a:buNone/>
            </a:pPr>
            <a:r>
              <a:rPr lang="it-IT" sz="2000" b="0" i="0" u="none" strike="noStrike" cap="none" dirty="0">
                <a:solidFill>
                  <a:srgbClr val="595959"/>
                </a:solidFill>
                <a:latin typeface="Aptos" panose="020B0004020202020204" pitchFamily="34" charset="0"/>
                <a:ea typeface="Century Gothic"/>
                <a:cs typeface="Century Gothic"/>
                <a:sym typeface="Century Gothic"/>
              </a:rPr>
              <a:t>FRANCO BONESSO</a:t>
            </a:r>
            <a:endParaRPr dirty="0">
              <a:latin typeface="Aptos" panose="020B0004020202020204" pitchFamily="34" charset="0"/>
            </a:endParaRPr>
          </a:p>
          <a:p>
            <a:pPr marL="0" marR="0" lvl="0" indent="0" algn="ctr" rtl="0">
              <a:spcBef>
                <a:spcPts val="240"/>
              </a:spcBef>
              <a:spcAft>
                <a:spcPts val="0"/>
              </a:spcAft>
              <a:buClr>
                <a:srgbClr val="595959"/>
              </a:buClr>
              <a:buSzPts val="1200"/>
              <a:buFont typeface="Arial"/>
              <a:buNone/>
            </a:pPr>
            <a:r>
              <a:rPr lang="it-IT" sz="1200" b="0" i="0" u="none" strike="noStrike" cap="none" dirty="0">
                <a:solidFill>
                  <a:srgbClr val="595959"/>
                </a:solidFill>
                <a:latin typeface="Aptos" panose="020B0004020202020204" pitchFamily="34" charset="0"/>
                <a:ea typeface="Century Gothic"/>
                <a:cs typeface="Century Gothic"/>
                <a:sym typeface="Century Gothic"/>
              </a:rPr>
              <a:t>Componenete Comitato di coordinamento ANCI CONAI</a:t>
            </a:r>
            <a:endParaRPr dirty="0">
              <a:latin typeface="Aptos" panose="020B0004020202020204" pitchFamily="34" charset="0"/>
            </a:endParaRPr>
          </a:p>
          <a:p>
            <a:pPr marL="0" marR="0" lvl="0" indent="0" algn="l" rtl="0">
              <a:spcBef>
                <a:spcPts val="400"/>
              </a:spcBef>
              <a:spcAft>
                <a:spcPts val="0"/>
              </a:spcAft>
              <a:buClr>
                <a:srgbClr val="595959"/>
              </a:buClr>
              <a:buSzPts val="2000"/>
              <a:buFont typeface="Arial"/>
              <a:buNone/>
            </a:pPr>
            <a:endParaRPr sz="2000" b="0" i="0" u="none" strike="noStrike" cap="none" dirty="0">
              <a:solidFill>
                <a:srgbClr val="595959"/>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08523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578414-11FD-57AA-9162-D96262627C2D}"/>
              </a:ext>
            </a:extLst>
          </p:cNvPr>
          <p:cNvSpPr>
            <a:spLocks noGrp="1"/>
          </p:cNvSpPr>
          <p:nvPr>
            <p:ph type="body" sz="quarter" idx="10"/>
          </p:nvPr>
        </p:nvSpPr>
        <p:spPr/>
        <p:txBody>
          <a:bodyPr/>
          <a:lstStyle/>
          <a:p>
            <a:r>
              <a:rPr lang="en-IT" dirty="0"/>
              <a:t>Accordo quadro ANCI-Biorepack – analisi merceologiche</a:t>
            </a:r>
          </a:p>
          <a:p>
            <a:endParaRPr lang="en-IT" dirty="0"/>
          </a:p>
        </p:txBody>
      </p:sp>
      <p:sp>
        <p:nvSpPr>
          <p:cNvPr id="3" name="Text Placeholder 2">
            <a:extLst>
              <a:ext uri="{FF2B5EF4-FFF2-40B4-BE49-F238E27FC236}">
                <a16:creationId xmlns:a16="http://schemas.microsoft.com/office/drawing/2014/main" id="{A945E1F8-2F2F-B82D-D061-20A32553FD7D}"/>
              </a:ext>
            </a:extLst>
          </p:cNvPr>
          <p:cNvSpPr>
            <a:spLocks noGrp="1"/>
          </p:cNvSpPr>
          <p:nvPr>
            <p:ph type="body" sz="quarter" idx="11"/>
          </p:nvPr>
        </p:nvSpPr>
        <p:spPr>
          <a:xfrm>
            <a:off x="527051" y="1124745"/>
            <a:ext cx="11233149" cy="4608413"/>
          </a:xfrm>
        </p:spPr>
        <p:txBody>
          <a:bodyPr/>
          <a:lstStyle/>
          <a:p>
            <a:pPr algn="just"/>
            <a:r>
              <a:rPr lang="en-IT" dirty="0"/>
              <a:t>Le analisi merceologiche </a:t>
            </a:r>
            <a:r>
              <a:rPr lang="en-GB" dirty="0" err="1"/>
              <a:t>vengono</a:t>
            </a:r>
            <a:r>
              <a:rPr lang="en-GB" dirty="0"/>
              <a:t> </a:t>
            </a:r>
            <a:r>
              <a:rPr lang="en-GB" dirty="0" err="1"/>
              <a:t>svolte</a:t>
            </a:r>
            <a:r>
              <a:rPr lang="en-GB" dirty="0"/>
              <a:t>, di </a:t>
            </a:r>
            <a:r>
              <a:rPr lang="en-GB" dirty="0" err="1"/>
              <a:t>norma</a:t>
            </a:r>
            <a:r>
              <a:rPr lang="en-GB" dirty="0"/>
              <a:t>, in </a:t>
            </a:r>
            <a:r>
              <a:rPr lang="en-GB" dirty="0" err="1"/>
              <a:t>ingresso</a:t>
            </a:r>
            <a:r>
              <a:rPr lang="en-GB" dirty="0"/>
              <a:t> </a:t>
            </a:r>
            <a:r>
              <a:rPr lang="en-GB" dirty="0" err="1"/>
              <a:t>agli</a:t>
            </a:r>
            <a:r>
              <a:rPr lang="en-GB" dirty="0"/>
              <a:t> </a:t>
            </a:r>
            <a:r>
              <a:rPr lang="en-GB" dirty="0" err="1"/>
              <a:t>impianti</a:t>
            </a:r>
            <a:r>
              <a:rPr lang="en-GB" dirty="0"/>
              <a:t> </a:t>
            </a:r>
            <a:r>
              <a:rPr lang="en-GB" dirty="0" err="1"/>
              <a:t>industriali</a:t>
            </a:r>
            <a:r>
              <a:rPr lang="en-GB" dirty="0"/>
              <a:t> di </a:t>
            </a:r>
            <a:r>
              <a:rPr lang="en-GB" dirty="0" err="1"/>
              <a:t>riciclo</a:t>
            </a:r>
            <a:r>
              <a:rPr lang="en-GB" dirty="0"/>
              <a:t> </a:t>
            </a:r>
            <a:r>
              <a:rPr lang="en-GB" dirty="0" err="1"/>
              <a:t>organico</a:t>
            </a:r>
            <a:r>
              <a:rPr lang="en-GB" dirty="0"/>
              <a:t> senza </a:t>
            </a:r>
            <a:r>
              <a:rPr lang="en-GB" dirty="0" err="1"/>
              <a:t>oneri</a:t>
            </a:r>
            <a:r>
              <a:rPr lang="en-GB" dirty="0"/>
              <a:t> per il </a:t>
            </a:r>
            <a:r>
              <a:rPr lang="en-GB" dirty="0" err="1"/>
              <a:t>convenzionato</a:t>
            </a:r>
            <a:r>
              <a:rPr lang="en-GB" dirty="0"/>
              <a:t>, secondo </a:t>
            </a:r>
            <a:r>
              <a:rPr lang="en-GB" dirty="0" err="1"/>
              <a:t>questa</a:t>
            </a:r>
            <a:r>
              <a:rPr lang="en-GB" dirty="0"/>
              <a:t> cadenza:</a:t>
            </a:r>
          </a:p>
          <a:p>
            <a:pPr algn="just"/>
            <a:endParaRPr lang="en-IT" dirty="0"/>
          </a:p>
        </p:txBody>
      </p:sp>
      <p:pic>
        <p:nvPicPr>
          <p:cNvPr id="5" name="Picture 4" descr="Table, calendar&#10;&#10;Description automatically generated">
            <a:extLst>
              <a:ext uri="{FF2B5EF4-FFF2-40B4-BE49-F238E27FC236}">
                <a16:creationId xmlns:a16="http://schemas.microsoft.com/office/drawing/2014/main" id="{F341E2C7-1DEF-A676-E72C-47B38C364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51" y="2059853"/>
            <a:ext cx="7729189" cy="4798147"/>
          </a:xfrm>
          <a:prstGeom prst="rect">
            <a:avLst/>
          </a:prstGeom>
        </p:spPr>
      </p:pic>
      <p:sp>
        <p:nvSpPr>
          <p:cNvPr id="6" name="Text Placeholder 2">
            <a:extLst>
              <a:ext uri="{FF2B5EF4-FFF2-40B4-BE49-F238E27FC236}">
                <a16:creationId xmlns:a16="http://schemas.microsoft.com/office/drawing/2014/main" id="{B6E2B1B5-6316-B660-9A20-50BB73B11539}"/>
              </a:ext>
            </a:extLst>
          </p:cNvPr>
          <p:cNvSpPr txBox="1">
            <a:spLocks/>
          </p:cNvSpPr>
          <p:nvPr/>
        </p:nvSpPr>
        <p:spPr>
          <a:xfrm>
            <a:off x="8567700" y="1830761"/>
            <a:ext cx="3296320" cy="4608413"/>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it-IT" dirty="0"/>
              <a:t>Norma transitoria:</a:t>
            </a:r>
          </a:p>
          <a:p>
            <a:pPr algn="just"/>
            <a:r>
              <a:rPr lang="it-IT" b="1" dirty="0"/>
              <a:t>Contenuto percentuale convenzionale (CPC) </a:t>
            </a:r>
            <a:r>
              <a:rPr lang="it-IT" dirty="0"/>
              <a:t>pari a 1,25%.</a:t>
            </a:r>
            <a:endParaRPr lang="en-GB" dirty="0"/>
          </a:p>
          <a:p>
            <a:pPr algn="just"/>
            <a:endParaRPr lang="en-IT" dirty="0"/>
          </a:p>
        </p:txBody>
      </p:sp>
    </p:spTree>
    <p:extLst>
      <p:ext uri="{BB962C8B-B14F-4D97-AF65-F5344CB8AC3E}">
        <p14:creationId xmlns:p14="http://schemas.microsoft.com/office/powerpoint/2010/main" val="74614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DF58D-21F3-CDD0-8819-C2EF2A143BF6}"/>
              </a:ext>
            </a:extLst>
          </p:cNvPr>
          <p:cNvSpPr>
            <a:spLocks noGrp="1"/>
          </p:cNvSpPr>
          <p:nvPr>
            <p:ph type="body" sz="quarter" idx="10"/>
          </p:nvPr>
        </p:nvSpPr>
        <p:spPr/>
        <p:txBody>
          <a:bodyPr/>
          <a:lstStyle/>
          <a:p>
            <a:r>
              <a:rPr lang="en-IT" dirty="0"/>
              <a:t>Organismo paritetico ANCI-Biorepack</a:t>
            </a:r>
          </a:p>
        </p:txBody>
      </p:sp>
      <p:sp>
        <p:nvSpPr>
          <p:cNvPr id="3" name="Text Placeholder 2">
            <a:extLst>
              <a:ext uri="{FF2B5EF4-FFF2-40B4-BE49-F238E27FC236}">
                <a16:creationId xmlns:a16="http://schemas.microsoft.com/office/drawing/2014/main" id="{D9F9E394-2C77-7C93-8F64-4E77E05F12E2}"/>
              </a:ext>
            </a:extLst>
          </p:cNvPr>
          <p:cNvSpPr>
            <a:spLocks noGrp="1"/>
          </p:cNvSpPr>
          <p:nvPr>
            <p:ph type="body" sz="quarter" idx="11"/>
          </p:nvPr>
        </p:nvSpPr>
        <p:spPr/>
        <p:txBody>
          <a:bodyPr/>
          <a:lstStyle/>
          <a:p>
            <a:pPr algn="just">
              <a:lnSpc>
                <a:spcPct val="114000"/>
              </a:lnSpc>
            </a:pPr>
            <a:r>
              <a:rPr lang="it-IT" dirty="0"/>
              <a:t>Per monitorare l’applicazione del presente Allegato Tecnico, dirimere e regolamentare questioni tecniche di avvio (es. protocollo di esecuzione delle analisi merceologiche) della nuova filiera, viene costituito un Organismo paritetico ANCI-Biorepack, composto da 3 rappresentati per ciascuna delle Parti. </a:t>
            </a:r>
          </a:p>
          <a:p>
            <a:pPr algn="just">
              <a:lnSpc>
                <a:spcPct val="114000"/>
              </a:lnSpc>
            </a:pPr>
            <a:r>
              <a:rPr lang="it-IT" dirty="0"/>
              <a:t>Eventuali questioni di applicazione generale dell’Allegato tecnico e/o dell’Accordo Quadro, al pari degli altri Consorzi di filiera, saranno invece portate all’attenzione del Comitato di Verifica e/o del Comitato di Coordinamento previsti dall’Accordo quadro ANCI-CONAI. </a:t>
            </a:r>
          </a:p>
          <a:p>
            <a:pPr algn="just">
              <a:lnSpc>
                <a:spcPct val="114000"/>
              </a:lnSpc>
            </a:pPr>
            <a:endParaRPr lang="en-IT" dirty="0"/>
          </a:p>
        </p:txBody>
      </p:sp>
    </p:spTree>
    <p:extLst>
      <p:ext uri="{BB962C8B-B14F-4D97-AF65-F5344CB8AC3E}">
        <p14:creationId xmlns:p14="http://schemas.microsoft.com/office/powerpoint/2010/main" val="89138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34E835-DE29-5A70-28B9-22BD5100FF68}"/>
              </a:ext>
            </a:extLst>
          </p:cNvPr>
          <p:cNvSpPr>
            <a:spLocks noGrp="1"/>
          </p:cNvSpPr>
          <p:nvPr>
            <p:ph type="body" sz="quarter" idx="10"/>
          </p:nvPr>
        </p:nvSpPr>
        <p:spPr/>
        <p:txBody>
          <a:bodyPr/>
          <a:lstStyle/>
          <a:p>
            <a:r>
              <a:rPr lang="en-IT" dirty="0"/>
              <a:t>Accordo quadro ANCI-CIAL</a:t>
            </a:r>
          </a:p>
        </p:txBody>
      </p:sp>
      <p:sp>
        <p:nvSpPr>
          <p:cNvPr id="12" name="TextBox 11">
            <a:extLst>
              <a:ext uri="{FF2B5EF4-FFF2-40B4-BE49-F238E27FC236}">
                <a16:creationId xmlns:a16="http://schemas.microsoft.com/office/drawing/2014/main" id="{2A03EC3B-8210-50E1-2652-799D8421E5EB}"/>
              </a:ext>
            </a:extLst>
          </p:cNvPr>
          <p:cNvSpPr txBox="1"/>
          <p:nvPr/>
        </p:nvSpPr>
        <p:spPr>
          <a:xfrm>
            <a:off x="1775520" y="6196660"/>
            <a:ext cx="1226618" cy="369332"/>
          </a:xfrm>
          <a:prstGeom prst="rect">
            <a:avLst/>
          </a:prstGeom>
          <a:noFill/>
        </p:spPr>
        <p:txBody>
          <a:bodyPr wrap="none" rtlCol="0">
            <a:spAutoFit/>
          </a:bodyPr>
          <a:lstStyle/>
          <a:p>
            <a:r>
              <a:rPr lang="en-IT" dirty="0"/>
              <a:t>www.cial.it</a:t>
            </a:r>
          </a:p>
        </p:txBody>
      </p:sp>
      <p:pic>
        <p:nvPicPr>
          <p:cNvPr id="4" name="Picture 3" descr="Icon&#10;&#10;Description automatically generated">
            <a:extLst>
              <a:ext uri="{FF2B5EF4-FFF2-40B4-BE49-F238E27FC236}">
                <a16:creationId xmlns:a16="http://schemas.microsoft.com/office/drawing/2014/main" id="{23E52A29-AF15-AADF-9201-619C8D0DC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213" y="1700808"/>
            <a:ext cx="1625600" cy="1193800"/>
          </a:xfrm>
          <a:prstGeom prst="rect">
            <a:avLst/>
          </a:prstGeom>
        </p:spPr>
      </p:pic>
      <p:pic>
        <p:nvPicPr>
          <p:cNvPr id="6" name="Picture 5" descr="A picture containing indoor, items, different, variety&#10;&#10;Description automatically generated">
            <a:extLst>
              <a:ext uri="{FF2B5EF4-FFF2-40B4-BE49-F238E27FC236}">
                <a16:creationId xmlns:a16="http://schemas.microsoft.com/office/drawing/2014/main" id="{D56CF063-6FB6-8188-DC75-AF12FE9E1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88" y="1398942"/>
            <a:ext cx="4594076" cy="4594076"/>
          </a:xfrm>
          <a:prstGeom prst="rect">
            <a:avLst/>
          </a:prstGeom>
        </p:spPr>
      </p:pic>
    </p:spTree>
    <p:extLst>
      <p:ext uri="{BB962C8B-B14F-4D97-AF65-F5344CB8AC3E}">
        <p14:creationId xmlns:p14="http://schemas.microsoft.com/office/powerpoint/2010/main" val="197295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52A117-61A1-20F7-27A1-79B5A79C7B39}"/>
              </a:ext>
            </a:extLst>
          </p:cNvPr>
          <p:cNvSpPr>
            <a:spLocks noGrp="1"/>
          </p:cNvSpPr>
          <p:nvPr>
            <p:ph type="body" sz="quarter" idx="10"/>
          </p:nvPr>
        </p:nvSpPr>
        <p:spPr/>
        <p:txBody>
          <a:bodyPr/>
          <a:lstStyle/>
          <a:p>
            <a:r>
              <a:rPr lang="en-IT" dirty="0"/>
              <a:t>Accordo quadro ANCI-CIAL - obiettivi</a:t>
            </a:r>
          </a:p>
          <a:p>
            <a:endParaRPr lang="en-IT" dirty="0"/>
          </a:p>
        </p:txBody>
      </p:sp>
      <p:sp>
        <p:nvSpPr>
          <p:cNvPr id="3" name="Text Placeholder 2">
            <a:extLst>
              <a:ext uri="{FF2B5EF4-FFF2-40B4-BE49-F238E27FC236}">
                <a16:creationId xmlns:a16="http://schemas.microsoft.com/office/drawing/2014/main" id="{0458DF4B-E8B2-BFF3-E415-D1E1CDBB1EBF}"/>
              </a:ext>
            </a:extLst>
          </p:cNvPr>
          <p:cNvSpPr>
            <a:spLocks noGrp="1"/>
          </p:cNvSpPr>
          <p:nvPr>
            <p:ph type="body" sz="quarter" idx="11"/>
          </p:nvPr>
        </p:nvSpPr>
        <p:spPr/>
        <p:txBody>
          <a:bodyPr/>
          <a:lstStyle/>
          <a:p>
            <a:pPr algn="just"/>
            <a:r>
              <a:rPr lang="en-IT" dirty="0"/>
              <a:t>L’accordo regola la raccolta differenziata dei rifiuti di imballaggio in alluminio e le frazioni merceologiche similari (f.m.s.) fino al 15% in peso.</a:t>
            </a:r>
          </a:p>
          <a:p>
            <a:pPr algn="just"/>
            <a:endParaRPr lang="en-IT" dirty="0"/>
          </a:p>
          <a:p>
            <a:pPr algn="just"/>
            <a:endParaRPr lang="en-IT" dirty="0"/>
          </a:p>
          <a:p>
            <a:pPr algn="just"/>
            <a:endParaRPr lang="en-IT" dirty="0"/>
          </a:p>
          <a:p>
            <a:pPr algn="just"/>
            <a:endParaRPr lang="en-IT" dirty="0"/>
          </a:p>
        </p:txBody>
      </p:sp>
    </p:spTree>
    <p:extLst>
      <p:ext uri="{BB962C8B-B14F-4D97-AF65-F5344CB8AC3E}">
        <p14:creationId xmlns:p14="http://schemas.microsoft.com/office/powerpoint/2010/main" val="2945946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A93D94-8577-A084-F917-60B3C0037392}"/>
              </a:ext>
            </a:extLst>
          </p:cNvPr>
          <p:cNvSpPr>
            <a:spLocks noGrp="1"/>
          </p:cNvSpPr>
          <p:nvPr>
            <p:ph type="body" sz="quarter" idx="10"/>
          </p:nvPr>
        </p:nvSpPr>
        <p:spPr/>
        <p:txBody>
          <a:bodyPr/>
          <a:lstStyle/>
          <a:p>
            <a:r>
              <a:rPr lang="en-IT" dirty="0"/>
              <a:t>Accordo quadro ANCI-CIAL – corrispettivi (1/2)</a:t>
            </a:r>
          </a:p>
          <a:p>
            <a:endParaRPr lang="en-IT" dirty="0"/>
          </a:p>
        </p:txBody>
      </p:sp>
      <p:sp>
        <p:nvSpPr>
          <p:cNvPr id="3" name="Text Placeholder 2">
            <a:extLst>
              <a:ext uri="{FF2B5EF4-FFF2-40B4-BE49-F238E27FC236}">
                <a16:creationId xmlns:a16="http://schemas.microsoft.com/office/drawing/2014/main" id="{06B71DE8-B33B-A2ED-8E84-A0635B1C88F8}"/>
              </a:ext>
            </a:extLst>
          </p:cNvPr>
          <p:cNvSpPr>
            <a:spLocks noGrp="1"/>
          </p:cNvSpPr>
          <p:nvPr>
            <p:ph type="body" sz="quarter" idx="11"/>
          </p:nvPr>
        </p:nvSpPr>
        <p:spPr>
          <a:xfrm>
            <a:off x="527051" y="980728"/>
            <a:ext cx="11233149" cy="4608413"/>
          </a:xfrm>
        </p:spPr>
        <p:txBody>
          <a:bodyPr/>
          <a:lstStyle/>
          <a:p>
            <a:pPr algn="just"/>
            <a:r>
              <a:rPr lang="it-IT" dirty="0"/>
              <a:t>Novità: i corrispettivi sono dati dalla somma di una componente fissa (determinata assumendo come riferimento la corrispondenza del costo effettivo della raccolta) e di una parte variabile legata al valore di mercato del materiale mediante la quotazione LME (London Metal Exchange), riconosciuta sulle fasce di qualità A+ ed A. La parte variabile viene aggiornata con cadenza bimestrale.</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sz="800" dirty="0"/>
          </a:p>
          <a:p>
            <a:pPr algn="just"/>
            <a:r>
              <a:rPr lang="en-GB" dirty="0"/>
              <a:t>Quota </a:t>
            </a:r>
            <a:r>
              <a:rPr lang="en-GB" dirty="0" err="1"/>
              <a:t>variabile</a:t>
            </a:r>
            <a:r>
              <a:rPr lang="en-GB" dirty="0"/>
              <a:t> [€/t]:</a:t>
            </a:r>
          </a:p>
          <a:p>
            <a:pPr algn="just"/>
            <a:r>
              <a:rPr lang="en-GB" sz="1600" dirty="0"/>
              <a:t>01/01/2021- 28/02/2021: 128 (A+); 88 (A) </a:t>
            </a:r>
          </a:p>
          <a:p>
            <a:pPr algn="just"/>
            <a:r>
              <a:rPr lang="en-GB" sz="1600" dirty="0"/>
              <a:t>01/03/2021- 30/04/2021: 192 (A+); 132 (A)</a:t>
            </a:r>
          </a:p>
          <a:p>
            <a:pPr algn="just"/>
            <a:r>
              <a:rPr lang="en-GB" sz="1600" dirty="0"/>
              <a:t>01/05/2021- 30/06/2021: 224 (A+); 154 (A)</a:t>
            </a:r>
          </a:p>
          <a:p>
            <a:pPr algn="just"/>
            <a:r>
              <a:rPr lang="en-GB" sz="1600" dirty="0"/>
              <a:t>01/07/2021- 31/08/2021: 224 (A+); 154 (A)</a:t>
            </a:r>
          </a:p>
          <a:p>
            <a:pPr algn="just"/>
            <a:r>
              <a:rPr lang="en-GB" sz="1600" dirty="0"/>
              <a:t>01/09/2021- 31/10/2021: 256 (A+); 176 (A)</a:t>
            </a:r>
          </a:p>
          <a:p>
            <a:pPr algn="just"/>
            <a:r>
              <a:rPr lang="en-GB" sz="1600" dirty="0"/>
              <a:t>01/11/2021- 31/12/2021: 384 (A+); 264 (A</a:t>
            </a:r>
            <a:r>
              <a:rPr lang="en-GB" dirty="0"/>
              <a:t>)</a:t>
            </a:r>
            <a:endParaRPr lang="en-IT" dirty="0"/>
          </a:p>
        </p:txBody>
      </p:sp>
      <p:pic>
        <p:nvPicPr>
          <p:cNvPr id="5" name="Picture 4" descr="Table&#10;&#10;Description automatically generated">
            <a:extLst>
              <a:ext uri="{FF2B5EF4-FFF2-40B4-BE49-F238E27FC236}">
                <a16:creationId xmlns:a16="http://schemas.microsoft.com/office/drawing/2014/main" id="{FE41CDFC-097B-6692-4369-A73B820C2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2427745"/>
            <a:ext cx="9912424" cy="2002510"/>
          </a:xfrm>
          <a:prstGeom prst="rect">
            <a:avLst/>
          </a:prstGeom>
        </p:spPr>
      </p:pic>
      <p:sp>
        <p:nvSpPr>
          <p:cNvPr id="6" name="Rectangle 5">
            <a:extLst>
              <a:ext uri="{FF2B5EF4-FFF2-40B4-BE49-F238E27FC236}">
                <a16:creationId xmlns:a16="http://schemas.microsoft.com/office/drawing/2014/main" id="{723B4EAB-CB8A-7D7A-20CD-2F4936BFCB25}"/>
              </a:ext>
            </a:extLst>
          </p:cNvPr>
          <p:cNvSpPr/>
          <p:nvPr/>
        </p:nvSpPr>
        <p:spPr>
          <a:xfrm>
            <a:off x="4799856" y="4811666"/>
            <a:ext cx="6096000" cy="830997"/>
          </a:xfrm>
          <a:prstGeom prst="rect">
            <a:avLst/>
          </a:prstGeom>
        </p:spPr>
        <p:txBody>
          <a:bodyPr>
            <a:spAutoFit/>
          </a:bodyPr>
          <a:lstStyle/>
          <a:p>
            <a:pPr algn="just"/>
            <a:r>
              <a:rPr lang="en-GB" sz="1600" dirty="0">
                <a:latin typeface="Century Gothic" panose="020B0502020202020204" pitchFamily="34" charset="0"/>
              </a:rPr>
              <a:t>01/01/2022- 28/02/2022: 352 (A+); 242 (A) </a:t>
            </a:r>
          </a:p>
          <a:p>
            <a:pPr algn="just"/>
            <a:r>
              <a:rPr lang="en-GB" sz="1600" dirty="0">
                <a:latin typeface="Century Gothic" panose="020B0502020202020204" pitchFamily="34" charset="0"/>
              </a:rPr>
              <a:t>01/03/2022- 30/04/2022: 352 (A+); 242 (A)</a:t>
            </a:r>
          </a:p>
          <a:p>
            <a:pPr algn="just"/>
            <a:r>
              <a:rPr lang="en-GB" sz="1600" dirty="0">
                <a:latin typeface="Century Gothic" panose="020B0502020202020204" pitchFamily="34" charset="0"/>
              </a:rPr>
              <a:t>01/05/2022- 30/06/2022: 480 (A+); 333 (A)</a:t>
            </a:r>
          </a:p>
        </p:txBody>
      </p:sp>
    </p:spTree>
    <p:extLst>
      <p:ext uri="{BB962C8B-B14F-4D97-AF65-F5344CB8AC3E}">
        <p14:creationId xmlns:p14="http://schemas.microsoft.com/office/powerpoint/2010/main" val="423676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A93D94-8577-A084-F917-60B3C0037392}"/>
              </a:ext>
            </a:extLst>
          </p:cNvPr>
          <p:cNvSpPr>
            <a:spLocks noGrp="1"/>
          </p:cNvSpPr>
          <p:nvPr>
            <p:ph type="body" sz="quarter" idx="10"/>
          </p:nvPr>
        </p:nvSpPr>
        <p:spPr/>
        <p:txBody>
          <a:bodyPr/>
          <a:lstStyle/>
          <a:p>
            <a:r>
              <a:rPr lang="en-IT" dirty="0"/>
              <a:t>Accordo quadro ANCI-CIAL – corrispettivi (2/2)</a:t>
            </a:r>
          </a:p>
          <a:p>
            <a:endParaRPr lang="en-IT" dirty="0"/>
          </a:p>
        </p:txBody>
      </p:sp>
      <p:sp>
        <p:nvSpPr>
          <p:cNvPr id="3" name="Text Placeholder 2">
            <a:extLst>
              <a:ext uri="{FF2B5EF4-FFF2-40B4-BE49-F238E27FC236}">
                <a16:creationId xmlns:a16="http://schemas.microsoft.com/office/drawing/2014/main" id="{06B71DE8-B33B-A2ED-8E84-A0635B1C88F8}"/>
              </a:ext>
            </a:extLst>
          </p:cNvPr>
          <p:cNvSpPr>
            <a:spLocks noGrp="1"/>
          </p:cNvSpPr>
          <p:nvPr>
            <p:ph type="body" sz="quarter" idx="11"/>
          </p:nvPr>
        </p:nvSpPr>
        <p:spPr>
          <a:xfrm>
            <a:off x="527051" y="980729"/>
            <a:ext cx="11233149" cy="1296144"/>
          </a:xfrm>
        </p:spPr>
        <p:txBody>
          <a:bodyPr/>
          <a:lstStyle/>
          <a:p>
            <a:pPr algn="just"/>
            <a:r>
              <a:rPr lang="it-IT" noProof="1"/>
              <a:t>Nel caso di alluminio ottenuto per separazione da altri materiali.</a:t>
            </a:r>
          </a:p>
        </p:txBody>
      </p:sp>
      <p:pic>
        <p:nvPicPr>
          <p:cNvPr id="7" name="Picture 6" descr="Table&#10;&#10;Description automatically generated">
            <a:extLst>
              <a:ext uri="{FF2B5EF4-FFF2-40B4-BE49-F238E27FC236}">
                <a16:creationId xmlns:a16="http://schemas.microsoft.com/office/drawing/2014/main" id="{2D1899B4-1619-4584-EA4E-2C3D17AE1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2" y="1573930"/>
            <a:ext cx="9190344" cy="1423021"/>
          </a:xfrm>
          <a:prstGeom prst="rect">
            <a:avLst/>
          </a:prstGeom>
        </p:spPr>
      </p:pic>
      <p:pic>
        <p:nvPicPr>
          <p:cNvPr id="9" name="Picture 8" descr="Table&#10;&#10;Description automatically generated">
            <a:extLst>
              <a:ext uri="{FF2B5EF4-FFF2-40B4-BE49-F238E27FC236}">
                <a16:creationId xmlns:a16="http://schemas.microsoft.com/office/drawing/2014/main" id="{8C6531C3-A548-6380-68B2-D4C889BE8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24" y="3645024"/>
            <a:ext cx="7159724" cy="1458462"/>
          </a:xfrm>
          <a:prstGeom prst="rect">
            <a:avLst/>
          </a:prstGeom>
        </p:spPr>
      </p:pic>
      <p:sp>
        <p:nvSpPr>
          <p:cNvPr id="10" name="Rectangle 9">
            <a:extLst>
              <a:ext uri="{FF2B5EF4-FFF2-40B4-BE49-F238E27FC236}">
                <a16:creationId xmlns:a16="http://schemas.microsoft.com/office/drawing/2014/main" id="{E29E297D-3E78-0DC3-5DC0-40B563FDC592}"/>
              </a:ext>
            </a:extLst>
          </p:cNvPr>
          <p:cNvSpPr/>
          <p:nvPr/>
        </p:nvSpPr>
        <p:spPr>
          <a:xfrm>
            <a:off x="2999656" y="1705311"/>
            <a:ext cx="3312368" cy="182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163953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CC838A-F18C-6D4B-A6C3-4A9BB1B6F948}"/>
              </a:ext>
            </a:extLst>
          </p:cNvPr>
          <p:cNvSpPr>
            <a:spLocks noGrp="1"/>
          </p:cNvSpPr>
          <p:nvPr>
            <p:ph type="body" sz="quarter" idx="10"/>
          </p:nvPr>
        </p:nvSpPr>
        <p:spPr/>
        <p:txBody>
          <a:bodyPr/>
          <a:lstStyle/>
          <a:p>
            <a:r>
              <a:rPr lang="en-IT" dirty="0"/>
              <a:t>Accordo quadro ANCI-CIAL – fasce di qualità</a:t>
            </a:r>
          </a:p>
        </p:txBody>
      </p:sp>
      <p:sp>
        <p:nvSpPr>
          <p:cNvPr id="3" name="Text Placeholder 2">
            <a:extLst>
              <a:ext uri="{FF2B5EF4-FFF2-40B4-BE49-F238E27FC236}">
                <a16:creationId xmlns:a16="http://schemas.microsoft.com/office/drawing/2014/main" id="{B292E803-2486-BDAA-B49A-69274F0AF244}"/>
              </a:ext>
            </a:extLst>
          </p:cNvPr>
          <p:cNvSpPr>
            <a:spLocks noGrp="1"/>
          </p:cNvSpPr>
          <p:nvPr>
            <p:ph type="body" sz="quarter" idx="11"/>
          </p:nvPr>
        </p:nvSpPr>
        <p:spPr/>
        <p:txBody>
          <a:bodyPr/>
          <a:lstStyle/>
          <a:p>
            <a:r>
              <a:rPr lang="en-IT" dirty="0"/>
              <a:t>Raccolta plastica-metalli</a:t>
            </a:r>
          </a:p>
          <a:p>
            <a:endParaRPr lang="en-IT" dirty="0"/>
          </a:p>
          <a:p>
            <a:endParaRPr lang="en-IT" dirty="0"/>
          </a:p>
          <a:p>
            <a:endParaRPr lang="en-IT" dirty="0"/>
          </a:p>
          <a:p>
            <a:endParaRPr lang="en-IT" dirty="0"/>
          </a:p>
          <a:p>
            <a:endParaRPr lang="en-IT" dirty="0"/>
          </a:p>
          <a:p>
            <a:endParaRPr lang="en-IT" dirty="0"/>
          </a:p>
          <a:p>
            <a:endParaRPr lang="en-IT" dirty="0"/>
          </a:p>
          <a:p>
            <a:r>
              <a:rPr lang="en-IT" dirty="0"/>
              <a:t>Raccolta vetro-metalli</a:t>
            </a:r>
          </a:p>
        </p:txBody>
      </p:sp>
      <p:graphicFrame>
        <p:nvGraphicFramePr>
          <p:cNvPr id="4" name="Table 3">
            <a:extLst>
              <a:ext uri="{FF2B5EF4-FFF2-40B4-BE49-F238E27FC236}">
                <a16:creationId xmlns:a16="http://schemas.microsoft.com/office/drawing/2014/main" id="{39E6D98A-A2B8-F857-96C2-D05EA3F1BBF9}"/>
              </a:ext>
            </a:extLst>
          </p:cNvPr>
          <p:cNvGraphicFramePr>
            <a:graphicFrameLocks noGrp="1"/>
          </p:cNvGraphicFramePr>
          <p:nvPr>
            <p:extLst>
              <p:ext uri="{D42A27DB-BD31-4B8C-83A1-F6EECF244321}">
                <p14:modId xmlns:p14="http://schemas.microsoft.com/office/powerpoint/2010/main" val="195061342"/>
              </p:ext>
            </p:extLst>
          </p:nvPr>
        </p:nvGraphicFramePr>
        <p:xfrm>
          <a:off x="1055440" y="1988840"/>
          <a:ext cx="3672408" cy="1784985"/>
        </p:xfrm>
        <a:graphic>
          <a:graphicData uri="http://schemas.openxmlformats.org/drawingml/2006/table">
            <a:tbl>
              <a:tblPr firstRow="1" bandRow="1">
                <a:tableStyleId>{5C22544A-7EE6-4342-B048-85BDC9FD1C3A}</a:tableStyleId>
              </a:tblPr>
              <a:tblGrid>
                <a:gridCol w="1836204">
                  <a:extLst>
                    <a:ext uri="{9D8B030D-6E8A-4147-A177-3AD203B41FA5}">
                      <a16:colId xmlns:a16="http://schemas.microsoft.com/office/drawing/2014/main" val="2533400084"/>
                    </a:ext>
                  </a:extLst>
                </a:gridCol>
                <a:gridCol w="1836204">
                  <a:extLst>
                    <a:ext uri="{9D8B030D-6E8A-4147-A177-3AD203B41FA5}">
                      <a16:colId xmlns:a16="http://schemas.microsoft.com/office/drawing/2014/main" val="3884099410"/>
                    </a:ext>
                  </a:extLst>
                </a:gridCol>
              </a:tblGrid>
              <a:tr h="203200">
                <a:tc>
                  <a:txBody>
                    <a:bodyPr/>
                    <a:lstStyle/>
                    <a:p>
                      <a:pPr algn="l" fontAlgn="b"/>
                      <a:endParaRPr lang="en-IT" sz="600" b="1" i="0" u="none" strike="noStrike" dirty="0">
                        <a:solidFill>
                          <a:schemeClr val="bg1"/>
                        </a:solidFill>
                        <a:effectLst/>
                        <a:latin typeface="Calibri" panose="020F0502020204030204" pitchFamily="34" charset="0"/>
                      </a:endParaRPr>
                    </a:p>
                    <a:p>
                      <a:pPr algn="l" fontAlgn="b"/>
                      <a:r>
                        <a:rPr lang="en-IT" sz="1800" b="1" i="0" u="none" strike="noStrike" dirty="0">
                          <a:solidFill>
                            <a:schemeClr val="bg1"/>
                          </a:solidFill>
                          <a:effectLst/>
                          <a:latin typeface="Calibri" panose="020F0502020204030204" pitchFamily="34" charset="0"/>
                        </a:rPr>
                        <a:t> Fascia qualitativa</a:t>
                      </a:r>
                    </a:p>
                    <a:p>
                      <a:pPr algn="l" fontAlgn="b"/>
                      <a:endParaRPr lang="en-IT" sz="1800" b="1"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GB" sz="1800" b="1" u="none" strike="noStrike" dirty="0">
                          <a:effectLst/>
                        </a:rPr>
                        <a:t> </a:t>
                      </a:r>
                      <a:r>
                        <a:rPr lang="it-IT" sz="1800" b="1" u="none" strike="noStrike" noProof="0" dirty="0">
                          <a:effectLst/>
                        </a:rPr>
                        <a:t>Frazioni estranee</a:t>
                      </a:r>
                    </a:p>
                    <a:p>
                      <a:pPr algn="l" fontAlgn="b"/>
                      <a:endParaRPr lang="en-GB"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9095592"/>
                  </a:ext>
                </a:extLst>
              </a:tr>
              <a:tr h="203200">
                <a:tc>
                  <a:txBody>
                    <a:bodyPr/>
                    <a:lstStyle/>
                    <a:p>
                      <a:pPr algn="ctr" fontAlgn="b"/>
                      <a:r>
                        <a:rPr lang="en-GB" sz="1800" u="none" strike="noStrike" dirty="0">
                          <a:effectLst/>
                        </a:rPr>
                        <a:t>A+</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T" sz="1800" u="none" strike="noStrike" dirty="0">
                          <a:effectLst/>
                        </a:rPr>
                        <a:t>&lt; 3%</a:t>
                      </a:r>
                      <a:endParaRPr lang="en-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7077326"/>
                  </a:ext>
                </a:extLst>
              </a:tr>
              <a:tr h="203200">
                <a:tc>
                  <a:txBody>
                    <a:bodyPr/>
                    <a:lstStyle/>
                    <a:p>
                      <a:pPr algn="ctr" fontAlgn="b"/>
                      <a:r>
                        <a:rPr lang="en-GB" sz="1800" u="none" strike="noStrike" dirty="0">
                          <a:effectLst/>
                        </a:rPr>
                        <a:t>A</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T" sz="1800" u="none" strike="noStrike" dirty="0">
                          <a:effectLst/>
                        </a:rPr>
                        <a:t>]3% - 6%]</a:t>
                      </a:r>
                      <a:endParaRPr lang="en-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1486334"/>
                  </a:ext>
                </a:extLst>
              </a:tr>
              <a:tr h="203200">
                <a:tc>
                  <a:txBody>
                    <a:bodyPr/>
                    <a:lstStyle/>
                    <a:p>
                      <a:pPr algn="ctr" fontAlgn="b"/>
                      <a:r>
                        <a:rPr lang="en-GB" sz="1800" u="none" strike="noStrike" dirty="0">
                          <a:effectLst/>
                        </a:rPr>
                        <a:t>B</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T" sz="1800" u="none" strike="noStrike" dirty="0">
                          <a:effectLst/>
                        </a:rPr>
                        <a:t>]6% - 10%]</a:t>
                      </a:r>
                      <a:endParaRPr lang="en-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7933208"/>
                  </a:ext>
                </a:extLst>
              </a:tr>
              <a:tr h="203200">
                <a:tc>
                  <a:txBody>
                    <a:bodyPr/>
                    <a:lstStyle/>
                    <a:p>
                      <a:pPr algn="ctr" fontAlgn="b"/>
                      <a:r>
                        <a:rPr lang="en-GB" sz="1800" u="none" strike="noStrike" dirty="0">
                          <a:effectLst/>
                        </a:rPr>
                        <a:t>C</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T" sz="1800" u="none" strike="noStrike" dirty="0">
                          <a:effectLst/>
                        </a:rPr>
                        <a:t>]10% - 15%]</a:t>
                      </a:r>
                      <a:endParaRPr lang="en-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5829553"/>
                  </a:ext>
                </a:extLst>
              </a:tr>
            </a:tbl>
          </a:graphicData>
        </a:graphic>
      </p:graphicFrame>
      <p:graphicFrame>
        <p:nvGraphicFramePr>
          <p:cNvPr id="6" name="Table 5">
            <a:extLst>
              <a:ext uri="{FF2B5EF4-FFF2-40B4-BE49-F238E27FC236}">
                <a16:creationId xmlns:a16="http://schemas.microsoft.com/office/drawing/2014/main" id="{C9D30243-5F2F-B3DE-19BB-2E998484CF7C}"/>
              </a:ext>
            </a:extLst>
          </p:cNvPr>
          <p:cNvGraphicFramePr>
            <a:graphicFrameLocks noGrp="1"/>
          </p:cNvGraphicFramePr>
          <p:nvPr>
            <p:extLst>
              <p:ext uri="{D42A27DB-BD31-4B8C-83A1-F6EECF244321}">
                <p14:modId xmlns:p14="http://schemas.microsoft.com/office/powerpoint/2010/main" val="2439134263"/>
              </p:ext>
            </p:extLst>
          </p:nvPr>
        </p:nvGraphicFramePr>
        <p:xfrm>
          <a:off x="1067382" y="4582530"/>
          <a:ext cx="3672408" cy="1784985"/>
        </p:xfrm>
        <a:graphic>
          <a:graphicData uri="http://schemas.openxmlformats.org/drawingml/2006/table">
            <a:tbl>
              <a:tblPr firstRow="1" bandRow="1">
                <a:tableStyleId>{5C22544A-7EE6-4342-B048-85BDC9FD1C3A}</a:tableStyleId>
              </a:tblPr>
              <a:tblGrid>
                <a:gridCol w="1836204">
                  <a:extLst>
                    <a:ext uri="{9D8B030D-6E8A-4147-A177-3AD203B41FA5}">
                      <a16:colId xmlns:a16="http://schemas.microsoft.com/office/drawing/2014/main" val="2533400084"/>
                    </a:ext>
                  </a:extLst>
                </a:gridCol>
                <a:gridCol w="1836204">
                  <a:extLst>
                    <a:ext uri="{9D8B030D-6E8A-4147-A177-3AD203B41FA5}">
                      <a16:colId xmlns:a16="http://schemas.microsoft.com/office/drawing/2014/main" val="3884099410"/>
                    </a:ext>
                  </a:extLst>
                </a:gridCol>
              </a:tblGrid>
              <a:tr h="203200">
                <a:tc>
                  <a:txBody>
                    <a:bodyPr/>
                    <a:lstStyle/>
                    <a:p>
                      <a:pPr algn="l" fontAlgn="b"/>
                      <a:endParaRPr lang="en-IT" sz="600" b="1" i="0" u="none" strike="noStrike" dirty="0">
                        <a:solidFill>
                          <a:schemeClr val="bg1"/>
                        </a:solidFill>
                        <a:effectLst/>
                        <a:latin typeface="Calibri" panose="020F0502020204030204" pitchFamily="34" charset="0"/>
                      </a:endParaRPr>
                    </a:p>
                    <a:p>
                      <a:pPr algn="l" fontAlgn="b"/>
                      <a:r>
                        <a:rPr lang="en-IT" sz="1800" b="1" i="0" u="none" strike="noStrike" dirty="0">
                          <a:solidFill>
                            <a:schemeClr val="bg1"/>
                          </a:solidFill>
                          <a:effectLst/>
                          <a:latin typeface="Calibri" panose="020F0502020204030204" pitchFamily="34" charset="0"/>
                        </a:rPr>
                        <a:t> Fascia qualitativa</a:t>
                      </a:r>
                    </a:p>
                    <a:p>
                      <a:pPr algn="l" fontAlgn="b"/>
                      <a:endParaRPr lang="en-IT" sz="1800" b="1"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GB" sz="1800" b="1" u="none" strike="noStrike" dirty="0">
                          <a:effectLst/>
                        </a:rPr>
                        <a:t> </a:t>
                      </a:r>
                      <a:r>
                        <a:rPr lang="it-IT" sz="1800" b="1" u="none" strike="noStrike" noProof="0" dirty="0">
                          <a:effectLst/>
                        </a:rPr>
                        <a:t>Frazioni estranee</a:t>
                      </a:r>
                    </a:p>
                    <a:p>
                      <a:pPr algn="l" fontAlgn="b"/>
                      <a:endParaRPr lang="en-GB"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9095592"/>
                  </a:ext>
                </a:extLst>
              </a:tr>
              <a:tr h="203200">
                <a:tc>
                  <a:txBody>
                    <a:bodyPr/>
                    <a:lstStyle/>
                    <a:p>
                      <a:pPr algn="ctr" fontAlgn="b"/>
                      <a:r>
                        <a:rPr lang="en-GB" sz="1800" u="none" strike="noStrike" dirty="0">
                          <a:effectLst/>
                        </a:rPr>
                        <a:t>A+</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T" sz="1800" u="none" strike="noStrike" dirty="0">
                          <a:effectLst/>
                        </a:rPr>
                        <a:t>&lt; 3%</a:t>
                      </a:r>
                      <a:endParaRPr lang="en-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7077326"/>
                  </a:ext>
                </a:extLst>
              </a:tr>
              <a:tr h="203200">
                <a:tc>
                  <a:txBody>
                    <a:bodyPr/>
                    <a:lstStyle/>
                    <a:p>
                      <a:pPr algn="ctr" fontAlgn="b"/>
                      <a:r>
                        <a:rPr lang="en-GB" sz="1800" u="none" strike="noStrike" dirty="0">
                          <a:effectLst/>
                        </a:rPr>
                        <a:t>A</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T" sz="1800" u="none" strike="noStrike" dirty="0">
                          <a:effectLst/>
                        </a:rPr>
                        <a:t>]3% - 8%]</a:t>
                      </a:r>
                      <a:endParaRPr lang="en-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1486334"/>
                  </a:ext>
                </a:extLst>
              </a:tr>
              <a:tr h="203200">
                <a:tc>
                  <a:txBody>
                    <a:bodyPr/>
                    <a:lstStyle/>
                    <a:p>
                      <a:pPr algn="ctr" fontAlgn="b"/>
                      <a:r>
                        <a:rPr lang="en-GB" sz="1800" u="none" strike="noStrike" dirty="0">
                          <a:effectLst/>
                        </a:rPr>
                        <a:t>B</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T" sz="1800" u="none" strike="noStrike" dirty="0">
                          <a:effectLst/>
                        </a:rPr>
                        <a:t>]8% - 13%]</a:t>
                      </a:r>
                      <a:endParaRPr lang="en-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7933208"/>
                  </a:ext>
                </a:extLst>
              </a:tr>
              <a:tr h="203200">
                <a:tc>
                  <a:txBody>
                    <a:bodyPr/>
                    <a:lstStyle/>
                    <a:p>
                      <a:pPr algn="ctr" fontAlgn="b"/>
                      <a:r>
                        <a:rPr lang="en-GB" sz="1800" u="none" strike="noStrike" dirty="0">
                          <a:effectLst/>
                        </a:rPr>
                        <a:t>C</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T" sz="1800" u="none" strike="noStrike" dirty="0">
                          <a:effectLst/>
                        </a:rPr>
                        <a:t>]13% - 18%]</a:t>
                      </a:r>
                      <a:endParaRPr lang="en-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5829553"/>
                  </a:ext>
                </a:extLst>
              </a:tr>
            </a:tbl>
          </a:graphicData>
        </a:graphic>
      </p:graphicFrame>
      <p:sp>
        <p:nvSpPr>
          <p:cNvPr id="7" name="TextBox 6">
            <a:extLst>
              <a:ext uri="{FF2B5EF4-FFF2-40B4-BE49-F238E27FC236}">
                <a16:creationId xmlns:a16="http://schemas.microsoft.com/office/drawing/2014/main" id="{5E2AD5BE-45B3-53A5-9921-A41CB13900B3}"/>
              </a:ext>
            </a:extLst>
          </p:cNvPr>
          <p:cNvSpPr txBox="1"/>
          <p:nvPr/>
        </p:nvSpPr>
        <p:spPr>
          <a:xfrm>
            <a:off x="5256237" y="2204864"/>
            <a:ext cx="6539400" cy="923330"/>
          </a:xfrm>
          <a:prstGeom prst="rect">
            <a:avLst/>
          </a:prstGeom>
          <a:noFill/>
        </p:spPr>
        <p:txBody>
          <a:bodyPr wrap="square" rtlCol="0">
            <a:spAutoFit/>
          </a:bodyPr>
          <a:lstStyle/>
          <a:p>
            <a:pPr algn="just"/>
            <a:r>
              <a:rPr lang="en-IT" dirty="0">
                <a:latin typeface="Century Gothic" panose="020B0502020202020204" pitchFamily="34" charset="0"/>
              </a:rPr>
              <a:t>Se la frazione estranea è maggiore del limite massimo, </a:t>
            </a:r>
          </a:p>
          <a:p>
            <a:pPr algn="just"/>
            <a:r>
              <a:rPr lang="en-IT" dirty="0">
                <a:latin typeface="Century Gothic" panose="020B0502020202020204" pitchFamily="34" charset="0"/>
              </a:rPr>
              <a:t>CiAL procede al ritiro, con addebito del costo di smaltimento </a:t>
            </a:r>
            <a:r>
              <a:rPr lang="en-GB" dirty="0">
                <a:latin typeface="Century Gothic" panose="020B0502020202020204" pitchFamily="34" charset="0"/>
              </a:rPr>
              <a:t>d</a:t>
            </a:r>
            <a:r>
              <a:rPr lang="en-IT" dirty="0">
                <a:latin typeface="Century Gothic" panose="020B0502020202020204" pitchFamily="34" charset="0"/>
              </a:rPr>
              <a:t>ella frazione estranea eccedente.</a:t>
            </a:r>
          </a:p>
        </p:txBody>
      </p:sp>
    </p:spTree>
    <p:extLst>
      <p:ext uri="{BB962C8B-B14F-4D97-AF65-F5344CB8AC3E}">
        <p14:creationId xmlns:p14="http://schemas.microsoft.com/office/powerpoint/2010/main" val="80092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34E835-DE29-5A70-28B9-22BD5100FF68}"/>
              </a:ext>
            </a:extLst>
          </p:cNvPr>
          <p:cNvSpPr>
            <a:spLocks noGrp="1"/>
          </p:cNvSpPr>
          <p:nvPr>
            <p:ph type="body" sz="quarter" idx="10"/>
          </p:nvPr>
        </p:nvSpPr>
        <p:spPr/>
        <p:txBody>
          <a:bodyPr/>
          <a:lstStyle/>
          <a:p>
            <a:r>
              <a:rPr lang="en-IT" dirty="0"/>
              <a:t>Accordo quadro ANCI-RICREA</a:t>
            </a:r>
          </a:p>
        </p:txBody>
      </p:sp>
      <p:sp>
        <p:nvSpPr>
          <p:cNvPr id="12" name="TextBox 11">
            <a:extLst>
              <a:ext uri="{FF2B5EF4-FFF2-40B4-BE49-F238E27FC236}">
                <a16:creationId xmlns:a16="http://schemas.microsoft.com/office/drawing/2014/main" id="{2A03EC3B-8210-50E1-2652-799D8421E5EB}"/>
              </a:ext>
            </a:extLst>
          </p:cNvPr>
          <p:cNvSpPr txBox="1"/>
          <p:nvPr/>
        </p:nvSpPr>
        <p:spPr>
          <a:xfrm>
            <a:off x="1775520" y="6196660"/>
            <a:ext cx="2343655" cy="369332"/>
          </a:xfrm>
          <a:prstGeom prst="rect">
            <a:avLst/>
          </a:prstGeom>
          <a:noFill/>
        </p:spPr>
        <p:txBody>
          <a:bodyPr wrap="none" rtlCol="0">
            <a:spAutoFit/>
          </a:bodyPr>
          <a:lstStyle/>
          <a:p>
            <a:r>
              <a:rPr lang="en-IT" dirty="0"/>
              <a:t>www.consorzioricrea.it</a:t>
            </a:r>
          </a:p>
        </p:txBody>
      </p:sp>
      <p:pic>
        <p:nvPicPr>
          <p:cNvPr id="5" name="Picture 4" descr="A picture containing text, sign&#10;&#10;Description automatically generated">
            <a:extLst>
              <a:ext uri="{FF2B5EF4-FFF2-40B4-BE49-F238E27FC236}">
                <a16:creationId xmlns:a16="http://schemas.microsoft.com/office/drawing/2014/main" id="{37E3170A-5F6E-112F-8D14-28EA9E489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20" y="1034323"/>
            <a:ext cx="2133600" cy="609600"/>
          </a:xfrm>
          <a:prstGeom prst="rect">
            <a:avLst/>
          </a:prstGeom>
        </p:spPr>
      </p:pic>
      <p:pic>
        <p:nvPicPr>
          <p:cNvPr id="8" name="Picture 7" descr="A picture containing dishware&#10;&#10;Description automatically generated">
            <a:extLst>
              <a:ext uri="{FF2B5EF4-FFF2-40B4-BE49-F238E27FC236}">
                <a16:creationId xmlns:a16="http://schemas.microsoft.com/office/drawing/2014/main" id="{E85D9D2E-5062-2E63-137F-49969844A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914" y="1970590"/>
            <a:ext cx="9958747" cy="3853087"/>
          </a:xfrm>
          <a:prstGeom prst="rect">
            <a:avLst/>
          </a:prstGeom>
        </p:spPr>
      </p:pic>
    </p:spTree>
    <p:extLst>
      <p:ext uri="{BB962C8B-B14F-4D97-AF65-F5344CB8AC3E}">
        <p14:creationId xmlns:p14="http://schemas.microsoft.com/office/powerpoint/2010/main" val="331631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C3FD1-F94E-D454-6876-27F7E8EB1692}"/>
              </a:ext>
            </a:extLst>
          </p:cNvPr>
          <p:cNvSpPr>
            <a:spLocks noGrp="1"/>
          </p:cNvSpPr>
          <p:nvPr>
            <p:ph type="body" sz="quarter" idx="10"/>
          </p:nvPr>
        </p:nvSpPr>
        <p:spPr/>
        <p:txBody>
          <a:bodyPr/>
          <a:lstStyle/>
          <a:p>
            <a:r>
              <a:rPr lang="en-IT" dirty="0"/>
              <a:t>Accordo quadro ANCI-RICREA - obiettivi</a:t>
            </a:r>
          </a:p>
          <a:p>
            <a:endParaRPr lang="en-IT" dirty="0"/>
          </a:p>
        </p:txBody>
      </p:sp>
      <p:sp>
        <p:nvSpPr>
          <p:cNvPr id="3" name="Text Placeholder 2">
            <a:extLst>
              <a:ext uri="{FF2B5EF4-FFF2-40B4-BE49-F238E27FC236}">
                <a16:creationId xmlns:a16="http://schemas.microsoft.com/office/drawing/2014/main" id="{7D760F40-4442-F056-7D39-0301E3258964}"/>
              </a:ext>
            </a:extLst>
          </p:cNvPr>
          <p:cNvSpPr>
            <a:spLocks noGrp="1"/>
          </p:cNvSpPr>
          <p:nvPr>
            <p:ph type="body" sz="quarter" idx="11"/>
          </p:nvPr>
        </p:nvSpPr>
        <p:spPr>
          <a:xfrm>
            <a:off x="527050" y="1124745"/>
            <a:ext cx="11233149" cy="4608413"/>
          </a:xfrm>
        </p:spPr>
        <p:txBody>
          <a:bodyPr/>
          <a:lstStyle/>
          <a:p>
            <a:pPr algn="just"/>
            <a:r>
              <a:rPr lang="it-IT" dirty="0"/>
              <a:t>L’accordo regola la raccolta differenziata dei rifiuti di imballaggio in acciaio con raccolta differenziata urbana e altre forme di raccolta e trattamento.</a:t>
            </a:r>
          </a:p>
          <a:p>
            <a:pPr algn="just"/>
            <a:r>
              <a:rPr lang="it-IT" dirty="0"/>
              <a:t>Si definiscono </a:t>
            </a:r>
            <a:r>
              <a:rPr lang="it-IT" dirty="0" err="1"/>
              <a:t>fms</a:t>
            </a:r>
            <a:r>
              <a:rPr lang="it-IT" dirty="0"/>
              <a:t> frazioni merceologiche similari i rifiuti ferrosi non imballaggio.</a:t>
            </a:r>
          </a:p>
          <a:p>
            <a:pPr algn="just"/>
            <a:r>
              <a:rPr lang="it-IT" dirty="0"/>
              <a:t>Si definiscono impurità o frazioni estranee i materiali non ferrosi.</a:t>
            </a:r>
          </a:p>
        </p:txBody>
      </p:sp>
      <p:pic>
        <p:nvPicPr>
          <p:cNvPr id="5" name="Picture 4" descr="Text&#10;&#10;Description automatically generated with medium confidence">
            <a:extLst>
              <a:ext uri="{FF2B5EF4-FFF2-40B4-BE49-F238E27FC236}">
                <a16:creationId xmlns:a16="http://schemas.microsoft.com/office/drawing/2014/main" id="{7CA7D86B-E749-8F56-3D6C-F2D5D989D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49" y="2839302"/>
            <a:ext cx="9537539" cy="1666307"/>
          </a:xfrm>
          <a:prstGeom prst="rect">
            <a:avLst/>
          </a:prstGeom>
        </p:spPr>
      </p:pic>
    </p:spTree>
    <p:extLst>
      <p:ext uri="{BB962C8B-B14F-4D97-AF65-F5344CB8AC3E}">
        <p14:creationId xmlns:p14="http://schemas.microsoft.com/office/powerpoint/2010/main" val="1531607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58C5B-EC73-44C6-FC88-B8CD21C95EA4}"/>
              </a:ext>
            </a:extLst>
          </p:cNvPr>
          <p:cNvSpPr>
            <a:spLocks noGrp="1"/>
          </p:cNvSpPr>
          <p:nvPr>
            <p:ph type="body" sz="quarter" idx="10"/>
          </p:nvPr>
        </p:nvSpPr>
        <p:spPr/>
        <p:txBody>
          <a:bodyPr/>
          <a:lstStyle/>
          <a:p>
            <a:r>
              <a:rPr lang="en-IT" dirty="0"/>
              <a:t>Accordo quadro ANCI-RICREA – fasce di qualità</a:t>
            </a:r>
          </a:p>
          <a:p>
            <a:endParaRPr lang="en-IT" dirty="0"/>
          </a:p>
        </p:txBody>
      </p:sp>
      <p:sp>
        <p:nvSpPr>
          <p:cNvPr id="3" name="Text Placeholder 2">
            <a:extLst>
              <a:ext uri="{FF2B5EF4-FFF2-40B4-BE49-F238E27FC236}">
                <a16:creationId xmlns:a16="http://schemas.microsoft.com/office/drawing/2014/main" id="{1A6FECF8-0F7E-3812-AAD0-A3A5F0A3093C}"/>
              </a:ext>
            </a:extLst>
          </p:cNvPr>
          <p:cNvSpPr>
            <a:spLocks noGrp="1"/>
          </p:cNvSpPr>
          <p:nvPr>
            <p:ph type="body" sz="quarter" idx="11"/>
          </p:nvPr>
        </p:nvSpPr>
        <p:spPr/>
        <p:txBody>
          <a:bodyPr/>
          <a:lstStyle/>
          <a:p>
            <a:r>
              <a:rPr lang="en-IT" dirty="0"/>
              <a:t>Definizione delle fasce di qualità</a:t>
            </a:r>
          </a:p>
        </p:txBody>
      </p:sp>
      <p:pic>
        <p:nvPicPr>
          <p:cNvPr id="5" name="Picture 4" descr="Table&#10;&#10;Description automatically generated">
            <a:extLst>
              <a:ext uri="{FF2B5EF4-FFF2-40B4-BE49-F238E27FC236}">
                <a16:creationId xmlns:a16="http://schemas.microsoft.com/office/drawing/2014/main" id="{7585C978-F824-3F0C-08C9-874D034B7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51" y="2122186"/>
            <a:ext cx="7835900" cy="1803400"/>
          </a:xfrm>
          <a:prstGeom prst="rect">
            <a:avLst/>
          </a:prstGeom>
        </p:spPr>
      </p:pic>
    </p:spTree>
    <p:extLst>
      <p:ext uri="{BB962C8B-B14F-4D97-AF65-F5344CB8AC3E}">
        <p14:creationId xmlns:p14="http://schemas.microsoft.com/office/powerpoint/2010/main" val="323398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C36F-B7B2-788D-8F19-2CEC9492C10B}"/>
              </a:ext>
            </a:extLst>
          </p:cNvPr>
          <p:cNvSpPr>
            <a:spLocks noGrp="1"/>
          </p:cNvSpPr>
          <p:nvPr>
            <p:ph type="body" sz="quarter" idx="10"/>
          </p:nvPr>
        </p:nvSpPr>
        <p:spPr/>
        <p:txBody>
          <a:bodyPr/>
          <a:lstStyle/>
          <a:p>
            <a:r>
              <a:rPr lang="en-IT" dirty="0"/>
              <a:t>Accordo quadro ANCI-Biorepack</a:t>
            </a:r>
          </a:p>
        </p:txBody>
      </p:sp>
      <p:sp>
        <p:nvSpPr>
          <p:cNvPr id="6" name="TextBox 5">
            <a:extLst>
              <a:ext uri="{FF2B5EF4-FFF2-40B4-BE49-F238E27FC236}">
                <a16:creationId xmlns:a16="http://schemas.microsoft.com/office/drawing/2014/main" id="{0EDED7DA-1588-F072-8829-D3C004104A3C}"/>
              </a:ext>
            </a:extLst>
          </p:cNvPr>
          <p:cNvSpPr txBox="1"/>
          <p:nvPr/>
        </p:nvSpPr>
        <p:spPr>
          <a:xfrm>
            <a:off x="1847528" y="5877272"/>
            <a:ext cx="2013821" cy="369332"/>
          </a:xfrm>
          <a:prstGeom prst="rect">
            <a:avLst/>
          </a:prstGeom>
          <a:noFill/>
        </p:spPr>
        <p:txBody>
          <a:bodyPr wrap="none" rtlCol="0">
            <a:spAutoFit/>
          </a:bodyPr>
          <a:lstStyle/>
          <a:p>
            <a:r>
              <a:rPr lang="en-IT" dirty="0"/>
              <a:t>www.biorepack.org</a:t>
            </a:r>
          </a:p>
        </p:txBody>
      </p:sp>
      <p:pic>
        <p:nvPicPr>
          <p:cNvPr id="5" name="Picture 4" descr="Logo&#10;&#10;Description automatically generated">
            <a:extLst>
              <a:ext uri="{FF2B5EF4-FFF2-40B4-BE49-F238E27FC236}">
                <a16:creationId xmlns:a16="http://schemas.microsoft.com/office/drawing/2014/main" id="{3441EE00-52A7-5534-0537-6F0CA4259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16" y="1124745"/>
            <a:ext cx="2540000" cy="1092200"/>
          </a:xfrm>
          <a:prstGeom prst="rect">
            <a:avLst/>
          </a:prstGeom>
        </p:spPr>
      </p:pic>
      <p:pic>
        <p:nvPicPr>
          <p:cNvPr id="8" name="Picture 7" descr="A picture containing tree, plant&#10;&#10;Description automatically generated">
            <a:extLst>
              <a:ext uri="{FF2B5EF4-FFF2-40B4-BE49-F238E27FC236}">
                <a16:creationId xmlns:a16="http://schemas.microsoft.com/office/drawing/2014/main" id="{3B18AF30-6642-EF21-42C6-6B3C1ED0B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872" y="1316608"/>
            <a:ext cx="6223000" cy="4368800"/>
          </a:xfrm>
          <a:prstGeom prst="rect">
            <a:avLst/>
          </a:prstGeom>
        </p:spPr>
      </p:pic>
    </p:spTree>
    <p:extLst>
      <p:ext uri="{BB962C8B-B14F-4D97-AF65-F5344CB8AC3E}">
        <p14:creationId xmlns:p14="http://schemas.microsoft.com/office/powerpoint/2010/main" val="984396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2AE995-A827-B71D-848C-BCEBABDD93DE}"/>
              </a:ext>
            </a:extLst>
          </p:cNvPr>
          <p:cNvSpPr>
            <a:spLocks noGrp="1"/>
          </p:cNvSpPr>
          <p:nvPr>
            <p:ph type="body" sz="quarter" idx="10"/>
          </p:nvPr>
        </p:nvSpPr>
        <p:spPr/>
        <p:txBody>
          <a:bodyPr/>
          <a:lstStyle/>
          <a:p>
            <a:r>
              <a:rPr lang="en-IT" dirty="0"/>
              <a:t>Accordo quadro ANCI-RICREA – corrispettivi</a:t>
            </a:r>
          </a:p>
          <a:p>
            <a:endParaRPr lang="en-IT" dirty="0"/>
          </a:p>
        </p:txBody>
      </p:sp>
      <p:pic>
        <p:nvPicPr>
          <p:cNvPr id="5" name="Picture 4" descr="Table&#10;&#10;Description automatically generated">
            <a:extLst>
              <a:ext uri="{FF2B5EF4-FFF2-40B4-BE49-F238E27FC236}">
                <a16:creationId xmlns:a16="http://schemas.microsoft.com/office/drawing/2014/main" id="{166ADD3F-781A-0B9B-4BAC-0D3862606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984973"/>
            <a:ext cx="8128000" cy="3175000"/>
          </a:xfrm>
          <a:prstGeom prst="rect">
            <a:avLst/>
          </a:prstGeom>
        </p:spPr>
      </p:pic>
    </p:spTree>
    <p:extLst>
      <p:ext uri="{BB962C8B-B14F-4D97-AF65-F5344CB8AC3E}">
        <p14:creationId xmlns:p14="http://schemas.microsoft.com/office/powerpoint/2010/main" val="3985562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9C1A6-9A1B-2728-681C-5FF3623C05AB}"/>
              </a:ext>
            </a:extLst>
          </p:cNvPr>
          <p:cNvSpPr>
            <a:spLocks noGrp="1"/>
          </p:cNvSpPr>
          <p:nvPr>
            <p:ph type="body" sz="quarter" idx="10"/>
          </p:nvPr>
        </p:nvSpPr>
        <p:spPr/>
        <p:txBody>
          <a:bodyPr/>
          <a:lstStyle/>
          <a:p>
            <a:r>
              <a:rPr lang="en-IT" dirty="0"/>
              <a:t>Accordo quadro ANCI-Rilegno</a:t>
            </a:r>
          </a:p>
        </p:txBody>
      </p:sp>
      <p:pic>
        <p:nvPicPr>
          <p:cNvPr id="5" name="Picture 4" descr="A picture containing building, apartment building&#10;&#10;Description automatically generated">
            <a:extLst>
              <a:ext uri="{FF2B5EF4-FFF2-40B4-BE49-F238E27FC236}">
                <a16:creationId xmlns:a16="http://schemas.microsoft.com/office/drawing/2014/main" id="{C1B90325-C624-B48E-6F22-DE9D43E61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1259" y="1568450"/>
            <a:ext cx="6832600" cy="3721100"/>
          </a:xfrm>
          <a:prstGeom prst="rect">
            <a:avLst/>
          </a:prstGeom>
        </p:spPr>
      </p:pic>
      <p:sp>
        <p:nvSpPr>
          <p:cNvPr id="6" name="TextBox 5">
            <a:extLst>
              <a:ext uri="{FF2B5EF4-FFF2-40B4-BE49-F238E27FC236}">
                <a16:creationId xmlns:a16="http://schemas.microsoft.com/office/drawing/2014/main" id="{6DCE9647-51C1-2849-220D-B8FE1F7BE320}"/>
              </a:ext>
            </a:extLst>
          </p:cNvPr>
          <p:cNvSpPr txBox="1"/>
          <p:nvPr/>
        </p:nvSpPr>
        <p:spPr>
          <a:xfrm>
            <a:off x="2141317" y="5651956"/>
            <a:ext cx="1744324" cy="369332"/>
          </a:xfrm>
          <a:prstGeom prst="rect">
            <a:avLst/>
          </a:prstGeom>
          <a:noFill/>
        </p:spPr>
        <p:txBody>
          <a:bodyPr wrap="none" rtlCol="0">
            <a:spAutoFit/>
          </a:bodyPr>
          <a:lstStyle/>
          <a:p>
            <a:r>
              <a:rPr lang="en-IT" dirty="0"/>
              <a:t>www.rilegno.org</a:t>
            </a:r>
          </a:p>
        </p:txBody>
      </p:sp>
      <p:pic>
        <p:nvPicPr>
          <p:cNvPr id="8" name="Picture 7" descr="Logo, company name&#10;&#10;Description automatically generated">
            <a:extLst>
              <a:ext uri="{FF2B5EF4-FFF2-40B4-BE49-F238E27FC236}">
                <a16:creationId xmlns:a16="http://schemas.microsoft.com/office/drawing/2014/main" id="{28437E8B-28EB-B380-8CED-E1A5590CE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67" y="2103666"/>
            <a:ext cx="2781300" cy="952500"/>
          </a:xfrm>
          <a:prstGeom prst="rect">
            <a:avLst/>
          </a:prstGeom>
        </p:spPr>
      </p:pic>
    </p:spTree>
    <p:extLst>
      <p:ext uri="{BB962C8B-B14F-4D97-AF65-F5344CB8AC3E}">
        <p14:creationId xmlns:p14="http://schemas.microsoft.com/office/powerpoint/2010/main" val="42446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2"/>
          <p:cNvSpPr txBox="1">
            <a:spLocks noGrp="1"/>
          </p:cNvSpPr>
          <p:nvPr>
            <p:ph type="body" idx="1"/>
          </p:nvPr>
        </p:nvSpPr>
        <p:spPr>
          <a:xfrm>
            <a:off x="1436688" y="3841378"/>
            <a:ext cx="9217024" cy="43237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595959"/>
              </a:buClr>
              <a:buSzPts val="2000"/>
              <a:buFont typeface="Century Gothic"/>
              <a:buNone/>
            </a:pPr>
            <a:r>
              <a:rPr lang="en-GB" dirty="0">
                <a:latin typeface="Aptos" panose="020B0004020202020204" pitchFamily="34" charset="0"/>
              </a:rPr>
              <a:t>FRANCO BONESSO</a:t>
            </a:r>
            <a:endParaRPr dirty="0">
              <a:latin typeface="Aptos" panose="020B0004020202020204" pitchFamily="34" charset="0"/>
            </a:endParaRPr>
          </a:p>
        </p:txBody>
      </p:sp>
      <p:sp>
        <p:nvSpPr>
          <p:cNvPr id="434" name="Google Shape;434;p42"/>
          <p:cNvSpPr txBox="1">
            <a:spLocks noGrp="1"/>
          </p:cNvSpPr>
          <p:nvPr>
            <p:ph type="body" idx="2"/>
          </p:nvPr>
        </p:nvSpPr>
        <p:spPr>
          <a:xfrm>
            <a:off x="1436688" y="4184848"/>
            <a:ext cx="9313035" cy="93610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595959"/>
              </a:buClr>
              <a:buSzPts val="1600"/>
              <a:buFont typeface="Palatino"/>
              <a:buNone/>
            </a:pPr>
            <a:r>
              <a:rPr lang="en-GB" dirty="0">
                <a:latin typeface="Aptos" panose="020B0004020202020204" pitchFamily="34" charset="0"/>
                <a:ea typeface="Palatino"/>
                <a:cs typeface="Palatino"/>
                <a:sym typeface="Palatino"/>
              </a:rPr>
              <a:t>ANCI</a:t>
            </a:r>
            <a:endParaRPr dirty="0">
              <a:latin typeface="Aptos" panose="020B0004020202020204" pitchFamily="34" charset="0"/>
            </a:endParaRPr>
          </a:p>
        </p:txBody>
      </p:sp>
      <p:sp>
        <p:nvSpPr>
          <p:cNvPr id="435" name="Google Shape;435;p42"/>
          <p:cNvSpPr txBox="1">
            <a:spLocks noGrp="1"/>
          </p:cNvSpPr>
          <p:nvPr>
            <p:ph type="body" idx="3"/>
          </p:nvPr>
        </p:nvSpPr>
        <p:spPr>
          <a:xfrm>
            <a:off x="1390651" y="4509120"/>
            <a:ext cx="9410700" cy="144016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600"/>
              <a:buFont typeface="Century Gothic"/>
              <a:buNone/>
            </a:pPr>
            <a:r>
              <a:rPr lang="it-IT" sz="1600" b="1" u="sng" dirty="0">
                <a:solidFill>
                  <a:schemeClr val="dk1"/>
                </a:solidFill>
                <a:latin typeface="Aptos" panose="020B0004020202020204" pitchFamily="34" charset="0"/>
              </a:rPr>
              <a:t>strutturatecnica@anci.it</a:t>
            </a:r>
            <a:endParaRPr dirty="0">
              <a:latin typeface="Aptos" panose="020B0004020202020204" pitchFamily="34" charset="0"/>
            </a:endParaRPr>
          </a:p>
          <a:p>
            <a:pPr marL="0" lvl="0" indent="0" algn="ctr" rtl="0">
              <a:spcBef>
                <a:spcPts val="320"/>
              </a:spcBef>
              <a:spcAft>
                <a:spcPts val="0"/>
              </a:spcAft>
              <a:buClr>
                <a:srgbClr val="595959"/>
              </a:buClr>
              <a:buSzPts val="1600"/>
              <a:buFont typeface="Century Gothic"/>
              <a:buNone/>
            </a:pPr>
            <a:endParaRPr sz="1600" b="1" u="sng" dirty="0">
              <a:highlight>
                <a:srgbClr val="FFFF00"/>
              </a:highlight>
            </a:endParaRPr>
          </a:p>
          <a:p>
            <a:pPr marL="0" lvl="0" indent="0" algn="ctr" rtl="0">
              <a:spcBef>
                <a:spcPts val="240"/>
              </a:spcBef>
              <a:spcAft>
                <a:spcPts val="0"/>
              </a:spcAft>
              <a:buClr>
                <a:srgbClr val="595959"/>
              </a:buClr>
              <a:buSzPts val="1200"/>
              <a:buFont typeface="Palatino"/>
              <a:buNone/>
            </a:pPr>
            <a:r>
              <a:rPr lang="it-IT" sz="1200" dirty="0">
                <a:latin typeface="Aptos" panose="020B0004020202020204" pitchFamily="34" charset="0"/>
                <a:ea typeface="Palatino"/>
                <a:cs typeface="Palatino"/>
                <a:sym typeface="Palatino"/>
              </a:rPr>
              <a:t>BENEVENTO 06 MARZO 2024</a:t>
            </a:r>
            <a:endParaRPr dirty="0">
              <a:latin typeface="Aptos" panose="020B0004020202020204" pitchFamily="34" charset="0"/>
            </a:endParaRPr>
          </a:p>
          <a:p>
            <a:pPr marL="0" lvl="0" indent="0" algn="ctr" rtl="0">
              <a:spcBef>
                <a:spcPts val="240"/>
              </a:spcBef>
              <a:spcAft>
                <a:spcPts val="0"/>
              </a:spcAft>
              <a:buClr>
                <a:srgbClr val="595959"/>
              </a:buClr>
              <a:buSzPts val="1200"/>
              <a:buFont typeface="Century Gothic"/>
              <a:buNone/>
            </a:pPr>
            <a:endParaRPr sz="1200" dirty="0">
              <a:highlight>
                <a:srgbClr val="FFFF00"/>
              </a:highlight>
            </a:endParaRPr>
          </a:p>
          <a:p>
            <a:pPr marL="0" lvl="0" indent="0" algn="ctr" rtl="0">
              <a:spcBef>
                <a:spcPts val="260"/>
              </a:spcBef>
              <a:spcAft>
                <a:spcPts val="0"/>
              </a:spcAft>
              <a:buClr>
                <a:srgbClr val="595959"/>
              </a:buClr>
              <a:buSzPts val="1300"/>
              <a:buFont typeface="Century Gothic"/>
              <a:buNone/>
            </a:pPr>
            <a:endParaRPr dirty="0">
              <a:highlight>
                <a:srgbClr val="FFFF00"/>
              </a:highlight>
            </a:endParaRPr>
          </a:p>
        </p:txBody>
      </p:sp>
      <p:sp>
        <p:nvSpPr>
          <p:cNvPr id="436" name="Google Shape;436;p42"/>
          <p:cNvSpPr txBox="1"/>
          <p:nvPr/>
        </p:nvSpPr>
        <p:spPr>
          <a:xfrm>
            <a:off x="1484693" y="3075137"/>
            <a:ext cx="9217024" cy="43237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95959"/>
              </a:buClr>
              <a:buSzPts val="2800"/>
              <a:buFont typeface="Century Gothic"/>
              <a:buNone/>
            </a:pPr>
            <a:r>
              <a:rPr lang="en-GB" sz="2800" b="1" dirty="0">
                <a:solidFill>
                  <a:srgbClr val="595959"/>
                </a:solidFill>
                <a:latin typeface="Aptos" panose="020B0004020202020204" pitchFamily="34" charset="0"/>
                <a:ea typeface="Century Gothic"/>
                <a:cs typeface="Century Gothic"/>
                <a:sym typeface="Century Gothic"/>
              </a:rPr>
              <a:t>GRAZIE DELL’ATTENZIONE</a:t>
            </a:r>
            <a:endParaRPr dirty="0">
              <a:latin typeface="Aptos" panose="020B00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C36F-B7B2-788D-8F19-2CEC9492C10B}"/>
              </a:ext>
            </a:extLst>
          </p:cNvPr>
          <p:cNvSpPr>
            <a:spLocks noGrp="1"/>
          </p:cNvSpPr>
          <p:nvPr>
            <p:ph type="body" sz="quarter" idx="10"/>
          </p:nvPr>
        </p:nvSpPr>
        <p:spPr/>
        <p:txBody>
          <a:bodyPr/>
          <a:lstStyle/>
          <a:p>
            <a:r>
              <a:rPr lang="en-IT" dirty="0"/>
              <a:t>Accordo quadro ANCI-Biorepack - obiettivi</a:t>
            </a:r>
          </a:p>
        </p:txBody>
      </p:sp>
      <p:sp>
        <p:nvSpPr>
          <p:cNvPr id="7" name="Text Placeholder 2">
            <a:extLst>
              <a:ext uri="{FF2B5EF4-FFF2-40B4-BE49-F238E27FC236}">
                <a16:creationId xmlns:a16="http://schemas.microsoft.com/office/drawing/2014/main" id="{7E6E5A16-8705-B709-9238-0B6E311CE0FB}"/>
              </a:ext>
            </a:extLst>
          </p:cNvPr>
          <p:cNvSpPr>
            <a:spLocks noGrp="1"/>
          </p:cNvSpPr>
          <p:nvPr>
            <p:ph type="body" sz="quarter" idx="11"/>
          </p:nvPr>
        </p:nvSpPr>
        <p:spPr>
          <a:xfrm>
            <a:off x="527051" y="1268760"/>
            <a:ext cx="11233149" cy="4608413"/>
          </a:xfrm>
        </p:spPr>
        <p:txBody>
          <a:bodyPr/>
          <a:lstStyle/>
          <a:p>
            <a:pPr algn="just">
              <a:lnSpc>
                <a:spcPct val="114000"/>
              </a:lnSpc>
            </a:pPr>
            <a:r>
              <a:rPr lang="it-IT"/>
              <a:t>L’accordo riguarda i rifiuti di imballaggio in plastica biodegradabile  e compostabile raccolti assieme all’umido urbano e conferiti ad impianti industriali di riciclo organico. </a:t>
            </a:r>
          </a:p>
          <a:p>
            <a:pPr algn="just">
              <a:lnSpc>
                <a:spcPct val="114000"/>
              </a:lnSpc>
            </a:pPr>
            <a:endParaRPr lang="it-IT" dirty="0"/>
          </a:p>
          <a:p>
            <a:pPr algn="just">
              <a:lnSpc>
                <a:spcPct val="114000"/>
              </a:lnSpc>
            </a:pPr>
            <a:r>
              <a:rPr lang="it-IT" dirty="0"/>
              <a:t>L’espressione imballaggi in plastica biodegradabile e compostabile riguarda gli imballaggi conformi allo standard europeo armonizzato EN 13432, di seguito denominati anche solo “</a:t>
            </a:r>
            <a:r>
              <a:rPr lang="it-IT" b="1" dirty="0"/>
              <a:t>imballaggi in bioplastica compostabile</a:t>
            </a:r>
            <a:r>
              <a:rPr lang="it-IT" dirty="0"/>
              <a:t>”.</a:t>
            </a:r>
          </a:p>
          <a:p>
            <a:pPr algn="just">
              <a:lnSpc>
                <a:spcPct val="114000"/>
              </a:lnSpc>
            </a:pPr>
            <a:endParaRPr lang="it-IT" dirty="0"/>
          </a:p>
          <a:p>
            <a:pPr algn="just">
              <a:lnSpc>
                <a:spcPct val="114000"/>
              </a:lnSpc>
            </a:pPr>
            <a:r>
              <a:rPr lang="it-IT" dirty="0"/>
              <a:t>I rifiuti di imballaggi in plastica biodegradabile e compostabile sono i rifiuti derivanti dall’utilizzo degli imballaggi sopra citati. Tali rifiuti sono di seguito definiti anche solo “</a:t>
            </a:r>
            <a:r>
              <a:rPr lang="it-IT" b="1" dirty="0"/>
              <a:t>rifiuti di imballaggi in bioplastica compostabile</a:t>
            </a:r>
            <a:r>
              <a:rPr lang="it-IT" dirty="0"/>
              <a:t>”.</a:t>
            </a:r>
          </a:p>
          <a:p>
            <a:pPr algn="just">
              <a:lnSpc>
                <a:spcPct val="114000"/>
              </a:lnSpc>
            </a:pPr>
            <a:br>
              <a:rPr lang="it-IT" dirty="0"/>
            </a:br>
            <a:endParaRPr lang="it-IT" dirty="0"/>
          </a:p>
          <a:p>
            <a:pPr algn="just">
              <a:lnSpc>
                <a:spcPct val="114000"/>
              </a:lnSpc>
            </a:pPr>
            <a:endParaRPr lang="it-IT" dirty="0"/>
          </a:p>
        </p:txBody>
      </p:sp>
    </p:spTree>
    <p:extLst>
      <p:ext uri="{BB962C8B-B14F-4D97-AF65-F5344CB8AC3E}">
        <p14:creationId xmlns:p14="http://schemas.microsoft.com/office/powerpoint/2010/main" val="1603877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C36F-B7B2-788D-8F19-2CEC9492C10B}"/>
              </a:ext>
            </a:extLst>
          </p:cNvPr>
          <p:cNvSpPr>
            <a:spLocks noGrp="1"/>
          </p:cNvSpPr>
          <p:nvPr>
            <p:ph type="body" sz="quarter" idx="10"/>
          </p:nvPr>
        </p:nvSpPr>
        <p:spPr/>
        <p:txBody>
          <a:bodyPr/>
          <a:lstStyle/>
          <a:p>
            <a:r>
              <a:rPr lang="en-IT" dirty="0"/>
              <a:t>Accordo quadro ANCI-Biorepack – obiettivi (2/2)</a:t>
            </a:r>
          </a:p>
        </p:txBody>
      </p:sp>
      <p:sp>
        <p:nvSpPr>
          <p:cNvPr id="7" name="Text Placeholder 2">
            <a:extLst>
              <a:ext uri="{FF2B5EF4-FFF2-40B4-BE49-F238E27FC236}">
                <a16:creationId xmlns:a16="http://schemas.microsoft.com/office/drawing/2014/main" id="{7E6E5A16-8705-B709-9238-0B6E311CE0FB}"/>
              </a:ext>
            </a:extLst>
          </p:cNvPr>
          <p:cNvSpPr>
            <a:spLocks noGrp="1"/>
          </p:cNvSpPr>
          <p:nvPr>
            <p:ph type="body" sz="quarter" idx="11"/>
          </p:nvPr>
        </p:nvSpPr>
        <p:spPr>
          <a:xfrm>
            <a:off x="527051" y="1048219"/>
            <a:ext cx="11233149" cy="5260373"/>
          </a:xfrm>
        </p:spPr>
        <p:txBody>
          <a:bodyPr/>
          <a:lstStyle/>
          <a:p>
            <a:pPr algn="just">
              <a:lnSpc>
                <a:spcPct val="114000"/>
              </a:lnSpc>
            </a:pPr>
            <a:r>
              <a:rPr lang="it-IT" dirty="0"/>
              <a:t>L’allegato tecnico disciplina:</a:t>
            </a:r>
          </a:p>
          <a:p>
            <a:pPr marL="285750" indent="-285750" algn="just">
              <a:lnSpc>
                <a:spcPct val="114000"/>
              </a:lnSpc>
              <a:buFontTx/>
              <a:buChar char="-"/>
            </a:pPr>
            <a:r>
              <a:rPr lang="it-IT" dirty="0"/>
              <a:t>le caratteristiche qualitative delle raccolte differenziate;</a:t>
            </a:r>
          </a:p>
          <a:p>
            <a:pPr marL="285750" indent="-285750" algn="just">
              <a:lnSpc>
                <a:spcPct val="114000"/>
              </a:lnSpc>
              <a:buFontTx/>
              <a:buChar char="-"/>
            </a:pPr>
            <a:r>
              <a:rPr lang="it-IT" dirty="0"/>
              <a:t>le modalità e condizioni di controllo della qualità di tali raccolte;</a:t>
            </a:r>
          </a:p>
          <a:p>
            <a:pPr marL="285750" indent="-285750" algn="just">
              <a:lnSpc>
                <a:spcPct val="114000"/>
              </a:lnSpc>
              <a:buFontTx/>
              <a:buChar char="-"/>
            </a:pPr>
            <a:r>
              <a:rPr lang="it-IT" dirty="0"/>
              <a:t> i corrispettivi riconosciuti ai Convenzionati.</a:t>
            </a:r>
          </a:p>
          <a:p>
            <a:pPr algn="just">
              <a:lnSpc>
                <a:spcPct val="114000"/>
              </a:lnSpc>
            </a:pPr>
            <a:endParaRPr lang="it-IT" dirty="0"/>
          </a:p>
          <a:p>
            <a:pPr algn="just">
              <a:lnSpc>
                <a:spcPct val="114000"/>
              </a:lnSpc>
            </a:pPr>
            <a:r>
              <a:rPr lang="it-IT" dirty="0"/>
              <a:t>L’Allegato Tecnico vigente ha carattere transitorio ed avrà validità sino alla sottoscrizione dell’Accordo di Comparto previsto dal comma 5 dell’art. 224 del decreto legislativo 3 aprile 2006 e successive modificazioni e integrazioni (di seguito anche solo </a:t>
            </a:r>
            <a:r>
              <a:rPr lang="it-IT" b="1" dirty="0"/>
              <a:t>“T.U.A.”</a:t>
            </a:r>
            <a:r>
              <a:rPr lang="it-IT" dirty="0"/>
              <a:t>).</a:t>
            </a:r>
            <a:br>
              <a:rPr lang="it-IT" dirty="0"/>
            </a:br>
            <a:r>
              <a:rPr lang="it-IT" dirty="0"/>
              <a:t>Le Parti concordano di aggiornare in ogni caso il presente documento entro il 31.12.2023 ovvero, anche in precedenza, ove dovessero intervenire delibere dell’ARERA rilevanti per il tema. </a:t>
            </a:r>
          </a:p>
          <a:p>
            <a:pPr algn="just">
              <a:lnSpc>
                <a:spcPct val="114000"/>
              </a:lnSpc>
            </a:pPr>
            <a:endParaRPr lang="it-IT" dirty="0"/>
          </a:p>
          <a:p>
            <a:pPr algn="just">
              <a:lnSpc>
                <a:spcPct val="114000"/>
              </a:lnSpc>
            </a:pPr>
            <a:r>
              <a:rPr lang="it-IT" dirty="0"/>
              <a:t>Possono stipulare la convenzione con Biorepack:</a:t>
            </a:r>
          </a:p>
          <a:p>
            <a:pPr marL="285750" indent="-285750" algn="just">
              <a:lnSpc>
                <a:spcPct val="114000"/>
              </a:lnSpc>
              <a:buFontTx/>
              <a:buChar char="-"/>
            </a:pPr>
            <a:r>
              <a:rPr lang="it-IT" dirty="0"/>
              <a:t>Comuni</a:t>
            </a:r>
          </a:p>
          <a:p>
            <a:pPr marL="285750" indent="-285750" algn="just">
              <a:lnSpc>
                <a:spcPct val="114000"/>
              </a:lnSpc>
              <a:buFontTx/>
              <a:buChar char="-"/>
            </a:pPr>
            <a:r>
              <a:rPr lang="it-IT" dirty="0"/>
              <a:t>Enti di governo del servizio</a:t>
            </a:r>
          </a:p>
          <a:p>
            <a:pPr marL="285750" indent="-285750" algn="just">
              <a:lnSpc>
                <a:spcPct val="114000"/>
              </a:lnSpc>
              <a:buFontTx/>
              <a:buChar char="-"/>
            </a:pPr>
            <a:r>
              <a:rPr lang="it-IT" dirty="0"/>
              <a:t>Loro delegati</a:t>
            </a:r>
          </a:p>
          <a:p>
            <a:pPr algn="just">
              <a:lnSpc>
                <a:spcPct val="114000"/>
              </a:lnSpc>
            </a:pPr>
            <a:endParaRPr lang="it-IT" dirty="0"/>
          </a:p>
          <a:p>
            <a:pPr algn="just">
              <a:lnSpc>
                <a:spcPct val="114000"/>
              </a:lnSpc>
            </a:pPr>
            <a:endParaRPr lang="it-IT" dirty="0"/>
          </a:p>
          <a:p>
            <a:pPr algn="just"/>
            <a:br>
              <a:rPr lang="it-IT" dirty="0"/>
            </a:br>
            <a:endParaRPr lang="it-IT" dirty="0"/>
          </a:p>
          <a:p>
            <a:pPr algn="just">
              <a:lnSpc>
                <a:spcPct val="114000"/>
              </a:lnSpc>
            </a:pPr>
            <a:endParaRPr lang="en-IT" dirty="0"/>
          </a:p>
        </p:txBody>
      </p:sp>
    </p:spTree>
    <p:extLst>
      <p:ext uri="{BB962C8B-B14F-4D97-AF65-F5344CB8AC3E}">
        <p14:creationId xmlns:p14="http://schemas.microsoft.com/office/powerpoint/2010/main" val="151210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A13C1-E9C0-D1B3-768A-D3D559783F53}"/>
              </a:ext>
            </a:extLst>
          </p:cNvPr>
          <p:cNvSpPr>
            <a:spLocks noGrp="1"/>
          </p:cNvSpPr>
          <p:nvPr>
            <p:ph type="body" sz="quarter" idx="10"/>
          </p:nvPr>
        </p:nvSpPr>
        <p:spPr/>
        <p:txBody>
          <a:bodyPr/>
          <a:lstStyle/>
          <a:p>
            <a:r>
              <a:rPr lang="en-IT" dirty="0"/>
              <a:t>Accordo quadro ANCI-Biorepack – deleghe</a:t>
            </a:r>
          </a:p>
          <a:p>
            <a:endParaRPr lang="en-IT" dirty="0"/>
          </a:p>
        </p:txBody>
      </p:sp>
      <p:sp>
        <p:nvSpPr>
          <p:cNvPr id="3" name="Text Placeholder 2">
            <a:extLst>
              <a:ext uri="{FF2B5EF4-FFF2-40B4-BE49-F238E27FC236}">
                <a16:creationId xmlns:a16="http://schemas.microsoft.com/office/drawing/2014/main" id="{5E6A3294-2F90-54EC-5BED-7B376DFC45D3}"/>
              </a:ext>
            </a:extLst>
          </p:cNvPr>
          <p:cNvSpPr>
            <a:spLocks noGrp="1"/>
          </p:cNvSpPr>
          <p:nvPr>
            <p:ph type="body" sz="quarter" idx="11"/>
          </p:nvPr>
        </p:nvSpPr>
        <p:spPr>
          <a:xfrm>
            <a:off x="527051" y="1124745"/>
            <a:ext cx="11233149" cy="4608413"/>
          </a:xfrm>
        </p:spPr>
        <p:txBody>
          <a:bodyPr/>
          <a:lstStyle/>
          <a:p>
            <a:pPr algn="just">
              <a:lnSpc>
                <a:spcPct val="114000"/>
              </a:lnSpc>
            </a:pPr>
            <a:r>
              <a:rPr lang="it-IT" dirty="0"/>
              <a:t>La delega può essere rilasciata esclusivamente in favore di soggetti che operano per il territorio di competenza del soggetto delegante in qualità di: </a:t>
            </a:r>
          </a:p>
          <a:p>
            <a:pPr algn="just">
              <a:lnSpc>
                <a:spcPct val="114000"/>
              </a:lnSpc>
            </a:pPr>
            <a:r>
              <a:rPr lang="it-IT" dirty="0"/>
              <a:t>a)  affidatario del servizio di gestione integrata dei rifiuti urbani o di affidatario della raccolta dell’Umido urbano sul territorio del soggetto delegante; </a:t>
            </a:r>
          </a:p>
          <a:p>
            <a:pPr algn="just">
              <a:lnSpc>
                <a:spcPct val="114000"/>
              </a:lnSpc>
            </a:pPr>
            <a:r>
              <a:rPr lang="it-IT" dirty="0"/>
              <a:t>b)  gestore dell’impianto di riciclo organico di destino finale di tale raccolta; </a:t>
            </a:r>
          </a:p>
          <a:p>
            <a:pPr algn="just">
              <a:lnSpc>
                <a:spcPct val="114000"/>
              </a:lnSpc>
            </a:pPr>
            <a:r>
              <a:rPr lang="it-IT" dirty="0"/>
              <a:t>c)  gestore dell’impianto intermedio di trasferenza se affidatario anche del servizio di trasporto dell’Umido urbano verso l’impianto di riciclo organico. </a:t>
            </a:r>
          </a:p>
          <a:p>
            <a:pPr algn="just">
              <a:lnSpc>
                <a:spcPct val="114000"/>
              </a:lnSpc>
            </a:pPr>
            <a:r>
              <a:rPr lang="it-IT" dirty="0"/>
              <a:t>Le subdeleghe sono ammesse da parte del soggetto a) verso b) e c).  Eventuali richieste di sub delega non rientranti nella casistica precedente potranno essere sottoposte all’approvazione dell’Organismo paritetico descritto in seguito.</a:t>
            </a:r>
          </a:p>
          <a:p>
            <a:pPr algn="just">
              <a:lnSpc>
                <a:spcPct val="114000"/>
              </a:lnSpc>
            </a:pPr>
            <a:r>
              <a:rPr lang="it-IT" u="sng" dirty="0"/>
              <a:t>La delega e la sub delega hanno la durata minima di un anno.</a:t>
            </a:r>
          </a:p>
        </p:txBody>
      </p:sp>
    </p:spTree>
    <p:extLst>
      <p:ext uri="{BB962C8B-B14F-4D97-AF65-F5344CB8AC3E}">
        <p14:creationId xmlns:p14="http://schemas.microsoft.com/office/powerpoint/2010/main" val="250536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A13C1-E9C0-D1B3-768A-D3D559783F53}"/>
              </a:ext>
            </a:extLst>
          </p:cNvPr>
          <p:cNvSpPr>
            <a:spLocks noGrp="1"/>
          </p:cNvSpPr>
          <p:nvPr>
            <p:ph type="body" sz="quarter" idx="10"/>
          </p:nvPr>
        </p:nvSpPr>
        <p:spPr/>
        <p:txBody>
          <a:bodyPr/>
          <a:lstStyle/>
          <a:p>
            <a:r>
              <a:rPr lang="en-IT" dirty="0"/>
              <a:t>Accordo quadro ANCI-Biorepack – corrispettivi</a:t>
            </a:r>
          </a:p>
          <a:p>
            <a:endParaRPr lang="en-IT" dirty="0"/>
          </a:p>
        </p:txBody>
      </p:sp>
      <p:sp>
        <p:nvSpPr>
          <p:cNvPr id="3" name="Text Placeholder 2">
            <a:extLst>
              <a:ext uri="{FF2B5EF4-FFF2-40B4-BE49-F238E27FC236}">
                <a16:creationId xmlns:a16="http://schemas.microsoft.com/office/drawing/2014/main" id="{5E6A3294-2F90-54EC-5BED-7B376DFC45D3}"/>
              </a:ext>
            </a:extLst>
          </p:cNvPr>
          <p:cNvSpPr>
            <a:spLocks noGrp="1"/>
          </p:cNvSpPr>
          <p:nvPr>
            <p:ph type="body" sz="quarter" idx="11"/>
          </p:nvPr>
        </p:nvSpPr>
        <p:spPr>
          <a:xfrm>
            <a:off x="527051" y="813830"/>
            <a:ext cx="11233149" cy="4608413"/>
          </a:xfrm>
        </p:spPr>
        <p:txBody>
          <a:bodyPr/>
          <a:lstStyle/>
          <a:p>
            <a:pPr algn="just">
              <a:lnSpc>
                <a:spcPct val="114000"/>
              </a:lnSpc>
            </a:pPr>
            <a:r>
              <a:rPr lang="it-IT" dirty="0"/>
              <a:t>I corrispettivi sono stati determinati, attuando la nuova normativa in materia: cfr. art. 8 bis direttiva 2008/98/CE e disposizioni nazionali attuative di cui agli articoli 178 ter, 221, comma 10 e 222, comma 2 T.U.A. </a:t>
            </a:r>
          </a:p>
          <a:p>
            <a:pPr algn="just">
              <a:lnSpc>
                <a:spcPct val="114000"/>
              </a:lnSpc>
            </a:pPr>
            <a:r>
              <a:rPr lang="it-IT" dirty="0"/>
              <a:t>Tale normative stabilisce le </a:t>
            </a:r>
            <a:r>
              <a:rPr lang="it-IT" dirty="0" err="1"/>
              <a:t>le</a:t>
            </a:r>
            <a:r>
              <a:rPr lang="it-IT" dirty="0"/>
              <a:t> regole per i corrispettivi relativi ai rifiuti di imballaggi in bioplastica compostabile:</a:t>
            </a:r>
          </a:p>
          <a:p>
            <a:pPr algn="just">
              <a:lnSpc>
                <a:spcPct val="114000"/>
              </a:lnSpc>
            </a:pPr>
            <a:r>
              <a:rPr lang="it-IT" dirty="0"/>
              <a:t>- per i costi dei servizi di raccolta differenziata;</a:t>
            </a:r>
          </a:p>
          <a:p>
            <a:pPr algn="just">
              <a:lnSpc>
                <a:spcPct val="114000"/>
              </a:lnSpc>
            </a:pPr>
            <a:r>
              <a:rPr lang="it-IT" dirty="0"/>
              <a:t>- per i costi dei servizi di trasporto;</a:t>
            </a:r>
          </a:p>
          <a:p>
            <a:pPr algn="just">
              <a:lnSpc>
                <a:spcPct val="114000"/>
              </a:lnSpc>
            </a:pPr>
            <a:r>
              <a:rPr lang="it-IT" dirty="0"/>
              <a:t>- per i costi del servizio di trattamento organico.</a:t>
            </a:r>
          </a:p>
          <a:p>
            <a:pPr algn="just">
              <a:lnSpc>
                <a:spcPct val="114000"/>
              </a:lnSpc>
            </a:pPr>
            <a:endParaRPr lang="it-IT" dirty="0"/>
          </a:p>
          <a:p>
            <a:pPr algn="just">
              <a:lnSpc>
                <a:spcPct val="114000"/>
              </a:lnSpc>
            </a:pPr>
            <a:r>
              <a:rPr lang="it-IT" dirty="0"/>
              <a:t>I corrispettivi di raccolta differenziata sono soggetti a revisione annuale.</a:t>
            </a:r>
          </a:p>
          <a:p>
            <a:pPr algn="just">
              <a:lnSpc>
                <a:spcPct val="114000"/>
              </a:lnSpc>
            </a:pPr>
            <a:r>
              <a:rPr lang="it-IT" u="sng" dirty="0"/>
              <a:t>L’allegato tecnico stabilisce i corrispettivi per unità di peso. Il peso degli imballaggi in bioplastica compostabile  QIBC [ton] viene determinato come:</a:t>
            </a:r>
          </a:p>
          <a:p>
            <a:pPr algn="just">
              <a:lnSpc>
                <a:spcPct val="114000"/>
              </a:lnSpc>
            </a:pPr>
            <a:r>
              <a:rPr lang="it-IT" dirty="0"/>
              <a:t>				 dove CPC è il contenuto percentuale convenzionale di 						 bioplastica, stabilito con analisi merceologiche a campione.</a:t>
            </a:r>
          </a:p>
          <a:p>
            <a:pPr algn="just">
              <a:lnSpc>
                <a:spcPct val="114000"/>
              </a:lnSpc>
            </a:pPr>
            <a:r>
              <a:rPr lang="it-IT" dirty="0"/>
              <a:t>				 QL è la quota lorda di rifiuti organici</a:t>
            </a:r>
          </a:p>
          <a:p>
            <a:pPr algn="just">
              <a:lnSpc>
                <a:spcPct val="114000"/>
              </a:lnSpc>
            </a:pPr>
            <a:r>
              <a:rPr lang="it-IT" dirty="0"/>
              <a:t>				 CER 20 01 08 e CER 20 03 02. </a:t>
            </a:r>
          </a:p>
        </p:txBody>
      </p:sp>
      <p:pic>
        <p:nvPicPr>
          <p:cNvPr id="5" name="Picture 4">
            <a:extLst>
              <a:ext uri="{FF2B5EF4-FFF2-40B4-BE49-F238E27FC236}">
                <a16:creationId xmlns:a16="http://schemas.microsoft.com/office/drawing/2014/main" id="{68407B15-4431-0F40-4BDE-34DB653D1559}"/>
              </a:ext>
            </a:extLst>
          </p:cNvPr>
          <p:cNvPicPr>
            <a:picLocks noChangeAspect="1"/>
          </p:cNvPicPr>
          <p:nvPr/>
        </p:nvPicPr>
        <p:blipFill>
          <a:blip r:embed="rId2"/>
          <a:stretch>
            <a:fillRect/>
          </a:stretch>
        </p:blipFill>
        <p:spPr>
          <a:xfrm>
            <a:off x="767408" y="5276799"/>
            <a:ext cx="2808312" cy="658740"/>
          </a:xfrm>
          <a:prstGeom prst="rect">
            <a:avLst/>
          </a:prstGeom>
        </p:spPr>
      </p:pic>
    </p:spTree>
    <p:extLst>
      <p:ext uri="{BB962C8B-B14F-4D97-AF65-F5344CB8AC3E}">
        <p14:creationId xmlns:p14="http://schemas.microsoft.com/office/powerpoint/2010/main" val="52524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A13C1-E9C0-D1B3-768A-D3D559783F53}"/>
              </a:ext>
            </a:extLst>
          </p:cNvPr>
          <p:cNvSpPr>
            <a:spLocks noGrp="1"/>
          </p:cNvSpPr>
          <p:nvPr>
            <p:ph type="body" sz="quarter" idx="10"/>
          </p:nvPr>
        </p:nvSpPr>
        <p:spPr/>
        <p:txBody>
          <a:bodyPr/>
          <a:lstStyle/>
          <a:p>
            <a:r>
              <a:rPr lang="en-IT" dirty="0"/>
              <a:t>Accordo quadro ANCI-Biorepack – corrispettivi raccolta</a:t>
            </a:r>
          </a:p>
          <a:p>
            <a:endParaRPr lang="en-IT" dirty="0"/>
          </a:p>
        </p:txBody>
      </p:sp>
      <p:sp>
        <p:nvSpPr>
          <p:cNvPr id="3" name="Text Placeholder 2">
            <a:extLst>
              <a:ext uri="{FF2B5EF4-FFF2-40B4-BE49-F238E27FC236}">
                <a16:creationId xmlns:a16="http://schemas.microsoft.com/office/drawing/2014/main" id="{5E6A3294-2F90-54EC-5BED-7B376DFC45D3}"/>
              </a:ext>
            </a:extLst>
          </p:cNvPr>
          <p:cNvSpPr>
            <a:spLocks noGrp="1"/>
          </p:cNvSpPr>
          <p:nvPr>
            <p:ph type="body" sz="quarter" idx="11"/>
          </p:nvPr>
        </p:nvSpPr>
        <p:spPr>
          <a:xfrm>
            <a:off x="527051" y="1412875"/>
            <a:ext cx="11233149" cy="5256485"/>
          </a:xfrm>
        </p:spPr>
        <p:txBody>
          <a:bodyPr/>
          <a:lstStyle/>
          <a:p>
            <a:pPr algn="just"/>
            <a:r>
              <a:rPr lang="en-IT" dirty="0"/>
              <a:t>Quota corrispettivi per </a:t>
            </a:r>
            <a:r>
              <a:rPr lang="en-GB" dirty="0" err="1"/>
              <a:t>i</a:t>
            </a:r>
            <a:r>
              <a:rPr lang="en-IT" dirty="0"/>
              <a:t> costi di raccolta differenziata.</a:t>
            </a:r>
          </a:p>
          <a:p>
            <a:pPr algn="just"/>
            <a:endParaRPr lang="en-IT" dirty="0"/>
          </a:p>
          <a:p>
            <a:pPr algn="just"/>
            <a:endParaRPr lang="en-IT" dirty="0"/>
          </a:p>
          <a:p>
            <a:pPr algn="just"/>
            <a:endParaRPr lang="en-IT" dirty="0"/>
          </a:p>
          <a:p>
            <a:pPr algn="just"/>
            <a:endParaRPr lang="en-IT" dirty="0"/>
          </a:p>
          <a:p>
            <a:pPr algn="just"/>
            <a:endParaRPr lang="en-IT" dirty="0"/>
          </a:p>
          <a:p>
            <a:pPr algn="just"/>
            <a:endParaRPr lang="en-IT" dirty="0"/>
          </a:p>
          <a:p>
            <a:pPr algn="just"/>
            <a:endParaRPr lang="en-IT" dirty="0"/>
          </a:p>
          <a:p>
            <a:pPr algn="just"/>
            <a:endParaRPr lang="en-IT" dirty="0"/>
          </a:p>
          <a:p>
            <a:pPr algn="just"/>
            <a:endParaRPr lang="en-IT" dirty="0"/>
          </a:p>
          <a:p>
            <a:pPr algn="just"/>
            <a:endParaRPr lang="en-IT" dirty="0"/>
          </a:p>
          <a:p>
            <a:pPr algn="just"/>
            <a:r>
              <a:rPr lang="en-IT" dirty="0"/>
              <a:t>La percentuale di materiale non compostabile (MNC) viene determinata in base alle analisi merceologiche, dettagliate nel seguito. Fino all’attivazione delle analisi merceologiche, verrà riconosciuto a tutti la fascia dal 5% al 10%. </a:t>
            </a:r>
          </a:p>
          <a:p>
            <a:pPr algn="just"/>
            <a:r>
              <a:rPr lang="en-IT" dirty="0"/>
              <a:t>Nessun corrispettivo viene riconosciuto per </a:t>
            </a:r>
            <a:r>
              <a:rPr lang="en-GB" dirty="0" err="1"/>
              <a:t>i</a:t>
            </a:r>
            <a:r>
              <a:rPr lang="en-IT" dirty="0"/>
              <a:t> casi di MNC &gt; 20%.</a:t>
            </a:r>
          </a:p>
        </p:txBody>
      </p:sp>
      <p:pic>
        <p:nvPicPr>
          <p:cNvPr id="6" name="Immagine 5">
            <a:extLst>
              <a:ext uri="{FF2B5EF4-FFF2-40B4-BE49-F238E27FC236}">
                <a16:creationId xmlns:a16="http://schemas.microsoft.com/office/drawing/2014/main" id="{CFF06E3D-CD67-D242-A872-D3DAC1E4E9F6}"/>
              </a:ext>
            </a:extLst>
          </p:cNvPr>
          <p:cNvPicPr>
            <a:picLocks noChangeAspect="1"/>
          </p:cNvPicPr>
          <p:nvPr/>
        </p:nvPicPr>
        <p:blipFill>
          <a:blip r:embed="rId2"/>
          <a:stretch>
            <a:fillRect/>
          </a:stretch>
        </p:blipFill>
        <p:spPr>
          <a:xfrm>
            <a:off x="431800" y="1956821"/>
            <a:ext cx="11523094" cy="2739181"/>
          </a:xfrm>
          <a:prstGeom prst="rect">
            <a:avLst/>
          </a:prstGeom>
        </p:spPr>
      </p:pic>
    </p:spTree>
    <p:extLst>
      <p:ext uri="{BB962C8B-B14F-4D97-AF65-F5344CB8AC3E}">
        <p14:creationId xmlns:p14="http://schemas.microsoft.com/office/powerpoint/2010/main" val="414023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A13C1-E9C0-D1B3-768A-D3D559783F53}"/>
              </a:ext>
            </a:extLst>
          </p:cNvPr>
          <p:cNvSpPr>
            <a:spLocks noGrp="1"/>
          </p:cNvSpPr>
          <p:nvPr>
            <p:ph type="body" sz="quarter" idx="10"/>
          </p:nvPr>
        </p:nvSpPr>
        <p:spPr/>
        <p:txBody>
          <a:bodyPr/>
          <a:lstStyle/>
          <a:p>
            <a:r>
              <a:rPr lang="en-IT" dirty="0"/>
              <a:t>Accordo quadro ANCI-Biorepack – corrispettivi trasporto</a:t>
            </a:r>
          </a:p>
          <a:p>
            <a:endParaRPr lang="en-IT" dirty="0"/>
          </a:p>
        </p:txBody>
      </p:sp>
      <p:sp>
        <p:nvSpPr>
          <p:cNvPr id="3" name="Text Placeholder 2">
            <a:extLst>
              <a:ext uri="{FF2B5EF4-FFF2-40B4-BE49-F238E27FC236}">
                <a16:creationId xmlns:a16="http://schemas.microsoft.com/office/drawing/2014/main" id="{5E6A3294-2F90-54EC-5BED-7B376DFC45D3}"/>
              </a:ext>
            </a:extLst>
          </p:cNvPr>
          <p:cNvSpPr>
            <a:spLocks noGrp="1"/>
          </p:cNvSpPr>
          <p:nvPr>
            <p:ph type="body" sz="quarter" idx="11"/>
          </p:nvPr>
        </p:nvSpPr>
        <p:spPr>
          <a:xfrm>
            <a:off x="527051" y="832920"/>
            <a:ext cx="11233149" cy="5256485"/>
          </a:xfrm>
        </p:spPr>
        <p:txBody>
          <a:bodyPr/>
          <a:lstStyle/>
          <a:p>
            <a:pPr algn="just"/>
            <a:r>
              <a:rPr lang="it-IT" dirty="0"/>
              <a:t>La quota corrispettivi per i costi di trasporto viene </a:t>
            </a:r>
            <a:r>
              <a:rPr lang="it-IT" dirty="0" err="1"/>
              <a:t>eroagata</a:t>
            </a:r>
            <a:r>
              <a:rPr lang="it-IT" dirty="0"/>
              <a:t> solo se l’impianto di riciclo o la stazione di trasferenza si trova a una distanza maggiore di 25 km e il corrispettivo copre solo i costi per la distanza eccedente i 25 km </a:t>
            </a:r>
            <a:r>
              <a:rPr lang="it-IT" b="1" dirty="0"/>
              <a:t>trasporto di media-lunga percorrenza</a:t>
            </a:r>
            <a:r>
              <a:rPr lang="it-IT" dirty="0"/>
              <a:t>.</a:t>
            </a:r>
          </a:p>
          <a:p>
            <a:pPr algn="just"/>
            <a:endParaRPr lang="it-IT" dirty="0"/>
          </a:p>
          <a:p>
            <a:pPr algn="just"/>
            <a:r>
              <a:rPr lang="it-IT" dirty="0"/>
              <a:t>I corrispettivi di trasporto sono riconosciuti attraverso tre modalità alternative:</a:t>
            </a:r>
          </a:p>
          <a:p>
            <a:pPr marL="342900" indent="-342900" algn="just">
              <a:buFont typeface="+mj-lt"/>
              <a:buAutoNum type="arabicPeriod"/>
            </a:pPr>
            <a:r>
              <a:rPr lang="it-IT" dirty="0"/>
              <a:t>laddove il soggetto terzo (solitamente il gestore dell’impianto intermedio di trasferenza) fatturi i costi di trasporto indistintamente e assieme al corrispettivo di trattamento organico, il riconoscimento dei costi di trasporto da parte di Biorepack avviene direttamente con il versamento del corrispettivo di trattamento.</a:t>
            </a:r>
          </a:p>
          <a:p>
            <a:pPr marL="342900" indent="-342900" algn="just">
              <a:buFont typeface="+mj-lt"/>
              <a:buAutoNum type="arabicPeriod"/>
            </a:pPr>
            <a:r>
              <a:rPr lang="it-IT" dirty="0"/>
              <a:t>laddove il soggetto terzo (gestore dell’impianto intermedio di trasferenza o altro soggetto) fatturi separatamente i costi per trasporto, Biorepack </a:t>
            </a:r>
            <a:r>
              <a:rPr lang="it-IT" dirty="0" err="1"/>
              <a:t>riconoscera</a:t>
            </a:r>
            <a:r>
              <a:rPr lang="it-IT" dirty="0"/>
              <a:t>̀ al Convenzionato il medesimo costo fatturato dal soggetto terzo.</a:t>
            </a:r>
          </a:p>
          <a:p>
            <a:pPr marL="342900" indent="-342900" algn="just">
              <a:buFont typeface="+mj-lt"/>
              <a:buAutoNum type="arabicPeriod"/>
            </a:pPr>
            <a:r>
              <a:rPr lang="it-IT" dirty="0"/>
              <a:t>laddove il trasporto sia internalizzato alla raccolta o separato da essa ma gestito con risorse interne, il riconoscimento di tali costi da parte di Biorepack avviene con modalità forfettarie, ovvero viene riconosciuto un corrispettivo pari a € 0,45 per tonnellata di bioplastica, moltiplicato per ogni chilometro eccedente i 25 chilometri e fino ad un massimo di 100 chilometri. </a:t>
            </a:r>
          </a:p>
          <a:p>
            <a:pPr algn="just"/>
            <a:endParaRPr lang="en-GB" dirty="0"/>
          </a:p>
        </p:txBody>
      </p:sp>
    </p:spTree>
    <p:extLst>
      <p:ext uri="{BB962C8B-B14F-4D97-AF65-F5344CB8AC3E}">
        <p14:creationId xmlns:p14="http://schemas.microsoft.com/office/powerpoint/2010/main" val="322107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A13C1-E9C0-D1B3-768A-D3D559783F53}"/>
              </a:ext>
            </a:extLst>
          </p:cNvPr>
          <p:cNvSpPr>
            <a:spLocks noGrp="1"/>
          </p:cNvSpPr>
          <p:nvPr>
            <p:ph type="body" sz="quarter" idx="10"/>
          </p:nvPr>
        </p:nvSpPr>
        <p:spPr/>
        <p:txBody>
          <a:bodyPr/>
          <a:lstStyle/>
          <a:p>
            <a:r>
              <a:rPr lang="en-IT" dirty="0"/>
              <a:t>Accordo quadro ANCI-Biorepack – corrispettivi trattamento</a:t>
            </a:r>
          </a:p>
          <a:p>
            <a:endParaRPr lang="en-IT" dirty="0"/>
          </a:p>
        </p:txBody>
      </p:sp>
      <p:sp>
        <p:nvSpPr>
          <p:cNvPr id="3" name="Text Placeholder 2">
            <a:extLst>
              <a:ext uri="{FF2B5EF4-FFF2-40B4-BE49-F238E27FC236}">
                <a16:creationId xmlns:a16="http://schemas.microsoft.com/office/drawing/2014/main" id="{5E6A3294-2F90-54EC-5BED-7B376DFC45D3}"/>
              </a:ext>
            </a:extLst>
          </p:cNvPr>
          <p:cNvSpPr>
            <a:spLocks noGrp="1"/>
          </p:cNvSpPr>
          <p:nvPr>
            <p:ph type="body" sz="quarter" idx="11"/>
          </p:nvPr>
        </p:nvSpPr>
        <p:spPr>
          <a:xfrm>
            <a:off x="527051" y="832920"/>
            <a:ext cx="11233149" cy="5256485"/>
          </a:xfrm>
        </p:spPr>
        <p:txBody>
          <a:bodyPr/>
          <a:lstStyle/>
          <a:p>
            <a:pPr>
              <a:lnSpc>
                <a:spcPct val="114000"/>
              </a:lnSpc>
            </a:pPr>
            <a:r>
              <a:rPr lang="it-IT" dirty="0"/>
              <a:t>Biorepack sostiene, </a:t>
            </a:r>
            <a:r>
              <a:rPr lang="it-IT" i="1" dirty="0"/>
              <a:t>ex </a:t>
            </a:r>
            <a:r>
              <a:rPr lang="it-IT" dirty="0"/>
              <a:t>art. 221, comma 10, lett. e), T.U.A., il 100% dei costi di trattamento organico dei rifiuti di imballaggio di propria competenza, in accordo alle seguenti regole:</a:t>
            </a:r>
          </a:p>
          <a:p>
            <a:pPr algn="just">
              <a:lnSpc>
                <a:spcPct val="114000"/>
              </a:lnSpc>
            </a:pPr>
            <a:endParaRPr lang="it-IT" dirty="0"/>
          </a:p>
          <a:p>
            <a:pPr marL="342900" indent="-342900" algn="just">
              <a:lnSpc>
                <a:spcPct val="114000"/>
              </a:lnSpc>
              <a:buAutoNum type="alphaLcParenR"/>
            </a:pPr>
            <a:r>
              <a:rPr lang="it-IT" dirty="0"/>
              <a:t>La copertura del 100% è riferita ai costi di trattamento organico efficienti, espressi in euro/tonnellata (costo efficiente unitario) sostenuti. I costi efficienti vengono definiti dalla disciplina regolatoria ARERA (MTR - Metodo Tariffario Rifiuti) </a:t>
            </a:r>
            <a:r>
              <a:rPr lang="it-IT" i="1" dirty="0"/>
              <a:t>pro tempore </a:t>
            </a:r>
            <a:r>
              <a:rPr lang="it-IT" dirty="0"/>
              <a:t>vigente, comprese le componenti perequative ambientali eventualmente applicate. </a:t>
            </a:r>
          </a:p>
          <a:p>
            <a:pPr marL="342900" indent="-342900" algn="just">
              <a:lnSpc>
                <a:spcPct val="114000"/>
              </a:lnSpc>
              <a:buFont typeface="Arial" panose="020B0604020202020204" pitchFamily="34" charset="0"/>
              <a:buAutoNum type="alphaLcParenR"/>
            </a:pPr>
            <a:r>
              <a:rPr lang="it-IT" dirty="0"/>
              <a:t>Nel caso in cui il costo efficiente di trattamento organico sia oggetto di fatturazione, Biorepack riconosce i costi unitari (euro/tonnellata) risultanti dalle fatture emesse nell’</a:t>
            </a:r>
            <a:r>
              <a:rPr lang="it-IT" dirty="0" err="1"/>
              <a:t>annualita</a:t>
            </a:r>
            <a:r>
              <a:rPr lang="it-IT" dirty="0"/>
              <a:t>̀ e rispetto ai conferimenti del periodo di riferimento. </a:t>
            </a:r>
          </a:p>
          <a:p>
            <a:pPr marL="342900" indent="-342900" algn="just">
              <a:lnSpc>
                <a:spcPct val="114000"/>
              </a:lnSpc>
              <a:buFont typeface="Arial" panose="020B0604020202020204" pitchFamily="34" charset="0"/>
              <a:buAutoNum type="alphaLcParenR"/>
            </a:pPr>
            <a:r>
              <a:rPr lang="it-IT" dirty="0"/>
              <a:t>In assenza di fatturazione i Convenzionati predispongono un apposito conteggio con specifico riferimento all’individuazione del costo efficiente di trattamento dell’Umido urbano, avendo riguardo al PEF (Piano economico finanziario) approvato. Nella predisposizione del suddetto conteggio, il gestore integrato utilizza ed indica anche il riparto dei costi di trattamento utilizzato/i per suddividere tali costi tra le quantità diverse dall’Umido urbano (es. verde codice EER 200201) e l’Umido urbano. </a:t>
            </a:r>
          </a:p>
          <a:p>
            <a:pPr algn="just">
              <a:lnSpc>
                <a:spcPct val="114000"/>
              </a:lnSpc>
            </a:pPr>
            <a:endParaRPr lang="en-GB" b="1" dirty="0"/>
          </a:p>
          <a:p>
            <a:pPr algn="just">
              <a:lnSpc>
                <a:spcPct val="114000"/>
              </a:lnSpc>
            </a:pPr>
            <a:endParaRPr lang="en-GB" dirty="0"/>
          </a:p>
        </p:txBody>
      </p:sp>
    </p:spTree>
    <p:extLst>
      <p:ext uri="{BB962C8B-B14F-4D97-AF65-F5344CB8AC3E}">
        <p14:creationId xmlns:p14="http://schemas.microsoft.com/office/powerpoint/2010/main" val="2650391623"/>
      </p:ext>
    </p:extLst>
  </p:cSld>
  <p:clrMapOvr>
    <a:masterClrMapping/>
  </p:clrMapOvr>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USURA">
  <a:themeElements>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EEEC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23360</TotalTime>
  <Words>1665</Words>
  <Application>Microsoft Office PowerPoint</Application>
  <PresentationFormat>Widescreen</PresentationFormat>
  <Paragraphs>163</Paragraphs>
  <Slides>22</Slides>
  <Notes>1</Notes>
  <HiddenSlides>0</HiddenSlides>
  <MMClips>0</MMClips>
  <ScaleCrop>false</ScaleCrop>
  <HeadingPairs>
    <vt:vector size="6" baseType="variant">
      <vt:variant>
        <vt:lpstr>Caratteri utilizzati</vt:lpstr>
      </vt:variant>
      <vt:variant>
        <vt:i4>7</vt:i4>
      </vt:variant>
      <vt:variant>
        <vt:lpstr>Tema</vt:lpstr>
      </vt:variant>
      <vt:variant>
        <vt:i4>4</vt:i4>
      </vt:variant>
      <vt:variant>
        <vt:lpstr>Titoli diapositive</vt:lpstr>
      </vt:variant>
      <vt:variant>
        <vt:i4>22</vt:i4>
      </vt:variant>
    </vt:vector>
  </HeadingPairs>
  <TitlesOfParts>
    <vt:vector size="33" baseType="lpstr">
      <vt:lpstr>Aptos</vt:lpstr>
      <vt:lpstr>Arial</vt:lpstr>
      <vt:lpstr>Calibri</vt:lpstr>
      <vt:lpstr>Calibri Light</vt:lpstr>
      <vt:lpstr>Century Gothic</vt:lpstr>
      <vt:lpstr>Palatino</vt:lpstr>
      <vt:lpstr>Wingdings</vt:lpstr>
      <vt:lpstr>COPERTINA</vt:lpstr>
      <vt:lpstr>DIAPOSITIVE</vt:lpstr>
      <vt:lpstr>CHIUSURA</vt:lpstr>
      <vt:lpstr>Custom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Franco Bonesso</cp:lastModifiedBy>
  <cp:revision>296</cp:revision>
  <cp:lastPrinted>2022-10-04T10:11:27Z</cp:lastPrinted>
  <dcterms:created xsi:type="dcterms:W3CDTF">2017-11-13T10:11:35Z</dcterms:created>
  <dcterms:modified xsi:type="dcterms:W3CDTF">2024-06-21T08:07:41Z</dcterms:modified>
</cp:coreProperties>
</file>