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47"/>
  </p:notesMasterIdLst>
  <p:sldIdLst>
    <p:sldId id="256" r:id="rId4"/>
    <p:sldId id="257" r:id="rId5"/>
    <p:sldId id="681" r:id="rId6"/>
    <p:sldId id="683" r:id="rId7"/>
    <p:sldId id="693" r:id="rId8"/>
    <p:sldId id="694" r:id="rId9"/>
    <p:sldId id="695" r:id="rId10"/>
    <p:sldId id="696" r:id="rId11"/>
    <p:sldId id="692" r:id="rId12"/>
    <p:sldId id="674" r:id="rId13"/>
    <p:sldId id="701" r:id="rId14"/>
    <p:sldId id="675" r:id="rId15"/>
    <p:sldId id="676" r:id="rId16"/>
    <p:sldId id="699" r:id="rId17"/>
    <p:sldId id="262" r:id="rId18"/>
    <p:sldId id="697" r:id="rId19"/>
    <p:sldId id="268" r:id="rId20"/>
    <p:sldId id="269" r:id="rId21"/>
    <p:sldId id="274" r:id="rId22"/>
    <p:sldId id="698" r:id="rId23"/>
    <p:sldId id="278" r:id="rId24"/>
    <p:sldId id="279" r:id="rId25"/>
    <p:sldId id="280" r:id="rId26"/>
    <p:sldId id="690" r:id="rId27"/>
    <p:sldId id="700" r:id="rId28"/>
    <p:sldId id="283" r:id="rId29"/>
    <p:sldId id="284" r:id="rId30"/>
    <p:sldId id="285" r:id="rId31"/>
    <p:sldId id="688" r:id="rId32"/>
    <p:sldId id="689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66" r:id="rId43"/>
    <p:sldId id="296" r:id="rId44"/>
    <p:sldId id="685" r:id="rId45"/>
    <p:sldId id="297" r:id="rId46"/>
  </p:sldIdLst>
  <p:sldSz cx="12192000" cy="6858000"/>
  <p:notesSz cx="6858000" cy="9144000"/>
  <p:embeddedFontLs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Garamond" panose="02020404030301010803" pitchFamily="18" charset="0"/>
      <p:regular r:id="rId52"/>
      <p:bold r:id="rId53"/>
      <p:italic r:id="rId54"/>
      <p:boldItalic r:id="rId55"/>
    </p:embeddedFont>
    <p:embeddedFont>
      <p:font typeface="Helvetica Neue" panose="020B0604020202020204" charset="0"/>
      <p:regular r:id="rId56"/>
      <p:bold r:id="rId57"/>
      <p:italic r:id="rId58"/>
      <p:boldItalic r:id="rId59"/>
    </p:embeddedFont>
    <p:embeddedFont>
      <p:font typeface="Palatino" panose="02040602050305020304" pitchFamily="18" charset="0"/>
      <p:regular r:id="rId60"/>
      <p:bold r:id="rId61"/>
      <p:italic r:id="rId62"/>
      <p:boldItalic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gkundEaWIQjH425ufbDhb4p5LM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6434A5-6033-4AE9-9E94-2A2C6B3937F0}">
  <a:tblStyle styleId="{B96434A5-6033-4AE9-9E94-2A2C6B3937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9" autoAdjust="0"/>
  </p:normalViewPr>
  <p:slideViewPr>
    <p:cSldViewPr snapToGrid="0">
      <p:cViewPr varScale="1">
        <p:scale>
          <a:sx n="90" d="100"/>
          <a:sy n="90" d="100"/>
        </p:scale>
        <p:origin x="33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7" Type="http://schemas.openxmlformats.org/officeDocument/2006/relationships/slide" Target="slides/slide4.xml"/><Relationship Id="rId71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14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8" Type="http://schemas.openxmlformats.org/officeDocument/2006/relationships/slide" Target="slides/slide5.xml"/><Relationship Id="rId51" Type="http://schemas.openxmlformats.org/officeDocument/2006/relationships/font" Target="fonts/font4.fntdata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berto\Documents\incarichi\ANCI2024\presentazioni\BancaDatiANCI-CONAI_2014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'Sheet2 (2)'!$C$6</c:f>
              <c:strCache>
                <c:ptCount val="1"/>
                <c:pt idx="0">
                  <c:v>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'Sheet2 (2)'!$D$5:$I$5</c:f>
              <c:strCache>
                <c:ptCount val="6"/>
                <c:pt idx="0">
                  <c:v>Importi fatturati 2017</c:v>
                </c:pt>
                <c:pt idx="1">
                  <c:v>Importi fatturati 2018</c:v>
                </c:pt>
                <c:pt idx="2">
                  <c:v>Importi fatturati 2019</c:v>
                </c:pt>
                <c:pt idx="3">
                  <c:v>Importi fatturati 2020</c:v>
                </c:pt>
                <c:pt idx="4">
                  <c:v>Importi fatturati 2021</c:v>
                </c:pt>
                <c:pt idx="5">
                  <c:v>Importi fatturati 2022</c:v>
                </c:pt>
              </c:strCache>
            </c:strRef>
          </c:cat>
          <c:val>
            <c:numRef>
              <c:f>'Sheet2 (2)'!$D$6:$I$6</c:f>
              <c:numCache>
                <c:formatCode>_-[$€-2]\ * #,##0.00_-;\-[$€-2]\ * #,##0.00_-;_-[$€-2]\ * "-"??_-;_-@_-</c:formatCode>
                <c:ptCount val="6"/>
                <c:pt idx="0">
                  <c:v>5462062.1399999997</c:v>
                </c:pt>
                <c:pt idx="1">
                  <c:v>6419828.3499999996</c:v>
                </c:pt>
                <c:pt idx="2">
                  <c:v>7743978.0199999996</c:v>
                </c:pt>
                <c:pt idx="3">
                  <c:v>7601780</c:v>
                </c:pt>
                <c:pt idx="4">
                  <c:v>9268015</c:v>
                </c:pt>
                <c:pt idx="5">
                  <c:v>9850952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B-CF4E-AA28-A1A3060E6C90}"/>
            </c:ext>
          </c:extLst>
        </c:ser>
        <c:ser>
          <c:idx val="1"/>
          <c:order val="1"/>
          <c:tx>
            <c:strRef>
              <c:f>'Sheet2 (2)'!$C$7</c:f>
              <c:strCache>
                <c:ptCount val="1"/>
                <c:pt idx="0">
                  <c:v>COMIECO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'Sheet2 (2)'!$D$5:$I$5</c:f>
              <c:strCache>
                <c:ptCount val="6"/>
                <c:pt idx="0">
                  <c:v>Importi fatturati 2017</c:v>
                </c:pt>
                <c:pt idx="1">
                  <c:v>Importi fatturati 2018</c:v>
                </c:pt>
                <c:pt idx="2">
                  <c:v>Importi fatturati 2019</c:v>
                </c:pt>
                <c:pt idx="3">
                  <c:v>Importi fatturati 2020</c:v>
                </c:pt>
                <c:pt idx="4">
                  <c:v>Importi fatturati 2021</c:v>
                </c:pt>
                <c:pt idx="5">
                  <c:v>Importi fatturati 2022</c:v>
                </c:pt>
              </c:strCache>
            </c:strRef>
          </c:cat>
          <c:val>
            <c:numRef>
              <c:f>'Sheet2 (2)'!$D$7:$I$7</c:f>
              <c:numCache>
                <c:formatCode>_-[$€-2]\ * #,##0.00_-;\-[$€-2]\ * #,##0.00_-;_-[$€-2]\ * "-"??_-;_-@_-</c:formatCode>
                <c:ptCount val="6"/>
                <c:pt idx="0">
                  <c:v>95397082</c:v>
                </c:pt>
                <c:pt idx="1">
                  <c:v>92242585.109999999</c:v>
                </c:pt>
                <c:pt idx="2">
                  <c:v>120015739</c:v>
                </c:pt>
                <c:pt idx="3">
                  <c:v>156921601</c:v>
                </c:pt>
                <c:pt idx="4">
                  <c:v>218241984</c:v>
                </c:pt>
                <c:pt idx="5">
                  <c:v>183123451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5B-CF4E-AA28-A1A3060E6C90}"/>
            </c:ext>
          </c:extLst>
        </c:ser>
        <c:ser>
          <c:idx val="2"/>
          <c:order val="2"/>
          <c:tx>
            <c:strRef>
              <c:f>'Sheet2 (2)'!$C$8</c:f>
              <c:strCache>
                <c:ptCount val="1"/>
                <c:pt idx="0">
                  <c:v>COREPLA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'Sheet2 (2)'!$D$5:$I$5</c:f>
              <c:strCache>
                <c:ptCount val="6"/>
                <c:pt idx="0">
                  <c:v>Importi fatturati 2017</c:v>
                </c:pt>
                <c:pt idx="1">
                  <c:v>Importi fatturati 2018</c:v>
                </c:pt>
                <c:pt idx="2">
                  <c:v>Importi fatturati 2019</c:v>
                </c:pt>
                <c:pt idx="3">
                  <c:v>Importi fatturati 2020</c:v>
                </c:pt>
                <c:pt idx="4">
                  <c:v>Importi fatturati 2021</c:v>
                </c:pt>
                <c:pt idx="5">
                  <c:v>Importi fatturati 2022</c:v>
                </c:pt>
              </c:strCache>
            </c:strRef>
          </c:cat>
          <c:val>
            <c:numRef>
              <c:f>'Sheet2 (2)'!$D$8:$I$8</c:f>
              <c:numCache>
                <c:formatCode>_-[$€-2]\ * #,##0.00_-;\-[$€-2]\ * #,##0.00_-;_-[$€-2]\ * "-"??_-;_-@_-</c:formatCode>
                <c:ptCount val="6"/>
                <c:pt idx="0">
                  <c:v>292612168</c:v>
                </c:pt>
                <c:pt idx="1">
                  <c:v>327104325.5</c:v>
                </c:pt>
                <c:pt idx="2">
                  <c:v>370757766.30000001</c:v>
                </c:pt>
                <c:pt idx="3">
                  <c:v>359265780</c:v>
                </c:pt>
                <c:pt idx="4">
                  <c:v>344238514</c:v>
                </c:pt>
                <c:pt idx="5">
                  <c:v>343903255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5B-CF4E-AA28-A1A3060E6C90}"/>
            </c:ext>
          </c:extLst>
        </c:ser>
        <c:ser>
          <c:idx val="3"/>
          <c:order val="3"/>
          <c:tx>
            <c:strRef>
              <c:f>'Sheet2 (2)'!$C$9</c:f>
              <c:strCache>
                <c:ptCount val="1"/>
                <c:pt idx="0">
                  <c:v>COREVE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'Sheet2 (2)'!$D$5:$I$5</c:f>
              <c:strCache>
                <c:ptCount val="6"/>
                <c:pt idx="0">
                  <c:v>Importi fatturati 2017</c:v>
                </c:pt>
                <c:pt idx="1">
                  <c:v>Importi fatturati 2018</c:v>
                </c:pt>
                <c:pt idx="2">
                  <c:v>Importi fatturati 2019</c:v>
                </c:pt>
                <c:pt idx="3">
                  <c:v>Importi fatturati 2020</c:v>
                </c:pt>
                <c:pt idx="4">
                  <c:v>Importi fatturati 2021</c:v>
                </c:pt>
                <c:pt idx="5">
                  <c:v>Importi fatturati 2022</c:v>
                </c:pt>
              </c:strCache>
            </c:strRef>
          </c:cat>
          <c:val>
            <c:numRef>
              <c:f>'Sheet2 (2)'!$D$9:$I$9</c:f>
              <c:numCache>
                <c:formatCode>_-[$€-2]\ * #,##0.00_-;\-[$€-2]\ * #,##0.00_-;_-[$€-2]\ * "-"??_-;_-@_-</c:formatCode>
                <c:ptCount val="6"/>
                <c:pt idx="0">
                  <c:v>73623840</c:v>
                </c:pt>
                <c:pt idx="1">
                  <c:v>78849965.329999998</c:v>
                </c:pt>
                <c:pt idx="2">
                  <c:v>83632102.040000007</c:v>
                </c:pt>
                <c:pt idx="3">
                  <c:v>86024507</c:v>
                </c:pt>
                <c:pt idx="4">
                  <c:v>101906459</c:v>
                </c:pt>
                <c:pt idx="5">
                  <c:v>111284694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5B-CF4E-AA28-A1A3060E6C90}"/>
            </c:ext>
          </c:extLst>
        </c:ser>
        <c:ser>
          <c:idx val="4"/>
          <c:order val="4"/>
          <c:tx>
            <c:strRef>
              <c:f>'Sheet2 (2)'!$C$10</c:f>
              <c:strCache>
                <c:ptCount val="1"/>
                <c:pt idx="0">
                  <c:v>RICREA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'Sheet2 (2)'!$D$5:$I$5</c:f>
              <c:strCache>
                <c:ptCount val="6"/>
                <c:pt idx="0">
                  <c:v>Importi fatturati 2017</c:v>
                </c:pt>
                <c:pt idx="1">
                  <c:v>Importi fatturati 2018</c:v>
                </c:pt>
                <c:pt idx="2">
                  <c:v>Importi fatturati 2019</c:v>
                </c:pt>
                <c:pt idx="3">
                  <c:v>Importi fatturati 2020</c:v>
                </c:pt>
                <c:pt idx="4">
                  <c:v>Importi fatturati 2021</c:v>
                </c:pt>
                <c:pt idx="5">
                  <c:v>Importi fatturati 2022</c:v>
                </c:pt>
              </c:strCache>
            </c:strRef>
          </c:cat>
          <c:val>
            <c:numRef>
              <c:f>'Sheet2 (2)'!$D$10:$I$10</c:f>
              <c:numCache>
                <c:formatCode>_-[$€-2]\ * #,##0.00_-;\-[$€-2]\ * #,##0.00_-;_-[$€-2]\ * "-"??_-;_-@_-</c:formatCode>
                <c:ptCount val="6"/>
                <c:pt idx="0">
                  <c:v>12086267.07</c:v>
                </c:pt>
                <c:pt idx="1">
                  <c:v>14125150.460000001</c:v>
                </c:pt>
                <c:pt idx="2">
                  <c:v>17180807.25</c:v>
                </c:pt>
                <c:pt idx="3">
                  <c:v>18619410</c:v>
                </c:pt>
                <c:pt idx="4">
                  <c:v>14510458</c:v>
                </c:pt>
                <c:pt idx="5">
                  <c:v>12799124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5B-CF4E-AA28-A1A3060E6C90}"/>
            </c:ext>
          </c:extLst>
        </c:ser>
        <c:ser>
          <c:idx val="5"/>
          <c:order val="5"/>
          <c:tx>
            <c:strRef>
              <c:f>'Sheet2 (2)'!$C$11</c:f>
              <c:strCache>
                <c:ptCount val="1"/>
                <c:pt idx="0">
                  <c:v>RILEGNO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'Sheet2 (2)'!$D$5:$I$5</c:f>
              <c:strCache>
                <c:ptCount val="6"/>
                <c:pt idx="0">
                  <c:v>Importi fatturati 2017</c:v>
                </c:pt>
                <c:pt idx="1">
                  <c:v>Importi fatturati 2018</c:v>
                </c:pt>
                <c:pt idx="2">
                  <c:v>Importi fatturati 2019</c:v>
                </c:pt>
                <c:pt idx="3">
                  <c:v>Importi fatturati 2020</c:v>
                </c:pt>
                <c:pt idx="4">
                  <c:v>Importi fatturati 2021</c:v>
                </c:pt>
                <c:pt idx="5">
                  <c:v>Importi fatturati 2022</c:v>
                </c:pt>
              </c:strCache>
            </c:strRef>
          </c:cat>
          <c:val>
            <c:numRef>
              <c:f>'Sheet2 (2)'!$D$11:$I$11</c:f>
              <c:numCache>
                <c:formatCode>_-[$€-2]\ * #,##0.00_-;\-[$€-2]\ * #,##0.00_-;_-[$€-2]\ * "-"??_-;_-@_-</c:formatCode>
                <c:ptCount val="6"/>
                <c:pt idx="0">
                  <c:v>2314068</c:v>
                </c:pt>
                <c:pt idx="1">
                  <c:v>2519330.6</c:v>
                </c:pt>
                <c:pt idx="2">
                  <c:v>2667091.21</c:v>
                </c:pt>
                <c:pt idx="3">
                  <c:v>2522582</c:v>
                </c:pt>
                <c:pt idx="4">
                  <c:v>394887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5B-CF4E-AA28-A1A3060E6C90}"/>
            </c:ext>
          </c:extLst>
        </c:ser>
        <c:ser>
          <c:idx val="6"/>
          <c:order val="6"/>
          <c:tx>
            <c:strRef>
              <c:f>'Sheet2 (2)'!$C$12</c:f>
              <c:strCache>
                <c:ptCount val="1"/>
                <c:pt idx="0">
                  <c:v>BIOREPACK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'Sheet2 (2)'!$D$5:$I$5</c:f>
              <c:strCache>
                <c:ptCount val="6"/>
                <c:pt idx="0">
                  <c:v>Importi fatturati 2017</c:v>
                </c:pt>
                <c:pt idx="1">
                  <c:v>Importi fatturati 2018</c:v>
                </c:pt>
                <c:pt idx="2">
                  <c:v>Importi fatturati 2019</c:v>
                </c:pt>
                <c:pt idx="3">
                  <c:v>Importi fatturati 2020</c:v>
                </c:pt>
                <c:pt idx="4">
                  <c:v>Importi fatturati 2021</c:v>
                </c:pt>
                <c:pt idx="5">
                  <c:v>Importi fatturati 2022</c:v>
                </c:pt>
              </c:strCache>
            </c:strRef>
          </c:cat>
          <c:val>
            <c:numRef>
              <c:f>'Sheet2 (2)'!$D$12:$I$12</c:f>
              <c:numCache>
                <c:formatCode>General</c:formatCode>
                <c:ptCount val="6"/>
                <c:pt idx="5" formatCode="_-[$€-2]\ * #,##0.00_-;\-[$€-2]\ * #,##0.00_-;_-[$€-2]\ * &quot;-&quot;??_-;_-@_-">
                  <c:v>9073497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5B-CF4E-AA28-A1A3060E6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926288"/>
        <c:axId val="250929712"/>
      </c:barChart>
      <c:catAx>
        <c:axId val="25092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0929712"/>
        <c:crosses val="autoZero"/>
        <c:auto val="1"/>
        <c:lblAlgn val="ctr"/>
        <c:lblOffset val="100"/>
        <c:noMultiLvlLbl val="0"/>
      </c:catAx>
      <c:valAx>
        <c:axId val="25092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€-2]\ * #,##0.00_-;\-[$€-2]\ * #,##0.00_-;_-[$€-2]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092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attenzione i colori sono invertiti nelle due slide</a:t>
            </a:r>
            <a:endParaRPr lang="it-IT" dirty="0"/>
          </a:p>
          <a:p>
            <a:r>
              <a:rPr lang="it-IT" dirty="0"/>
              <a:t>Non ho voluto modificare perché sono grafici di ISPRA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98C2C-C0B5-2941-88B5-3DB17834F70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733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0382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https://ec.europa.eu/eurostat/databrowser/view/CEI_WM020__custom_4515741/bookmark/line?lang=en&amp;bookmarkId=296bb791-8387-4c71-aac3-969d343b6015&amp;highlight=EU27_2020</a:t>
            </a:r>
            <a:endParaRPr/>
          </a:p>
        </p:txBody>
      </p:sp>
      <p:sp>
        <p:nvSpPr>
          <p:cNvPr id="250" name="Google Shape;25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301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>
          <a:extLst>
            <a:ext uri="{FF2B5EF4-FFF2-40B4-BE49-F238E27FC236}">
              <a16:creationId xmlns:a16="http://schemas.microsoft.com/office/drawing/2014/main" id="{642831C1-A40D-3E42-682A-AD6FA3743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:notes">
            <a:extLst>
              <a:ext uri="{FF2B5EF4-FFF2-40B4-BE49-F238E27FC236}">
                <a16:creationId xmlns:a16="http://schemas.microsoft.com/office/drawing/2014/main" id="{DEDF4E8A-BD2E-1129-64F6-F8FF8A6097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6:notes">
            <a:extLst>
              <a:ext uri="{FF2B5EF4-FFF2-40B4-BE49-F238E27FC236}">
                <a16:creationId xmlns:a16="http://schemas.microsoft.com/office/drawing/2014/main" id="{E46682E1-5A4E-6458-FFD2-07F7787583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90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98C2C-C0B5-2941-88B5-3DB17834F70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656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98C2C-C0B5-2941-88B5-3DB17834F70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032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28999-5554-95EF-D11B-D80623AEF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BEA42C6-8A59-72E2-6D6C-CC99F40A9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452DA88-7DFF-A1DA-3AE1-C04D5A1BE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4EB40E-C234-B0A7-D245-F3EF1F267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98C2C-C0B5-2941-88B5-3DB17834F70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55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300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D90D472-546C-4319-B700-E2547F9A3036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9E1C1-931C-6CAA-1EE7-10A73CFA8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>
            <a:extLst>
              <a:ext uri="{FF2B5EF4-FFF2-40B4-BE49-F238E27FC236}">
                <a16:creationId xmlns:a16="http://schemas.microsoft.com/office/drawing/2014/main" id="{B51B6F04-02EB-9256-92B6-17B87FB7C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305" name="PlaceHolder 2">
            <a:extLst>
              <a:ext uri="{FF2B5EF4-FFF2-40B4-BE49-F238E27FC236}">
                <a16:creationId xmlns:a16="http://schemas.microsoft.com/office/drawing/2014/main" id="{13A83468-E21A-CCB9-D856-ADDD1D9559B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306" name="TextShape 3">
            <a:extLst>
              <a:ext uri="{FF2B5EF4-FFF2-40B4-BE49-F238E27FC236}">
                <a16:creationId xmlns:a16="http://schemas.microsoft.com/office/drawing/2014/main" id="{59DA922C-1E94-E687-12B0-1974E89792E8}"/>
              </a:ext>
            </a:extLst>
          </p:cNvPr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8351E18-4B21-4423-8E35-DECEC7E090AC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439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CEF37-DAA6-9F0C-4239-B7C843D2F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>
            <a:extLst>
              <a:ext uri="{FF2B5EF4-FFF2-40B4-BE49-F238E27FC236}">
                <a16:creationId xmlns:a16="http://schemas.microsoft.com/office/drawing/2014/main" id="{608ADFCB-362D-2621-A8C4-495B8679A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308" name="PlaceHolder 2">
            <a:extLst>
              <a:ext uri="{FF2B5EF4-FFF2-40B4-BE49-F238E27FC236}">
                <a16:creationId xmlns:a16="http://schemas.microsoft.com/office/drawing/2014/main" id="{E875AF37-CB4D-0F99-EED5-A42823C53C4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309" name="TextShape 3">
            <a:extLst>
              <a:ext uri="{FF2B5EF4-FFF2-40B4-BE49-F238E27FC236}">
                <a16:creationId xmlns:a16="http://schemas.microsoft.com/office/drawing/2014/main" id="{19F10184-20F9-7A85-A60A-2AC0CF4E7B1B}"/>
              </a:ext>
            </a:extLst>
          </p:cNvPr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60CE36F-0AE8-4072-955F-FA5B70BFAB3C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141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98C2C-C0B5-2941-88B5-3DB17834F70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058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98C2C-C0B5-2941-88B5-3DB17834F70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51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COPERTINA">
  <p:cSld name="Layout COPERTIN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4"/>
          <p:cNvSpPr txBox="1">
            <a:spLocks noGrp="1"/>
          </p:cNvSpPr>
          <p:nvPr>
            <p:ph type="body" idx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4"/>
          <p:cNvSpPr txBox="1">
            <a:spLocks noGrp="1"/>
          </p:cNvSpPr>
          <p:nvPr>
            <p:ph type="body" idx="2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4"/>
          <p:cNvSpPr txBox="1">
            <a:spLocks noGrp="1"/>
          </p:cNvSpPr>
          <p:nvPr>
            <p:ph type="body" idx="3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CHIUSURA">
  <p:cSld name="Layout CHIUSUR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>
            <a:spLocks noGrp="1"/>
          </p:cNvSpPr>
          <p:nvPr>
            <p:ph type="body" idx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body" idx="2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body" idx="3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semplice">
  <p:cSld name="Diapositiva semplic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body" idx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1666"/>
              </a:lnSpc>
              <a:spcBef>
                <a:spcPts val="480"/>
              </a:spcBef>
              <a:spcAft>
                <a:spcPts val="0"/>
              </a:spcAft>
              <a:buClr>
                <a:srgbClr val="BD2B0B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2"/>
          </p:nvPr>
        </p:nvSpPr>
        <p:spPr>
          <a:xfrm>
            <a:off x="527051" y="1412875"/>
            <a:ext cx="11233149" cy="460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punto elenco">
  <p:cSld name="Diapositiva con punto elenc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>
            <a:spLocks noGrp="1"/>
          </p:cNvSpPr>
          <p:nvPr>
            <p:ph type="body" idx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body" idx="2"/>
          </p:nvPr>
        </p:nvSpPr>
        <p:spPr>
          <a:xfrm>
            <a:off x="527051" y="1989138"/>
            <a:ext cx="11233149" cy="396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body" idx="3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1666"/>
              </a:lnSpc>
              <a:spcBef>
                <a:spcPts val="480"/>
              </a:spcBef>
              <a:spcAft>
                <a:spcPts val="0"/>
              </a:spcAft>
              <a:buClr>
                <a:srgbClr val="BD2B0B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grafico">
  <p:cSld name="Diapositiva con grafic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>
            <a:spLocks noGrp="1"/>
          </p:cNvSpPr>
          <p:nvPr>
            <p:ph type="chart" idx="2"/>
          </p:nvPr>
        </p:nvSpPr>
        <p:spPr>
          <a:xfrm>
            <a:off x="911026" y="2781300"/>
            <a:ext cx="10369551" cy="302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body" idx="3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1666"/>
              </a:lnSpc>
              <a:spcBef>
                <a:spcPts val="480"/>
              </a:spcBef>
              <a:spcAft>
                <a:spcPts val="0"/>
              </a:spcAft>
              <a:buClr>
                <a:srgbClr val="BD2B0B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immagine">
  <p:cSld name="Diapositiva con immagin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>
            <a:spLocks noGrp="1"/>
          </p:cNvSpPr>
          <p:nvPr>
            <p:ph type="pic" idx="2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1666"/>
              </a:lnSpc>
              <a:spcBef>
                <a:spcPts val="480"/>
              </a:spcBef>
              <a:spcAft>
                <a:spcPts val="0"/>
              </a:spcAft>
              <a:buClr>
                <a:srgbClr val="BD2B0B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265696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BB9093-5DE4-3C92-767E-834F057C1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35EDC8-6D2C-B9B8-104B-130082B2C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C82F91-DC24-38C4-64B0-33BA21F1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E5F-E986-4226-A200-83C2660A144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E3DFDB-0532-8DD0-C151-E77ACD90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6BCC32-2CC2-ACF9-0DC2-EFEE23D8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C109-9D11-4E88-A2BC-73BC83150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51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35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67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43"/>
          <p:cNvCxnSpPr/>
          <p:nvPr/>
        </p:nvCxnSpPr>
        <p:spPr>
          <a:xfrm>
            <a:off x="4367808" y="188640"/>
            <a:ext cx="0" cy="6408712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11;p43" descr="Diagra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432" y="1916832"/>
            <a:ext cx="22606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84" y="4581128"/>
            <a:ext cx="3191580" cy="8640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5" descr="Diagram&#10;&#10;Description automatically generated with medium confidenc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08567" y="5858516"/>
            <a:ext cx="999483" cy="99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5" descr="Logo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26931" y="6021288"/>
            <a:ext cx="2188220" cy="5924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7" descr="Diagra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1704" y="188640"/>
            <a:ext cx="22606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7968" y="836712"/>
            <a:ext cx="2908300" cy="787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s://www.youtube.com/watch?v=FpO8QiMu1zE" TargetMode="External"/><Relationship Id="rId3" Type="http://schemas.openxmlformats.org/officeDocument/2006/relationships/hyperlink" Target="https://www.youtube.com/watch?v=b47j4431P6w" TargetMode="External"/><Relationship Id="rId7" Type="http://schemas.openxmlformats.org/officeDocument/2006/relationships/hyperlink" Target="https://www.youtube.com/watch?v=JvE0bnrVVCM" TargetMode="External"/><Relationship Id="rId12" Type="http://schemas.openxmlformats.org/officeDocument/2006/relationships/image" Target="../media/image45.png"/><Relationship Id="rId2" Type="http://schemas.openxmlformats.org/officeDocument/2006/relationships/hyperlink" Target="https://www.youtube.com/results?search_query=Conai+presentazione+Allegato+tecnico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hyperlink" Target="https://www.youtube.com/watch?v=miO90jzIyYM" TargetMode="External"/><Relationship Id="rId5" Type="http://schemas.openxmlformats.org/officeDocument/2006/relationships/hyperlink" Target="https://www.youtube.com/watch?v=kL12snzYw0c" TargetMode="Externa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hyperlink" Target="https://www.youtube.com/watch?v=fsSHXR7Hi5Q" TargetMode="External"/><Relationship Id="rId1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body" idx="1"/>
          </p:nvPr>
        </p:nvSpPr>
        <p:spPr>
          <a:xfrm>
            <a:off x="4434840" y="548680"/>
            <a:ext cx="7230375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None/>
            </a:pPr>
            <a:r>
              <a:rPr lang="en-GB" dirty="0"/>
              <a:t>ANCI-CONAI formazione 2024</a:t>
            </a:r>
            <a:endParaRPr dirty="0"/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Clr>
                <a:srgbClr val="595959"/>
              </a:buClr>
              <a:buSzPts val="3600"/>
              <a:buNone/>
            </a:pPr>
            <a:r>
              <a:rPr lang="it-IT" dirty="0"/>
              <a:t>I Principi generali e le opportunità risorse</a:t>
            </a:r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Clr>
                <a:srgbClr val="595959"/>
              </a:buClr>
              <a:buSzPts val="3600"/>
              <a:buNone/>
            </a:pPr>
            <a:r>
              <a:rPr lang="it-IT" dirty="0"/>
              <a:t>per i Comuni e convenzionati</a:t>
            </a:r>
            <a:endParaRPr lang="it-IT" sz="2400" dirty="0"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595959"/>
              </a:buClr>
              <a:buSzPts val="3600"/>
              <a:buNone/>
            </a:pPr>
            <a:endParaRPr dirty="0"/>
          </a:p>
        </p:txBody>
      </p:sp>
      <p:sp>
        <p:nvSpPr>
          <p:cNvPr id="121" name="Google Shape;121;p1"/>
          <p:cNvSpPr txBox="1"/>
          <p:nvPr/>
        </p:nvSpPr>
        <p:spPr>
          <a:xfrm>
            <a:off x="4751918" y="5274425"/>
            <a:ext cx="7105649" cy="139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ea typeface="Century Gothic"/>
                <a:cs typeface="Century Gothic"/>
                <a:sym typeface="Century Gothic"/>
              </a:rPr>
              <a:t>AGRIGENTO</a:t>
            </a:r>
            <a:r>
              <a:rPr lang="it-IT" sz="2000" b="1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ea typeface="Century Gothic"/>
                <a:cs typeface="Century Gothic"/>
                <a:sym typeface="Century Gothic"/>
              </a:rPr>
              <a:t> 21 GIUGNO 2024</a:t>
            </a:r>
            <a:endParaRPr dirty="0">
              <a:latin typeface="Aptos" panose="020B0004020202020204" pitchFamily="34" charset="0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ea typeface="Century Gothic"/>
                <a:cs typeface="Century Gothic"/>
                <a:sym typeface="Century Gothic"/>
              </a:rPr>
              <a:t>FRANCO BONESSO</a:t>
            </a:r>
            <a:endParaRPr dirty="0">
              <a:latin typeface="Aptos" panose="020B0004020202020204" pitchFamily="34" charset="0"/>
            </a:endParaRPr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ea typeface="Century Gothic"/>
                <a:cs typeface="Century Gothic"/>
                <a:sym typeface="Century Gothic"/>
              </a:rPr>
              <a:t>Componenete Comitato di coordinamento ANCI CONAI</a:t>
            </a:r>
            <a:endParaRPr dirty="0">
              <a:latin typeface="Aptos" panose="020B0004020202020204" pitchFamily="34" charset="0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0CD7D290-5EEF-09E0-B4EB-12B9C471C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56" y="2222175"/>
            <a:ext cx="5464469" cy="2713620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91F0DD8-ABFB-7D3F-E809-B0262DB5F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476675"/>
            <a:ext cx="11233149" cy="360038"/>
          </a:xfrm>
        </p:spPr>
        <p:txBody>
          <a:bodyPr/>
          <a:lstStyle/>
          <a:p>
            <a:r>
              <a:rPr lang="it-IT" dirty="0"/>
              <a:t>Analisi raccolta differenziata dati Nazionali e Veneto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730625-9A83-2941-91BC-6FE1CEB15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Percentuali di raccolta differenziata </a:t>
            </a:r>
            <a:r>
              <a:rPr lang="it-IT" b="1" dirty="0"/>
              <a:t>anno</a:t>
            </a:r>
            <a:r>
              <a:rPr lang="it-IT" dirty="0"/>
              <a:t> </a:t>
            </a:r>
            <a:r>
              <a:rPr lang="it-IT" b="1" dirty="0"/>
              <a:t>2022</a:t>
            </a:r>
            <a:br>
              <a:rPr lang="it-IT" dirty="0"/>
            </a:br>
            <a:r>
              <a:rPr lang="it-IT" sz="1200" dirty="0"/>
              <a:t>(dati ISPRA)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9CF966A-4C73-4570-0C02-34C1EDBFED77}"/>
              </a:ext>
            </a:extLst>
          </p:cNvPr>
          <p:cNvCxnSpPr>
            <a:cxnSpLocks/>
          </p:cNvCxnSpPr>
          <p:nvPr/>
        </p:nvCxnSpPr>
        <p:spPr>
          <a:xfrm flipH="1">
            <a:off x="828642" y="2778557"/>
            <a:ext cx="5139898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903FFCC-35B6-F9D4-1F2F-20FA0F904611}"/>
              </a:ext>
            </a:extLst>
          </p:cNvPr>
          <p:cNvSpPr txBox="1"/>
          <p:nvPr/>
        </p:nvSpPr>
        <p:spPr>
          <a:xfrm>
            <a:off x="2655741" y="2539234"/>
            <a:ext cx="2023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65% D.lgs 152/06 al 2012</a:t>
            </a:r>
            <a:endParaRPr lang="it-IT" sz="1400" dirty="0">
              <a:solidFill>
                <a:srgbClr val="FF0000"/>
              </a:solidFill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9C5BDAC-E758-E3AE-FB93-760A29CB0C9A}"/>
              </a:ext>
            </a:extLst>
          </p:cNvPr>
          <p:cNvCxnSpPr>
            <a:cxnSpLocks/>
          </p:cNvCxnSpPr>
          <p:nvPr/>
        </p:nvCxnSpPr>
        <p:spPr>
          <a:xfrm flipV="1">
            <a:off x="10262988" y="1988826"/>
            <a:ext cx="0" cy="2910917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658083-79B1-0DC1-48B4-0B92930086AB}"/>
              </a:ext>
            </a:extLst>
          </p:cNvPr>
          <p:cNvSpPr txBox="1"/>
          <p:nvPr/>
        </p:nvSpPr>
        <p:spPr>
          <a:xfrm rot="16200000">
            <a:off x="9362430" y="1040852"/>
            <a:ext cx="1766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65% D.lgs 152/06 al 2012</a:t>
            </a:r>
            <a:endParaRPr lang="it-IT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8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50E9EB0-04A2-6F99-97C5-C40164D84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727"/>
          <a:stretch/>
        </p:blipFill>
        <p:spPr>
          <a:xfrm>
            <a:off x="131533" y="1665339"/>
            <a:ext cx="10879068" cy="4175401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91F0DD8-ABFB-7D3F-E809-B0262DB5F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476675"/>
            <a:ext cx="11233149" cy="360038"/>
          </a:xfrm>
        </p:spPr>
        <p:txBody>
          <a:bodyPr/>
          <a:lstStyle/>
          <a:p>
            <a:r>
              <a:rPr lang="it-IT" dirty="0"/>
              <a:t>dati Sicilia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730625-9A83-2941-91BC-6FE1CEB15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718" y="1017260"/>
            <a:ext cx="11233149" cy="4608413"/>
          </a:xfrm>
        </p:spPr>
        <p:txBody>
          <a:bodyPr/>
          <a:lstStyle/>
          <a:p>
            <a:r>
              <a:rPr lang="it-IT" dirty="0"/>
              <a:t>Percentuali di raccolta differenziata </a:t>
            </a:r>
            <a:r>
              <a:rPr lang="it-IT" b="1" dirty="0"/>
              <a:t>anno</a:t>
            </a:r>
            <a:r>
              <a:rPr lang="it-IT" dirty="0"/>
              <a:t> </a:t>
            </a:r>
            <a:r>
              <a:rPr lang="it-IT" b="1" dirty="0"/>
              <a:t>2022</a:t>
            </a:r>
            <a:br>
              <a:rPr lang="it-IT" dirty="0"/>
            </a:br>
            <a:r>
              <a:rPr lang="it-IT" sz="1200" dirty="0"/>
              <a:t>(dati ISPRA)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9C5BDAC-E758-E3AE-FB93-760A29CB0C9A}"/>
              </a:ext>
            </a:extLst>
          </p:cNvPr>
          <p:cNvCxnSpPr>
            <a:cxnSpLocks/>
          </p:cNvCxnSpPr>
          <p:nvPr/>
        </p:nvCxnSpPr>
        <p:spPr>
          <a:xfrm flipH="1" flipV="1">
            <a:off x="8662787" y="2017756"/>
            <a:ext cx="1" cy="3705711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658083-79B1-0DC1-48B4-0B92930086AB}"/>
              </a:ext>
            </a:extLst>
          </p:cNvPr>
          <p:cNvSpPr txBox="1"/>
          <p:nvPr/>
        </p:nvSpPr>
        <p:spPr>
          <a:xfrm rot="16200000">
            <a:off x="7779564" y="996033"/>
            <a:ext cx="1766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65% D.lgs 152/06 al 2012</a:t>
            </a:r>
            <a:endParaRPr lang="it-IT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1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730625-9A83-2941-91BC-6FE1CEB15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736" y="348574"/>
            <a:ext cx="5929731" cy="642097"/>
          </a:xfrm>
        </p:spPr>
        <p:txBody>
          <a:bodyPr/>
          <a:lstStyle/>
          <a:p>
            <a:r>
              <a:rPr lang="it-IT" dirty="0"/>
              <a:t>Produzione pro capite di Rifiuti Urbani </a:t>
            </a:r>
            <a:r>
              <a:rPr lang="it-IT" b="1" dirty="0"/>
              <a:t>anno 2022</a:t>
            </a:r>
            <a:br>
              <a:rPr lang="it-IT" dirty="0"/>
            </a:br>
            <a:r>
              <a:rPr lang="it-IT" sz="1200" dirty="0"/>
              <a:t>(dati ISPRA)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9D2939-430C-AC43-323E-A6E1E10C8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56" y="1603449"/>
            <a:ext cx="5593809" cy="31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9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72E2A625-7CE3-B78F-7E9F-31DE31E526D6}"/>
              </a:ext>
            </a:extLst>
          </p:cNvPr>
          <p:cNvSpPr txBox="1">
            <a:spLocks/>
          </p:cNvSpPr>
          <p:nvPr/>
        </p:nvSpPr>
        <p:spPr>
          <a:xfrm>
            <a:off x="388633" y="318112"/>
            <a:ext cx="11233149" cy="46084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Composizione della raccolta differenziata anno 2022 Italia</a:t>
            </a:r>
            <a:br>
              <a:rPr lang="it-IT" dirty="0"/>
            </a:br>
            <a:r>
              <a:rPr lang="it-IT" sz="1200" dirty="0"/>
              <a:t>(dati ISPRA)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E12C7C-5023-FE3D-1A09-D94916C45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33" y="875643"/>
            <a:ext cx="8271899" cy="55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9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02F3E-2CA2-F3DE-94D9-2406434E2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0;p40">
            <a:extLst>
              <a:ext uri="{FF2B5EF4-FFF2-40B4-BE49-F238E27FC236}">
                <a16:creationId xmlns:a16="http://schemas.microsoft.com/office/drawing/2014/main" id="{EF27CF7D-7308-E44F-A73F-10381E28F4A7}"/>
              </a:ext>
            </a:extLst>
          </p:cNvPr>
          <p:cNvSpPr txBox="1">
            <a:spLocks/>
          </p:cNvSpPr>
          <p:nvPr/>
        </p:nvSpPr>
        <p:spPr>
          <a:xfrm>
            <a:off x="-92620" y="180824"/>
            <a:ext cx="11233149" cy="47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BD2B0B"/>
              </a:buClr>
              <a:buSzPts val="2400"/>
            </a:pPr>
            <a:r>
              <a:rPr lang="it-IT" dirty="0">
                <a:solidFill>
                  <a:srgbClr val="FF0000"/>
                </a:solidFill>
                <a:latin typeface="Century Gothic" panose="020B0502020202020204" pitchFamily="34" charset="0"/>
              </a:rPr>
              <a:t>Composizione della raccolta differenziata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9489A9-8D93-EEA7-163E-162563DDC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0" y="837049"/>
            <a:ext cx="7697229" cy="55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2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47919" y="230760"/>
            <a:ext cx="10169699" cy="630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Quantità</a:t>
            </a:r>
            <a:r>
              <a:rPr lang="it-IT" sz="2400" b="1" strike="noStrike" spc="-1" dirty="0">
                <a:solidFill>
                  <a:srgbClr val="006633"/>
                </a:solidFill>
                <a:latin typeface="Garamond"/>
                <a:ea typeface="Garamond"/>
              </a:rPr>
              <a:t> </a:t>
            </a:r>
            <a:r>
              <a:rPr lang="it-IT" sz="24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gestite dai Consorzi di filiera CONAI. Anno 2020</a:t>
            </a:r>
          </a:p>
        </p:txBody>
      </p:sp>
      <p:graphicFrame>
        <p:nvGraphicFramePr>
          <p:cNvPr id="246" name="Table 2"/>
          <p:cNvGraphicFramePr/>
          <p:nvPr/>
        </p:nvGraphicFramePr>
        <p:xfrm>
          <a:off x="522000" y="1014840"/>
          <a:ext cx="6372000" cy="2802590"/>
        </p:xfrm>
        <a:graphic>
          <a:graphicData uri="http://schemas.openxmlformats.org/drawingml/2006/table">
            <a:tbl>
              <a:tblPr/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0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Consorzio di filiera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Quantità (t)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% sul totale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Var.% </a:t>
                      </a:r>
                      <a:endParaRPr lang="it-IT" sz="1300" b="0" strike="noStrike" spc="-1">
                        <a:latin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2020-2019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Var.% </a:t>
                      </a:r>
                      <a:endParaRPr lang="it-IT" sz="1300" b="0" strike="noStrike" spc="-1">
                        <a:latin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2020-2016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B8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Cial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17.133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0,25%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-7,6%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28,5%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Comieco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2.441.912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36,16%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19,5%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63,0%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Corepla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1.343.734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19,90%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-2,5%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39,8%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Coreve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2.103.531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31,15%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2,5%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31,5%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Ricrea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208.567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3,09%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6,1%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34,0%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Rilegno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638.205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9,45%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-5,7%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13,0%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TOTALE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6.753.081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100,00%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6,1%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3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40,9%</a:t>
                      </a:r>
                      <a:endParaRPr lang="it-IT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7" name="CustomShape 3"/>
          <p:cNvSpPr/>
          <p:nvPr/>
        </p:nvSpPr>
        <p:spPr>
          <a:xfrm>
            <a:off x="7263720" y="3019320"/>
            <a:ext cx="3935880" cy="819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12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Il dato CIAL è riferito alle convenzioni attinenti ai Codici articolo relativi a raccolta differenziata e tappi;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il dato RICREA è riferito sia alle convenzioni relative a raccolta differenziata sia alle convenzioni di TMB e TVZ.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248" name="Picture 4"/>
          <p:cNvPicPr/>
          <p:nvPr/>
        </p:nvPicPr>
        <p:blipFill>
          <a:blip r:embed="rId2"/>
          <a:stretch/>
        </p:blipFill>
        <p:spPr>
          <a:xfrm>
            <a:off x="11424600" y="5805360"/>
            <a:ext cx="481680" cy="718200"/>
          </a:xfrm>
          <a:prstGeom prst="rect">
            <a:avLst/>
          </a:prstGeom>
          <a:ln w="12600">
            <a:noFill/>
          </a:ln>
        </p:spPr>
      </p:pic>
      <p:sp>
        <p:nvSpPr>
          <p:cNvPr id="249" name="CustomShape 4"/>
          <p:cNvSpPr/>
          <p:nvPr/>
        </p:nvSpPr>
        <p:spPr>
          <a:xfrm>
            <a:off x="518400" y="4316760"/>
            <a:ext cx="10681200" cy="1675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Il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000" b="1" strike="noStrike" spc="-1">
                <a:solidFill>
                  <a:srgbClr val="006633"/>
                </a:solidFill>
                <a:latin typeface="Calibri"/>
                <a:ea typeface="Calibri"/>
              </a:rPr>
              <a:t>67%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dei quantitativi totali conferiti ai Consorzi di filiera è rappresentato dagli imballaggi in </a:t>
            </a:r>
            <a:r>
              <a:rPr lang="it-IT" sz="2000" b="1" strike="noStrike" spc="-1">
                <a:solidFill>
                  <a:srgbClr val="006633"/>
                </a:solidFill>
                <a:latin typeface="Calibri"/>
                <a:ea typeface="Calibri"/>
              </a:rPr>
              <a:t>carta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e in </a:t>
            </a:r>
            <a:r>
              <a:rPr lang="it-IT" sz="2400" b="1" strike="noStrike" spc="-1">
                <a:solidFill>
                  <a:srgbClr val="006633"/>
                </a:solidFill>
                <a:latin typeface="Calibri"/>
                <a:ea typeface="Calibri"/>
              </a:rPr>
              <a:t>vetro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Durante il primo anno della pandemia, la filiera degli imballaggi in </a:t>
            </a:r>
            <a:r>
              <a:rPr lang="it-IT" sz="2400" b="1" strike="noStrike" spc="-1">
                <a:solidFill>
                  <a:srgbClr val="006633"/>
                </a:solidFill>
                <a:latin typeface="Calibri"/>
                <a:ea typeface="Calibri"/>
              </a:rPr>
              <a:t>carta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ha registrato un aumento dei flussi quasi del </a:t>
            </a:r>
            <a:r>
              <a:rPr lang="it-IT" sz="2400" b="1" strike="noStrike" spc="-1">
                <a:solidFill>
                  <a:srgbClr val="006633"/>
                </a:solidFill>
                <a:latin typeface="Calibri"/>
                <a:ea typeface="Calibri"/>
              </a:rPr>
              <a:t>20%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Aumento più contenuto, ma significativo, per la filiera dell’</a:t>
            </a:r>
            <a:r>
              <a:rPr lang="it-IT" sz="2000" b="1" strike="noStrike" spc="-1">
                <a:solidFill>
                  <a:srgbClr val="006633"/>
                </a:solidFill>
                <a:latin typeface="Calibri"/>
                <a:ea typeface="Calibri"/>
              </a:rPr>
              <a:t>acciaio</a:t>
            </a:r>
            <a:r>
              <a:rPr lang="it-IT" sz="2400" b="1" strike="noStrike" spc="-1">
                <a:solidFill>
                  <a:srgbClr val="35742A"/>
                </a:solidFill>
                <a:latin typeface="Calibri"/>
                <a:ea typeface="Calibri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+</a:t>
            </a:r>
            <a:r>
              <a:rPr lang="it-IT" sz="2000" b="1" strike="noStrike" spc="-1">
                <a:solidFill>
                  <a:srgbClr val="006633"/>
                </a:solidFill>
                <a:latin typeface="Calibri"/>
                <a:ea typeface="Calibri"/>
              </a:rPr>
              <a:t>6,1%</a:t>
            </a:r>
            <a:r>
              <a:rPr lang="it-IT" sz="1600" b="0" strike="noStrike" spc="-1">
                <a:solidFill>
                  <a:srgbClr val="006633"/>
                </a:solidFill>
                <a:latin typeface="Calibri"/>
                <a:ea typeface="Calibri"/>
              </a:rPr>
              <a:t>),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ridotto per il flusso del </a:t>
            </a:r>
            <a:r>
              <a:rPr lang="it-IT" sz="2000" b="1" strike="noStrike" spc="-1">
                <a:solidFill>
                  <a:srgbClr val="006633"/>
                </a:solidFill>
                <a:latin typeface="Calibri"/>
                <a:ea typeface="Calibri"/>
              </a:rPr>
              <a:t>vetro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Sono invece </a:t>
            </a:r>
            <a:r>
              <a:rPr lang="it-IT" sz="2000" b="1" strike="noStrike" spc="-1">
                <a:solidFill>
                  <a:srgbClr val="006633"/>
                </a:solidFill>
                <a:latin typeface="Calibri"/>
                <a:ea typeface="DejaVu Sans"/>
              </a:rPr>
              <a:t>diminuiti i flussi di plastica, legno e soprattutto alluminio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it-IT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 dirty="0"/>
              <a:t>S</a:t>
            </a:r>
            <a:r>
              <a:rPr lang="it-IT" dirty="0" err="1"/>
              <a:t>ommario</a:t>
            </a:r>
            <a:endParaRPr lang="it-IT" dirty="0"/>
          </a:p>
        </p:txBody>
      </p:sp>
      <p:sp>
        <p:nvSpPr>
          <p:cNvPr id="127" name="Google Shape;127;p2"/>
          <p:cNvSpPr txBox="1"/>
          <p:nvPr/>
        </p:nvSpPr>
        <p:spPr>
          <a:xfrm>
            <a:off x="506470" y="1182687"/>
            <a:ext cx="10918122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"/>
          <p:cNvSpPr txBox="1">
            <a:spLocks noGrp="1"/>
          </p:cNvSpPr>
          <p:nvPr>
            <p:ph type="body" idx="2"/>
          </p:nvPr>
        </p:nvSpPr>
        <p:spPr>
          <a:xfrm>
            <a:off x="527050" y="1014457"/>
            <a:ext cx="11233149" cy="460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>
                <a:solidFill>
                  <a:schemeClr val="tx1"/>
                </a:solidFill>
              </a:rPr>
              <a:t>Introduzione</a:t>
            </a:r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>
                <a:solidFill>
                  <a:schemeClr val="tx1"/>
                </a:solidFill>
              </a:rPr>
              <a:t>Ambiente e sostenibilità: definizioni</a:t>
            </a:r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>
                <a:solidFill>
                  <a:srgbClr val="FF0000"/>
                </a:solidFill>
              </a:rPr>
              <a:t>Economia circolare: uso razionale delle risorse</a:t>
            </a:r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/>
              <a:t>Responsabilità estesa al produttore: CONAI il modello italiano</a:t>
            </a:r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/>
              <a:t>Risultati del modello italiano</a:t>
            </a:r>
          </a:p>
        </p:txBody>
      </p:sp>
    </p:spTree>
    <p:extLst>
      <p:ext uri="{BB962C8B-B14F-4D97-AF65-F5344CB8AC3E}">
        <p14:creationId xmlns:p14="http://schemas.microsoft.com/office/powerpoint/2010/main" val="189897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Economia circolare: COSA</a:t>
            </a:r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body" idx="2"/>
          </p:nvPr>
        </p:nvSpPr>
        <p:spPr>
          <a:xfrm>
            <a:off x="527050" y="1124745"/>
            <a:ext cx="6764679" cy="477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1E1E1F"/>
              </a:buClr>
              <a:buSzPts val="1800"/>
              <a:buNone/>
            </a:pPr>
            <a:r>
              <a:rPr lang="en-GB" b="0" i="0" u="none" strike="noStrike">
                <a:solidFill>
                  <a:srgbClr val="1E1E1F"/>
                </a:solidFill>
              </a:rPr>
              <a:t>L’economia circolare è un </a:t>
            </a:r>
            <a:r>
              <a:rPr lang="en-GB" b="0" i="0" u="sng">
                <a:solidFill>
                  <a:srgbClr val="0C4DA2"/>
                </a:solidFill>
              </a:rPr>
              <a:t>modello di produzione e consumo</a:t>
            </a:r>
            <a:r>
              <a:rPr lang="en-GB" b="0" i="0" u="none" strike="noStrike">
                <a:solidFill>
                  <a:srgbClr val="1E1E1F"/>
                </a:solidFill>
              </a:rPr>
              <a:t> che implica condivisione, prestito, riutilizzo, riparazione, ricondizionamento e riciclo dei materiali e prodotti esistenti il più a lungo possibile.</a:t>
            </a:r>
            <a:endParaRPr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rgbClr val="1E1E1F"/>
              </a:solidFill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rgbClr val="1E1E1F"/>
              </a:buClr>
              <a:buSzPts val="1800"/>
              <a:buNone/>
            </a:pPr>
            <a:r>
              <a:rPr lang="en-GB" b="0" i="0" u="none" strike="noStrike">
                <a:solidFill>
                  <a:srgbClr val="1E1E1F"/>
                </a:solidFill>
              </a:rPr>
              <a:t>In questo modo </a:t>
            </a:r>
            <a:r>
              <a:rPr lang="en-GB" b="1" i="0" u="none" strike="noStrike">
                <a:solidFill>
                  <a:srgbClr val="1E1E1F"/>
                </a:solidFill>
              </a:rPr>
              <a:t>si estende il ciclo di vita dei prodotti, </a:t>
            </a:r>
            <a:r>
              <a:rPr lang="en-GB" b="0" i="0" u="none" strike="noStrike">
                <a:solidFill>
                  <a:srgbClr val="1E1E1F"/>
                </a:solidFill>
              </a:rPr>
              <a:t>contribuendo a</a:t>
            </a:r>
            <a:r>
              <a:rPr lang="en-GB" b="1" i="0" u="none" strike="noStrike">
                <a:solidFill>
                  <a:srgbClr val="1E1E1F"/>
                </a:solidFill>
              </a:rPr>
              <a:t> ridurre i rifiuti </a:t>
            </a:r>
            <a:r>
              <a:rPr lang="en-GB" b="0" i="0" u="none" strike="noStrike">
                <a:solidFill>
                  <a:srgbClr val="1E1E1F"/>
                </a:solidFill>
              </a:rPr>
              <a:t>al minimo</a:t>
            </a:r>
            <a:r>
              <a:rPr lang="en-GB" b="1" i="0" u="none" strike="noStrike">
                <a:solidFill>
                  <a:srgbClr val="1E1E1F"/>
                </a:solidFill>
              </a:rPr>
              <a:t>. </a:t>
            </a:r>
            <a:r>
              <a:rPr lang="en-GB" b="0" i="0" u="none" strike="noStrike">
                <a:solidFill>
                  <a:srgbClr val="1E1E1F"/>
                </a:solidFill>
              </a:rPr>
              <a:t>Una volta che il prodotto ha terminato la sua funzione, i materiali di cui è composto vengono infatti reintrodotti, laddove possibile con il riciclo. Così si possono continuamente riutilizzare all’interno del ciclo produttivo </a:t>
            </a:r>
            <a:r>
              <a:rPr lang="en-GB" b="1" i="0" u="none" strike="noStrike">
                <a:solidFill>
                  <a:srgbClr val="1E1E1F"/>
                </a:solidFill>
              </a:rPr>
              <a:t>generando ulteriore valore</a:t>
            </a:r>
            <a:r>
              <a:rPr lang="en-GB" b="0" i="0" u="none" strike="noStrike">
                <a:solidFill>
                  <a:srgbClr val="1E1E1F"/>
                </a:solidFill>
              </a:rPr>
              <a:t>. 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>
              <a:solidFill>
                <a:srgbClr val="1E1E1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  <p:pic>
        <p:nvPicPr>
          <p:cNvPr id="212" name="Google Shape;212;p13" descr="A circular diagram of a circular object with different colored circl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6142" y="476674"/>
            <a:ext cx="3819646" cy="4774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>
            <a:spLocks noGrp="1"/>
          </p:cNvSpPr>
          <p:nvPr>
            <p:ph type="body" idx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Economia circolare: PERCHÉ</a:t>
            </a:r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body" idx="2"/>
          </p:nvPr>
        </p:nvSpPr>
        <p:spPr>
          <a:xfrm>
            <a:off x="527051" y="1124745"/>
            <a:ext cx="11493982" cy="460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Calibri"/>
              <a:buAutoNum type="arabicParenR"/>
            </a:pPr>
            <a:r>
              <a:rPr lang="en-GB" b="1" i="0" u="none" strike="noStrike">
                <a:solidFill>
                  <a:srgbClr val="4F6128"/>
                </a:solidFill>
              </a:rPr>
              <a:t>Per proteggere l'ambiente</a:t>
            </a:r>
            <a:r>
              <a:rPr lang="en-GB" i="0" u="none" strike="noStrike">
                <a:solidFill>
                  <a:srgbClr val="1E1E1F"/>
                </a:solidFill>
              </a:rPr>
              <a:t> (in media ogni Cittadino europeo genera 180 kg di imballaggio ogni anno).</a:t>
            </a:r>
            <a:endParaRPr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Calibri"/>
              <a:buAutoNum type="arabicParenR"/>
            </a:pPr>
            <a:r>
              <a:rPr lang="en-GB" b="1">
                <a:solidFill>
                  <a:srgbClr val="4F6128"/>
                </a:solidFill>
              </a:rPr>
              <a:t>Ridurre la dipendenza dalle materie prime </a:t>
            </a:r>
            <a:r>
              <a:rPr lang="en-GB">
                <a:solidFill>
                  <a:srgbClr val="1E1E1F"/>
                </a:solidFill>
              </a:rPr>
              <a:t>(UE importa circa la metà delle materie prime che consuma).</a:t>
            </a:r>
            <a:endParaRPr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Calibri"/>
              <a:buAutoNum type="arabicParenR"/>
            </a:pPr>
            <a:r>
              <a:rPr lang="en-GB" b="1" i="0" u="none" strike="noStrike">
                <a:solidFill>
                  <a:srgbClr val="4F6128"/>
                </a:solidFill>
              </a:rPr>
              <a:t>Creare occupazione </a:t>
            </a:r>
            <a:r>
              <a:rPr lang="en-GB" i="0" u="none" strike="noStrike">
                <a:solidFill>
                  <a:srgbClr val="1E1E1F"/>
                </a:solidFill>
              </a:rPr>
              <a:t>(potenziale di 700.000 occupati in UE entro il 2030).</a:t>
            </a:r>
            <a:endParaRPr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Calibri"/>
              <a:buAutoNum type="arabicParenR"/>
            </a:pPr>
            <a:r>
              <a:rPr lang="en-GB" b="1">
                <a:solidFill>
                  <a:srgbClr val="4F6128"/>
                </a:solidFill>
              </a:rPr>
              <a:t>Riduzione emissioni gas serra </a:t>
            </a:r>
            <a:r>
              <a:rPr lang="en-GB">
                <a:solidFill>
                  <a:srgbClr val="1E1E1F"/>
                </a:solidFill>
              </a:rPr>
              <a:t>(oggi la produzione dei materiali è responsabile del 45% delle emissioni).</a:t>
            </a:r>
            <a:endParaRPr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Calibri"/>
              <a:buAutoNum type="arabicParenR"/>
            </a:pPr>
            <a:r>
              <a:rPr lang="en-GB" b="1" i="0" u="none" strike="noStrike">
                <a:solidFill>
                  <a:srgbClr val="4F6128"/>
                </a:solidFill>
              </a:rPr>
              <a:t>Rispar</a:t>
            </a:r>
            <a:r>
              <a:rPr lang="en-GB" b="1">
                <a:solidFill>
                  <a:srgbClr val="4F6128"/>
                </a:solidFill>
              </a:rPr>
              <a:t>mi economici</a:t>
            </a:r>
            <a:r>
              <a:rPr lang="en-GB">
                <a:solidFill>
                  <a:srgbClr val="1E1E1F"/>
                </a:solidFill>
              </a:rPr>
              <a:t>. Ad esempio, </a:t>
            </a:r>
            <a:r>
              <a:rPr lang="en-GB" i="0" u="none" strike="noStrike">
                <a:solidFill>
                  <a:srgbClr val="1E1E1F"/>
                </a:solidFill>
              </a:rPr>
              <a:t>ricondizionare i veicoli commerciali leggeri anziché riciclarli potrebbe portare a un risparmio di materiale per €6,4 miliardi all’anno (circa il 15% della spesa per materiali) e €140 milioni in costi energetici, con una riduzione delle emissioni di gas serra pari a 6,3 milioni di tonnellate.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>
            <a:spLocks noGrp="1"/>
          </p:cNvSpPr>
          <p:nvPr>
            <p:ph type="body" idx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Economia circolare: riciclo di imballaggi</a:t>
            </a:r>
            <a:endParaRPr/>
          </a:p>
        </p:txBody>
      </p:sp>
      <p:pic>
        <p:nvPicPr>
          <p:cNvPr id="253" name="Google Shape;253;p19" descr="A map of europe with different colored countries/regi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35" y="1553302"/>
            <a:ext cx="7772400" cy="416564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9"/>
          <p:cNvSpPr txBox="1"/>
          <p:nvPr/>
        </p:nvSpPr>
        <p:spPr>
          <a:xfrm>
            <a:off x="8242853" y="2435797"/>
            <a:ext cx="351734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L’Italia è uno dei leader europei per l’imballaggio: circa 73% di imballaggi riciclati.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Dati Eurostat 2021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 dirty="0"/>
              <a:t>S</a:t>
            </a:r>
            <a:r>
              <a:rPr lang="it-IT" dirty="0" err="1"/>
              <a:t>ommario</a:t>
            </a:r>
            <a:endParaRPr lang="it-IT" dirty="0"/>
          </a:p>
        </p:txBody>
      </p:sp>
      <p:sp>
        <p:nvSpPr>
          <p:cNvPr id="127" name="Google Shape;127;p2"/>
          <p:cNvSpPr txBox="1"/>
          <p:nvPr/>
        </p:nvSpPr>
        <p:spPr>
          <a:xfrm>
            <a:off x="506470" y="1182687"/>
            <a:ext cx="10918122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"/>
          <p:cNvSpPr txBox="1">
            <a:spLocks noGrp="1"/>
          </p:cNvSpPr>
          <p:nvPr>
            <p:ph type="body" idx="2"/>
          </p:nvPr>
        </p:nvSpPr>
        <p:spPr>
          <a:xfrm>
            <a:off x="527050" y="1014457"/>
            <a:ext cx="11233149" cy="460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>
                <a:solidFill>
                  <a:srgbClr val="FF0000"/>
                </a:solidFill>
              </a:rPr>
              <a:t>Introduzione</a:t>
            </a:r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/>
              <a:t>Ambiente e sostenibilità: definizioni</a:t>
            </a:r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/>
              <a:t>Economia circolare: uso razionale delle risorse</a:t>
            </a:r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/>
              <a:t>Responsabilità estesa al produttore: CONAI il modello italiano</a:t>
            </a:r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/>
              <a:t>Risultati del modello italiano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 dirty="0"/>
              <a:t>S</a:t>
            </a:r>
            <a:r>
              <a:rPr lang="it-IT" dirty="0" err="1"/>
              <a:t>ommario</a:t>
            </a:r>
            <a:endParaRPr lang="it-IT" dirty="0"/>
          </a:p>
        </p:txBody>
      </p:sp>
      <p:sp>
        <p:nvSpPr>
          <p:cNvPr id="127" name="Google Shape;127;p2"/>
          <p:cNvSpPr txBox="1"/>
          <p:nvPr/>
        </p:nvSpPr>
        <p:spPr>
          <a:xfrm>
            <a:off x="506470" y="1182687"/>
            <a:ext cx="10918122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"/>
          <p:cNvSpPr txBox="1">
            <a:spLocks noGrp="1"/>
          </p:cNvSpPr>
          <p:nvPr>
            <p:ph type="body" idx="2"/>
          </p:nvPr>
        </p:nvSpPr>
        <p:spPr>
          <a:xfrm>
            <a:off x="527050" y="1014457"/>
            <a:ext cx="11233149" cy="460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>
                <a:solidFill>
                  <a:schemeClr val="tx1"/>
                </a:solidFill>
              </a:rPr>
              <a:t>Introduzione</a:t>
            </a:r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>
                <a:solidFill>
                  <a:schemeClr val="tx1"/>
                </a:solidFill>
              </a:rPr>
              <a:t>Ambiente e sostenibilità: definizioni</a:t>
            </a:r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>
                <a:solidFill>
                  <a:srgbClr val="FF0000"/>
                </a:solidFill>
              </a:rPr>
              <a:t>Economia circolare: uso razionale delle risorse</a:t>
            </a:r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/>
              <a:t>Responsabilità estesa al produttore: CONAI il modello italiano</a:t>
            </a:r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it-IT" sz="2000" dirty="0"/>
              <a:t>Risultati del modello italiano</a:t>
            </a:r>
          </a:p>
        </p:txBody>
      </p:sp>
    </p:spTree>
    <p:extLst>
      <p:ext uri="{BB962C8B-B14F-4D97-AF65-F5344CB8AC3E}">
        <p14:creationId xmlns:p14="http://schemas.microsoft.com/office/powerpoint/2010/main" val="3639422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>
            <a:spLocks noGrp="1"/>
          </p:cNvSpPr>
          <p:nvPr>
            <p:ph type="body" idx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Regimi di responsabilità estesa del produttore SISTEMI EPR</a:t>
            </a:r>
            <a:br>
              <a:rPr lang="en-GB"/>
            </a:br>
            <a:r>
              <a:rPr lang="en-GB" sz="1600"/>
              <a:t>DIRETTIVA QUADRO (DIRETTIVA 2008/98/CE COME MODIFICATA DALLA DIRETTIVA 2018/851)</a:t>
            </a:r>
            <a:endParaRPr/>
          </a:p>
          <a:p>
            <a:pPr marL="0" lvl="0" indent="0" algn="l" rtl="0">
              <a:lnSpc>
                <a:spcPct val="91666"/>
              </a:lnSpc>
              <a:spcBef>
                <a:spcPts val="48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body" idx="2"/>
          </p:nvPr>
        </p:nvSpPr>
        <p:spPr>
          <a:xfrm>
            <a:off x="527051" y="1235075"/>
            <a:ext cx="11233149" cy="460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it-IT" sz="2200" b="0" i="0" u="none" strike="noStrike" dirty="0">
                <a:solidFill>
                  <a:srgbClr val="000000"/>
                </a:solidFill>
              </a:rPr>
              <a:t>I regimi di responsabilità estesa del produttore sono volti  ad assicurare che ai produttori di prodotti spetti la responsabilità finanziaria o quella finanziaria e organizzativa della </a:t>
            </a:r>
            <a:r>
              <a:rPr lang="it-IT" sz="2200" b="1" i="0" u="none" strike="noStrike" dirty="0">
                <a:solidFill>
                  <a:srgbClr val="000000"/>
                </a:solidFill>
              </a:rPr>
              <a:t>gestione della fase del ciclo di vita in cui il prodotto diventa un rifiuto, incluse le operazioni di raccolta differenziata, di cernita e di trattamento.</a:t>
            </a:r>
            <a:endParaRPr lang="it-IT" dirty="0"/>
          </a:p>
          <a:p>
            <a:pPr marL="0" lvl="0" indent="0" algn="just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it-IT" sz="2200" b="1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it-IT" sz="2200" b="0" i="0" u="none" strike="noStrike" dirty="0">
                <a:solidFill>
                  <a:srgbClr val="000000"/>
                </a:solidFill>
              </a:rPr>
              <a:t>Tale obbligo può comprendere anche la responsabilità organizzativa e la responsabilità di contribuire alla </a:t>
            </a:r>
            <a:r>
              <a:rPr lang="it-IT" sz="2200" b="1" i="0" u="none" strike="noStrike" dirty="0">
                <a:solidFill>
                  <a:srgbClr val="000000"/>
                </a:solidFill>
              </a:rPr>
              <a:t>prevenzione dei rifiuti e alla riutilizzabilità e riciclabilità dei prodotti.</a:t>
            </a:r>
            <a:endParaRPr lang="it-IT" dirty="0"/>
          </a:p>
          <a:p>
            <a:pPr marL="0" lvl="0" indent="0" algn="just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it-IT" sz="2200" b="1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it-IT" sz="2200" b="1" i="0" u="none" strike="noStrike" dirty="0">
                <a:solidFill>
                  <a:srgbClr val="000000"/>
                </a:solidFill>
              </a:rPr>
              <a:t>I produttori di prodotti dovrebbero coprire i costi necessari per conseguire gli obiettivi in materia di gestione dei rifiuti e altri obiettivi, inclusa la prevenzione </a:t>
            </a:r>
            <a:r>
              <a:rPr lang="it-IT" sz="2200" b="0" i="0" u="none" strike="noStrike" dirty="0">
                <a:solidFill>
                  <a:srgbClr val="000000"/>
                </a:solidFill>
              </a:rPr>
              <a:t>dei rifiuti, definiti per il pertinente regime di responsabilità estesa del produttore.</a:t>
            </a:r>
            <a:endParaRPr lang="it-IT" dirty="0"/>
          </a:p>
          <a:p>
            <a:pPr marL="0" lvl="0" indent="0" algn="just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it-IT" sz="2200" b="1" i="0" u="none" strike="noStrike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it-IT" sz="2200" b="0" i="0" u="none" strike="noStrik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Gerarchia dei rifiuti</a:t>
            </a:r>
            <a:endParaRPr/>
          </a:p>
        </p:txBody>
      </p:sp>
      <p:sp>
        <p:nvSpPr>
          <p:cNvPr id="288" name="Google Shape;288;p24"/>
          <p:cNvSpPr txBox="1"/>
          <p:nvPr/>
        </p:nvSpPr>
        <p:spPr>
          <a:xfrm>
            <a:off x="506470" y="1196752"/>
            <a:ext cx="11206154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263352" y="797564"/>
            <a:ext cx="7784617" cy="543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Europa, circa un quarto dei rifiuti urbani è ancora collocato in discarica e</a:t>
            </a: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meno della metà è avviato a riciclo o compostaggio.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“gerarchia dei rifiuti” </a:t>
            </a: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attribuisce priorità a opzioni di trattamento prima della collocazione in discarica dei rifiuti non riciclabili: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prevenzione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preparazione al riutilizzo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riciclaggio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incenerimento con recupero energetico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smaltimento in discarica</a:t>
            </a:r>
            <a:endParaRPr/>
          </a:p>
        </p:txBody>
      </p:sp>
      <p:pic>
        <p:nvPicPr>
          <p:cNvPr id="290" name="Google Shape;290;p2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2336" y="828274"/>
            <a:ext cx="309023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4"/>
          <p:cNvSpPr txBox="1"/>
          <p:nvPr/>
        </p:nvSpPr>
        <p:spPr>
          <a:xfrm>
            <a:off x="9141239" y="3944726"/>
            <a:ext cx="228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Destinazione finale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/>
          <p:nvPr/>
        </p:nvSpPr>
        <p:spPr>
          <a:xfrm>
            <a:off x="506470" y="1196752"/>
            <a:ext cx="11206154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25"/>
          <p:cNvSpPr/>
          <p:nvPr/>
        </p:nvSpPr>
        <p:spPr>
          <a:xfrm>
            <a:off x="708947" y="1465614"/>
            <a:ext cx="10801200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nuovi </a:t>
            </a: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obiettivi di riciclo per i rifiuti urbani </a:t>
            </a: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sono divisi in 3 step: 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2025 (55%)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2030 (60%)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2035 (65%)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raggiungere questi obiettivi è fondamentale incrementare la qualità e non solo la quantità della RD.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rifiuti da imballaggio </a:t>
            </a: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devono essere tutti riciclati entro il 2025 </a:t>
            </a: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almeno al 65%;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soglia sale </a:t>
            </a: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70% da raggiungere nel 2030</a:t>
            </a: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con quote differenziate per i diversi materiali.</a:t>
            </a:r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body" idx="1"/>
          </p:nvPr>
        </p:nvSpPr>
        <p:spPr>
          <a:xfrm>
            <a:off x="506470" y="228121"/>
            <a:ext cx="11233149" cy="96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I punti-chiave delle Direttive UE sulla circular economy,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recepito in Italia con D.lgs.  n. 116/2020: rifiuti urbani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>
          <a:extLst>
            <a:ext uri="{FF2B5EF4-FFF2-40B4-BE49-F238E27FC236}">
              <a16:creationId xmlns:a16="http://schemas.microsoft.com/office/drawing/2014/main" id="{B8D40AFE-DBE8-1F53-052F-52685A295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">
            <a:extLst>
              <a:ext uri="{FF2B5EF4-FFF2-40B4-BE49-F238E27FC236}">
                <a16:creationId xmlns:a16="http://schemas.microsoft.com/office/drawing/2014/main" id="{9FAA562F-03F8-A4CE-C646-8B98A9A83BDB}"/>
              </a:ext>
            </a:extLst>
          </p:cNvPr>
          <p:cNvSpPr txBox="1"/>
          <p:nvPr/>
        </p:nvSpPr>
        <p:spPr>
          <a:xfrm>
            <a:off x="506470" y="1196752"/>
            <a:ext cx="11206154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26">
            <a:extLst>
              <a:ext uri="{FF2B5EF4-FFF2-40B4-BE49-F238E27FC236}">
                <a16:creationId xmlns:a16="http://schemas.microsoft.com/office/drawing/2014/main" id="{8F350479-0E59-4310-3C08-A03723E160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6470" y="228121"/>
            <a:ext cx="11233149" cy="96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I punti-chiave delle Direttive UE sulla circular economy,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recepito in Italia con D.lgs.  n. 116/2020: obiettivi per imballaggi</a:t>
            </a: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3F711A-D57A-6DD9-2769-8B32AE45C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26" y="1815189"/>
            <a:ext cx="10229193" cy="38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1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0"/>
          <p:cNvSpPr txBox="1">
            <a:spLocks noGrp="1"/>
          </p:cNvSpPr>
          <p:nvPr>
            <p:ph type="body" idx="1"/>
          </p:nvPr>
        </p:nvSpPr>
        <p:spPr>
          <a:xfrm>
            <a:off x="506470" y="228121"/>
            <a:ext cx="11233149" cy="96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it-IT" dirty="0"/>
              <a:t>Obiettivi D.Lgs.  n. 116/2020 e risultati riciclo imballaggi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7D5D27-2038-E862-1B44-EF31DB17A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1" y="789758"/>
            <a:ext cx="7766175" cy="494168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6563956-82D8-9B71-D758-1D142C473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300" y="1992429"/>
            <a:ext cx="4558959" cy="231110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Consorzio Nazionale Imballaggi (CONAI)</a:t>
            </a:r>
            <a:endParaRPr/>
          </a:p>
        </p:txBody>
      </p:sp>
      <p:sp>
        <p:nvSpPr>
          <p:cNvPr id="318" name="Google Shape;318;p28"/>
          <p:cNvSpPr txBox="1"/>
          <p:nvPr/>
        </p:nvSpPr>
        <p:spPr>
          <a:xfrm>
            <a:off x="506470" y="1182687"/>
            <a:ext cx="10918122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Italia il sistema EPR è stato declinato con il CONAI, istituito con il decreto Ronchi nel 1997. Il principio «chi più inquina, più paga» è stato realizzato con il contributo ambientale CONAI (CAC), un contributo a carico dei produttori per unità di imballaggio immesso a consumo.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raccolta degli imballaggi è gestita dal servizio pubblico (Comuni), che ricevono un contributo per unità di materiale raccolto.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tratta di un sistema sussidiario al mercato, ovvero di un sistema che garantisce la copertura dei costi di gestione imballaggi, in assenza di un valore del materiale.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Declinazione Responsabilità estesa al produttore</a:t>
            </a:r>
            <a:endParaRPr/>
          </a:p>
        </p:txBody>
      </p:sp>
      <p:sp>
        <p:nvSpPr>
          <p:cNvPr id="324" name="Google Shape;324;p29"/>
          <p:cNvSpPr/>
          <p:nvPr/>
        </p:nvSpPr>
        <p:spPr>
          <a:xfrm>
            <a:off x="1559496" y="4941168"/>
            <a:ext cx="2808312" cy="108012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5" name="Google Shape;325;p29"/>
          <p:cNvGrpSpPr/>
          <p:nvPr/>
        </p:nvGrpSpPr>
        <p:grpSpPr>
          <a:xfrm>
            <a:off x="1055440" y="1124744"/>
            <a:ext cx="8712967" cy="3384376"/>
            <a:chOff x="0" y="0"/>
            <a:chExt cx="8712967" cy="3384376"/>
          </a:xfrm>
        </p:grpSpPr>
        <p:sp>
          <p:nvSpPr>
            <p:cNvPr id="326" name="Google Shape;326;p29"/>
            <p:cNvSpPr/>
            <p:nvPr/>
          </p:nvSpPr>
          <p:spPr>
            <a:xfrm>
              <a:off x="0" y="0"/>
              <a:ext cx="1701751" cy="338437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 txBox="1"/>
            <p:nvPr/>
          </p:nvSpPr>
          <p:spPr>
            <a:xfrm>
              <a:off x="0" y="1353750"/>
              <a:ext cx="1701751" cy="1353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L’impatto ambientale 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n-GB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rifiuti di imballaggio </a:t>
              </a: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287377" y="203062"/>
              <a:ext cx="1126997" cy="112699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1752804" y="0"/>
              <a:ext cx="1701751" cy="338437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 txBox="1"/>
            <p:nvPr/>
          </p:nvSpPr>
          <p:spPr>
            <a:xfrm>
              <a:off x="1752804" y="1353750"/>
              <a:ext cx="1701751" cy="1353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provvedimenti normativi 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n-GB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Direttiva Imballaggi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n-GB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Parte IV Testo Unico</a:t>
              </a: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2040181" y="203062"/>
              <a:ext cx="1126997" cy="112699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3505608" y="0"/>
              <a:ext cx="1701751" cy="338437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 txBox="1"/>
            <p:nvPr/>
          </p:nvSpPr>
          <p:spPr>
            <a:xfrm>
              <a:off x="3505608" y="1353750"/>
              <a:ext cx="1701751" cy="1353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principi 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n-GB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Chi inquina paga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n-GB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Responsabilità condivisa </a:t>
              </a: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3792985" y="203062"/>
              <a:ext cx="1126997" cy="112699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5258412" y="0"/>
              <a:ext cx="1701751" cy="338437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 txBox="1"/>
            <p:nvPr/>
          </p:nvSpPr>
          <p:spPr>
            <a:xfrm>
              <a:off x="5258412" y="1353750"/>
              <a:ext cx="1701751" cy="1353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 responsabilità 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n-GB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Produttori e Utilizzatori </a:t>
              </a: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5545789" y="203062"/>
              <a:ext cx="1126997" cy="1126997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7011216" y="0"/>
              <a:ext cx="1701751" cy="338437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 txBox="1"/>
            <p:nvPr/>
          </p:nvSpPr>
          <p:spPr>
            <a:xfrm>
              <a:off x="7011216" y="1353750"/>
              <a:ext cx="1701751" cy="1353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Gli obiettivi 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n-GB" sz="1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Recupero e riciclo dei rifiuti di imballaggio </a:t>
              </a:r>
              <a:endPara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7298593" y="203062"/>
              <a:ext cx="1126997" cy="1126997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348518" y="2707500"/>
              <a:ext cx="8015930" cy="507656"/>
            </a:xfrm>
            <a:prstGeom prst="left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29"/>
          <p:cNvSpPr/>
          <p:nvPr/>
        </p:nvSpPr>
        <p:spPr>
          <a:xfrm>
            <a:off x="1905793" y="5251957"/>
            <a:ext cx="23151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declinazione italiana</a:t>
            </a:r>
            <a:endParaRPr/>
          </a:p>
        </p:txBody>
      </p:sp>
      <p:sp>
        <p:nvSpPr>
          <p:cNvPr id="343" name="Google Shape;343;p29"/>
          <p:cNvSpPr/>
          <p:nvPr/>
        </p:nvSpPr>
        <p:spPr>
          <a:xfrm>
            <a:off x="4788743" y="5081174"/>
            <a:ext cx="1246361" cy="7416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29" descr="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28048" y="5035450"/>
            <a:ext cx="290830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37195CA-381A-E012-EC60-37D4EC30F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829"/>
            <a:ext cx="9131166" cy="5267387"/>
          </a:xfrm>
          <a:prstGeom prst="rect">
            <a:avLst/>
          </a:prstGeom>
        </p:spPr>
      </p:pic>
      <p:sp>
        <p:nvSpPr>
          <p:cNvPr id="349" name="Google Shape;349;p30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it-IT" dirty="0"/>
              <a:t>il sistema nazionale di gestione dei rifiuti di imballaggio</a:t>
            </a:r>
            <a:endParaRPr lang="en-GB" dirty="0"/>
          </a:p>
        </p:txBody>
      </p:sp>
      <p:cxnSp>
        <p:nvCxnSpPr>
          <p:cNvPr id="350" name="Google Shape;350;p30"/>
          <p:cNvCxnSpPr/>
          <p:nvPr/>
        </p:nvCxnSpPr>
        <p:spPr>
          <a:xfrm>
            <a:off x="431728" y="6597352"/>
            <a:ext cx="828092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664336B5-1C1D-AA08-EC2F-7F7938032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782" y="2886172"/>
            <a:ext cx="3082931" cy="224372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0E45FD-8743-F600-CE47-4F13DD27A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1166" y="1631732"/>
            <a:ext cx="3068183" cy="103406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1E511C4-9FB6-33E9-201E-5F26FA9C6FF6}"/>
              </a:ext>
            </a:extLst>
          </p:cNvPr>
          <p:cNvSpPr txBox="1"/>
          <p:nvPr/>
        </p:nvSpPr>
        <p:spPr>
          <a:xfrm>
            <a:off x="673364" y="6148289"/>
            <a:ext cx="2829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FONTE: Rapporto di Sostenibilità CONAI 2023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D82A68-0D40-5740-A883-9A364C6BB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49493"/>
            <a:ext cx="11233149" cy="6480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/>
              <a:t>Il sistema consortile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E307C-114A-1A2E-245A-898486CA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01" y="885031"/>
            <a:ext cx="7545387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9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A4CB1B82-E99E-E45B-8B61-47717D580C6F}"/>
              </a:ext>
            </a:extLst>
          </p:cNvPr>
          <p:cNvSpPr/>
          <p:nvPr/>
        </p:nvSpPr>
        <p:spPr>
          <a:xfrm>
            <a:off x="601707" y="415177"/>
            <a:ext cx="10169699" cy="630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23 anni di collaborazione fra ANCI e CONAI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204D9E-DBBE-8265-2C95-462B1AEE1792}"/>
              </a:ext>
            </a:extLst>
          </p:cNvPr>
          <p:cNvSpPr txBox="1"/>
          <p:nvPr/>
        </p:nvSpPr>
        <p:spPr>
          <a:xfrm>
            <a:off x="547919" y="1313970"/>
            <a:ext cx="11093392" cy="46166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Nel 1997 nasceva il decreto Ronchi, una  legge innovativa di recepimento di direttive europee che metteva finalmente ordine nel settore delicato dei rifiuti.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L’ 8 luglio del 1999 dopo due soli anni dalla pubblicazione veniva firmato il 1° Accordo Quadro ANCI CONAI  in cui gli attori si impegnavano alla corretta gestione degli imballaggi secondo i nuovi dettami normativi.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Da allora molta strada è stata fatta… </a:t>
            </a:r>
          </a:p>
          <a:p>
            <a:pPr marL="0" indent="0" algn="just">
              <a:buNone/>
            </a:pPr>
            <a:r>
              <a:rPr lang="it-IT" sz="2400" dirty="0"/>
              <a:t> </a:t>
            </a:r>
          </a:p>
          <a:p>
            <a:pPr algn="just"/>
            <a:endParaRPr lang="en-GB" sz="1800" dirty="0"/>
          </a:p>
          <a:p>
            <a:pPr marL="285750" indent="-285750" algn="just">
              <a:buFontTx/>
              <a:buChar char="-"/>
            </a:pPr>
            <a:endParaRPr lang="en-GB" sz="1800" b="1" dirty="0"/>
          </a:p>
          <a:p>
            <a:pPr marL="0" indent="0" algn="just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714434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023470CB-F574-6415-EB5F-72AD1F4C03F8}"/>
              </a:ext>
            </a:extLst>
          </p:cNvPr>
          <p:cNvGraphicFramePr>
            <a:graphicFrameLocks noGrp="1"/>
          </p:cNvGraphicFramePr>
          <p:nvPr/>
        </p:nvGraphicFramePr>
        <p:xfrm>
          <a:off x="731520" y="529390"/>
          <a:ext cx="10809171" cy="531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327">
                  <a:extLst>
                    <a:ext uri="{9D8B030D-6E8A-4147-A177-3AD203B41FA5}">
                      <a16:colId xmlns:a16="http://schemas.microsoft.com/office/drawing/2014/main" val="2246583055"/>
                    </a:ext>
                  </a:extLst>
                </a:gridCol>
                <a:gridCol w="4276719">
                  <a:extLst>
                    <a:ext uri="{9D8B030D-6E8A-4147-A177-3AD203B41FA5}">
                      <a16:colId xmlns:a16="http://schemas.microsoft.com/office/drawing/2014/main" val="1253970362"/>
                    </a:ext>
                  </a:extLst>
                </a:gridCol>
                <a:gridCol w="4341125">
                  <a:extLst>
                    <a:ext uri="{9D8B030D-6E8A-4147-A177-3AD203B41FA5}">
                      <a16:colId xmlns:a16="http://schemas.microsoft.com/office/drawing/2014/main" val="1500505796"/>
                    </a:ext>
                  </a:extLst>
                </a:gridCol>
              </a:tblGrid>
              <a:tr h="885753">
                <a:tc>
                  <a:txBody>
                    <a:bodyPr/>
                    <a:lstStyle/>
                    <a:p>
                      <a:endParaRPr lang="it-IT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dirty="0"/>
                        <a:t>COMUNI e CITTADINI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dirty="0"/>
                        <a:t>CONAI e CONSORZI DI FILIERA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111061"/>
                  </a:ext>
                </a:extLst>
              </a:tr>
              <a:tr h="1636768">
                <a:tc>
                  <a:txBody>
                    <a:bodyPr/>
                    <a:lstStyle/>
                    <a:p>
                      <a:r>
                        <a:rPr lang="it-IT" sz="2500" b="1" dirty="0"/>
                        <a:t>OBBLIGHI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Fare la raccolta differenziata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Ante 116/2020 </a:t>
                      </a:r>
                    </a:p>
                    <a:p>
                      <a:r>
                        <a:rPr lang="it-IT" sz="2000" dirty="0"/>
                        <a:t>Garantire la copertura dei maggiori oneri della raccolta differenziata</a:t>
                      </a:r>
                    </a:p>
                    <a:p>
                      <a:r>
                        <a:rPr lang="it-IT" sz="2000" dirty="0"/>
                        <a:t>Post 116/2020 </a:t>
                      </a:r>
                    </a:p>
                    <a:p>
                      <a:r>
                        <a:rPr lang="it-IT" sz="2000" dirty="0"/>
                        <a:t>Garantire i costi del servizio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8399968"/>
                  </a:ext>
                </a:extLst>
              </a:tr>
              <a:tr h="885753">
                <a:tc>
                  <a:txBody>
                    <a:bodyPr/>
                    <a:lstStyle/>
                    <a:p>
                      <a:r>
                        <a:rPr lang="it-IT" sz="2500" b="1" dirty="0"/>
                        <a:t>STRUMENTO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7643549"/>
                  </a:ext>
                </a:extLst>
              </a:tr>
              <a:tr h="885753">
                <a:tc>
                  <a:txBody>
                    <a:bodyPr/>
                    <a:lstStyle/>
                    <a:p>
                      <a:r>
                        <a:rPr lang="it-IT" sz="2500" b="1" dirty="0"/>
                        <a:t>POSSIBILITÀ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Sottoscrivere le convenzioni con i Consorzi di filiera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103412"/>
                  </a:ext>
                </a:extLst>
              </a:tr>
              <a:tr h="1019119">
                <a:tc>
                  <a:txBody>
                    <a:bodyPr/>
                    <a:lstStyle/>
                    <a:p>
                      <a:r>
                        <a:rPr lang="it-IT" sz="2500" b="1" dirty="0"/>
                        <a:t>IMPEGNI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Organizzare la raccolta degli imballaggi oggetto di convenzione e conferire i materiali ai consorzi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Garantire il ritiro e l’avvio a riciclo dei materiali e riconoscere i corrispettivi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9728020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69A23DA9-4669-1BFE-21BA-3DF9AD094128}"/>
              </a:ext>
            </a:extLst>
          </p:cNvPr>
          <p:cNvSpPr/>
          <p:nvPr/>
        </p:nvSpPr>
        <p:spPr>
          <a:xfrm>
            <a:off x="3513221" y="3214838"/>
            <a:ext cx="7103444" cy="577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AQ ANCI CONAI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2643067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Accordo quadro ANCI-CONAI</a:t>
            </a:r>
            <a:endParaRPr/>
          </a:p>
        </p:txBody>
      </p:sp>
      <p:sp>
        <p:nvSpPr>
          <p:cNvPr id="360" name="Google Shape;360;p31"/>
          <p:cNvSpPr txBox="1"/>
          <p:nvPr/>
        </p:nvSpPr>
        <p:spPr>
          <a:xfrm>
            <a:off x="506470" y="992187"/>
            <a:ext cx="10918122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cornice normativa di riferimento dell’Accordo Quadro ANCI-CONAI è costituita dal Testo Unico Ambientale.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particolare, comma 5 dell’articolo 224 del decreto legislativo n. 152/2006 prevede che il Consorzio Nazionale Imballaggi (CONAI) “</a:t>
            </a:r>
            <a:r>
              <a:rPr lang="en-GB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possa stipulare un accordo di programma quadro su base nazionale con l'Associazione nazionale Comuni italiani (ANCI), con l'Unione delle Province italiane (UPI) o con le Autorità d'ambito al fine di garantire l'attuazione del principio di corresponsabilità gestionale tra produttori, utilizzatori e pubbliche amministrazioni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 mese di gennaio 2020 ANCI e CONAI hanno sottoscritto il nuovo Accordo Quadro 2020-2024, che regola per il quinquennio indicato, l’entità dei corrispettivi da riconoscere ai Comuni convenzionati (o ai soggetti da questi delegati) a fronte dei “maggiori oneri” sostenuti per l’effettuazione della raccolta differenziata dei rifiuti da imballaggio.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in corso la definizione dell’accordo di comparto che dovrà implementare i principi delle nuove direttive che prevedono la </a:t>
            </a:r>
            <a:r>
              <a:rPr lang="en-GB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copertura di almeno 80% 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 costi di raccolta, cernita e smaltimento eco-compatibile, da parte dei produttori.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Il sistema CONAI</a:t>
            </a:r>
            <a:endParaRPr/>
          </a:p>
        </p:txBody>
      </p:sp>
      <p:sp>
        <p:nvSpPr>
          <p:cNvPr id="366" name="Google Shape;366;p32"/>
          <p:cNvSpPr/>
          <p:nvPr/>
        </p:nvSpPr>
        <p:spPr>
          <a:xfrm>
            <a:off x="436327" y="948328"/>
            <a:ext cx="11233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CONAI è un sistema privato, istituito per legge ex art. 224, TUA; è costituito da produttori e utilizzatori di imballaggi.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un consorzio di diritto privato senza fini di lucro nato per perseguire gli obiettivi di recupero e riciclo dei materiali di imballaggio immessi sul territorio nazionale. Il sistema CONAI si basa sull’attività dei </a:t>
            </a:r>
            <a:r>
              <a:rPr lang="en-GB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sette Consorzi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filiera rappresentativi dei materiali che vengono utilizzati per la produzione di imballaggi.</a:t>
            </a:r>
            <a:endParaRPr/>
          </a:p>
        </p:txBody>
      </p:sp>
      <p:cxnSp>
        <p:nvCxnSpPr>
          <p:cNvPr id="367" name="Google Shape;367;p32"/>
          <p:cNvCxnSpPr/>
          <p:nvPr/>
        </p:nvCxnSpPr>
        <p:spPr>
          <a:xfrm>
            <a:off x="431728" y="6597352"/>
            <a:ext cx="828092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68" name="Google Shape;368;p32" descr="Graphical user interfac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472" y="2987055"/>
            <a:ext cx="5616624" cy="327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Sistemi autonomi</a:t>
            </a:r>
            <a:endParaRPr/>
          </a:p>
        </p:txBody>
      </p:sp>
      <p:cxnSp>
        <p:nvCxnSpPr>
          <p:cNvPr id="374" name="Google Shape;374;p33"/>
          <p:cNvCxnSpPr/>
          <p:nvPr/>
        </p:nvCxnSpPr>
        <p:spPr>
          <a:xfrm>
            <a:off x="431728" y="6597352"/>
            <a:ext cx="828092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75" name="Google Shape;375;p33" descr="Graphical user interface, text, application, emai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60" y="3284984"/>
            <a:ext cx="8400256" cy="232242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3"/>
          <p:cNvSpPr/>
          <p:nvPr/>
        </p:nvSpPr>
        <p:spPr>
          <a:xfrm>
            <a:off x="436327" y="948328"/>
            <a:ext cx="1123314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legge prevede alternative per i produttori di imballaggi. Essi possono aderire al consorzio di filiera CONAI per un dato materiale, oppure: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«organizzare autonomamente la gestione dei propri rifiuti di imballaggio su tutto il territorio nazionale», ex art. 221, comma 3, lettera a), TUA;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Mettere in atto «un sistema di restituzione dei propri imballaggi», art. 221, comma 3, lettera c).</a:t>
            </a:r>
            <a:endParaRPr/>
          </a:p>
          <a:p>
            <a:pPr marL="285750" marR="0" lvl="0" indent="-184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 sono tre sistemi autonomi: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>
            <a:spLocks noGrp="1"/>
          </p:cNvSpPr>
          <p:nvPr>
            <p:ph type="body" idx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Accordo quadro 2020-2024 – principali novità (1/2)</a:t>
            </a:r>
            <a:endParaRPr/>
          </a:p>
        </p:txBody>
      </p:sp>
      <p:sp>
        <p:nvSpPr>
          <p:cNvPr id="382" name="Google Shape;382;p34"/>
          <p:cNvSpPr txBox="1">
            <a:spLocks noGrp="1"/>
          </p:cNvSpPr>
          <p:nvPr>
            <p:ph type="body" idx="2"/>
          </p:nvPr>
        </p:nvSpPr>
        <p:spPr>
          <a:xfrm>
            <a:off x="479425" y="1124793"/>
            <a:ext cx="11233149" cy="460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b="1" dirty="0"/>
              <a:t>A) </a:t>
            </a:r>
            <a:r>
              <a:rPr lang="it-IT" b="1" u="sng" dirty="0"/>
              <a:t>Istituzione di una struttura tecnica di ANCI</a:t>
            </a:r>
            <a:r>
              <a:rPr lang="it-IT" b="1" dirty="0"/>
              <a:t> </a:t>
            </a:r>
            <a:r>
              <a:rPr lang="it-IT" dirty="0"/>
              <a:t>per:</a:t>
            </a:r>
          </a:p>
          <a:p>
            <a:pPr marL="285750" lvl="0" indent="-285750" algn="just" rtl="0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-"/>
            </a:pPr>
            <a:r>
              <a:rPr lang="it-IT" dirty="0"/>
              <a:t>Assistenza ai Comuni per la redazione dei progetti di servizio e di elaborazione dei capitolati di appalto per la sola parte relativa alla gestione degli imballaggi.</a:t>
            </a:r>
          </a:p>
          <a:p>
            <a:pPr marL="285750" lvl="0" indent="-285750" algn="just" rtl="0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-"/>
            </a:pPr>
            <a:r>
              <a:rPr lang="it-IT" dirty="0"/>
              <a:t>Condivisione di migliori pratiche tecniche e amministrative, </a:t>
            </a:r>
            <a:r>
              <a:rPr lang="it-IT" b="1" dirty="0"/>
              <a:t>allo scopo di massimizzare la raccolta e l’avvio a riciclo dei rifiuti di imballaggio.</a:t>
            </a:r>
            <a:endParaRPr lang="it-IT" dirty="0"/>
          </a:p>
          <a:p>
            <a:pPr marL="0" lvl="0" indent="0" algn="just" rtl="0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b="1" dirty="0"/>
              <a:t>B) Risorse economiche per i Comuni:</a:t>
            </a:r>
            <a:endParaRPr lang="it-IT" dirty="0"/>
          </a:p>
          <a:p>
            <a:pPr marL="285750" lvl="0" indent="-285750" algn="just" rtl="0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dirty="0"/>
              <a:t>3 M€ per nuovi modelli di raccolta differenziata;</a:t>
            </a:r>
          </a:p>
          <a:p>
            <a:pPr marL="285750" lvl="0" indent="-285750" algn="just" rtl="0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dirty="0"/>
              <a:t>1,5 M€ per attività di comunicazione. </a:t>
            </a:r>
          </a:p>
          <a:p>
            <a:pPr marL="342900" lvl="0" indent="-342900" algn="just" rtl="0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arenR" startAt="3"/>
            </a:pPr>
            <a:r>
              <a:rPr lang="it-IT" b="1" dirty="0"/>
              <a:t>Modalità di analisi delle frazioni merceologiche </a:t>
            </a:r>
            <a:endParaRPr lang="it-IT" dirty="0"/>
          </a:p>
          <a:p>
            <a:pPr marL="0" lvl="0" indent="0" algn="just" rtl="0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dirty="0"/>
              <a:t>Per garantire la terzietà delle analisi rispetto a consorzi di filiera e Comuni, sarà individuato un soggetto terzo che dovrà provvedere alla individuazione delle società qualificate ad eseguire le analisi merceologiche degli imballaggi. Sono state definite le line guida e si è completata la gara. </a:t>
            </a: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85750" lvl="0" indent="-1714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85750" lvl="0" indent="-1714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b="1" dirty="0"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 txBox="1">
            <a:spLocks noGrp="1"/>
          </p:cNvSpPr>
          <p:nvPr>
            <p:ph type="body" idx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Accordo quadro 2020-2024 – principali novità (2/2)</a:t>
            </a:r>
            <a:endParaRPr/>
          </a:p>
        </p:txBody>
      </p:sp>
      <p:sp>
        <p:nvSpPr>
          <p:cNvPr id="388" name="Google Shape;388;p35"/>
          <p:cNvSpPr txBox="1">
            <a:spLocks noGrp="1"/>
          </p:cNvSpPr>
          <p:nvPr>
            <p:ph type="body" idx="2"/>
          </p:nvPr>
        </p:nvSpPr>
        <p:spPr>
          <a:xfrm>
            <a:off x="479425" y="1124793"/>
            <a:ext cx="11233149" cy="460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b="1" dirty="0"/>
              <a:t>D) Rafforzamento della Banca dati/Osservatorio Anci-Conai</a:t>
            </a:r>
            <a:endParaRPr lang="it-IT" dirty="0"/>
          </a:p>
          <a:p>
            <a:pPr marL="0" lvl="0" indent="0" algn="just" rtl="0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dirty="0"/>
              <a:t>La banca dati ha una sezione a consultazione pubblica. È confermato come strumento per analisi delle prestazione dei singoli Comuni e degli ambiti territoriali, al fine di pianificare strategie e azioni di miglioramento. </a:t>
            </a:r>
          </a:p>
          <a:p>
            <a:pPr marL="0" lvl="0" indent="0" algn="just" rtl="0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b="1" dirty="0"/>
              <a:t>E) Istituto della delega </a:t>
            </a:r>
            <a:endParaRPr lang="it-IT" dirty="0"/>
          </a:p>
          <a:p>
            <a:pPr marL="0" lvl="0" indent="0" algn="just" rtl="0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dirty="0"/>
              <a:t>Viene introdotto l’obbligo di rendicontazione periodica al Comune delle quantità conferite al sistema consortile e dei corrispettivi ricevuti in forza della delega stessa, limitando così formalmente la possibilità di sub-delega solo ai casi di giustificato motivo. Viene però demandato ai singoli Allegati Tecnici la definizione dei casi in cui questa fattispecie sia applicabile.</a:t>
            </a:r>
          </a:p>
          <a:p>
            <a:pPr marL="0" lvl="0" indent="0" algn="just" rtl="0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dirty="0"/>
              <a:t>F) In continuità con gli Accordi precedenti, la </a:t>
            </a:r>
            <a:r>
              <a:rPr lang="it-IT" b="1" dirty="0"/>
              <a:t>definizione dei maggiori oneri </a:t>
            </a:r>
            <a:r>
              <a:rPr lang="it-IT" dirty="0"/>
              <a:t>non anticipa il recepimento delle direttiva europea che stabiliscono un contributo pari a una percentuale dei costi sostenuti dai Comuni per la raccolta.</a:t>
            </a:r>
          </a:p>
          <a:p>
            <a:pPr marL="0" lvl="0" indent="0" algn="just" rtl="0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dirty="0"/>
              <a:t>G) È stata costituita una </a:t>
            </a:r>
            <a:r>
              <a:rPr lang="it-IT" b="1" dirty="0"/>
              <a:t>Commissione scientifica per la raccolta efficiente</a:t>
            </a:r>
            <a:r>
              <a:rPr lang="it-IT" dirty="0"/>
              <a:t>, al fine di definire i corrispettivi che saranno utilizzate nei prossimi accordi.</a:t>
            </a: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 txBox="1">
            <a:spLocks noGrp="1"/>
          </p:cNvSpPr>
          <p:nvPr>
            <p:ph type="body" idx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Accordo quadro ANCI – CONAI: i principi ispiratori</a:t>
            </a:r>
            <a:endParaRPr/>
          </a:p>
        </p:txBody>
      </p:sp>
      <p:pic>
        <p:nvPicPr>
          <p:cNvPr id="394" name="Google Shape;3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67" y="1196752"/>
            <a:ext cx="8743950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7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Sommario</a:t>
            </a:r>
            <a:endParaRPr/>
          </a:p>
        </p:txBody>
      </p:sp>
      <p:sp>
        <p:nvSpPr>
          <p:cNvPr id="400" name="Google Shape;400;p37"/>
          <p:cNvSpPr txBox="1"/>
          <p:nvPr/>
        </p:nvSpPr>
        <p:spPr>
          <a:xfrm>
            <a:off x="506470" y="1182687"/>
            <a:ext cx="10918122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37"/>
          <p:cNvSpPr txBox="1">
            <a:spLocks noGrp="1"/>
          </p:cNvSpPr>
          <p:nvPr>
            <p:ph type="body" idx="2"/>
          </p:nvPr>
        </p:nvSpPr>
        <p:spPr>
          <a:xfrm>
            <a:off x="527050" y="1014457"/>
            <a:ext cx="11233149" cy="460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GB"/>
              <a:t>Ambiente e sostenibilità: definizioni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GB"/>
              <a:t>Economia circolare: uso razionale delle risorse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GB"/>
              <a:t>Responsabilità estesa al produttore: CONAI il modello italiano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AutoNum type="arabicParenR"/>
            </a:pPr>
            <a:r>
              <a:rPr lang="en-GB">
                <a:solidFill>
                  <a:srgbClr val="FF0000"/>
                </a:solidFill>
              </a:rPr>
              <a:t>Risultati del modello italiano</a:t>
            </a:r>
            <a:endParaRPr>
              <a:solidFill>
                <a:srgbClr val="FF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GB"/>
              <a:t>Q&amp;A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8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/>
              <a:t>Corrispettivi erogati dai Consorzi di filiera ai convenzionati (2017-2022)</a:t>
            </a:r>
            <a:endParaRPr/>
          </a:p>
        </p:txBody>
      </p:sp>
      <p:cxnSp>
        <p:nvCxnSpPr>
          <p:cNvPr id="407" name="Google Shape;407;p38"/>
          <p:cNvCxnSpPr/>
          <p:nvPr/>
        </p:nvCxnSpPr>
        <p:spPr>
          <a:xfrm>
            <a:off x="431728" y="6597352"/>
            <a:ext cx="828092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aphicFrame>
        <p:nvGraphicFramePr>
          <p:cNvPr id="408" name="Google Shape;408;p38"/>
          <p:cNvGraphicFramePr/>
          <p:nvPr/>
        </p:nvGraphicFramePr>
        <p:xfrm>
          <a:off x="838200" y="2041525"/>
          <a:ext cx="10515650" cy="2775100"/>
        </p:xfrm>
        <a:graphic>
          <a:graphicData uri="http://schemas.openxmlformats.org/drawingml/2006/table">
            <a:tbl>
              <a:tblPr firstRow="1" lastRow="1" bandRow="1">
                <a:noFill/>
                <a:tableStyleId>{B96434A5-6033-4AE9-9E94-2A2C6B3937F0}</a:tableStyleId>
              </a:tblPr>
              <a:tblGrid>
                <a:gridCol w="11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Consorzio di filiera</a:t>
                      </a:r>
                      <a:endParaRPr sz="15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Importi fatturati 2017</a:t>
                      </a:r>
                      <a:endParaRPr sz="15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Importi fatturati 2018</a:t>
                      </a:r>
                      <a:endParaRPr sz="15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Importi fatturati 2019</a:t>
                      </a:r>
                      <a:endParaRPr sz="15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Importi fatturati 2020</a:t>
                      </a:r>
                      <a:endParaRPr sz="15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Importi fatturati 2021</a:t>
                      </a:r>
                      <a:endParaRPr sz="15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Importi fatturati 2022</a:t>
                      </a:r>
                      <a:endParaRPr sz="15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CIAL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   5.462.062,14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   6.419.828,35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   7.743.978,02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   7.601.780,00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   9.268.015,00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   9.850.952,00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COMIECO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95.397.082,00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92.242.585,11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120.015.739,00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156.921.601,00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218.241.984,00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183.123.451,00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COREPLA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292.612.168,00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327.104.325,50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370.757.766,30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359.265.780,00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344.238.514,00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343.903.255,00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COREVE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73.623.840,00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78.849.965,33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83.632.102,04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86.024.507,00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101.906.459,00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111.284.694,00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RICREA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12.086.267,07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14.125.150,46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17.180.807,25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18.619.410,00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14.510.458,00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12.799.124,00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RILEGNO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   2.314.068,00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   2.519.330,60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   2.667.091,21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   2.522.582,00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      394.887,00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 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BIOREPACK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 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 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 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 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 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     9.073.497,00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TOTALE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481.495.487,21 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521.261.185,33 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601.997.483,86 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630.955.660,00 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688.560.317,00 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/>
                        <a:t> €  670.034.973,00 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"/>
          <p:cNvSpPr txBox="1">
            <a:spLocks noGrp="1"/>
          </p:cNvSpPr>
          <p:nvPr>
            <p:ph type="body" idx="1"/>
          </p:nvPr>
        </p:nvSpPr>
        <p:spPr>
          <a:xfrm>
            <a:off x="479425" y="149493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it-IT"/>
              <a:t>Corrispettivi erogati dai Consorzi di filiera ai convenzionati (2017-2022)</a:t>
            </a:r>
          </a:p>
        </p:txBody>
      </p:sp>
      <p:cxnSp>
        <p:nvCxnSpPr>
          <p:cNvPr id="414" name="Google Shape;414;p39"/>
          <p:cNvCxnSpPr/>
          <p:nvPr/>
        </p:nvCxnSpPr>
        <p:spPr>
          <a:xfrm>
            <a:off x="431728" y="6597352"/>
            <a:ext cx="828092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aphicFrame>
        <p:nvGraphicFramePr>
          <p:cNvPr id="415" name="Google Shape;415;p39"/>
          <p:cNvGraphicFramePr/>
          <p:nvPr/>
        </p:nvGraphicFramePr>
        <p:xfrm>
          <a:off x="605300" y="800100"/>
          <a:ext cx="917575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AE78F889-A158-932E-1B5E-1F2A1DBE2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012" b="92320"/>
          <a:stretch/>
        </p:blipFill>
        <p:spPr>
          <a:xfrm>
            <a:off x="1220987" y="1246090"/>
            <a:ext cx="5479533" cy="5267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A88647-4F8F-B37B-63B2-DA670408DF55}"/>
              </a:ext>
            </a:extLst>
          </p:cNvPr>
          <p:cNvSpPr txBox="1">
            <a:spLocks/>
          </p:cNvSpPr>
          <p:nvPr/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T" sz="24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Economia circolare: Italia leader del riciclo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245E5-7137-2FD6-5F26-5B70B8FCDB93}"/>
              </a:ext>
            </a:extLst>
          </p:cNvPr>
          <p:cNvSpPr txBox="1">
            <a:spLocks/>
          </p:cNvSpPr>
          <p:nvPr/>
        </p:nvSpPr>
        <p:spPr>
          <a:xfrm>
            <a:off x="527051" y="909227"/>
            <a:ext cx="10766439" cy="431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T" sz="1800" dirty="0"/>
              <a:t>Tasso di riciclo sul totale dei rifiuti </a:t>
            </a:r>
            <a:r>
              <a:rPr lang="it-IT" sz="1800" dirty="0"/>
              <a:t>(</a:t>
            </a:r>
            <a:r>
              <a:rPr lang="en-IT" sz="1800" dirty="0"/>
              <a:t>urbani e speciali</a:t>
            </a:r>
            <a:r>
              <a:rPr lang="it-IT" sz="1800" dirty="0"/>
              <a:t>) </a:t>
            </a:r>
            <a:r>
              <a:rPr lang="en-IT" sz="1800" dirty="0"/>
              <a:t>Fonte: GreenItaly rapporto </a:t>
            </a:r>
            <a:r>
              <a:rPr lang="it-IT" sz="1800" dirty="0"/>
              <a:t>2022</a:t>
            </a:r>
            <a:endParaRPr lang="en-IT" sz="1800" dirty="0"/>
          </a:p>
          <a:p>
            <a:pPr marL="0" indent="0">
              <a:buNone/>
            </a:pPr>
            <a:endParaRPr lang="en-IT" sz="1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48D52F-6EF1-6E9A-7BC8-A9820F675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491" y="1772815"/>
            <a:ext cx="4071056" cy="33044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6957437-2CC9-A1E9-254F-573055945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28" b="15452"/>
          <a:stretch/>
        </p:blipFill>
        <p:spPr>
          <a:xfrm>
            <a:off x="254323" y="1772815"/>
            <a:ext cx="7493564" cy="424181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760CB8B-F97A-0BF1-FE78-934EF1E94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882"/>
          <a:stretch/>
        </p:blipFill>
        <p:spPr>
          <a:xfrm>
            <a:off x="689084" y="6014633"/>
            <a:ext cx="7211028" cy="4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0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2CAC5-DD4C-9F43-AF8E-A0E779656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4CA0FDE-52DA-59F6-0685-0820D16E6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1" y="807913"/>
            <a:ext cx="8115846" cy="5725954"/>
          </a:xfrm>
          <a:prstGeom prst="rect">
            <a:avLst/>
          </a:prstGeom>
        </p:spPr>
      </p:pic>
      <p:sp>
        <p:nvSpPr>
          <p:cNvPr id="2" name="Google Shape;420;p40">
            <a:extLst>
              <a:ext uri="{FF2B5EF4-FFF2-40B4-BE49-F238E27FC236}">
                <a16:creationId xmlns:a16="http://schemas.microsoft.com/office/drawing/2014/main" id="{87A5B1CD-56F1-D200-9B48-BD1E219E83BB}"/>
              </a:ext>
            </a:extLst>
          </p:cNvPr>
          <p:cNvSpPr txBox="1">
            <a:spLocks/>
          </p:cNvSpPr>
          <p:nvPr/>
        </p:nvSpPr>
        <p:spPr>
          <a:xfrm>
            <a:off x="-92620" y="180824"/>
            <a:ext cx="11233149" cy="47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BD2B0B"/>
              </a:buClr>
              <a:buSzPts val="2400"/>
            </a:pPr>
            <a:r>
              <a:rPr lang="it-IT" dirty="0">
                <a:solidFill>
                  <a:srgbClr val="FF0000"/>
                </a:solidFill>
                <a:latin typeface="Century Gothic" panose="020B0502020202020204" pitchFamily="34" charset="0"/>
              </a:rPr>
              <a:t>Obiettivi D.lgs.  n. 152/2006 e risultati riciclo imballaggi</a:t>
            </a:r>
          </a:p>
        </p:txBody>
      </p:sp>
    </p:spTree>
    <p:extLst>
      <p:ext uri="{BB962C8B-B14F-4D97-AF65-F5344CB8AC3E}">
        <p14:creationId xmlns:p14="http://schemas.microsoft.com/office/powerpoint/2010/main" val="4089434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1"/>
          <p:cNvSpPr txBox="1">
            <a:spLocks noGrp="1"/>
          </p:cNvSpPr>
          <p:nvPr>
            <p:ph type="body" idx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BD2B0B"/>
              </a:buClr>
              <a:buSzPts val="2400"/>
              <a:buNone/>
            </a:pPr>
            <a:r>
              <a:rPr lang="en-GB" dirty="0"/>
              <a:t>Banca </a:t>
            </a:r>
            <a:r>
              <a:rPr lang="it-IT" dirty="0"/>
              <a:t>dati</a:t>
            </a:r>
            <a:r>
              <a:rPr lang="en-GB" dirty="0"/>
              <a:t> ANCI-CONAI</a:t>
            </a:r>
            <a:endParaRPr dirty="0"/>
          </a:p>
        </p:txBody>
      </p:sp>
      <p:sp>
        <p:nvSpPr>
          <p:cNvPr id="427" name="Google Shape;427;p41"/>
          <p:cNvSpPr txBox="1">
            <a:spLocks noGrp="1"/>
          </p:cNvSpPr>
          <p:nvPr>
            <p:ph type="body" idx="2"/>
          </p:nvPr>
        </p:nvSpPr>
        <p:spPr>
          <a:xfrm>
            <a:off x="5451676" y="1412875"/>
            <a:ext cx="6308524" cy="460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dirty="0"/>
              <a:t>Indicatori: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it-IT" dirty="0"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/>
              <a:t>Comuni coperti da convenzione </a:t>
            </a:r>
            <a:endParaRPr lang="it-IT" dirty="0"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/>
              <a:t>Popolazione coperta da convenzione </a:t>
            </a:r>
            <a:endParaRPr lang="it-IT" dirty="0"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/>
              <a:t>Quantità̀ gestite </a:t>
            </a:r>
            <a:endParaRPr lang="it-IT" dirty="0"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/>
              <a:t>Corrispettivi riconosciuti </a:t>
            </a:r>
            <a:endParaRPr lang="it-IT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428" name="Google Shape;428;p41" descr="A map of italy with colored circles and numb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800" y="1124744"/>
            <a:ext cx="4680365" cy="5733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3EAF6B-628F-6784-88B6-D1B57EF24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Presentazioni degli allegati tecnici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FFEA49-C1A6-1972-0DCA-946927E5D9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866275"/>
            <a:ext cx="11233149" cy="904774"/>
          </a:xfrm>
        </p:spPr>
        <p:txBody>
          <a:bodyPr/>
          <a:lstStyle/>
          <a:p>
            <a:r>
              <a:rPr lang="it-IT" dirty="0"/>
              <a:t>ANCI e CONAI hanno realizzato dei webinar di presentazione degli allegati consultabili online dal canale YouTube di CONAI: </a:t>
            </a:r>
            <a:r>
              <a:rPr lang="it-IT" dirty="0">
                <a:hlinkClick r:id="rId2"/>
              </a:rPr>
              <a:t>Conai presentazione Allegato tecnico – YouTube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" name="Immagine 11">
            <a:hlinkClick r:id="rId3"/>
            <a:extLst>
              <a:ext uri="{FF2B5EF4-FFF2-40B4-BE49-F238E27FC236}">
                <a16:creationId xmlns:a16="http://schemas.microsoft.com/office/drawing/2014/main" id="{B43B16D1-9AB0-E4D7-0244-ADBEA1F3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480" y="1691260"/>
            <a:ext cx="3582807" cy="2000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magine 13">
            <a:hlinkClick r:id="rId5"/>
            <a:extLst>
              <a:ext uri="{FF2B5EF4-FFF2-40B4-BE49-F238E27FC236}">
                <a16:creationId xmlns:a16="http://schemas.microsoft.com/office/drawing/2014/main" id="{969D4822-F383-1D14-D360-073D042FB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805" y="1689380"/>
            <a:ext cx="3560249" cy="2003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magine 15">
            <a:hlinkClick r:id="rId7"/>
            <a:extLst>
              <a:ext uri="{FF2B5EF4-FFF2-40B4-BE49-F238E27FC236}">
                <a16:creationId xmlns:a16="http://schemas.microsoft.com/office/drawing/2014/main" id="{5C253849-2368-44AA-951F-3AFED4005A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749" y="3696956"/>
            <a:ext cx="3567769" cy="1996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magine 17">
            <a:hlinkClick r:id="rId9"/>
            <a:extLst>
              <a:ext uri="{FF2B5EF4-FFF2-40B4-BE49-F238E27FC236}">
                <a16:creationId xmlns:a16="http://schemas.microsoft.com/office/drawing/2014/main" id="{8716FB46-7106-27E5-6029-4C6D866189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749" y="1685620"/>
            <a:ext cx="3552731" cy="1996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magine 19">
            <a:hlinkClick r:id="rId11"/>
            <a:extLst>
              <a:ext uri="{FF2B5EF4-FFF2-40B4-BE49-F238E27FC236}">
                <a16:creationId xmlns:a16="http://schemas.microsoft.com/office/drawing/2014/main" id="{C1A7ACD9-A26E-DE45-B3CD-7C566F6DA6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3518" y="3696956"/>
            <a:ext cx="3560249" cy="1996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magine 21">
            <a:hlinkClick r:id="rId13"/>
            <a:extLst>
              <a:ext uri="{FF2B5EF4-FFF2-40B4-BE49-F238E27FC236}">
                <a16:creationId xmlns:a16="http://schemas.microsoft.com/office/drawing/2014/main" id="{B4F9319F-22E9-84D3-1B64-A1194E25CF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2564" y="3696956"/>
            <a:ext cx="3552730" cy="1996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B7DEAC28-E54F-EADC-7239-E095B376FD5A}"/>
              </a:ext>
            </a:extLst>
          </p:cNvPr>
          <p:cNvSpPr txBox="1">
            <a:spLocks/>
          </p:cNvSpPr>
          <p:nvPr/>
        </p:nvSpPr>
        <p:spPr>
          <a:xfrm>
            <a:off x="875899" y="6059103"/>
            <a:ext cx="11004629" cy="4281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(cliccare nelle immagini per vedere il relativo filmato)</a:t>
            </a:r>
          </a:p>
        </p:txBody>
      </p:sp>
    </p:spTree>
    <p:extLst>
      <p:ext uri="{BB962C8B-B14F-4D97-AF65-F5344CB8AC3E}">
        <p14:creationId xmlns:p14="http://schemas.microsoft.com/office/powerpoint/2010/main" val="4055161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 txBox="1">
            <a:spLocks noGrp="1"/>
          </p:cNvSpPr>
          <p:nvPr>
            <p:ph type="body" idx="1"/>
          </p:nvPr>
        </p:nvSpPr>
        <p:spPr>
          <a:xfrm>
            <a:off x="1436688" y="3841378"/>
            <a:ext cx="9217024" cy="43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entury Gothic"/>
              <a:buNone/>
            </a:pPr>
            <a:r>
              <a:rPr lang="en-GB" dirty="0">
                <a:latin typeface="Aptos" panose="020B0004020202020204" pitchFamily="34" charset="0"/>
              </a:rPr>
              <a:t>FRANCO BONESSO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34" name="Google Shape;434;p42"/>
          <p:cNvSpPr txBox="1">
            <a:spLocks noGrp="1"/>
          </p:cNvSpPr>
          <p:nvPr>
            <p:ph type="body" idx="2"/>
          </p:nvPr>
        </p:nvSpPr>
        <p:spPr>
          <a:xfrm>
            <a:off x="1436688" y="4184848"/>
            <a:ext cx="9313035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Palatino"/>
              <a:buNone/>
            </a:pPr>
            <a:r>
              <a:rPr lang="en-GB" dirty="0">
                <a:latin typeface="Aptos" panose="020B0004020202020204" pitchFamily="34" charset="0"/>
                <a:ea typeface="Palatino"/>
                <a:cs typeface="Palatino"/>
                <a:sym typeface="Palatino"/>
              </a:rPr>
              <a:t>ANCI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35" name="Google Shape;435;p42"/>
          <p:cNvSpPr txBox="1">
            <a:spLocks noGrp="1"/>
          </p:cNvSpPr>
          <p:nvPr>
            <p:ph type="body" idx="3"/>
          </p:nvPr>
        </p:nvSpPr>
        <p:spPr>
          <a:xfrm>
            <a:off x="1390651" y="4509120"/>
            <a:ext cx="94107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it-IT" sz="1600" b="1" u="sng" dirty="0">
                <a:solidFill>
                  <a:schemeClr val="dk1"/>
                </a:solidFill>
                <a:latin typeface="Aptos" panose="020B0004020202020204" pitchFamily="34" charset="0"/>
              </a:rPr>
              <a:t>strutturatecnica@anci.it</a:t>
            </a:r>
            <a:endParaRPr dirty="0">
              <a:latin typeface="Aptos" panose="020B0004020202020204" pitchFamily="34" charset="0"/>
            </a:endParaRPr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entury Gothic"/>
              <a:buNone/>
            </a:pPr>
            <a:endParaRPr sz="1600" b="1" u="sng" dirty="0"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latino"/>
              <a:buNone/>
            </a:pPr>
            <a:r>
              <a:rPr lang="it-IT" sz="1200" dirty="0">
                <a:latin typeface="Aptos" panose="020B0004020202020204" pitchFamily="34" charset="0"/>
                <a:ea typeface="Palatino"/>
                <a:cs typeface="Palatino"/>
                <a:sym typeface="Palatino"/>
              </a:rPr>
              <a:t>BENEVENTO 06 MARZO 2024</a:t>
            </a:r>
            <a:endParaRPr dirty="0">
              <a:latin typeface="Aptos" panose="020B0004020202020204" pitchFamily="34" charset="0"/>
            </a:endParaRPr>
          </a:p>
          <a:p>
            <a:pPr marL="0" lvl="0" indent="0" algn="ctr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endParaRPr sz="1200" dirty="0"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26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None/>
            </a:pP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31C90-3D26-A8BC-2B87-D051093D1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F33E1-1647-16D8-BC1E-4951BFC222D8}"/>
              </a:ext>
            </a:extLst>
          </p:cNvPr>
          <p:cNvSpPr txBox="1">
            <a:spLocks/>
          </p:cNvSpPr>
          <p:nvPr/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Tasso di riciclo in Europa</a:t>
            </a:r>
            <a:endParaRPr lang="en-IT" sz="2400" b="1" dirty="0">
              <a:solidFill>
                <a:srgbClr val="BD2B0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1F1A6A-189E-8002-8AF6-7304E96AF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441" y="923719"/>
            <a:ext cx="6551609" cy="58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5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2052A02-2D10-6CA4-9261-84B0C4C8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9" y="870745"/>
            <a:ext cx="8265695" cy="5437399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A293A2A-44D9-901F-BC0A-DCF7A081C132}"/>
              </a:ext>
            </a:extLst>
          </p:cNvPr>
          <p:cNvSpPr txBox="1">
            <a:spLocks/>
          </p:cNvSpPr>
          <p:nvPr/>
        </p:nvSpPr>
        <p:spPr>
          <a:xfrm>
            <a:off x="410211" y="222674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Tasso di riciclo rifiuti urbani</a:t>
            </a:r>
            <a:endParaRPr lang="en-IT" sz="2400" b="1" dirty="0">
              <a:solidFill>
                <a:srgbClr val="BD2B0B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783E6A-E07F-1801-ED0A-71709E4D4CC6}"/>
              </a:ext>
            </a:extLst>
          </p:cNvPr>
          <p:cNvSpPr/>
          <p:nvPr/>
        </p:nvSpPr>
        <p:spPr>
          <a:xfrm>
            <a:off x="670560" y="4505960"/>
            <a:ext cx="7975600" cy="193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75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30818" y="291960"/>
            <a:ext cx="11761182" cy="918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Produzione</a:t>
            </a:r>
            <a:r>
              <a:rPr lang="it-IT" sz="2400" b="1" strike="noStrike" spc="-1" dirty="0">
                <a:solidFill>
                  <a:srgbClr val="006633"/>
                </a:solidFill>
                <a:latin typeface="Garamond"/>
                <a:ea typeface="Garamond"/>
              </a:rPr>
              <a:t> </a:t>
            </a:r>
            <a:r>
              <a:rPr lang="it-IT" sz="24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di rifiuti urbani: dati nazionali, totali e pro capite al 31/12/2022</a:t>
            </a:r>
          </a:p>
        </p:txBody>
      </p:sp>
      <p:sp>
        <p:nvSpPr>
          <p:cNvPr id="216" name="CustomShape 2"/>
          <p:cNvSpPr/>
          <p:nvPr/>
        </p:nvSpPr>
        <p:spPr>
          <a:xfrm>
            <a:off x="847030" y="1013170"/>
            <a:ext cx="9484560" cy="2986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285840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▪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Totale rifiuti differenziati: 	</a:t>
            </a:r>
            <a:r>
              <a:rPr lang="it-IT" sz="2000" b="1" strike="noStrike" spc="-1" dirty="0">
                <a:solidFill>
                  <a:srgbClr val="006633"/>
                </a:solidFill>
                <a:latin typeface="Calibri"/>
                <a:ea typeface="Calibri"/>
              </a:rPr>
              <a:t>18.930.260 t</a:t>
            </a:r>
            <a:endParaRPr lang="it-IT" sz="2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▪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Totale rifiuti indifferenziati: 	</a:t>
            </a:r>
            <a:r>
              <a:rPr lang="it-IT" sz="2000" b="1" strike="noStrike" spc="-1" dirty="0">
                <a:solidFill>
                  <a:srgbClr val="006633"/>
                </a:solidFill>
                <a:latin typeface="Calibri"/>
                <a:ea typeface="Calibri"/>
              </a:rPr>
              <a:t>10.121.054 t</a:t>
            </a:r>
            <a:endParaRPr lang="it-IT" sz="2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▪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Totale rifiuti urbani: 		</a:t>
            </a:r>
            <a:r>
              <a:rPr lang="it-IT" sz="2000" b="1" strike="noStrike" spc="-1" dirty="0">
                <a:solidFill>
                  <a:srgbClr val="006633"/>
                </a:solidFill>
                <a:latin typeface="Calibri"/>
                <a:ea typeface="Calibri"/>
              </a:rPr>
              <a:t>29.051.314 t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▪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Produzione pro capite rifiuti differenziati: 	</a:t>
            </a:r>
            <a:r>
              <a:rPr lang="it-IT" sz="2000" b="1" strike="noStrike" spc="-1" dirty="0">
                <a:solidFill>
                  <a:srgbClr val="006633"/>
                </a:solidFill>
                <a:latin typeface="Calibri"/>
                <a:ea typeface="Calibri"/>
              </a:rPr>
              <a:t>321,67 kg/ab.</a:t>
            </a:r>
            <a:endParaRPr lang="it-IT" sz="2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▪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Produzione pro capite rifiuti indifferenziati</a:t>
            </a:r>
            <a:r>
              <a:rPr lang="it-IT" sz="2000" spc="-1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	</a:t>
            </a:r>
            <a:r>
              <a:rPr lang="it-IT" sz="2000" b="1" strike="noStrike" spc="-1" dirty="0">
                <a:solidFill>
                  <a:srgbClr val="006633"/>
                </a:solidFill>
                <a:latin typeface="Calibri"/>
                <a:ea typeface="Calibri"/>
              </a:rPr>
              <a:t>171,97 kg/ab.</a:t>
            </a:r>
            <a:endParaRPr lang="it-IT" sz="2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▪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Produzione pro capite rifiuti urbani: 		</a:t>
            </a:r>
            <a:r>
              <a:rPr lang="it-IT" sz="2000" b="1" strike="noStrike" spc="-1" dirty="0">
                <a:solidFill>
                  <a:srgbClr val="006633"/>
                </a:solidFill>
                <a:latin typeface="Calibri"/>
                <a:ea typeface="Calibri"/>
              </a:rPr>
              <a:t>493,64 kg/ab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▪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Percentuale di raccolta differenziata: </a:t>
            </a:r>
            <a:r>
              <a:rPr lang="it-IT" sz="2000" b="1" strike="noStrike" spc="-1" dirty="0">
                <a:solidFill>
                  <a:srgbClr val="006633"/>
                </a:solidFill>
                <a:latin typeface="Calibri"/>
                <a:ea typeface="Calibri"/>
              </a:rPr>
              <a:t>65,2%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917480" y="6143620"/>
            <a:ext cx="9844560" cy="645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14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dal Catasto rifiuti ISPRA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400" b="0" strike="noStrike" spc="-1" dirty="0">
              <a:latin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E9559C4-2DE2-D902-B573-AF1ADAF27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2" r="21734"/>
          <a:stretch/>
        </p:blipFill>
        <p:spPr>
          <a:xfrm>
            <a:off x="5839760" y="3429000"/>
            <a:ext cx="4811307" cy="3332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4A18D-FA24-9945-759C-A3A791D35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B340693F-6660-8D11-3593-9B10CFAF00E0}"/>
              </a:ext>
            </a:extLst>
          </p:cNvPr>
          <p:cNvSpPr/>
          <p:nvPr/>
        </p:nvSpPr>
        <p:spPr>
          <a:xfrm>
            <a:off x="544987" y="0"/>
            <a:ext cx="10636433" cy="485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Percentuale di raccolta differenziata: dati regionali al 31/12/2022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FB096D7-7A43-E862-1F53-BCAD2950C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444" y="5374640"/>
            <a:ext cx="4207458" cy="37752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B8166A5-21ED-6C97-B3DC-4ED1BF53B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77" r="1"/>
          <a:stretch/>
        </p:blipFill>
        <p:spPr>
          <a:xfrm>
            <a:off x="248920" y="1404285"/>
            <a:ext cx="5801324" cy="3765833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E05CACE-07C3-D8E5-9730-72450E9754D4}"/>
              </a:ext>
            </a:extLst>
          </p:cNvPr>
          <p:cNvCxnSpPr>
            <a:cxnSpLocks/>
          </p:cNvCxnSpPr>
          <p:nvPr/>
        </p:nvCxnSpPr>
        <p:spPr>
          <a:xfrm>
            <a:off x="4759960" y="1280160"/>
            <a:ext cx="0" cy="409448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A2832DAF-3477-471C-38D1-2D6033F49B10}"/>
              </a:ext>
            </a:extLst>
          </p:cNvPr>
          <p:cNvSpPr/>
          <p:nvPr/>
        </p:nvSpPr>
        <p:spPr>
          <a:xfrm>
            <a:off x="248920" y="4512537"/>
            <a:ext cx="6167663" cy="161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3434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692C9-C875-A531-9F86-C9ACC6A68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3">
            <a:extLst>
              <a:ext uri="{FF2B5EF4-FFF2-40B4-BE49-F238E27FC236}">
                <a16:creationId xmlns:a16="http://schemas.microsoft.com/office/drawing/2014/main" id="{B5ED0AB3-66B6-A8DC-53E4-D5F5D489B762}"/>
              </a:ext>
            </a:extLst>
          </p:cNvPr>
          <p:cNvSpPr/>
          <p:nvPr/>
        </p:nvSpPr>
        <p:spPr>
          <a:xfrm>
            <a:off x="561240" y="235080"/>
            <a:ext cx="10940760" cy="485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Percentuale</a:t>
            </a:r>
            <a:r>
              <a:rPr lang="it-IT" sz="2400" b="1" strike="noStrike" spc="-1" dirty="0">
                <a:solidFill>
                  <a:srgbClr val="006633"/>
                </a:solidFill>
                <a:latin typeface="Garamond"/>
                <a:ea typeface="Garamond"/>
              </a:rPr>
              <a:t> </a:t>
            </a:r>
            <a:r>
              <a:rPr lang="it-IT" sz="24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di raccolta differenziata: dati regionali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EB392F-1927-C4B6-FCA8-0299F251A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20" y="1878033"/>
            <a:ext cx="3447980" cy="36437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A903D9-1664-2B85-B749-2CCB7C3D9638}"/>
              </a:ext>
            </a:extLst>
          </p:cNvPr>
          <p:cNvSpPr txBox="1"/>
          <p:nvPr/>
        </p:nvSpPr>
        <p:spPr>
          <a:xfrm>
            <a:off x="6633210" y="119773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Percentuale di raccolta differenziata (%) - anno 2022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B5C22D9-1B3B-E6A8-BC04-A2958A21D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20" y="5645030"/>
            <a:ext cx="3464738" cy="28004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573B47D-0136-57CA-5818-0FFCA6800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79" y="1879851"/>
            <a:ext cx="3774441" cy="376517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5FCA658-4939-2396-847A-0ADDE6418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101" y="5611908"/>
            <a:ext cx="3818155" cy="35380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9B321F6-2A58-E615-BE24-79F9060BA233}"/>
              </a:ext>
            </a:extLst>
          </p:cNvPr>
          <p:cNvSpPr txBox="1"/>
          <p:nvPr/>
        </p:nvSpPr>
        <p:spPr>
          <a:xfrm>
            <a:off x="561240" y="1159968"/>
            <a:ext cx="63677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Pro capite di produzione RU (kg/ab.*anno) - anno 2022</a:t>
            </a:r>
          </a:p>
        </p:txBody>
      </p:sp>
    </p:spTree>
    <p:extLst>
      <p:ext uri="{BB962C8B-B14F-4D97-AF65-F5344CB8AC3E}">
        <p14:creationId xmlns:p14="http://schemas.microsoft.com/office/powerpoint/2010/main" val="2108604935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2520</Words>
  <Application>Microsoft Office PowerPoint</Application>
  <PresentationFormat>Widescreen</PresentationFormat>
  <Paragraphs>330</Paragraphs>
  <Slides>43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43</vt:i4>
      </vt:variant>
    </vt:vector>
  </HeadingPairs>
  <TitlesOfParts>
    <vt:vector size="57" baseType="lpstr">
      <vt:lpstr>Verdana</vt:lpstr>
      <vt:lpstr>StarSymbol</vt:lpstr>
      <vt:lpstr>Aptos</vt:lpstr>
      <vt:lpstr>Century Gothic</vt:lpstr>
      <vt:lpstr>Noto Sans Symbols</vt:lpstr>
      <vt:lpstr>Arial</vt:lpstr>
      <vt:lpstr>Helvetica Neue</vt:lpstr>
      <vt:lpstr>Times New Roman</vt:lpstr>
      <vt:lpstr>Garamond</vt:lpstr>
      <vt:lpstr>Palatino</vt:lpstr>
      <vt:lpstr>Calibri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Franco Bonesso</cp:lastModifiedBy>
  <cp:revision>8</cp:revision>
  <dcterms:created xsi:type="dcterms:W3CDTF">2017-11-13T10:11:35Z</dcterms:created>
  <dcterms:modified xsi:type="dcterms:W3CDTF">2024-06-21T08:05:37Z</dcterms:modified>
</cp:coreProperties>
</file>