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 id="2147483672" r:id="rId6"/>
    <p:sldMasterId id="2147483684" r:id="rId7"/>
    <p:sldMasterId id="2147483696" r:id="rId8"/>
  </p:sldMasterIdLst>
  <p:notesMasterIdLst>
    <p:notesMasterId r:id="rId4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x="12192000" cy="6858000"/>
  <p:notesSz cx="6858000" cy="9144000"/>
  <p:embeddedFontLst>
    <p:embeddedFont>
      <p:font typeface="Titillium Web" panose="00000500000000000000" pitchFamily="2"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VALjAhAA0MlEm6rWAixJiT07l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A9737-AE7A-4D6C-BC26-CAA4F091FCB4}" v="42" dt="2024-05-23T14:18:42.066"/>
  </p1510:revLst>
</p1510:revInfo>
</file>

<file path=ppt/tableStyles.xml><?xml version="1.0" encoding="utf-8"?>
<a:tblStyleLst xmlns:a="http://schemas.openxmlformats.org/drawingml/2006/main" def="{2EEBB09A-FCD6-4D5D-9462-635554246591}">
  <a:tblStyle styleId="{2EEBB09A-FCD6-4D5D-9462-635554246591}" styleName="Table_0">
    <a:wholeTbl>
      <a:tcTxStyle b="off" i="off">
        <a:font>
          <a:latin typeface="Titillium Web"/>
          <a:ea typeface="Titillium Web"/>
          <a:cs typeface="Titillium Web"/>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F3"/>
          </a:solidFill>
        </a:fill>
      </a:tcStyle>
    </a:wholeTbl>
    <a:band1H>
      <a:tcTxStyle/>
      <a:tcStyle>
        <a:tcBdr/>
        <a:fill>
          <a:solidFill>
            <a:srgbClr val="CCDCE6"/>
          </a:solidFill>
        </a:fill>
      </a:tcStyle>
    </a:band1H>
    <a:band2H>
      <a:tcTxStyle/>
      <a:tcStyle>
        <a:tcBdr/>
      </a:tcStyle>
    </a:band2H>
    <a:band1V>
      <a:tcTxStyle/>
      <a:tcStyle>
        <a:tcBdr/>
        <a:fill>
          <a:solidFill>
            <a:srgbClr val="CCDCE6"/>
          </a:solidFill>
        </a:fill>
      </a:tcStyle>
    </a:band1V>
    <a:band2V>
      <a:tcTxStyle/>
      <a:tcStyle>
        <a:tcBdr/>
      </a:tcStyle>
    </a:band2V>
    <a:lastCol>
      <a:tcTxStyle b="on" i="off">
        <a:font>
          <a:latin typeface="Titillium Web"/>
          <a:ea typeface="Titillium Web"/>
          <a:cs typeface="Titillium Web"/>
        </a:font>
        <a:schemeClr val="lt1"/>
      </a:tcTxStyle>
      <a:tcStyle>
        <a:tcBdr/>
        <a:fill>
          <a:solidFill>
            <a:schemeClr val="accent1"/>
          </a:solidFill>
        </a:fill>
      </a:tcStyle>
    </a:lastCol>
    <a:firstCol>
      <a:tcTxStyle b="on" i="off">
        <a:font>
          <a:latin typeface="Titillium Web"/>
          <a:ea typeface="Titillium Web"/>
          <a:cs typeface="Titillium Web"/>
        </a:font>
        <a:schemeClr val="lt1"/>
      </a:tcTxStyle>
      <a:tcStyle>
        <a:tcBdr/>
        <a:fill>
          <a:solidFill>
            <a:schemeClr val="accent1"/>
          </a:solidFill>
        </a:fill>
      </a:tcStyle>
    </a:firstCol>
    <a:lastRow>
      <a:tcTxStyle b="on" i="off">
        <a:font>
          <a:latin typeface="Titillium Web"/>
          <a:ea typeface="Titillium Web"/>
          <a:cs typeface="Titillium Web"/>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tillium Web"/>
          <a:ea typeface="Titillium Web"/>
          <a:cs typeface="Titillium Web"/>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font" Target="fonts/font2.fntdata"/><Relationship Id="rId55"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5.fntdata"/><Relationship Id="rId58" Type="http://customschemas.google.com/relationships/presentationmetadata" Target="meta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Nardo" userId="S::nardo@ancilab.it::ebedaa46-14c4-4d1f-8522-ae6e38830bc5" providerId="AD" clId="Web-{EBEA9737-AE7A-4D6C-BC26-CAA4F091FCB4}"/>
    <pc:docChg chg="modSld">
      <pc:chgData name="Francesca Nardo" userId="S::nardo@ancilab.it::ebedaa46-14c4-4d1f-8522-ae6e38830bc5" providerId="AD" clId="Web-{EBEA9737-AE7A-4D6C-BC26-CAA4F091FCB4}" dt="2024-05-23T14:18:41.566" v="20" actId="20577"/>
      <pc:docMkLst>
        <pc:docMk/>
      </pc:docMkLst>
      <pc:sldChg chg="modSp">
        <pc:chgData name="Francesca Nardo" userId="S::nardo@ancilab.it::ebedaa46-14c4-4d1f-8522-ae6e38830bc5" providerId="AD" clId="Web-{EBEA9737-AE7A-4D6C-BC26-CAA4F091FCB4}" dt="2024-05-23T14:18:41.566" v="20" actId="20577"/>
        <pc:sldMkLst>
          <pc:docMk/>
          <pc:sldMk cId="0" sldId="269"/>
        </pc:sldMkLst>
        <pc:spChg chg="mod">
          <ac:chgData name="Francesca Nardo" userId="S::nardo@ancilab.it::ebedaa46-14c4-4d1f-8522-ae6e38830bc5" providerId="AD" clId="Web-{EBEA9737-AE7A-4D6C-BC26-CAA4F091FCB4}" dt="2024-05-23T14:18:34.769" v="19" actId="20577"/>
          <ac:spMkLst>
            <pc:docMk/>
            <pc:sldMk cId="0" sldId="269"/>
            <ac:spMk id="481" creationId="{00000000-0000-0000-0000-000000000000}"/>
          </ac:spMkLst>
        </pc:spChg>
        <pc:spChg chg="mod">
          <ac:chgData name="Francesca Nardo" userId="S::nardo@ancilab.it::ebedaa46-14c4-4d1f-8522-ae6e38830bc5" providerId="AD" clId="Web-{EBEA9737-AE7A-4D6C-BC26-CAA4F091FCB4}" dt="2024-05-23T14:18:41.566" v="20" actId="20577"/>
          <ac:spMkLst>
            <pc:docMk/>
            <pc:sldMk cId="0" sldId="269"/>
            <ac:spMk id="482" creationId="{00000000-0000-0000-0000-000000000000}"/>
          </ac:spMkLst>
        </pc:spChg>
      </pc:sldChg>
    </pc:docChg>
  </pc:docChgLst>
  <pc:docChgLst>
    <pc:chgData name="Micaela Zilli" userId="ea7dbb97-8676-4584-8c1b-a60a122af212" providerId="ADAL" clId="{B73DCACA-8A7A-4BDD-A947-EDD2014DACB9}"/>
    <pc:docChg chg="undo custSel modSld">
      <pc:chgData name="Micaela Zilli" userId="ea7dbb97-8676-4584-8c1b-a60a122af212" providerId="ADAL" clId="{B73DCACA-8A7A-4BDD-A947-EDD2014DACB9}" dt="2024-05-15T14:09:15.398" v="13" actId="20577"/>
      <pc:docMkLst>
        <pc:docMk/>
      </pc:docMkLst>
      <pc:sldChg chg="modSp mod">
        <pc:chgData name="Micaela Zilli" userId="ea7dbb97-8676-4584-8c1b-a60a122af212" providerId="ADAL" clId="{B73DCACA-8A7A-4BDD-A947-EDD2014DACB9}" dt="2024-05-15T14:09:15.398" v="13" actId="20577"/>
        <pc:sldMkLst>
          <pc:docMk/>
          <pc:sldMk cId="0" sldId="269"/>
        </pc:sldMkLst>
        <pc:spChg chg="mod">
          <ac:chgData name="Micaela Zilli" userId="ea7dbb97-8676-4584-8c1b-a60a122af212" providerId="ADAL" clId="{B73DCACA-8A7A-4BDD-A947-EDD2014DACB9}" dt="2024-05-15T14:08:44.936" v="1" actId="20577"/>
          <ac:spMkLst>
            <pc:docMk/>
            <pc:sldMk cId="0" sldId="269"/>
            <ac:spMk id="476" creationId="{00000000-0000-0000-0000-000000000000}"/>
          </ac:spMkLst>
        </pc:spChg>
        <pc:spChg chg="mod">
          <ac:chgData name="Micaela Zilli" userId="ea7dbb97-8676-4584-8c1b-a60a122af212" providerId="ADAL" clId="{B73DCACA-8A7A-4BDD-A947-EDD2014DACB9}" dt="2024-05-15T14:09:15.398" v="13" actId="20577"/>
          <ac:spMkLst>
            <pc:docMk/>
            <pc:sldMk cId="0" sldId="269"/>
            <ac:spMk id="4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4"/>
        <p:cNvGrpSpPr/>
        <p:nvPr/>
      </p:nvGrpSpPr>
      <p:grpSpPr>
        <a:xfrm>
          <a:off x="0" y="0"/>
          <a:ext cx="0" cy="0"/>
          <a:chOff x="0" y="0"/>
          <a:chExt cx="0" cy="0"/>
        </a:xfrm>
      </p:grpSpPr>
      <p:sp>
        <p:nvSpPr>
          <p:cNvPr id="15" name="Google Shape;15;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tillium We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3845686" y="-379429"/>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88"/>
        <p:cNvGrpSpPr/>
        <p:nvPr/>
      </p:nvGrpSpPr>
      <p:grpSpPr>
        <a:xfrm>
          <a:off x="0" y="0"/>
          <a:ext cx="0" cy="0"/>
          <a:chOff x="0" y="0"/>
          <a:chExt cx="0" cy="0"/>
        </a:xfrm>
      </p:grpSpPr>
      <p:sp>
        <p:nvSpPr>
          <p:cNvPr id="89" name="Google Shape;89;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4"/>
        <p:cNvGrpSpPr/>
        <p:nvPr/>
      </p:nvGrpSpPr>
      <p:grpSpPr>
        <a:xfrm>
          <a:off x="0" y="0"/>
          <a:ext cx="0" cy="0"/>
          <a:chOff x="0" y="0"/>
          <a:chExt cx="0" cy="0"/>
        </a:xfrm>
      </p:grpSpPr>
      <p:sp>
        <p:nvSpPr>
          <p:cNvPr id="95" name="Google Shape;95;p54"/>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4"/>
          <p:cNvSpPr txBox="1">
            <a:spLocks noGrp="1"/>
          </p:cNvSpPr>
          <p:nvPr>
            <p:ph type="body" idx="1"/>
          </p:nvPr>
        </p:nvSpPr>
        <p:spPr>
          <a:xfrm>
            <a:off x="838200" y="296395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0"/>
        <p:cNvGrpSpPr/>
        <p:nvPr/>
      </p:nvGrpSpPr>
      <p:grpSpPr>
        <a:xfrm>
          <a:off x="0" y="0"/>
          <a:ext cx="0" cy="0"/>
          <a:chOff x="0" y="0"/>
          <a:chExt cx="0" cy="0"/>
        </a:xfrm>
      </p:grpSpPr>
      <p:sp>
        <p:nvSpPr>
          <p:cNvPr id="101" name="Google Shape;101;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3" name="Google Shape;10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06"/>
        <p:cNvGrpSpPr/>
        <p:nvPr/>
      </p:nvGrpSpPr>
      <p:grpSpPr>
        <a:xfrm>
          <a:off x="0" y="0"/>
          <a:ext cx="0" cy="0"/>
          <a:chOff x="0" y="0"/>
          <a:chExt cx="0" cy="0"/>
        </a:xfrm>
      </p:grpSpPr>
      <p:sp>
        <p:nvSpPr>
          <p:cNvPr id="107" name="Google Shape;107;p56"/>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3"/>
        <p:cNvGrpSpPr/>
        <p:nvPr/>
      </p:nvGrpSpPr>
      <p:grpSpPr>
        <a:xfrm>
          <a:off x="0" y="0"/>
          <a:ext cx="0" cy="0"/>
          <a:chOff x="0" y="0"/>
          <a:chExt cx="0" cy="0"/>
        </a:xfrm>
      </p:grpSpPr>
      <p:sp>
        <p:nvSpPr>
          <p:cNvPr id="114" name="Google Shape;114;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2"/>
        <p:cNvGrpSpPr/>
        <p:nvPr/>
      </p:nvGrpSpPr>
      <p:grpSpPr>
        <a:xfrm>
          <a:off x="0" y="0"/>
          <a:ext cx="0" cy="0"/>
          <a:chOff x="0" y="0"/>
          <a:chExt cx="0" cy="0"/>
        </a:xfrm>
      </p:grpSpPr>
      <p:sp>
        <p:nvSpPr>
          <p:cNvPr id="123" name="Google Shape;123;p58"/>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27"/>
        <p:cNvGrpSpPr/>
        <p:nvPr/>
      </p:nvGrpSpPr>
      <p:grpSpPr>
        <a:xfrm>
          <a:off x="0" y="0"/>
          <a:ext cx="0" cy="0"/>
          <a:chOff x="0" y="0"/>
          <a:chExt cx="0" cy="0"/>
        </a:xfrm>
      </p:grpSpPr>
      <p:sp>
        <p:nvSpPr>
          <p:cNvPr id="128" name="Google Shape;12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1"/>
        <p:cNvGrpSpPr/>
        <p:nvPr/>
      </p:nvGrpSpPr>
      <p:grpSpPr>
        <a:xfrm>
          <a:off x="0" y="0"/>
          <a:ext cx="0" cy="0"/>
          <a:chOff x="0" y="0"/>
          <a:chExt cx="0" cy="0"/>
        </a:xfrm>
      </p:grpSpPr>
      <p:sp>
        <p:nvSpPr>
          <p:cNvPr id="132" name="Google Shape;132;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4" name="Google Shape;134;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 name="Google Shape;13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42"/>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2"/>
          <p:cNvSpPr txBox="1">
            <a:spLocks noGrp="1"/>
          </p:cNvSpPr>
          <p:nvPr>
            <p:ph type="body" idx="1"/>
          </p:nvPr>
        </p:nvSpPr>
        <p:spPr>
          <a:xfrm>
            <a:off x="763555" y="2702702"/>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38"/>
        <p:cNvGrpSpPr/>
        <p:nvPr/>
      </p:nvGrpSpPr>
      <p:grpSpPr>
        <a:xfrm>
          <a:off x="0" y="0"/>
          <a:ext cx="0" cy="0"/>
          <a:chOff x="0" y="0"/>
          <a:chExt cx="0" cy="0"/>
        </a:xfrm>
      </p:grpSpPr>
      <p:sp>
        <p:nvSpPr>
          <p:cNvPr id="139" name="Google Shape;13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61"/>
          <p:cNvSpPr>
            <a:spLocks noGrp="1"/>
          </p:cNvSpPr>
          <p:nvPr>
            <p:ph type="pic" idx="2"/>
          </p:nvPr>
        </p:nvSpPr>
        <p:spPr>
          <a:xfrm>
            <a:off x="5183188" y="987425"/>
            <a:ext cx="6172200" cy="4873625"/>
          </a:xfrm>
          <a:prstGeom prst="rect">
            <a:avLst/>
          </a:prstGeom>
          <a:noFill/>
          <a:ln>
            <a:noFill/>
          </a:ln>
        </p:spPr>
      </p:sp>
      <p:sp>
        <p:nvSpPr>
          <p:cNvPr id="141" name="Google Shape;141;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5"/>
        <p:cNvGrpSpPr/>
        <p:nvPr/>
      </p:nvGrpSpPr>
      <p:grpSpPr>
        <a:xfrm>
          <a:off x="0" y="0"/>
          <a:ext cx="0" cy="0"/>
          <a:chOff x="0" y="0"/>
          <a:chExt cx="0" cy="0"/>
        </a:xfrm>
      </p:grpSpPr>
      <p:sp>
        <p:nvSpPr>
          <p:cNvPr id="146" name="Google Shape;146;p62"/>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62"/>
          <p:cNvSpPr txBox="1">
            <a:spLocks noGrp="1"/>
          </p:cNvSpPr>
          <p:nvPr>
            <p:ph type="body" idx="1"/>
          </p:nvPr>
        </p:nvSpPr>
        <p:spPr>
          <a:xfrm rot="5400000">
            <a:off x="3920331" y="-118172"/>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51"/>
        <p:cNvGrpSpPr/>
        <p:nvPr/>
      </p:nvGrpSpPr>
      <p:grpSpPr>
        <a:xfrm>
          <a:off x="0" y="0"/>
          <a:ext cx="0" cy="0"/>
          <a:chOff x="0" y="0"/>
          <a:chExt cx="0" cy="0"/>
        </a:xfrm>
      </p:grpSpPr>
      <p:sp>
        <p:nvSpPr>
          <p:cNvPr id="152" name="Google Shape;152;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65"/>
        <p:cNvGrpSpPr/>
        <p:nvPr/>
      </p:nvGrpSpPr>
      <p:grpSpPr>
        <a:xfrm>
          <a:off x="0" y="0"/>
          <a:ext cx="0" cy="0"/>
          <a:chOff x="0" y="0"/>
          <a:chExt cx="0" cy="0"/>
        </a:xfrm>
      </p:grpSpPr>
      <p:sp>
        <p:nvSpPr>
          <p:cNvPr id="166" name="Google Shape;166;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tillium We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1"/>
        <p:cNvGrpSpPr/>
        <p:nvPr/>
      </p:nvGrpSpPr>
      <p:grpSpPr>
        <a:xfrm>
          <a:off x="0" y="0"/>
          <a:ext cx="0" cy="0"/>
          <a:chOff x="0" y="0"/>
          <a:chExt cx="0" cy="0"/>
        </a:xfrm>
      </p:grpSpPr>
      <p:sp>
        <p:nvSpPr>
          <p:cNvPr id="172" name="Google Shape;172;p66"/>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66"/>
          <p:cNvSpPr txBox="1">
            <a:spLocks noGrp="1"/>
          </p:cNvSpPr>
          <p:nvPr>
            <p:ph type="body" idx="1"/>
          </p:nvPr>
        </p:nvSpPr>
        <p:spPr>
          <a:xfrm>
            <a:off x="763555" y="2702702"/>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77"/>
        <p:cNvGrpSpPr/>
        <p:nvPr/>
      </p:nvGrpSpPr>
      <p:grpSpPr>
        <a:xfrm>
          <a:off x="0" y="0"/>
          <a:ext cx="0" cy="0"/>
          <a:chOff x="0" y="0"/>
          <a:chExt cx="0" cy="0"/>
        </a:xfrm>
      </p:grpSpPr>
      <p:sp>
        <p:nvSpPr>
          <p:cNvPr id="178" name="Google Shape;178;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tillium We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979F"/>
              </a:buClr>
              <a:buSzPts val="2400"/>
              <a:buNone/>
              <a:defRPr sz="2400">
                <a:solidFill>
                  <a:srgbClr val="89979F"/>
                </a:solidFill>
              </a:defRPr>
            </a:lvl1pPr>
            <a:lvl2pPr marL="914400" lvl="1" indent="-228600" algn="l">
              <a:lnSpc>
                <a:spcPct val="90000"/>
              </a:lnSpc>
              <a:spcBef>
                <a:spcPts val="500"/>
              </a:spcBef>
              <a:spcAft>
                <a:spcPts val="0"/>
              </a:spcAft>
              <a:buClr>
                <a:srgbClr val="89979F"/>
              </a:buClr>
              <a:buSzPts val="2000"/>
              <a:buNone/>
              <a:defRPr sz="2000">
                <a:solidFill>
                  <a:srgbClr val="89979F"/>
                </a:solidFill>
              </a:defRPr>
            </a:lvl2pPr>
            <a:lvl3pPr marL="1371600" lvl="2" indent="-228600" algn="l">
              <a:lnSpc>
                <a:spcPct val="90000"/>
              </a:lnSpc>
              <a:spcBef>
                <a:spcPts val="500"/>
              </a:spcBef>
              <a:spcAft>
                <a:spcPts val="0"/>
              </a:spcAft>
              <a:buClr>
                <a:srgbClr val="89979F"/>
              </a:buClr>
              <a:buSzPts val="1800"/>
              <a:buNone/>
              <a:defRPr sz="1800">
                <a:solidFill>
                  <a:srgbClr val="89979F"/>
                </a:solidFill>
              </a:defRPr>
            </a:lvl3pPr>
            <a:lvl4pPr marL="1828800" lvl="3" indent="-228600" algn="l">
              <a:lnSpc>
                <a:spcPct val="90000"/>
              </a:lnSpc>
              <a:spcBef>
                <a:spcPts val="500"/>
              </a:spcBef>
              <a:spcAft>
                <a:spcPts val="0"/>
              </a:spcAft>
              <a:buClr>
                <a:srgbClr val="89979F"/>
              </a:buClr>
              <a:buSzPts val="1600"/>
              <a:buNone/>
              <a:defRPr sz="1600">
                <a:solidFill>
                  <a:srgbClr val="89979F"/>
                </a:solidFill>
              </a:defRPr>
            </a:lvl4pPr>
            <a:lvl5pPr marL="2286000" lvl="4" indent="-228600" algn="l">
              <a:lnSpc>
                <a:spcPct val="90000"/>
              </a:lnSpc>
              <a:spcBef>
                <a:spcPts val="500"/>
              </a:spcBef>
              <a:spcAft>
                <a:spcPts val="0"/>
              </a:spcAft>
              <a:buClr>
                <a:srgbClr val="89979F"/>
              </a:buClr>
              <a:buSzPts val="1600"/>
              <a:buNone/>
              <a:defRPr sz="1600">
                <a:solidFill>
                  <a:srgbClr val="89979F"/>
                </a:solidFill>
              </a:defRPr>
            </a:lvl5pPr>
            <a:lvl6pPr marL="2743200" lvl="5" indent="-228600" algn="l">
              <a:lnSpc>
                <a:spcPct val="90000"/>
              </a:lnSpc>
              <a:spcBef>
                <a:spcPts val="500"/>
              </a:spcBef>
              <a:spcAft>
                <a:spcPts val="0"/>
              </a:spcAft>
              <a:buClr>
                <a:srgbClr val="89979F"/>
              </a:buClr>
              <a:buSzPts val="1600"/>
              <a:buNone/>
              <a:defRPr sz="1600">
                <a:solidFill>
                  <a:srgbClr val="89979F"/>
                </a:solidFill>
              </a:defRPr>
            </a:lvl6pPr>
            <a:lvl7pPr marL="3200400" lvl="6" indent="-228600" algn="l">
              <a:lnSpc>
                <a:spcPct val="90000"/>
              </a:lnSpc>
              <a:spcBef>
                <a:spcPts val="500"/>
              </a:spcBef>
              <a:spcAft>
                <a:spcPts val="0"/>
              </a:spcAft>
              <a:buClr>
                <a:srgbClr val="89979F"/>
              </a:buClr>
              <a:buSzPts val="1600"/>
              <a:buNone/>
              <a:defRPr sz="1600">
                <a:solidFill>
                  <a:srgbClr val="89979F"/>
                </a:solidFill>
              </a:defRPr>
            </a:lvl7pPr>
            <a:lvl8pPr marL="3657600" lvl="7" indent="-228600" algn="l">
              <a:lnSpc>
                <a:spcPct val="90000"/>
              </a:lnSpc>
              <a:spcBef>
                <a:spcPts val="500"/>
              </a:spcBef>
              <a:spcAft>
                <a:spcPts val="0"/>
              </a:spcAft>
              <a:buClr>
                <a:srgbClr val="89979F"/>
              </a:buClr>
              <a:buSzPts val="1600"/>
              <a:buNone/>
              <a:defRPr sz="1600">
                <a:solidFill>
                  <a:srgbClr val="89979F"/>
                </a:solidFill>
              </a:defRPr>
            </a:lvl8pPr>
            <a:lvl9pPr marL="4114800" lvl="8" indent="-228600" algn="l">
              <a:lnSpc>
                <a:spcPct val="90000"/>
              </a:lnSpc>
              <a:spcBef>
                <a:spcPts val="500"/>
              </a:spcBef>
              <a:spcAft>
                <a:spcPts val="0"/>
              </a:spcAft>
              <a:buClr>
                <a:srgbClr val="89979F"/>
              </a:buClr>
              <a:buSzPts val="1600"/>
              <a:buNone/>
              <a:defRPr sz="1600">
                <a:solidFill>
                  <a:srgbClr val="89979F"/>
                </a:solidFill>
              </a:defRPr>
            </a:lvl9pPr>
          </a:lstStyle>
          <a:p>
            <a:endParaRPr/>
          </a:p>
        </p:txBody>
      </p:sp>
      <p:sp>
        <p:nvSpPr>
          <p:cNvPr id="180" name="Google Shape;18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83"/>
        <p:cNvGrpSpPr/>
        <p:nvPr/>
      </p:nvGrpSpPr>
      <p:grpSpPr>
        <a:xfrm>
          <a:off x="0" y="0"/>
          <a:ext cx="0" cy="0"/>
          <a:chOff x="0" y="0"/>
          <a:chExt cx="0" cy="0"/>
        </a:xfrm>
      </p:grpSpPr>
      <p:sp>
        <p:nvSpPr>
          <p:cNvPr id="184" name="Google Shape;184;p68"/>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90"/>
        <p:cNvGrpSpPr/>
        <p:nvPr/>
      </p:nvGrpSpPr>
      <p:grpSpPr>
        <a:xfrm>
          <a:off x="0" y="0"/>
          <a:ext cx="0" cy="0"/>
          <a:chOff x="0" y="0"/>
          <a:chExt cx="0" cy="0"/>
        </a:xfrm>
      </p:grpSpPr>
      <p:sp>
        <p:nvSpPr>
          <p:cNvPr id="191" name="Google Shape;191;p6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6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6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99"/>
        <p:cNvGrpSpPr/>
        <p:nvPr/>
      </p:nvGrpSpPr>
      <p:grpSpPr>
        <a:xfrm>
          <a:off x="0" y="0"/>
          <a:ext cx="0" cy="0"/>
          <a:chOff x="0" y="0"/>
          <a:chExt cx="0" cy="0"/>
        </a:xfrm>
      </p:grpSpPr>
      <p:sp>
        <p:nvSpPr>
          <p:cNvPr id="200" name="Google Shape;200;p70"/>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04"/>
        <p:cNvGrpSpPr/>
        <p:nvPr/>
      </p:nvGrpSpPr>
      <p:grpSpPr>
        <a:xfrm>
          <a:off x="0" y="0"/>
          <a:ext cx="0" cy="0"/>
          <a:chOff x="0" y="0"/>
          <a:chExt cx="0" cy="0"/>
        </a:xfrm>
      </p:grpSpPr>
      <p:sp>
        <p:nvSpPr>
          <p:cNvPr id="205" name="Google Shape;205;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tillium We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979F"/>
              </a:buClr>
              <a:buSzPts val="2400"/>
              <a:buNone/>
              <a:defRPr sz="2400">
                <a:solidFill>
                  <a:srgbClr val="89979F"/>
                </a:solidFill>
              </a:defRPr>
            </a:lvl1pPr>
            <a:lvl2pPr marL="914400" lvl="1" indent="-228600" algn="l">
              <a:lnSpc>
                <a:spcPct val="90000"/>
              </a:lnSpc>
              <a:spcBef>
                <a:spcPts val="500"/>
              </a:spcBef>
              <a:spcAft>
                <a:spcPts val="0"/>
              </a:spcAft>
              <a:buClr>
                <a:srgbClr val="89979F"/>
              </a:buClr>
              <a:buSzPts val="2000"/>
              <a:buNone/>
              <a:defRPr sz="2000">
                <a:solidFill>
                  <a:srgbClr val="89979F"/>
                </a:solidFill>
              </a:defRPr>
            </a:lvl2pPr>
            <a:lvl3pPr marL="1371600" lvl="2" indent="-228600" algn="l">
              <a:lnSpc>
                <a:spcPct val="90000"/>
              </a:lnSpc>
              <a:spcBef>
                <a:spcPts val="500"/>
              </a:spcBef>
              <a:spcAft>
                <a:spcPts val="0"/>
              </a:spcAft>
              <a:buClr>
                <a:srgbClr val="89979F"/>
              </a:buClr>
              <a:buSzPts val="1800"/>
              <a:buNone/>
              <a:defRPr sz="1800">
                <a:solidFill>
                  <a:srgbClr val="89979F"/>
                </a:solidFill>
              </a:defRPr>
            </a:lvl3pPr>
            <a:lvl4pPr marL="1828800" lvl="3" indent="-228600" algn="l">
              <a:lnSpc>
                <a:spcPct val="90000"/>
              </a:lnSpc>
              <a:spcBef>
                <a:spcPts val="500"/>
              </a:spcBef>
              <a:spcAft>
                <a:spcPts val="0"/>
              </a:spcAft>
              <a:buClr>
                <a:srgbClr val="89979F"/>
              </a:buClr>
              <a:buSzPts val="1600"/>
              <a:buNone/>
              <a:defRPr sz="1600">
                <a:solidFill>
                  <a:srgbClr val="89979F"/>
                </a:solidFill>
              </a:defRPr>
            </a:lvl4pPr>
            <a:lvl5pPr marL="2286000" lvl="4" indent="-228600" algn="l">
              <a:lnSpc>
                <a:spcPct val="90000"/>
              </a:lnSpc>
              <a:spcBef>
                <a:spcPts val="500"/>
              </a:spcBef>
              <a:spcAft>
                <a:spcPts val="0"/>
              </a:spcAft>
              <a:buClr>
                <a:srgbClr val="89979F"/>
              </a:buClr>
              <a:buSzPts val="1600"/>
              <a:buNone/>
              <a:defRPr sz="1600">
                <a:solidFill>
                  <a:srgbClr val="89979F"/>
                </a:solidFill>
              </a:defRPr>
            </a:lvl5pPr>
            <a:lvl6pPr marL="2743200" lvl="5" indent="-228600" algn="l">
              <a:lnSpc>
                <a:spcPct val="90000"/>
              </a:lnSpc>
              <a:spcBef>
                <a:spcPts val="500"/>
              </a:spcBef>
              <a:spcAft>
                <a:spcPts val="0"/>
              </a:spcAft>
              <a:buClr>
                <a:srgbClr val="89979F"/>
              </a:buClr>
              <a:buSzPts val="1600"/>
              <a:buNone/>
              <a:defRPr sz="1600">
                <a:solidFill>
                  <a:srgbClr val="89979F"/>
                </a:solidFill>
              </a:defRPr>
            </a:lvl6pPr>
            <a:lvl7pPr marL="3200400" lvl="6" indent="-228600" algn="l">
              <a:lnSpc>
                <a:spcPct val="90000"/>
              </a:lnSpc>
              <a:spcBef>
                <a:spcPts val="500"/>
              </a:spcBef>
              <a:spcAft>
                <a:spcPts val="0"/>
              </a:spcAft>
              <a:buClr>
                <a:srgbClr val="89979F"/>
              </a:buClr>
              <a:buSzPts val="1600"/>
              <a:buNone/>
              <a:defRPr sz="1600">
                <a:solidFill>
                  <a:srgbClr val="89979F"/>
                </a:solidFill>
              </a:defRPr>
            </a:lvl7pPr>
            <a:lvl8pPr marL="3657600" lvl="7" indent="-228600" algn="l">
              <a:lnSpc>
                <a:spcPct val="90000"/>
              </a:lnSpc>
              <a:spcBef>
                <a:spcPts val="500"/>
              </a:spcBef>
              <a:spcAft>
                <a:spcPts val="0"/>
              </a:spcAft>
              <a:buClr>
                <a:srgbClr val="89979F"/>
              </a:buClr>
              <a:buSzPts val="1600"/>
              <a:buNone/>
              <a:defRPr sz="1600">
                <a:solidFill>
                  <a:srgbClr val="89979F"/>
                </a:solidFill>
              </a:defRPr>
            </a:lvl8pPr>
            <a:lvl9pPr marL="4114800" lvl="8" indent="-228600" algn="l">
              <a:lnSpc>
                <a:spcPct val="90000"/>
              </a:lnSpc>
              <a:spcBef>
                <a:spcPts val="500"/>
              </a:spcBef>
              <a:spcAft>
                <a:spcPts val="0"/>
              </a:spcAft>
              <a:buClr>
                <a:srgbClr val="89979F"/>
              </a:buClr>
              <a:buSzPts val="1600"/>
              <a:buNone/>
              <a:defRPr sz="1600">
                <a:solidFill>
                  <a:srgbClr val="89979F"/>
                </a:solidFill>
              </a:defRPr>
            </a:lvl9pPr>
          </a:lstStyle>
          <a:p>
            <a:endParaRPr/>
          </a:p>
        </p:txBody>
      </p:sp>
      <p:sp>
        <p:nvSpPr>
          <p:cNvPr id="26" name="Google Shape;2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08"/>
        <p:cNvGrpSpPr/>
        <p:nvPr/>
      </p:nvGrpSpPr>
      <p:grpSpPr>
        <a:xfrm>
          <a:off x="0" y="0"/>
          <a:ext cx="0" cy="0"/>
          <a:chOff x="0" y="0"/>
          <a:chExt cx="0" cy="0"/>
        </a:xfrm>
      </p:grpSpPr>
      <p:sp>
        <p:nvSpPr>
          <p:cNvPr id="209" name="Google Shape;209;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7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7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215"/>
        <p:cNvGrpSpPr/>
        <p:nvPr/>
      </p:nvGrpSpPr>
      <p:grpSpPr>
        <a:xfrm>
          <a:off x="0" y="0"/>
          <a:ext cx="0" cy="0"/>
          <a:chOff x="0" y="0"/>
          <a:chExt cx="0" cy="0"/>
        </a:xfrm>
      </p:grpSpPr>
      <p:sp>
        <p:nvSpPr>
          <p:cNvPr id="216" name="Google Shape;216;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73"/>
          <p:cNvSpPr>
            <a:spLocks noGrp="1"/>
          </p:cNvSpPr>
          <p:nvPr>
            <p:ph type="pic" idx="2"/>
          </p:nvPr>
        </p:nvSpPr>
        <p:spPr>
          <a:xfrm>
            <a:off x="5183188" y="987425"/>
            <a:ext cx="6172200" cy="4873625"/>
          </a:xfrm>
          <a:prstGeom prst="rect">
            <a:avLst/>
          </a:prstGeom>
          <a:noFill/>
          <a:ln>
            <a:noFill/>
          </a:ln>
        </p:spPr>
      </p:sp>
      <p:sp>
        <p:nvSpPr>
          <p:cNvPr id="218" name="Google Shape;218;p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22"/>
        <p:cNvGrpSpPr/>
        <p:nvPr/>
      </p:nvGrpSpPr>
      <p:grpSpPr>
        <a:xfrm>
          <a:off x="0" y="0"/>
          <a:ext cx="0" cy="0"/>
          <a:chOff x="0" y="0"/>
          <a:chExt cx="0" cy="0"/>
        </a:xfrm>
      </p:grpSpPr>
      <p:sp>
        <p:nvSpPr>
          <p:cNvPr id="223" name="Google Shape;223;p74"/>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74"/>
          <p:cNvSpPr txBox="1">
            <a:spLocks noGrp="1"/>
          </p:cNvSpPr>
          <p:nvPr>
            <p:ph type="body" idx="1"/>
          </p:nvPr>
        </p:nvSpPr>
        <p:spPr>
          <a:xfrm rot="5400000">
            <a:off x="3845686" y="-379429"/>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228"/>
        <p:cNvGrpSpPr/>
        <p:nvPr/>
      </p:nvGrpSpPr>
      <p:grpSpPr>
        <a:xfrm>
          <a:off x="0" y="0"/>
          <a:ext cx="0" cy="0"/>
          <a:chOff x="0" y="0"/>
          <a:chExt cx="0" cy="0"/>
        </a:xfrm>
      </p:grpSpPr>
      <p:sp>
        <p:nvSpPr>
          <p:cNvPr id="229" name="Google Shape;229;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42"/>
        <p:cNvGrpSpPr/>
        <p:nvPr/>
      </p:nvGrpSpPr>
      <p:grpSpPr>
        <a:xfrm>
          <a:off x="0" y="0"/>
          <a:ext cx="0" cy="0"/>
          <a:chOff x="0" y="0"/>
          <a:chExt cx="0" cy="0"/>
        </a:xfrm>
      </p:grpSpPr>
      <p:sp>
        <p:nvSpPr>
          <p:cNvPr id="243" name="Google Shape;243;p7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7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5" name="Google Shape;245;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48"/>
        <p:cNvGrpSpPr/>
        <p:nvPr/>
      </p:nvGrpSpPr>
      <p:grpSpPr>
        <a:xfrm>
          <a:off x="0" y="0"/>
          <a:ext cx="0" cy="0"/>
          <a:chOff x="0" y="0"/>
          <a:chExt cx="0" cy="0"/>
        </a:xfrm>
      </p:grpSpPr>
      <p:sp>
        <p:nvSpPr>
          <p:cNvPr id="249" name="Google Shape;249;p78"/>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78"/>
          <p:cNvSpPr txBox="1">
            <a:spLocks noGrp="1"/>
          </p:cNvSpPr>
          <p:nvPr>
            <p:ph type="body" idx="1"/>
          </p:nvPr>
        </p:nvSpPr>
        <p:spPr>
          <a:xfrm>
            <a:off x="838200" y="296395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54"/>
        <p:cNvGrpSpPr/>
        <p:nvPr/>
      </p:nvGrpSpPr>
      <p:grpSpPr>
        <a:xfrm>
          <a:off x="0" y="0"/>
          <a:ext cx="0" cy="0"/>
          <a:chOff x="0" y="0"/>
          <a:chExt cx="0" cy="0"/>
        </a:xfrm>
      </p:grpSpPr>
      <p:sp>
        <p:nvSpPr>
          <p:cNvPr id="255" name="Google Shape;255;p7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7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7" name="Google Shape;257;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60"/>
        <p:cNvGrpSpPr/>
        <p:nvPr/>
      </p:nvGrpSpPr>
      <p:grpSpPr>
        <a:xfrm>
          <a:off x="0" y="0"/>
          <a:ext cx="0" cy="0"/>
          <a:chOff x="0" y="0"/>
          <a:chExt cx="0" cy="0"/>
        </a:xfrm>
      </p:grpSpPr>
      <p:sp>
        <p:nvSpPr>
          <p:cNvPr id="261" name="Google Shape;261;p80"/>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8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8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267"/>
        <p:cNvGrpSpPr/>
        <p:nvPr/>
      </p:nvGrpSpPr>
      <p:grpSpPr>
        <a:xfrm>
          <a:off x="0" y="0"/>
          <a:ext cx="0" cy="0"/>
          <a:chOff x="0" y="0"/>
          <a:chExt cx="0" cy="0"/>
        </a:xfrm>
      </p:grpSpPr>
      <p:sp>
        <p:nvSpPr>
          <p:cNvPr id="268" name="Google Shape;268;p8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8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0" name="Google Shape;270;p8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8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2" name="Google Shape;272;p8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76"/>
        <p:cNvGrpSpPr/>
        <p:nvPr/>
      </p:nvGrpSpPr>
      <p:grpSpPr>
        <a:xfrm>
          <a:off x="0" y="0"/>
          <a:ext cx="0" cy="0"/>
          <a:chOff x="0" y="0"/>
          <a:chExt cx="0" cy="0"/>
        </a:xfrm>
      </p:grpSpPr>
      <p:sp>
        <p:nvSpPr>
          <p:cNvPr id="277" name="Google Shape;277;p82"/>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838200" y="108241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81"/>
        <p:cNvGrpSpPr/>
        <p:nvPr/>
      </p:nvGrpSpPr>
      <p:grpSpPr>
        <a:xfrm>
          <a:off x="0" y="0"/>
          <a:ext cx="0" cy="0"/>
          <a:chOff x="0" y="0"/>
          <a:chExt cx="0" cy="0"/>
        </a:xfrm>
      </p:grpSpPr>
      <p:sp>
        <p:nvSpPr>
          <p:cNvPr id="282" name="Google Shape;28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85"/>
        <p:cNvGrpSpPr/>
        <p:nvPr/>
      </p:nvGrpSpPr>
      <p:grpSpPr>
        <a:xfrm>
          <a:off x="0" y="0"/>
          <a:ext cx="0" cy="0"/>
          <a:chOff x="0" y="0"/>
          <a:chExt cx="0" cy="0"/>
        </a:xfrm>
      </p:grpSpPr>
      <p:sp>
        <p:nvSpPr>
          <p:cNvPr id="286" name="Google Shape;286;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8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8" name="Google Shape;288;p8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9" name="Google Shape;289;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292"/>
        <p:cNvGrpSpPr/>
        <p:nvPr/>
      </p:nvGrpSpPr>
      <p:grpSpPr>
        <a:xfrm>
          <a:off x="0" y="0"/>
          <a:ext cx="0" cy="0"/>
          <a:chOff x="0" y="0"/>
          <a:chExt cx="0" cy="0"/>
        </a:xfrm>
      </p:grpSpPr>
      <p:sp>
        <p:nvSpPr>
          <p:cNvPr id="293" name="Google Shape;293;p8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85"/>
          <p:cNvSpPr>
            <a:spLocks noGrp="1"/>
          </p:cNvSpPr>
          <p:nvPr>
            <p:ph type="pic" idx="2"/>
          </p:nvPr>
        </p:nvSpPr>
        <p:spPr>
          <a:xfrm>
            <a:off x="5183188" y="987425"/>
            <a:ext cx="6172200" cy="4873625"/>
          </a:xfrm>
          <a:prstGeom prst="rect">
            <a:avLst/>
          </a:prstGeom>
          <a:noFill/>
          <a:ln>
            <a:noFill/>
          </a:ln>
        </p:spPr>
      </p:sp>
      <p:sp>
        <p:nvSpPr>
          <p:cNvPr id="295" name="Google Shape;295;p8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6" name="Google Shape;296;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99"/>
        <p:cNvGrpSpPr/>
        <p:nvPr/>
      </p:nvGrpSpPr>
      <p:grpSpPr>
        <a:xfrm>
          <a:off x="0" y="0"/>
          <a:ext cx="0" cy="0"/>
          <a:chOff x="0" y="0"/>
          <a:chExt cx="0" cy="0"/>
        </a:xfrm>
      </p:grpSpPr>
      <p:sp>
        <p:nvSpPr>
          <p:cNvPr id="300" name="Google Shape;300;p86"/>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86"/>
          <p:cNvSpPr txBox="1">
            <a:spLocks noGrp="1"/>
          </p:cNvSpPr>
          <p:nvPr>
            <p:ph type="body" idx="1"/>
          </p:nvPr>
        </p:nvSpPr>
        <p:spPr>
          <a:xfrm rot="5400000">
            <a:off x="3920331" y="-118172"/>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305"/>
        <p:cNvGrpSpPr/>
        <p:nvPr/>
      </p:nvGrpSpPr>
      <p:grpSpPr>
        <a:xfrm>
          <a:off x="0" y="0"/>
          <a:ext cx="0" cy="0"/>
          <a:chOff x="0" y="0"/>
          <a:chExt cx="0" cy="0"/>
        </a:xfrm>
      </p:grpSpPr>
      <p:sp>
        <p:nvSpPr>
          <p:cNvPr id="306" name="Google Shape;306;p8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8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319"/>
        <p:cNvGrpSpPr/>
        <p:nvPr/>
      </p:nvGrpSpPr>
      <p:grpSpPr>
        <a:xfrm>
          <a:off x="0" y="0"/>
          <a:ext cx="0" cy="0"/>
          <a:chOff x="0" y="0"/>
          <a:chExt cx="0" cy="0"/>
        </a:xfrm>
      </p:grpSpPr>
      <p:sp>
        <p:nvSpPr>
          <p:cNvPr id="320" name="Google Shape;320;p8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tillium We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8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2" name="Google Shape;322;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25"/>
        <p:cNvGrpSpPr/>
        <p:nvPr/>
      </p:nvGrpSpPr>
      <p:grpSpPr>
        <a:xfrm>
          <a:off x="0" y="0"/>
          <a:ext cx="0" cy="0"/>
          <a:chOff x="0" y="0"/>
          <a:chExt cx="0" cy="0"/>
        </a:xfrm>
      </p:grpSpPr>
      <p:sp>
        <p:nvSpPr>
          <p:cNvPr id="326" name="Google Shape;326;p90"/>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90"/>
          <p:cNvSpPr txBox="1">
            <a:spLocks noGrp="1"/>
          </p:cNvSpPr>
          <p:nvPr>
            <p:ph type="body" idx="1"/>
          </p:nvPr>
        </p:nvSpPr>
        <p:spPr>
          <a:xfrm>
            <a:off x="763555" y="2702702"/>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31"/>
        <p:cNvGrpSpPr/>
        <p:nvPr/>
      </p:nvGrpSpPr>
      <p:grpSpPr>
        <a:xfrm>
          <a:off x="0" y="0"/>
          <a:ext cx="0" cy="0"/>
          <a:chOff x="0" y="0"/>
          <a:chExt cx="0" cy="0"/>
        </a:xfrm>
      </p:grpSpPr>
      <p:sp>
        <p:nvSpPr>
          <p:cNvPr id="332" name="Google Shape;332;p9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tillium We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3" name="Google Shape;333;p9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979F"/>
              </a:buClr>
              <a:buSzPts val="2400"/>
              <a:buNone/>
              <a:defRPr sz="2400">
                <a:solidFill>
                  <a:srgbClr val="89979F"/>
                </a:solidFill>
              </a:defRPr>
            </a:lvl1pPr>
            <a:lvl2pPr marL="914400" lvl="1" indent="-228600" algn="l">
              <a:lnSpc>
                <a:spcPct val="90000"/>
              </a:lnSpc>
              <a:spcBef>
                <a:spcPts val="500"/>
              </a:spcBef>
              <a:spcAft>
                <a:spcPts val="0"/>
              </a:spcAft>
              <a:buClr>
                <a:srgbClr val="89979F"/>
              </a:buClr>
              <a:buSzPts val="2000"/>
              <a:buNone/>
              <a:defRPr sz="2000">
                <a:solidFill>
                  <a:srgbClr val="89979F"/>
                </a:solidFill>
              </a:defRPr>
            </a:lvl2pPr>
            <a:lvl3pPr marL="1371600" lvl="2" indent="-228600" algn="l">
              <a:lnSpc>
                <a:spcPct val="90000"/>
              </a:lnSpc>
              <a:spcBef>
                <a:spcPts val="500"/>
              </a:spcBef>
              <a:spcAft>
                <a:spcPts val="0"/>
              </a:spcAft>
              <a:buClr>
                <a:srgbClr val="89979F"/>
              </a:buClr>
              <a:buSzPts val="1800"/>
              <a:buNone/>
              <a:defRPr sz="1800">
                <a:solidFill>
                  <a:srgbClr val="89979F"/>
                </a:solidFill>
              </a:defRPr>
            </a:lvl3pPr>
            <a:lvl4pPr marL="1828800" lvl="3" indent="-228600" algn="l">
              <a:lnSpc>
                <a:spcPct val="90000"/>
              </a:lnSpc>
              <a:spcBef>
                <a:spcPts val="500"/>
              </a:spcBef>
              <a:spcAft>
                <a:spcPts val="0"/>
              </a:spcAft>
              <a:buClr>
                <a:srgbClr val="89979F"/>
              </a:buClr>
              <a:buSzPts val="1600"/>
              <a:buNone/>
              <a:defRPr sz="1600">
                <a:solidFill>
                  <a:srgbClr val="89979F"/>
                </a:solidFill>
              </a:defRPr>
            </a:lvl4pPr>
            <a:lvl5pPr marL="2286000" lvl="4" indent="-228600" algn="l">
              <a:lnSpc>
                <a:spcPct val="90000"/>
              </a:lnSpc>
              <a:spcBef>
                <a:spcPts val="500"/>
              </a:spcBef>
              <a:spcAft>
                <a:spcPts val="0"/>
              </a:spcAft>
              <a:buClr>
                <a:srgbClr val="89979F"/>
              </a:buClr>
              <a:buSzPts val="1600"/>
              <a:buNone/>
              <a:defRPr sz="1600">
                <a:solidFill>
                  <a:srgbClr val="89979F"/>
                </a:solidFill>
              </a:defRPr>
            </a:lvl5pPr>
            <a:lvl6pPr marL="2743200" lvl="5" indent="-228600" algn="l">
              <a:lnSpc>
                <a:spcPct val="90000"/>
              </a:lnSpc>
              <a:spcBef>
                <a:spcPts val="500"/>
              </a:spcBef>
              <a:spcAft>
                <a:spcPts val="0"/>
              </a:spcAft>
              <a:buClr>
                <a:srgbClr val="89979F"/>
              </a:buClr>
              <a:buSzPts val="1600"/>
              <a:buNone/>
              <a:defRPr sz="1600">
                <a:solidFill>
                  <a:srgbClr val="89979F"/>
                </a:solidFill>
              </a:defRPr>
            </a:lvl6pPr>
            <a:lvl7pPr marL="3200400" lvl="6" indent="-228600" algn="l">
              <a:lnSpc>
                <a:spcPct val="90000"/>
              </a:lnSpc>
              <a:spcBef>
                <a:spcPts val="500"/>
              </a:spcBef>
              <a:spcAft>
                <a:spcPts val="0"/>
              </a:spcAft>
              <a:buClr>
                <a:srgbClr val="89979F"/>
              </a:buClr>
              <a:buSzPts val="1600"/>
              <a:buNone/>
              <a:defRPr sz="1600">
                <a:solidFill>
                  <a:srgbClr val="89979F"/>
                </a:solidFill>
              </a:defRPr>
            </a:lvl7pPr>
            <a:lvl8pPr marL="3657600" lvl="7" indent="-228600" algn="l">
              <a:lnSpc>
                <a:spcPct val="90000"/>
              </a:lnSpc>
              <a:spcBef>
                <a:spcPts val="500"/>
              </a:spcBef>
              <a:spcAft>
                <a:spcPts val="0"/>
              </a:spcAft>
              <a:buClr>
                <a:srgbClr val="89979F"/>
              </a:buClr>
              <a:buSzPts val="1600"/>
              <a:buNone/>
              <a:defRPr sz="1600">
                <a:solidFill>
                  <a:srgbClr val="89979F"/>
                </a:solidFill>
              </a:defRPr>
            </a:lvl8pPr>
            <a:lvl9pPr marL="4114800" lvl="8" indent="-228600" algn="l">
              <a:lnSpc>
                <a:spcPct val="90000"/>
              </a:lnSpc>
              <a:spcBef>
                <a:spcPts val="500"/>
              </a:spcBef>
              <a:spcAft>
                <a:spcPts val="0"/>
              </a:spcAft>
              <a:buClr>
                <a:srgbClr val="89979F"/>
              </a:buClr>
              <a:buSzPts val="1600"/>
              <a:buNone/>
              <a:defRPr sz="1600">
                <a:solidFill>
                  <a:srgbClr val="89979F"/>
                </a:solidFill>
              </a:defRPr>
            </a:lvl9pPr>
          </a:lstStyle>
          <a:p>
            <a:endParaRPr/>
          </a:p>
        </p:txBody>
      </p:sp>
      <p:sp>
        <p:nvSpPr>
          <p:cNvPr id="334" name="Google Shape;334;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7"/>
        <p:cNvGrpSpPr/>
        <p:nvPr/>
      </p:nvGrpSpPr>
      <p:grpSpPr>
        <a:xfrm>
          <a:off x="0" y="0"/>
          <a:ext cx="0" cy="0"/>
          <a:chOff x="0" y="0"/>
          <a:chExt cx="0" cy="0"/>
        </a:xfrm>
      </p:grpSpPr>
      <p:sp>
        <p:nvSpPr>
          <p:cNvPr id="338" name="Google Shape;338;p92"/>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9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9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44"/>
        <p:cNvGrpSpPr/>
        <p:nvPr/>
      </p:nvGrpSpPr>
      <p:grpSpPr>
        <a:xfrm>
          <a:off x="0" y="0"/>
          <a:ext cx="0" cy="0"/>
          <a:chOff x="0" y="0"/>
          <a:chExt cx="0" cy="0"/>
        </a:xfrm>
      </p:grpSpPr>
      <p:sp>
        <p:nvSpPr>
          <p:cNvPr id="345" name="Google Shape;345;p9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9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7" name="Google Shape;347;p9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9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9" name="Google Shape;349;p9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353"/>
        <p:cNvGrpSpPr/>
        <p:nvPr/>
      </p:nvGrpSpPr>
      <p:grpSpPr>
        <a:xfrm>
          <a:off x="0" y="0"/>
          <a:ext cx="0" cy="0"/>
          <a:chOff x="0" y="0"/>
          <a:chExt cx="0" cy="0"/>
        </a:xfrm>
      </p:grpSpPr>
      <p:sp>
        <p:nvSpPr>
          <p:cNvPr id="354" name="Google Shape;354;p94"/>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58"/>
        <p:cNvGrpSpPr/>
        <p:nvPr/>
      </p:nvGrpSpPr>
      <p:grpSpPr>
        <a:xfrm>
          <a:off x="0" y="0"/>
          <a:ext cx="0" cy="0"/>
          <a:chOff x="0" y="0"/>
          <a:chExt cx="0" cy="0"/>
        </a:xfrm>
      </p:grpSpPr>
      <p:sp>
        <p:nvSpPr>
          <p:cNvPr id="359" name="Google Shape;359;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362"/>
        <p:cNvGrpSpPr/>
        <p:nvPr/>
      </p:nvGrpSpPr>
      <p:grpSpPr>
        <a:xfrm>
          <a:off x="0" y="0"/>
          <a:ext cx="0" cy="0"/>
          <a:chOff x="0" y="0"/>
          <a:chExt cx="0" cy="0"/>
        </a:xfrm>
      </p:grpSpPr>
      <p:sp>
        <p:nvSpPr>
          <p:cNvPr id="363" name="Google Shape;363;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9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5" name="Google Shape;365;p9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6" name="Google Shape;366;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369"/>
        <p:cNvGrpSpPr/>
        <p:nvPr/>
      </p:nvGrpSpPr>
      <p:grpSpPr>
        <a:xfrm>
          <a:off x="0" y="0"/>
          <a:ext cx="0" cy="0"/>
          <a:chOff x="0" y="0"/>
          <a:chExt cx="0" cy="0"/>
        </a:xfrm>
      </p:grpSpPr>
      <p:sp>
        <p:nvSpPr>
          <p:cNvPr id="370" name="Google Shape;370;p9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97"/>
          <p:cNvSpPr>
            <a:spLocks noGrp="1"/>
          </p:cNvSpPr>
          <p:nvPr>
            <p:ph type="pic" idx="2"/>
          </p:nvPr>
        </p:nvSpPr>
        <p:spPr>
          <a:xfrm>
            <a:off x="5183188" y="987425"/>
            <a:ext cx="6172200" cy="4873625"/>
          </a:xfrm>
          <a:prstGeom prst="rect">
            <a:avLst/>
          </a:prstGeom>
          <a:noFill/>
          <a:ln>
            <a:noFill/>
          </a:ln>
        </p:spPr>
      </p:sp>
      <p:sp>
        <p:nvSpPr>
          <p:cNvPr id="372" name="Google Shape;372;p9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3" name="Google Shape;373;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376"/>
        <p:cNvGrpSpPr/>
        <p:nvPr/>
      </p:nvGrpSpPr>
      <p:grpSpPr>
        <a:xfrm>
          <a:off x="0" y="0"/>
          <a:ext cx="0" cy="0"/>
          <a:chOff x="0" y="0"/>
          <a:chExt cx="0" cy="0"/>
        </a:xfrm>
      </p:grpSpPr>
      <p:sp>
        <p:nvSpPr>
          <p:cNvPr id="377" name="Google Shape;377;p98"/>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98"/>
          <p:cNvSpPr txBox="1">
            <a:spLocks noGrp="1"/>
          </p:cNvSpPr>
          <p:nvPr>
            <p:ph type="body" idx="1"/>
          </p:nvPr>
        </p:nvSpPr>
        <p:spPr>
          <a:xfrm rot="5400000">
            <a:off x="3845686" y="-379429"/>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382"/>
        <p:cNvGrpSpPr/>
        <p:nvPr/>
      </p:nvGrpSpPr>
      <p:grpSpPr>
        <a:xfrm>
          <a:off x="0" y="0"/>
          <a:ext cx="0" cy="0"/>
          <a:chOff x="0" y="0"/>
          <a:chExt cx="0" cy="0"/>
        </a:xfrm>
      </p:grpSpPr>
      <p:sp>
        <p:nvSpPr>
          <p:cNvPr id="383" name="Google Shape;383;p9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9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a:spLocks noGrp="1"/>
          </p:cNvSpPr>
          <p:nvPr>
            <p:ph type="pic" idx="2"/>
          </p:nvPr>
        </p:nvSpPr>
        <p:spPr>
          <a:xfrm>
            <a:off x="5183188" y="987425"/>
            <a:ext cx="6172200" cy="4873625"/>
          </a:xfrm>
          <a:prstGeom prst="rect">
            <a:avLst/>
          </a:prstGeom>
          <a:noFill/>
          <a:ln>
            <a:noFill/>
          </a:ln>
        </p:spPr>
      </p:sp>
      <p:sp>
        <p:nvSpPr>
          <p:cNvPr id="64" name="Google Shape;6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0"/>
          <p:cNvSpPr txBox="1">
            <a:spLocks noGrp="1"/>
          </p:cNvSpPr>
          <p:nvPr>
            <p:ph type="body" idx="1"/>
          </p:nvPr>
        </p:nvSpPr>
        <p:spPr>
          <a:xfrm>
            <a:off x="763555" y="2702702"/>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9pPr>
          </a:lstStyle>
          <a:p>
            <a:endParaRPr/>
          </a:p>
        </p:txBody>
      </p:sp>
      <p:sp>
        <p:nvSpPr>
          <p:cNvPr id="8" name="Google Shape;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979F"/>
                </a:solidFill>
                <a:latin typeface="Titillium Web"/>
                <a:ea typeface="Titillium Web"/>
                <a:cs typeface="Titillium Web"/>
                <a:sym typeface="Titillium Web"/>
              </a:defRPr>
            </a:lvl1pPr>
            <a:lvl2pPr marR="0" lvl="1"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2pPr>
            <a:lvl3pPr marR="0" lvl="2"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3pPr>
            <a:lvl4pPr marR="0" lvl="3"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4pPr>
            <a:lvl5pPr marR="0" lvl="4"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5pPr>
            <a:lvl6pPr marR="0" lvl="5"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6pPr>
            <a:lvl7pPr marR="0" lvl="6"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7pPr>
            <a:lvl8pPr marR="0" lvl="7"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8pPr>
            <a:lvl9pPr marR="0" lvl="8"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9pPr>
          </a:lstStyle>
          <a:p>
            <a:endParaRPr/>
          </a:p>
        </p:txBody>
      </p:sp>
      <p:sp>
        <p:nvSpPr>
          <p:cNvPr id="9" name="Google Shape;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979F"/>
                </a:solidFill>
                <a:latin typeface="Titillium Web"/>
                <a:ea typeface="Titillium Web"/>
                <a:cs typeface="Titillium Web"/>
                <a:sym typeface="Titillium Web"/>
              </a:defRPr>
            </a:lvl1pPr>
            <a:lvl2pPr marR="0" lvl="1"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2pPr>
            <a:lvl3pPr marR="0" lvl="2"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3pPr>
            <a:lvl4pPr marR="0" lvl="3"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4pPr>
            <a:lvl5pPr marR="0" lvl="4"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5pPr>
            <a:lvl6pPr marR="0" lvl="5"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6pPr>
            <a:lvl7pPr marR="0" lvl="6"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7pPr>
            <a:lvl8pPr marR="0" lvl="7"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8pPr>
            <a:lvl9pPr marR="0" lvl="8"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9pPr>
          </a:lstStyle>
          <a:p>
            <a:endParaRPr/>
          </a:p>
        </p:txBody>
      </p:sp>
      <p:sp>
        <p:nvSpPr>
          <p:cNvPr id="10" name="Google Shape;1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979F"/>
                </a:solidFill>
                <a:latin typeface="Titillium Web"/>
                <a:ea typeface="Titillium Web"/>
                <a:cs typeface="Titillium Web"/>
                <a:sym typeface="Titillium Web"/>
              </a:defRPr>
            </a:lvl1pPr>
            <a:lvl2pPr marL="0" marR="0" lvl="1" indent="0" algn="r" rtl="0">
              <a:spcBef>
                <a:spcPts val="0"/>
              </a:spcBef>
              <a:buNone/>
              <a:defRPr sz="1200" b="0" i="0" u="none" strike="noStrike" cap="none">
                <a:solidFill>
                  <a:srgbClr val="89979F"/>
                </a:solidFill>
                <a:latin typeface="Titillium Web"/>
                <a:ea typeface="Titillium Web"/>
                <a:cs typeface="Titillium Web"/>
                <a:sym typeface="Titillium Web"/>
              </a:defRPr>
            </a:lvl2pPr>
            <a:lvl3pPr marL="0" marR="0" lvl="2" indent="0" algn="r" rtl="0">
              <a:spcBef>
                <a:spcPts val="0"/>
              </a:spcBef>
              <a:buNone/>
              <a:defRPr sz="1200" b="0" i="0" u="none" strike="noStrike" cap="none">
                <a:solidFill>
                  <a:srgbClr val="89979F"/>
                </a:solidFill>
                <a:latin typeface="Titillium Web"/>
                <a:ea typeface="Titillium Web"/>
                <a:cs typeface="Titillium Web"/>
                <a:sym typeface="Titillium Web"/>
              </a:defRPr>
            </a:lvl3pPr>
            <a:lvl4pPr marL="0" marR="0" lvl="3" indent="0" algn="r" rtl="0">
              <a:spcBef>
                <a:spcPts val="0"/>
              </a:spcBef>
              <a:buNone/>
              <a:defRPr sz="1200" b="0" i="0" u="none" strike="noStrike" cap="none">
                <a:solidFill>
                  <a:srgbClr val="89979F"/>
                </a:solidFill>
                <a:latin typeface="Titillium Web"/>
                <a:ea typeface="Titillium Web"/>
                <a:cs typeface="Titillium Web"/>
                <a:sym typeface="Titillium Web"/>
              </a:defRPr>
            </a:lvl4pPr>
            <a:lvl5pPr marL="0" marR="0" lvl="4" indent="0" algn="r" rtl="0">
              <a:spcBef>
                <a:spcPts val="0"/>
              </a:spcBef>
              <a:buNone/>
              <a:defRPr sz="1200" b="0" i="0" u="none" strike="noStrike" cap="none">
                <a:solidFill>
                  <a:srgbClr val="89979F"/>
                </a:solidFill>
                <a:latin typeface="Titillium Web"/>
                <a:ea typeface="Titillium Web"/>
                <a:cs typeface="Titillium Web"/>
                <a:sym typeface="Titillium Web"/>
              </a:defRPr>
            </a:lvl5pPr>
            <a:lvl6pPr marL="0" marR="0" lvl="5" indent="0" algn="r" rtl="0">
              <a:spcBef>
                <a:spcPts val="0"/>
              </a:spcBef>
              <a:buNone/>
              <a:defRPr sz="1200" b="0" i="0" u="none" strike="noStrike" cap="none">
                <a:solidFill>
                  <a:srgbClr val="89979F"/>
                </a:solidFill>
                <a:latin typeface="Titillium Web"/>
                <a:ea typeface="Titillium Web"/>
                <a:cs typeface="Titillium Web"/>
                <a:sym typeface="Titillium Web"/>
              </a:defRPr>
            </a:lvl6pPr>
            <a:lvl7pPr marL="0" marR="0" lvl="6" indent="0" algn="r" rtl="0">
              <a:spcBef>
                <a:spcPts val="0"/>
              </a:spcBef>
              <a:buNone/>
              <a:defRPr sz="1200" b="0" i="0" u="none" strike="noStrike" cap="none">
                <a:solidFill>
                  <a:srgbClr val="89979F"/>
                </a:solidFill>
                <a:latin typeface="Titillium Web"/>
                <a:ea typeface="Titillium Web"/>
                <a:cs typeface="Titillium Web"/>
                <a:sym typeface="Titillium Web"/>
              </a:defRPr>
            </a:lvl7pPr>
            <a:lvl8pPr marL="0" marR="0" lvl="7" indent="0" algn="r" rtl="0">
              <a:spcBef>
                <a:spcPts val="0"/>
              </a:spcBef>
              <a:buNone/>
              <a:defRPr sz="1200" b="0" i="0" u="none" strike="noStrike" cap="none">
                <a:solidFill>
                  <a:srgbClr val="89979F"/>
                </a:solidFill>
                <a:latin typeface="Titillium Web"/>
                <a:ea typeface="Titillium Web"/>
                <a:cs typeface="Titillium Web"/>
                <a:sym typeface="Titillium Web"/>
              </a:defRPr>
            </a:lvl8pPr>
            <a:lvl9pPr marL="0" marR="0" lvl="8" indent="0" algn="r" rtl="0">
              <a:spcBef>
                <a:spcPts val="0"/>
              </a:spcBef>
              <a:buNone/>
              <a:defRPr sz="1200" b="0" i="0" u="none" strike="noStrike" cap="none">
                <a:solidFill>
                  <a:srgbClr val="89979F"/>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it-IT"/>
              <a:t>‹N›</a:t>
            </a:fld>
            <a:endParaRPr/>
          </a:p>
        </p:txBody>
      </p:sp>
      <p:pic>
        <p:nvPicPr>
          <p:cNvPr id="11" name="Google Shape;11;p40"/>
          <p:cNvPicPr preferRelativeResize="0"/>
          <p:nvPr/>
        </p:nvPicPr>
        <p:blipFill rotWithShape="1">
          <a:blip r:embed="rId13">
            <a:alphaModFix/>
          </a:blip>
          <a:srcRect/>
          <a:stretch/>
        </p:blipFill>
        <p:spPr>
          <a:xfrm>
            <a:off x="0" y="6453739"/>
            <a:ext cx="12264705" cy="404261"/>
          </a:xfrm>
          <a:prstGeom prst="rect">
            <a:avLst/>
          </a:prstGeom>
          <a:noFill/>
          <a:ln>
            <a:noFill/>
          </a:ln>
        </p:spPr>
      </p:pic>
      <p:pic>
        <p:nvPicPr>
          <p:cNvPr id="12" name="Google Shape;12;p40"/>
          <p:cNvPicPr preferRelativeResize="0"/>
          <p:nvPr/>
        </p:nvPicPr>
        <p:blipFill rotWithShape="1">
          <a:blip r:embed="rId14">
            <a:alphaModFix/>
          </a:blip>
          <a:srcRect/>
          <a:stretch/>
        </p:blipFill>
        <p:spPr>
          <a:xfrm>
            <a:off x="410547" y="103884"/>
            <a:ext cx="2563892" cy="891076"/>
          </a:xfrm>
          <a:prstGeom prst="rect">
            <a:avLst/>
          </a:prstGeom>
          <a:noFill/>
          <a:ln>
            <a:noFill/>
          </a:ln>
        </p:spPr>
      </p:pic>
      <p:sp>
        <p:nvSpPr>
          <p:cNvPr id="13" name="Google Shape;13;p40"/>
          <p:cNvSpPr txBox="1"/>
          <p:nvPr/>
        </p:nvSpPr>
        <p:spPr>
          <a:xfrm>
            <a:off x="0" y="6455865"/>
            <a:ext cx="121920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0" i="0" u="none" strike="noStrike" cap="none">
                <a:solidFill>
                  <a:schemeClr val="lt1"/>
                </a:solidFill>
                <a:latin typeface="Titillium Web"/>
                <a:ea typeface="Titillium Web"/>
                <a:cs typeface="Titillium Web"/>
                <a:sym typeface="Titillium Web"/>
              </a:rPr>
              <a:t>Tel. 0272629640 - Email  info@scanci.it  formazione@scanci.it - www.scanci.it </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52"/>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52"/>
          <p:cNvSpPr txBox="1">
            <a:spLocks noGrp="1"/>
          </p:cNvSpPr>
          <p:nvPr>
            <p:ph type="body" idx="1"/>
          </p:nvPr>
        </p:nvSpPr>
        <p:spPr>
          <a:xfrm>
            <a:off x="838200" y="296395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86" name="Google Shape;86;p52"/>
          <p:cNvPicPr preferRelativeResize="0"/>
          <p:nvPr/>
        </p:nvPicPr>
        <p:blipFill rotWithShape="1">
          <a:blip r:embed="rId13">
            <a:alphaModFix/>
          </a:blip>
          <a:srcRect/>
          <a:stretch/>
        </p:blipFill>
        <p:spPr>
          <a:xfrm>
            <a:off x="0" y="6453739"/>
            <a:ext cx="12264705" cy="404261"/>
          </a:xfrm>
          <a:prstGeom prst="rect">
            <a:avLst/>
          </a:prstGeom>
          <a:noFill/>
          <a:ln>
            <a:noFill/>
          </a:ln>
        </p:spPr>
      </p:pic>
      <p:pic>
        <p:nvPicPr>
          <p:cNvPr id="87" name="Google Shape;87;p52"/>
          <p:cNvPicPr preferRelativeResize="0"/>
          <p:nvPr/>
        </p:nvPicPr>
        <p:blipFill rotWithShape="1">
          <a:blip r:embed="rId14">
            <a:alphaModFix/>
          </a:blip>
          <a:srcRect/>
          <a:stretch/>
        </p:blipFill>
        <p:spPr>
          <a:xfrm>
            <a:off x="410547" y="103884"/>
            <a:ext cx="2563892" cy="8910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64"/>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64"/>
          <p:cNvSpPr txBox="1">
            <a:spLocks noGrp="1"/>
          </p:cNvSpPr>
          <p:nvPr>
            <p:ph type="body" idx="1"/>
          </p:nvPr>
        </p:nvSpPr>
        <p:spPr>
          <a:xfrm>
            <a:off x="763555" y="2702702"/>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9pPr>
          </a:lstStyle>
          <a:p>
            <a:endParaRPr/>
          </a:p>
        </p:txBody>
      </p:sp>
      <p:sp>
        <p:nvSpPr>
          <p:cNvPr id="160" name="Google Shape;16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9979F"/>
                </a:solidFill>
                <a:latin typeface="Titillium Web"/>
                <a:ea typeface="Titillium Web"/>
                <a:cs typeface="Titillium Web"/>
                <a:sym typeface="Titillium Web"/>
              </a:defRPr>
            </a:lvl1pPr>
            <a:lvl2pPr marR="0" lvl="1"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2pPr>
            <a:lvl3pPr marR="0" lvl="2"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3pPr>
            <a:lvl4pPr marR="0" lvl="3"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4pPr>
            <a:lvl5pPr marR="0" lvl="4"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5pPr>
            <a:lvl6pPr marR="0" lvl="5"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6pPr>
            <a:lvl7pPr marR="0" lvl="6"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7pPr>
            <a:lvl8pPr marR="0" lvl="7"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8pPr>
            <a:lvl9pPr marR="0" lvl="8"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9pPr>
          </a:lstStyle>
          <a:p>
            <a:endParaRPr/>
          </a:p>
        </p:txBody>
      </p:sp>
      <p:sp>
        <p:nvSpPr>
          <p:cNvPr id="161" name="Google Shape;16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9979F"/>
                </a:solidFill>
                <a:latin typeface="Titillium Web"/>
                <a:ea typeface="Titillium Web"/>
                <a:cs typeface="Titillium Web"/>
                <a:sym typeface="Titillium Web"/>
              </a:defRPr>
            </a:lvl1pPr>
            <a:lvl2pPr marR="0" lvl="1"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2pPr>
            <a:lvl3pPr marR="0" lvl="2"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3pPr>
            <a:lvl4pPr marR="0" lvl="3"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4pPr>
            <a:lvl5pPr marR="0" lvl="4"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5pPr>
            <a:lvl6pPr marR="0" lvl="5"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6pPr>
            <a:lvl7pPr marR="0" lvl="6"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7pPr>
            <a:lvl8pPr marR="0" lvl="7"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8pPr>
            <a:lvl9pPr marR="0" lvl="8"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9pPr>
          </a:lstStyle>
          <a:p>
            <a:endParaRPr/>
          </a:p>
        </p:txBody>
      </p:sp>
      <p:sp>
        <p:nvSpPr>
          <p:cNvPr id="162" name="Google Shape;16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979F"/>
                </a:solidFill>
                <a:latin typeface="Titillium Web"/>
                <a:ea typeface="Titillium Web"/>
                <a:cs typeface="Titillium Web"/>
                <a:sym typeface="Titillium Web"/>
              </a:defRPr>
            </a:lvl1pPr>
            <a:lvl2pPr marL="0" marR="0" lvl="1" indent="0" algn="r" rtl="0">
              <a:spcBef>
                <a:spcPts val="0"/>
              </a:spcBef>
              <a:buNone/>
              <a:defRPr sz="1200">
                <a:solidFill>
                  <a:srgbClr val="89979F"/>
                </a:solidFill>
                <a:latin typeface="Titillium Web"/>
                <a:ea typeface="Titillium Web"/>
                <a:cs typeface="Titillium Web"/>
                <a:sym typeface="Titillium Web"/>
              </a:defRPr>
            </a:lvl2pPr>
            <a:lvl3pPr marL="0" marR="0" lvl="2" indent="0" algn="r" rtl="0">
              <a:spcBef>
                <a:spcPts val="0"/>
              </a:spcBef>
              <a:buNone/>
              <a:defRPr sz="1200">
                <a:solidFill>
                  <a:srgbClr val="89979F"/>
                </a:solidFill>
                <a:latin typeface="Titillium Web"/>
                <a:ea typeface="Titillium Web"/>
                <a:cs typeface="Titillium Web"/>
                <a:sym typeface="Titillium Web"/>
              </a:defRPr>
            </a:lvl3pPr>
            <a:lvl4pPr marL="0" marR="0" lvl="3" indent="0" algn="r" rtl="0">
              <a:spcBef>
                <a:spcPts val="0"/>
              </a:spcBef>
              <a:buNone/>
              <a:defRPr sz="1200">
                <a:solidFill>
                  <a:srgbClr val="89979F"/>
                </a:solidFill>
                <a:latin typeface="Titillium Web"/>
                <a:ea typeface="Titillium Web"/>
                <a:cs typeface="Titillium Web"/>
                <a:sym typeface="Titillium Web"/>
              </a:defRPr>
            </a:lvl4pPr>
            <a:lvl5pPr marL="0" marR="0" lvl="4" indent="0" algn="r" rtl="0">
              <a:spcBef>
                <a:spcPts val="0"/>
              </a:spcBef>
              <a:buNone/>
              <a:defRPr sz="1200">
                <a:solidFill>
                  <a:srgbClr val="89979F"/>
                </a:solidFill>
                <a:latin typeface="Titillium Web"/>
                <a:ea typeface="Titillium Web"/>
                <a:cs typeface="Titillium Web"/>
                <a:sym typeface="Titillium Web"/>
              </a:defRPr>
            </a:lvl5pPr>
            <a:lvl6pPr marL="0" marR="0" lvl="5" indent="0" algn="r" rtl="0">
              <a:spcBef>
                <a:spcPts val="0"/>
              </a:spcBef>
              <a:buNone/>
              <a:defRPr sz="1200">
                <a:solidFill>
                  <a:srgbClr val="89979F"/>
                </a:solidFill>
                <a:latin typeface="Titillium Web"/>
                <a:ea typeface="Titillium Web"/>
                <a:cs typeface="Titillium Web"/>
                <a:sym typeface="Titillium Web"/>
              </a:defRPr>
            </a:lvl6pPr>
            <a:lvl7pPr marL="0" marR="0" lvl="6" indent="0" algn="r" rtl="0">
              <a:spcBef>
                <a:spcPts val="0"/>
              </a:spcBef>
              <a:buNone/>
              <a:defRPr sz="1200">
                <a:solidFill>
                  <a:srgbClr val="89979F"/>
                </a:solidFill>
                <a:latin typeface="Titillium Web"/>
                <a:ea typeface="Titillium Web"/>
                <a:cs typeface="Titillium Web"/>
                <a:sym typeface="Titillium Web"/>
              </a:defRPr>
            </a:lvl7pPr>
            <a:lvl8pPr marL="0" marR="0" lvl="7" indent="0" algn="r" rtl="0">
              <a:spcBef>
                <a:spcPts val="0"/>
              </a:spcBef>
              <a:buNone/>
              <a:defRPr sz="1200">
                <a:solidFill>
                  <a:srgbClr val="89979F"/>
                </a:solidFill>
                <a:latin typeface="Titillium Web"/>
                <a:ea typeface="Titillium Web"/>
                <a:cs typeface="Titillium Web"/>
                <a:sym typeface="Titillium Web"/>
              </a:defRPr>
            </a:lvl8pPr>
            <a:lvl9pPr marL="0" marR="0" lvl="8" indent="0" algn="r" rtl="0">
              <a:spcBef>
                <a:spcPts val="0"/>
              </a:spcBef>
              <a:buNone/>
              <a:defRPr sz="1200">
                <a:solidFill>
                  <a:srgbClr val="89979F"/>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it-IT"/>
              <a:t>‹N›</a:t>
            </a:fld>
            <a:endParaRPr/>
          </a:p>
        </p:txBody>
      </p:sp>
      <p:pic>
        <p:nvPicPr>
          <p:cNvPr id="163" name="Google Shape;163;p64"/>
          <p:cNvPicPr preferRelativeResize="0"/>
          <p:nvPr/>
        </p:nvPicPr>
        <p:blipFill rotWithShape="1">
          <a:blip r:embed="rId13">
            <a:alphaModFix/>
          </a:blip>
          <a:srcRect/>
          <a:stretch/>
        </p:blipFill>
        <p:spPr>
          <a:xfrm>
            <a:off x="0" y="6453739"/>
            <a:ext cx="12264705" cy="404261"/>
          </a:xfrm>
          <a:prstGeom prst="rect">
            <a:avLst/>
          </a:prstGeom>
          <a:noFill/>
          <a:ln>
            <a:noFill/>
          </a:ln>
        </p:spPr>
      </p:pic>
      <p:pic>
        <p:nvPicPr>
          <p:cNvPr id="164" name="Google Shape;164;p64"/>
          <p:cNvPicPr preferRelativeResize="0"/>
          <p:nvPr/>
        </p:nvPicPr>
        <p:blipFill rotWithShape="1">
          <a:blip r:embed="rId14">
            <a:alphaModFix/>
          </a:blip>
          <a:srcRect/>
          <a:stretch/>
        </p:blipFill>
        <p:spPr>
          <a:xfrm>
            <a:off x="410547" y="103884"/>
            <a:ext cx="2563892" cy="8910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76"/>
          <p:cNvSpPr txBox="1">
            <a:spLocks noGrp="1"/>
          </p:cNvSpPr>
          <p:nvPr>
            <p:ph type="title"/>
          </p:nvPr>
        </p:nvSpPr>
        <p:spPr>
          <a:xfrm>
            <a:off x="838200" y="131667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76"/>
          <p:cNvSpPr txBox="1">
            <a:spLocks noGrp="1"/>
          </p:cNvSpPr>
          <p:nvPr>
            <p:ph type="body" idx="1"/>
          </p:nvPr>
        </p:nvSpPr>
        <p:spPr>
          <a:xfrm>
            <a:off x="838200" y="296395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240" name="Google Shape;240;p76"/>
          <p:cNvPicPr preferRelativeResize="0"/>
          <p:nvPr/>
        </p:nvPicPr>
        <p:blipFill rotWithShape="1">
          <a:blip r:embed="rId13">
            <a:alphaModFix/>
          </a:blip>
          <a:srcRect/>
          <a:stretch/>
        </p:blipFill>
        <p:spPr>
          <a:xfrm>
            <a:off x="0" y="6453739"/>
            <a:ext cx="12264705" cy="404261"/>
          </a:xfrm>
          <a:prstGeom prst="rect">
            <a:avLst/>
          </a:prstGeom>
          <a:noFill/>
          <a:ln>
            <a:noFill/>
          </a:ln>
        </p:spPr>
      </p:pic>
      <p:pic>
        <p:nvPicPr>
          <p:cNvPr id="241" name="Google Shape;241;p76"/>
          <p:cNvPicPr preferRelativeResize="0"/>
          <p:nvPr/>
        </p:nvPicPr>
        <p:blipFill rotWithShape="1">
          <a:blip r:embed="rId14">
            <a:alphaModFix/>
          </a:blip>
          <a:srcRect/>
          <a:stretch/>
        </p:blipFill>
        <p:spPr>
          <a:xfrm>
            <a:off x="410547" y="103884"/>
            <a:ext cx="2563892" cy="8910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88"/>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3" name="Google Shape;313;p88"/>
          <p:cNvSpPr txBox="1">
            <a:spLocks noGrp="1"/>
          </p:cNvSpPr>
          <p:nvPr>
            <p:ph type="body" idx="1"/>
          </p:nvPr>
        </p:nvSpPr>
        <p:spPr>
          <a:xfrm>
            <a:off x="763555" y="2702702"/>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9pPr>
          </a:lstStyle>
          <a:p>
            <a:endParaRPr/>
          </a:p>
        </p:txBody>
      </p:sp>
      <p:sp>
        <p:nvSpPr>
          <p:cNvPr id="314" name="Google Shape;314;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9979F"/>
                </a:solidFill>
                <a:latin typeface="Titillium Web"/>
                <a:ea typeface="Titillium Web"/>
                <a:cs typeface="Titillium Web"/>
                <a:sym typeface="Titillium Web"/>
              </a:defRPr>
            </a:lvl1pPr>
            <a:lvl2pPr marR="0" lvl="1"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2pPr>
            <a:lvl3pPr marR="0" lvl="2"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3pPr>
            <a:lvl4pPr marR="0" lvl="3"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4pPr>
            <a:lvl5pPr marR="0" lvl="4"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5pPr>
            <a:lvl6pPr marR="0" lvl="5"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6pPr>
            <a:lvl7pPr marR="0" lvl="6"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7pPr>
            <a:lvl8pPr marR="0" lvl="7"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8pPr>
            <a:lvl9pPr marR="0" lvl="8"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9pPr>
          </a:lstStyle>
          <a:p>
            <a:endParaRPr/>
          </a:p>
        </p:txBody>
      </p:sp>
      <p:sp>
        <p:nvSpPr>
          <p:cNvPr id="315" name="Google Shape;315;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9979F"/>
                </a:solidFill>
                <a:latin typeface="Titillium Web"/>
                <a:ea typeface="Titillium Web"/>
                <a:cs typeface="Titillium Web"/>
                <a:sym typeface="Titillium Web"/>
              </a:defRPr>
            </a:lvl1pPr>
            <a:lvl2pPr marR="0" lvl="1"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2pPr>
            <a:lvl3pPr marR="0" lvl="2"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3pPr>
            <a:lvl4pPr marR="0" lvl="3"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4pPr>
            <a:lvl5pPr marR="0" lvl="4"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5pPr>
            <a:lvl6pPr marR="0" lvl="5"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6pPr>
            <a:lvl7pPr marR="0" lvl="6"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7pPr>
            <a:lvl8pPr marR="0" lvl="7"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8pPr>
            <a:lvl9pPr marR="0" lvl="8" algn="l" rtl="0">
              <a:spcBef>
                <a:spcPts val="0"/>
              </a:spcBef>
              <a:spcAft>
                <a:spcPts val="0"/>
              </a:spcAft>
              <a:buSzPts val="1400"/>
              <a:buNone/>
              <a:defRPr sz="1800" b="0" i="0" u="none" strike="noStrike" cap="none">
                <a:solidFill>
                  <a:schemeClr val="dk1"/>
                </a:solidFill>
                <a:latin typeface="Titillium Web"/>
                <a:ea typeface="Titillium Web"/>
                <a:cs typeface="Titillium Web"/>
                <a:sym typeface="Titillium Web"/>
              </a:defRPr>
            </a:lvl9pPr>
          </a:lstStyle>
          <a:p>
            <a:endParaRPr/>
          </a:p>
        </p:txBody>
      </p:sp>
      <p:sp>
        <p:nvSpPr>
          <p:cNvPr id="316" name="Google Shape;316;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979F"/>
                </a:solidFill>
                <a:latin typeface="Titillium Web"/>
                <a:ea typeface="Titillium Web"/>
                <a:cs typeface="Titillium Web"/>
                <a:sym typeface="Titillium Web"/>
              </a:defRPr>
            </a:lvl1pPr>
            <a:lvl2pPr marL="0" marR="0" lvl="1" indent="0" algn="r" rtl="0">
              <a:spcBef>
                <a:spcPts val="0"/>
              </a:spcBef>
              <a:buNone/>
              <a:defRPr sz="1200">
                <a:solidFill>
                  <a:srgbClr val="89979F"/>
                </a:solidFill>
                <a:latin typeface="Titillium Web"/>
                <a:ea typeface="Titillium Web"/>
                <a:cs typeface="Titillium Web"/>
                <a:sym typeface="Titillium Web"/>
              </a:defRPr>
            </a:lvl2pPr>
            <a:lvl3pPr marL="0" marR="0" lvl="2" indent="0" algn="r" rtl="0">
              <a:spcBef>
                <a:spcPts val="0"/>
              </a:spcBef>
              <a:buNone/>
              <a:defRPr sz="1200">
                <a:solidFill>
                  <a:srgbClr val="89979F"/>
                </a:solidFill>
                <a:latin typeface="Titillium Web"/>
                <a:ea typeface="Titillium Web"/>
                <a:cs typeface="Titillium Web"/>
                <a:sym typeface="Titillium Web"/>
              </a:defRPr>
            </a:lvl3pPr>
            <a:lvl4pPr marL="0" marR="0" lvl="3" indent="0" algn="r" rtl="0">
              <a:spcBef>
                <a:spcPts val="0"/>
              </a:spcBef>
              <a:buNone/>
              <a:defRPr sz="1200">
                <a:solidFill>
                  <a:srgbClr val="89979F"/>
                </a:solidFill>
                <a:latin typeface="Titillium Web"/>
                <a:ea typeface="Titillium Web"/>
                <a:cs typeface="Titillium Web"/>
                <a:sym typeface="Titillium Web"/>
              </a:defRPr>
            </a:lvl4pPr>
            <a:lvl5pPr marL="0" marR="0" lvl="4" indent="0" algn="r" rtl="0">
              <a:spcBef>
                <a:spcPts val="0"/>
              </a:spcBef>
              <a:buNone/>
              <a:defRPr sz="1200">
                <a:solidFill>
                  <a:srgbClr val="89979F"/>
                </a:solidFill>
                <a:latin typeface="Titillium Web"/>
                <a:ea typeface="Titillium Web"/>
                <a:cs typeface="Titillium Web"/>
                <a:sym typeface="Titillium Web"/>
              </a:defRPr>
            </a:lvl5pPr>
            <a:lvl6pPr marL="0" marR="0" lvl="5" indent="0" algn="r" rtl="0">
              <a:spcBef>
                <a:spcPts val="0"/>
              </a:spcBef>
              <a:buNone/>
              <a:defRPr sz="1200">
                <a:solidFill>
                  <a:srgbClr val="89979F"/>
                </a:solidFill>
                <a:latin typeface="Titillium Web"/>
                <a:ea typeface="Titillium Web"/>
                <a:cs typeface="Titillium Web"/>
                <a:sym typeface="Titillium Web"/>
              </a:defRPr>
            </a:lvl6pPr>
            <a:lvl7pPr marL="0" marR="0" lvl="6" indent="0" algn="r" rtl="0">
              <a:spcBef>
                <a:spcPts val="0"/>
              </a:spcBef>
              <a:buNone/>
              <a:defRPr sz="1200">
                <a:solidFill>
                  <a:srgbClr val="89979F"/>
                </a:solidFill>
                <a:latin typeface="Titillium Web"/>
                <a:ea typeface="Titillium Web"/>
                <a:cs typeface="Titillium Web"/>
                <a:sym typeface="Titillium Web"/>
              </a:defRPr>
            </a:lvl7pPr>
            <a:lvl8pPr marL="0" marR="0" lvl="7" indent="0" algn="r" rtl="0">
              <a:spcBef>
                <a:spcPts val="0"/>
              </a:spcBef>
              <a:buNone/>
              <a:defRPr sz="1200">
                <a:solidFill>
                  <a:srgbClr val="89979F"/>
                </a:solidFill>
                <a:latin typeface="Titillium Web"/>
                <a:ea typeface="Titillium Web"/>
                <a:cs typeface="Titillium Web"/>
                <a:sym typeface="Titillium Web"/>
              </a:defRPr>
            </a:lvl8pPr>
            <a:lvl9pPr marL="0" marR="0" lvl="8" indent="0" algn="r" rtl="0">
              <a:spcBef>
                <a:spcPts val="0"/>
              </a:spcBef>
              <a:buNone/>
              <a:defRPr sz="1200">
                <a:solidFill>
                  <a:srgbClr val="89979F"/>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it-IT"/>
              <a:t>‹N›</a:t>
            </a:fld>
            <a:endParaRPr/>
          </a:p>
        </p:txBody>
      </p:sp>
      <p:pic>
        <p:nvPicPr>
          <p:cNvPr id="317" name="Google Shape;317;p88"/>
          <p:cNvPicPr preferRelativeResize="0"/>
          <p:nvPr/>
        </p:nvPicPr>
        <p:blipFill rotWithShape="1">
          <a:blip r:embed="rId13">
            <a:alphaModFix/>
          </a:blip>
          <a:srcRect/>
          <a:stretch/>
        </p:blipFill>
        <p:spPr>
          <a:xfrm>
            <a:off x="0" y="6453739"/>
            <a:ext cx="12264705" cy="404261"/>
          </a:xfrm>
          <a:prstGeom prst="rect">
            <a:avLst/>
          </a:prstGeom>
          <a:noFill/>
          <a:ln>
            <a:noFill/>
          </a:ln>
        </p:spPr>
      </p:pic>
      <p:pic>
        <p:nvPicPr>
          <p:cNvPr id="318" name="Google Shape;318;p88"/>
          <p:cNvPicPr preferRelativeResize="0"/>
          <p:nvPr/>
        </p:nvPicPr>
        <p:blipFill rotWithShape="1">
          <a:blip r:embed="rId14">
            <a:alphaModFix/>
          </a:blip>
          <a:srcRect/>
          <a:stretch/>
        </p:blipFill>
        <p:spPr>
          <a:xfrm>
            <a:off x="410547" y="103884"/>
            <a:ext cx="2563892" cy="8910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
          <p:cNvSpPr txBox="1">
            <a:spLocks noGrp="1"/>
          </p:cNvSpPr>
          <p:nvPr>
            <p:ph type="ctrTitle"/>
          </p:nvPr>
        </p:nvSpPr>
        <p:spPr>
          <a:xfrm>
            <a:off x="1524000" y="1091785"/>
            <a:ext cx="9144000" cy="467443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br>
              <a:rPr lang="it-IT" sz="4000" dirty="0"/>
            </a:br>
            <a:r>
              <a:rPr lang="it-IT" sz="4000" dirty="0"/>
              <a:t> </a:t>
            </a:r>
            <a:br>
              <a:rPr lang="it-IT" sz="4000" dirty="0"/>
            </a:br>
            <a:br>
              <a:rPr lang="it-IT" sz="4000" dirty="0"/>
            </a:br>
            <a:br>
              <a:rPr lang="it-IT" sz="4000" b="1" dirty="0"/>
            </a:br>
            <a:r>
              <a:rPr lang="it-IT" sz="4000" b="1" dirty="0"/>
              <a:t>Il Servizio Civile Universale</a:t>
            </a:r>
            <a:br>
              <a:rPr lang="it-IT" sz="4000" b="1" dirty="0"/>
            </a:br>
            <a:r>
              <a:rPr lang="it-IT" sz="4000" b="1" dirty="0"/>
              <a:t>uno strumento di cittadinanza attiva</a:t>
            </a:r>
            <a:br>
              <a:rPr lang="it-IT" sz="4000" dirty="0"/>
            </a:br>
            <a:br>
              <a:rPr lang="it-IT" sz="4000" dirty="0"/>
            </a:br>
            <a:br>
              <a:rPr lang="it-IT" sz="4000" dirty="0"/>
            </a:br>
            <a:br>
              <a:rPr lang="it-IT" sz="4000" dirty="0"/>
            </a:br>
            <a:br>
              <a:rPr lang="it-IT" sz="4000" dirty="0"/>
            </a:br>
            <a:br>
              <a:rPr lang="it-IT" sz="4000" dirty="0"/>
            </a:br>
            <a:r>
              <a:rPr lang="it-IT" sz="4000" b="1" dirty="0"/>
              <a:t>Volontari 2024/2025</a:t>
            </a:r>
            <a:endParaRPr dirty="0"/>
          </a:p>
        </p:txBody>
      </p:sp>
      <p:pic>
        <p:nvPicPr>
          <p:cNvPr id="393" name="Google Shape;393;p1" descr="Simbolo_SCU"/>
          <p:cNvPicPr preferRelativeResize="0"/>
          <p:nvPr/>
        </p:nvPicPr>
        <p:blipFill rotWithShape="1">
          <a:blip r:embed="rId3">
            <a:alphaModFix/>
          </a:blip>
          <a:srcRect t="19708" r="67294" b="6934"/>
          <a:stretch/>
        </p:blipFill>
        <p:spPr>
          <a:xfrm>
            <a:off x="5416280" y="3129487"/>
            <a:ext cx="1359439" cy="13884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0"/>
          <p:cNvSpPr txBox="1">
            <a:spLocks noGrp="1"/>
          </p:cNvSpPr>
          <p:nvPr>
            <p:ph type="title"/>
          </p:nvPr>
        </p:nvSpPr>
        <p:spPr>
          <a:xfrm>
            <a:off x="5637402" y="1"/>
            <a:ext cx="6554597"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TRATTAMENTO ECONOMICO</a:t>
            </a:r>
            <a:endParaRPr/>
          </a:p>
        </p:txBody>
      </p:sp>
      <p:sp>
        <p:nvSpPr>
          <p:cNvPr id="450" name="Google Shape;450;p10"/>
          <p:cNvSpPr txBox="1"/>
          <p:nvPr/>
        </p:nvSpPr>
        <p:spPr>
          <a:xfrm>
            <a:off x="607392" y="1312392"/>
            <a:ext cx="11073468" cy="44934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dirty="0">
                <a:solidFill>
                  <a:schemeClr val="dk1"/>
                </a:solidFill>
                <a:latin typeface="Titillium Web"/>
                <a:ea typeface="Titillium Web"/>
                <a:cs typeface="Titillium Web"/>
                <a:sym typeface="Titillium Web"/>
              </a:rPr>
              <a:t>Il Dipartimento delle politiche giovanili e del servizio civile universale corrisponde, per l’attività prestata, </a:t>
            </a:r>
            <a:r>
              <a:rPr lang="it-IT" sz="2600" b="1" dirty="0">
                <a:solidFill>
                  <a:schemeClr val="dk1"/>
                </a:solidFill>
                <a:latin typeface="Titillium Web"/>
                <a:ea typeface="Titillium Web"/>
                <a:cs typeface="Titillium Web"/>
                <a:sym typeface="Titillium Web"/>
              </a:rPr>
              <a:t>un assegno mensile di 507,30 euro, pari ad un importo giornaliero di 16,91 euro</a:t>
            </a:r>
            <a:r>
              <a:rPr lang="it-IT" sz="2600" b="1" dirty="0">
                <a:solidFill>
                  <a:srgbClr val="FF0000"/>
                </a:solidFill>
                <a:latin typeface="Titillium Web"/>
                <a:ea typeface="Titillium Web"/>
                <a:cs typeface="Titillium Web"/>
                <a:sym typeface="Titillium Web"/>
              </a:rPr>
              <a:t> </a:t>
            </a:r>
            <a:r>
              <a:rPr lang="it-IT" sz="2600" dirty="0">
                <a:solidFill>
                  <a:schemeClr val="dk1"/>
                </a:solidFill>
                <a:latin typeface="Titillium Web"/>
                <a:ea typeface="Titillium Web"/>
                <a:cs typeface="Titillium Web"/>
                <a:sym typeface="Titillium Web"/>
              </a:rPr>
              <a:t>per 30 giorni convenzionali al mese. Tali compensi rientrano nei «redditi esenti». Tale esenzione comporta che la somma non può essere computata ai fini della soglia limite di reddito per essere considerati come famigliari fiscalmente a carico. Sarà comunque emessa la CU, reperibile sul sito www.politichegiovanili.gov.it</a:t>
            </a:r>
            <a:endParaRPr dirty="0"/>
          </a:p>
          <a:p>
            <a:pPr marL="0" marR="0" lvl="0" indent="0" algn="just" rtl="0">
              <a:spcBef>
                <a:spcPts val="0"/>
              </a:spcBef>
              <a:spcAft>
                <a:spcPts val="0"/>
              </a:spcAft>
              <a:buNone/>
            </a:pPr>
            <a:r>
              <a:rPr lang="it-IT" sz="2600" dirty="0">
                <a:solidFill>
                  <a:schemeClr val="dk1"/>
                </a:solidFill>
                <a:latin typeface="Titillium Web"/>
                <a:ea typeface="Titillium Web"/>
                <a:cs typeface="Titillium Web"/>
                <a:sym typeface="Titillium Web"/>
              </a:rPr>
              <a:t> </a:t>
            </a:r>
            <a:endParaRPr dirty="0"/>
          </a:p>
          <a:p>
            <a:pPr marL="0" marR="0" lvl="1" indent="0" algn="just" rtl="0">
              <a:spcBef>
                <a:spcPts val="0"/>
              </a:spcBef>
              <a:spcAft>
                <a:spcPts val="0"/>
              </a:spcAft>
              <a:buNone/>
            </a:pPr>
            <a:r>
              <a:rPr lang="it-IT" sz="2600" b="0" i="0" u="none" strike="noStrike" cap="none" dirty="0">
                <a:solidFill>
                  <a:schemeClr val="dk1"/>
                </a:solidFill>
                <a:latin typeface="Titillium Web"/>
                <a:ea typeface="Titillium Web"/>
                <a:cs typeface="Titillium Web"/>
                <a:sym typeface="Titillium Web"/>
              </a:rPr>
              <a:t>Sono a carico della sede di servizio i costi derivanti dalla partecipazione alla formazione generale e specifica, tutoraggio e altri incontri previsti da progetto/programma.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1"/>
          <p:cNvSpPr txBox="1">
            <a:spLocks noGrp="1"/>
          </p:cNvSpPr>
          <p:nvPr>
            <p:ph type="body" idx="1"/>
          </p:nvPr>
        </p:nvSpPr>
        <p:spPr>
          <a:xfrm>
            <a:off x="995319" y="1461131"/>
            <a:ext cx="10201362"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0" algn="just" rtl="0">
              <a:lnSpc>
                <a:spcPct val="120000"/>
              </a:lnSpc>
              <a:spcBef>
                <a:spcPts val="0"/>
              </a:spcBef>
              <a:spcAft>
                <a:spcPts val="0"/>
              </a:spcAft>
              <a:buClr>
                <a:schemeClr val="dk1"/>
              </a:buClr>
              <a:buSzPct val="100000"/>
              <a:buNone/>
            </a:pPr>
            <a:r>
              <a:rPr lang="it-IT" sz="4200" dirty="0">
                <a:solidFill>
                  <a:schemeClr val="dk1"/>
                </a:solidFill>
                <a:latin typeface="Titillium Web"/>
                <a:ea typeface="Titillium Web"/>
                <a:cs typeface="Titillium Web"/>
                <a:sym typeface="Titillium Web"/>
              </a:rPr>
              <a:t>L’accredito del compenso dei volontari avviene solo ed esclusivamente su conto corrente, conto deposito (bancario/postale) o su altro prodotto bancario purché munito di codice IBAN</a:t>
            </a:r>
            <a:r>
              <a:rPr lang="it-IT" sz="4200" b="1" dirty="0">
                <a:solidFill>
                  <a:schemeClr val="dk1"/>
                </a:solidFill>
                <a:latin typeface="Titillium Web"/>
                <a:ea typeface="Titillium Web"/>
                <a:cs typeface="Titillium Web"/>
                <a:sym typeface="Titillium Web"/>
              </a:rPr>
              <a:t> con circuito SEPA.</a:t>
            </a:r>
            <a:endParaRPr dirty="0"/>
          </a:p>
          <a:p>
            <a:pPr marL="228600" lvl="0" indent="0" algn="just" rtl="0">
              <a:lnSpc>
                <a:spcPct val="120000"/>
              </a:lnSpc>
              <a:spcBef>
                <a:spcPts val="1000"/>
              </a:spcBef>
              <a:spcAft>
                <a:spcPts val="0"/>
              </a:spcAft>
              <a:buClr>
                <a:schemeClr val="dk1"/>
              </a:buClr>
              <a:buSzPct val="100000"/>
              <a:buNone/>
            </a:pPr>
            <a:r>
              <a:rPr lang="it-IT" sz="4200" dirty="0">
                <a:solidFill>
                  <a:schemeClr val="dk1"/>
                </a:solidFill>
                <a:latin typeface="Titillium Web"/>
                <a:ea typeface="Titillium Web"/>
                <a:cs typeface="Titillium Web"/>
                <a:sym typeface="Titillium Web"/>
              </a:rPr>
              <a:t>Il volontario può aprire un conto corrente appositamente per il Servizio Civile oppure, se in possesso di un suo conto corrente, indicare il codice IBAN e la banca di appoggio.</a:t>
            </a:r>
            <a:endParaRPr dirty="0"/>
          </a:p>
          <a:p>
            <a:pPr marL="228600" lvl="0" indent="0" algn="just" rtl="0">
              <a:lnSpc>
                <a:spcPct val="120000"/>
              </a:lnSpc>
              <a:spcBef>
                <a:spcPts val="1000"/>
              </a:spcBef>
              <a:spcAft>
                <a:spcPts val="0"/>
              </a:spcAft>
              <a:buClr>
                <a:schemeClr val="dk1"/>
              </a:buClr>
              <a:buSzPct val="100000"/>
              <a:buNone/>
            </a:pPr>
            <a:r>
              <a:rPr lang="it-IT" sz="4200" dirty="0">
                <a:solidFill>
                  <a:schemeClr val="dk1"/>
                </a:solidFill>
                <a:latin typeface="Titillium Web"/>
                <a:ea typeface="Titillium Web"/>
                <a:cs typeface="Titillium Web"/>
                <a:sym typeface="Titillium Web"/>
              </a:rPr>
              <a:t>Il conto può essere intestato solo al volontario o cointestato tra volontario e altra persona. Per l’accredito del compenso bisogna comunicare il codice IBAN ad ANCI Lombardia compilando il modulo IBAN e inserendolo nel gestionale tra gli allegati nella sezione «</a:t>
            </a:r>
            <a:r>
              <a:rPr lang="it-IT" sz="4400" b="1" dirty="0"/>
              <a:t>DOCUMENTI</a:t>
            </a:r>
            <a:r>
              <a:rPr lang="it-IT" sz="4200" dirty="0">
                <a:solidFill>
                  <a:schemeClr val="dk1"/>
                </a:solidFill>
                <a:latin typeface="Titillium Web"/>
                <a:ea typeface="Titillium Web"/>
                <a:cs typeface="Titillium Web"/>
                <a:sym typeface="Titillium Web"/>
              </a:rPr>
              <a:t>». </a:t>
            </a:r>
            <a:endParaRPr dirty="0"/>
          </a:p>
          <a:p>
            <a:pPr marL="228600" lvl="0" indent="0" algn="just" rtl="0">
              <a:lnSpc>
                <a:spcPct val="120000"/>
              </a:lnSpc>
              <a:spcBef>
                <a:spcPts val="1000"/>
              </a:spcBef>
              <a:spcAft>
                <a:spcPts val="0"/>
              </a:spcAft>
              <a:buClr>
                <a:schemeClr val="dk1"/>
              </a:buClr>
              <a:buSzPct val="100000"/>
              <a:buNone/>
            </a:pPr>
            <a:r>
              <a:rPr lang="it-IT" sz="4200" dirty="0">
                <a:solidFill>
                  <a:schemeClr val="dk1"/>
                </a:solidFill>
                <a:latin typeface="Titillium Web"/>
                <a:ea typeface="Titillium Web"/>
                <a:cs typeface="Titillium Web"/>
                <a:sym typeface="Titillium Web"/>
              </a:rPr>
              <a:t>Il codice IBAN deve essere inserito anche nell’area dati personali.</a:t>
            </a:r>
            <a:endParaRPr dirty="0"/>
          </a:p>
          <a:p>
            <a:pPr marL="0" lvl="0" indent="0" algn="l" rtl="0">
              <a:lnSpc>
                <a:spcPct val="90000"/>
              </a:lnSpc>
              <a:spcBef>
                <a:spcPts val="1000"/>
              </a:spcBef>
              <a:spcAft>
                <a:spcPts val="0"/>
              </a:spcAft>
              <a:buClr>
                <a:schemeClr val="dk1"/>
              </a:buClr>
              <a:buSzPct val="100000"/>
              <a:buNone/>
            </a:pPr>
            <a:endParaRPr dirty="0"/>
          </a:p>
        </p:txBody>
      </p:sp>
      <p:sp>
        <p:nvSpPr>
          <p:cNvPr id="456" name="Google Shape;456;p11"/>
          <p:cNvSpPr txBox="1">
            <a:spLocks noGrp="1"/>
          </p:cNvSpPr>
          <p:nvPr>
            <p:ph type="title"/>
          </p:nvPr>
        </p:nvSpPr>
        <p:spPr>
          <a:xfrm>
            <a:off x="5100506" y="1"/>
            <a:ext cx="7091493"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TRATTAMENTO ECONOMICO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2"/>
          <p:cNvSpPr txBox="1">
            <a:spLocks noGrp="1"/>
          </p:cNvSpPr>
          <p:nvPr>
            <p:ph type="body" idx="1"/>
          </p:nvPr>
        </p:nvSpPr>
        <p:spPr>
          <a:xfrm>
            <a:off x="995319" y="1461131"/>
            <a:ext cx="10201362"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Clr>
                <a:schemeClr val="dk1"/>
              </a:buClr>
              <a:buSzPct val="100000"/>
              <a:buNone/>
            </a:pPr>
            <a:r>
              <a:rPr lang="it-IT" dirty="0"/>
              <a:t>L’accredito del compenso dei volontari da parte del Dipartimento avviene generalmente nell’ultima settimana di ogni mese e si riferisce al mese di servizio antecedente. </a:t>
            </a:r>
            <a:endParaRPr dirty="0"/>
          </a:p>
          <a:p>
            <a:pPr marL="0" lvl="0" indent="0" algn="l" rtl="0">
              <a:lnSpc>
                <a:spcPct val="120000"/>
              </a:lnSpc>
              <a:spcBef>
                <a:spcPts val="1000"/>
              </a:spcBef>
              <a:spcAft>
                <a:spcPts val="0"/>
              </a:spcAft>
              <a:buClr>
                <a:schemeClr val="dk1"/>
              </a:buClr>
              <a:buSzPct val="100000"/>
              <a:buNone/>
            </a:pPr>
            <a:endParaRPr dirty="0"/>
          </a:p>
          <a:p>
            <a:pPr marL="0" lvl="0" indent="0" algn="l" rtl="0">
              <a:lnSpc>
                <a:spcPct val="120000"/>
              </a:lnSpc>
              <a:spcBef>
                <a:spcPts val="1000"/>
              </a:spcBef>
              <a:spcAft>
                <a:spcPts val="0"/>
              </a:spcAft>
              <a:buClr>
                <a:schemeClr val="dk1"/>
              </a:buClr>
              <a:buSzPct val="100000"/>
              <a:buNone/>
            </a:pPr>
            <a:r>
              <a:rPr lang="it-IT" dirty="0"/>
              <a:t>Significa che il primo compenso si riceverà presumibilmente nel mese successivo l’avvio e l’ultimo compenso nel mese successivo la scadenza del servizio.  </a:t>
            </a:r>
            <a:endParaRPr dirty="0"/>
          </a:p>
          <a:p>
            <a:pPr marL="0" lvl="0" indent="0" algn="l" rtl="0">
              <a:lnSpc>
                <a:spcPct val="120000"/>
              </a:lnSpc>
              <a:spcBef>
                <a:spcPts val="1000"/>
              </a:spcBef>
              <a:spcAft>
                <a:spcPts val="0"/>
              </a:spcAft>
              <a:buClr>
                <a:schemeClr val="dk1"/>
              </a:buClr>
              <a:buSzPct val="100000"/>
              <a:buNone/>
            </a:pPr>
            <a:endParaRPr dirty="0"/>
          </a:p>
          <a:p>
            <a:pPr marL="0" lvl="0" indent="0" algn="l" rtl="0">
              <a:lnSpc>
                <a:spcPct val="120000"/>
              </a:lnSpc>
              <a:spcBef>
                <a:spcPts val="1000"/>
              </a:spcBef>
              <a:spcAft>
                <a:spcPts val="0"/>
              </a:spcAft>
              <a:buClr>
                <a:schemeClr val="dk1"/>
              </a:buClr>
              <a:buSzPct val="100000"/>
              <a:buNone/>
            </a:pPr>
            <a:r>
              <a:rPr lang="it-IT" dirty="0"/>
              <a:t>Il primo accredito è vincolato al caricamento sul gestionale di servizio civile, alla voce</a:t>
            </a:r>
            <a:r>
              <a:rPr lang="it-IT" sz="2800" dirty="0">
                <a:solidFill>
                  <a:schemeClr val="dk1"/>
                </a:solidFill>
                <a:latin typeface="Titillium Web"/>
                <a:ea typeface="Titillium Web"/>
                <a:cs typeface="Titillium Web"/>
                <a:sym typeface="Titillium Web"/>
              </a:rPr>
              <a:t> «</a:t>
            </a:r>
            <a:r>
              <a:rPr lang="it-IT" sz="2800" b="1" dirty="0"/>
              <a:t>DOCUMENTI</a:t>
            </a:r>
            <a:r>
              <a:rPr lang="it-IT" sz="2800" dirty="0">
                <a:solidFill>
                  <a:schemeClr val="dk1"/>
                </a:solidFill>
                <a:latin typeface="Titillium Web"/>
                <a:ea typeface="Titillium Web"/>
                <a:cs typeface="Titillium Web"/>
                <a:sym typeface="Titillium Web"/>
              </a:rPr>
              <a:t>», </a:t>
            </a:r>
            <a:r>
              <a:rPr lang="it-IT" dirty="0"/>
              <a:t>dei moduli relativi all’avvio (Modulo IBAN e Modulo Residenza Fiscale con allegata copia fronte e retro del codice fiscale) e della copia del contratto firmato con allegata copia fronte e retro del documento d’identità entro i termini indicati. I successivi accrediti sono vincolati dalla rendicontazione oraria mensile a cura dei volontari e approvata dall’OLP che avverrà sempre sul gestionale di servizio civile.</a:t>
            </a:r>
            <a:endParaRPr dirty="0"/>
          </a:p>
          <a:p>
            <a:pPr marL="0" lvl="0" indent="0" algn="l" rtl="0">
              <a:lnSpc>
                <a:spcPct val="90000"/>
              </a:lnSpc>
              <a:spcBef>
                <a:spcPts val="1000"/>
              </a:spcBef>
              <a:spcAft>
                <a:spcPts val="0"/>
              </a:spcAft>
              <a:buClr>
                <a:schemeClr val="dk1"/>
              </a:buClr>
              <a:buSzPct val="100000"/>
              <a:buNone/>
            </a:pPr>
            <a:endParaRPr dirty="0"/>
          </a:p>
        </p:txBody>
      </p:sp>
      <p:sp>
        <p:nvSpPr>
          <p:cNvPr id="462" name="Google Shape;462;p12"/>
          <p:cNvSpPr txBox="1">
            <a:spLocks noGrp="1"/>
          </p:cNvSpPr>
          <p:nvPr>
            <p:ph type="title"/>
          </p:nvPr>
        </p:nvSpPr>
        <p:spPr>
          <a:xfrm>
            <a:off x="5889072" y="1"/>
            <a:ext cx="6302927"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TRATTAMENTO ECONOMICO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13"/>
          <p:cNvPicPr preferRelativeResize="0"/>
          <p:nvPr/>
        </p:nvPicPr>
        <p:blipFill rotWithShape="1">
          <a:blip r:embed="rId3">
            <a:alphaModFix/>
          </a:blip>
          <a:srcRect l="14562" t="23398" r="27950" b="9401"/>
          <a:stretch/>
        </p:blipFill>
        <p:spPr>
          <a:xfrm>
            <a:off x="2427278" y="1281405"/>
            <a:ext cx="7337444" cy="4825780"/>
          </a:xfrm>
          <a:prstGeom prst="rect">
            <a:avLst/>
          </a:prstGeom>
          <a:noFill/>
          <a:ln>
            <a:noFill/>
          </a:ln>
        </p:spPr>
      </p:pic>
      <p:sp>
        <p:nvSpPr>
          <p:cNvPr id="468" name="Google Shape;468;p13"/>
          <p:cNvSpPr txBox="1">
            <a:spLocks noGrp="1"/>
          </p:cNvSpPr>
          <p:nvPr>
            <p:ph type="title"/>
          </p:nvPr>
        </p:nvSpPr>
        <p:spPr>
          <a:xfrm>
            <a:off x="6761527" y="1"/>
            <a:ext cx="5430472"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PIANO ANNUALE 12 MESI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4"/>
          <p:cNvSpPr txBox="1">
            <a:spLocks noGrp="1"/>
          </p:cNvSpPr>
          <p:nvPr>
            <p:ph type="title"/>
          </p:nvPr>
        </p:nvSpPr>
        <p:spPr>
          <a:xfrm>
            <a:off x="6576969" y="1"/>
            <a:ext cx="5615030"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ATTIVITÀ DI FORMAZIONE</a:t>
            </a:r>
            <a:endParaRPr/>
          </a:p>
        </p:txBody>
      </p:sp>
      <p:sp>
        <p:nvSpPr>
          <p:cNvPr id="474" name="Google Shape;474;p14"/>
          <p:cNvSpPr/>
          <p:nvPr/>
        </p:nvSpPr>
        <p:spPr>
          <a:xfrm>
            <a:off x="5681353" y="2055688"/>
            <a:ext cx="671513" cy="8318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4800" b="1">
                <a:solidFill>
                  <a:schemeClr val="dk1"/>
                </a:solidFill>
                <a:latin typeface="Verdana"/>
                <a:ea typeface="Verdana"/>
                <a:cs typeface="Verdana"/>
                <a:sym typeface="Verdana"/>
              </a:rPr>
              <a:t>+</a:t>
            </a:r>
            <a:endParaRPr sz="4800">
              <a:solidFill>
                <a:schemeClr val="dk1"/>
              </a:solidFill>
              <a:latin typeface="Verdana"/>
              <a:ea typeface="Verdana"/>
              <a:cs typeface="Verdana"/>
              <a:sym typeface="Verdana"/>
            </a:endParaRPr>
          </a:p>
        </p:txBody>
      </p:sp>
      <p:sp>
        <p:nvSpPr>
          <p:cNvPr id="475" name="Google Shape;475;p14"/>
          <p:cNvSpPr/>
          <p:nvPr/>
        </p:nvSpPr>
        <p:spPr>
          <a:xfrm>
            <a:off x="7761809" y="3607682"/>
            <a:ext cx="2497138" cy="4619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2400" b="1">
                <a:solidFill>
                  <a:schemeClr val="dk1"/>
                </a:solidFill>
                <a:latin typeface="Titillium Web"/>
                <a:ea typeface="Titillium Web"/>
                <a:cs typeface="Titillium Web"/>
                <a:sym typeface="Titillium Web"/>
              </a:rPr>
              <a:t>72 ORE </a:t>
            </a:r>
            <a:r>
              <a:rPr lang="it-IT" sz="2400">
                <a:solidFill>
                  <a:schemeClr val="dk1"/>
                </a:solidFill>
                <a:latin typeface="Titillium Web"/>
                <a:ea typeface="Titillium Web"/>
                <a:cs typeface="Titillium Web"/>
                <a:sym typeface="Titillium Web"/>
              </a:rPr>
              <a:t>di cui</a:t>
            </a:r>
            <a:endParaRPr/>
          </a:p>
        </p:txBody>
      </p:sp>
      <p:sp>
        <p:nvSpPr>
          <p:cNvPr id="476" name="Google Shape;476;p14"/>
          <p:cNvSpPr/>
          <p:nvPr/>
        </p:nvSpPr>
        <p:spPr>
          <a:xfrm>
            <a:off x="1682546" y="3607682"/>
            <a:ext cx="2879725" cy="4619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2400" b="1" dirty="0">
                <a:solidFill>
                  <a:schemeClr val="dk1"/>
                </a:solidFill>
                <a:latin typeface="Titillium Web"/>
                <a:ea typeface="Titillium Web"/>
                <a:cs typeface="Titillium Web"/>
                <a:sym typeface="Titillium Web"/>
              </a:rPr>
              <a:t>30 ORE </a:t>
            </a:r>
            <a:r>
              <a:rPr lang="it-IT" sz="2400" dirty="0">
                <a:solidFill>
                  <a:schemeClr val="dk1"/>
                </a:solidFill>
                <a:latin typeface="Titillium Web"/>
                <a:ea typeface="Titillium Web"/>
                <a:cs typeface="Titillium Web"/>
                <a:sym typeface="Titillium Web"/>
              </a:rPr>
              <a:t>di cui</a:t>
            </a:r>
            <a:endParaRPr dirty="0"/>
          </a:p>
        </p:txBody>
      </p:sp>
      <p:sp>
        <p:nvSpPr>
          <p:cNvPr id="477" name="Google Shape;477;p14"/>
          <p:cNvSpPr txBox="1"/>
          <p:nvPr/>
        </p:nvSpPr>
        <p:spPr>
          <a:xfrm>
            <a:off x="7608872" y="4069645"/>
            <a:ext cx="3845191"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it-IT" sz="1800">
                <a:solidFill>
                  <a:schemeClr val="dk1"/>
                </a:solidFill>
                <a:latin typeface="Titillium Web"/>
                <a:ea typeface="Titillium Web"/>
                <a:cs typeface="Titillium Web"/>
                <a:sym typeface="Titillium Web"/>
              </a:rPr>
              <a:t>36 ore in aula in presenza</a:t>
            </a:r>
            <a:endParaRPr/>
          </a:p>
          <a:p>
            <a:pPr marL="285750" marR="0" lvl="0" indent="-285750" algn="l" rtl="0">
              <a:spcBef>
                <a:spcPts val="0"/>
              </a:spcBef>
              <a:spcAft>
                <a:spcPts val="0"/>
              </a:spcAft>
              <a:buClr>
                <a:schemeClr val="dk1"/>
              </a:buClr>
              <a:buSzPts val="1800"/>
              <a:buFont typeface="Arial"/>
              <a:buChar char="•"/>
            </a:pPr>
            <a:r>
              <a:rPr lang="it-IT" sz="1800">
                <a:solidFill>
                  <a:schemeClr val="dk1"/>
                </a:solidFill>
                <a:latin typeface="Titillium Web"/>
                <a:ea typeface="Titillium Web"/>
                <a:cs typeface="Titillium Web"/>
                <a:sym typeface="Titillium Web"/>
              </a:rPr>
              <a:t>15 ore on-line modalità sincrona</a:t>
            </a:r>
            <a:endParaRPr sz="1800">
              <a:solidFill>
                <a:schemeClr val="dk1"/>
              </a:solidFill>
              <a:latin typeface="Titillium Web"/>
              <a:ea typeface="Titillium Web"/>
              <a:cs typeface="Titillium Web"/>
              <a:sym typeface="Titillium Web"/>
            </a:endParaRPr>
          </a:p>
          <a:p>
            <a:pPr marL="285750" marR="0" lvl="0" indent="-285750" algn="l" rtl="0">
              <a:spcBef>
                <a:spcPts val="0"/>
              </a:spcBef>
              <a:spcAft>
                <a:spcPts val="0"/>
              </a:spcAft>
              <a:buClr>
                <a:schemeClr val="dk1"/>
              </a:buClr>
              <a:buSzPts val="1800"/>
              <a:buFont typeface="Arial"/>
              <a:buChar char="•"/>
            </a:pPr>
            <a:r>
              <a:rPr lang="it-IT" sz="1800">
                <a:solidFill>
                  <a:schemeClr val="dk1"/>
                </a:solidFill>
                <a:latin typeface="Titillium Web"/>
                <a:ea typeface="Titillium Web"/>
                <a:cs typeface="Titillium Web"/>
                <a:sym typeface="Titillium Web"/>
              </a:rPr>
              <a:t>21 ore </a:t>
            </a:r>
            <a:r>
              <a:rPr lang="it-IT" sz="1800" b="1">
                <a:solidFill>
                  <a:schemeClr val="dk1"/>
                </a:solidFill>
                <a:latin typeface="Titillium Web"/>
                <a:ea typeface="Titillium Web"/>
                <a:cs typeface="Titillium Web"/>
                <a:sym typeface="Titillium Web"/>
              </a:rPr>
              <a:t>FAD</a:t>
            </a:r>
            <a:r>
              <a:rPr lang="it-IT" sz="1800">
                <a:solidFill>
                  <a:schemeClr val="dk1"/>
                </a:solidFill>
                <a:latin typeface="Titillium Web"/>
                <a:ea typeface="Titillium Web"/>
                <a:cs typeface="Titillium Web"/>
                <a:sym typeface="Titillium Web"/>
              </a:rPr>
              <a:t> </a:t>
            </a:r>
            <a:r>
              <a:rPr lang="it-IT" sz="1800" b="1">
                <a:solidFill>
                  <a:schemeClr val="dk1"/>
                </a:solidFill>
                <a:latin typeface="Titillium Web"/>
                <a:ea typeface="Titillium Web"/>
                <a:cs typeface="Titillium Web"/>
                <a:sym typeface="Titillium Web"/>
              </a:rPr>
              <a:t>specifica</a:t>
            </a:r>
            <a:endParaRPr sz="1800">
              <a:solidFill>
                <a:schemeClr val="dk1"/>
              </a:solidFill>
              <a:latin typeface="Titillium Web"/>
              <a:ea typeface="Titillium Web"/>
              <a:cs typeface="Titillium Web"/>
              <a:sym typeface="Titillium Web"/>
            </a:endParaRPr>
          </a:p>
        </p:txBody>
      </p:sp>
      <p:sp>
        <p:nvSpPr>
          <p:cNvPr id="478" name="Google Shape;478;p14"/>
          <p:cNvSpPr txBox="1"/>
          <p:nvPr/>
        </p:nvSpPr>
        <p:spPr>
          <a:xfrm>
            <a:off x="1682546" y="4069645"/>
            <a:ext cx="3649850"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Titillium Web"/>
                <a:ea typeface="Titillium Web"/>
                <a:cs typeface="Titillium Web"/>
                <a:sym typeface="Titillium Web"/>
              </a:rPr>
              <a:t>16 ore in aula in presenza</a:t>
            </a:r>
            <a:endParaRPr dirty="0"/>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Titillium Web"/>
                <a:ea typeface="Titillium Web"/>
                <a:cs typeface="Titillium Web"/>
                <a:sym typeface="Titillium Web"/>
              </a:rPr>
              <a:t>5 ore on-line modalità sincrona</a:t>
            </a:r>
            <a:endParaRPr sz="1800" dirty="0">
              <a:solidFill>
                <a:schemeClr val="dk1"/>
              </a:solidFill>
              <a:latin typeface="Titillium Web"/>
              <a:ea typeface="Titillium Web"/>
              <a:cs typeface="Titillium Web"/>
              <a:sym typeface="Titillium Web"/>
            </a:endParaRPr>
          </a:p>
          <a:p>
            <a:pPr marL="285750" marR="0" lvl="0" indent="-285750" algn="l" rtl="0">
              <a:spcBef>
                <a:spcPts val="0"/>
              </a:spcBef>
              <a:spcAft>
                <a:spcPts val="0"/>
              </a:spcAft>
              <a:buClr>
                <a:schemeClr val="dk1"/>
              </a:buClr>
              <a:buSzPts val="1800"/>
              <a:buFont typeface="Arial"/>
              <a:buChar char="•"/>
            </a:pPr>
            <a:r>
              <a:rPr lang="it-IT" sz="1800">
                <a:solidFill>
                  <a:schemeClr val="dk1"/>
                </a:solidFill>
                <a:latin typeface="Titillium Web"/>
                <a:ea typeface="Titillium Web"/>
                <a:cs typeface="Titillium Web"/>
                <a:sym typeface="Titillium Web"/>
              </a:rPr>
              <a:t>9 </a:t>
            </a:r>
            <a:r>
              <a:rPr lang="it-IT" sz="1800" dirty="0">
                <a:solidFill>
                  <a:schemeClr val="dk1"/>
                </a:solidFill>
                <a:latin typeface="Titillium Web"/>
                <a:ea typeface="Titillium Web"/>
                <a:cs typeface="Titillium Web"/>
                <a:sym typeface="Titillium Web"/>
              </a:rPr>
              <a:t>ore </a:t>
            </a:r>
            <a:r>
              <a:rPr lang="it-IT" sz="1800" b="1" dirty="0">
                <a:solidFill>
                  <a:schemeClr val="dk1"/>
                </a:solidFill>
                <a:latin typeface="Titillium Web"/>
                <a:ea typeface="Titillium Web"/>
                <a:cs typeface="Titillium Web"/>
                <a:sym typeface="Titillium Web"/>
              </a:rPr>
              <a:t>FAD</a:t>
            </a:r>
            <a:r>
              <a:rPr lang="it-IT" sz="1800" dirty="0">
                <a:solidFill>
                  <a:schemeClr val="dk1"/>
                </a:solidFill>
                <a:latin typeface="Titillium Web"/>
                <a:ea typeface="Titillium Web"/>
                <a:cs typeface="Titillium Web"/>
                <a:sym typeface="Titillium Web"/>
              </a:rPr>
              <a:t> </a:t>
            </a:r>
            <a:r>
              <a:rPr lang="it-IT" sz="1800" b="1" dirty="0">
                <a:solidFill>
                  <a:schemeClr val="dk1"/>
                </a:solidFill>
                <a:latin typeface="Titillium Web"/>
                <a:ea typeface="Titillium Web"/>
                <a:cs typeface="Titillium Web"/>
                <a:sym typeface="Titillium Web"/>
              </a:rPr>
              <a:t>generale</a:t>
            </a:r>
            <a:endParaRPr sz="1800" dirty="0">
              <a:solidFill>
                <a:schemeClr val="dk1"/>
              </a:solidFill>
              <a:latin typeface="Titillium Web"/>
              <a:ea typeface="Titillium Web"/>
              <a:cs typeface="Titillium Web"/>
              <a:sym typeface="Titillium Web"/>
            </a:endParaRPr>
          </a:p>
        </p:txBody>
      </p:sp>
      <p:sp>
        <p:nvSpPr>
          <p:cNvPr id="479" name="Google Shape;479;p14"/>
          <p:cNvSpPr/>
          <p:nvPr/>
        </p:nvSpPr>
        <p:spPr>
          <a:xfrm>
            <a:off x="710575" y="1685832"/>
            <a:ext cx="4823670" cy="1744910"/>
          </a:xfrm>
          <a:prstGeom prst="roundRect">
            <a:avLst>
              <a:gd name="adj" fmla="val 16667"/>
            </a:avLst>
          </a:prstGeom>
          <a:solidFill>
            <a:srgbClr val="A8D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tillium Web"/>
              <a:ea typeface="Titillium Web"/>
              <a:cs typeface="Titillium Web"/>
              <a:sym typeface="Titillium Web"/>
            </a:endParaRPr>
          </a:p>
        </p:txBody>
      </p:sp>
      <p:sp>
        <p:nvSpPr>
          <p:cNvPr id="480" name="Google Shape;480;p14"/>
          <p:cNvSpPr/>
          <p:nvPr/>
        </p:nvSpPr>
        <p:spPr>
          <a:xfrm>
            <a:off x="6499975" y="1684090"/>
            <a:ext cx="4823670" cy="1744910"/>
          </a:xfrm>
          <a:prstGeom prst="roundRect">
            <a:avLst>
              <a:gd name="adj" fmla="val 16667"/>
            </a:avLst>
          </a:prstGeom>
          <a:solidFill>
            <a:srgbClr val="A8D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tillium Web"/>
              <a:ea typeface="Titillium Web"/>
              <a:cs typeface="Titillium Web"/>
              <a:sym typeface="Titillium Web"/>
            </a:endParaRPr>
          </a:p>
        </p:txBody>
      </p:sp>
      <p:sp>
        <p:nvSpPr>
          <p:cNvPr id="481" name="Google Shape;481;p14"/>
          <p:cNvSpPr/>
          <p:nvPr/>
        </p:nvSpPr>
        <p:spPr>
          <a:xfrm>
            <a:off x="1071165" y="2017937"/>
            <a:ext cx="3849609" cy="1077218"/>
          </a:xfrm>
          <a:prstGeom prst="rect">
            <a:avLst/>
          </a:prstGeom>
          <a:noFill/>
          <a:ln>
            <a:noFill/>
          </a:ln>
        </p:spPr>
        <p:txBody>
          <a:bodyPr spcFirstLastPara="1" wrap="square" lIns="91425" tIns="45700" rIns="91425" bIns="45700" anchor="ctr" anchorCtr="0">
            <a:spAutoFit/>
          </a:bodyPr>
          <a:lstStyle/>
          <a:p>
            <a:pPr algn="ctr"/>
            <a:r>
              <a:rPr lang="it-IT" sz="2400" b="1" dirty="0">
                <a:solidFill>
                  <a:schemeClr val="lt1"/>
                </a:solidFill>
                <a:latin typeface="Titillium Web"/>
                <a:ea typeface="Titillium Web"/>
                <a:cs typeface="Titillium Web"/>
                <a:sym typeface="Titillium Web"/>
              </a:rPr>
              <a:t>FORMAZIONE GENERALE </a:t>
            </a:r>
            <a:endParaRPr lang="it-IT"/>
          </a:p>
          <a:p>
            <a:pPr marL="0" marR="0" lvl="0" indent="0" algn="ctr" rtl="0">
              <a:spcBef>
                <a:spcPts val="0"/>
              </a:spcBef>
              <a:spcAft>
                <a:spcPts val="0"/>
              </a:spcAft>
              <a:buNone/>
            </a:pPr>
            <a:r>
              <a:rPr lang="it-IT" sz="2000" b="1" dirty="0">
                <a:solidFill>
                  <a:schemeClr val="lt1"/>
                </a:solidFill>
                <a:latin typeface="Titillium Web"/>
                <a:ea typeface="Titillium Web"/>
                <a:cs typeface="Titillium Web"/>
                <a:sym typeface="Titillium Web"/>
              </a:rPr>
              <a:t>entro il </a:t>
            </a:r>
            <a:br>
              <a:rPr lang="it-IT" sz="2000" b="1" dirty="0">
                <a:latin typeface="Titillium Web"/>
                <a:ea typeface="Titillium Web"/>
                <a:cs typeface="Titillium Web"/>
              </a:rPr>
            </a:br>
            <a:r>
              <a:rPr lang="it-IT" sz="2000" b="1" dirty="0">
                <a:solidFill>
                  <a:schemeClr val="lt1"/>
                </a:solidFill>
                <a:latin typeface="Titillium Web"/>
                <a:ea typeface="Titillium Web"/>
                <a:cs typeface="Titillium Web"/>
                <a:sym typeface="Titillium Web"/>
              </a:rPr>
              <a:t>20/10/2024</a:t>
            </a:r>
            <a:endParaRPr dirty="0">
              <a:solidFill>
                <a:schemeClr val="lt1"/>
              </a:solidFill>
            </a:endParaRPr>
          </a:p>
        </p:txBody>
      </p:sp>
      <p:sp>
        <p:nvSpPr>
          <p:cNvPr id="482" name="Google Shape;482;p14"/>
          <p:cNvSpPr/>
          <p:nvPr/>
        </p:nvSpPr>
        <p:spPr>
          <a:xfrm>
            <a:off x="7284196" y="2028044"/>
            <a:ext cx="3452364" cy="1077178"/>
          </a:xfrm>
          <a:prstGeom prst="rect">
            <a:avLst/>
          </a:prstGeom>
          <a:noFill/>
          <a:ln>
            <a:noFill/>
          </a:ln>
        </p:spPr>
        <p:txBody>
          <a:bodyPr spcFirstLastPara="1" wrap="square" lIns="91425" tIns="45700" rIns="91425" bIns="45700" anchor="ctr" anchorCtr="0">
            <a:spAutoFit/>
          </a:bodyPr>
          <a:lstStyle/>
          <a:p>
            <a:pPr algn="ctr"/>
            <a:r>
              <a:rPr lang="it-IT" sz="2400" b="1" dirty="0">
                <a:solidFill>
                  <a:schemeClr val="lt1"/>
                </a:solidFill>
                <a:latin typeface="Titillium Web"/>
                <a:ea typeface="Titillium Web"/>
                <a:cs typeface="Titillium Web"/>
                <a:sym typeface="Titillium Web"/>
              </a:rPr>
              <a:t>FORMAZIONE SPECIFICA</a:t>
            </a:r>
            <a:endParaRPr lang="it-IT" dirty="0">
              <a:solidFill>
                <a:schemeClr val="lt1"/>
              </a:solidFill>
              <a:ea typeface="Titillium Web"/>
            </a:endParaRPr>
          </a:p>
          <a:p>
            <a:pPr marL="0" marR="0" lvl="0" indent="0" algn="ctr" rtl="0">
              <a:spcBef>
                <a:spcPts val="0"/>
              </a:spcBef>
              <a:spcAft>
                <a:spcPts val="0"/>
              </a:spcAft>
              <a:buNone/>
            </a:pPr>
            <a:r>
              <a:rPr lang="it-IT" sz="2000" b="1" dirty="0">
                <a:solidFill>
                  <a:schemeClr val="lt1"/>
                </a:solidFill>
                <a:latin typeface="Titillium Web"/>
                <a:ea typeface="Titillium Web"/>
                <a:cs typeface="Titillium Web"/>
                <a:sym typeface="Titillium Web"/>
              </a:rPr>
              <a:t>entro il </a:t>
            </a:r>
            <a:br>
              <a:rPr lang="it-IT" sz="2000" b="1" dirty="0">
                <a:latin typeface="Titillium Web"/>
                <a:ea typeface="Titillium Web"/>
                <a:cs typeface="Titillium Web"/>
              </a:rPr>
            </a:br>
            <a:r>
              <a:rPr lang="it-IT" sz="2000" b="1" dirty="0">
                <a:solidFill>
                  <a:schemeClr val="lt1"/>
                </a:solidFill>
                <a:latin typeface="Titillium Web"/>
                <a:ea typeface="Titillium Web"/>
                <a:cs typeface="Titillium Web"/>
                <a:sym typeface="Titillium Web"/>
              </a:rPr>
              <a:t>31/12/2024</a:t>
            </a:r>
            <a:endParaRPr lang="it-IT" dirty="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5"/>
          <p:cNvSpPr txBox="1">
            <a:spLocks noGrp="1"/>
          </p:cNvSpPr>
          <p:nvPr>
            <p:ph type="title"/>
          </p:nvPr>
        </p:nvSpPr>
        <p:spPr>
          <a:xfrm>
            <a:off x="6523533" y="1"/>
            <a:ext cx="5668466"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FORMAZIONE GENERALE</a:t>
            </a:r>
            <a:endParaRPr/>
          </a:p>
        </p:txBody>
      </p:sp>
      <p:sp>
        <p:nvSpPr>
          <p:cNvPr id="488" name="Google Shape;488;p15"/>
          <p:cNvSpPr txBox="1"/>
          <p:nvPr/>
        </p:nvSpPr>
        <p:spPr>
          <a:xfrm flipH="1">
            <a:off x="2162671" y="2071440"/>
            <a:ext cx="12525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a:solidFill>
                  <a:schemeClr val="dk1"/>
                </a:solidFill>
                <a:latin typeface="Titillium Web"/>
                <a:ea typeface="Titillium Web"/>
                <a:cs typeface="Titillium Web"/>
                <a:sym typeface="Titillium Web"/>
              </a:rPr>
              <a:t>I giornata</a:t>
            </a:r>
            <a:endParaRPr/>
          </a:p>
        </p:txBody>
      </p:sp>
      <p:sp>
        <p:nvSpPr>
          <p:cNvPr id="489" name="Google Shape;489;p15"/>
          <p:cNvSpPr/>
          <p:nvPr/>
        </p:nvSpPr>
        <p:spPr>
          <a:xfrm>
            <a:off x="1946771" y="2633415"/>
            <a:ext cx="2236787" cy="1944688"/>
          </a:xfrm>
          <a:prstGeom prst="homePlate">
            <a:avLst>
              <a:gd name="adj" fmla="val 29671"/>
            </a:avLst>
          </a:prstGeom>
          <a:solidFill>
            <a:srgbClr val="A8D6E7"/>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200" b="1">
                <a:solidFill>
                  <a:schemeClr val="dk1"/>
                </a:solidFill>
                <a:latin typeface="Verdana"/>
                <a:ea typeface="Verdana"/>
                <a:cs typeface="Verdana"/>
                <a:sym typeface="Verdana"/>
              </a:rPr>
              <a:t> </a:t>
            </a:r>
            <a:endParaRPr/>
          </a:p>
        </p:txBody>
      </p:sp>
      <p:sp>
        <p:nvSpPr>
          <p:cNvPr id="490" name="Google Shape;490;p15"/>
          <p:cNvSpPr txBox="1"/>
          <p:nvPr/>
        </p:nvSpPr>
        <p:spPr>
          <a:xfrm>
            <a:off x="2026940" y="3221058"/>
            <a:ext cx="203299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100" b="1" dirty="0">
                <a:solidFill>
                  <a:schemeClr val="dk1"/>
                </a:solidFill>
                <a:latin typeface="Titillium Web"/>
                <a:ea typeface="Titillium Web"/>
                <a:cs typeface="Titillium Web"/>
                <a:sym typeface="Titillium Web"/>
              </a:rPr>
              <a:t>Preparazione allo svolgimento del servizio civile e costruzione della identità di gruppo</a:t>
            </a:r>
            <a:endParaRPr sz="1100" dirty="0"/>
          </a:p>
        </p:txBody>
      </p:sp>
      <p:sp>
        <p:nvSpPr>
          <p:cNvPr id="491" name="Google Shape;491;p15"/>
          <p:cNvSpPr txBox="1"/>
          <p:nvPr/>
        </p:nvSpPr>
        <p:spPr>
          <a:xfrm flipH="1">
            <a:off x="5142091" y="2071440"/>
            <a:ext cx="11477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a:solidFill>
                  <a:schemeClr val="dk1"/>
                </a:solidFill>
                <a:latin typeface="Titillium Web"/>
                <a:ea typeface="Titillium Web"/>
                <a:cs typeface="Titillium Web"/>
                <a:sym typeface="Titillium Web"/>
              </a:rPr>
              <a:t>II giornata</a:t>
            </a:r>
            <a:endParaRPr/>
          </a:p>
        </p:txBody>
      </p:sp>
      <p:sp>
        <p:nvSpPr>
          <p:cNvPr id="493" name="Google Shape;493;p15"/>
          <p:cNvSpPr txBox="1"/>
          <p:nvPr/>
        </p:nvSpPr>
        <p:spPr>
          <a:xfrm flipH="1">
            <a:off x="8161961" y="2073244"/>
            <a:ext cx="12493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dirty="0">
                <a:solidFill>
                  <a:schemeClr val="dk1"/>
                </a:solidFill>
                <a:latin typeface="Titillium Web"/>
                <a:ea typeface="Titillium Web"/>
                <a:cs typeface="Titillium Web"/>
                <a:sym typeface="Titillium Web"/>
              </a:rPr>
              <a:t>III giornata</a:t>
            </a:r>
            <a:endParaRPr dirty="0"/>
          </a:p>
        </p:txBody>
      </p:sp>
      <p:sp>
        <p:nvSpPr>
          <p:cNvPr id="494" name="Google Shape;494;p15"/>
          <p:cNvSpPr/>
          <p:nvPr/>
        </p:nvSpPr>
        <p:spPr>
          <a:xfrm>
            <a:off x="4801431" y="2633415"/>
            <a:ext cx="2355850" cy="1944688"/>
          </a:xfrm>
          <a:prstGeom prst="chevron">
            <a:avLst>
              <a:gd name="adj" fmla="val 25036"/>
            </a:avLst>
          </a:prstGeom>
          <a:solidFill>
            <a:srgbClr val="A8D6E7"/>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Verdana"/>
              <a:ea typeface="Verdana"/>
              <a:cs typeface="Verdana"/>
              <a:sym typeface="Verdana"/>
            </a:endParaRPr>
          </a:p>
        </p:txBody>
      </p:sp>
      <p:sp>
        <p:nvSpPr>
          <p:cNvPr id="495" name="Google Shape;495;p15"/>
          <p:cNvSpPr txBox="1"/>
          <p:nvPr/>
        </p:nvSpPr>
        <p:spPr>
          <a:xfrm>
            <a:off x="5324913" y="3323984"/>
            <a:ext cx="1749425"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100" b="1" dirty="0">
                <a:solidFill>
                  <a:schemeClr val="dk1"/>
                </a:solidFill>
                <a:latin typeface="Titillium Web"/>
                <a:ea typeface="Titillium Web"/>
                <a:cs typeface="Titillium Web"/>
                <a:sym typeface="Titillium Web"/>
              </a:rPr>
              <a:t>La difesa della Patria attraverso la solidarietà e la cittadinanza attiva</a:t>
            </a:r>
            <a:endParaRPr sz="1100" dirty="0"/>
          </a:p>
        </p:txBody>
      </p:sp>
      <p:sp>
        <p:nvSpPr>
          <p:cNvPr id="496" name="Google Shape;496;p15"/>
          <p:cNvSpPr/>
          <p:nvPr/>
        </p:nvSpPr>
        <p:spPr>
          <a:xfrm>
            <a:off x="8021141" y="2718053"/>
            <a:ext cx="2224088" cy="1944688"/>
          </a:xfrm>
          <a:prstGeom prst="chevron">
            <a:avLst>
              <a:gd name="adj" fmla="val 25044"/>
            </a:avLst>
          </a:prstGeom>
          <a:solidFill>
            <a:srgbClr val="A8D6E7"/>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Verdana"/>
              <a:ea typeface="Verdana"/>
              <a:cs typeface="Verdana"/>
              <a:sym typeface="Verdana"/>
            </a:endParaRPr>
          </a:p>
        </p:txBody>
      </p:sp>
      <p:sp>
        <p:nvSpPr>
          <p:cNvPr id="497" name="Google Shape;497;p15"/>
          <p:cNvSpPr txBox="1"/>
          <p:nvPr/>
        </p:nvSpPr>
        <p:spPr>
          <a:xfrm>
            <a:off x="8457235" y="3005634"/>
            <a:ext cx="1503363"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100" b="1" dirty="0">
                <a:solidFill>
                  <a:schemeClr val="dk1"/>
                </a:solidFill>
                <a:latin typeface="Titillium Web"/>
                <a:ea typeface="Titillium Web"/>
                <a:cs typeface="Titillium Web"/>
                <a:sym typeface="Titillium Web"/>
              </a:rPr>
              <a:t>Gestione e trasformazione non violenta dei conflitti</a:t>
            </a:r>
            <a:endParaRPr sz="1100" dirty="0"/>
          </a:p>
        </p:txBody>
      </p:sp>
      <p:sp>
        <p:nvSpPr>
          <p:cNvPr id="499" name="Google Shape;499;p15"/>
          <p:cNvSpPr txBox="1"/>
          <p:nvPr/>
        </p:nvSpPr>
        <p:spPr>
          <a:xfrm>
            <a:off x="8457235" y="3605758"/>
            <a:ext cx="1908176"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100" b="1" dirty="0">
                <a:solidFill>
                  <a:schemeClr val="dk1"/>
                </a:solidFill>
                <a:latin typeface="Titillium Web"/>
                <a:ea typeface="Titillium Web"/>
                <a:cs typeface="Titillium Web"/>
                <a:sym typeface="Titillium Web"/>
              </a:rPr>
              <a:t>Comunicare in modo efficace, saper ascoltare, gestire le situazioni potenzialmente </a:t>
            </a:r>
          </a:p>
          <a:p>
            <a:pPr marL="0" marR="0" lvl="0" indent="0" algn="l" rtl="0">
              <a:spcBef>
                <a:spcPts val="0"/>
              </a:spcBef>
              <a:spcAft>
                <a:spcPts val="0"/>
              </a:spcAft>
              <a:buNone/>
            </a:pPr>
            <a:r>
              <a:rPr lang="it-IT" sz="1100" b="1" dirty="0">
                <a:solidFill>
                  <a:schemeClr val="dk1"/>
                </a:solidFill>
                <a:latin typeface="Titillium Web"/>
                <a:ea typeface="Titillium Web"/>
                <a:cs typeface="Titillium Web"/>
                <a:sym typeface="Titillium Web"/>
              </a:rPr>
              <a:t>conflittuali</a:t>
            </a:r>
            <a:endParaRPr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6"/>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tillium Web"/>
              <a:buNone/>
            </a:pPr>
            <a:r>
              <a:rPr lang="it-IT"/>
              <a:t>FORMAZIONE GENERALE - FAD</a:t>
            </a:r>
            <a:endParaRPr/>
          </a:p>
        </p:txBody>
      </p:sp>
      <p:sp>
        <p:nvSpPr>
          <p:cNvPr id="505" name="Google Shape;505;p16"/>
          <p:cNvSpPr txBox="1">
            <a:spLocks noGrp="1"/>
          </p:cNvSpPr>
          <p:nvPr>
            <p:ph type="body" idx="1"/>
          </p:nvPr>
        </p:nvSpPr>
        <p:spPr>
          <a:xfrm>
            <a:off x="763555" y="2702702"/>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it-IT" dirty="0"/>
              <a:t>Le tre giornate di formazione generale saranno completate con moduli FAD, Formazione A Distanza, con i quali si approfondirà quanto è stato svolto in aula.</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7"/>
          <p:cNvSpPr txBox="1">
            <a:spLocks noGrp="1"/>
          </p:cNvSpPr>
          <p:nvPr>
            <p:ph type="title"/>
          </p:nvPr>
        </p:nvSpPr>
        <p:spPr>
          <a:xfrm>
            <a:off x="7600426" y="1"/>
            <a:ext cx="4591573"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MONITORAGGIO</a:t>
            </a:r>
            <a:endParaRPr/>
          </a:p>
        </p:txBody>
      </p:sp>
      <p:sp>
        <p:nvSpPr>
          <p:cNvPr id="511" name="Google Shape;511;p17"/>
          <p:cNvSpPr txBox="1">
            <a:spLocks noGrp="1"/>
          </p:cNvSpPr>
          <p:nvPr>
            <p:ph type="body" idx="1"/>
          </p:nvPr>
        </p:nvSpPr>
        <p:spPr>
          <a:xfrm>
            <a:off x="995319" y="1461131"/>
            <a:ext cx="1020136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endParaRPr sz="2800" b="1">
              <a:solidFill>
                <a:schemeClr val="dk1"/>
              </a:solidFill>
              <a:latin typeface="Titillium Web"/>
              <a:ea typeface="Titillium Web"/>
              <a:cs typeface="Titillium Web"/>
              <a:sym typeface="Titillium Web"/>
            </a:endParaRPr>
          </a:p>
          <a:p>
            <a:pPr marL="0" lvl="0" indent="0" algn="just" rtl="0">
              <a:lnSpc>
                <a:spcPct val="90000"/>
              </a:lnSpc>
              <a:spcBef>
                <a:spcPts val="1000"/>
              </a:spcBef>
              <a:spcAft>
                <a:spcPts val="0"/>
              </a:spcAft>
              <a:buClr>
                <a:schemeClr val="dk1"/>
              </a:buClr>
              <a:buSzPts val="2800"/>
              <a:buNone/>
            </a:pPr>
            <a:r>
              <a:rPr lang="it-IT" sz="2800" b="1">
                <a:solidFill>
                  <a:schemeClr val="dk1"/>
                </a:solidFill>
                <a:latin typeface="Titillium Web"/>
                <a:ea typeface="Titillium Web"/>
                <a:cs typeface="Titillium Web"/>
                <a:sym typeface="Titillium Web"/>
              </a:rPr>
              <a:t>Obiettivo</a:t>
            </a:r>
            <a:r>
              <a:rPr lang="it-IT" sz="2800">
                <a:solidFill>
                  <a:schemeClr val="dk1"/>
                </a:solidFill>
                <a:latin typeface="Titillium Web"/>
                <a:ea typeface="Titillium Web"/>
                <a:cs typeface="Titillium Web"/>
                <a:sym typeface="Titillium Web"/>
              </a:rPr>
              <a:t>: riflettere sull’esperienza, raccogliere proposte, critiche e domande, effettuare un confronto sulle abilità e capacità maturate.</a:t>
            </a:r>
            <a:endParaRPr/>
          </a:p>
          <a:p>
            <a:pPr marL="0" lvl="0" indent="0" algn="just" rtl="0">
              <a:lnSpc>
                <a:spcPct val="90000"/>
              </a:lnSpc>
              <a:spcBef>
                <a:spcPts val="1000"/>
              </a:spcBef>
              <a:spcAft>
                <a:spcPts val="0"/>
              </a:spcAft>
              <a:buClr>
                <a:schemeClr val="dk1"/>
              </a:buClr>
              <a:buSzPts val="2800"/>
              <a:buNone/>
            </a:pPr>
            <a:endParaRPr sz="2800" b="1">
              <a:solidFill>
                <a:schemeClr val="dk1"/>
              </a:solidFill>
              <a:latin typeface="Titillium Web"/>
              <a:ea typeface="Titillium Web"/>
              <a:cs typeface="Titillium Web"/>
              <a:sym typeface="Titillium Web"/>
            </a:endParaRPr>
          </a:p>
          <a:p>
            <a:pPr marL="0" lvl="0" indent="0" algn="just" rtl="0">
              <a:lnSpc>
                <a:spcPct val="90000"/>
              </a:lnSpc>
              <a:spcBef>
                <a:spcPts val="1000"/>
              </a:spcBef>
              <a:spcAft>
                <a:spcPts val="0"/>
              </a:spcAft>
              <a:buClr>
                <a:schemeClr val="dk1"/>
              </a:buClr>
              <a:buSzPts val="2800"/>
              <a:buNone/>
            </a:pPr>
            <a:r>
              <a:rPr lang="it-IT" sz="2800">
                <a:solidFill>
                  <a:schemeClr val="dk1"/>
                </a:solidFill>
                <a:latin typeface="Titillium Web"/>
                <a:ea typeface="Titillium Web"/>
                <a:cs typeface="Titillium Web"/>
                <a:sym typeface="Titillium Web"/>
              </a:rPr>
              <a:t>L’attività di monitoraggio per indicare eventuali criticità è garantita tutto l’anno.</a:t>
            </a:r>
            <a:endParaRPr/>
          </a:p>
          <a:p>
            <a:pPr marL="0" lvl="0" indent="0" algn="l" rtl="0">
              <a:lnSpc>
                <a:spcPct val="12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8"/>
          <p:cNvSpPr txBox="1">
            <a:spLocks noGrp="1"/>
          </p:cNvSpPr>
          <p:nvPr>
            <p:ph type="title"/>
          </p:nvPr>
        </p:nvSpPr>
        <p:spPr>
          <a:xfrm>
            <a:off x="6576969" y="1"/>
            <a:ext cx="5615030"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ATTIVITÀ DI TUTORAGGIO </a:t>
            </a:r>
            <a:endParaRPr/>
          </a:p>
        </p:txBody>
      </p:sp>
      <p:sp>
        <p:nvSpPr>
          <p:cNvPr id="517" name="Google Shape;517;p18"/>
          <p:cNvSpPr/>
          <p:nvPr/>
        </p:nvSpPr>
        <p:spPr>
          <a:xfrm>
            <a:off x="5706520" y="1728517"/>
            <a:ext cx="671513" cy="8318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4800" b="1">
                <a:solidFill>
                  <a:schemeClr val="dk1"/>
                </a:solidFill>
                <a:latin typeface="Verdana"/>
                <a:ea typeface="Verdana"/>
                <a:cs typeface="Verdana"/>
                <a:sym typeface="Verdana"/>
              </a:rPr>
              <a:t>+</a:t>
            </a:r>
            <a:endParaRPr sz="4800">
              <a:solidFill>
                <a:schemeClr val="dk1"/>
              </a:solidFill>
              <a:latin typeface="Verdana"/>
              <a:ea typeface="Verdana"/>
              <a:cs typeface="Verdana"/>
              <a:sym typeface="Verdana"/>
            </a:endParaRPr>
          </a:p>
        </p:txBody>
      </p:sp>
      <p:sp>
        <p:nvSpPr>
          <p:cNvPr id="518" name="Google Shape;518;p18"/>
          <p:cNvSpPr/>
          <p:nvPr/>
        </p:nvSpPr>
        <p:spPr>
          <a:xfrm>
            <a:off x="7738712" y="3280511"/>
            <a:ext cx="2545402" cy="4619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2400" b="1">
                <a:solidFill>
                  <a:schemeClr val="dk1"/>
                </a:solidFill>
                <a:latin typeface="Titillium Web"/>
                <a:ea typeface="Titillium Web"/>
                <a:cs typeface="Titillium Web"/>
                <a:sym typeface="Titillium Web"/>
              </a:rPr>
              <a:t>6 ORE</a:t>
            </a:r>
            <a:endParaRPr sz="2400">
              <a:solidFill>
                <a:schemeClr val="dk1"/>
              </a:solidFill>
              <a:latin typeface="Titillium Web"/>
              <a:ea typeface="Titillium Web"/>
              <a:cs typeface="Titillium Web"/>
              <a:sym typeface="Titillium Web"/>
            </a:endParaRPr>
          </a:p>
        </p:txBody>
      </p:sp>
      <p:sp>
        <p:nvSpPr>
          <p:cNvPr id="519" name="Google Shape;519;p18"/>
          <p:cNvSpPr/>
          <p:nvPr/>
        </p:nvSpPr>
        <p:spPr>
          <a:xfrm>
            <a:off x="1707713" y="3280511"/>
            <a:ext cx="2879725" cy="4619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2400" b="1">
                <a:solidFill>
                  <a:schemeClr val="dk1"/>
                </a:solidFill>
                <a:latin typeface="Titillium Web"/>
                <a:ea typeface="Titillium Web"/>
                <a:cs typeface="Titillium Web"/>
                <a:sym typeface="Titillium Web"/>
              </a:rPr>
              <a:t>24 ORE</a:t>
            </a:r>
            <a:endParaRPr/>
          </a:p>
        </p:txBody>
      </p:sp>
      <p:sp>
        <p:nvSpPr>
          <p:cNvPr id="520" name="Google Shape;520;p18"/>
          <p:cNvSpPr txBox="1"/>
          <p:nvPr/>
        </p:nvSpPr>
        <p:spPr>
          <a:xfrm>
            <a:off x="6396094" y="3753559"/>
            <a:ext cx="5230637" cy="1477328"/>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it-IT" sz="1800" b="0" i="0" u="none" strike="noStrike" cap="none">
                <a:solidFill>
                  <a:schemeClr val="dk1"/>
                </a:solidFill>
                <a:latin typeface="Titillium Web"/>
                <a:ea typeface="Titillium Web"/>
                <a:cs typeface="Titillium Web"/>
                <a:sym typeface="Titillium Web"/>
              </a:rPr>
              <a:t>Le attività previste riguardano:</a:t>
            </a:r>
            <a:endParaRPr/>
          </a:p>
          <a:p>
            <a:pPr marL="742950" marR="0" lvl="1" indent="-285750" algn="l" rtl="0">
              <a:spcBef>
                <a:spcPts val="0"/>
              </a:spcBef>
              <a:spcAft>
                <a:spcPts val="0"/>
              </a:spcAft>
              <a:buClr>
                <a:schemeClr val="dk1"/>
              </a:buClr>
              <a:buSzPts val="1800"/>
              <a:buFont typeface="Arial"/>
              <a:buChar char="•"/>
            </a:pPr>
            <a:r>
              <a:rPr lang="it-IT" sz="1800" b="0" i="0" u="none" strike="noStrike" cap="none">
                <a:solidFill>
                  <a:schemeClr val="dk1"/>
                </a:solidFill>
                <a:latin typeface="Titillium Web"/>
                <a:ea typeface="Titillium Web"/>
                <a:cs typeface="Titillium Web"/>
                <a:sym typeface="Titillium Web"/>
              </a:rPr>
              <a:t>incontri individuale con Tutor specializzato nel bilancio delle esperienze e delle competenze - on-line modalità sincrona</a:t>
            </a:r>
            <a:endParaRPr/>
          </a:p>
          <a:p>
            <a:pPr marL="742950" marR="0" lvl="1" indent="-171450" algn="l" rtl="0">
              <a:spcBef>
                <a:spcPts val="0"/>
              </a:spcBef>
              <a:spcAft>
                <a:spcPts val="0"/>
              </a:spcAft>
              <a:buClr>
                <a:schemeClr val="lt1"/>
              </a:buClr>
              <a:buSzPts val="1800"/>
              <a:buFont typeface="Arial"/>
              <a:buNone/>
            </a:pPr>
            <a:endParaRPr sz="1800" b="0" i="0" u="none" strike="noStrike" cap="none">
              <a:solidFill>
                <a:schemeClr val="dk1"/>
              </a:solidFill>
              <a:latin typeface="Titillium Web"/>
              <a:ea typeface="Titillium Web"/>
              <a:cs typeface="Titillium Web"/>
              <a:sym typeface="Titillium Web"/>
            </a:endParaRPr>
          </a:p>
        </p:txBody>
      </p:sp>
      <p:sp>
        <p:nvSpPr>
          <p:cNvPr id="521" name="Google Shape;521;p18"/>
          <p:cNvSpPr txBox="1"/>
          <p:nvPr/>
        </p:nvSpPr>
        <p:spPr>
          <a:xfrm>
            <a:off x="529598" y="3753559"/>
            <a:ext cx="5537741"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None/>
            </a:pPr>
            <a:r>
              <a:rPr lang="it-IT" sz="1800">
                <a:solidFill>
                  <a:schemeClr val="dk1"/>
                </a:solidFill>
                <a:latin typeface="Titillium Web"/>
                <a:ea typeface="Titillium Web"/>
                <a:cs typeface="Titillium Web"/>
                <a:sym typeface="Titillium Web"/>
              </a:rPr>
              <a:t>Le attività previste riguardano:</a:t>
            </a:r>
            <a:endParaRPr/>
          </a:p>
          <a:p>
            <a:pPr marL="171450" marR="0" lvl="0" indent="-171450" algn="l" rtl="0">
              <a:spcBef>
                <a:spcPts val="0"/>
              </a:spcBef>
              <a:spcAft>
                <a:spcPts val="0"/>
              </a:spcAft>
              <a:buClr>
                <a:schemeClr val="dk1"/>
              </a:buClr>
              <a:buSzPts val="1800"/>
              <a:buFont typeface="Arial"/>
              <a:buChar char="•"/>
            </a:pPr>
            <a:r>
              <a:rPr lang="it-IT" sz="1800">
                <a:solidFill>
                  <a:schemeClr val="dk1"/>
                </a:solidFill>
                <a:latin typeface="Titillium Web"/>
                <a:ea typeface="Titillium Web"/>
                <a:cs typeface="Titillium Web"/>
                <a:sym typeface="Titillium Web"/>
              </a:rPr>
              <a:t>formazione d’aula “Tecniche di ricerca attiva del lavoro” - aula in presenza</a:t>
            </a:r>
            <a:endParaRPr/>
          </a:p>
          <a:p>
            <a:pPr marL="171450" marR="0" lvl="0" indent="-171450" algn="l" rtl="0">
              <a:spcBef>
                <a:spcPts val="0"/>
              </a:spcBef>
              <a:spcAft>
                <a:spcPts val="0"/>
              </a:spcAft>
              <a:buClr>
                <a:schemeClr val="dk1"/>
              </a:buClr>
              <a:buSzPts val="1800"/>
              <a:buFont typeface="Arial"/>
              <a:buChar char="•"/>
            </a:pPr>
            <a:r>
              <a:rPr lang="it-IT" sz="1800">
                <a:solidFill>
                  <a:schemeClr val="dk1"/>
                </a:solidFill>
                <a:latin typeface="Titillium Web"/>
                <a:ea typeface="Titillium Web"/>
                <a:cs typeface="Titillium Web"/>
                <a:sym typeface="Titillium Web"/>
              </a:rPr>
              <a:t>incontri con esperti di enti la cui mission è favorire l’accesso al mondo del lavoro (Centro per l’impiego, enti accreditati ai servizi al lavoro, rete Eurodesk, Informagiovani, società di somministrazione, ecc.) </a:t>
            </a:r>
            <a:r>
              <a:rPr lang="it-IT" sz="1800">
                <a:solidFill>
                  <a:schemeClr val="dk1"/>
                </a:solidFill>
                <a:latin typeface="Times New Roman"/>
                <a:ea typeface="Times New Roman"/>
                <a:cs typeface="Times New Roman"/>
                <a:sym typeface="Times New Roman"/>
              </a:rPr>
              <a:t>- </a:t>
            </a:r>
            <a:r>
              <a:rPr lang="it-IT" sz="1800">
                <a:solidFill>
                  <a:schemeClr val="dk1"/>
                </a:solidFill>
                <a:latin typeface="Titillium Web"/>
                <a:ea typeface="Titillium Web"/>
                <a:cs typeface="Titillium Web"/>
                <a:sym typeface="Titillium Web"/>
              </a:rPr>
              <a:t>on-line modalità sincrona</a:t>
            </a:r>
            <a:endParaRPr sz="1800">
              <a:solidFill>
                <a:schemeClr val="dk1"/>
              </a:solidFill>
              <a:latin typeface="Titillium Web"/>
              <a:ea typeface="Titillium Web"/>
              <a:cs typeface="Titillium Web"/>
              <a:sym typeface="Titillium Web"/>
            </a:endParaRPr>
          </a:p>
        </p:txBody>
      </p:sp>
      <p:sp>
        <p:nvSpPr>
          <p:cNvPr id="522" name="Google Shape;522;p18"/>
          <p:cNvSpPr/>
          <p:nvPr/>
        </p:nvSpPr>
        <p:spPr>
          <a:xfrm>
            <a:off x="735742" y="1358661"/>
            <a:ext cx="4823670" cy="1744910"/>
          </a:xfrm>
          <a:prstGeom prst="roundRect">
            <a:avLst>
              <a:gd name="adj" fmla="val 16667"/>
            </a:avLst>
          </a:prstGeom>
          <a:solidFill>
            <a:srgbClr val="A8D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tillium Web"/>
              <a:ea typeface="Titillium Web"/>
              <a:cs typeface="Titillium Web"/>
              <a:sym typeface="Titillium Web"/>
            </a:endParaRPr>
          </a:p>
        </p:txBody>
      </p:sp>
      <p:sp>
        <p:nvSpPr>
          <p:cNvPr id="523" name="Google Shape;523;p18"/>
          <p:cNvSpPr/>
          <p:nvPr/>
        </p:nvSpPr>
        <p:spPr>
          <a:xfrm>
            <a:off x="6525142" y="1356919"/>
            <a:ext cx="4823670" cy="1744910"/>
          </a:xfrm>
          <a:prstGeom prst="roundRect">
            <a:avLst>
              <a:gd name="adj" fmla="val 16667"/>
            </a:avLst>
          </a:prstGeom>
          <a:solidFill>
            <a:srgbClr val="A8D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tillium Web"/>
              <a:ea typeface="Titillium Web"/>
              <a:cs typeface="Titillium Web"/>
              <a:sym typeface="Titillium Web"/>
            </a:endParaRPr>
          </a:p>
        </p:txBody>
      </p:sp>
      <p:sp>
        <p:nvSpPr>
          <p:cNvPr id="524" name="Google Shape;524;p18"/>
          <p:cNvSpPr/>
          <p:nvPr/>
        </p:nvSpPr>
        <p:spPr>
          <a:xfrm>
            <a:off x="1222770" y="2008649"/>
            <a:ext cx="3849609"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2000" b="1">
                <a:solidFill>
                  <a:schemeClr val="lt1"/>
                </a:solidFill>
                <a:latin typeface="Titillium Web"/>
                <a:ea typeface="Titillium Web"/>
                <a:cs typeface="Titillium Web"/>
                <a:sym typeface="Titillium Web"/>
              </a:rPr>
              <a:t>TUTORAGGIO COLLETTIVO</a:t>
            </a:r>
            <a:endParaRPr/>
          </a:p>
        </p:txBody>
      </p:sp>
      <p:sp>
        <p:nvSpPr>
          <p:cNvPr id="525" name="Google Shape;525;p18"/>
          <p:cNvSpPr/>
          <p:nvPr/>
        </p:nvSpPr>
        <p:spPr>
          <a:xfrm>
            <a:off x="7210795" y="2000434"/>
            <a:ext cx="3452364"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2000" b="1">
                <a:solidFill>
                  <a:schemeClr val="lt1"/>
                </a:solidFill>
                <a:latin typeface="Titillium Web"/>
                <a:ea typeface="Titillium Web"/>
                <a:cs typeface="Titillium Web"/>
                <a:sym typeface="Titillium Web"/>
              </a:rPr>
              <a:t>TUTORAGGIO INDIVIDUALE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9"/>
          <p:cNvSpPr txBox="1">
            <a:spLocks noGrp="1"/>
          </p:cNvSpPr>
          <p:nvPr>
            <p:ph type="title"/>
          </p:nvPr>
        </p:nvSpPr>
        <p:spPr>
          <a:xfrm>
            <a:off x="5821961" y="81815"/>
            <a:ext cx="6370039" cy="8597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CERTIFICAZIONE COMPETENZE</a:t>
            </a:r>
            <a:endParaRPr/>
          </a:p>
        </p:txBody>
      </p:sp>
      <p:sp>
        <p:nvSpPr>
          <p:cNvPr id="531" name="Google Shape;531;p19"/>
          <p:cNvSpPr txBox="1"/>
          <p:nvPr/>
        </p:nvSpPr>
        <p:spPr>
          <a:xfrm>
            <a:off x="492653" y="941576"/>
            <a:ext cx="11206686"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900">
                <a:solidFill>
                  <a:schemeClr val="dk1"/>
                </a:solidFill>
                <a:latin typeface="Titillium Web"/>
                <a:ea typeface="Titillium Web"/>
                <a:cs typeface="Titillium Web"/>
                <a:sym typeface="Titillium Web"/>
              </a:rPr>
              <a:t>ANCI Lombardia offre l’opportunità ai volontari di ottenere la certificazione delle competenza professionali maturate durante il servizio civile. Il processo prevede:</a:t>
            </a:r>
            <a:endParaRPr/>
          </a:p>
        </p:txBody>
      </p:sp>
      <p:graphicFrame>
        <p:nvGraphicFramePr>
          <p:cNvPr id="532" name="Google Shape;532;p19"/>
          <p:cNvGraphicFramePr/>
          <p:nvPr/>
        </p:nvGraphicFramePr>
        <p:xfrm>
          <a:off x="492653" y="1700499"/>
          <a:ext cx="11206700" cy="4676559"/>
        </p:xfrm>
        <a:graphic>
          <a:graphicData uri="http://schemas.openxmlformats.org/drawingml/2006/table">
            <a:tbl>
              <a:tblPr firstRow="1" firstCol="1" bandRow="1">
                <a:noFill/>
                <a:tableStyleId>{2EEBB09A-FCD6-4D5D-9462-635554246591}</a:tableStyleId>
              </a:tblPr>
              <a:tblGrid>
                <a:gridCol w="2691500">
                  <a:extLst>
                    <a:ext uri="{9D8B030D-6E8A-4147-A177-3AD203B41FA5}">
                      <a16:colId xmlns:a16="http://schemas.microsoft.com/office/drawing/2014/main" val="20000"/>
                    </a:ext>
                  </a:extLst>
                </a:gridCol>
                <a:gridCol w="2838400">
                  <a:extLst>
                    <a:ext uri="{9D8B030D-6E8A-4147-A177-3AD203B41FA5}">
                      <a16:colId xmlns:a16="http://schemas.microsoft.com/office/drawing/2014/main" val="20001"/>
                    </a:ext>
                  </a:extLst>
                </a:gridCol>
                <a:gridCol w="2838400">
                  <a:extLst>
                    <a:ext uri="{9D8B030D-6E8A-4147-A177-3AD203B41FA5}">
                      <a16:colId xmlns:a16="http://schemas.microsoft.com/office/drawing/2014/main" val="20002"/>
                    </a:ext>
                  </a:extLst>
                </a:gridCol>
                <a:gridCol w="2838400">
                  <a:extLst>
                    <a:ext uri="{9D8B030D-6E8A-4147-A177-3AD203B41FA5}">
                      <a16:colId xmlns:a16="http://schemas.microsoft.com/office/drawing/2014/main" val="20003"/>
                    </a:ext>
                  </a:extLst>
                </a:gridCol>
              </a:tblGrid>
              <a:tr h="228900">
                <a:tc>
                  <a:txBody>
                    <a:bodyPr/>
                    <a:lstStyle/>
                    <a:p>
                      <a:pPr marL="0" marR="0" lvl="0" indent="0" algn="ctr" rtl="0">
                        <a:spcBef>
                          <a:spcPts val="0"/>
                        </a:spcBef>
                        <a:spcAft>
                          <a:spcPts val="0"/>
                        </a:spcAft>
                        <a:buNone/>
                      </a:pPr>
                      <a:r>
                        <a:rPr lang="it-IT" sz="1000" u="none" strike="noStrike" cap="none"/>
                        <a:t>ACCOGLIENZA</a:t>
                      </a:r>
                      <a:endParaRPr sz="1000" u="none" strike="noStrike" cap="none">
                        <a:latin typeface="Times New Roman"/>
                        <a:ea typeface="Times New Roman"/>
                        <a:cs typeface="Times New Roman"/>
                        <a:sym typeface="Times New Roman"/>
                      </a:endParaRPr>
                    </a:p>
                  </a:txBody>
                  <a:tcPr marL="44400" marR="44400" marT="0" marB="0" anchor="ctr"/>
                </a:tc>
                <a:tc>
                  <a:txBody>
                    <a:bodyPr/>
                    <a:lstStyle/>
                    <a:p>
                      <a:pPr marL="0" marR="0" lvl="0" indent="0" algn="ctr" rtl="0">
                        <a:spcBef>
                          <a:spcPts val="0"/>
                        </a:spcBef>
                        <a:spcAft>
                          <a:spcPts val="0"/>
                        </a:spcAft>
                        <a:buNone/>
                      </a:pPr>
                      <a:r>
                        <a:rPr lang="it-IT" sz="1000" u="none" strike="noStrike" cap="none"/>
                        <a:t>INDIVIDUAZIONE</a:t>
                      </a:r>
                      <a:endParaRPr sz="1000" u="none" strike="noStrike" cap="none">
                        <a:latin typeface="Times New Roman"/>
                        <a:ea typeface="Times New Roman"/>
                        <a:cs typeface="Times New Roman"/>
                        <a:sym typeface="Times New Roman"/>
                      </a:endParaRPr>
                    </a:p>
                  </a:txBody>
                  <a:tcPr marL="44400" marR="44400" marT="0" marB="0" anchor="ctr"/>
                </a:tc>
                <a:tc>
                  <a:txBody>
                    <a:bodyPr/>
                    <a:lstStyle/>
                    <a:p>
                      <a:pPr marL="0" marR="0" lvl="0" indent="0" algn="ctr" rtl="0">
                        <a:spcBef>
                          <a:spcPts val="0"/>
                        </a:spcBef>
                        <a:spcAft>
                          <a:spcPts val="0"/>
                        </a:spcAft>
                        <a:buNone/>
                      </a:pPr>
                      <a:r>
                        <a:rPr lang="it-IT" sz="1000" u="none" strike="noStrike" cap="none"/>
                        <a:t>VALIDAZIONE</a:t>
                      </a:r>
                      <a:endParaRPr sz="1000" u="none" strike="noStrike" cap="none">
                        <a:latin typeface="Times New Roman"/>
                        <a:ea typeface="Times New Roman"/>
                        <a:cs typeface="Times New Roman"/>
                        <a:sym typeface="Times New Roman"/>
                      </a:endParaRPr>
                    </a:p>
                  </a:txBody>
                  <a:tcPr marL="44400" marR="44400" marT="0" marB="0" anchor="ctr"/>
                </a:tc>
                <a:tc>
                  <a:txBody>
                    <a:bodyPr/>
                    <a:lstStyle/>
                    <a:p>
                      <a:pPr marL="0" marR="0" lvl="0" indent="0" algn="ctr" rtl="0">
                        <a:spcBef>
                          <a:spcPts val="0"/>
                        </a:spcBef>
                        <a:spcAft>
                          <a:spcPts val="0"/>
                        </a:spcAft>
                        <a:buNone/>
                      </a:pPr>
                      <a:r>
                        <a:rPr lang="it-IT" sz="1000" u="none" strike="noStrike" cap="none"/>
                        <a:t>CERTIFICAZIONE</a:t>
                      </a:r>
                      <a:endParaRPr sz="1000" u="none" strike="noStrike" cap="none">
                        <a:latin typeface="Times New Roman"/>
                        <a:ea typeface="Times New Roman"/>
                        <a:cs typeface="Times New Roman"/>
                        <a:sym typeface="Times New Roman"/>
                      </a:endParaRPr>
                    </a:p>
                  </a:txBody>
                  <a:tcPr marL="44400" marR="44400" marT="0" marB="0" anchor="ctr"/>
                </a:tc>
                <a:extLst>
                  <a:ext uri="{0D108BD9-81ED-4DB2-BD59-A6C34878D82A}">
                    <a16:rowId xmlns:a16="http://schemas.microsoft.com/office/drawing/2014/main" val="10000"/>
                  </a:ext>
                </a:extLst>
              </a:tr>
              <a:tr h="1182325">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OBIETTIVI:</a:t>
                      </a:r>
                      <a:endParaRPr/>
                    </a:p>
                    <a:p>
                      <a:pPr marL="0" marR="0" lvl="0" indent="0" algn="l" rtl="0">
                        <a:spcBef>
                          <a:spcPts val="0"/>
                        </a:spcBef>
                        <a:spcAft>
                          <a:spcPts val="0"/>
                        </a:spcAft>
                        <a:buNone/>
                      </a:pPr>
                      <a:r>
                        <a:rPr lang="it-IT" sz="1000" u="none" strike="noStrike" cap="none"/>
                        <a:t>Informare e orientare rispetto al servizio offerto</a:t>
                      </a:r>
                      <a:endParaRPr/>
                    </a:p>
                    <a:p>
                      <a:pPr marL="0" marR="0" lvl="0" indent="0" algn="l" rtl="0">
                        <a:spcBef>
                          <a:spcPts val="0"/>
                        </a:spcBef>
                        <a:spcAft>
                          <a:spcPts val="0"/>
                        </a:spcAft>
                        <a:buNone/>
                      </a:pPr>
                      <a:r>
                        <a:rPr lang="it-IT" sz="1000" u="none" strike="noStrike" cap="none"/>
                        <a:t> </a:t>
                      </a:r>
                      <a:endParaRPr sz="1000" u="none" strike="noStrike" cap="none">
                        <a:latin typeface="Times New Roman"/>
                        <a:ea typeface="Times New Roman"/>
                        <a:cs typeface="Times New Roman"/>
                        <a:sym typeface="Times New Roman"/>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OBIETTIVI:</a:t>
                      </a:r>
                      <a:endParaRPr/>
                    </a:p>
                    <a:p>
                      <a:pPr marL="0" marR="0" lvl="0" indent="0" algn="l" rtl="0">
                        <a:spcBef>
                          <a:spcPts val="0"/>
                        </a:spcBef>
                        <a:spcAft>
                          <a:spcPts val="0"/>
                        </a:spcAft>
                        <a:buNone/>
                      </a:pPr>
                      <a:r>
                        <a:rPr lang="it-IT" sz="1000" u="none" strike="noStrike" cap="none"/>
                        <a:t>Ricostruire le esperienze e individuare le competenze potenzialmente validabili apprese in contesti non formali e informali</a:t>
                      </a:r>
                      <a:endParaRPr sz="1000" u="none" strike="noStrike" cap="none">
                        <a:latin typeface="Times New Roman"/>
                        <a:ea typeface="Times New Roman"/>
                        <a:cs typeface="Times New Roman"/>
                        <a:sym typeface="Times New Roman"/>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OBIETTIVI:</a:t>
                      </a:r>
                      <a:endParaRPr/>
                    </a:p>
                    <a:p>
                      <a:pPr marL="0" marR="0" lvl="0" indent="0" algn="l" rtl="0">
                        <a:spcBef>
                          <a:spcPts val="0"/>
                        </a:spcBef>
                        <a:spcAft>
                          <a:spcPts val="0"/>
                        </a:spcAft>
                        <a:buNone/>
                      </a:pPr>
                      <a:r>
                        <a:rPr lang="it-IT" sz="1000" u="none" strike="noStrike" cap="none"/>
                        <a:t>Confermare e attestare le competenze apprese in contesti non formali e informali</a:t>
                      </a:r>
                      <a:endParaRPr sz="1000" u="none" strike="noStrike" cap="none">
                        <a:latin typeface="Times New Roman"/>
                        <a:ea typeface="Times New Roman"/>
                        <a:cs typeface="Times New Roman"/>
                        <a:sym typeface="Times New Roman"/>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OBIETTIVI:</a:t>
                      </a:r>
                      <a:endParaRPr/>
                    </a:p>
                    <a:p>
                      <a:pPr marL="0" marR="0" lvl="0" indent="0" algn="l" rtl="0">
                        <a:spcBef>
                          <a:spcPts val="0"/>
                        </a:spcBef>
                        <a:spcAft>
                          <a:spcPts val="0"/>
                        </a:spcAft>
                        <a:buNone/>
                      </a:pPr>
                      <a:r>
                        <a:rPr lang="it-IT" sz="1000" u="none" strike="noStrike" cap="none"/>
                        <a:t>Ammissione tramite la presa d’atto del raggiungimento dei risultati di apprendimento del percorso formale o tramite l’acquisizione del Documento di validazione in esito a un processo di individuazione e validazione.</a:t>
                      </a:r>
                      <a:endParaRPr sz="1000" u="none" strike="noStrike" cap="none">
                        <a:latin typeface="Times New Roman"/>
                        <a:ea typeface="Times New Roman"/>
                        <a:cs typeface="Times New Roman"/>
                        <a:sym typeface="Times New Roman"/>
                      </a:endParaRPr>
                    </a:p>
                  </a:txBody>
                  <a:tcPr marL="44400" marR="44400" marT="0" marB="0"/>
                </a:tc>
                <a:extLst>
                  <a:ext uri="{0D108BD9-81ED-4DB2-BD59-A6C34878D82A}">
                    <a16:rowId xmlns:a16="http://schemas.microsoft.com/office/drawing/2014/main" val="10001"/>
                  </a:ext>
                </a:extLst>
              </a:tr>
              <a:tr h="1181125">
                <a:tc rowSpan="3">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METODO:</a:t>
                      </a:r>
                      <a:endParaRPr/>
                    </a:p>
                    <a:p>
                      <a:pPr marL="0" marR="0" lvl="0" indent="0" algn="l" rtl="0">
                        <a:spcBef>
                          <a:spcPts val="0"/>
                        </a:spcBef>
                        <a:spcAft>
                          <a:spcPts val="0"/>
                        </a:spcAft>
                        <a:buNone/>
                      </a:pPr>
                      <a:r>
                        <a:rPr lang="it-IT" sz="1000" u="none" strike="noStrike" cap="none"/>
                        <a:t>Accoglienza e informazione individuale o in gruppo</a:t>
                      </a:r>
                      <a:endParaRPr sz="1000" u="none" strike="noStrike" cap="none">
                        <a:latin typeface="Times New Roman"/>
                        <a:ea typeface="Times New Roman"/>
                        <a:cs typeface="Times New Roman"/>
                        <a:sym typeface="Times New Roman"/>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METODO:</a:t>
                      </a:r>
                      <a:endParaRPr/>
                    </a:p>
                    <a:p>
                      <a:pPr marL="0" marR="0" lvl="0" indent="0" algn="l" rtl="0">
                        <a:spcBef>
                          <a:spcPts val="0"/>
                        </a:spcBef>
                        <a:spcAft>
                          <a:spcPts val="0"/>
                        </a:spcAft>
                        <a:buNone/>
                      </a:pPr>
                      <a:r>
                        <a:rPr lang="it-IT" sz="1000" u="none" strike="noStrike" cap="none"/>
                        <a:t>Colloqui individuali di condivisione delle attività svolte, individuazione delle competenze potenzialmente validabili e composizione di un dossier delle evidenze.</a:t>
                      </a:r>
                      <a:endParaRPr sz="1000" u="none" strike="noStrike" cap="none">
                        <a:latin typeface="Times New Roman"/>
                        <a:ea typeface="Times New Roman"/>
                        <a:cs typeface="Times New Roman"/>
                        <a:sym typeface="Times New Roman"/>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METODO:</a:t>
                      </a:r>
                      <a:endParaRPr/>
                    </a:p>
                    <a:p>
                      <a:pPr marL="0" marR="0" lvl="0" indent="0" algn="l" rtl="0">
                        <a:spcBef>
                          <a:spcPts val="0"/>
                        </a:spcBef>
                        <a:spcAft>
                          <a:spcPts val="0"/>
                        </a:spcAft>
                        <a:buNone/>
                      </a:pPr>
                      <a:r>
                        <a:rPr lang="it-IT" sz="1000" u="none" strike="noStrike" cap="none"/>
                        <a:t>Valutazione con al minimo esame tecnico del dossier delle evidenze ed eventualmente prova diretta</a:t>
                      </a:r>
                      <a:endParaRPr sz="1000" u="none" strike="noStrike" cap="none">
                        <a:latin typeface="Times New Roman"/>
                        <a:ea typeface="Times New Roman"/>
                        <a:cs typeface="Times New Roman"/>
                        <a:sym typeface="Times New Roman"/>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METODO:</a:t>
                      </a:r>
                      <a:endParaRPr/>
                    </a:p>
                    <a:p>
                      <a:pPr marL="0" marR="0" lvl="0" indent="0" algn="l" rtl="0">
                        <a:spcBef>
                          <a:spcPts val="0"/>
                        </a:spcBef>
                        <a:spcAft>
                          <a:spcPts val="0"/>
                        </a:spcAft>
                        <a:buNone/>
                      </a:pPr>
                      <a:r>
                        <a:rPr lang="it-IT" sz="1000" u="none" strike="noStrike" cap="none"/>
                        <a:t>Valutazione diretta realizzata con prove orali, scritte o pratiche, in base alle regolamentazioni dei rispettivi enti titolari ai sensi del D.lgs 13 del 2013, a cura di una Commissione o di un Organismo collegiale di valutazione</a:t>
                      </a:r>
                      <a:endParaRPr sz="1000" u="none" strike="noStrike" cap="none">
                        <a:latin typeface="Times New Roman"/>
                        <a:ea typeface="Times New Roman"/>
                        <a:cs typeface="Times New Roman"/>
                        <a:sym typeface="Times New Roman"/>
                      </a:endParaRPr>
                    </a:p>
                  </a:txBody>
                  <a:tcPr marL="44400" marR="44400" marT="0" marB="0"/>
                </a:tc>
                <a:extLst>
                  <a:ext uri="{0D108BD9-81ED-4DB2-BD59-A6C34878D82A}">
                    <a16:rowId xmlns:a16="http://schemas.microsoft.com/office/drawing/2014/main" val="10002"/>
                  </a:ext>
                </a:extLst>
              </a:tr>
              <a:tr h="877350">
                <a:tc vMerge="1">
                  <a:txBody>
                    <a:bodyPr/>
                    <a:lstStyle/>
                    <a:p>
                      <a:endParaRPr lang="it-IT"/>
                    </a:p>
                  </a:txBody>
                  <a:tcPr/>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ESITO E ATTESTATO:</a:t>
                      </a:r>
                      <a:endParaRPr/>
                    </a:p>
                    <a:p>
                      <a:pPr marL="342900" marR="0" lvl="0" indent="-342900" algn="l" rtl="0">
                        <a:lnSpc>
                          <a:spcPct val="107000"/>
                        </a:lnSpc>
                        <a:spcBef>
                          <a:spcPts val="0"/>
                        </a:spcBef>
                        <a:spcAft>
                          <a:spcPts val="0"/>
                        </a:spcAft>
                        <a:buClr>
                          <a:schemeClr val="dk1"/>
                        </a:buClr>
                        <a:buSzPts val="1000"/>
                        <a:buFont typeface="Noto Sans Symbols"/>
                        <a:buChar char="⮚"/>
                      </a:pPr>
                      <a:r>
                        <a:rPr lang="it-IT" sz="1000" u="none" strike="noStrike" cap="none"/>
                        <a:t>Documento di trasparenza (Attestato di Parte Prima)</a:t>
                      </a:r>
                      <a:endParaRPr/>
                    </a:p>
                    <a:p>
                      <a:pPr marL="342900" marR="0" lvl="0" indent="-342900" algn="l" rtl="0">
                        <a:lnSpc>
                          <a:spcPct val="107000"/>
                        </a:lnSpc>
                        <a:spcBef>
                          <a:spcPts val="0"/>
                        </a:spcBef>
                        <a:spcAft>
                          <a:spcPts val="0"/>
                        </a:spcAft>
                        <a:buClr>
                          <a:schemeClr val="dk1"/>
                        </a:buClr>
                        <a:buSzPts val="1000"/>
                        <a:buFont typeface="Noto Sans Symbols"/>
                        <a:buChar char="⮚"/>
                      </a:pPr>
                      <a:r>
                        <a:rPr lang="it-IT" sz="1000" u="none" strike="noStrike" cap="none"/>
                        <a:t>Competenze individuate e messe in trasparenza</a:t>
                      </a:r>
                      <a:endParaRPr sz="1000" u="none" strike="noStrike" cap="none">
                        <a:latin typeface="Calibri"/>
                        <a:ea typeface="Calibri"/>
                        <a:cs typeface="Calibri"/>
                        <a:sym typeface="Calibri"/>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ESITO E ATTESTATO:</a:t>
                      </a:r>
                      <a:endParaRPr/>
                    </a:p>
                    <a:p>
                      <a:pPr marL="342900" marR="0" lvl="0" indent="-342900" algn="l" rtl="0">
                        <a:lnSpc>
                          <a:spcPct val="107000"/>
                        </a:lnSpc>
                        <a:spcBef>
                          <a:spcPts val="0"/>
                        </a:spcBef>
                        <a:spcAft>
                          <a:spcPts val="0"/>
                        </a:spcAft>
                        <a:buClr>
                          <a:schemeClr val="dk1"/>
                        </a:buClr>
                        <a:buSzPts val="1000"/>
                        <a:buFont typeface="Noto Sans Symbols"/>
                        <a:buChar char="⮚"/>
                      </a:pPr>
                      <a:r>
                        <a:rPr lang="it-IT" sz="1000" u="none" strike="noStrike" cap="none"/>
                        <a:t>Documento di validazione (Attestato di Parte Seconda)</a:t>
                      </a:r>
                      <a:endParaRPr/>
                    </a:p>
                    <a:p>
                      <a:pPr marL="342900" marR="0" lvl="0" indent="-342900" algn="l" rtl="0">
                        <a:lnSpc>
                          <a:spcPct val="107000"/>
                        </a:lnSpc>
                        <a:spcBef>
                          <a:spcPts val="0"/>
                        </a:spcBef>
                        <a:spcAft>
                          <a:spcPts val="0"/>
                        </a:spcAft>
                        <a:buClr>
                          <a:schemeClr val="dk1"/>
                        </a:buClr>
                        <a:buSzPts val="1000"/>
                        <a:buFont typeface="Noto Sans Symbols"/>
                        <a:buChar char="⮚"/>
                      </a:pPr>
                      <a:r>
                        <a:rPr lang="it-IT" sz="1000" u="none" strike="noStrike" cap="none"/>
                        <a:t>Competenze (o abilità e conoscenze) validate</a:t>
                      </a:r>
                      <a:endParaRPr sz="1000" u="none" strike="noStrike" cap="none">
                        <a:latin typeface="Calibri"/>
                        <a:ea typeface="Calibri"/>
                        <a:cs typeface="Calibri"/>
                        <a:sym typeface="Calibri"/>
                      </a:endParaRPr>
                    </a:p>
                  </a:txBody>
                  <a:tcPr marL="44400" marR="44400" marT="0" marB="0"/>
                </a:tc>
                <a:tc rowSpan="2">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ESITO E ATTESTATO:</a:t>
                      </a:r>
                      <a:endParaRPr/>
                    </a:p>
                    <a:p>
                      <a:pPr marL="0" marR="0" lvl="0" indent="0" algn="l" rtl="0">
                        <a:spcBef>
                          <a:spcPts val="0"/>
                        </a:spcBef>
                        <a:spcAft>
                          <a:spcPts val="0"/>
                        </a:spcAft>
                        <a:buNone/>
                      </a:pPr>
                      <a:r>
                        <a:rPr lang="it-IT" sz="1000" u="none" strike="noStrike" cap="none"/>
                        <a:t>Stesura e rilascio del Certificato (Attestato di Parte Terza)</a:t>
                      </a:r>
                      <a:endParaRPr/>
                    </a:p>
                    <a:p>
                      <a:pPr marL="0" marR="0" lvl="0" indent="0" algn="l" rtl="0">
                        <a:spcBef>
                          <a:spcPts val="0"/>
                        </a:spcBef>
                        <a:spcAft>
                          <a:spcPts val="0"/>
                        </a:spcAft>
                        <a:buNone/>
                      </a:pPr>
                      <a:r>
                        <a:rPr lang="it-IT" sz="1000" u="none" strike="noStrike" cap="none"/>
                        <a:t> </a:t>
                      </a:r>
                      <a:endParaRPr/>
                    </a:p>
                    <a:p>
                      <a:pPr marL="0" marR="0" lvl="0" indent="0" algn="l" rtl="0">
                        <a:spcBef>
                          <a:spcPts val="0"/>
                        </a:spcBef>
                        <a:spcAft>
                          <a:spcPts val="0"/>
                        </a:spcAft>
                        <a:buNone/>
                      </a:pPr>
                      <a:r>
                        <a:rPr lang="it-IT" sz="1000" u="none" strike="noStrike" cap="none"/>
                        <a:t> </a:t>
                      </a:r>
                      <a:endParaRPr sz="1000" u="none" strike="noStrike" cap="none">
                        <a:latin typeface="Times New Roman"/>
                        <a:ea typeface="Times New Roman"/>
                        <a:cs typeface="Times New Roman"/>
                        <a:sym typeface="Times New Roman"/>
                      </a:endParaRPr>
                    </a:p>
                  </a:txBody>
                  <a:tcPr marL="44400" marR="44400" marT="0" marB="0"/>
                </a:tc>
                <a:extLst>
                  <a:ext uri="{0D108BD9-81ED-4DB2-BD59-A6C34878D82A}">
                    <a16:rowId xmlns:a16="http://schemas.microsoft.com/office/drawing/2014/main" val="10003"/>
                  </a:ext>
                </a:extLst>
              </a:tr>
              <a:tr h="1130375">
                <a:tc vMerge="1">
                  <a:txBody>
                    <a:bodyPr/>
                    <a:lstStyle/>
                    <a:p>
                      <a:endParaRPr lang="it-IT"/>
                    </a:p>
                  </a:txBody>
                  <a:tcPr/>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FUNZIONE:</a:t>
                      </a:r>
                      <a:endParaRPr/>
                    </a:p>
                    <a:p>
                      <a:pPr marL="0" marR="0" lvl="0" indent="0" algn="l" rtl="0">
                        <a:spcBef>
                          <a:spcPts val="0"/>
                        </a:spcBef>
                        <a:spcAft>
                          <a:spcPts val="0"/>
                        </a:spcAft>
                        <a:buNone/>
                      </a:pPr>
                      <a:r>
                        <a:rPr lang="it-IT" sz="1000" u="none" strike="noStrike" cap="none"/>
                        <a:t>Accompagnamento e supporto all’individuazione e messa in trasparenza delle competenze</a:t>
                      </a:r>
                      <a:endParaRPr sz="1000" u="none" strike="noStrike" cap="none">
                        <a:latin typeface="Times New Roman"/>
                        <a:ea typeface="Times New Roman"/>
                        <a:cs typeface="Times New Roman"/>
                        <a:sym typeface="Times New Roman"/>
                      </a:endParaRPr>
                    </a:p>
                  </a:txBody>
                  <a:tcPr marL="44400" marR="44400" marT="0" marB="0"/>
                </a:tc>
                <a:tc>
                  <a:txBody>
                    <a:bodyPr/>
                    <a:lstStyle/>
                    <a:p>
                      <a:pPr marL="0" marR="0" lvl="0" indent="0" algn="l" rtl="0">
                        <a:spcBef>
                          <a:spcPts val="0"/>
                        </a:spcBef>
                        <a:spcAft>
                          <a:spcPts val="0"/>
                        </a:spcAft>
                        <a:buNone/>
                      </a:pPr>
                      <a:endParaRPr sz="1000" u="none" strike="noStrike" cap="none"/>
                    </a:p>
                    <a:p>
                      <a:pPr marL="0" marR="0" lvl="0" indent="0" algn="l" rtl="0">
                        <a:spcBef>
                          <a:spcPts val="0"/>
                        </a:spcBef>
                        <a:spcAft>
                          <a:spcPts val="0"/>
                        </a:spcAft>
                        <a:buNone/>
                      </a:pPr>
                      <a:r>
                        <a:rPr lang="it-IT" sz="1000" u="none" strike="noStrike" cap="none"/>
                        <a:t>FUNZIONE:</a:t>
                      </a:r>
                      <a:endParaRPr/>
                    </a:p>
                    <a:p>
                      <a:pPr marL="342900" marR="0" lvl="0" indent="-342900" algn="l" rtl="0">
                        <a:lnSpc>
                          <a:spcPct val="107000"/>
                        </a:lnSpc>
                        <a:spcBef>
                          <a:spcPts val="0"/>
                        </a:spcBef>
                        <a:spcAft>
                          <a:spcPts val="0"/>
                        </a:spcAft>
                        <a:buClr>
                          <a:schemeClr val="dk1"/>
                        </a:buClr>
                        <a:buSzPts val="1000"/>
                        <a:buFont typeface="Noto Sans Symbols"/>
                        <a:buChar char="⮚"/>
                      </a:pPr>
                      <a:r>
                        <a:rPr lang="it-IT" sz="1000" u="none" strike="noStrike" cap="none"/>
                        <a:t>Pianificazione e realizzazione delle attività valutative</a:t>
                      </a:r>
                      <a:endParaRPr/>
                    </a:p>
                    <a:p>
                      <a:pPr marL="342900" marR="0" lvl="0" indent="-342900" algn="l" rtl="0">
                        <a:lnSpc>
                          <a:spcPct val="107000"/>
                        </a:lnSpc>
                        <a:spcBef>
                          <a:spcPts val="0"/>
                        </a:spcBef>
                        <a:spcAft>
                          <a:spcPts val="0"/>
                        </a:spcAft>
                        <a:buClr>
                          <a:schemeClr val="dk1"/>
                        </a:buClr>
                        <a:buSzPts val="1000"/>
                        <a:buFont typeface="Noto Sans Symbols"/>
                        <a:buChar char="⮚"/>
                      </a:pPr>
                      <a:r>
                        <a:rPr lang="it-IT" sz="1000" u="none" strike="noStrike" cap="none"/>
                        <a:t>Realizzazione delle attività valutative per gli aspetti di contenuto curricolare e professionale</a:t>
                      </a:r>
                      <a:endParaRPr sz="1000" u="none" strike="noStrike" cap="none">
                        <a:latin typeface="Calibri"/>
                        <a:ea typeface="Calibri"/>
                        <a:cs typeface="Calibri"/>
                        <a:sym typeface="Calibri"/>
                      </a:endParaRPr>
                    </a:p>
                  </a:txBody>
                  <a:tcPr marL="44400" marR="44400" marT="0" marB="0"/>
                </a:tc>
                <a:tc vMerge="1">
                  <a:txBody>
                    <a:bodyPr/>
                    <a:lstStyle/>
                    <a:p>
                      <a:endParaRPr lang="it-IT"/>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
          <p:cNvSpPr txBox="1"/>
          <p:nvPr/>
        </p:nvSpPr>
        <p:spPr>
          <a:xfrm>
            <a:off x="261451" y="2639309"/>
            <a:ext cx="4163587" cy="793191"/>
          </a:xfrm>
          <a:prstGeom prst="rect">
            <a:avLst/>
          </a:prstGeom>
          <a:noFill/>
          <a:ln>
            <a:noFill/>
          </a:ln>
        </p:spPr>
        <p:txBody>
          <a:bodyPr spcFirstLastPara="1" wrap="square" lIns="27000" tIns="27000" rIns="27000" bIns="27000" anchor="ctr" anchorCtr="1">
            <a:spAutoFit/>
          </a:bodyPr>
          <a:lstStyle/>
          <a:p>
            <a:pPr marL="0" marR="0" lvl="0" indent="0" algn="ctr" rtl="0">
              <a:spcBef>
                <a:spcPts val="0"/>
              </a:spcBef>
              <a:spcAft>
                <a:spcPts val="0"/>
              </a:spcAft>
              <a:buClr>
                <a:schemeClr val="dk1"/>
              </a:buClr>
              <a:buSzPts val="2400"/>
              <a:buFont typeface="Arial"/>
              <a:buNone/>
            </a:pPr>
            <a:r>
              <a:rPr lang="it-IT" sz="2400" b="1" i="0" u="none" strike="noStrike" cap="none">
                <a:solidFill>
                  <a:schemeClr val="dk1"/>
                </a:solidFill>
                <a:latin typeface="Titillium Web"/>
                <a:ea typeface="Titillium Web"/>
                <a:cs typeface="Titillium Web"/>
                <a:sym typeface="Titillium Web"/>
              </a:rPr>
              <a:t>SCANCI.IT: </a:t>
            </a:r>
            <a:endParaRPr/>
          </a:p>
          <a:p>
            <a:pPr marL="0" marR="0" lvl="0" indent="0" algn="ctr" rtl="0">
              <a:spcBef>
                <a:spcPts val="0"/>
              </a:spcBef>
              <a:spcAft>
                <a:spcPts val="0"/>
              </a:spcAft>
              <a:buClr>
                <a:schemeClr val="dk1"/>
              </a:buClr>
              <a:buSzPts val="2400"/>
              <a:buFont typeface="Arial"/>
              <a:buNone/>
            </a:pPr>
            <a:r>
              <a:rPr lang="it-IT" sz="2400" b="1" i="0" u="none" strike="noStrike" cap="none">
                <a:solidFill>
                  <a:schemeClr val="dk1"/>
                </a:solidFill>
                <a:latin typeface="Titillium Web"/>
                <a:ea typeface="Titillium Web"/>
                <a:cs typeface="Titillium Web"/>
                <a:sym typeface="Titillium Web"/>
              </a:rPr>
              <a:t>Il Servizio Civile dei Comuni</a:t>
            </a:r>
            <a:endParaRPr/>
          </a:p>
        </p:txBody>
      </p:sp>
      <p:pic>
        <p:nvPicPr>
          <p:cNvPr id="1028" name="Immagine 3">
            <a:extLst>
              <a:ext uri="{FF2B5EF4-FFF2-40B4-BE49-F238E27FC236}">
                <a16:creationId xmlns:a16="http://schemas.microsoft.com/office/drawing/2014/main" id="{847E1FFD-D2B8-9656-32F0-E4505674D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955" y="1756379"/>
            <a:ext cx="61277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0"/>
          <p:cNvSpPr txBox="1">
            <a:spLocks noGrp="1"/>
          </p:cNvSpPr>
          <p:nvPr>
            <p:ph type="title"/>
          </p:nvPr>
        </p:nvSpPr>
        <p:spPr>
          <a:xfrm>
            <a:off x="5637403" y="452388"/>
            <a:ext cx="6554597" cy="3561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r>
              <a:rPr lang="it-IT" sz="2800" b="1"/>
              <a:t>GESTIONE ORARIO SETTIMANALE</a:t>
            </a:r>
            <a:br>
              <a:rPr lang="it-IT" sz="2800" b="1"/>
            </a:br>
            <a:endParaRPr sz="2800" b="1"/>
          </a:p>
        </p:txBody>
      </p:sp>
      <p:sp>
        <p:nvSpPr>
          <p:cNvPr id="538" name="Google Shape;538;p20"/>
          <p:cNvSpPr txBox="1"/>
          <p:nvPr/>
        </p:nvSpPr>
        <p:spPr>
          <a:xfrm>
            <a:off x="491889" y="1379769"/>
            <a:ext cx="11073468" cy="52322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a:solidFill>
                  <a:schemeClr val="dk1"/>
                </a:solidFill>
                <a:latin typeface="Titillium Web"/>
                <a:ea typeface="Titillium Web"/>
                <a:cs typeface="Titillium Web"/>
                <a:sym typeface="Titillium Web"/>
              </a:rPr>
              <a:t>I progetti prevedono un impegno orario settimanale di </a:t>
            </a:r>
            <a:r>
              <a:rPr lang="it-IT" sz="2800" b="1">
                <a:solidFill>
                  <a:schemeClr val="dk1"/>
                </a:solidFill>
                <a:latin typeface="Titillium Web"/>
                <a:ea typeface="Titillium Web"/>
                <a:cs typeface="Titillium Web"/>
                <a:sym typeface="Titillium Web"/>
              </a:rPr>
              <a:t>circa 25 ore distribuite su 5 o 6 giorni lavorativi</a:t>
            </a:r>
            <a:r>
              <a:rPr lang="it-IT" sz="2800">
                <a:solidFill>
                  <a:schemeClr val="dk1"/>
                </a:solidFill>
                <a:latin typeface="Titillium Web"/>
                <a:ea typeface="Titillium Web"/>
                <a:cs typeface="Titillium Web"/>
                <a:sym typeface="Titillium Web"/>
              </a:rPr>
              <a:t>. L’orario minimo consentito nel corso della settimana è di 20 ore. La possibilità di svolgere l’orario minimo è occasionale, deve essere autorizzato dall’OLP e comporta una compensazione delle ore nelle settimane successive.</a:t>
            </a:r>
            <a:endParaRPr/>
          </a:p>
          <a:p>
            <a:pPr marL="0" marR="0" lvl="0" indent="0" algn="just" rtl="0">
              <a:spcBef>
                <a:spcPts val="0"/>
              </a:spcBef>
              <a:spcAft>
                <a:spcPts val="0"/>
              </a:spcAft>
              <a:buNone/>
            </a:pPr>
            <a:endParaRPr sz="2800">
              <a:solidFill>
                <a:schemeClr val="dk1"/>
              </a:solidFill>
              <a:latin typeface="Titillium Web"/>
              <a:ea typeface="Titillium Web"/>
              <a:cs typeface="Titillium Web"/>
              <a:sym typeface="Titillium Web"/>
            </a:endParaRPr>
          </a:p>
          <a:p>
            <a:pPr marL="0" marR="0" lvl="0" indent="0" algn="just" rtl="0">
              <a:spcBef>
                <a:spcPts val="0"/>
              </a:spcBef>
              <a:spcAft>
                <a:spcPts val="0"/>
              </a:spcAft>
              <a:buNone/>
            </a:pPr>
            <a:r>
              <a:rPr lang="it-IT" sz="2800">
                <a:solidFill>
                  <a:schemeClr val="dk1"/>
                </a:solidFill>
                <a:latin typeface="Titillium Web"/>
                <a:ea typeface="Titillium Web"/>
                <a:cs typeface="Titillium Web"/>
                <a:sym typeface="Titillium Web"/>
              </a:rPr>
              <a:t>Il piano settimanale non deve per forza prevedere 5 ore giornaliere, può essere gestito in base alle esigenze del servizio. Esempio: il volontario può svolgere un giorno 4 ore e il giorno successivo 6 ore. </a:t>
            </a:r>
            <a:endParaRPr/>
          </a:p>
          <a:p>
            <a:pPr marL="0" marR="0" lvl="0" indent="0" algn="just" rtl="0">
              <a:spcBef>
                <a:spcPts val="0"/>
              </a:spcBef>
              <a:spcAft>
                <a:spcPts val="0"/>
              </a:spcAft>
              <a:buNone/>
            </a:pPr>
            <a:r>
              <a:rPr lang="it-IT" sz="2800">
                <a:solidFill>
                  <a:schemeClr val="dk1"/>
                </a:solidFill>
                <a:latin typeface="Titillium Web"/>
                <a:ea typeface="Titillium Web"/>
                <a:cs typeface="Titillium Web"/>
                <a:sym typeface="Titillium Web"/>
              </a:rPr>
              <a:t>All’inizio del percorso l’OLP stabilisce con il volontario il </a:t>
            </a:r>
            <a:r>
              <a:rPr lang="it-IT" sz="2800" b="1">
                <a:solidFill>
                  <a:schemeClr val="dk1"/>
                </a:solidFill>
                <a:latin typeface="Titillium Web"/>
                <a:ea typeface="Titillium Web"/>
                <a:cs typeface="Titillium Web"/>
                <a:sym typeface="Titillium Web"/>
              </a:rPr>
              <a:t>piano settimanale delle attività</a:t>
            </a:r>
            <a:r>
              <a:rPr lang="it-IT" sz="2800">
                <a:solidFill>
                  <a:schemeClr val="dk1"/>
                </a:solidFill>
                <a:latin typeface="Titillium Web"/>
                <a:ea typeface="Titillium Web"/>
                <a:cs typeface="Titillium Web"/>
                <a:sym typeface="Titillium Web"/>
              </a:rPr>
              <a:t>. Il piano può essere modificato.</a:t>
            </a:r>
            <a:endParaRPr/>
          </a:p>
          <a:p>
            <a:pPr marL="0" marR="0" lvl="0" indent="0" algn="just" rtl="0">
              <a:spcBef>
                <a:spcPts val="0"/>
              </a:spcBef>
              <a:spcAft>
                <a:spcPts val="0"/>
              </a:spcAft>
              <a:buNone/>
            </a:pPr>
            <a:endParaRPr sz="2600">
              <a:solidFill>
                <a:schemeClr val="dk1"/>
              </a:solidFill>
              <a:latin typeface="Titillium Web"/>
              <a:ea typeface="Titillium Web"/>
              <a:cs typeface="Titillium Web"/>
              <a:sym typeface="Titillium We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1"/>
          <p:cNvSpPr txBox="1">
            <a:spLocks noGrp="1"/>
          </p:cNvSpPr>
          <p:nvPr>
            <p:ph type="title"/>
          </p:nvPr>
        </p:nvSpPr>
        <p:spPr>
          <a:xfrm>
            <a:off x="7726261" y="1"/>
            <a:ext cx="4465738"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PERMESSI (ferie)</a:t>
            </a:r>
            <a:endParaRPr/>
          </a:p>
        </p:txBody>
      </p:sp>
      <p:sp>
        <p:nvSpPr>
          <p:cNvPr id="544" name="Google Shape;544;p21"/>
          <p:cNvSpPr txBox="1"/>
          <p:nvPr/>
        </p:nvSpPr>
        <p:spPr>
          <a:xfrm>
            <a:off x="365759" y="1307977"/>
            <a:ext cx="11454063" cy="44935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a:solidFill>
                  <a:schemeClr val="dk1"/>
                </a:solidFill>
                <a:latin typeface="Titillium Web"/>
                <a:ea typeface="Titillium Web"/>
                <a:cs typeface="Titillium Web"/>
                <a:sym typeface="Titillium Web"/>
              </a:rPr>
              <a:t>I volontari hanno diritto a 20 giorni di «ferie»</a:t>
            </a:r>
            <a:r>
              <a:rPr lang="it-IT" sz="2600" i="1">
                <a:solidFill>
                  <a:schemeClr val="dk1"/>
                </a:solidFill>
                <a:latin typeface="Titillium Web"/>
                <a:ea typeface="Titillium Web"/>
                <a:cs typeface="Titillium Web"/>
                <a:sym typeface="Titillium Web"/>
              </a:rPr>
              <a:t> </a:t>
            </a:r>
            <a:r>
              <a:rPr lang="it-IT" sz="2600">
                <a:solidFill>
                  <a:schemeClr val="dk1"/>
                </a:solidFill>
                <a:latin typeface="Titillium Web"/>
                <a:ea typeface="Titillium Web"/>
                <a:cs typeface="Titillium Web"/>
                <a:sym typeface="Titillium Web"/>
              </a:rPr>
              <a:t>retribuite, non frazionabili in permessi orari e da concordare con almeno due giorni di anticipo con l’ente. Sono da rendicontare nel gestionale e da indicare negli appositi moduli. Nel computo delle «ferie» non sono compresi i giorni festivi, i sabati e le domeniche se non sono giorni di servizio. I giorni di «ferie» non usufruiti non saranno remunerati. La fruizione oltre i 20 comporta l’esclusione. </a:t>
            </a:r>
            <a:endParaRPr/>
          </a:p>
          <a:p>
            <a:pPr marL="0" marR="0" lvl="0" indent="0" algn="l" rtl="0">
              <a:spcBef>
                <a:spcPts val="0"/>
              </a:spcBef>
              <a:spcAft>
                <a:spcPts val="0"/>
              </a:spcAft>
              <a:buNone/>
            </a:pPr>
            <a:r>
              <a:rPr lang="it-IT" sz="2600">
                <a:solidFill>
                  <a:schemeClr val="dk1"/>
                </a:solidFill>
                <a:latin typeface="Titillium Web"/>
                <a:ea typeface="Titillium Web"/>
                <a:cs typeface="Titillium Web"/>
                <a:sym typeface="Titillium Web"/>
              </a:rPr>
              <a:t>Si precisa che:</a:t>
            </a:r>
            <a:endParaRPr/>
          </a:p>
          <a:p>
            <a:pPr marL="285750" marR="0" lvl="0" indent="-285750" algn="l" rtl="0">
              <a:spcBef>
                <a:spcPts val="0"/>
              </a:spcBef>
              <a:spcAft>
                <a:spcPts val="0"/>
              </a:spcAft>
              <a:buClr>
                <a:schemeClr val="dk1"/>
              </a:buClr>
              <a:buSzPts val="2600"/>
              <a:buFont typeface="Arial"/>
              <a:buChar char="•"/>
            </a:pPr>
            <a:r>
              <a:rPr lang="it-IT" sz="2600">
                <a:solidFill>
                  <a:schemeClr val="dk1"/>
                </a:solidFill>
                <a:latin typeface="Titillium Web"/>
                <a:ea typeface="Titillium Web"/>
                <a:cs typeface="Titillium Web"/>
                <a:sym typeface="Titillium Web"/>
              </a:rPr>
              <a:t>se un servizio chiude per 15 giorni il volontario dovrà utilizzare 15 giorni di «ferie»;</a:t>
            </a:r>
            <a:endParaRPr/>
          </a:p>
          <a:p>
            <a:pPr marL="285750" marR="0" lvl="0" indent="-285750" algn="l" rtl="0">
              <a:spcBef>
                <a:spcPts val="0"/>
              </a:spcBef>
              <a:spcAft>
                <a:spcPts val="0"/>
              </a:spcAft>
              <a:buClr>
                <a:schemeClr val="dk1"/>
              </a:buClr>
              <a:buSzPts val="2600"/>
              <a:buFont typeface="Arial"/>
              <a:buChar char="•"/>
            </a:pPr>
            <a:r>
              <a:rPr lang="it-IT" sz="2600">
                <a:solidFill>
                  <a:schemeClr val="dk1"/>
                </a:solidFill>
                <a:latin typeface="Titillium Web"/>
                <a:ea typeface="Titillium Web"/>
                <a:cs typeface="Titillium Web"/>
                <a:sym typeface="Titillium Web"/>
              </a:rPr>
              <a:t>se un servizio rimane chiuso più di 20 giorni l’ente colloca il volontario in altro servizio attinente al progetto e lo comunica ad ANCI Lombardia.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2"/>
          <p:cNvSpPr txBox="1">
            <a:spLocks noGrp="1"/>
          </p:cNvSpPr>
          <p:nvPr>
            <p:ph type="title"/>
          </p:nvPr>
        </p:nvSpPr>
        <p:spPr>
          <a:xfrm>
            <a:off x="5637402" y="1"/>
            <a:ext cx="6554597"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«Ferie» STRAORDINARIE</a:t>
            </a:r>
            <a:endParaRPr/>
          </a:p>
        </p:txBody>
      </p:sp>
      <p:sp>
        <p:nvSpPr>
          <p:cNvPr id="550" name="Google Shape;550;p22"/>
          <p:cNvSpPr txBox="1"/>
          <p:nvPr/>
        </p:nvSpPr>
        <p:spPr>
          <a:xfrm>
            <a:off x="559266" y="1283517"/>
            <a:ext cx="11073468"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1"/>
                </a:solidFill>
                <a:latin typeface="Titillium Web"/>
                <a:ea typeface="Titillium Web"/>
                <a:cs typeface="Titillium Web"/>
                <a:sym typeface="Titillium Web"/>
              </a:rPr>
              <a:t>Esistono</a:t>
            </a:r>
            <a:r>
              <a:rPr lang="it-IT" sz="2400" b="1">
                <a:solidFill>
                  <a:schemeClr val="dk1"/>
                </a:solidFill>
                <a:latin typeface="Titillium Web"/>
                <a:ea typeface="Titillium Web"/>
                <a:cs typeface="Titillium Web"/>
                <a:sym typeface="Titillium Web"/>
              </a:rPr>
              <a:t> </a:t>
            </a:r>
            <a:r>
              <a:rPr lang="it-IT" sz="2400" b="1" u="sng">
                <a:solidFill>
                  <a:schemeClr val="dk1"/>
                </a:solidFill>
                <a:latin typeface="Titillium Web"/>
                <a:ea typeface="Titillium Web"/>
                <a:cs typeface="Titillium Web"/>
                <a:sym typeface="Titillium Web"/>
              </a:rPr>
              <a:t>«Ferie» STRAORDINARIE</a:t>
            </a:r>
            <a:r>
              <a:rPr lang="it-IT" sz="2400" b="1">
                <a:solidFill>
                  <a:schemeClr val="dk1"/>
                </a:solidFill>
                <a:latin typeface="Titillium Web"/>
                <a:ea typeface="Titillium Web"/>
                <a:cs typeface="Titillium Web"/>
                <a:sym typeface="Titillium Web"/>
              </a:rPr>
              <a:t> </a:t>
            </a:r>
            <a:r>
              <a:rPr lang="it-IT" sz="2400">
                <a:solidFill>
                  <a:schemeClr val="dk1"/>
                </a:solidFill>
                <a:latin typeface="Titillium Web"/>
                <a:ea typeface="Titillium Web"/>
                <a:cs typeface="Titillium Web"/>
                <a:sym typeface="Titillium Web"/>
              </a:rPr>
              <a:t>che si aggiungono ai 20 giorni:</a:t>
            </a:r>
            <a:endParaRPr/>
          </a:p>
          <a:p>
            <a:pPr marL="285750" marR="0" lvl="0" indent="-285750" algn="l" rtl="0">
              <a:spcBef>
                <a:spcPts val="1200"/>
              </a:spcBef>
              <a:spcAft>
                <a:spcPts val="0"/>
              </a:spcAft>
              <a:buClr>
                <a:srgbClr val="285C70"/>
              </a:buClr>
              <a:buSzPts val="2400"/>
              <a:buFont typeface="Arial"/>
              <a:buChar char="•"/>
            </a:pPr>
            <a:r>
              <a:rPr lang="it-IT" sz="2400" b="1">
                <a:solidFill>
                  <a:srgbClr val="285C70"/>
                </a:solidFill>
                <a:latin typeface="Titillium Web"/>
                <a:ea typeface="Titillium Web"/>
                <a:cs typeface="Titillium Web"/>
                <a:sym typeface="Titillium Web"/>
              </a:rPr>
              <a:t>DONAZIONE DI SANGUE </a:t>
            </a:r>
            <a:r>
              <a:rPr lang="it-IT" sz="2400">
                <a:solidFill>
                  <a:srgbClr val="285C70"/>
                </a:solidFill>
                <a:latin typeface="Titillium Web"/>
                <a:ea typeface="Titillium Web"/>
                <a:cs typeface="Titillium Web"/>
                <a:sym typeface="Titillium Web"/>
              </a:rPr>
              <a:t>un giorno per ciascuna donazione (con una frequenza non inferiore a tre mesi per i ragazzi e a sei mesi per le ragazze);</a:t>
            </a:r>
            <a:endParaRPr/>
          </a:p>
          <a:p>
            <a:pPr marL="285750" marR="0" lvl="0" indent="-285750" algn="l" rtl="0">
              <a:spcBef>
                <a:spcPts val="1200"/>
              </a:spcBef>
              <a:spcAft>
                <a:spcPts val="0"/>
              </a:spcAft>
              <a:buClr>
                <a:srgbClr val="285C70"/>
              </a:buClr>
              <a:buSzPts val="2400"/>
              <a:buFont typeface="Arial"/>
              <a:buChar char="•"/>
            </a:pPr>
            <a:r>
              <a:rPr lang="it-IT" sz="2400" b="1">
                <a:solidFill>
                  <a:srgbClr val="285C70"/>
                </a:solidFill>
                <a:latin typeface="Titillium Web"/>
                <a:ea typeface="Titillium Web"/>
                <a:cs typeface="Titillium Web"/>
                <a:sym typeface="Titillium Web"/>
              </a:rPr>
              <a:t>UN NUMERO DI GIORNI pari a quelli indicati nella struttura sanitaria in caso di donazione di midollo o organi;</a:t>
            </a:r>
            <a:endParaRPr/>
          </a:p>
          <a:p>
            <a:pPr marL="285750" marR="0" lvl="0" indent="-285750" algn="l" rtl="0">
              <a:spcBef>
                <a:spcPts val="1200"/>
              </a:spcBef>
              <a:spcAft>
                <a:spcPts val="0"/>
              </a:spcAft>
              <a:buClr>
                <a:srgbClr val="285C70"/>
              </a:buClr>
              <a:buSzPts val="2400"/>
              <a:buFont typeface="Arial"/>
              <a:buChar char="•"/>
            </a:pPr>
            <a:r>
              <a:rPr lang="it-IT" sz="2400" b="1">
                <a:solidFill>
                  <a:srgbClr val="285C70"/>
                </a:solidFill>
                <a:latin typeface="Titillium Web"/>
                <a:ea typeface="Titillium Web"/>
                <a:cs typeface="Titillium Web"/>
                <a:sym typeface="Titillium Web"/>
              </a:rPr>
              <a:t>UN MASSIMO di 3 GIORNI per ogni evento luttuoso relativo alla morte del coniuge e/o parenti entro il secondo grado e di affini entro il primo grado;</a:t>
            </a:r>
            <a:endParaRPr/>
          </a:p>
          <a:p>
            <a:pPr marL="285750" marR="0" lvl="0" indent="-285750" algn="l" rtl="0">
              <a:spcBef>
                <a:spcPts val="1200"/>
              </a:spcBef>
              <a:spcAft>
                <a:spcPts val="0"/>
              </a:spcAft>
              <a:buClr>
                <a:srgbClr val="285C70"/>
              </a:buClr>
              <a:buSzPts val="2400"/>
              <a:buFont typeface="Arial"/>
              <a:buChar char="•"/>
            </a:pPr>
            <a:r>
              <a:rPr lang="it-IT" sz="2400" b="1">
                <a:solidFill>
                  <a:srgbClr val="285C70"/>
                </a:solidFill>
                <a:latin typeface="Titillium Web"/>
                <a:ea typeface="Titillium Web"/>
                <a:cs typeface="Titillium Web"/>
                <a:sym typeface="Titillium Web"/>
              </a:rPr>
              <a:t>FINO a 3 giorni al mese, ai sensi dell’art.33, comma 6, della legge 104/92, in caso sia portatore di handicap o assista familiari con handicap in situazione di gravità;</a:t>
            </a:r>
            <a:endParaRPr sz="2400" b="1">
              <a:solidFill>
                <a:srgbClr val="285C70"/>
              </a:solidFill>
              <a:highlight>
                <a:srgbClr val="FFFF00"/>
              </a:highlight>
              <a:latin typeface="Titillium Web"/>
              <a:ea typeface="Titillium Web"/>
              <a:cs typeface="Titillium Web"/>
              <a:sym typeface="Titillium We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3"/>
          <p:cNvSpPr txBox="1"/>
          <p:nvPr/>
        </p:nvSpPr>
        <p:spPr>
          <a:xfrm>
            <a:off x="559266" y="1047543"/>
            <a:ext cx="11073468" cy="5393744"/>
          </a:xfrm>
          <a:prstGeom prst="rect">
            <a:avLst/>
          </a:prstGeom>
          <a:noFill/>
          <a:ln>
            <a:noFill/>
          </a:ln>
        </p:spPr>
        <p:txBody>
          <a:bodyPr spcFirstLastPara="1" wrap="square" lIns="91425" tIns="45700" rIns="91425" bIns="45700" anchor="t" anchorCtr="0">
            <a:spAutoFit/>
          </a:bodyPr>
          <a:lstStyle/>
          <a:p>
            <a:pPr marL="0" marR="0" lvl="0" indent="-165100" algn="l" rtl="0">
              <a:spcBef>
                <a:spcPts val="0"/>
              </a:spcBef>
              <a:spcAft>
                <a:spcPts val="0"/>
              </a:spcAft>
              <a:buClr>
                <a:srgbClr val="285C70"/>
              </a:buClr>
              <a:buSzPts val="2600"/>
              <a:buFont typeface="Arial"/>
              <a:buChar char="•"/>
            </a:pPr>
            <a:r>
              <a:rPr lang="it-IT" sz="2600" b="1" dirty="0">
                <a:solidFill>
                  <a:srgbClr val="285C70"/>
                </a:solidFill>
                <a:latin typeface="Titillium Web"/>
                <a:ea typeface="Titillium Web"/>
                <a:cs typeface="Titillium Web"/>
                <a:sym typeface="Titillium Web"/>
              </a:rPr>
              <a:t>MASSIMO 30 GIORNI </a:t>
            </a:r>
            <a:r>
              <a:rPr lang="it-IT" sz="2600" dirty="0">
                <a:solidFill>
                  <a:srgbClr val="285C70"/>
                </a:solidFill>
                <a:latin typeface="Titillium Web"/>
                <a:ea typeface="Titillium Web"/>
                <a:cs typeface="Titillium Web"/>
                <a:sym typeface="Titillium Web"/>
              </a:rPr>
              <a:t>anche non continuativi per lo svolgimento delle operazioni di emergenza di protezione civile e/o delle attività addestrative e formative per i volontari di protezione civile appartenenti al volontario organizzato di protezione civile;</a:t>
            </a:r>
            <a:endParaRPr dirty="0"/>
          </a:p>
          <a:p>
            <a:pPr marL="0" marR="0" lvl="0" indent="-165100" algn="l" rtl="0">
              <a:spcBef>
                <a:spcPts val="1300"/>
              </a:spcBef>
              <a:spcAft>
                <a:spcPts val="0"/>
              </a:spcAft>
              <a:buClr>
                <a:srgbClr val="285C70"/>
              </a:buClr>
              <a:buSzPts val="2600"/>
              <a:buFont typeface="Arial"/>
              <a:buChar char="•"/>
            </a:pPr>
            <a:r>
              <a:rPr lang="it-IT" sz="2600" b="1" dirty="0">
                <a:solidFill>
                  <a:srgbClr val="285C70"/>
                </a:solidFill>
                <a:latin typeface="Titillium Web"/>
                <a:ea typeface="Titillium Web"/>
                <a:cs typeface="Titillium Web"/>
                <a:sym typeface="Titillium Web"/>
              </a:rPr>
              <a:t>20 GIORNI </a:t>
            </a:r>
            <a:r>
              <a:rPr lang="it-IT" sz="2600" dirty="0">
                <a:solidFill>
                  <a:srgbClr val="285C70"/>
                </a:solidFill>
                <a:latin typeface="Titillium Web"/>
                <a:ea typeface="Titillium Web"/>
                <a:cs typeface="Titillium Web"/>
                <a:sym typeface="Titillium Web"/>
              </a:rPr>
              <a:t>in caso di richiami in servizio del personale volontario dei vigili del fuoco;</a:t>
            </a:r>
            <a:endParaRPr dirty="0"/>
          </a:p>
          <a:p>
            <a:pPr marL="0" marR="0" lvl="0" indent="-165100" algn="l" rtl="0">
              <a:spcBef>
                <a:spcPts val="1300"/>
              </a:spcBef>
              <a:spcAft>
                <a:spcPts val="0"/>
              </a:spcAft>
              <a:buClr>
                <a:srgbClr val="285C70"/>
              </a:buClr>
              <a:buSzPts val="2600"/>
              <a:buFont typeface="Arial"/>
              <a:buChar char="•"/>
            </a:pPr>
            <a:r>
              <a:rPr lang="it-IT" sz="2600" b="1" dirty="0">
                <a:solidFill>
                  <a:srgbClr val="285C70"/>
                </a:solidFill>
                <a:latin typeface="Titillium Web"/>
                <a:ea typeface="Titillium Web"/>
                <a:cs typeface="Titillium Web"/>
                <a:sym typeface="Titillium Web"/>
              </a:rPr>
              <a:t>N. giorni corrispondenti alla durata del corso di addestramento per i vigili del fuoco volontari;</a:t>
            </a:r>
            <a:endParaRPr dirty="0"/>
          </a:p>
          <a:p>
            <a:pPr marL="0" marR="0" lvl="0" indent="-165100" algn="l" rtl="0">
              <a:spcBef>
                <a:spcPts val="1300"/>
              </a:spcBef>
              <a:spcAft>
                <a:spcPts val="0"/>
              </a:spcAft>
              <a:buClr>
                <a:srgbClr val="285C70"/>
              </a:buClr>
              <a:buSzPts val="2600"/>
              <a:buFont typeface="Arial"/>
              <a:buChar char="•"/>
            </a:pPr>
            <a:r>
              <a:rPr lang="it-IT" sz="2600" b="1" dirty="0">
                <a:solidFill>
                  <a:srgbClr val="285C70"/>
                </a:solidFill>
                <a:latin typeface="Titillium Web"/>
                <a:ea typeface="Titillium Web"/>
                <a:cs typeface="Titillium Web"/>
                <a:sym typeface="Titillium Web"/>
              </a:rPr>
              <a:t>1 giorno per ogni esame universitario sostenuto </a:t>
            </a:r>
            <a:r>
              <a:rPr lang="it-IT" sz="2600" dirty="0">
                <a:solidFill>
                  <a:srgbClr val="285C70"/>
                </a:solidFill>
                <a:latin typeface="Titillium Web"/>
                <a:ea typeface="Titillium Web"/>
                <a:cs typeface="Titillium Web"/>
                <a:sym typeface="Titillium Web"/>
              </a:rPr>
              <a:t>previa presentazione di documentazione rilasciata dall’Istituto universitario attestante l’effettivo espletamento della prova (è possibile utilizzare il permesso anche per l’esame di maturità, per esami post laurea e per la discussione della tesi)</a:t>
            </a:r>
            <a:endParaRPr dirty="0"/>
          </a:p>
        </p:txBody>
      </p:sp>
      <p:sp>
        <p:nvSpPr>
          <p:cNvPr id="556" name="Google Shape;556;p23"/>
          <p:cNvSpPr txBox="1"/>
          <p:nvPr/>
        </p:nvSpPr>
        <p:spPr>
          <a:xfrm>
            <a:off x="5637402" y="1"/>
            <a:ext cx="6554597" cy="118284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Titillium Web"/>
              <a:buNone/>
            </a:pPr>
            <a:r>
              <a:rPr lang="it-IT" sz="2800" b="1">
                <a:solidFill>
                  <a:schemeClr val="dk1"/>
                </a:solidFill>
                <a:latin typeface="Titillium Web"/>
                <a:ea typeface="Titillium Web"/>
                <a:cs typeface="Titillium Web"/>
                <a:sym typeface="Titillium Web"/>
              </a:rPr>
              <a:t>«Ferie» STRAORDINARIE</a:t>
            </a:r>
            <a:endParaRPr sz="2800" b="1">
              <a:solidFill>
                <a:schemeClr val="dk1"/>
              </a:solidFill>
              <a:latin typeface="Titillium Web"/>
              <a:ea typeface="Titillium Web"/>
              <a:cs typeface="Titillium Web"/>
              <a:sym typeface="Titillium We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4"/>
          <p:cNvSpPr txBox="1"/>
          <p:nvPr/>
        </p:nvSpPr>
        <p:spPr>
          <a:xfrm>
            <a:off x="559266" y="1635854"/>
            <a:ext cx="11073468" cy="4293483"/>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285C70"/>
              </a:buClr>
              <a:buSzPts val="2600"/>
              <a:buFont typeface="Arial"/>
              <a:buChar char="•"/>
            </a:pPr>
            <a:r>
              <a:rPr lang="it-IT" sz="2600" b="1">
                <a:solidFill>
                  <a:srgbClr val="285C70"/>
                </a:solidFill>
                <a:latin typeface="Titillium Web"/>
                <a:ea typeface="Titillium Web"/>
                <a:cs typeface="Titillium Web"/>
                <a:sym typeface="Titillium Web"/>
              </a:rPr>
              <a:t>NOMINA ALLA CARICA DI PRESIDENTE o SEGRETARIO DI SEGGIO, SCRUTATORE E RAPPRESENTANTE DI LISTA </a:t>
            </a:r>
            <a:r>
              <a:rPr lang="it-IT" sz="2600">
                <a:solidFill>
                  <a:srgbClr val="285C70"/>
                </a:solidFill>
                <a:latin typeface="Titillium Web"/>
                <a:ea typeface="Titillium Web"/>
                <a:cs typeface="Titillium Web"/>
                <a:sym typeface="Titillium Web"/>
              </a:rPr>
              <a:t>solo nei giorni dello svolgimento delle operazioni elettorali;</a:t>
            </a:r>
            <a:endParaRPr/>
          </a:p>
          <a:p>
            <a:pPr marL="285750" marR="0" lvl="0" indent="-285750" algn="l" rtl="0">
              <a:spcBef>
                <a:spcPts val="1300"/>
              </a:spcBef>
              <a:spcAft>
                <a:spcPts val="0"/>
              </a:spcAft>
              <a:buClr>
                <a:srgbClr val="285C70"/>
              </a:buClr>
              <a:buSzPts val="2600"/>
              <a:buFont typeface="Arial"/>
              <a:buChar char="•"/>
            </a:pPr>
            <a:r>
              <a:rPr lang="it-IT" sz="2600" b="1">
                <a:solidFill>
                  <a:srgbClr val="285C70"/>
                </a:solidFill>
                <a:latin typeface="Titillium Web"/>
                <a:ea typeface="Titillium Web"/>
                <a:cs typeface="Titillium Web"/>
                <a:sym typeface="Titillium Web"/>
              </a:rPr>
              <a:t>ESERCIZIO DEL DIRITTO DI VOTO </a:t>
            </a:r>
            <a:r>
              <a:rPr lang="it-IT" sz="2600">
                <a:solidFill>
                  <a:srgbClr val="285C70"/>
                </a:solidFill>
                <a:latin typeface="Titillium Web"/>
                <a:ea typeface="Titillium Web"/>
                <a:cs typeface="Titillium Web"/>
                <a:sym typeface="Titillium Web"/>
              </a:rPr>
              <a:t>un</a:t>
            </a:r>
            <a:r>
              <a:rPr lang="it-IT" sz="2600" b="1">
                <a:solidFill>
                  <a:srgbClr val="285C70"/>
                </a:solidFill>
                <a:latin typeface="Titillium Web"/>
                <a:ea typeface="Titillium Web"/>
                <a:cs typeface="Titillium Web"/>
                <a:sym typeface="Titillium Web"/>
              </a:rPr>
              <a:t> </a:t>
            </a:r>
            <a:r>
              <a:rPr lang="it-IT" sz="2600">
                <a:solidFill>
                  <a:srgbClr val="285C70"/>
                </a:solidFill>
                <a:latin typeface="Titillium Web"/>
                <a:ea typeface="Titillium Web"/>
                <a:cs typeface="Titillium Web"/>
                <a:sym typeface="Titillium Web"/>
              </a:rPr>
              <a:t>giorno per i residenti da 50 a 500 km dal luogo di servizio, due giorni per i residenti oltre 500 km dal luogo di servizio;</a:t>
            </a:r>
            <a:endParaRPr/>
          </a:p>
          <a:p>
            <a:pPr marL="285750" marR="0" lvl="0" indent="-285750" algn="just" rtl="0">
              <a:spcBef>
                <a:spcPts val="1300"/>
              </a:spcBef>
              <a:spcAft>
                <a:spcPts val="0"/>
              </a:spcAft>
              <a:buClr>
                <a:srgbClr val="285C70"/>
              </a:buClr>
              <a:buSzPts val="2600"/>
              <a:buFont typeface="Arial"/>
              <a:buChar char="•"/>
            </a:pPr>
            <a:r>
              <a:rPr lang="it-IT" sz="2600" b="1">
                <a:solidFill>
                  <a:srgbClr val="285C70"/>
                </a:solidFill>
                <a:latin typeface="Titillium Web"/>
                <a:ea typeface="Titillium Web"/>
                <a:cs typeface="Titillium Web"/>
                <a:sym typeface="Titillium Web"/>
              </a:rPr>
              <a:t>CONVOCAZIONE a comparire in udienza come testimone 1 giorno.</a:t>
            </a:r>
            <a:endParaRPr/>
          </a:p>
          <a:p>
            <a:pPr marL="0" marR="0" lvl="0" indent="0" algn="just" rtl="0">
              <a:spcBef>
                <a:spcPts val="1300"/>
              </a:spcBef>
              <a:spcAft>
                <a:spcPts val="0"/>
              </a:spcAft>
              <a:buNone/>
            </a:pPr>
            <a:r>
              <a:rPr lang="it-IT" sz="2600">
                <a:solidFill>
                  <a:srgbClr val="285C70"/>
                </a:solidFill>
                <a:latin typeface="Titillium Web"/>
                <a:ea typeface="Titillium Web"/>
                <a:cs typeface="Titillium Web"/>
                <a:sym typeface="Titillium Web"/>
              </a:rPr>
              <a:t>Anche queste «ferie straordinarie» sono da rendicontare nel gestionale e negli appositi moduli.</a:t>
            </a:r>
            <a:endParaRPr/>
          </a:p>
        </p:txBody>
      </p:sp>
      <p:sp>
        <p:nvSpPr>
          <p:cNvPr id="562" name="Google Shape;562;p24"/>
          <p:cNvSpPr txBox="1">
            <a:spLocks noGrp="1"/>
          </p:cNvSpPr>
          <p:nvPr>
            <p:ph type="title"/>
          </p:nvPr>
        </p:nvSpPr>
        <p:spPr>
          <a:xfrm>
            <a:off x="5637402" y="1"/>
            <a:ext cx="6554597"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«Ferie» STRAORDINARIE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5"/>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br>
              <a:rPr lang="it-IT" sz="2800" b="1"/>
            </a:br>
            <a:r>
              <a:rPr lang="it-IT" sz="3100" b="1"/>
              <a:t>EVENTUALI</a:t>
            </a:r>
            <a:r>
              <a:rPr lang="it-IT" sz="2800" b="1"/>
              <a:t> </a:t>
            </a:r>
            <a:r>
              <a:rPr lang="it-IT" sz="3100" b="1"/>
              <a:t>FESTIVITA’</a:t>
            </a:r>
            <a:br>
              <a:rPr lang="it-IT" sz="3100" b="1"/>
            </a:br>
            <a:endParaRPr sz="3100" b="1"/>
          </a:p>
        </p:txBody>
      </p:sp>
      <p:sp>
        <p:nvSpPr>
          <p:cNvPr id="568" name="Google Shape;568;p25"/>
          <p:cNvSpPr txBox="1"/>
          <p:nvPr/>
        </p:nvSpPr>
        <p:spPr>
          <a:xfrm>
            <a:off x="471638" y="1474168"/>
            <a:ext cx="11286224"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600" dirty="0">
                <a:solidFill>
                  <a:srgbClr val="285C70"/>
                </a:solidFill>
                <a:latin typeface="Titillium Web"/>
                <a:ea typeface="Titillium Web"/>
                <a:cs typeface="Titillium Web"/>
                <a:sym typeface="Titillium Web"/>
              </a:rPr>
              <a:t>Per festività si intendono i giorni considerati «ufficialmente festivi», ossia «in rosso» sul calendario. A questi si aggiunge la festa patronale. Quest’anno sono massimo 13 giorni festivi comprendendo anche le festività che coincidono con il sabato o la domenica.</a:t>
            </a:r>
            <a:endParaRPr dirty="0"/>
          </a:p>
          <a:p>
            <a:pPr marL="0" marR="0" lvl="0" indent="0" algn="l" rtl="0">
              <a:spcBef>
                <a:spcPts val="1300"/>
              </a:spcBef>
              <a:spcAft>
                <a:spcPts val="0"/>
              </a:spcAft>
              <a:buNone/>
            </a:pPr>
            <a:r>
              <a:rPr lang="it-IT" sz="2600" dirty="0">
                <a:solidFill>
                  <a:srgbClr val="285C70"/>
                </a:solidFill>
                <a:latin typeface="Titillium Web"/>
                <a:ea typeface="Titillium Web"/>
                <a:cs typeface="Titillium Web"/>
                <a:sym typeface="Titillium Web"/>
              </a:rPr>
              <a:t>Quando la festività coincide con un giorno in cui normalmente si presta servizio e l’ente è chiuso, i volontari possono assentarsi.</a:t>
            </a:r>
            <a:endParaRPr dirty="0"/>
          </a:p>
          <a:p>
            <a:pPr marL="0" marR="0" lvl="0" indent="0" algn="just" rtl="0">
              <a:spcBef>
                <a:spcPts val="0"/>
              </a:spcBef>
              <a:spcAft>
                <a:spcPts val="0"/>
              </a:spcAft>
              <a:buNone/>
            </a:pPr>
            <a:endParaRPr sz="2600" b="1" dirty="0">
              <a:solidFill>
                <a:srgbClr val="285C70"/>
              </a:solidFill>
              <a:latin typeface="Titillium Web"/>
              <a:ea typeface="Titillium Web"/>
              <a:cs typeface="Titillium Web"/>
              <a:sym typeface="Titillium Web"/>
            </a:endParaRPr>
          </a:p>
          <a:p>
            <a:pPr marL="0" marR="0" lvl="0" indent="0" algn="just" rtl="0">
              <a:spcBef>
                <a:spcPts val="0"/>
              </a:spcBef>
              <a:spcAft>
                <a:spcPts val="0"/>
              </a:spcAft>
              <a:buNone/>
            </a:pPr>
            <a:r>
              <a:rPr lang="it-IT" sz="2600" b="1" dirty="0">
                <a:solidFill>
                  <a:srgbClr val="285C70"/>
                </a:solidFill>
                <a:latin typeface="Titillium Web"/>
                <a:ea typeface="Titillium Web"/>
                <a:cs typeface="Titillium Web"/>
                <a:sym typeface="Titillium Web"/>
              </a:rPr>
              <a:t>CASI PARTICOLARI:</a:t>
            </a:r>
            <a:endParaRPr dirty="0"/>
          </a:p>
          <a:p>
            <a:pPr marL="0" marR="0" lvl="0" indent="0" algn="l" rtl="0">
              <a:spcBef>
                <a:spcPts val="1300"/>
              </a:spcBef>
              <a:spcAft>
                <a:spcPts val="0"/>
              </a:spcAft>
              <a:buNone/>
            </a:pPr>
            <a:r>
              <a:rPr lang="it-IT" sz="2600" b="1" dirty="0">
                <a:solidFill>
                  <a:srgbClr val="285C70"/>
                </a:solidFill>
                <a:latin typeface="Titillium Web"/>
                <a:ea typeface="Titillium Web"/>
                <a:cs typeface="Titillium Web"/>
                <a:sym typeface="Titillium Web"/>
              </a:rPr>
              <a:t>Ponti per le festività vicine al fine settimana</a:t>
            </a:r>
            <a:r>
              <a:rPr lang="it-IT" sz="2600" dirty="0">
                <a:solidFill>
                  <a:srgbClr val="285C70"/>
                </a:solidFill>
                <a:latin typeface="Titillium Web"/>
                <a:ea typeface="Titillium Web"/>
                <a:cs typeface="Titillium Web"/>
                <a:sym typeface="Titillium Web"/>
              </a:rPr>
              <a:t>: la festività è considerata come sopra, mentre l'eventuale giorno non festivo è considerato «permesso ordinario/ferie».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br>
              <a:rPr lang="it-IT" sz="2800" b="1"/>
            </a:br>
            <a:r>
              <a:rPr lang="it-IT" sz="3100" b="1"/>
              <a:t>MALATTIE</a:t>
            </a:r>
            <a:br>
              <a:rPr lang="it-IT" sz="2800" b="1"/>
            </a:br>
            <a:endParaRPr sz="2800" b="1"/>
          </a:p>
        </p:txBody>
      </p:sp>
      <p:sp>
        <p:nvSpPr>
          <p:cNvPr id="574" name="Google Shape;574;p26"/>
          <p:cNvSpPr txBox="1"/>
          <p:nvPr/>
        </p:nvSpPr>
        <p:spPr>
          <a:xfrm>
            <a:off x="559266" y="1468074"/>
            <a:ext cx="11073468" cy="42934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dirty="0">
                <a:solidFill>
                  <a:schemeClr val="dk1"/>
                </a:solidFill>
                <a:latin typeface="Titillium Web"/>
                <a:ea typeface="Titillium Web"/>
                <a:cs typeface="Titillium Web"/>
                <a:sym typeface="Titillium Web"/>
              </a:rPr>
              <a:t>I volontari hanno diritto a </a:t>
            </a:r>
            <a:r>
              <a:rPr lang="it-IT" sz="2600" b="1" dirty="0">
                <a:solidFill>
                  <a:schemeClr val="dk1"/>
                </a:solidFill>
                <a:latin typeface="Titillium Web"/>
                <a:ea typeface="Titillium Web"/>
                <a:cs typeface="Titillium Web"/>
                <a:sym typeface="Titillium Web"/>
              </a:rPr>
              <a:t>30 giorni di malattia in un anno</a:t>
            </a:r>
            <a:r>
              <a:rPr lang="it-IT" sz="2600" dirty="0">
                <a:solidFill>
                  <a:schemeClr val="dk1"/>
                </a:solidFill>
                <a:latin typeface="Titillium Web"/>
                <a:ea typeface="Titillium Web"/>
                <a:cs typeface="Titillium Web"/>
                <a:sym typeface="Titillium Web"/>
              </a:rPr>
              <a:t>:</a:t>
            </a:r>
            <a:endParaRPr dirty="0"/>
          </a:p>
          <a:p>
            <a:pPr marL="0" marR="0" lvl="0" indent="-165100" algn="just" rtl="0">
              <a:spcBef>
                <a:spcPts val="1300"/>
              </a:spcBef>
              <a:spcAft>
                <a:spcPts val="0"/>
              </a:spcAft>
              <a:buClr>
                <a:schemeClr val="dk1"/>
              </a:buClr>
              <a:buSzPts val="2600"/>
              <a:buFont typeface="Titillium Web"/>
              <a:buChar char="•"/>
            </a:pPr>
            <a:r>
              <a:rPr lang="it-IT" sz="2600" dirty="0">
                <a:solidFill>
                  <a:schemeClr val="dk1"/>
                </a:solidFill>
                <a:latin typeface="Titillium Web"/>
                <a:ea typeface="Titillium Web"/>
                <a:cs typeface="Titillium Web"/>
                <a:sym typeface="Titillium Web"/>
              </a:rPr>
              <a:t> </a:t>
            </a:r>
            <a:r>
              <a:rPr lang="it-IT" sz="2600" b="1" dirty="0">
                <a:solidFill>
                  <a:schemeClr val="dk1"/>
                </a:solidFill>
                <a:latin typeface="Titillium Web"/>
                <a:ea typeface="Titillium Web"/>
                <a:cs typeface="Titillium Web"/>
                <a:sym typeface="Titillium Web"/>
              </a:rPr>
              <a:t>per i primi 15 giorni </a:t>
            </a:r>
            <a:r>
              <a:rPr lang="it-IT" sz="2600" dirty="0">
                <a:solidFill>
                  <a:schemeClr val="dk1"/>
                </a:solidFill>
                <a:latin typeface="Titillium Web"/>
                <a:ea typeface="Titillium Web"/>
                <a:cs typeface="Titillium Web"/>
                <a:sym typeface="Titillium Web"/>
              </a:rPr>
              <a:t>di malattia al volontario spetta il compenso mensile per l’intero importo;</a:t>
            </a:r>
            <a:endParaRPr dirty="0"/>
          </a:p>
          <a:p>
            <a:pPr marL="0" marR="0" lvl="0" indent="-165100" algn="just" rtl="0">
              <a:spcBef>
                <a:spcPts val="1300"/>
              </a:spcBef>
              <a:spcAft>
                <a:spcPts val="0"/>
              </a:spcAft>
              <a:buClr>
                <a:schemeClr val="dk1"/>
              </a:buClr>
              <a:buSzPts val="2600"/>
              <a:buFont typeface="Titillium Web"/>
              <a:buChar char="•"/>
            </a:pPr>
            <a:r>
              <a:rPr lang="it-IT" sz="2600" dirty="0">
                <a:solidFill>
                  <a:schemeClr val="dk1"/>
                </a:solidFill>
                <a:latin typeface="Titillium Web"/>
                <a:ea typeface="Titillium Web"/>
                <a:cs typeface="Titillium Web"/>
                <a:sym typeface="Titillium Web"/>
              </a:rPr>
              <a:t> </a:t>
            </a:r>
            <a:r>
              <a:rPr lang="it-IT" sz="2600" b="1" dirty="0">
                <a:solidFill>
                  <a:schemeClr val="dk1"/>
                </a:solidFill>
                <a:latin typeface="Titillium Web"/>
                <a:ea typeface="Titillium Web"/>
                <a:cs typeface="Titillium Web"/>
                <a:sym typeface="Titillium Web"/>
              </a:rPr>
              <a:t>per i successivi 15 giorni </a:t>
            </a:r>
            <a:r>
              <a:rPr lang="it-IT" sz="2600" dirty="0">
                <a:solidFill>
                  <a:schemeClr val="dk1"/>
                </a:solidFill>
                <a:latin typeface="Titillium Web"/>
                <a:ea typeface="Titillium Web"/>
                <a:cs typeface="Titillium Web"/>
                <a:sym typeface="Titillium Web"/>
              </a:rPr>
              <a:t>di malattia l’importo mensile è decurtato in base ai giorni di assenza.</a:t>
            </a:r>
            <a:endParaRPr dirty="0"/>
          </a:p>
          <a:p>
            <a:pPr marL="0" marR="0" lvl="0" indent="0" algn="just" rtl="0">
              <a:spcBef>
                <a:spcPts val="1300"/>
              </a:spcBef>
              <a:spcAft>
                <a:spcPts val="0"/>
              </a:spcAft>
              <a:buNone/>
            </a:pPr>
            <a:r>
              <a:rPr lang="it-IT" sz="2600" dirty="0">
                <a:solidFill>
                  <a:schemeClr val="dk1"/>
                </a:solidFill>
                <a:latin typeface="Titillium Web"/>
                <a:ea typeface="Titillium Web"/>
                <a:cs typeface="Titillium Web"/>
                <a:sym typeface="Titillium Web"/>
              </a:rPr>
              <a:t>Superato il trentesimo giorno di malattia il volontario è escluso dal progetto. Se il servizio non è stato svolto per un periodo superiore a 6 mesi, l’esclusione dal progetto per malattia permette al volontario di ripresentare domanda di servizio civile in un bando successivo.</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br>
              <a:rPr lang="it-IT" sz="2800" b="1"/>
            </a:br>
            <a:r>
              <a:rPr lang="it-IT" sz="3100" b="1"/>
              <a:t>MALATTIE</a:t>
            </a:r>
            <a:br>
              <a:rPr lang="it-IT" sz="3100" b="1"/>
            </a:br>
            <a:endParaRPr sz="2800" b="1"/>
          </a:p>
        </p:txBody>
      </p:sp>
      <p:sp>
        <p:nvSpPr>
          <p:cNvPr id="580" name="Google Shape;580;p27"/>
          <p:cNvSpPr txBox="1"/>
          <p:nvPr/>
        </p:nvSpPr>
        <p:spPr>
          <a:xfrm>
            <a:off x="559266" y="1157681"/>
            <a:ext cx="11073468" cy="4260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dirty="0">
                <a:solidFill>
                  <a:schemeClr val="dk1"/>
                </a:solidFill>
                <a:latin typeface="Titillium Web"/>
                <a:ea typeface="Titillium Web"/>
                <a:cs typeface="Titillium Web"/>
                <a:sym typeface="Titillium Web"/>
              </a:rPr>
              <a:t>I giorni di malattia sottraggono le ore al monte ore annuo e quindi NON sono da recuperare. Per es. se il volontario si assenta per malattia venerdì e quel giorno era un giorno di servizio, saranno considerate 5 ore svolte.</a:t>
            </a:r>
            <a:endParaRPr dirty="0"/>
          </a:p>
          <a:p>
            <a:pPr marL="0" marR="0" lvl="0" indent="0" algn="just" rtl="0">
              <a:spcBef>
                <a:spcPts val="1300"/>
              </a:spcBef>
              <a:spcAft>
                <a:spcPts val="0"/>
              </a:spcAft>
              <a:buNone/>
            </a:pPr>
            <a:r>
              <a:rPr lang="it-IT" sz="2600" dirty="0">
                <a:solidFill>
                  <a:schemeClr val="dk1"/>
                </a:solidFill>
                <a:latin typeface="Titillium Web"/>
                <a:ea typeface="Titillium Web"/>
                <a:cs typeface="Titillium Web"/>
                <a:sym typeface="Titillium Web"/>
              </a:rPr>
              <a:t>I giorni di malattia sono da rendicontare nel gestionale e tempestivamente indicati negli appositi moduli allegando il </a:t>
            </a:r>
            <a:r>
              <a:rPr lang="it-IT" sz="2600" b="1" dirty="0">
                <a:solidFill>
                  <a:schemeClr val="dk1"/>
                </a:solidFill>
                <a:latin typeface="Titillium Web"/>
                <a:ea typeface="Titillium Web"/>
                <a:cs typeface="Titillium Web"/>
                <a:sym typeface="Titillium Web"/>
              </a:rPr>
              <a:t>certificato medico in carta bianca</a:t>
            </a:r>
            <a:r>
              <a:rPr lang="it-IT" sz="2600" dirty="0">
                <a:solidFill>
                  <a:schemeClr val="dk1"/>
                </a:solidFill>
                <a:latin typeface="Titillium Web"/>
                <a:ea typeface="Titillium Web"/>
                <a:cs typeface="Titillium Web"/>
                <a:sym typeface="Titillium Web"/>
              </a:rPr>
              <a:t>. Se nel periodo di malattia rientrano giorni festivi o giorni di riposo, questi rientrano nel calcolo delle giornate di assenza. I giorni festivi e i giorni di riposo, iniziali e finali di un periodo di assenza per malattia, qualora non siano compresi nella certificazione rilasciata dal medico, non sono conteggiati nel numero complessivo di giorni di malattia spettanti al volontario.</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8"/>
          <p:cNvSpPr txBox="1"/>
          <p:nvPr/>
        </p:nvSpPr>
        <p:spPr>
          <a:xfrm>
            <a:off x="7113864" y="1"/>
            <a:ext cx="5078135" cy="1182848"/>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ctr" rtl="0">
              <a:lnSpc>
                <a:spcPct val="90000"/>
              </a:lnSpc>
              <a:spcBef>
                <a:spcPts val="0"/>
              </a:spcBef>
              <a:spcAft>
                <a:spcPts val="0"/>
              </a:spcAft>
              <a:buClr>
                <a:schemeClr val="dk1"/>
              </a:buClr>
              <a:buSzPct val="100000"/>
              <a:buFont typeface="Titillium Web"/>
              <a:buNone/>
            </a:pPr>
            <a:br>
              <a:rPr lang="it-IT" sz="2800" b="1">
                <a:solidFill>
                  <a:schemeClr val="dk1"/>
                </a:solidFill>
                <a:latin typeface="Titillium Web"/>
                <a:ea typeface="Titillium Web"/>
                <a:cs typeface="Titillium Web"/>
                <a:sym typeface="Titillium Web"/>
              </a:rPr>
            </a:br>
            <a:r>
              <a:rPr lang="it-IT" sz="2900" b="1">
                <a:solidFill>
                  <a:schemeClr val="dk1"/>
                </a:solidFill>
                <a:latin typeface="Titillium Web"/>
                <a:ea typeface="Titillium Web"/>
                <a:cs typeface="Titillium Web"/>
                <a:sym typeface="Titillium Web"/>
              </a:rPr>
              <a:t>MALATTIE</a:t>
            </a:r>
            <a:br>
              <a:rPr lang="it-IT" sz="2900" b="1">
                <a:solidFill>
                  <a:schemeClr val="dk1"/>
                </a:solidFill>
                <a:latin typeface="Titillium Web"/>
                <a:ea typeface="Titillium Web"/>
                <a:cs typeface="Titillium Web"/>
                <a:sym typeface="Titillium Web"/>
              </a:rPr>
            </a:br>
            <a:endParaRPr sz="2900" b="1">
              <a:solidFill>
                <a:schemeClr val="dk1"/>
              </a:solidFill>
              <a:latin typeface="Titillium Web"/>
              <a:ea typeface="Titillium Web"/>
              <a:cs typeface="Titillium Web"/>
              <a:sym typeface="Titillium Web"/>
            </a:endParaRPr>
          </a:p>
        </p:txBody>
      </p:sp>
      <p:sp>
        <p:nvSpPr>
          <p:cNvPr id="586" name="Google Shape;586;p28"/>
          <p:cNvSpPr txBox="1"/>
          <p:nvPr/>
        </p:nvSpPr>
        <p:spPr>
          <a:xfrm>
            <a:off x="559266" y="1526797"/>
            <a:ext cx="11073468" cy="26930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b="1">
                <a:solidFill>
                  <a:schemeClr val="dk1"/>
                </a:solidFill>
                <a:latin typeface="Titillium Web"/>
                <a:ea typeface="Titillium Web"/>
                <a:cs typeface="Titillium Web"/>
                <a:sym typeface="Titillium Web"/>
              </a:rPr>
              <a:t>Esempio:</a:t>
            </a:r>
            <a:endParaRPr/>
          </a:p>
          <a:p>
            <a:pPr marL="0" marR="0" lvl="0" indent="0" algn="just" rtl="0">
              <a:spcBef>
                <a:spcPts val="1300"/>
              </a:spcBef>
              <a:spcAft>
                <a:spcPts val="0"/>
              </a:spcAft>
              <a:buNone/>
            </a:pPr>
            <a:r>
              <a:rPr lang="it-IT" sz="2600">
                <a:solidFill>
                  <a:schemeClr val="dk1"/>
                </a:solidFill>
                <a:latin typeface="Titillium Web"/>
                <a:ea typeface="Titillium Web"/>
                <a:cs typeface="Titillium Web"/>
                <a:sym typeface="Titillium Web"/>
              </a:rPr>
              <a:t>Se il certificato copre i giorni a partire dal giovedì e termina il martedì successivo, sabato e domenica, anche se giorni di riposo, devono essere comunque considerati nel computo dei giorni della malattia perché si trovano all’interno del periodo di malattia, quindi saranno conteggiati 6 giorni di malattia.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9"/>
          <p:cNvSpPr txBox="1">
            <a:spLocks noGrp="1"/>
          </p:cNvSpPr>
          <p:nvPr>
            <p:ph type="title"/>
          </p:nvPr>
        </p:nvSpPr>
        <p:spPr>
          <a:xfrm>
            <a:off x="7113588" y="0"/>
            <a:ext cx="5078412" cy="1182688"/>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chemeClr val="dk1"/>
              </a:buClr>
              <a:buSzPct val="100000"/>
              <a:buFont typeface="Titillium Web"/>
              <a:buNone/>
            </a:pPr>
            <a:br>
              <a:rPr lang="it-IT" sz="2800" b="1" i="0" u="none" strike="noStrike" cap="none">
                <a:solidFill>
                  <a:schemeClr val="dk1"/>
                </a:solidFill>
                <a:latin typeface="Titillium Web"/>
                <a:ea typeface="Titillium Web"/>
                <a:cs typeface="Titillium Web"/>
                <a:sym typeface="Titillium Web"/>
              </a:rPr>
            </a:br>
            <a:r>
              <a:rPr lang="it-IT" sz="3100" b="1" i="0" u="none" strike="noStrike" cap="none">
                <a:solidFill>
                  <a:schemeClr val="dk1"/>
                </a:solidFill>
                <a:latin typeface="Titillium Web"/>
                <a:ea typeface="Titillium Web"/>
                <a:cs typeface="Titillium Web"/>
                <a:sym typeface="Titillium Web"/>
              </a:rPr>
              <a:t>MALATTIA STRAORDINARIA</a:t>
            </a:r>
            <a:br>
              <a:rPr lang="it-IT" sz="2800" b="1" i="0" u="none" strike="noStrike" cap="none">
                <a:solidFill>
                  <a:schemeClr val="dk1"/>
                </a:solidFill>
                <a:latin typeface="Titillium Web"/>
                <a:ea typeface="Titillium Web"/>
                <a:cs typeface="Titillium Web"/>
                <a:sym typeface="Titillium Web"/>
              </a:rPr>
            </a:br>
            <a:endParaRPr sz="2800" b="1" i="0" u="none" strike="noStrike" cap="none">
              <a:solidFill>
                <a:schemeClr val="dk1"/>
              </a:solidFill>
              <a:latin typeface="Titillium Web"/>
              <a:ea typeface="Titillium Web"/>
              <a:cs typeface="Titillium Web"/>
              <a:sym typeface="Titillium Web"/>
            </a:endParaRPr>
          </a:p>
        </p:txBody>
      </p:sp>
      <p:sp>
        <p:nvSpPr>
          <p:cNvPr id="592" name="Google Shape;592;p29"/>
          <p:cNvSpPr txBox="1"/>
          <p:nvPr/>
        </p:nvSpPr>
        <p:spPr>
          <a:xfrm>
            <a:off x="559266" y="1619076"/>
            <a:ext cx="11073468" cy="41703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1800"/>
              <a:buFont typeface="Verdana"/>
              <a:buNone/>
            </a:pPr>
            <a:r>
              <a:rPr lang="it-IT" sz="2800" dirty="0">
                <a:solidFill>
                  <a:srgbClr val="285C70"/>
                </a:solidFill>
                <a:latin typeface="Titillium Web"/>
                <a:ea typeface="Titillium Web"/>
                <a:cs typeface="Titillium Web"/>
                <a:sym typeface="Titillium Web"/>
              </a:rPr>
              <a:t>Il volontario che risultasse positivo al Coronavirus – Covid 19 usufruirà della malattia ordinaria retribuita (15 giorni) a disposizione.</a:t>
            </a:r>
            <a:endParaRPr dirty="0"/>
          </a:p>
          <a:p>
            <a:pPr marL="0" marR="0" lvl="0" indent="0" algn="just" rtl="0">
              <a:spcBef>
                <a:spcPts val="900"/>
              </a:spcBef>
              <a:spcAft>
                <a:spcPts val="0"/>
              </a:spcAft>
              <a:buClr>
                <a:srgbClr val="000000"/>
              </a:buClr>
              <a:buSzPts val="1800"/>
              <a:buFont typeface="Verdana"/>
              <a:buNone/>
            </a:pPr>
            <a:r>
              <a:rPr lang="it-IT" sz="2800" dirty="0">
                <a:solidFill>
                  <a:srgbClr val="285C70"/>
                </a:solidFill>
                <a:latin typeface="Titillium Web"/>
                <a:ea typeface="Titillium Web"/>
                <a:cs typeface="Titillium Web"/>
                <a:sym typeface="Titillium Web"/>
              </a:rPr>
              <a:t>Terminati i giorni di malattia retribuiti, risultato ancora positivo, potrà usufruire di giorni di malattia non retribuiti </a:t>
            </a:r>
            <a:r>
              <a:rPr lang="it-IT" sz="2800" u="sng" dirty="0">
                <a:solidFill>
                  <a:srgbClr val="285C70"/>
                </a:solidFill>
                <a:latin typeface="Titillium Web"/>
                <a:ea typeface="Titillium Web"/>
                <a:cs typeface="Titillium Web"/>
                <a:sym typeface="Titillium Web"/>
              </a:rPr>
              <a:t>straordinari</a:t>
            </a:r>
            <a:r>
              <a:rPr lang="it-IT" sz="2800" dirty="0">
                <a:solidFill>
                  <a:srgbClr val="285C70"/>
                </a:solidFill>
                <a:latin typeface="Titillium Web"/>
                <a:ea typeface="Titillium Web"/>
                <a:cs typeface="Titillium Web"/>
                <a:sym typeface="Titillium Web"/>
              </a:rPr>
              <a:t>, che non rientrano nel computo dei 15 non retribuiti previsti da normativa.</a:t>
            </a:r>
            <a:endParaRPr dirty="0"/>
          </a:p>
          <a:p>
            <a:pPr marL="0" marR="0" lvl="0" indent="0" algn="just" rtl="0">
              <a:spcBef>
                <a:spcPts val="900"/>
              </a:spcBef>
              <a:spcAft>
                <a:spcPts val="0"/>
              </a:spcAft>
              <a:buClr>
                <a:srgbClr val="000000"/>
              </a:buClr>
              <a:buSzPts val="1800"/>
              <a:buFont typeface="Verdana"/>
              <a:buNone/>
            </a:pPr>
            <a:r>
              <a:rPr lang="it-IT" sz="2800" dirty="0">
                <a:solidFill>
                  <a:srgbClr val="285C70"/>
                </a:solidFill>
                <a:latin typeface="Titillium Web"/>
                <a:ea typeface="Titillium Web"/>
                <a:cs typeface="Titillium Web"/>
                <a:sym typeface="Titillium Web"/>
              </a:rPr>
              <a:t>In questo caso i giorni aggiuntivi non retribuiti non vengono conteggiati nel totale dei 30 disponibili ai fini dell’esclusione dal servizio civile universale.</a:t>
            </a:r>
            <a:endParaRPr dirty="0"/>
          </a:p>
          <a:p>
            <a:pPr marL="0" marR="0" lvl="0" indent="0" algn="just" rtl="0">
              <a:spcBef>
                <a:spcPts val="0"/>
              </a:spcBef>
              <a:spcAft>
                <a:spcPts val="0"/>
              </a:spcAft>
              <a:buNone/>
            </a:pPr>
            <a:endParaRPr sz="2600" dirty="0">
              <a:solidFill>
                <a:schemeClr val="dk1"/>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
          <p:cNvSpPr txBox="1">
            <a:spLocks noGrp="1"/>
          </p:cNvSpPr>
          <p:nvPr>
            <p:ph type="title"/>
          </p:nvPr>
        </p:nvSpPr>
        <p:spPr>
          <a:xfrm>
            <a:off x="838200" y="2289569"/>
            <a:ext cx="10515600" cy="13255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4000"/>
              <a:buFont typeface="Titillium Web"/>
              <a:buNone/>
            </a:pPr>
            <a:r>
              <a:rPr lang="it-IT" sz="4000" b="1">
                <a:solidFill>
                  <a:schemeClr val="dk2"/>
                </a:solidFill>
              </a:rPr>
              <a:t>La PROGRAMMAZIONE </a:t>
            </a:r>
            <a:br>
              <a:rPr lang="it-IT" sz="4000" b="1">
                <a:solidFill>
                  <a:schemeClr val="dk2"/>
                </a:solidFill>
              </a:rPr>
            </a:br>
            <a:r>
              <a:rPr lang="it-IT" sz="4000" b="1">
                <a:solidFill>
                  <a:schemeClr val="dk2"/>
                </a:solidFill>
              </a:rPr>
              <a:t>di Servizio Civile Universale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0"/>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br>
              <a:rPr lang="it-IT" sz="3100" b="1"/>
            </a:br>
            <a:r>
              <a:rPr lang="it-IT" sz="3100" b="1"/>
              <a:t>INFORTUNIO</a:t>
            </a:r>
            <a:br>
              <a:rPr lang="it-IT" sz="2800" b="1"/>
            </a:br>
            <a:endParaRPr sz="2800" b="1"/>
          </a:p>
        </p:txBody>
      </p:sp>
      <p:sp>
        <p:nvSpPr>
          <p:cNvPr id="598" name="Google Shape;598;p30"/>
          <p:cNvSpPr txBox="1"/>
          <p:nvPr/>
        </p:nvSpPr>
        <p:spPr>
          <a:xfrm>
            <a:off x="580621" y="1182849"/>
            <a:ext cx="11073468"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a:solidFill>
                  <a:schemeClr val="dk1"/>
                </a:solidFill>
                <a:latin typeface="Titillium Web"/>
                <a:ea typeface="Titillium Web"/>
                <a:cs typeface="Titillium Web"/>
                <a:sym typeface="Titillium Web"/>
              </a:rPr>
              <a:t>Ai volontari è garantita l’assicurazione </a:t>
            </a:r>
            <a:r>
              <a:rPr lang="it-IT" sz="2800" b="1">
                <a:solidFill>
                  <a:srgbClr val="285C70"/>
                </a:solidFill>
                <a:latin typeface="Titillium Web"/>
                <a:ea typeface="Titillium Web"/>
                <a:cs typeface="Titillium Web"/>
                <a:sym typeface="Titillium Web"/>
              </a:rPr>
              <a:t>dei rischi per infortuni, malattia e responsabilità civile verso terzi</a:t>
            </a:r>
            <a:r>
              <a:rPr lang="it-IT" sz="2800">
                <a:solidFill>
                  <a:srgbClr val="285C70"/>
                </a:solidFill>
                <a:latin typeface="Titillium Web"/>
                <a:ea typeface="Titillium Web"/>
                <a:cs typeface="Titillium Web"/>
                <a:sym typeface="Titillium Web"/>
              </a:rPr>
              <a:t>.</a:t>
            </a:r>
            <a:r>
              <a:rPr lang="it-IT" sz="2800">
                <a:solidFill>
                  <a:schemeClr val="dk1"/>
                </a:solidFill>
                <a:latin typeface="Titillium Web"/>
                <a:ea typeface="Titillium Web"/>
                <a:cs typeface="Titillium Web"/>
                <a:sym typeface="Titillium Web"/>
              </a:rPr>
              <a:t> L’assicurazione è prevista:</a:t>
            </a:r>
            <a:endParaRPr/>
          </a:p>
          <a:p>
            <a:pPr marL="0" marR="0" lvl="0" indent="-177800" algn="l" rtl="0">
              <a:spcBef>
                <a:spcPts val="1400"/>
              </a:spcBef>
              <a:spcAft>
                <a:spcPts val="0"/>
              </a:spcAft>
              <a:buClr>
                <a:schemeClr val="dk1"/>
              </a:buClr>
              <a:buSzPts val="2800"/>
              <a:buFont typeface="Titillium Web"/>
              <a:buChar char="•"/>
            </a:pPr>
            <a:r>
              <a:rPr lang="it-IT" sz="2800">
                <a:solidFill>
                  <a:schemeClr val="dk1"/>
                </a:solidFill>
                <a:latin typeface="Titillium Web"/>
                <a:ea typeface="Titillium Web"/>
                <a:cs typeface="Titillium Web"/>
                <a:sym typeface="Titillium Web"/>
              </a:rPr>
              <a:t> durante il servizio</a:t>
            </a:r>
            <a:endParaRPr/>
          </a:p>
          <a:p>
            <a:pPr marL="0" marR="0" lvl="0" indent="-177800" algn="l" rtl="0">
              <a:spcBef>
                <a:spcPts val="1400"/>
              </a:spcBef>
              <a:spcAft>
                <a:spcPts val="0"/>
              </a:spcAft>
              <a:buClr>
                <a:schemeClr val="dk1"/>
              </a:buClr>
              <a:buSzPts val="2800"/>
              <a:buFont typeface="Titillium Web"/>
              <a:buChar char="•"/>
            </a:pPr>
            <a:r>
              <a:rPr lang="it-IT" sz="2800">
                <a:solidFill>
                  <a:schemeClr val="dk1"/>
                </a:solidFill>
                <a:latin typeface="Titillium Web"/>
                <a:ea typeface="Titillium Web"/>
                <a:cs typeface="Titillium Web"/>
                <a:sym typeface="Titillium Web"/>
              </a:rPr>
              <a:t> nel tragitto tra casa e luogo del servizio e viceversa</a:t>
            </a:r>
            <a:endParaRPr/>
          </a:p>
          <a:p>
            <a:pPr marL="0" marR="0" lvl="0" indent="-177800" algn="l" rtl="0">
              <a:spcBef>
                <a:spcPts val="1400"/>
              </a:spcBef>
              <a:spcAft>
                <a:spcPts val="0"/>
              </a:spcAft>
              <a:buClr>
                <a:schemeClr val="dk1"/>
              </a:buClr>
              <a:buSzPts val="2800"/>
              <a:buFont typeface="Titillium Web"/>
              <a:buChar char="•"/>
            </a:pPr>
            <a:r>
              <a:rPr lang="it-IT" sz="2800">
                <a:solidFill>
                  <a:schemeClr val="dk1"/>
                </a:solidFill>
                <a:latin typeface="Titillium Web"/>
                <a:ea typeface="Titillium Web"/>
                <a:cs typeface="Titillium Web"/>
                <a:sym typeface="Titillium Web"/>
              </a:rPr>
              <a:t> nel tragitto tra casa e luogo della formazione, del monitoraggio e del tutoraggio e viceversa</a:t>
            </a:r>
            <a:endParaRPr/>
          </a:p>
          <a:p>
            <a:pPr marL="0" marR="0" lvl="0" indent="0" algn="l" rtl="0">
              <a:spcBef>
                <a:spcPts val="1400"/>
              </a:spcBef>
              <a:spcAft>
                <a:spcPts val="0"/>
              </a:spcAft>
              <a:buNone/>
            </a:pPr>
            <a:r>
              <a:rPr lang="it-IT" sz="2800">
                <a:solidFill>
                  <a:schemeClr val="dk1"/>
                </a:solidFill>
                <a:latin typeface="Titillium Web"/>
                <a:ea typeface="Titillium Web"/>
                <a:cs typeface="Titillium Web"/>
                <a:sym typeface="Titillium Web"/>
              </a:rPr>
              <a:t>Nel gestionale, nella pagina personale del volontario, è presente la polizza assicurativa.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1"/>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INFORTUNIO</a:t>
            </a:r>
            <a:endParaRPr/>
          </a:p>
        </p:txBody>
      </p:sp>
      <p:sp>
        <p:nvSpPr>
          <p:cNvPr id="604" name="Google Shape;604;p31"/>
          <p:cNvSpPr txBox="1"/>
          <p:nvPr/>
        </p:nvSpPr>
        <p:spPr>
          <a:xfrm>
            <a:off x="559266" y="1619076"/>
            <a:ext cx="11073468" cy="4924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600">
              <a:solidFill>
                <a:schemeClr val="dk1"/>
              </a:solidFill>
              <a:latin typeface="Titillium Web"/>
              <a:ea typeface="Titillium Web"/>
              <a:cs typeface="Titillium Web"/>
              <a:sym typeface="Titillium Web"/>
            </a:endParaRPr>
          </a:p>
        </p:txBody>
      </p:sp>
      <p:sp>
        <p:nvSpPr>
          <p:cNvPr id="605" name="Google Shape;605;p31"/>
          <p:cNvSpPr txBox="1"/>
          <p:nvPr/>
        </p:nvSpPr>
        <p:spPr>
          <a:xfrm>
            <a:off x="418052" y="1182849"/>
            <a:ext cx="11073468" cy="504753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a:solidFill>
                  <a:schemeClr val="dk1"/>
                </a:solidFill>
                <a:latin typeface="Titillium Web"/>
                <a:ea typeface="Titillium Web"/>
                <a:cs typeface="Titillium Web"/>
                <a:sym typeface="Titillium Web"/>
              </a:rPr>
              <a:t>Spetta al volontario inviare al broker assicurativo, entro 15 giorni dal momento dell’infortunio, la denuncia del sinistro. </a:t>
            </a:r>
            <a:endParaRPr/>
          </a:p>
          <a:p>
            <a:pPr marL="0" marR="0" lvl="0" indent="0" algn="just" rtl="0">
              <a:spcBef>
                <a:spcPts val="1400"/>
              </a:spcBef>
              <a:spcAft>
                <a:spcPts val="0"/>
              </a:spcAft>
              <a:buNone/>
            </a:pPr>
            <a:r>
              <a:rPr lang="it-IT" sz="2800" b="1">
                <a:solidFill>
                  <a:schemeClr val="dk1"/>
                </a:solidFill>
                <a:latin typeface="Titillium Web"/>
                <a:ea typeface="Titillium Web"/>
                <a:cs typeface="Titillium Web"/>
                <a:sym typeface="Titillium Web"/>
              </a:rPr>
              <a:t>L’ente o il volontario devono inviare tempestivamente ad ANCI Lombardia copia della denuncia e del certificato medico.</a:t>
            </a:r>
            <a:endParaRPr/>
          </a:p>
          <a:p>
            <a:pPr marL="0" marR="0" lvl="0" indent="0" algn="just" rtl="0">
              <a:spcBef>
                <a:spcPts val="1400"/>
              </a:spcBef>
              <a:spcAft>
                <a:spcPts val="0"/>
              </a:spcAft>
              <a:buNone/>
            </a:pPr>
            <a:r>
              <a:rPr lang="it-IT" sz="2800">
                <a:solidFill>
                  <a:schemeClr val="dk1"/>
                </a:solidFill>
                <a:latin typeface="Titillium Web"/>
                <a:ea typeface="Titillium Web"/>
                <a:cs typeface="Titillium Web"/>
                <a:sym typeface="Titillium Web"/>
              </a:rPr>
              <a:t>I giorni di infortunio sono da rendicontare nel gestionale e negli appositi moduli. </a:t>
            </a:r>
            <a:r>
              <a:rPr lang="it-IT" sz="2800" b="1">
                <a:solidFill>
                  <a:schemeClr val="dk1"/>
                </a:solidFill>
                <a:latin typeface="Titillium Web"/>
                <a:ea typeface="Titillium Web"/>
                <a:cs typeface="Titillium Web"/>
                <a:sym typeface="Titillium Web"/>
              </a:rPr>
              <a:t>I giorni di assenza per infortunio sono illimitati. </a:t>
            </a:r>
            <a:endParaRPr/>
          </a:p>
          <a:p>
            <a:pPr marL="0" marR="0" lvl="0" indent="0" algn="just" rtl="0">
              <a:spcBef>
                <a:spcPts val="1400"/>
              </a:spcBef>
              <a:spcAft>
                <a:spcPts val="0"/>
              </a:spcAft>
              <a:buNone/>
            </a:pPr>
            <a:r>
              <a:rPr lang="it-IT" sz="2800">
                <a:solidFill>
                  <a:schemeClr val="dk1"/>
                </a:solidFill>
                <a:latin typeface="Titillium Web"/>
                <a:ea typeface="Titillium Web"/>
                <a:cs typeface="Titillium Web"/>
                <a:sym typeface="Titillium Web"/>
              </a:rPr>
              <a:t>Il volontario può assentarsi dal servizio fino a completa guarigione e tali giorni non sono da considerare come giorni di malattia. Il periodo di assenza dal servizio per infortunio è considerato prestato a tutti gli effetti.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2"/>
          <p:cNvSpPr txBox="1"/>
          <p:nvPr/>
        </p:nvSpPr>
        <p:spPr>
          <a:xfrm>
            <a:off x="559266" y="1024856"/>
            <a:ext cx="11073468" cy="52347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b="1">
                <a:solidFill>
                  <a:schemeClr val="dk1"/>
                </a:solidFill>
                <a:latin typeface="Titillium Web"/>
                <a:ea typeface="Titillium Web"/>
                <a:cs typeface="Titillium Web"/>
                <a:sym typeface="Titillium Web"/>
              </a:rPr>
              <a:t>È consentito al volontario di porsi alla guida di automezzi appartenenti, o comunque a disposizione, dell’ente</a:t>
            </a:r>
            <a:r>
              <a:rPr lang="it-IT" sz="2600">
                <a:solidFill>
                  <a:schemeClr val="dk1"/>
                </a:solidFill>
                <a:latin typeface="Titillium Web"/>
                <a:ea typeface="Titillium Web"/>
                <a:cs typeface="Titillium Web"/>
                <a:sym typeface="Titillium Web"/>
              </a:rPr>
              <a:t>.</a:t>
            </a:r>
            <a:endParaRPr/>
          </a:p>
          <a:p>
            <a:pPr marL="0" marR="0" lvl="0" indent="0" algn="just" rtl="0">
              <a:spcBef>
                <a:spcPts val="1075"/>
              </a:spcBef>
              <a:spcAft>
                <a:spcPts val="0"/>
              </a:spcAft>
              <a:buNone/>
            </a:pPr>
            <a:r>
              <a:rPr lang="it-IT" sz="2600">
                <a:solidFill>
                  <a:schemeClr val="dk1"/>
                </a:solidFill>
                <a:latin typeface="Titillium Web"/>
                <a:ea typeface="Titillium Web"/>
                <a:cs typeface="Titillium Web"/>
                <a:sym typeface="Titillium Web"/>
              </a:rPr>
              <a:t>È consentito, inoltre, al volontario di porsi alla guida di veicoli di sua proprietà o di terzi, su sua autorizzazione e in base ad una esplicita autorizzazione dell’ente. </a:t>
            </a:r>
            <a:endParaRPr/>
          </a:p>
          <a:p>
            <a:pPr marL="0" marR="0" lvl="0" indent="0" algn="just" rtl="0">
              <a:spcBef>
                <a:spcPts val="0"/>
              </a:spcBef>
              <a:spcAft>
                <a:spcPts val="0"/>
              </a:spcAft>
              <a:buNone/>
            </a:pPr>
            <a:r>
              <a:rPr lang="it-IT" sz="2600">
                <a:solidFill>
                  <a:schemeClr val="dk1"/>
                </a:solidFill>
                <a:latin typeface="Titillium Web"/>
                <a:ea typeface="Titillium Web"/>
                <a:cs typeface="Titillium Web"/>
                <a:sym typeface="Titillium Web"/>
              </a:rPr>
              <a:t>Durante la guida dei mezzi l’assicurazione del volontario copre solo i danni sulla persona del volontario, ma non copre i danni causati a terzi (di competenza dell’assicurazione dell’auto).</a:t>
            </a:r>
            <a:endParaRPr/>
          </a:p>
          <a:p>
            <a:pPr marL="0" marR="0" lvl="0" indent="0" algn="just" rtl="0">
              <a:spcBef>
                <a:spcPts val="1300"/>
              </a:spcBef>
              <a:spcAft>
                <a:spcPts val="0"/>
              </a:spcAft>
              <a:buNone/>
            </a:pPr>
            <a:r>
              <a:rPr lang="it-IT" sz="2600">
                <a:solidFill>
                  <a:schemeClr val="dk1"/>
                </a:solidFill>
                <a:latin typeface="Titillium Web"/>
                <a:ea typeface="Titillium Web"/>
                <a:cs typeface="Titillium Web"/>
                <a:sym typeface="Titillium Web"/>
              </a:rPr>
              <a:t>L’ente NON può rivalersi sul volontario per eventuali danni causati al veicolo e potrà stipulare una polizza aggiuntiva per i rischi non coperti dall’assicurazione stipulata dal Dipartimento delle politiche giovanili e del servizio civile universale.</a:t>
            </a:r>
            <a:endParaRPr/>
          </a:p>
        </p:txBody>
      </p:sp>
      <p:sp>
        <p:nvSpPr>
          <p:cNvPr id="611" name="Google Shape;611;p32"/>
          <p:cNvSpPr txBox="1">
            <a:spLocks noGrp="1"/>
          </p:cNvSpPr>
          <p:nvPr>
            <p:ph type="title"/>
          </p:nvPr>
        </p:nvSpPr>
        <p:spPr>
          <a:xfrm>
            <a:off x="7113588" y="0"/>
            <a:ext cx="5078412" cy="11826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GUIDA AUTOMEZZI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3"/>
          <p:cNvSpPr txBox="1">
            <a:spLocks noGrp="1"/>
          </p:cNvSpPr>
          <p:nvPr>
            <p:ph type="title"/>
          </p:nvPr>
        </p:nvSpPr>
        <p:spPr>
          <a:xfrm>
            <a:off x="5939406" y="1"/>
            <a:ext cx="6252593" cy="118284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br>
              <a:rPr lang="it-IT" sz="2800" b="1"/>
            </a:br>
            <a:r>
              <a:rPr lang="it-IT" sz="2800" b="1"/>
              <a:t>TRASFERIMENTO TEMPORANEO </a:t>
            </a:r>
            <a:br>
              <a:rPr lang="it-IT" sz="2800" b="1"/>
            </a:br>
            <a:r>
              <a:rPr lang="it-IT" sz="2800" b="1"/>
              <a:t>DI SEDE E SOSTITUZIONE VOLONTARI</a:t>
            </a:r>
            <a:br>
              <a:rPr lang="it-IT" sz="2800" b="1"/>
            </a:br>
            <a:endParaRPr sz="2800" b="1"/>
          </a:p>
        </p:txBody>
      </p:sp>
      <p:sp>
        <p:nvSpPr>
          <p:cNvPr id="617" name="Google Shape;617;p33"/>
          <p:cNvSpPr txBox="1"/>
          <p:nvPr/>
        </p:nvSpPr>
        <p:spPr>
          <a:xfrm>
            <a:off x="559266" y="1435916"/>
            <a:ext cx="11073468" cy="50937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a:solidFill>
                  <a:schemeClr val="dk1"/>
                </a:solidFill>
                <a:latin typeface="Titillium Web"/>
                <a:ea typeface="Titillium Web"/>
                <a:cs typeface="Titillium Web"/>
                <a:sym typeface="Titillium Web"/>
              </a:rPr>
              <a:t>Qualora previsto dal progetto, l’ente può impiegare i volontari presso altre località in Italia o all’estero (soggiorni estivi, eventi culturali). La sede di servizio deve coprire le spese. </a:t>
            </a:r>
            <a:endParaRPr/>
          </a:p>
          <a:p>
            <a:pPr marL="0" marR="0" lvl="0" indent="0" algn="just" rtl="0">
              <a:spcBef>
                <a:spcPts val="1300"/>
              </a:spcBef>
              <a:spcAft>
                <a:spcPts val="0"/>
              </a:spcAft>
              <a:buNone/>
            </a:pPr>
            <a:r>
              <a:rPr lang="it-IT" sz="2600" b="1">
                <a:solidFill>
                  <a:schemeClr val="dk1"/>
                </a:solidFill>
                <a:latin typeface="Titillium Web"/>
                <a:ea typeface="Titillium Web"/>
                <a:cs typeface="Titillium Web"/>
                <a:sym typeface="Titillium Web"/>
              </a:rPr>
              <a:t>I volontari possono rinunciare al servizio in qualsiasi momento con un preavviso di almeno 48 ore. </a:t>
            </a:r>
            <a:r>
              <a:rPr lang="it-IT" sz="2600">
                <a:solidFill>
                  <a:schemeClr val="dk1"/>
                </a:solidFill>
                <a:latin typeface="Titillium Web"/>
                <a:ea typeface="Titillium Web"/>
                <a:cs typeface="Titillium Web"/>
                <a:sym typeface="Titillium Web"/>
              </a:rPr>
              <a:t>È sufficiente che il volontario invii all’ente una lettera indicando motivazione e data di fine. </a:t>
            </a:r>
            <a:endParaRPr/>
          </a:p>
          <a:p>
            <a:pPr marL="0" marR="0" lvl="0" indent="0" algn="just" rtl="0">
              <a:spcBef>
                <a:spcPts val="1300"/>
              </a:spcBef>
              <a:spcAft>
                <a:spcPts val="0"/>
              </a:spcAft>
              <a:buNone/>
            </a:pPr>
            <a:r>
              <a:rPr lang="it-IT" sz="2600" b="1">
                <a:solidFill>
                  <a:schemeClr val="dk1"/>
                </a:solidFill>
                <a:latin typeface="Titillium Web"/>
                <a:ea typeface="Titillium Web"/>
                <a:cs typeface="Titillium Web"/>
                <a:sym typeface="Titillium Web"/>
              </a:rPr>
              <a:t>La sostituzione dei volontari che rinunciano può avvenire solo nei primi 110 giorni.</a:t>
            </a:r>
            <a:endParaRPr/>
          </a:p>
          <a:p>
            <a:pPr marL="0" marR="0" lvl="0" indent="0" algn="just" rtl="0">
              <a:spcBef>
                <a:spcPts val="1300"/>
              </a:spcBef>
              <a:spcAft>
                <a:spcPts val="0"/>
              </a:spcAft>
              <a:buNone/>
            </a:pPr>
            <a:r>
              <a:rPr lang="it-IT" sz="2600">
                <a:solidFill>
                  <a:schemeClr val="dk1"/>
                </a:solidFill>
                <a:latin typeface="Titillium Web"/>
                <a:ea typeface="Titillium Web"/>
                <a:cs typeface="Titillium Web"/>
                <a:sym typeface="Titillium Web"/>
              </a:rPr>
              <a:t>La durata del servizio dei volontari che subentrano è ridotta al periodo che intercorre dall’entrata in servizio fino al termine del progetto.</a:t>
            </a:r>
            <a:endParaRPr/>
          </a:p>
          <a:p>
            <a:pPr marL="0" marR="0" lvl="0" indent="0" algn="just" rtl="0">
              <a:spcBef>
                <a:spcPts val="0"/>
              </a:spcBef>
              <a:spcAft>
                <a:spcPts val="0"/>
              </a:spcAft>
              <a:buNone/>
            </a:pPr>
            <a:endParaRPr sz="2600">
              <a:solidFill>
                <a:schemeClr val="dk1"/>
              </a:solidFill>
              <a:latin typeface="Titillium Web"/>
              <a:ea typeface="Titillium Web"/>
              <a:cs typeface="Titillium Web"/>
              <a:sym typeface="Titillium Web"/>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4"/>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MATERNITÀ</a:t>
            </a:r>
            <a:endParaRPr/>
          </a:p>
        </p:txBody>
      </p:sp>
      <p:sp>
        <p:nvSpPr>
          <p:cNvPr id="623" name="Google Shape;623;p34"/>
          <p:cNvSpPr txBox="1"/>
          <p:nvPr/>
        </p:nvSpPr>
        <p:spPr>
          <a:xfrm>
            <a:off x="211755" y="858200"/>
            <a:ext cx="11819823" cy="54938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b="1">
                <a:solidFill>
                  <a:schemeClr val="dk1"/>
                </a:solidFill>
                <a:latin typeface="Titillium Web"/>
                <a:ea typeface="Titillium Web"/>
                <a:cs typeface="Titillium Web"/>
                <a:sym typeface="Titillium Web"/>
              </a:rPr>
              <a:t>Alle volontarie in stato di gravidanza si applicano le disposizioni legislative del testo unico in materia di tutela e sostegno della maternità. </a:t>
            </a:r>
            <a:r>
              <a:rPr lang="it-IT" sz="2600">
                <a:solidFill>
                  <a:schemeClr val="dk1"/>
                </a:solidFill>
                <a:latin typeface="Titillium Web"/>
                <a:ea typeface="Titillium Web"/>
                <a:cs typeface="Titillium Web"/>
                <a:sym typeface="Titillium Web"/>
              </a:rPr>
              <a:t>Prima del periodo di astensione obbligatoria (5 mesi) le volontarie devono consegnare all’ente il certificato medico indicante la presunta data del parto.</a:t>
            </a:r>
            <a:endParaRPr/>
          </a:p>
          <a:p>
            <a:pPr marL="0" marR="0" lvl="0" indent="0" algn="just" rtl="0">
              <a:spcBef>
                <a:spcPts val="1300"/>
              </a:spcBef>
              <a:spcAft>
                <a:spcPts val="0"/>
              </a:spcAft>
              <a:buNone/>
            </a:pPr>
            <a:r>
              <a:rPr lang="it-IT" sz="2600" b="1">
                <a:solidFill>
                  <a:schemeClr val="dk1"/>
                </a:solidFill>
                <a:latin typeface="Titillium Web"/>
                <a:ea typeface="Titillium Web"/>
                <a:cs typeface="Titillium Web"/>
                <a:sym typeface="Titillium Web"/>
              </a:rPr>
              <a:t>Durante il primo anno di vita del bambino la volontaria può usufruire di periodi di riposo pari ad un’ora ciascuno anche cumulabili a seconda dell’orario di servizio</a:t>
            </a:r>
            <a:r>
              <a:rPr lang="it-IT" sz="2600">
                <a:solidFill>
                  <a:schemeClr val="dk1"/>
                </a:solidFill>
                <a:latin typeface="Titillium Web"/>
                <a:ea typeface="Titillium Web"/>
                <a:cs typeface="Titillium Web"/>
                <a:sym typeface="Titillium Web"/>
              </a:rPr>
              <a:t>.</a:t>
            </a:r>
            <a:endParaRPr/>
          </a:p>
          <a:p>
            <a:pPr marL="0" marR="0" lvl="0" indent="0" algn="just" rtl="0">
              <a:spcBef>
                <a:spcPts val="1300"/>
              </a:spcBef>
              <a:spcAft>
                <a:spcPts val="0"/>
              </a:spcAft>
              <a:buNone/>
            </a:pPr>
            <a:r>
              <a:rPr lang="it-IT" sz="2600">
                <a:solidFill>
                  <a:schemeClr val="dk1"/>
                </a:solidFill>
                <a:latin typeface="Titillium Web"/>
                <a:ea typeface="Titillium Web"/>
                <a:cs typeface="Titillium Web"/>
                <a:sym typeface="Titillium Web"/>
              </a:rPr>
              <a:t>L’astensione dal servizio per maternità non comporta la sostituzione della volontarie. I giorni di maternità devono essere rendicontati nel gestionale e indicati negli appositi moduli.</a:t>
            </a:r>
            <a:endParaRPr/>
          </a:p>
          <a:p>
            <a:pPr marL="0" marR="0" lvl="0" indent="0" algn="just" rtl="0">
              <a:spcBef>
                <a:spcPts val="1300"/>
              </a:spcBef>
              <a:spcAft>
                <a:spcPts val="0"/>
              </a:spcAft>
              <a:buNone/>
            </a:pPr>
            <a:r>
              <a:rPr lang="it-IT" sz="2600">
                <a:solidFill>
                  <a:schemeClr val="dk1"/>
                </a:solidFill>
                <a:latin typeface="Titillium Web"/>
                <a:ea typeface="Titillium Web"/>
                <a:cs typeface="Titillium Web"/>
                <a:sym typeface="Titillium Web"/>
              </a:rPr>
              <a:t>Il contributo alle volontarie, nel periodo di astensione obbligatoria, sarà decurtato di un terzo.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5"/>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CESSAZIONE DEL SERVIZIO</a:t>
            </a:r>
            <a:endParaRPr/>
          </a:p>
        </p:txBody>
      </p:sp>
      <p:sp>
        <p:nvSpPr>
          <p:cNvPr id="629" name="Google Shape;629;p35"/>
          <p:cNvSpPr txBox="1"/>
          <p:nvPr/>
        </p:nvSpPr>
        <p:spPr>
          <a:xfrm>
            <a:off x="559266" y="1619076"/>
            <a:ext cx="11073468" cy="4924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600">
              <a:solidFill>
                <a:schemeClr val="dk1"/>
              </a:solidFill>
              <a:latin typeface="Titillium Web"/>
              <a:ea typeface="Titillium Web"/>
              <a:cs typeface="Titillium Web"/>
              <a:sym typeface="Titillium Web"/>
            </a:endParaRPr>
          </a:p>
        </p:txBody>
      </p:sp>
      <p:sp>
        <p:nvSpPr>
          <p:cNvPr id="630" name="Google Shape;630;p35"/>
          <p:cNvSpPr txBox="1"/>
          <p:nvPr/>
        </p:nvSpPr>
        <p:spPr>
          <a:xfrm>
            <a:off x="711666" y="1771476"/>
            <a:ext cx="11073468"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3200">
                <a:solidFill>
                  <a:schemeClr val="dk1"/>
                </a:solidFill>
                <a:latin typeface="Titillium Web"/>
                <a:ea typeface="Titillium Web"/>
                <a:cs typeface="Titillium Web"/>
                <a:sym typeface="Titillium Web"/>
              </a:rPr>
              <a:t>L’ente può chiedere la sospensione di un volontario in caso di:</a:t>
            </a:r>
            <a:endParaRPr/>
          </a:p>
          <a:p>
            <a:pPr marL="457200" marR="0" lvl="0" indent="-457200" algn="just" rtl="0">
              <a:spcBef>
                <a:spcPts val="0"/>
              </a:spcBef>
              <a:spcAft>
                <a:spcPts val="0"/>
              </a:spcAft>
              <a:buClr>
                <a:schemeClr val="dk1"/>
              </a:buClr>
              <a:buSzPts val="3200"/>
              <a:buFont typeface="Arial"/>
              <a:buChar char="•"/>
            </a:pPr>
            <a:r>
              <a:rPr lang="it-IT" sz="3200" b="1">
                <a:solidFill>
                  <a:schemeClr val="dk1"/>
                </a:solidFill>
                <a:latin typeface="Titillium Web"/>
                <a:ea typeface="Titillium Web"/>
                <a:cs typeface="Titillium Web"/>
                <a:sym typeface="Titillium Web"/>
              </a:rPr>
              <a:t> assenza ingiustificata;</a:t>
            </a:r>
            <a:endParaRPr/>
          </a:p>
          <a:p>
            <a:pPr marL="457200" marR="0" lvl="0" indent="-254000" algn="just" rtl="0">
              <a:spcBef>
                <a:spcPts val="0"/>
              </a:spcBef>
              <a:spcAft>
                <a:spcPts val="0"/>
              </a:spcAft>
              <a:buClr>
                <a:schemeClr val="dk1"/>
              </a:buClr>
              <a:buSzPts val="3200"/>
              <a:buFont typeface="Arial"/>
              <a:buNone/>
            </a:pPr>
            <a:endParaRPr sz="3200" b="1">
              <a:solidFill>
                <a:schemeClr val="dk1"/>
              </a:solidFill>
              <a:latin typeface="Titillium Web"/>
              <a:ea typeface="Titillium Web"/>
              <a:cs typeface="Titillium Web"/>
              <a:sym typeface="Titillium Web"/>
            </a:endParaRPr>
          </a:p>
          <a:p>
            <a:pPr marL="457200" marR="0" lvl="0" indent="-457200" algn="just" rtl="0">
              <a:spcBef>
                <a:spcPts val="0"/>
              </a:spcBef>
              <a:spcAft>
                <a:spcPts val="0"/>
              </a:spcAft>
              <a:buClr>
                <a:schemeClr val="dk1"/>
              </a:buClr>
              <a:buSzPts val="3200"/>
              <a:buFont typeface="Arial"/>
              <a:buChar char="•"/>
            </a:pPr>
            <a:r>
              <a:rPr lang="it-IT" sz="3200" b="1">
                <a:solidFill>
                  <a:schemeClr val="dk1"/>
                </a:solidFill>
                <a:latin typeface="Titillium Web"/>
                <a:ea typeface="Titillium Web"/>
                <a:cs typeface="Titillium Web"/>
                <a:sym typeface="Titillium Web"/>
              </a:rPr>
              <a:t> gravi motivazioni che compromettono il buon andamento del progetto.</a:t>
            </a:r>
            <a:endParaRPr/>
          </a:p>
          <a:p>
            <a:pPr marL="0" marR="0" lvl="0" indent="0" algn="just" rtl="0">
              <a:spcBef>
                <a:spcPts val="0"/>
              </a:spcBef>
              <a:spcAft>
                <a:spcPts val="0"/>
              </a:spcAft>
              <a:buNone/>
            </a:pPr>
            <a:endParaRPr sz="3200">
              <a:solidFill>
                <a:schemeClr val="dk1"/>
              </a:solidFill>
              <a:latin typeface="Titillium Web"/>
              <a:ea typeface="Titillium Web"/>
              <a:cs typeface="Titillium Web"/>
              <a:sym typeface="Titillium We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6"/>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DOVERI DEL VOLONTARIO</a:t>
            </a:r>
            <a:endParaRPr/>
          </a:p>
        </p:txBody>
      </p:sp>
      <p:sp>
        <p:nvSpPr>
          <p:cNvPr id="636" name="Google Shape;636;p36"/>
          <p:cNvSpPr txBox="1"/>
          <p:nvPr/>
        </p:nvSpPr>
        <p:spPr>
          <a:xfrm>
            <a:off x="385011" y="1015069"/>
            <a:ext cx="11598441" cy="4893647"/>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comunicare tempestivamente all’ente l’eventuale rinuncia, l’assenza per malattia con certificazione medica, la richiesta permessi; </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seguire le istruzioni e le direttive impartite dall’OLP;</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rispettare l’orario di servizio;</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partecipare a tutte le attività e iniziative previste dal programma e dal progetto</a:t>
            </a:r>
            <a:endParaRPr sz="2400">
              <a:solidFill>
                <a:schemeClr val="dk1"/>
              </a:solidFill>
              <a:latin typeface="Titillium Web"/>
              <a:ea typeface="Titillium Web"/>
              <a:cs typeface="Titillium Web"/>
              <a:sym typeface="Titillium Web"/>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non assentarsi dalla sede durante il servizio senza autorizzazione;</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non divulgare informazioni riservate di cui si è venuti a conoscenza durante il servizio;</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rispettare luoghi persone mantenendo una condotta corretta e di collaborazione, nonché alla natura e alla funzionalità del servizio.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7"/>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DIRITTI DEL VOLONTARIO</a:t>
            </a:r>
            <a:endParaRPr/>
          </a:p>
        </p:txBody>
      </p:sp>
      <p:sp>
        <p:nvSpPr>
          <p:cNvPr id="642" name="Google Shape;642;p37"/>
          <p:cNvSpPr txBox="1"/>
          <p:nvPr/>
        </p:nvSpPr>
        <p:spPr>
          <a:xfrm>
            <a:off x="711666" y="1620474"/>
            <a:ext cx="11073468" cy="3785652"/>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essere impiegato nel rispetto dell’orario di servizio in relazione a n. di ore </a:t>
            </a:r>
            <a:br>
              <a:rPr lang="it-IT" sz="2400">
                <a:solidFill>
                  <a:schemeClr val="dk1"/>
                </a:solidFill>
                <a:latin typeface="Titillium Web"/>
                <a:ea typeface="Titillium Web"/>
                <a:cs typeface="Titillium Web"/>
                <a:sym typeface="Titillium Web"/>
              </a:rPr>
            </a:br>
            <a:r>
              <a:rPr lang="it-IT" sz="2400">
                <a:solidFill>
                  <a:schemeClr val="dk1"/>
                </a:solidFill>
                <a:latin typeface="Titillium Web"/>
                <a:ea typeface="Titillium Web"/>
                <a:cs typeface="Titillium Web"/>
                <a:sym typeface="Titillium Web"/>
              </a:rPr>
              <a:t>e articolazione settimanale indicata nel progetto;</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essere impiegato nel rispetto della dignità e personalità ed esclusivamente nelle attività indicate dal progetto;</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ricevere l’attestato di servizio civile (salvo ritiro);</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avere una copertura assicurativa;</a:t>
            </a:r>
            <a:endParaRPr/>
          </a:p>
          <a:p>
            <a:pPr marL="0" marR="0" lvl="0" indent="-152400" algn="l" rtl="0">
              <a:spcBef>
                <a:spcPts val="1200"/>
              </a:spcBef>
              <a:spcAft>
                <a:spcPts val="0"/>
              </a:spcAft>
              <a:buClr>
                <a:schemeClr val="dk1"/>
              </a:buClr>
              <a:buSzPts val="2400"/>
              <a:buFont typeface="Titillium Web"/>
              <a:buChar char="•"/>
            </a:pPr>
            <a:r>
              <a:rPr lang="it-IT" sz="2400">
                <a:solidFill>
                  <a:schemeClr val="dk1"/>
                </a:solidFill>
                <a:latin typeface="Titillium Web"/>
                <a:ea typeface="Titillium Web"/>
                <a:cs typeface="Titillium Web"/>
                <a:sym typeface="Titillium Web"/>
              </a:rPr>
              <a:t>fruire dei permessi retribuiti compatibilmente con le esigenze di realizzazione del progetto.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8"/>
          <p:cNvSpPr txBox="1">
            <a:spLocks noGrp="1"/>
          </p:cNvSpPr>
          <p:nvPr>
            <p:ph type="title"/>
          </p:nvPr>
        </p:nvSpPr>
        <p:spPr>
          <a:xfrm>
            <a:off x="7113864" y="1"/>
            <a:ext cx="5078135"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DA TENERE IN SEDE</a:t>
            </a:r>
            <a:endParaRPr/>
          </a:p>
        </p:txBody>
      </p:sp>
      <p:sp>
        <p:nvSpPr>
          <p:cNvPr id="648" name="Google Shape;648;p38"/>
          <p:cNvSpPr txBox="1"/>
          <p:nvPr/>
        </p:nvSpPr>
        <p:spPr>
          <a:xfrm>
            <a:off x="433167" y="825620"/>
            <a:ext cx="11073468" cy="603238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t-IT" sz="2400" b="1" dirty="0">
                <a:solidFill>
                  <a:schemeClr val="dk1"/>
                </a:solidFill>
                <a:latin typeface="Titillium Web"/>
                <a:ea typeface="Titillium Web"/>
                <a:cs typeface="Titillium Web"/>
                <a:sym typeface="Titillium Web"/>
              </a:rPr>
              <a:t>Fascicolo del volontario in sede e/o nel gestionale:</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contratto firmato con fotocopia documento d’identità</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copia progetto</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registri mensili firmati dall’OLP e dal volontario scaricabili dal gestionale </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moduli FAD</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moduli rinuncia, permessi, maternità, malattia/infortunio (con relativo certificato medico in carta bianca)</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assicurazione</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modello IBAN e modello di residenza fiscale</a:t>
            </a:r>
            <a:endParaRPr dirty="0"/>
          </a:p>
          <a:p>
            <a:pPr marL="285750" marR="0" lvl="0" indent="-285750" algn="l" rtl="0">
              <a:lnSpc>
                <a:spcPct val="150000"/>
              </a:lnSpc>
              <a:spcBef>
                <a:spcPts val="0"/>
              </a:spcBef>
              <a:spcAft>
                <a:spcPts val="0"/>
              </a:spcAft>
              <a:buClr>
                <a:schemeClr val="dk1"/>
              </a:buClr>
              <a:buSzPts val="2400"/>
              <a:buFont typeface="Arial"/>
              <a:buChar char="•"/>
            </a:pPr>
            <a:r>
              <a:rPr lang="it-IT" sz="2400" dirty="0">
                <a:solidFill>
                  <a:schemeClr val="dk1"/>
                </a:solidFill>
                <a:latin typeface="Titillium Web"/>
                <a:ea typeface="Titillium Web"/>
                <a:cs typeface="Titillium Web"/>
                <a:sym typeface="Titillium Web"/>
              </a:rPr>
              <a:t>disciplina rapporto enti volontari</a:t>
            </a:r>
            <a:endParaRPr dirty="0"/>
          </a:p>
          <a:p>
            <a:pPr marL="0" marR="0" lvl="0" indent="0" algn="just" rtl="0">
              <a:spcBef>
                <a:spcPts val="0"/>
              </a:spcBef>
              <a:spcAft>
                <a:spcPts val="0"/>
              </a:spcAft>
              <a:buNone/>
            </a:pPr>
            <a:endParaRPr sz="2600" dirty="0">
              <a:solidFill>
                <a:schemeClr val="dk1"/>
              </a:solidFill>
              <a:latin typeface="Titillium Web"/>
              <a:ea typeface="Titillium Web"/>
              <a:cs typeface="Titillium Web"/>
              <a:sym typeface="Titillium Web"/>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39"/>
          <p:cNvSpPr txBox="1">
            <a:spLocks noGrp="1"/>
          </p:cNvSpPr>
          <p:nvPr>
            <p:ph type="title"/>
          </p:nvPr>
        </p:nvSpPr>
        <p:spPr>
          <a:xfrm>
            <a:off x="763554" y="147799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tillium Web"/>
              <a:buNone/>
            </a:pPr>
            <a:r>
              <a:rPr lang="it-IT" b="1"/>
              <a:t>GRAZIE PER L’ATTENZIONE</a:t>
            </a:r>
            <a:endParaRPr/>
          </a:p>
        </p:txBody>
      </p:sp>
      <p:sp>
        <p:nvSpPr>
          <p:cNvPr id="654" name="Google Shape;654;p39"/>
          <p:cNvSpPr txBox="1">
            <a:spLocks noGrp="1"/>
          </p:cNvSpPr>
          <p:nvPr>
            <p:ph type="body" idx="1"/>
          </p:nvPr>
        </p:nvSpPr>
        <p:spPr>
          <a:xfrm>
            <a:off x="543422" y="3227069"/>
            <a:ext cx="10955865" cy="25962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it-IT" b="1"/>
              <a:t>Ufficio servizio civile ANCI Lombardia</a:t>
            </a:r>
            <a:endParaRPr/>
          </a:p>
          <a:p>
            <a:pPr marL="0" lvl="0" indent="0" algn="ctr" rtl="0">
              <a:lnSpc>
                <a:spcPct val="90000"/>
              </a:lnSpc>
              <a:spcBef>
                <a:spcPts val="1000"/>
              </a:spcBef>
              <a:spcAft>
                <a:spcPts val="0"/>
              </a:spcAft>
              <a:buClr>
                <a:schemeClr val="dk1"/>
              </a:buClr>
              <a:buSzPts val="2800"/>
              <a:buNone/>
            </a:pPr>
            <a:r>
              <a:rPr lang="it-IT" b="1"/>
              <a:t>www.scanci.it</a:t>
            </a:r>
            <a:endParaRPr/>
          </a:p>
          <a:p>
            <a:pPr marL="0" lvl="0" indent="0" algn="ctr" rtl="0">
              <a:lnSpc>
                <a:spcPct val="90000"/>
              </a:lnSpc>
              <a:spcBef>
                <a:spcPts val="1000"/>
              </a:spcBef>
              <a:spcAft>
                <a:spcPts val="0"/>
              </a:spcAft>
              <a:buClr>
                <a:schemeClr val="dk1"/>
              </a:buClr>
              <a:buSzPts val="2800"/>
              <a:buNone/>
            </a:pPr>
            <a:r>
              <a:rPr lang="it-IT" b="1"/>
              <a:t>E-mail: info@scanci.it</a:t>
            </a:r>
            <a:endParaRPr/>
          </a:p>
          <a:p>
            <a:pPr marL="0" lvl="0" indent="0" algn="ctr" rtl="0">
              <a:lnSpc>
                <a:spcPct val="90000"/>
              </a:lnSpc>
              <a:spcBef>
                <a:spcPts val="1000"/>
              </a:spcBef>
              <a:spcAft>
                <a:spcPts val="0"/>
              </a:spcAft>
              <a:buClr>
                <a:schemeClr val="dk1"/>
              </a:buClr>
              <a:buSzPts val="2800"/>
              <a:buNone/>
            </a:pPr>
            <a:r>
              <a:rPr lang="it-IT" b="1"/>
              <a:t> formazione@scanci.it</a:t>
            </a:r>
            <a:endParaRPr/>
          </a:p>
          <a:p>
            <a:pPr marL="0" lvl="0" indent="0" algn="ctr" rtl="0">
              <a:lnSpc>
                <a:spcPct val="90000"/>
              </a:lnSpc>
              <a:spcBef>
                <a:spcPts val="1000"/>
              </a:spcBef>
              <a:spcAft>
                <a:spcPts val="0"/>
              </a:spcAft>
              <a:buClr>
                <a:schemeClr val="dk1"/>
              </a:buClr>
              <a:buSzPts val="2800"/>
              <a:buNone/>
            </a:pPr>
            <a:r>
              <a:rPr lang="it-IT" b="1"/>
              <a:t>Tel. 0272629640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
          <p:cNvSpPr txBox="1">
            <a:spLocks noGrp="1"/>
          </p:cNvSpPr>
          <p:nvPr>
            <p:ph type="title"/>
          </p:nvPr>
        </p:nvSpPr>
        <p:spPr>
          <a:xfrm>
            <a:off x="763555" y="113148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r>
              <a:rPr lang="it-IT" sz="4800" b="1"/>
              <a:t>PROGRAMMA D’INTERVENTO</a:t>
            </a:r>
            <a:br>
              <a:rPr lang="it-IT"/>
            </a:br>
            <a:endParaRPr/>
          </a:p>
        </p:txBody>
      </p:sp>
      <p:sp>
        <p:nvSpPr>
          <p:cNvPr id="410" name="Google Shape;410;p4"/>
          <p:cNvSpPr txBox="1">
            <a:spLocks noGrp="1"/>
          </p:cNvSpPr>
          <p:nvPr>
            <p:ph type="body" idx="1"/>
          </p:nvPr>
        </p:nvSpPr>
        <p:spPr>
          <a:xfrm>
            <a:off x="1183004" y="2652368"/>
            <a:ext cx="10096151" cy="33541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it-IT" sz="3200"/>
              <a:t>I programmi contengono un insieme organico di progetti coordinati tra loro, finalizzati ad intervenire in uno o più settori, si declinano in ambiti d’azione previsti dal Dipartimento e soprattutto…</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
          <p:cNvSpPr txBox="1">
            <a:spLocks noGrp="1"/>
          </p:cNvSpPr>
          <p:nvPr>
            <p:ph type="title"/>
          </p:nvPr>
        </p:nvSpPr>
        <p:spPr>
          <a:xfrm>
            <a:off x="5092116" y="0"/>
            <a:ext cx="709988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itillium Web"/>
              <a:buNone/>
            </a:pPr>
            <a:r>
              <a:rPr lang="it-IT" sz="3600" b="1"/>
              <a:t>PROGRAMMA D’INTERVENTO</a:t>
            </a:r>
            <a:endParaRPr sz="3600"/>
          </a:p>
        </p:txBody>
      </p:sp>
      <p:sp>
        <p:nvSpPr>
          <p:cNvPr id="416" name="Google Shape;416;p5"/>
          <p:cNvSpPr txBox="1">
            <a:spLocks noGrp="1"/>
          </p:cNvSpPr>
          <p:nvPr>
            <p:ph type="body" idx="1"/>
          </p:nvPr>
        </p:nvSpPr>
        <p:spPr>
          <a:xfrm>
            <a:off x="838200" y="1922526"/>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it-IT" sz="2800">
                <a:solidFill>
                  <a:schemeClr val="dk1"/>
                </a:solidFill>
                <a:latin typeface="Verdana"/>
                <a:ea typeface="Verdana"/>
                <a:cs typeface="Verdana"/>
                <a:sym typeface="Verdana"/>
              </a:rPr>
              <a:t>rispondono ad alcuni degli Obiettivi di sviluppo sostenibile tra quelli previsti dall’Agenda ONU 2030</a:t>
            </a:r>
            <a:endParaRPr/>
          </a:p>
          <a:p>
            <a:pPr marL="228600" lvl="0" indent="-50800" algn="l" rtl="0">
              <a:lnSpc>
                <a:spcPct val="90000"/>
              </a:lnSpc>
              <a:spcBef>
                <a:spcPts val="1000"/>
              </a:spcBef>
              <a:spcAft>
                <a:spcPts val="0"/>
              </a:spcAft>
              <a:buClr>
                <a:schemeClr val="dk1"/>
              </a:buClr>
              <a:buSzPts val="2800"/>
              <a:buNone/>
            </a:pPr>
            <a:endParaRPr/>
          </a:p>
        </p:txBody>
      </p:sp>
      <p:pic>
        <p:nvPicPr>
          <p:cNvPr id="417" name="Google Shape;417;p5" descr="studio lancri agenda onu 2030 sdg holder 1"/>
          <p:cNvPicPr preferRelativeResize="0"/>
          <p:nvPr/>
        </p:nvPicPr>
        <p:blipFill rotWithShape="1">
          <a:blip r:embed="rId3">
            <a:alphaModFix/>
          </a:blip>
          <a:srcRect/>
          <a:stretch/>
        </p:blipFill>
        <p:spPr>
          <a:xfrm>
            <a:off x="1096546" y="3212984"/>
            <a:ext cx="9998907" cy="26322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
          <p:cNvSpPr/>
          <p:nvPr/>
        </p:nvSpPr>
        <p:spPr>
          <a:xfrm>
            <a:off x="837471" y="2245255"/>
            <a:ext cx="3671888" cy="2447925"/>
          </a:xfrm>
          <a:prstGeom prst="wedgeEllipseCallout">
            <a:avLst>
              <a:gd name="adj1" fmla="val -49593"/>
              <a:gd name="adj2" fmla="val 37310"/>
            </a:avLst>
          </a:prstGeom>
          <a:solidFill>
            <a:srgbClr val="398F9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1400" b="1" i="0" u="none" strike="noStrike" cap="none">
                <a:solidFill>
                  <a:schemeClr val="lt1"/>
                </a:solidFill>
                <a:latin typeface="Titillium Web"/>
                <a:ea typeface="Titillium Web"/>
                <a:cs typeface="Titillium Web"/>
                <a:sym typeface="Titillium Web"/>
              </a:rPr>
              <a:t>1.GIORNATA DI AVVIO E  CONVENTION DI PROGRAMMA</a:t>
            </a:r>
            <a:endParaRPr sz="1400" b="0" i="0" u="none" strike="noStrike" cap="none">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2000">
              <a:solidFill>
                <a:schemeClr val="dk1"/>
              </a:solidFill>
              <a:latin typeface="Titillium Web"/>
              <a:ea typeface="Titillium Web"/>
              <a:cs typeface="Titillium Web"/>
              <a:sym typeface="Titillium Web"/>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423" name="Google Shape;423;p6"/>
          <p:cNvSpPr txBox="1"/>
          <p:nvPr/>
        </p:nvSpPr>
        <p:spPr>
          <a:xfrm>
            <a:off x="1017653" y="3322082"/>
            <a:ext cx="3311525"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a:solidFill>
                  <a:schemeClr val="lt1"/>
                </a:solidFill>
                <a:latin typeface="Titillium Web"/>
                <a:ea typeface="Titillium Web"/>
                <a:cs typeface="Titillium Web"/>
                <a:sym typeface="Titillium Web"/>
              </a:rPr>
              <a:t>condividere con gli operatori volontari il senso del programma nella sua interezza, rafforzare il senso di appartenenza al Servizio civile universale</a:t>
            </a:r>
            <a:endParaRPr/>
          </a:p>
        </p:txBody>
      </p:sp>
      <p:sp>
        <p:nvSpPr>
          <p:cNvPr id="424" name="Google Shape;424;p6"/>
          <p:cNvSpPr/>
          <p:nvPr/>
        </p:nvSpPr>
        <p:spPr>
          <a:xfrm>
            <a:off x="7084255" y="2245256"/>
            <a:ext cx="3671888" cy="2447925"/>
          </a:xfrm>
          <a:prstGeom prst="wedgeEllipseCallout">
            <a:avLst>
              <a:gd name="adj1" fmla="val 52044"/>
              <a:gd name="adj2" fmla="val -33519"/>
            </a:avLst>
          </a:prstGeom>
          <a:solidFill>
            <a:srgbClr val="398F9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1400" b="1">
                <a:solidFill>
                  <a:schemeClr val="lt1"/>
                </a:solidFill>
                <a:latin typeface="Titillium Web"/>
                <a:ea typeface="Titillium Web"/>
                <a:cs typeface="Titillium Web"/>
                <a:sym typeface="Titillium Web"/>
              </a:rPr>
              <a:t>2. INFORMAZIONE E DISSEMINAZIONE</a:t>
            </a:r>
            <a:endParaRPr sz="140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2000">
              <a:solidFill>
                <a:schemeClr val="dk1"/>
              </a:solidFill>
              <a:latin typeface="Titillium Web"/>
              <a:ea typeface="Titillium Web"/>
              <a:cs typeface="Titillium Web"/>
              <a:sym typeface="Titillium Web"/>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425" name="Google Shape;425;p6"/>
          <p:cNvSpPr txBox="1"/>
          <p:nvPr/>
        </p:nvSpPr>
        <p:spPr>
          <a:xfrm>
            <a:off x="7192387" y="3240948"/>
            <a:ext cx="3455623"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a:solidFill>
                  <a:schemeClr val="lt1"/>
                </a:solidFill>
                <a:latin typeface="Titillium Web"/>
                <a:ea typeface="Titillium Web"/>
                <a:cs typeface="Titillium Web"/>
                <a:sym typeface="Titillium Web"/>
              </a:rPr>
              <a:t>FASE 1:</a:t>
            </a:r>
            <a:r>
              <a:rPr lang="it-IT" sz="1400">
                <a:solidFill>
                  <a:schemeClr val="lt1"/>
                </a:solidFill>
                <a:latin typeface="Titillium Web"/>
                <a:ea typeface="Titillium Web"/>
                <a:cs typeface="Titillium Web"/>
                <a:sym typeface="Titillium Web"/>
              </a:rPr>
              <a:t> presentazione dei programmi alla comunità</a:t>
            </a:r>
            <a:endParaRPr/>
          </a:p>
          <a:p>
            <a:pPr marL="0" marR="0" lvl="0" indent="0" algn="ctr" rtl="0">
              <a:spcBef>
                <a:spcPts val="0"/>
              </a:spcBef>
              <a:spcAft>
                <a:spcPts val="0"/>
              </a:spcAft>
              <a:buNone/>
            </a:pPr>
            <a:r>
              <a:rPr lang="it-IT" sz="1400" b="1">
                <a:solidFill>
                  <a:schemeClr val="lt1"/>
                </a:solidFill>
                <a:latin typeface="Titillium Web"/>
                <a:ea typeface="Titillium Web"/>
                <a:cs typeface="Titillium Web"/>
                <a:sym typeface="Titillium Web"/>
              </a:rPr>
              <a:t>FASE 2:</a:t>
            </a:r>
            <a:r>
              <a:rPr lang="it-IT" sz="1400">
                <a:solidFill>
                  <a:schemeClr val="lt1"/>
                </a:solidFill>
                <a:latin typeface="Titillium Web"/>
                <a:ea typeface="Titillium Web"/>
                <a:cs typeface="Titillium Web"/>
                <a:sym typeface="Titillium Web"/>
              </a:rPr>
              <a:t> condivisione buone pratiche</a:t>
            </a:r>
            <a:endParaRPr/>
          </a:p>
          <a:p>
            <a:pPr marL="0" marR="0" lvl="0" indent="0" algn="ctr" rtl="0">
              <a:spcBef>
                <a:spcPts val="0"/>
              </a:spcBef>
              <a:spcAft>
                <a:spcPts val="0"/>
              </a:spcAft>
              <a:buNone/>
            </a:pPr>
            <a:r>
              <a:rPr lang="it-IT" sz="1400" b="1">
                <a:solidFill>
                  <a:schemeClr val="lt1"/>
                </a:solidFill>
                <a:latin typeface="Titillium Web"/>
                <a:ea typeface="Titillium Web"/>
                <a:cs typeface="Titillium Web"/>
                <a:sym typeface="Titillium Web"/>
              </a:rPr>
              <a:t>FASE 3: </a:t>
            </a:r>
            <a:r>
              <a:rPr lang="it-IT" sz="1400">
                <a:solidFill>
                  <a:schemeClr val="lt1"/>
                </a:solidFill>
                <a:latin typeface="Titillium Web"/>
                <a:ea typeface="Titillium Web"/>
                <a:cs typeface="Titillium Web"/>
                <a:sym typeface="Titillium Web"/>
              </a:rPr>
              <a:t>restituzione dei risultati alla comunità</a:t>
            </a:r>
            <a:endParaRPr/>
          </a:p>
        </p:txBody>
      </p:sp>
      <p:sp>
        <p:nvSpPr>
          <p:cNvPr id="426" name="Google Shape;426;p6"/>
          <p:cNvSpPr txBox="1"/>
          <p:nvPr/>
        </p:nvSpPr>
        <p:spPr>
          <a:xfrm>
            <a:off x="4041196" y="5014078"/>
            <a:ext cx="3529012" cy="1015663"/>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500" b="1">
                <a:solidFill>
                  <a:srgbClr val="266F8B"/>
                </a:solidFill>
                <a:latin typeface="Verdana"/>
                <a:ea typeface="Verdana"/>
                <a:cs typeface="Verdana"/>
                <a:sym typeface="Verdana"/>
              </a:rPr>
              <a:t>3. RETI: Realizzazione di attività/incontri con enti esterni e partner del programma</a:t>
            </a:r>
            <a:endParaRPr/>
          </a:p>
        </p:txBody>
      </p:sp>
      <p:sp>
        <p:nvSpPr>
          <p:cNvPr id="427" name="Google Shape;427;p6"/>
          <p:cNvSpPr txBox="1"/>
          <p:nvPr/>
        </p:nvSpPr>
        <p:spPr>
          <a:xfrm>
            <a:off x="319994" y="1083426"/>
            <a:ext cx="90646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1"/>
                </a:solidFill>
                <a:latin typeface="Titillium Web"/>
                <a:ea typeface="Titillium Web"/>
                <a:cs typeface="Titillium Web"/>
                <a:sym typeface="Titillium Web"/>
              </a:rPr>
              <a:t>Il programma prevede alcuni elementi comuni per tutti i volontari:</a:t>
            </a:r>
            <a:endParaRPr/>
          </a:p>
        </p:txBody>
      </p:sp>
      <p:sp>
        <p:nvSpPr>
          <p:cNvPr id="428" name="Google Shape;428;p6"/>
          <p:cNvSpPr txBox="1">
            <a:spLocks noGrp="1"/>
          </p:cNvSpPr>
          <p:nvPr>
            <p:ph type="title"/>
          </p:nvPr>
        </p:nvSpPr>
        <p:spPr>
          <a:xfrm>
            <a:off x="5092116" y="0"/>
            <a:ext cx="709988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itillium Web"/>
              <a:buNone/>
            </a:pPr>
            <a:r>
              <a:rPr lang="it-IT" sz="3600" b="1"/>
              <a:t>ELEMENTI COMUNI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
          <p:cNvSpPr txBox="1">
            <a:spLocks noGrp="1"/>
          </p:cNvSpPr>
          <p:nvPr>
            <p:ph type="body" idx="1"/>
          </p:nvPr>
        </p:nvSpPr>
        <p:spPr>
          <a:xfrm>
            <a:off x="838200" y="1637300"/>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Clr>
                <a:schemeClr val="dk1"/>
              </a:buClr>
              <a:buSzPct val="100000"/>
              <a:buNone/>
            </a:pPr>
            <a:r>
              <a:rPr lang="it-IT" sz="2800">
                <a:solidFill>
                  <a:schemeClr val="dk1"/>
                </a:solidFill>
                <a:latin typeface="Titillium Web"/>
                <a:ea typeface="Titillium Web"/>
                <a:cs typeface="Titillium Web"/>
                <a:sym typeface="Titillium Web"/>
              </a:rPr>
              <a:t>Le attività previste per i volontari in ogni progetto concorrono al raggiungimento degli Obiettivi dell’Agenda 2030 previsti nel programma.</a:t>
            </a:r>
            <a:endParaRPr/>
          </a:p>
          <a:p>
            <a:pPr marL="0" lvl="0" indent="0" algn="l" rtl="0">
              <a:lnSpc>
                <a:spcPct val="120000"/>
              </a:lnSpc>
              <a:spcBef>
                <a:spcPts val="1000"/>
              </a:spcBef>
              <a:spcAft>
                <a:spcPts val="0"/>
              </a:spcAft>
              <a:buClr>
                <a:schemeClr val="dk1"/>
              </a:buClr>
              <a:buSzPct val="100000"/>
              <a:buNone/>
            </a:pPr>
            <a:r>
              <a:rPr lang="it-IT" sz="2800">
                <a:solidFill>
                  <a:schemeClr val="dk1"/>
                </a:solidFill>
                <a:latin typeface="Titillium Web"/>
                <a:ea typeface="Titillium Web"/>
                <a:cs typeface="Titillium Web"/>
                <a:sym typeface="Titillium Web"/>
              </a:rPr>
              <a:t>Ogni progetto può realizzare interventi e attività di un solo settore di servizio civile:</a:t>
            </a:r>
            <a:endParaRPr/>
          </a:p>
          <a:p>
            <a:pPr marL="0" lvl="0" indent="0" algn="l" rtl="0">
              <a:lnSpc>
                <a:spcPct val="120000"/>
              </a:lnSpc>
              <a:spcBef>
                <a:spcPts val="1000"/>
              </a:spcBef>
              <a:spcAft>
                <a:spcPts val="0"/>
              </a:spcAft>
              <a:buClr>
                <a:schemeClr val="dk1"/>
              </a:buClr>
              <a:buSzPct val="100000"/>
              <a:buNone/>
            </a:pPr>
            <a:r>
              <a:rPr lang="it-IT" sz="2800" b="1">
                <a:solidFill>
                  <a:schemeClr val="dk1"/>
                </a:solidFill>
                <a:latin typeface="Titillium Web"/>
                <a:ea typeface="Titillium Web"/>
                <a:cs typeface="Titillium Web"/>
                <a:sym typeface="Titillium Web"/>
              </a:rPr>
              <a:t>Assistenza</a:t>
            </a:r>
            <a:endParaRPr/>
          </a:p>
          <a:p>
            <a:pPr marL="0" lvl="0" indent="0" algn="l" rtl="0">
              <a:lnSpc>
                <a:spcPct val="120000"/>
              </a:lnSpc>
              <a:spcBef>
                <a:spcPts val="1000"/>
              </a:spcBef>
              <a:spcAft>
                <a:spcPts val="0"/>
              </a:spcAft>
              <a:buClr>
                <a:schemeClr val="dk1"/>
              </a:buClr>
              <a:buSzPct val="100000"/>
              <a:buNone/>
            </a:pPr>
            <a:r>
              <a:rPr lang="it-IT" sz="2800" b="1">
                <a:solidFill>
                  <a:schemeClr val="dk1"/>
                </a:solidFill>
                <a:latin typeface="Titillium Web"/>
                <a:ea typeface="Titillium Web"/>
                <a:cs typeface="Titillium Web"/>
                <a:sym typeface="Titillium Web"/>
              </a:rPr>
              <a:t>Educazione e promozione culturale, paesaggistica, ambientale, del turismo sostenibile e sociale e dello sport</a:t>
            </a:r>
            <a:endParaRPr/>
          </a:p>
          <a:p>
            <a:pPr marL="0" lvl="0" indent="0" algn="l" rtl="0">
              <a:lnSpc>
                <a:spcPct val="120000"/>
              </a:lnSpc>
              <a:spcBef>
                <a:spcPts val="1000"/>
              </a:spcBef>
              <a:spcAft>
                <a:spcPts val="0"/>
              </a:spcAft>
              <a:buClr>
                <a:schemeClr val="dk1"/>
              </a:buClr>
              <a:buSzPct val="100000"/>
              <a:buNone/>
            </a:pPr>
            <a:r>
              <a:rPr lang="it-IT" sz="2800" b="1">
                <a:solidFill>
                  <a:schemeClr val="dk1"/>
                </a:solidFill>
                <a:latin typeface="Titillium Web"/>
                <a:ea typeface="Titillium Web"/>
                <a:cs typeface="Titillium Web"/>
                <a:sym typeface="Titillium Web"/>
              </a:rPr>
              <a:t>Patrimonio storico, artistico e culturale</a:t>
            </a:r>
            <a:endParaRPr/>
          </a:p>
          <a:p>
            <a:pPr marL="0" lvl="0" indent="0" algn="l" rtl="0">
              <a:lnSpc>
                <a:spcPct val="120000"/>
              </a:lnSpc>
              <a:spcBef>
                <a:spcPts val="1000"/>
              </a:spcBef>
              <a:spcAft>
                <a:spcPts val="0"/>
              </a:spcAft>
              <a:buClr>
                <a:schemeClr val="dk1"/>
              </a:buClr>
              <a:buSzPct val="100000"/>
              <a:buNone/>
            </a:pPr>
            <a:r>
              <a:rPr lang="it-IT" sz="2800" b="1">
                <a:solidFill>
                  <a:schemeClr val="dk1"/>
                </a:solidFill>
                <a:latin typeface="Titillium Web"/>
                <a:ea typeface="Titillium Web"/>
                <a:cs typeface="Titillium Web"/>
                <a:sym typeface="Titillium Web"/>
              </a:rPr>
              <a:t>Patrimonio Ambientale e riqualificazione urbana</a:t>
            </a:r>
            <a:endParaRPr/>
          </a:p>
          <a:p>
            <a:pPr marL="0" lvl="0" indent="0" algn="l" rtl="0">
              <a:lnSpc>
                <a:spcPct val="120000"/>
              </a:lnSpc>
              <a:spcBef>
                <a:spcPts val="1000"/>
              </a:spcBef>
              <a:spcAft>
                <a:spcPts val="0"/>
              </a:spcAft>
              <a:buClr>
                <a:schemeClr val="dk1"/>
              </a:buClr>
              <a:buSzPct val="100000"/>
              <a:buNone/>
            </a:pPr>
            <a:r>
              <a:rPr lang="it-IT" sz="2800" b="1">
                <a:solidFill>
                  <a:schemeClr val="dk1"/>
                </a:solidFill>
                <a:latin typeface="Titillium Web"/>
                <a:ea typeface="Titillium Web"/>
                <a:cs typeface="Titillium Web"/>
                <a:sym typeface="Titillium Web"/>
              </a:rPr>
              <a:t>Protezione civile</a:t>
            </a:r>
            <a:endParaRPr/>
          </a:p>
          <a:p>
            <a:pPr marL="228600" lvl="0" indent="-90804" algn="l" rtl="0">
              <a:lnSpc>
                <a:spcPct val="90000"/>
              </a:lnSpc>
              <a:spcBef>
                <a:spcPts val="1000"/>
              </a:spcBef>
              <a:spcAft>
                <a:spcPts val="0"/>
              </a:spcAft>
              <a:buClr>
                <a:schemeClr val="dk1"/>
              </a:buClr>
              <a:buSzPct val="100000"/>
              <a:buNone/>
            </a:pPr>
            <a:endParaRPr/>
          </a:p>
        </p:txBody>
      </p:sp>
      <p:sp>
        <p:nvSpPr>
          <p:cNvPr id="434" name="Google Shape;434;p7"/>
          <p:cNvSpPr txBox="1">
            <a:spLocks noGrp="1"/>
          </p:cNvSpPr>
          <p:nvPr>
            <p:ph type="title"/>
          </p:nvPr>
        </p:nvSpPr>
        <p:spPr>
          <a:xfrm>
            <a:off x="7650760" y="1"/>
            <a:ext cx="4541239" cy="1182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Titillium Web"/>
              <a:buNone/>
            </a:pPr>
            <a:r>
              <a:rPr lang="it-IT" sz="2800" b="1"/>
              <a:t>PROGETTI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8"/>
          <p:cNvSpPr txBox="1">
            <a:spLocks noGrp="1"/>
          </p:cNvSpPr>
          <p:nvPr>
            <p:ph type="title"/>
          </p:nvPr>
        </p:nvSpPr>
        <p:spPr>
          <a:xfrm>
            <a:off x="713072" y="272318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tillium Web"/>
              <a:buNone/>
            </a:pPr>
            <a:r>
              <a:rPr lang="it-IT" sz="4900" b="1"/>
              <a:t>Il Contratto di </a:t>
            </a:r>
            <a:br>
              <a:rPr lang="it-IT" sz="4900" b="1"/>
            </a:br>
            <a:r>
              <a:rPr lang="it-IT" sz="4900" b="1"/>
              <a:t>Servizio Civile Universale </a:t>
            </a:r>
            <a:br>
              <a:rPr lang="it-IT"/>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9"/>
          <p:cNvPicPr preferRelativeResize="0"/>
          <p:nvPr/>
        </p:nvPicPr>
        <p:blipFill rotWithShape="1">
          <a:blip r:embed="rId3">
            <a:alphaModFix/>
          </a:blip>
          <a:srcRect l="13520" t="23163" r="34504" b="16638"/>
          <a:stretch/>
        </p:blipFill>
        <p:spPr>
          <a:xfrm>
            <a:off x="1645921" y="738998"/>
            <a:ext cx="8235152" cy="5363658"/>
          </a:xfrm>
          <a:prstGeom prst="rect">
            <a:avLst/>
          </a:prstGeom>
          <a:noFill/>
          <a:ln>
            <a:noFill/>
          </a:ln>
        </p:spPr>
      </p:pic>
    </p:spTree>
  </p:cSld>
  <p:clrMapOvr>
    <a:masterClrMapping/>
  </p:clrMapOvr>
</p:sld>
</file>

<file path=ppt/theme/theme1.xml><?xml version="1.0" encoding="utf-8"?>
<a:theme xmlns:a="http://schemas.openxmlformats.org/drawingml/2006/main" name="2_Presentazione standard1">
  <a:themeElements>
    <a:clrScheme name="Personalizzato 2">
      <a:dk1>
        <a:srgbClr val="1C5368"/>
      </a:dk1>
      <a:lt1>
        <a:srgbClr val="FFFFFF"/>
      </a:lt1>
      <a:dk2>
        <a:srgbClr val="266F8B"/>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nuova presentazione">
  <a:themeElements>
    <a:clrScheme name="Personalizzato 2">
      <a:dk1>
        <a:srgbClr val="1C5368"/>
      </a:dk1>
      <a:lt1>
        <a:srgbClr val="FFFFFF"/>
      </a:lt1>
      <a:dk2>
        <a:srgbClr val="266F8B"/>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esentazione standard1">
  <a:themeElements>
    <a:clrScheme name="Personalizzato 2">
      <a:dk1>
        <a:srgbClr val="1C5368"/>
      </a:dk1>
      <a:lt1>
        <a:srgbClr val="FFFFFF"/>
      </a:lt1>
      <a:dk2>
        <a:srgbClr val="266F8B"/>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382c15-da52-49b1-a474-56158729e0ac" xsi:nil="true"/>
    <lcf76f155ced4ddcb4097134ff3c332f xmlns="97618467-4149-45cc-8926-24d2585053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785F046CECAA643B5422DC604137B9A" ma:contentTypeVersion="15" ma:contentTypeDescription="Creare un nuovo documento." ma:contentTypeScope="" ma:versionID="29d48fd1533ddc0866eafed741df6449">
  <xsd:schema xmlns:xsd="http://www.w3.org/2001/XMLSchema" xmlns:xs="http://www.w3.org/2001/XMLSchema" xmlns:p="http://schemas.microsoft.com/office/2006/metadata/properties" xmlns:ns2="97618467-4149-45cc-8926-24d258505349" xmlns:ns3="25382c15-da52-49b1-a474-56158729e0ac" targetNamespace="http://schemas.microsoft.com/office/2006/metadata/properties" ma:root="true" ma:fieldsID="a42b564ca968013b3654951e9918a2bb" ns2:_="" ns3:_="">
    <xsd:import namespace="97618467-4149-45cc-8926-24d258505349"/>
    <xsd:import namespace="25382c15-da52-49b1-a474-56158729e0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18467-4149-45cc-8926-24d258505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47ad568b-31b2-4320-98f4-9e95250977d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382c15-da52-49b1-a474-56158729e0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cf66fc-eaa3-4781-bb61-bc045f9e25d6}" ma:internalName="TaxCatchAll" ma:showField="CatchAllData" ma:web="25382c15-da52-49b1-a474-56158729e0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B8941-6032-43CD-8913-67000543D0FD}">
  <ds:schemaRefs>
    <ds:schemaRef ds:uri="http://schemas.microsoft.com/sharepoint/v3/contenttype/forms"/>
  </ds:schemaRefs>
</ds:datastoreItem>
</file>

<file path=customXml/itemProps2.xml><?xml version="1.0" encoding="utf-8"?>
<ds:datastoreItem xmlns:ds="http://schemas.openxmlformats.org/officeDocument/2006/customXml" ds:itemID="{45685665-7F62-4806-BECB-EF4FCE72A093}">
  <ds:schemaRefs>
    <ds:schemaRef ds:uri="http://schemas.microsoft.com/office/2006/metadata/properties"/>
    <ds:schemaRef ds:uri="http://schemas.microsoft.com/office/infopath/2007/PartnerControls"/>
    <ds:schemaRef ds:uri="25382c15-da52-49b1-a474-56158729e0ac"/>
    <ds:schemaRef ds:uri="97618467-4149-45cc-8926-24d258505349"/>
  </ds:schemaRefs>
</ds:datastoreItem>
</file>

<file path=customXml/itemProps3.xml><?xml version="1.0" encoding="utf-8"?>
<ds:datastoreItem xmlns:ds="http://schemas.openxmlformats.org/officeDocument/2006/customXml" ds:itemID="{33FE6185-8F66-4726-854C-CAD3A3D04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18467-4149-45cc-8926-24d258505349"/>
    <ds:schemaRef ds:uri="25382c15-da52-49b1-a474-56158729e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232</TotalTime>
  <Words>3066</Words>
  <Application>Microsoft Office PowerPoint</Application>
  <PresentationFormat>Widescreen</PresentationFormat>
  <Paragraphs>244</Paragraphs>
  <Slides>39</Slides>
  <Notes>39</Notes>
  <HiddenSlides>0</HiddenSlides>
  <MMClips>0</MMClips>
  <ScaleCrop>false</ScaleCrop>
  <HeadingPairs>
    <vt:vector size="6" baseType="variant">
      <vt:variant>
        <vt:lpstr>Caratteri utilizzati</vt:lpstr>
      </vt:variant>
      <vt:variant>
        <vt:i4>6</vt:i4>
      </vt:variant>
      <vt:variant>
        <vt:lpstr>Tema</vt:lpstr>
      </vt:variant>
      <vt:variant>
        <vt:i4>5</vt:i4>
      </vt:variant>
      <vt:variant>
        <vt:lpstr>Titoli diapositive</vt:lpstr>
      </vt:variant>
      <vt:variant>
        <vt:i4>39</vt:i4>
      </vt:variant>
    </vt:vector>
  </HeadingPairs>
  <TitlesOfParts>
    <vt:vector size="50" baseType="lpstr">
      <vt:lpstr>Arial</vt:lpstr>
      <vt:lpstr>Calibri</vt:lpstr>
      <vt:lpstr>Noto Sans Symbols</vt:lpstr>
      <vt:lpstr>Verdana</vt:lpstr>
      <vt:lpstr>Times New Roman</vt:lpstr>
      <vt:lpstr>Titillium Web</vt:lpstr>
      <vt:lpstr>2_Presentazione standard1</vt:lpstr>
      <vt:lpstr>Personalizza struttura</vt:lpstr>
      <vt:lpstr>Tema nuova presentazione</vt:lpstr>
      <vt:lpstr>1_Personalizza struttura</vt:lpstr>
      <vt:lpstr>Presentazione standard1</vt:lpstr>
      <vt:lpstr>     Il Servizio Civile Universale uno strumento di cittadinanza attiva      Volontari 2024/2025</vt:lpstr>
      <vt:lpstr>Presentazione standard di PowerPoint</vt:lpstr>
      <vt:lpstr>La PROGRAMMAZIONE  di Servizio Civile Universale</vt:lpstr>
      <vt:lpstr>PROGRAMMA D’INTERVENTO </vt:lpstr>
      <vt:lpstr>PROGRAMMA D’INTERVENTO</vt:lpstr>
      <vt:lpstr>ELEMENTI COMUNI</vt:lpstr>
      <vt:lpstr>PROGETTI</vt:lpstr>
      <vt:lpstr>Il Contratto di  Servizio Civile Universale  </vt:lpstr>
      <vt:lpstr>Presentazione standard di PowerPoint</vt:lpstr>
      <vt:lpstr>TRATTAMENTO ECONOMICO</vt:lpstr>
      <vt:lpstr>TRATTAMENTO ECONOMICO</vt:lpstr>
      <vt:lpstr>TRATTAMENTO ECONOMICO</vt:lpstr>
      <vt:lpstr>PIANO ANNUALE 12 MESI</vt:lpstr>
      <vt:lpstr>ATTIVITÀ DI FORMAZIONE</vt:lpstr>
      <vt:lpstr>FORMAZIONE GENERALE</vt:lpstr>
      <vt:lpstr>FORMAZIONE GENERALE - FAD</vt:lpstr>
      <vt:lpstr>MONITORAGGIO</vt:lpstr>
      <vt:lpstr>ATTIVITÀ DI TUTORAGGIO </vt:lpstr>
      <vt:lpstr>CERTIFICAZIONE COMPETENZE</vt:lpstr>
      <vt:lpstr>GESTIONE ORARIO SETTIMANALE </vt:lpstr>
      <vt:lpstr>PERMESSI (ferie)</vt:lpstr>
      <vt:lpstr>«Ferie» STRAORDINARIE</vt:lpstr>
      <vt:lpstr>Presentazione standard di PowerPoint</vt:lpstr>
      <vt:lpstr>«Ferie» STRAORDINARIE</vt:lpstr>
      <vt:lpstr> EVENTUALI FESTIVITA’ </vt:lpstr>
      <vt:lpstr> MALATTIE </vt:lpstr>
      <vt:lpstr> MALATTIE </vt:lpstr>
      <vt:lpstr>Presentazione standard di PowerPoint</vt:lpstr>
      <vt:lpstr> MALATTIA STRAORDINARIA </vt:lpstr>
      <vt:lpstr> INFORTUNIO </vt:lpstr>
      <vt:lpstr>INFORTUNIO</vt:lpstr>
      <vt:lpstr>GUIDA AUTOMEZZI</vt:lpstr>
      <vt:lpstr> TRASFERIMENTO TEMPORANEO  DI SEDE E SOSTITUZIONE VOLONTARI </vt:lpstr>
      <vt:lpstr>MATERNITÀ</vt:lpstr>
      <vt:lpstr>CESSAZIONE DEL SERVIZIO</vt:lpstr>
      <vt:lpstr>DOVERI DEL VOLONTARIO</vt:lpstr>
      <vt:lpstr>DIRITTI DEL VOLONTARIO</vt:lpstr>
      <vt:lpstr>DA TENERE IN SEDE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Servizio Civile Universale uno strumento di cittadinanza attiva      Volontari 2023/2024</dc:title>
  <dc:creator>Francesca Molica Nardo</dc:creator>
  <cp:lastModifiedBy>Beatrice Meroni</cp:lastModifiedBy>
  <cp:revision>15</cp:revision>
  <dcterms:created xsi:type="dcterms:W3CDTF">2023-05-16T09:55:11Z</dcterms:created>
  <dcterms:modified xsi:type="dcterms:W3CDTF">2024-05-27T11:10:08Z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0x010100D785F046CECAA643B5422DC604137B9A</vt:lpwstr>
  </property>
  <property fmtid="{D5CDD505-2E9C-101B-9397-08002B2CF9AE}" pid="3" name="Order">
    <vt:r8>17800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