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7"/>
  </p:notesMasterIdLst>
  <p:sldIdLst>
    <p:sldId id="256" r:id="rId5"/>
    <p:sldId id="284" r:id="rId6"/>
    <p:sldId id="339" r:id="rId7"/>
    <p:sldId id="338" r:id="rId8"/>
    <p:sldId id="308" r:id="rId9"/>
    <p:sldId id="337" r:id="rId10"/>
    <p:sldId id="323" r:id="rId11"/>
    <p:sldId id="298" r:id="rId12"/>
    <p:sldId id="312" r:id="rId13"/>
    <p:sldId id="311" r:id="rId14"/>
    <p:sldId id="313" r:id="rId15"/>
    <p:sldId id="319" r:id="rId16"/>
    <p:sldId id="318" r:id="rId17"/>
    <p:sldId id="320" r:id="rId18"/>
    <p:sldId id="316" r:id="rId19"/>
    <p:sldId id="321" r:id="rId20"/>
    <p:sldId id="322" r:id="rId21"/>
    <p:sldId id="314" r:id="rId22"/>
    <p:sldId id="324" r:id="rId23"/>
    <p:sldId id="326" r:id="rId24"/>
    <p:sldId id="336" r:id="rId25"/>
    <p:sldId id="264" r:id="rId26"/>
  </p:sldIdLst>
  <p:sldSz cx="9144000" cy="5143500" type="screen16x9"/>
  <p:notesSz cx="6858000" cy="9144000"/>
  <p:embeddedFontLs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Oswald" panose="00000500000000000000" pitchFamily="2" charset="0"/>
      <p:regular r:id="rId32"/>
      <p:bold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CD2"/>
    <a:srgbClr val="FFFFFF"/>
    <a:srgbClr val="0D024E"/>
    <a:srgbClr val="0E0656"/>
    <a:srgbClr val="8EB6F8"/>
    <a:srgbClr val="B3CEFB"/>
    <a:srgbClr val="F7C943"/>
    <a:srgbClr val="FDE628"/>
    <a:srgbClr val="4285F4"/>
    <a:srgbClr val="008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efb33ba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efb33ba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1210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6350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5683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7077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3003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6916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8157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6243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5919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70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1749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6240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1221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0efb33baf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20efb33baf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7611BEE8-D542-A8AB-92D9-F25AB1907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>
            <a:extLst>
              <a:ext uri="{FF2B5EF4-FFF2-40B4-BE49-F238E27FC236}">
                <a16:creationId xmlns:a16="http://schemas.microsoft.com/office/drawing/2014/main" id="{926FBF6D-7E09-55D0-D65F-0790315C92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>
            <a:extLst>
              <a:ext uri="{FF2B5EF4-FFF2-40B4-BE49-F238E27FC236}">
                <a16:creationId xmlns:a16="http://schemas.microsoft.com/office/drawing/2014/main" id="{FD122C7D-18DD-2301-3816-2D828E3653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4900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B4414CEF-C202-FC58-A793-072F2178A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>
            <a:extLst>
              <a:ext uri="{FF2B5EF4-FFF2-40B4-BE49-F238E27FC236}">
                <a16:creationId xmlns:a16="http://schemas.microsoft.com/office/drawing/2014/main" id="{7F35F3A6-352D-B582-BE28-F02B9ECD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>
            <a:extLst>
              <a:ext uri="{FF2B5EF4-FFF2-40B4-BE49-F238E27FC236}">
                <a16:creationId xmlns:a16="http://schemas.microsoft.com/office/drawing/2014/main" id="{4DF0742A-78A8-9117-508A-C7F8EC0329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551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0efb33b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0efb33b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2886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AD52BBCF-94D7-A304-150A-AD53CB4D4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0efb33baf_0_0:notes">
            <a:extLst>
              <a:ext uri="{FF2B5EF4-FFF2-40B4-BE49-F238E27FC236}">
                <a16:creationId xmlns:a16="http://schemas.microsoft.com/office/drawing/2014/main" id="{22743DF5-150B-F05A-C454-B51CC563E1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0efb33baf_0_0:notes">
            <a:extLst>
              <a:ext uri="{FF2B5EF4-FFF2-40B4-BE49-F238E27FC236}">
                <a16:creationId xmlns:a16="http://schemas.microsoft.com/office/drawing/2014/main" id="{1019ADC3-AAA0-C271-79B0-6D4791BC82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8446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0efb33b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0efb33b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6972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6239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16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mailto:consulenzacomuni@informa-giovani.n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urodesk.i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youthopportunities.eu/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CD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-1" y="0"/>
            <a:ext cx="561109" cy="5143500"/>
          </a:xfrm>
          <a:prstGeom prst="rect">
            <a:avLst/>
          </a:prstGeom>
          <a:solidFill>
            <a:srgbClr val="0C004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004B"/>
              </a:solidFill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561108" y="1937657"/>
            <a:ext cx="8460550" cy="3133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4720" b="1" dirty="0">
                <a:solidFill>
                  <a:srgbClr val="F9C208"/>
                </a:solidFill>
                <a:latin typeface="Oswald"/>
                <a:ea typeface="Oswald"/>
                <a:cs typeface="Oswald"/>
                <a:sym typeface="Oswald"/>
              </a:rPr>
              <a:t>Erasmus+</a:t>
            </a:r>
            <a:br>
              <a:rPr lang="it-IT" sz="4720" b="1" dirty="0">
                <a:solidFill>
                  <a:srgbClr val="F9C208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it-IT" sz="3800" b="1" dirty="0">
                <a:solidFill>
                  <a:srgbClr val="F9C208"/>
                </a:solidFill>
                <a:latin typeface="Oswald"/>
                <a:ea typeface="Oswald"/>
                <a:cs typeface="Oswald"/>
                <a:sym typeface="Oswald"/>
              </a:rPr>
              <a:t>per il sostegno</a:t>
            </a:r>
            <a:br>
              <a:rPr lang="it-IT" sz="3800" b="1" dirty="0">
                <a:solidFill>
                  <a:srgbClr val="F9C208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it-IT" sz="3800" b="1" dirty="0">
                <a:solidFill>
                  <a:srgbClr val="F9C208"/>
                </a:solidFill>
                <a:latin typeface="Oswald"/>
                <a:ea typeface="Oswald"/>
                <a:cs typeface="Oswald"/>
                <a:sym typeface="Oswald"/>
              </a:rPr>
              <a:t>alle politiche</a:t>
            </a:r>
            <a:br>
              <a:rPr lang="it-IT" sz="3800" b="1" dirty="0">
                <a:solidFill>
                  <a:srgbClr val="F9C208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it-IT" sz="3800" b="1" dirty="0">
                <a:solidFill>
                  <a:srgbClr val="F9C208"/>
                </a:solidFill>
                <a:latin typeface="Oswald"/>
                <a:ea typeface="Oswald"/>
                <a:cs typeface="Oswald"/>
                <a:sym typeface="Oswald"/>
              </a:rPr>
              <a:t>giovanili per</a:t>
            </a:r>
            <a:br>
              <a:rPr lang="it-IT" sz="3800" b="1" dirty="0">
                <a:solidFill>
                  <a:srgbClr val="F9C208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it-IT" sz="3800" b="1" dirty="0">
                <a:solidFill>
                  <a:srgbClr val="F9C208"/>
                </a:solidFill>
                <a:latin typeface="Oswald"/>
                <a:ea typeface="Oswald"/>
                <a:cs typeface="Oswald"/>
                <a:sym typeface="Oswald"/>
              </a:rPr>
              <a:t>i Comuni</a:t>
            </a:r>
          </a:p>
        </p:txBody>
      </p:sp>
      <p:pic>
        <p:nvPicPr>
          <p:cNvPr id="10" name="Immagine 9" descr="Immagine che contiene testo, ingranaggio, clipart&#10;&#10;Descrizione generata automaticamente">
            <a:extLst>
              <a:ext uri="{FF2B5EF4-FFF2-40B4-BE49-F238E27FC236}">
                <a16:creationId xmlns:a16="http://schemas.microsoft.com/office/drawing/2014/main" id="{F9F5B2A0-9993-F7C9-6E93-5D252A791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780879" y="3649786"/>
            <a:ext cx="2122865" cy="403764"/>
          </a:xfrm>
          <a:prstGeom prst="rect">
            <a:avLst/>
          </a:prstGeom>
        </p:spPr>
      </p:pic>
      <p:pic>
        <p:nvPicPr>
          <p:cNvPr id="2" name="Immagine 1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425A92E7-15B7-36DD-3A3F-AF028E48E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30399"/>
            <a:ext cx="561109" cy="561109"/>
          </a:xfrm>
          <a:prstGeom prst="rect">
            <a:avLst/>
          </a:prstGeom>
        </p:spPr>
      </p:pic>
      <p:pic>
        <p:nvPicPr>
          <p:cNvPr id="3" name="Immagine 2" descr="Immagine che contiene testo, Elementi grafici, grafica, mappa&#10;&#10;Descrizione generata automaticamente">
            <a:extLst>
              <a:ext uri="{FF2B5EF4-FFF2-40B4-BE49-F238E27FC236}">
                <a16:creationId xmlns:a16="http://schemas.microsoft.com/office/drawing/2014/main" id="{5E44C488-549B-4AAE-385D-61FBFE89A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021907"/>
            <a:ext cx="561109" cy="561109"/>
          </a:xfrm>
          <a:prstGeom prst="rect">
            <a:avLst/>
          </a:prstGeom>
        </p:spPr>
      </p:pic>
      <p:pic>
        <p:nvPicPr>
          <p:cNvPr id="8" name="Immagine 7" descr="Immagine che contiene Elementi grafici, grafica, clipart, Policromia&#10;&#10;Descrizione generata automaticamente">
            <a:extLst>
              <a:ext uri="{FF2B5EF4-FFF2-40B4-BE49-F238E27FC236}">
                <a16:creationId xmlns:a16="http://schemas.microsoft.com/office/drawing/2014/main" id="{60FFE47C-8003-9370-73F3-E5761F28D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6629" y="2421792"/>
            <a:ext cx="5514294" cy="2721708"/>
          </a:xfrm>
          <a:prstGeom prst="rect">
            <a:avLst/>
          </a:prstGeom>
        </p:spPr>
      </p:pic>
      <p:pic>
        <p:nvPicPr>
          <p:cNvPr id="4" name="Immagine 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CD49A90-7D3A-9D16-CBDB-31D03370D0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11" y="-1"/>
            <a:ext cx="6054989" cy="18723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0C004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FAACAD03-352B-0639-7190-A1D39FCC3414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C7935D-EEE7-C5BA-FF77-CA644DEFF036}"/>
              </a:ext>
            </a:extLst>
          </p:cNvPr>
          <p:cNvSpPr txBox="1"/>
          <p:nvPr/>
        </p:nvSpPr>
        <p:spPr>
          <a:xfrm>
            <a:off x="404873" y="1989206"/>
            <a:ext cx="4764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 algn="l"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rgbClr val="434343"/>
                </a:solidFill>
              </a:rPr>
              <a:t>Supporto finanziario alle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politiche giovanili locali</a:t>
            </a:r>
            <a:endParaRPr lang="it-IT" sz="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7125554-B4CA-4257-1C6C-6C6E1C563003}"/>
              </a:ext>
            </a:extLst>
          </p:cNvPr>
          <p:cNvSpPr/>
          <p:nvPr/>
        </p:nvSpPr>
        <p:spPr>
          <a:xfrm>
            <a:off x="5378501" y="606678"/>
            <a:ext cx="1741764" cy="3710955"/>
          </a:xfrm>
          <a:prstGeom prst="roundRect">
            <a:avLst/>
          </a:prstGeom>
          <a:solidFill>
            <a:srgbClr val="0E0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7CCB5B-6F6A-3BCE-D247-D4C7F4849579}"/>
              </a:ext>
            </a:extLst>
          </p:cNvPr>
          <p:cNvSpPr txBox="1"/>
          <p:nvPr/>
        </p:nvSpPr>
        <p:spPr>
          <a:xfrm>
            <a:off x="5461251" y="1338770"/>
            <a:ext cx="1576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quali necessità del territorio possono rispondere le attività finanziate?</a:t>
            </a:r>
            <a:endParaRPr lang="it-IT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magine 9" descr="Immagine che contiene Danza, Forma fisica, Gomito, arte&#10;&#10;Descrizione generata automaticamente">
            <a:extLst>
              <a:ext uri="{FF2B5EF4-FFF2-40B4-BE49-F238E27FC236}">
                <a16:creationId xmlns:a16="http://schemas.microsoft.com/office/drawing/2014/main" id="{4C244065-AB25-23D2-8A25-C247DB7CC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82641" y="1708089"/>
            <a:ext cx="2940466" cy="2856552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Immagine 13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6B6DB2B3-6CBB-1400-D4EF-5163B3E74A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8" t="10377" r="3981" b="14607"/>
          <a:stretch/>
        </p:blipFill>
        <p:spPr>
          <a:xfrm>
            <a:off x="6887024" y="73300"/>
            <a:ext cx="2153179" cy="500743"/>
          </a:xfrm>
          <a:prstGeom prst="rect">
            <a:avLst/>
          </a:prstGeom>
        </p:spPr>
      </p:pic>
      <p:sp>
        <p:nvSpPr>
          <p:cNvPr id="16" name="Google Shape;56;p13">
            <a:extLst>
              <a:ext uri="{FF2B5EF4-FFF2-40B4-BE49-F238E27FC236}">
                <a16:creationId xmlns:a16="http://schemas.microsoft.com/office/drawing/2014/main" id="{A41D1D52-6356-D012-34A9-C6FE4F774340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" name="Immagine 16" descr="Immagine che contiene clipart, illustrazione, cartone animato, arte&#10;&#10;Descrizione generata automaticamente">
            <a:extLst>
              <a:ext uri="{FF2B5EF4-FFF2-40B4-BE49-F238E27FC236}">
                <a16:creationId xmlns:a16="http://schemas.microsoft.com/office/drawing/2014/main" id="{C396630E-5DE4-F8A5-4B33-028253BB3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770737" y="-1362018"/>
            <a:ext cx="5120373" cy="3371381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/>
            </a:outerShdw>
            <a:softEdge rad="0"/>
          </a:effectLst>
        </p:spPr>
      </p:pic>
      <p:pic>
        <p:nvPicPr>
          <p:cNvPr id="20" name="Immagine 19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DFBE0DE4-7AC2-F8B8-A436-6203DFADC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21" name="Immagine 20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31791708-8002-1AED-7303-FF519B2CC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77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0C004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FAACAD03-352B-0639-7190-A1D39FCC3414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C7935D-EEE7-C5BA-FF77-CA644DEFF036}"/>
              </a:ext>
            </a:extLst>
          </p:cNvPr>
          <p:cNvSpPr txBox="1"/>
          <p:nvPr/>
        </p:nvSpPr>
        <p:spPr>
          <a:xfrm>
            <a:off x="2356917" y="697921"/>
            <a:ext cx="48257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434343"/>
                </a:solidFill>
              </a:rPr>
              <a:t>Mobilità internazionale che consente a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gruppi di giovani </a:t>
            </a:r>
            <a:r>
              <a:rPr lang="it-IT" sz="1600" dirty="0">
                <a:solidFill>
                  <a:srgbClr val="434343"/>
                </a:solidFill>
              </a:rPr>
              <a:t>provenienti da diversi paesi d'incontrarsi, scoprire le rispettive culture e territori, </a:t>
            </a:r>
            <a:r>
              <a:rPr lang="it-IT" sz="1600" dirty="0">
                <a:solidFill>
                  <a:srgbClr val="000000"/>
                </a:solidFill>
              </a:rPr>
              <a:t>apprendere al di fuori del sistema di istruzione formale e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affrontare temi e sviluppare competenze </a:t>
            </a:r>
            <a:r>
              <a:rPr lang="it-IT" sz="1600" dirty="0">
                <a:solidFill>
                  <a:srgbClr val="434343"/>
                </a:solidFill>
              </a:rPr>
              <a:t>utili per la vita e per il loro futuro personale e professionale.</a:t>
            </a:r>
          </a:p>
          <a:p>
            <a:pPr algn="just"/>
            <a:endParaRPr lang="it-IT" sz="1600" dirty="0">
              <a:solidFill>
                <a:srgbClr val="434343"/>
              </a:solidFill>
            </a:endParaRPr>
          </a:p>
          <a:p>
            <a:pPr algn="just"/>
            <a:r>
              <a:rPr lang="it-IT" sz="1600" dirty="0">
                <a:solidFill>
                  <a:srgbClr val="434343"/>
                </a:solidFill>
              </a:rPr>
              <a:t>Ogni scambio è incentrato su un tema (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sostenibilità, ambiente, dialogo interreligioso, diritti umani, lavoro, tradizioni, cittadinanza attiva, tradizioni, Europa, ecc.</a:t>
            </a:r>
            <a:r>
              <a:rPr lang="it-IT" sz="1600" dirty="0">
                <a:solidFill>
                  <a:srgbClr val="434343"/>
                </a:solidFill>
              </a:rPr>
              <a:t>) che viene affrontato attraverso i metodi dell’educazione non formale (giochi di ruolo, simulazioni, workshop, attività all'aria aperta, ecc.).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7125554-B4CA-4257-1C6C-6C6E1C563003}"/>
              </a:ext>
            </a:extLst>
          </p:cNvPr>
          <p:cNvSpPr/>
          <p:nvPr/>
        </p:nvSpPr>
        <p:spPr>
          <a:xfrm>
            <a:off x="470026" y="697920"/>
            <a:ext cx="1741764" cy="3710955"/>
          </a:xfrm>
          <a:prstGeom prst="roundRect">
            <a:avLst/>
          </a:prstGeom>
          <a:solidFill>
            <a:srgbClr val="0E0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7CCB5B-6F6A-3BCE-D247-D4C7F4849579}"/>
              </a:ext>
            </a:extLst>
          </p:cNvPr>
          <p:cNvSpPr txBox="1"/>
          <p:nvPr/>
        </p:nvSpPr>
        <p:spPr>
          <a:xfrm>
            <a:off x="552776" y="1258203"/>
            <a:ext cx="15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Ka1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Scambi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Giovanili</a:t>
            </a:r>
          </a:p>
          <a:p>
            <a:pPr algn="ctr"/>
            <a:endParaRPr lang="it-IT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it-IT" sz="15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Agenzie Nazionali</a:t>
            </a:r>
            <a:endParaRPr lang="it-IT" sz="15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Immagine 13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6B6DB2B3-6CBB-1400-D4EF-5163B3E74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8" t="10377" r="3981" b="14607"/>
          <a:stretch/>
        </p:blipFill>
        <p:spPr>
          <a:xfrm>
            <a:off x="404873" y="41411"/>
            <a:ext cx="2153179" cy="500743"/>
          </a:xfrm>
          <a:prstGeom prst="rect">
            <a:avLst/>
          </a:prstGeom>
        </p:spPr>
      </p:pic>
      <p:sp>
        <p:nvSpPr>
          <p:cNvPr id="16" name="Google Shape;56;p13">
            <a:extLst>
              <a:ext uri="{FF2B5EF4-FFF2-40B4-BE49-F238E27FC236}">
                <a16:creationId xmlns:a16="http://schemas.microsoft.com/office/drawing/2014/main" id="{A41D1D52-6356-D012-34A9-C6FE4F774340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magine 1" descr="Immagine che contiene Danza, Forma fisica, Gomito, arte&#10;&#10;Descrizione generata automaticamente">
            <a:extLst>
              <a:ext uri="{FF2B5EF4-FFF2-40B4-BE49-F238E27FC236}">
                <a16:creationId xmlns:a16="http://schemas.microsoft.com/office/drawing/2014/main" id="{AC9E649E-713A-C051-772C-3D51E400C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82641" y="1708089"/>
            <a:ext cx="2940466" cy="2856552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Immagine 3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A003D3FE-8043-245F-9EC4-27736125C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8" name="Immagine 7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882B365B-F260-A669-4F62-5424D7B0C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0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0C004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FAACAD03-352B-0639-7190-A1D39FCC3414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7125554-B4CA-4257-1C6C-6C6E1C563003}"/>
              </a:ext>
            </a:extLst>
          </p:cNvPr>
          <p:cNvSpPr/>
          <p:nvPr/>
        </p:nvSpPr>
        <p:spPr>
          <a:xfrm>
            <a:off x="470026" y="697920"/>
            <a:ext cx="1741764" cy="3710955"/>
          </a:xfrm>
          <a:prstGeom prst="roundRect">
            <a:avLst/>
          </a:prstGeom>
          <a:solidFill>
            <a:srgbClr val="0E0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7CCB5B-6F6A-3BCE-D247-D4C7F4849579}"/>
              </a:ext>
            </a:extLst>
          </p:cNvPr>
          <p:cNvSpPr txBox="1"/>
          <p:nvPr/>
        </p:nvSpPr>
        <p:spPr>
          <a:xfrm>
            <a:off x="552776" y="1258203"/>
            <a:ext cx="15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Ka1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Scambi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giovanili</a:t>
            </a:r>
            <a:endParaRPr lang="it-IT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Immagine 13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6B6DB2B3-6CBB-1400-D4EF-5163B3E74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8" t="10377" r="3981" b="14607"/>
          <a:stretch/>
        </p:blipFill>
        <p:spPr>
          <a:xfrm>
            <a:off x="404873" y="41411"/>
            <a:ext cx="2153179" cy="500743"/>
          </a:xfrm>
          <a:prstGeom prst="rect">
            <a:avLst/>
          </a:prstGeom>
        </p:spPr>
      </p:pic>
      <p:sp>
        <p:nvSpPr>
          <p:cNvPr id="16" name="Google Shape;56;p13">
            <a:extLst>
              <a:ext uri="{FF2B5EF4-FFF2-40B4-BE49-F238E27FC236}">
                <a16:creationId xmlns:a16="http://schemas.microsoft.com/office/drawing/2014/main" id="{A41D1D52-6356-D012-34A9-C6FE4F774340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DE7A10-33FB-A01A-BE6C-A3AF8DA47881}"/>
              </a:ext>
            </a:extLst>
          </p:cNvPr>
          <p:cNvSpPr txBox="1"/>
          <p:nvPr/>
        </p:nvSpPr>
        <p:spPr>
          <a:xfrm>
            <a:off x="2307304" y="833226"/>
            <a:ext cx="1284209" cy="1155166"/>
          </a:xfrm>
          <a:prstGeom prst="rect">
            <a:avLst/>
          </a:prstGeom>
          <a:solidFill>
            <a:schemeClr val="tx1">
              <a:lumMod val="75000"/>
              <a:alpha val="99000"/>
            </a:schemeClr>
          </a:solidFill>
          <a:ln w="31750" cap="rnd" cmpd="sng">
            <a:solidFill>
              <a:schemeClr val="tx1">
                <a:lumMod val="6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b="1" dirty="0">
                <a:solidFill>
                  <a:srgbClr val="FFFFFF"/>
                </a:solidFill>
              </a:rPr>
              <a:t>Supporto finanziario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C0D34A-CAC3-0A20-4545-2E92617B5AA0}"/>
              </a:ext>
            </a:extLst>
          </p:cNvPr>
          <p:cNvSpPr txBox="1"/>
          <p:nvPr/>
        </p:nvSpPr>
        <p:spPr>
          <a:xfrm>
            <a:off x="3591513" y="833223"/>
            <a:ext cx="5208047" cy="1155169"/>
          </a:xfrm>
          <a:prstGeom prst="rect">
            <a:avLst/>
          </a:prstGeom>
          <a:solidFill>
            <a:schemeClr val="bg1"/>
          </a:solidFill>
          <a:ln w="31750" cap="rnd" cmpd="sng">
            <a:solidFill>
              <a:schemeClr val="tx1">
                <a:lumMod val="6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200" dirty="0"/>
              <a:t>Contributo per la gestione del progetto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200" dirty="0"/>
              <a:t>Spese di viaggio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200" dirty="0"/>
              <a:t>Spese di vitto e alloggio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200" dirty="0"/>
              <a:t>Copertura di costi eccezionali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200" dirty="0"/>
              <a:t>Spese necessarie per favorire la partecipazione di giovani</a:t>
            </a:r>
            <a:br>
              <a:rPr lang="it-IT" sz="1200" dirty="0"/>
            </a:br>
            <a:r>
              <a:rPr lang="it-IT" sz="1200" dirty="0"/>
              <a:t>con minori opportunità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5AED4C8-2B10-EF7D-0831-87D27ED0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060284"/>
              </p:ext>
            </p:extLst>
          </p:nvPr>
        </p:nvGraphicFramePr>
        <p:xfrm>
          <a:off x="2307302" y="2089201"/>
          <a:ext cx="6492257" cy="2191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578">
                  <a:extLst>
                    <a:ext uri="{9D8B030D-6E8A-4147-A177-3AD203B41FA5}">
                      <a16:colId xmlns:a16="http://schemas.microsoft.com/office/drawing/2014/main" val="2111515083"/>
                    </a:ext>
                  </a:extLst>
                </a:gridCol>
                <a:gridCol w="3625679">
                  <a:extLst>
                    <a:ext uri="{9D8B030D-6E8A-4147-A177-3AD203B41FA5}">
                      <a16:colId xmlns:a16="http://schemas.microsoft.com/office/drawing/2014/main" val="1138650365"/>
                    </a:ext>
                  </a:extLst>
                </a:gridCol>
              </a:tblGrid>
              <a:tr h="275448">
                <a:tc gridSpan="2">
                  <a:txBody>
                    <a:bodyPr/>
                    <a:lstStyle/>
                    <a:p>
                      <a:r>
                        <a:rPr lang="it-IT" noProof="0" dirty="0"/>
                        <a:t>Contributo finanziario per scambi giovanili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174049"/>
                  </a:ext>
                </a:extLst>
              </a:tr>
              <a:tr h="247903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Gestione 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125€ per partecipante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822298"/>
                  </a:ext>
                </a:extLst>
              </a:tr>
              <a:tr h="325786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Viaggio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In base ai km, da 28 a 1.188 €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105316"/>
                  </a:ext>
                </a:extLst>
              </a:tr>
              <a:tr h="462960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Attività (vitto, alloggio, trasporto locale)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69 € al giorno per partecipante (varia da paese a paese)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48516"/>
                  </a:ext>
                </a:extLst>
              </a:tr>
              <a:tr h="275348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Supporto per l’inclusione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125 € a partecipante più 100% dei costi reali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70783"/>
                  </a:ext>
                </a:extLst>
              </a:tr>
              <a:tr h="247903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Spese eccezionali (visti, vaccini, ecc.)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80% dei costi reali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470282"/>
                  </a:ext>
                </a:extLst>
              </a:tr>
              <a:tr h="247903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Visita preparatoria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680 € a partecipante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341630"/>
                  </a:ext>
                </a:extLst>
              </a:tr>
            </a:tbl>
          </a:graphicData>
        </a:graphic>
      </p:graphicFrame>
      <p:pic>
        <p:nvPicPr>
          <p:cNvPr id="11" name="Immagine 10" descr="Immagine che contiene cerchio, giallo&#10;&#10;Descrizione generata automaticamente">
            <a:extLst>
              <a:ext uri="{FF2B5EF4-FFF2-40B4-BE49-F238E27FC236}">
                <a16:creationId xmlns:a16="http://schemas.microsoft.com/office/drawing/2014/main" id="{04CE91C8-4C23-9B42-A22D-A18EACC96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15" y="2612935"/>
            <a:ext cx="1144385" cy="1144385"/>
          </a:xfrm>
          <a:prstGeom prst="rect">
            <a:avLst/>
          </a:prstGeom>
        </p:spPr>
      </p:pic>
      <p:pic>
        <p:nvPicPr>
          <p:cNvPr id="13" name="Immagine 12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7FB873F6-1B23-A5FA-9B83-5E6BF794D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23" name="Immagine 22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32D0A774-7965-33D8-689E-22EA4142CF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52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clipart, illustrazione, cartone animato, arte&#10;&#10;Descrizione generata automaticamente">
            <a:extLst>
              <a:ext uri="{FF2B5EF4-FFF2-40B4-BE49-F238E27FC236}">
                <a16:creationId xmlns:a16="http://schemas.microsoft.com/office/drawing/2014/main" id="{85D82D84-31C7-E281-7921-502D4FCF3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227" y="41411"/>
            <a:ext cx="2975914" cy="1946982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/>
            </a:outerShdw>
            <a:softEdge rad="0"/>
          </a:effectLst>
        </p:spPr>
      </p:pic>
      <p:pic>
        <p:nvPicPr>
          <p:cNvPr id="22" name="Immagine 21" descr="Immagine che contiene Danza, Forma fisica, Gomito, arte&#10;&#10;Descrizione generata automaticamente">
            <a:extLst>
              <a:ext uri="{FF2B5EF4-FFF2-40B4-BE49-F238E27FC236}">
                <a16:creationId xmlns:a16="http://schemas.microsoft.com/office/drawing/2014/main" id="{07657911-F75D-8431-D911-4F7B0274B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744" y="3587905"/>
            <a:ext cx="1741764" cy="1641940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0C004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FAACAD03-352B-0639-7190-A1D39FCC3414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7125554-B4CA-4257-1C6C-6C6E1C563003}"/>
              </a:ext>
            </a:extLst>
          </p:cNvPr>
          <p:cNvSpPr/>
          <p:nvPr/>
        </p:nvSpPr>
        <p:spPr>
          <a:xfrm>
            <a:off x="470026" y="697920"/>
            <a:ext cx="1741764" cy="3710955"/>
          </a:xfrm>
          <a:prstGeom prst="roundRect">
            <a:avLst/>
          </a:prstGeom>
          <a:solidFill>
            <a:srgbClr val="0E0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7CCB5B-6F6A-3BCE-D247-D4C7F4849579}"/>
              </a:ext>
            </a:extLst>
          </p:cNvPr>
          <p:cNvSpPr txBox="1"/>
          <p:nvPr/>
        </p:nvSpPr>
        <p:spPr>
          <a:xfrm>
            <a:off x="552776" y="1258203"/>
            <a:ext cx="15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Ka1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Scambi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Giovanili</a:t>
            </a:r>
          </a:p>
          <a:p>
            <a:pPr algn="ctr"/>
            <a:endParaRPr lang="it-IT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it-IT" sz="15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Agenzie Nazionali</a:t>
            </a:r>
            <a:endParaRPr lang="it-IT" sz="15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Immagine 13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6B6DB2B3-6CBB-1400-D4EF-5163B3E74A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8" t="10377" r="3981" b="14607"/>
          <a:stretch/>
        </p:blipFill>
        <p:spPr>
          <a:xfrm>
            <a:off x="404873" y="41411"/>
            <a:ext cx="2153179" cy="500743"/>
          </a:xfrm>
          <a:prstGeom prst="rect">
            <a:avLst/>
          </a:prstGeom>
        </p:spPr>
      </p:pic>
      <p:sp>
        <p:nvSpPr>
          <p:cNvPr id="16" name="Google Shape;56;p13">
            <a:extLst>
              <a:ext uri="{FF2B5EF4-FFF2-40B4-BE49-F238E27FC236}">
                <a16:creationId xmlns:a16="http://schemas.microsoft.com/office/drawing/2014/main" id="{A41D1D52-6356-D012-34A9-C6FE4F774340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3BC1138-D2E6-38B7-88F3-9C5545BBBF81}"/>
              </a:ext>
            </a:extLst>
          </p:cNvPr>
          <p:cNvSpPr/>
          <p:nvPr/>
        </p:nvSpPr>
        <p:spPr>
          <a:xfrm>
            <a:off x="2354848" y="2286417"/>
            <a:ext cx="2196226" cy="7284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600" b="1" dirty="0"/>
              <a:t>Eguaglianza di genere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5DBFFEE-A96C-0EA7-186A-3DF1780B9F6C}"/>
              </a:ext>
            </a:extLst>
          </p:cNvPr>
          <p:cNvSpPr/>
          <p:nvPr/>
        </p:nvSpPr>
        <p:spPr>
          <a:xfrm>
            <a:off x="4592926" y="2282369"/>
            <a:ext cx="4436943" cy="7284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300" b="1" dirty="0">
                <a:solidFill>
                  <a:srgbClr val="0E0656"/>
                </a:solidFill>
              </a:rPr>
              <a:t>Comune di Trissino (The red </a:t>
            </a:r>
            <a:r>
              <a:rPr lang="it-IT" sz="1300" b="1" dirty="0" err="1">
                <a:solidFill>
                  <a:srgbClr val="0E0656"/>
                </a:solidFill>
              </a:rPr>
              <a:t>bench</a:t>
            </a:r>
            <a:r>
              <a:rPr lang="it-IT" sz="1300" b="1" dirty="0">
                <a:solidFill>
                  <a:srgbClr val="0E0656"/>
                </a:solidFill>
              </a:rPr>
              <a:t>)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00E6B56-F1EE-F53B-B77B-92E47FCB5F71}"/>
              </a:ext>
            </a:extLst>
          </p:cNvPr>
          <p:cNvSpPr/>
          <p:nvPr/>
        </p:nvSpPr>
        <p:spPr>
          <a:xfrm>
            <a:off x="2354847" y="3069231"/>
            <a:ext cx="2196226" cy="742541"/>
          </a:xfrm>
          <a:prstGeom prst="rect">
            <a:avLst/>
          </a:prstGeom>
          <a:solidFill>
            <a:srgbClr val="B3CEFB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E0656"/>
                </a:solidFill>
              </a:rPr>
              <a:t>Promuovere le tradizioni culturali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8E3B182-28FB-2F90-C04D-B7C0070DFC79}"/>
              </a:ext>
            </a:extLst>
          </p:cNvPr>
          <p:cNvSpPr/>
          <p:nvPr/>
        </p:nvSpPr>
        <p:spPr>
          <a:xfrm>
            <a:off x="4592926" y="3069231"/>
            <a:ext cx="4438419" cy="742541"/>
          </a:xfrm>
          <a:prstGeom prst="rect">
            <a:avLst/>
          </a:prstGeom>
          <a:solidFill>
            <a:srgbClr val="8EB6F8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300" b="1" i="0" dirty="0">
                <a:solidFill>
                  <a:srgbClr val="0E0656"/>
                </a:solidFill>
                <a:effectLst/>
              </a:rPr>
              <a:t>Comune di Nocera Superiore (</a:t>
            </a:r>
            <a:r>
              <a:rPr lang="it-IT" sz="1300" b="1" i="0" dirty="0" err="1">
                <a:solidFill>
                  <a:srgbClr val="0E0656"/>
                </a:solidFill>
                <a:effectLst/>
              </a:rPr>
              <a:t>Why</a:t>
            </a:r>
            <a:r>
              <a:rPr lang="it-IT" sz="1300" b="1" i="0" dirty="0">
                <a:solidFill>
                  <a:srgbClr val="0E0656"/>
                </a:solidFill>
                <a:effectLst/>
              </a:rPr>
              <a:t> </a:t>
            </a:r>
            <a:r>
              <a:rPr lang="it-IT" sz="1300" b="1" i="0" dirty="0" err="1">
                <a:solidFill>
                  <a:srgbClr val="0E0656"/>
                </a:solidFill>
                <a:effectLst/>
              </a:rPr>
              <a:t>Preserve</a:t>
            </a:r>
            <a:r>
              <a:rPr lang="it-IT" sz="1300" b="1" i="0" dirty="0">
                <a:solidFill>
                  <a:srgbClr val="0E0656"/>
                </a:solidFill>
                <a:effectLst/>
              </a:rPr>
              <a:t> History?)</a:t>
            </a:r>
            <a:endParaRPr lang="it-IT" sz="1300" b="1" dirty="0">
              <a:solidFill>
                <a:srgbClr val="0E0656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BACE10A-D740-75D9-E4EC-B1D1D9886599}"/>
              </a:ext>
            </a:extLst>
          </p:cNvPr>
          <p:cNvSpPr/>
          <p:nvPr/>
        </p:nvSpPr>
        <p:spPr>
          <a:xfrm>
            <a:off x="2354848" y="1395890"/>
            <a:ext cx="2196226" cy="8078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Supportare l’inclusione sociale e lavorativa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6B9D1F6-5C5E-04A3-AEB8-0AF4C888E924}"/>
              </a:ext>
            </a:extLst>
          </p:cNvPr>
          <p:cNvSpPr/>
          <p:nvPr/>
        </p:nvSpPr>
        <p:spPr>
          <a:xfrm>
            <a:off x="4592928" y="1395890"/>
            <a:ext cx="4447275" cy="807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300" b="1" i="0" dirty="0">
                <a:solidFill>
                  <a:srgbClr val="0E0656"/>
                </a:solidFill>
                <a:effectLst/>
              </a:rPr>
              <a:t>Comune di Forza D’Agrò (</a:t>
            </a:r>
            <a:r>
              <a:rPr lang="en-US" sz="1300" b="1" i="0" dirty="0">
                <a:solidFill>
                  <a:srgbClr val="0E0656"/>
                </a:solidFill>
                <a:effectLst/>
              </a:rPr>
              <a:t>Shape Inclusion: NO barriers, NO borders)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300" b="1" i="0" dirty="0">
                <a:solidFill>
                  <a:srgbClr val="0E0656"/>
                </a:solidFill>
                <a:effectLst/>
              </a:rPr>
              <a:t>Comune di Carfizzi (</a:t>
            </a:r>
            <a:r>
              <a:rPr lang="en-US" sz="1300" b="1" i="0" dirty="0">
                <a:solidFill>
                  <a:srgbClr val="0E0656"/>
                </a:solidFill>
                <a:effectLst/>
              </a:rPr>
              <a:t>NE.A.R. THE FUTURE: Neets And Refugees Inclusion)</a:t>
            </a:r>
            <a:endParaRPr lang="it-IT" sz="1300" b="1" dirty="0">
              <a:solidFill>
                <a:srgbClr val="0E0656"/>
              </a:solidFill>
            </a:endParaRPr>
          </a:p>
        </p:txBody>
      </p:sp>
      <p:pic>
        <p:nvPicPr>
          <p:cNvPr id="23" name="Immagine 22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8FABA5BD-3DC8-1A43-9DD1-48C1B1868E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24" name="Immagine 23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C5B09C41-FE77-C100-0A5C-BE1FEB7E6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62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8F37C5D-14C9-5A5C-1474-472370E7C1F1}"/>
              </a:ext>
            </a:extLst>
          </p:cNvPr>
          <p:cNvSpPr/>
          <p:nvPr/>
        </p:nvSpPr>
        <p:spPr>
          <a:xfrm>
            <a:off x="6993585" y="705666"/>
            <a:ext cx="1741764" cy="3710955"/>
          </a:xfrm>
          <a:prstGeom prst="roundRect">
            <a:avLst/>
          </a:prstGeom>
          <a:solidFill>
            <a:srgbClr val="0E0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0C004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FAACAD03-352B-0639-7190-A1D39FCC3414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6C46F3-CBDB-722A-BFE3-775AC121EC30}"/>
              </a:ext>
            </a:extLst>
          </p:cNvPr>
          <p:cNvSpPr txBox="1"/>
          <p:nvPr/>
        </p:nvSpPr>
        <p:spPr>
          <a:xfrm>
            <a:off x="7076335" y="1437758"/>
            <a:ext cx="15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Ka1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Mobilità degli operatori</a:t>
            </a:r>
            <a:endParaRPr lang="it-IT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Immagine 14" descr="Immagine che contiene clipart, illustrazione, cartone animato, arte&#10;&#10;Descrizione generata automaticamente">
            <a:extLst>
              <a:ext uri="{FF2B5EF4-FFF2-40B4-BE49-F238E27FC236}">
                <a16:creationId xmlns:a16="http://schemas.microsoft.com/office/drawing/2014/main" id="{03642105-C7D2-A7DB-A199-E227AB5B6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63092" y="-126011"/>
            <a:ext cx="2338096" cy="1539461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/>
            </a:outerShdw>
            <a:softEdge rad="0"/>
          </a:effectLst>
        </p:spPr>
      </p:pic>
      <p:pic>
        <p:nvPicPr>
          <p:cNvPr id="4" name="Immagine 3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C69049DB-A1B7-037D-D29E-4543642E98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8" t="10377" r="3981" b="14607"/>
          <a:stretch/>
        </p:blipFill>
        <p:spPr>
          <a:xfrm>
            <a:off x="6887024" y="73300"/>
            <a:ext cx="2153179" cy="500743"/>
          </a:xfrm>
          <a:prstGeom prst="rect">
            <a:avLst/>
          </a:prstGeom>
        </p:spPr>
      </p:pic>
      <p:pic>
        <p:nvPicPr>
          <p:cNvPr id="10" name="Immagine 9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A2AC2C0F-32DA-9A1D-64BD-9EED917A7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12" name="Immagine 11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55277C80-FF2B-CDD5-1325-48A870B4A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  <p:pic>
        <p:nvPicPr>
          <p:cNvPr id="2" name="Immagine 1" descr="Immagine che contiene cerchio, giallo&#10;&#10;Descrizione generata automaticamente">
            <a:extLst>
              <a:ext uri="{FF2B5EF4-FFF2-40B4-BE49-F238E27FC236}">
                <a16:creationId xmlns:a16="http://schemas.microsoft.com/office/drawing/2014/main" id="{89886E9E-661B-8F6A-9179-06B849FFAE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9122" y="2921096"/>
            <a:ext cx="1144385" cy="114438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7EEC3C-ABB4-37FB-058F-4B2A52B069A9}"/>
              </a:ext>
            </a:extLst>
          </p:cNvPr>
          <p:cNvSpPr txBox="1"/>
          <p:nvPr/>
        </p:nvSpPr>
        <p:spPr>
          <a:xfrm>
            <a:off x="696112" y="880737"/>
            <a:ext cx="1478892" cy="1199051"/>
          </a:xfrm>
          <a:prstGeom prst="rect">
            <a:avLst/>
          </a:prstGeom>
          <a:solidFill>
            <a:schemeClr val="tx1">
              <a:lumMod val="75000"/>
              <a:alpha val="99000"/>
            </a:schemeClr>
          </a:solidFill>
          <a:ln w="31750" cap="rnd" cmpd="sng">
            <a:solidFill>
              <a:schemeClr val="tx1">
                <a:lumMod val="6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Supporto finanziario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0290CE-64F9-FDF0-7AD9-D6238B5C5992}"/>
              </a:ext>
            </a:extLst>
          </p:cNvPr>
          <p:cNvSpPr txBox="1"/>
          <p:nvPr/>
        </p:nvSpPr>
        <p:spPr>
          <a:xfrm>
            <a:off x="2175004" y="880737"/>
            <a:ext cx="4712020" cy="1199051"/>
          </a:xfrm>
          <a:prstGeom prst="rect">
            <a:avLst/>
          </a:prstGeom>
          <a:noFill/>
          <a:ln w="31750" cap="rnd" cmpd="sng">
            <a:solidFill>
              <a:schemeClr val="tx1">
                <a:lumMod val="6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200" dirty="0"/>
              <a:t>Contributo per la gestione del progetto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200" dirty="0"/>
              <a:t>Spese di viaggio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200" dirty="0"/>
              <a:t>Spese di vitto e alloggio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200" dirty="0"/>
              <a:t>Copertura di costi eccezionali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200" dirty="0"/>
              <a:t>Spese necessarie per favorire la partecipazione di persone con minori opportunità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9EBEFC3F-5326-3CD9-3F0C-7BF834F45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79713"/>
              </p:ext>
            </p:extLst>
          </p:nvPr>
        </p:nvGraphicFramePr>
        <p:xfrm>
          <a:off x="696113" y="2211186"/>
          <a:ext cx="6190912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860">
                  <a:extLst>
                    <a:ext uri="{9D8B030D-6E8A-4147-A177-3AD203B41FA5}">
                      <a16:colId xmlns:a16="http://schemas.microsoft.com/office/drawing/2014/main" val="2111515083"/>
                    </a:ext>
                  </a:extLst>
                </a:gridCol>
                <a:gridCol w="3736052">
                  <a:extLst>
                    <a:ext uri="{9D8B030D-6E8A-4147-A177-3AD203B41FA5}">
                      <a16:colId xmlns:a16="http://schemas.microsoft.com/office/drawing/2014/main" val="1138650365"/>
                    </a:ext>
                  </a:extLst>
                </a:gridCol>
              </a:tblGrid>
              <a:tr h="174859">
                <a:tc gridSpan="2">
                  <a:txBody>
                    <a:bodyPr/>
                    <a:lstStyle/>
                    <a:p>
                      <a:r>
                        <a:rPr lang="it-IT" noProof="0" dirty="0"/>
                        <a:t>Contributo finanziario per mobilità degli operatori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174049"/>
                  </a:ext>
                </a:extLst>
              </a:tr>
              <a:tr h="147246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Gestione 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125€ per partecipante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822298"/>
                  </a:ext>
                </a:extLst>
              </a:tr>
              <a:tr h="153396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Viaggio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In base ai km, da 28 a 1.188 €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105316"/>
                  </a:ext>
                </a:extLst>
              </a:tr>
              <a:tr h="271762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Attività (vitto, alloggio, trasporto locale)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85 € al giorno per partecipante (varia da paese a paese) – Max. 1.100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48516"/>
                  </a:ext>
                </a:extLst>
              </a:tr>
              <a:tr h="171110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Supporto per l’inclusione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125 € a partecipante più 100% dei costi reali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70783"/>
                  </a:ext>
                </a:extLst>
              </a:tr>
              <a:tr h="147246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Spese eccezionali (visti, vaccini)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100% dei costi reali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470282"/>
                  </a:ext>
                </a:extLst>
              </a:tr>
              <a:tr h="147246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Attività di sensibilizzazione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80% dei costi reali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341630"/>
                  </a:ext>
                </a:extLst>
              </a:tr>
              <a:tr h="147246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Visita preparatoria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680 € a partecipante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484205"/>
                  </a:ext>
                </a:extLst>
              </a:tr>
            </a:tbl>
          </a:graphicData>
        </a:graphic>
      </p:graphicFrame>
      <p:pic>
        <p:nvPicPr>
          <p:cNvPr id="11" name="Immagine 10" descr="Immagine che contiene Danza, Forma fisica, Gomito, arte&#10;&#10;Descrizione generata automaticamente">
            <a:extLst>
              <a:ext uri="{FF2B5EF4-FFF2-40B4-BE49-F238E27FC236}">
                <a16:creationId xmlns:a16="http://schemas.microsoft.com/office/drawing/2014/main" id="{219CF9D1-61BF-6992-F437-C29C74162A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037422" y="3853882"/>
            <a:ext cx="1400072" cy="1360112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929598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8F37C5D-14C9-5A5C-1474-472370E7C1F1}"/>
              </a:ext>
            </a:extLst>
          </p:cNvPr>
          <p:cNvSpPr/>
          <p:nvPr/>
        </p:nvSpPr>
        <p:spPr>
          <a:xfrm>
            <a:off x="6993585" y="705666"/>
            <a:ext cx="1741764" cy="3710955"/>
          </a:xfrm>
          <a:prstGeom prst="roundRect">
            <a:avLst/>
          </a:prstGeom>
          <a:solidFill>
            <a:srgbClr val="0E0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0C004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FAACAD03-352B-0639-7190-A1D39FCC3414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6C46F3-CBDB-722A-BFE3-775AC121EC30}"/>
              </a:ext>
            </a:extLst>
          </p:cNvPr>
          <p:cNvSpPr txBox="1"/>
          <p:nvPr/>
        </p:nvSpPr>
        <p:spPr>
          <a:xfrm>
            <a:off x="7076335" y="1170891"/>
            <a:ext cx="157626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Ka1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Mobilità degli operatori</a:t>
            </a:r>
            <a:endParaRPr lang="it-IT" sz="15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it-IT" sz="15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it-IT" sz="15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Agenzie Nazionali</a:t>
            </a:r>
            <a:endParaRPr lang="it-IT" sz="15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Immagine 10" descr="Immagine che contiene Danza, Forma fisica, Gomito, arte&#10;&#10;Descrizione generata automaticamente">
            <a:extLst>
              <a:ext uri="{FF2B5EF4-FFF2-40B4-BE49-F238E27FC236}">
                <a16:creationId xmlns:a16="http://schemas.microsoft.com/office/drawing/2014/main" id="{219CF9D1-61BF-6992-F437-C29C74162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37422" y="3853882"/>
            <a:ext cx="1400072" cy="1360112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/>
            </a:outerShdw>
          </a:effectLst>
        </p:spPr>
      </p:pic>
      <p:pic>
        <p:nvPicPr>
          <p:cNvPr id="15" name="Immagine 14" descr="Immagine che contiene clipart, illustrazione, cartone animato, arte&#10;&#10;Descrizione generata automaticamente">
            <a:extLst>
              <a:ext uri="{FF2B5EF4-FFF2-40B4-BE49-F238E27FC236}">
                <a16:creationId xmlns:a16="http://schemas.microsoft.com/office/drawing/2014/main" id="{03642105-C7D2-A7DB-A199-E227AB5B6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63092" y="-126011"/>
            <a:ext cx="2338096" cy="1539461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/>
            </a:outerShdw>
            <a:softEdge rad="0"/>
          </a:effectLst>
        </p:spPr>
      </p:pic>
      <p:pic>
        <p:nvPicPr>
          <p:cNvPr id="4" name="Immagine 3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C69049DB-A1B7-037D-D29E-4543642E98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8" t="10377" r="3981" b="14607"/>
          <a:stretch/>
        </p:blipFill>
        <p:spPr>
          <a:xfrm>
            <a:off x="6887024" y="73300"/>
            <a:ext cx="2153179" cy="500743"/>
          </a:xfrm>
          <a:prstGeom prst="rect">
            <a:avLst/>
          </a:prstGeom>
        </p:spPr>
      </p:pic>
      <p:pic>
        <p:nvPicPr>
          <p:cNvPr id="10" name="Immagine 9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A2AC2C0F-32DA-9A1D-64BD-9EED917A7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12" name="Immagine 11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55277C80-FF2B-CDD5-1325-48A870B4A3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  <p:sp>
        <p:nvSpPr>
          <p:cNvPr id="14" name="Sottotitolo 2">
            <a:extLst>
              <a:ext uri="{FF2B5EF4-FFF2-40B4-BE49-F238E27FC236}">
                <a16:creationId xmlns:a16="http://schemas.microsoft.com/office/drawing/2014/main" id="{2B2FF2DC-D10F-4C81-CA89-C51CB6412909}"/>
              </a:ext>
            </a:extLst>
          </p:cNvPr>
          <p:cNvSpPr txBox="1">
            <a:spLocks/>
          </p:cNvSpPr>
          <p:nvPr/>
        </p:nvSpPr>
        <p:spPr>
          <a:xfrm>
            <a:off x="563387" y="927262"/>
            <a:ext cx="6323638" cy="959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600" dirty="0">
                <a:solidFill>
                  <a:srgbClr val="434343"/>
                </a:solidFill>
              </a:rPr>
              <a:t>Attività di mobilità transnazionale a sostegno dello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sviluppo professionale </a:t>
            </a:r>
            <a:r>
              <a:rPr lang="it-IT" sz="1600" dirty="0">
                <a:solidFill>
                  <a:srgbClr val="434343"/>
                </a:solidFill>
              </a:rPr>
              <a:t>degli operatori pubblici e privati o degli attivisti di organizzazioni, </a:t>
            </a:r>
            <a:r>
              <a:rPr lang="it-IT" sz="1600" b="1" dirty="0">
                <a:solidFill>
                  <a:srgbClr val="445CD2"/>
                </a:solidFill>
              </a:rPr>
              <a:t>impegnati nel lavoro con i giovani</a:t>
            </a:r>
            <a:r>
              <a:rPr lang="it-IT" sz="1600" dirty="0">
                <a:solidFill>
                  <a:srgbClr val="434343"/>
                </a:solidFill>
              </a:rPr>
              <a:t>.</a:t>
            </a:r>
            <a:br>
              <a:rPr lang="it-IT" sz="1600" dirty="0">
                <a:solidFill>
                  <a:srgbClr val="434343"/>
                </a:solidFill>
              </a:rPr>
            </a:br>
            <a:r>
              <a:rPr lang="it-IT" sz="1600" dirty="0">
                <a:solidFill>
                  <a:srgbClr val="434343"/>
                </a:solidFill>
              </a:rPr>
              <a:t>Visite di studio, formazioni, seminari, attività di osservazione, ecc.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3ED740B-7779-31C3-2004-96339739E079}"/>
              </a:ext>
            </a:extLst>
          </p:cNvPr>
          <p:cNvSpPr/>
          <p:nvPr/>
        </p:nvSpPr>
        <p:spPr>
          <a:xfrm>
            <a:off x="683606" y="1940762"/>
            <a:ext cx="2110974" cy="615793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b="1" dirty="0"/>
              <a:t>Eguaglianza di genere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1502358-F63E-B393-6019-D91A80F9499D}"/>
              </a:ext>
            </a:extLst>
          </p:cNvPr>
          <p:cNvSpPr/>
          <p:nvPr/>
        </p:nvSpPr>
        <p:spPr>
          <a:xfrm>
            <a:off x="683606" y="3559707"/>
            <a:ext cx="2110974" cy="5399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Dialogo strutturato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66FC023-4521-54D5-599F-A47A824740DC}"/>
              </a:ext>
            </a:extLst>
          </p:cNvPr>
          <p:cNvSpPr/>
          <p:nvPr/>
        </p:nvSpPr>
        <p:spPr>
          <a:xfrm>
            <a:off x="683606" y="2654227"/>
            <a:ext cx="2110974" cy="8078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2">
                    <a:lumMod val="25000"/>
                  </a:schemeClr>
                </a:solidFill>
              </a:rPr>
              <a:t>Supporto all’inclusione sociale e lavorativa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1FB4B761-F1FF-1836-C17C-046AADC42BB3}"/>
              </a:ext>
            </a:extLst>
          </p:cNvPr>
          <p:cNvSpPr/>
          <p:nvPr/>
        </p:nvSpPr>
        <p:spPr>
          <a:xfrm>
            <a:off x="2794581" y="1940762"/>
            <a:ext cx="4092444" cy="6157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52000" indent="-252000">
              <a:buFont typeface="Wingdings" panose="05000000000000000000" pitchFamily="2" charset="2"/>
              <a:buChar char="ü"/>
            </a:pPr>
            <a:r>
              <a:rPr lang="it-IT" sz="1300" b="1" dirty="0">
                <a:solidFill>
                  <a:srgbClr val="445CD2"/>
                </a:solidFill>
              </a:rPr>
              <a:t>Comune di Montemaggiore (</a:t>
            </a:r>
            <a:r>
              <a:rPr lang="en-US" sz="1300" b="1" i="0" dirty="0">
                <a:solidFill>
                  <a:srgbClr val="445CD2"/>
                </a:solidFill>
                <a:effectLst/>
              </a:rPr>
              <a:t>A Step Forward Towards a Gender Equality)</a:t>
            </a:r>
            <a:endParaRPr lang="it-IT" sz="1300" b="1" dirty="0">
              <a:solidFill>
                <a:srgbClr val="445CD2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5BA871A-9907-5B24-9EBF-FBB5F28C18B7}"/>
              </a:ext>
            </a:extLst>
          </p:cNvPr>
          <p:cNvSpPr/>
          <p:nvPr/>
        </p:nvSpPr>
        <p:spPr>
          <a:xfrm>
            <a:off x="2794580" y="3559707"/>
            <a:ext cx="4092444" cy="5399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252000" indent="-252000">
              <a:buFont typeface="Wingdings" panose="05000000000000000000" pitchFamily="2" charset="2"/>
              <a:buChar char="ü"/>
            </a:pPr>
            <a:r>
              <a:rPr lang="en-US" sz="1300" b="1" dirty="0" err="1">
                <a:solidFill>
                  <a:srgbClr val="445CD2"/>
                </a:solidFill>
              </a:rPr>
              <a:t>Comune</a:t>
            </a:r>
            <a:r>
              <a:rPr lang="en-US" sz="1300" b="1" dirty="0">
                <a:solidFill>
                  <a:srgbClr val="445CD2"/>
                </a:solidFill>
              </a:rPr>
              <a:t> Nizza di Sicilia (How to work together for promoting Youth employment in Europe, Happy-UE)</a:t>
            </a:r>
            <a:endParaRPr lang="it-IT" sz="1300" b="1" dirty="0">
              <a:solidFill>
                <a:srgbClr val="445CD2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6C4C1E0-1014-8485-CF2A-9D316BF023D2}"/>
              </a:ext>
            </a:extLst>
          </p:cNvPr>
          <p:cNvSpPr/>
          <p:nvPr/>
        </p:nvSpPr>
        <p:spPr>
          <a:xfrm>
            <a:off x="2794580" y="2654227"/>
            <a:ext cx="4092444" cy="8078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52000" indent="-252000">
              <a:buFont typeface="Wingdings" panose="05000000000000000000" pitchFamily="2" charset="2"/>
              <a:buChar char="ü"/>
            </a:pPr>
            <a:r>
              <a:rPr lang="it-IT" sz="1300" b="1" i="0" dirty="0">
                <a:solidFill>
                  <a:srgbClr val="445CD2"/>
                </a:solidFill>
                <a:effectLst/>
              </a:rPr>
              <a:t>Comune di Sant’Alessio</a:t>
            </a:r>
            <a:r>
              <a:rPr lang="it-IT" sz="1300" b="1" dirty="0">
                <a:solidFill>
                  <a:srgbClr val="445CD2"/>
                </a:solidFill>
              </a:rPr>
              <a:t> </a:t>
            </a:r>
            <a:r>
              <a:rPr lang="it-IT" sz="1300" b="1" i="0" dirty="0">
                <a:solidFill>
                  <a:srgbClr val="445CD2"/>
                </a:solidFill>
                <a:effectLst/>
              </a:rPr>
              <a:t>(Youth </a:t>
            </a:r>
            <a:r>
              <a:rPr lang="it-IT" sz="1300" b="1" i="0" dirty="0" err="1">
                <a:solidFill>
                  <a:srgbClr val="445CD2"/>
                </a:solidFill>
                <a:effectLst/>
              </a:rPr>
              <a:t>Violence</a:t>
            </a:r>
            <a:r>
              <a:rPr lang="it-IT" sz="1300" b="1" i="0" dirty="0">
                <a:solidFill>
                  <a:srgbClr val="445CD2"/>
                </a:solidFill>
                <a:effectLst/>
              </a:rPr>
              <a:t> </a:t>
            </a:r>
            <a:r>
              <a:rPr lang="it-IT" sz="1300" b="1" i="0" dirty="0" err="1">
                <a:solidFill>
                  <a:srgbClr val="445CD2"/>
                </a:solidFill>
                <a:effectLst/>
              </a:rPr>
              <a:t>Behaviors</a:t>
            </a:r>
            <a:r>
              <a:rPr lang="en-US" sz="1300" b="1" i="0" dirty="0">
                <a:solidFill>
                  <a:srgbClr val="445CD2"/>
                </a:solidFill>
                <a:effectLst/>
              </a:rPr>
              <a:t>)</a:t>
            </a:r>
          </a:p>
          <a:p>
            <a:pPr marL="252000" indent="-252000">
              <a:buFont typeface="Wingdings" panose="05000000000000000000" pitchFamily="2" charset="2"/>
              <a:buChar char="ü"/>
            </a:pPr>
            <a:r>
              <a:rPr lang="it-IT" sz="1300" b="1" i="0" dirty="0">
                <a:solidFill>
                  <a:srgbClr val="445CD2"/>
                </a:solidFill>
                <a:effectLst/>
              </a:rPr>
              <a:t>Comune di Sennori (Culture </a:t>
            </a:r>
            <a:r>
              <a:rPr lang="it-IT" sz="1300" b="1" i="0" dirty="0" err="1">
                <a:solidFill>
                  <a:srgbClr val="445CD2"/>
                </a:solidFill>
                <a:effectLst/>
              </a:rPr>
              <a:t>Against</a:t>
            </a:r>
            <a:r>
              <a:rPr lang="it-IT" sz="1300" b="1" i="0" dirty="0">
                <a:solidFill>
                  <a:srgbClr val="445CD2"/>
                </a:solidFill>
                <a:effectLst/>
              </a:rPr>
              <a:t> </a:t>
            </a:r>
            <a:r>
              <a:rPr lang="it-IT" sz="1300" b="1" i="0" dirty="0" err="1">
                <a:solidFill>
                  <a:srgbClr val="445CD2"/>
                </a:solidFill>
                <a:effectLst/>
              </a:rPr>
              <a:t>Unemployment</a:t>
            </a:r>
            <a:r>
              <a:rPr lang="en-US" sz="1300" b="1" i="0" dirty="0">
                <a:solidFill>
                  <a:srgbClr val="445CD2"/>
                </a:solidFill>
                <a:effectLst/>
              </a:rPr>
              <a:t>)</a:t>
            </a:r>
            <a:endParaRPr lang="it-IT" sz="1300" b="1" dirty="0">
              <a:solidFill>
                <a:srgbClr val="445C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51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0C004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FAACAD03-352B-0639-7190-A1D39FCC3414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7125554-B4CA-4257-1C6C-6C6E1C563003}"/>
              </a:ext>
            </a:extLst>
          </p:cNvPr>
          <p:cNvSpPr/>
          <p:nvPr/>
        </p:nvSpPr>
        <p:spPr>
          <a:xfrm>
            <a:off x="470026" y="697920"/>
            <a:ext cx="2233152" cy="3710955"/>
          </a:xfrm>
          <a:prstGeom prst="roundRect">
            <a:avLst/>
          </a:prstGeom>
          <a:solidFill>
            <a:srgbClr val="0E0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7CCB5B-6F6A-3BCE-D247-D4C7F4849579}"/>
              </a:ext>
            </a:extLst>
          </p:cNvPr>
          <p:cNvSpPr txBox="1"/>
          <p:nvPr/>
        </p:nvSpPr>
        <p:spPr>
          <a:xfrm>
            <a:off x="511401" y="1263690"/>
            <a:ext cx="2150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Ka1</a:t>
            </a: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Attività di partecipazione giovanile</a:t>
            </a:r>
            <a:endParaRPr lang="it-IT" sz="2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Immagine 13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6B6DB2B3-6CBB-1400-D4EF-5163B3E74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8" t="10377" r="3981" b="14607"/>
          <a:stretch/>
        </p:blipFill>
        <p:spPr>
          <a:xfrm>
            <a:off x="404873" y="41411"/>
            <a:ext cx="2153179" cy="500743"/>
          </a:xfrm>
          <a:prstGeom prst="rect">
            <a:avLst/>
          </a:prstGeom>
        </p:spPr>
      </p:pic>
      <p:sp>
        <p:nvSpPr>
          <p:cNvPr id="16" name="Google Shape;56;p13">
            <a:extLst>
              <a:ext uri="{FF2B5EF4-FFF2-40B4-BE49-F238E27FC236}">
                <a16:creationId xmlns:a16="http://schemas.microsoft.com/office/drawing/2014/main" id="{A41D1D52-6356-D012-34A9-C6FE4F774340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magine 1" descr="Immagine che contiene Danza, Forma fisica, Gomito, arte&#10;&#10;Descrizione generata automaticamente">
            <a:extLst>
              <a:ext uri="{FF2B5EF4-FFF2-40B4-BE49-F238E27FC236}">
                <a16:creationId xmlns:a16="http://schemas.microsoft.com/office/drawing/2014/main" id="{AC9E649E-713A-C051-772C-3D51E400C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46317" y="-163733"/>
            <a:ext cx="1736110" cy="1686565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Immagine 3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A003D3FE-8043-245F-9EC4-27736125C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8" name="Immagine 7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882B365B-F260-A669-4F62-5424D7B0C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CAF54065-894D-F4F7-0614-05644762AF7C}"/>
              </a:ext>
            </a:extLst>
          </p:cNvPr>
          <p:cNvSpPr txBox="1">
            <a:spLocks/>
          </p:cNvSpPr>
          <p:nvPr/>
        </p:nvSpPr>
        <p:spPr>
          <a:xfrm>
            <a:off x="2744553" y="767572"/>
            <a:ext cx="5614325" cy="99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600" dirty="0">
                <a:solidFill>
                  <a:srgbClr val="434343"/>
                </a:solidFill>
              </a:rPr>
              <a:t>Attività al di fuori dell'istruzione e della formazione formali che incoraggiano, promuovono e facilitano la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partecipazione dei giovani alla vita democratica </a:t>
            </a:r>
            <a:r>
              <a:rPr lang="it-IT" sz="1600" dirty="0">
                <a:solidFill>
                  <a:srgbClr val="434343"/>
                </a:solidFill>
              </a:rPr>
              <a:t>dell'Europa a livello locale, regionale, nazionale ed europeo.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D5EB361F-13F1-E130-4DBD-4FBC48447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757063"/>
              </p:ext>
            </p:extLst>
          </p:nvPr>
        </p:nvGraphicFramePr>
        <p:xfrm>
          <a:off x="2848304" y="2035792"/>
          <a:ext cx="6123309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471">
                  <a:extLst>
                    <a:ext uri="{9D8B030D-6E8A-4147-A177-3AD203B41FA5}">
                      <a16:colId xmlns:a16="http://schemas.microsoft.com/office/drawing/2014/main" val="3583517719"/>
                    </a:ext>
                  </a:extLst>
                </a:gridCol>
                <a:gridCol w="3162838">
                  <a:extLst>
                    <a:ext uri="{9D8B030D-6E8A-4147-A177-3AD203B41FA5}">
                      <a16:colId xmlns:a16="http://schemas.microsoft.com/office/drawing/2014/main" val="3620133688"/>
                    </a:ext>
                  </a:extLst>
                </a:gridCol>
              </a:tblGrid>
              <a:tr h="177005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Tipologie</a:t>
                      </a:r>
                      <a:r>
                        <a:rPr lang="en-GB" dirty="0"/>
                        <a:t> di </a:t>
                      </a:r>
                      <a:r>
                        <a:rPr lang="en-GB" dirty="0" err="1"/>
                        <a:t>attività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0023"/>
                  </a:ext>
                </a:extLst>
              </a:tr>
              <a:tr h="815230">
                <a:tc>
                  <a:txBody>
                    <a:bodyPr/>
                    <a:lstStyle/>
                    <a:p>
                      <a:pPr marL="216000" indent="-216000">
                        <a:buFont typeface="Wingdings" panose="05000000000000000000" pitchFamily="2" charset="2"/>
                        <a:buChar char="ü"/>
                      </a:pPr>
                      <a:r>
                        <a:rPr lang="it-IT" sz="1200" b="0" i="0" dirty="0">
                          <a:solidFill>
                            <a:srgbClr val="0E0656"/>
                          </a:solidFill>
                          <a:effectLst/>
                        </a:rPr>
                        <a:t>workshop e/o incontri di persona o online tra giovani e decisori politici</a:t>
                      </a:r>
                    </a:p>
                    <a:p>
                      <a:pPr marL="216000" indent="-216000">
                        <a:buFont typeface="Wingdings" panose="05000000000000000000" pitchFamily="2" charset="2"/>
                        <a:buChar char="ü"/>
                      </a:pPr>
                      <a:r>
                        <a:rPr lang="it-IT" sz="1200" b="0" i="0" dirty="0">
                          <a:solidFill>
                            <a:srgbClr val="0E0656"/>
                          </a:solidFill>
                          <a:effectLst/>
                        </a:rPr>
                        <a:t>seminari su temi europei</a:t>
                      </a:r>
                    </a:p>
                    <a:p>
                      <a:pPr marL="216000" indent="-216000">
                        <a:buFont typeface="Wingdings" panose="05000000000000000000" pitchFamily="2" charset="2"/>
                        <a:buChar char="ü"/>
                      </a:pPr>
                      <a:r>
                        <a:rPr lang="it-IT" sz="1200" b="0" i="0" dirty="0">
                          <a:solidFill>
                            <a:srgbClr val="0E0656"/>
                          </a:solidFill>
                          <a:effectLst/>
                        </a:rPr>
                        <a:t>consultazioni di giovani</a:t>
                      </a:r>
                    </a:p>
                    <a:p>
                      <a:pPr marL="216000" indent="-216000">
                        <a:buFont typeface="Wingdings" panose="05000000000000000000" pitchFamily="2" charset="2"/>
                        <a:buChar char="ü"/>
                      </a:pPr>
                      <a:r>
                        <a:rPr lang="it-IT" sz="1200" b="0" i="0" dirty="0">
                          <a:solidFill>
                            <a:srgbClr val="0E0656"/>
                          </a:solidFill>
                          <a:effectLst/>
                        </a:rPr>
                        <a:t>Campagne di sensibilizzazione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6000" lvl="0" indent="-21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200"/>
                        <a:buFont typeface="Wingdings" panose="05000000000000000000" pitchFamily="2" charset="2"/>
                        <a:buChar char="ü"/>
                      </a:pPr>
                      <a:r>
                        <a:rPr lang="it-IT" sz="1200" b="0" dirty="0">
                          <a:solidFill>
                            <a:srgbClr val="0E0656"/>
                          </a:solidFill>
                          <a:sym typeface="Lato"/>
                        </a:rPr>
                        <a:t>facilitazione dell'accesso a spazi virtuali e/o fisici per i giovani</a:t>
                      </a:r>
                    </a:p>
                    <a:p>
                      <a:pPr marL="216000" lvl="0" indent="-216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200"/>
                        <a:buFont typeface="Wingdings" panose="05000000000000000000" pitchFamily="2" charset="2"/>
                        <a:buChar char="ü"/>
                      </a:pPr>
                      <a:r>
                        <a:rPr lang="it-IT" sz="1200" b="0" dirty="0">
                          <a:solidFill>
                            <a:srgbClr val="0E0656"/>
                          </a:solidFill>
                          <a:sym typeface="Lato"/>
                        </a:rPr>
                        <a:t>simulazioni (funzionamento delle istituzioni democratiche) e giochi di ruolo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897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651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0C004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FAACAD03-352B-0639-7190-A1D39FCC3414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7125554-B4CA-4257-1C6C-6C6E1C563003}"/>
              </a:ext>
            </a:extLst>
          </p:cNvPr>
          <p:cNvSpPr/>
          <p:nvPr/>
        </p:nvSpPr>
        <p:spPr>
          <a:xfrm>
            <a:off x="470026" y="697920"/>
            <a:ext cx="2233152" cy="3710955"/>
          </a:xfrm>
          <a:prstGeom prst="roundRect">
            <a:avLst/>
          </a:prstGeom>
          <a:solidFill>
            <a:srgbClr val="0E0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7CCB5B-6F6A-3BCE-D247-D4C7F4849579}"/>
              </a:ext>
            </a:extLst>
          </p:cNvPr>
          <p:cNvSpPr txBox="1"/>
          <p:nvPr/>
        </p:nvSpPr>
        <p:spPr>
          <a:xfrm>
            <a:off x="511401" y="1263690"/>
            <a:ext cx="2150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Ka1</a:t>
            </a: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Attività di partecipazione giovanile</a:t>
            </a:r>
            <a:endParaRPr lang="it-IT" sz="2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Immagine 13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6B6DB2B3-6CBB-1400-D4EF-5163B3E74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8" t="10377" r="3981" b="14607"/>
          <a:stretch/>
        </p:blipFill>
        <p:spPr>
          <a:xfrm>
            <a:off x="404873" y="41411"/>
            <a:ext cx="2153179" cy="500743"/>
          </a:xfrm>
          <a:prstGeom prst="rect">
            <a:avLst/>
          </a:prstGeom>
        </p:spPr>
      </p:pic>
      <p:sp>
        <p:nvSpPr>
          <p:cNvPr id="16" name="Google Shape;56;p13">
            <a:extLst>
              <a:ext uri="{FF2B5EF4-FFF2-40B4-BE49-F238E27FC236}">
                <a16:creationId xmlns:a16="http://schemas.microsoft.com/office/drawing/2014/main" id="{A41D1D52-6356-D012-34A9-C6FE4F774340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magine 1" descr="Immagine che contiene Danza, Forma fisica, Gomito, arte&#10;&#10;Descrizione generata automaticamente">
            <a:extLst>
              <a:ext uri="{FF2B5EF4-FFF2-40B4-BE49-F238E27FC236}">
                <a16:creationId xmlns:a16="http://schemas.microsoft.com/office/drawing/2014/main" id="{AC9E649E-713A-C051-772C-3D51E400C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46317" y="-163733"/>
            <a:ext cx="1736110" cy="1686565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Immagine 3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A003D3FE-8043-245F-9EC4-27736125C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8" name="Immagine 7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882B365B-F260-A669-4F62-5424D7B0C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CE649B39-F54D-D7FA-6DF6-4A41B7EBE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353550"/>
              </p:ext>
            </p:extLst>
          </p:nvPr>
        </p:nvGraphicFramePr>
        <p:xfrm>
          <a:off x="2791063" y="1522832"/>
          <a:ext cx="6123309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258">
                  <a:extLst>
                    <a:ext uri="{9D8B030D-6E8A-4147-A177-3AD203B41FA5}">
                      <a16:colId xmlns:a16="http://schemas.microsoft.com/office/drawing/2014/main" val="2111515083"/>
                    </a:ext>
                  </a:extLst>
                </a:gridCol>
                <a:gridCol w="3308051">
                  <a:extLst>
                    <a:ext uri="{9D8B030D-6E8A-4147-A177-3AD203B41FA5}">
                      <a16:colId xmlns:a16="http://schemas.microsoft.com/office/drawing/2014/main" val="1138650365"/>
                    </a:ext>
                  </a:extLst>
                </a:gridCol>
              </a:tblGrid>
              <a:tr h="169338">
                <a:tc gridSpan="2">
                  <a:txBody>
                    <a:bodyPr/>
                    <a:lstStyle/>
                    <a:p>
                      <a:r>
                        <a:rPr lang="it-IT" noProof="0" dirty="0"/>
                        <a:t>Contributo finanziario per attività di partecipazione dei giovani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174049"/>
                  </a:ext>
                </a:extLst>
              </a:tr>
              <a:tr h="143937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Gestione 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500€ al mese (max. 24 mesi)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822298"/>
                  </a:ext>
                </a:extLst>
              </a:tr>
              <a:tr h="184542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Coaching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241 € al giorno (max 12 giorni, varia da paese a paese)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105316"/>
                  </a:ext>
                </a:extLst>
              </a:tr>
              <a:tr h="143937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Supporto per l’inclusione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100% dei costi reali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70783"/>
                  </a:ext>
                </a:extLst>
              </a:tr>
              <a:tr h="237073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Spese eccezionali (visti, vaccini)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80% dei costi reali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470282"/>
                  </a:ext>
                </a:extLst>
              </a:tr>
              <a:tr h="143937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Eventi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100 € a partecipante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354442"/>
                  </a:ext>
                </a:extLst>
              </a:tr>
              <a:tr h="143937"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Viaggi e pernottamenti/permanenza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noProof="0" dirty="0"/>
                        <a:t>Come per gli scambi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707319"/>
                  </a:ext>
                </a:extLst>
              </a:tr>
              <a:tr h="143937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noProof="0" dirty="0"/>
                        <a:t>Totale massimo possibile 60.000 €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736378"/>
                  </a:ext>
                </a:extLst>
              </a:tr>
            </a:tbl>
          </a:graphicData>
        </a:graphic>
      </p:graphicFrame>
      <p:pic>
        <p:nvPicPr>
          <p:cNvPr id="5" name="Immagine 4" descr="Immagine che contiene cerchio, giallo&#10;&#10;Descrizione generata automaticamente">
            <a:extLst>
              <a:ext uri="{FF2B5EF4-FFF2-40B4-BE49-F238E27FC236}">
                <a16:creationId xmlns:a16="http://schemas.microsoft.com/office/drawing/2014/main" id="{B8FECA69-FDA7-EC6D-7AAA-6BACA596FA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534" y="2989116"/>
            <a:ext cx="1144385" cy="114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42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0C004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FAACAD03-352B-0639-7190-A1D39FCC3414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C7935D-EEE7-C5BA-FF77-CA644DEFF036}"/>
              </a:ext>
            </a:extLst>
          </p:cNvPr>
          <p:cNvSpPr txBox="1"/>
          <p:nvPr/>
        </p:nvSpPr>
        <p:spPr>
          <a:xfrm>
            <a:off x="2640800" y="697921"/>
            <a:ext cx="525901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dirty="0">
                <a:solidFill>
                  <a:schemeClr val="tx1"/>
                </a:solidFill>
              </a:rPr>
              <a:t>I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partenariati per la cooperazione</a:t>
            </a:r>
            <a:r>
              <a:rPr lang="it-IT" sz="1600" b="1" dirty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sono progetti che combinano diverse tipologie di attività, finalizzati a fare acquisire a enti e organizzazioni esperienza nella cooperazione internazionale e rafforzare le loro capacità attraverso lo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scambio di pratiche e lo sviluppo di nuovi metodi di lavoro</a:t>
            </a:r>
            <a:r>
              <a:rPr lang="it-IT" sz="1600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it-IT" sz="1600" dirty="0">
              <a:solidFill>
                <a:schemeClr val="tx1"/>
              </a:solidFill>
            </a:endParaRPr>
          </a:p>
          <a:p>
            <a:pPr algn="l"/>
            <a:r>
              <a:rPr lang="it-IT" sz="1600" dirty="0">
                <a:solidFill>
                  <a:schemeClr val="tx1"/>
                </a:solidFill>
              </a:rPr>
              <a:t>I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partenariati su scala ridotta</a:t>
            </a:r>
            <a:r>
              <a:rPr lang="it-IT" sz="1600" b="1" dirty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offrono le stesse opportunità ad enti con minore esperienza, per coinvolgere n</a:t>
            </a:r>
            <a:r>
              <a:rPr lang="it-IT" sz="1600" kern="0" dirty="0">
                <a:solidFill>
                  <a:schemeClr val="tx1"/>
                </a:solidFill>
                <a:ea typeface="Calibri" panose="020F0502020204030204" pitchFamily="34" charset="0"/>
              </a:rPr>
              <a:t>uovi partecipanti e favorire un primo accesso al Programma.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7125554-B4CA-4257-1C6C-6C6E1C563003}"/>
              </a:ext>
            </a:extLst>
          </p:cNvPr>
          <p:cNvSpPr/>
          <p:nvPr/>
        </p:nvSpPr>
        <p:spPr>
          <a:xfrm>
            <a:off x="470026" y="697920"/>
            <a:ext cx="2088026" cy="3710955"/>
          </a:xfrm>
          <a:prstGeom prst="roundRect">
            <a:avLst/>
          </a:prstGeom>
          <a:solidFill>
            <a:srgbClr val="0E0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7CCB5B-6F6A-3BCE-D247-D4C7F4849579}"/>
              </a:ext>
            </a:extLst>
          </p:cNvPr>
          <p:cNvSpPr txBox="1"/>
          <p:nvPr/>
        </p:nvSpPr>
        <p:spPr>
          <a:xfrm>
            <a:off x="568728" y="1143748"/>
            <a:ext cx="189062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Ka2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Partenariati di cooperazione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Progettazione più strutturata</a:t>
            </a:r>
          </a:p>
          <a:p>
            <a:pPr algn="ctr"/>
            <a:endParaRPr lang="it-IT" sz="2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it-IT" sz="15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Agenzie nazionali e Agenzia Esecutiva</a:t>
            </a:r>
          </a:p>
        </p:txBody>
      </p:sp>
      <p:pic>
        <p:nvPicPr>
          <p:cNvPr id="14" name="Immagine 13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6B6DB2B3-6CBB-1400-D4EF-5163B3E74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8" t="10377" r="3981" b="14607"/>
          <a:stretch/>
        </p:blipFill>
        <p:spPr>
          <a:xfrm>
            <a:off x="404873" y="41411"/>
            <a:ext cx="2153179" cy="500743"/>
          </a:xfrm>
          <a:prstGeom prst="rect">
            <a:avLst/>
          </a:prstGeom>
        </p:spPr>
      </p:pic>
      <p:sp>
        <p:nvSpPr>
          <p:cNvPr id="16" name="Google Shape;56;p13">
            <a:extLst>
              <a:ext uri="{FF2B5EF4-FFF2-40B4-BE49-F238E27FC236}">
                <a16:creationId xmlns:a16="http://schemas.microsoft.com/office/drawing/2014/main" id="{A41D1D52-6356-D012-34A9-C6FE4F774340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magine 1" descr="Immagine che contiene Danza, Forma fisica, Gomito, arte&#10;&#10;Descrizione generata automaticamente">
            <a:extLst>
              <a:ext uri="{FF2B5EF4-FFF2-40B4-BE49-F238E27FC236}">
                <a16:creationId xmlns:a16="http://schemas.microsoft.com/office/drawing/2014/main" id="{AC9E649E-713A-C051-772C-3D51E400C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7788293" y="-347135"/>
            <a:ext cx="1512464" cy="1469301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Immagine 3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DE346C19-35B8-0B75-E9CD-F914C1E25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8" name="Immagine 7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6C7142C0-C92F-1211-E490-128634986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9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0C004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FAACAD03-352B-0639-7190-A1D39FCC3414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7125554-B4CA-4257-1C6C-6C6E1C563003}"/>
              </a:ext>
            </a:extLst>
          </p:cNvPr>
          <p:cNvSpPr/>
          <p:nvPr/>
        </p:nvSpPr>
        <p:spPr>
          <a:xfrm>
            <a:off x="470026" y="697920"/>
            <a:ext cx="2088026" cy="3710955"/>
          </a:xfrm>
          <a:prstGeom prst="roundRect">
            <a:avLst/>
          </a:prstGeom>
          <a:solidFill>
            <a:srgbClr val="0E0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7CCB5B-6F6A-3BCE-D247-D4C7F4849579}"/>
              </a:ext>
            </a:extLst>
          </p:cNvPr>
          <p:cNvSpPr txBox="1"/>
          <p:nvPr/>
        </p:nvSpPr>
        <p:spPr>
          <a:xfrm>
            <a:off x="552775" y="1258203"/>
            <a:ext cx="1890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Ka2</a:t>
            </a:r>
          </a:p>
          <a:p>
            <a:pPr algn="ctr"/>
            <a:r>
              <a:rPr lang="it-IT" sz="2000" b="1" i="1" dirty="0">
                <a:solidFill>
                  <a:schemeClr val="bg1"/>
                </a:solidFill>
              </a:rPr>
              <a:t>Partenariati di cooperazione</a:t>
            </a:r>
          </a:p>
          <a:p>
            <a:pPr algn="ctr"/>
            <a:r>
              <a:rPr lang="it-IT" sz="2000" b="1" i="1" dirty="0">
                <a:solidFill>
                  <a:schemeClr val="bg1"/>
                </a:solidFill>
              </a:rPr>
              <a:t>Progettazione più strutturata</a:t>
            </a:r>
            <a:endParaRPr lang="it-IT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Immagine 13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6B6DB2B3-6CBB-1400-D4EF-5163B3E74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8" t="10377" r="3981" b="14607"/>
          <a:stretch/>
        </p:blipFill>
        <p:spPr>
          <a:xfrm>
            <a:off x="404873" y="41411"/>
            <a:ext cx="2153179" cy="500743"/>
          </a:xfrm>
          <a:prstGeom prst="rect">
            <a:avLst/>
          </a:prstGeom>
        </p:spPr>
      </p:pic>
      <p:sp>
        <p:nvSpPr>
          <p:cNvPr id="16" name="Google Shape;56;p13">
            <a:extLst>
              <a:ext uri="{FF2B5EF4-FFF2-40B4-BE49-F238E27FC236}">
                <a16:creationId xmlns:a16="http://schemas.microsoft.com/office/drawing/2014/main" id="{A41D1D52-6356-D012-34A9-C6FE4F774340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magine 1" descr="Immagine che contiene Danza, Forma fisica, Gomito, arte&#10;&#10;Descrizione generata automaticamente">
            <a:extLst>
              <a:ext uri="{FF2B5EF4-FFF2-40B4-BE49-F238E27FC236}">
                <a16:creationId xmlns:a16="http://schemas.microsoft.com/office/drawing/2014/main" id="{AC9E649E-713A-C051-772C-3D51E400C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7788293" y="-347135"/>
            <a:ext cx="1512464" cy="1469301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Immagine 3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DE346C19-35B8-0B75-E9CD-F914C1E25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8" name="Immagine 7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6C7142C0-C92F-1211-E490-128634986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9D83D25-8282-15CB-F0B4-7CA447AFE3F4}"/>
              </a:ext>
            </a:extLst>
          </p:cNvPr>
          <p:cNvSpPr/>
          <p:nvPr/>
        </p:nvSpPr>
        <p:spPr>
          <a:xfrm>
            <a:off x="2667631" y="1143748"/>
            <a:ext cx="1776952" cy="98894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Partecipazione democratica e inclusione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1D5E5CC-3B4D-2549-6585-6D2EE8518788}"/>
              </a:ext>
            </a:extLst>
          </p:cNvPr>
          <p:cNvSpPr/>
          <p:nvPr/>
        </p:nvSpPr>
        <p:spPr>
          <a:xfrm>
            <a:off x="4444583" y="1143748"/>
            <a:ext cx="4523879" cy="9889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r>
              <a:rPr lang="it-IT" sz="1300" b="1" i="1" dirty="0">
                <a:solidFill>
                  <a:schemeClr val="tx1"/>
                </a:solidFill>
                <a:effectLst/>
              </a:rPr>
              <a:t>Comune di Giardini Naxos</a:t>
            </a:r>
          </a:p>
          <a:p>
            <a:endParaRPr lang="it-IT" sz="1300" b="1" i="1" dirty="0">
              <a:solidFill>
                <a:schemeClr val="tx1"/>
              </a:solidFill>
              <a:effectLst/>
            </a:endParaRPr>
          </a:p>
          <a:p>
            <a:pPr algn="just"/>
            <a:r>
              <a:rPr lang="it-IT" sz="1300" b="1" dirty="0">
                <a:solidFill>
                  <a:schemeClr val="tx1"/>
                </a:solidFill>
              </a:rPr>
              <a:t>1. Fase di preparazione: identificare le sfide dei giovani emarginati nella partecipazione alla vita democratica locale</a:t>
            </a:r>
          </a:p>
          <a:p>
            <a:pPr algn="just"/>
            <a:r>
              <a:rPr lang="it-IT" sz="1300" b="1" dirty="0">
                <a:solidFill>
                  <a:schemeClr val="tx1"/>
                </a:solidFill>
              </a:rPr>
              <a:t>2. Sviluppo di una metodologia innovativa basata sull'arte</a:t>
            </a:r>
          </a:p>
          <a:p>
            <a:pPr algn="just"/>
            <a:r>
              <a:rPr lang="it-IT" sz="1300" b="1" dirty="0">
                <a:solidFill>
                  <a:schemeClr val="tx1"/>
                </a:solidFill>
              </a:rPr>
              <a:t>3. Sperimentazione della metodologia con giovani svantaggiati</a:t>
            </a:r>
          </a:p>
          <a:p>
            <a:pPr algn="just"/>
            <a:r>
              <a:rPr lang="it-IT" sz="1300" b="1" dirty="0">
                <a:solidFill>
                  <a:schemeClr val="tx1"/>
                </a:solidFill>
              </a:rPr>
              <a:t>4. Sviluppo di un corso per operatori giovanili e responsabili politici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AC67F06-DD95-35ED-2B1A-427EB0FC5D7D}"/>
              </a:ext>
            </a:extLst>
          </p:cNvPr>
          <p:cNvSpPr/>
          <p:nvPr/>
        </p:nvSpPr>
        <p:spPr>
          <a:xfrm>
            <a:off x="2667631" y="2187453"/>
            <a:ext cx="1625740" cy="11478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Supportare l’inclusione sociale e lavorativa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EC4559F-0CFD-CC7B-3A53-845C34C1AFC3}"/>
              </a:ext>
            </a:extLst>
          </p:cNvPr>
          <p:cNvSpPr/>
          <p:nvPr/>
        </p:nvSpPr>
        <p:spPr>
          <a:xfrm>
            <a:off x="4293371" y="2187454"/>
            <a:ext cx="4675092" cy="11478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s-ES" sz="1000" b="1" i="1" dirty="0" err="1">
                <a:solidFill>
                  <a:schemeClr val="bg1"/>
                </a:solidFill>
              </a:rPr>
              <a:t>Comune</a:t>
            </a:r>
            <a:r>
              <a:rPr lang="es-ES" sz="1000" b="1" i="1" dirty="0">
                <a:solidFill>
                  <a:schemeClr val="bg1"/>
                </a:solidFill>
              </a:rPr>
              <a:t> di </a:t>
            </a:r>
            <a:r>
              <a:rPr lang="es-ES" sz="1000" b="1" i="1" dirty="0" err="1">
                <a:solidFill>
                  <a:schemeClr val="bg1"/>
                </a:solidFill>
              </a:rPr>
              <a:t>Polpenazze</a:t>
            </a:r>
            <a:r>
              <a:rPr lang="es-ES" sz="1000" b="1" i="1" dirty="0">
                <a:solidFill>
                  <a:schemeClr val="bg1"/>
                </a:solidFill>
              </a:rPr>
              <a:t> del </a:t>
            </a:r>
            <a:r>
              <a:rPr lang="es-ES" sz="1000" b="1" i="1" dirty="0" err="1">
                <a:solidFill>
                  <a:schemeClr val="bg1"/>
                </a:solidFill>
              </a:rPr>
              <a:t>Garda</a:t>
            </a:r>
            <a:endParaRPr lang="es-ES" sz="1000" b="1" i="1" dirty="0">
              <a:solidFill>
                <a:schemeClr val="bg1"/>
              </a:solidFill>
            </a:endParaRPr>
          </a:p>
          <a:p>
            <a:endParaRPr lang="es-ES" sz="1000" b="1" i="1" dirty="0">
              <a:solidFill>
                <a:schemeClr val="bg1"/>
              </a:solidFill>
            </a:endParaRPr>
          </a:p>
          <a:p>
            <a:r>
              <a:rPr lang="it-IT" sz="1000" b="1" dirty="0">
                <a:solidFill>
                  <a:schemeClr val="bg1"/>
                </a:solidFill>
              </a:rPr>
              <a:t>1. Mappatura del territorio sulla condizione dei NEET</a:t>
            </a:r>
          </a:p>
          <a:p>
            <a:r>
              <a:rPr lang="it-IT" sz="1000" b="1" i="1" dirty="0">
                <a:solidFill>
                  <a:schemeClr val="bg1"/>
                </a:solidFill>
              </a:rPr>
              <a:t>2. Corso di formazione per operatori </a:t>
            </a:r>
          </a:p>
          <a:p>
            <a:r>
              <a:rPr lang="it-IT" sz="1000" b="1" i="1" dirty="0">
                <a:solidFill>
                  <a:schemeClr val="bg1"/>
                </a:solidFill>
              </a:rPr>
              <a:t>3. Scambio di buone pratiche sul tema dell’imprenditoria sociale</a:t>
            </a:r>
          </a:p>
          <a:p>
            <a:r>
              <a:rPr lang="it-IT" sz="1000" b="1" i="1" dirty="0">
                <a:solidFill>
                  <a:schemeClr val="bg1"/>
                </a:solidFill>
              </a:rPr>
              <a:t>4. Laboratori rivolti ai NEET</a:t>
            </a:r>
          </a:p>
          <a:p>
            <a:r>
              <a:rPr lang="it-IT" sz="1000" b="1" i="1" dirty="0">
                <a:solidFill>
                  <a:schemeClr val="bg1"/>
                </a:solidFill>
              </a:rPr>
              <a:t>5. Produzione di un ebook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607B4D4-611B-D7E8-7C1C-6AC7D79E14B1}"/>
              </a:ext>
            </a:extLst>
          </p:cNvPr>
          <p:cNvSpPr txBox="1"/>
          <p:nvPr/>
        </p:nvSpPr>
        <p:spPr>
          <a:xfrm>
            <a:off x="4146523" y="3469567"/>
            <a:ext cx="4821940" cy="1060371"/>
          </a:xfrm>
          <a:prstGeom prst="rect">
            <a:avLst/>
          </a:prstGeom>
          <a:noFill/>
          <a:ln w="31750" cap="rnd" cmpd="sng"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300" b="1" dirty="0">
                <a:solidFill>
                  <a:schemeClr val="tx1"/>
                </a:solidFill>
              </a:rPr>
              <a:t>Partenariati di cooperazione</a:t>
            </a:r>
            <a:r>
              <a:rPr lang="it-IT" sz="1300" dirty="0">
                <a:solidFill>
                  <a:schemeClr val="tx1"/>
                </a:solidFill>
              </a:rPr>
              <a:t>: contributo forfettario</a:t>
            </a:r>
            <a:br>
              <a:rPr lang="it-IT" sz="1300" dirty="0">
                <a:solidFill>
                  <a:schemeClr val="tx1"/>
                </a:solidFill>
              </a:rPr>
            </a:br>
            <a:r>
              <a:rPr lang="it-IT" sz="1300" dirty="0">
                <a:solidFill>
                  <a:schemeClr val="tx1"/>
                </a:solidFill>
              </a:rPr>
              <a:t>di </a:t>
            </a:r>
            <a:r>
              <a:rPr lang="fr-FR" sz="1300" dirty="0">
                <a:solidFill>
                  <a:schemeClr val="tx1"/>
                </a:solidFill>
              </a:rPr>
              <a:t>120, 250 o 400 </a:t>
            </a:r>
            <a:r>
              <a:rPr lang="fr-FR" sz="1300" dirty="0" err="1">
                <a:solidFill>
                  <a:schemeClr val="tx1"/>
                </a:solidFill>
              </a:rPr>
              <a:t>mila</a:t>
            </a:r>
            <a:r>
              <a:rPr lang="fr-FR" sz="1300" dirty="0">
                <a:solidFill>
                  <a:schemeClr val="tx1"/>
                </a:solidFill>
              </a:rPr>
              <a:t> Euro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300" b="1" dirty="0">
                <a:solidFill>
                  <a:schemeClr val="tx1"/>
                </a:solidFill>
              </a:rPr>
              <a:t>Partenariati su scala ridotta</a:t>
            </a:r>
            <a:r>
              <a:rPr lang="it-IT" sz="1300" dirty="0">
                <a:solidFill>
                  <a:schemeClr val="tx1"/>
                </a:solidFill>
              </a:rPr>
              <a:t>: contributo forfettario</a:t>
            </a:r>
            <a:br>
              <a:rPr lang="it-IT" sz="1300" dirty="0">
                <a:solidFill>
                  <a:schemeClr val="tx1"/>
                </a:solidFill>
              </a:rPr>
            </a:br>
            <a:r>
              <a:rPr lang="it-IT" sz="1300" dirty="0">
                <a:solidFill>
                  <a:schemeClr val="tx1"/>
                </a:solidFill>
              </a:rPr>
              <a:t>di 30 o 60 mila Euro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0BAC183-C723-B1D5-D697-8C198A656D82}"/>
              </a:ext>
            </a:extLst>
          </p:cNvPr>
          <p:cNvSpPr txBox="1"/>
          <p:nvPr/>
        </p:nvSpPr>
        <p:spPr>
          <a:xfrm>
            <a:off x="2667631" y="3469567"/>
            <a:ext cx="1478892" cy="1060370"/>
          </a:xfrm>
          <a:prstGeom prst="rect">
            <a:avLst/>
          </a:prstGeom>
          <a:solidFill>
            <a:schemeClr val="tx1">
              <a:lumMod val="75000"/>
              <a:alpha val="99000"/>
            </a:schemeClr>
          </a:solidFill>
          <a:ln w="31750" cap="rnd" cmpd="sng">
            <a:solidFill>
              <a:schemeClr val="tx1">
                <a:lumMod val="6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b="1" dirty="0">
                <a:solidFill>
                  <a:srgbClr val="FFFFFF"/>
                </a:solidFill>
              </a:rPr>
              <a:t>Supporto finanziario</a:t>
            </a:r>
          </a:p>
        </p:txBody>
      </p:sp>
      <p:pic>
        <p:nvPicPr>
          <p:cNvPr id="19" name="Immagine 18" descr="Immagine che contiene cerchio, giallo&#10;&#10;Descrizione generata automaticamente">
            <a:extLst>
              <a:ext uri="{FF2B5EF4-FFF2-40B4-BE49-F238E27FC236}">
                <a16:creationId xmlns:a16="http://schemas.microsoft.com/office/drawing/2014/main" id="{2019B500-17D2-6D22-6038-3152F14FE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469" y="3197195"/>
            <a:ext cx="960171" cy="9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47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4DFDD3B5-6462-0505-EB16-B20F13AA86B5}"/>
              </a:ext>
            </a:extLst>
          </p:cNvPr>
          <p:cNvSpPr/>
          <p:nvPr/>
        </p:nvSpPr>
        <p:spPr>
          <a:xfrm>
            <a:off x="727618" y="416859"/>
            <a:ext cx="1735827" cy="3741765"/>
          </a:xfrm>
          <a:prstGeom prst="roundRect">
            <a:avLst/>
          </a:prstGeom>
          <a:solidFill>
            <a:srgbClr val="F7C9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0C004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  <a:endParaRPr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FAACAD03-352B-0639-7190-A1D39FCC3414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8C4ADC7-C1D0-9291-40E6-08DF0390C47B}"/>
              </a:ext>
            </a:extLst>
          </p:cNvPr>
          <p:cNvSpPr txBox="1"/>
          <p:nvPr/>
        </p:nvSpPr>
        <p:spPr>
          <a:xfrm>
            <a:off x="2515044" y="1871111"/>
            <a:ext cx="5627471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lvl="0">
              <a:lnSpc>
                <a:spcPct val="150000"/>
              </a:lnSpc>
              <a:buClr>
                <a:srgbClr val="0C004B"/>
              </a:buClr>
              <a:buSzPts val="1900"/>
            </a:pP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Eurodesk è la </a:t>
            </a:r>
            <a:r>
              <a:rPr lang="en-GB" b="1" dirty="0" err="1">
                <a:solidFill>
                  <a:srgbClr val="445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struttura</a:t>
            </a:r>
            <a:r>
              <a:rPr lang="en-GB" b="1" dirty="0">
                <a:solidFill>
                  <a:srgbClr val="445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  <a:r>
              <a:rPr lang="en-GB" b="1" dirty="0" err="1">
                <a:solidFill>
                  <a:srgbClr val="445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ufficiale</a:t>
            </a:r>
            <a:r>
              <a:rPr lang="en-GB" b="1" dirty="0">
                <a:solidFill>
                  <a:srgbClr val="445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  <a:r>
              <a:rPr lang="en-GB" b="1" dirty="0" err="1">
                <a:solidFill>
                  <a:srgbClr val="445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della</a:t>
            </a:r>
            <a:r>
              <a:rPr lang="en-GB" b="1" dirty="0">
                <a:solidFill>
                  <a:srgbClr val="445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  <a:r>
              <a:rPr lang="en-GB" b="1" dirty="0" err="1">
                <a:solidFill>
                  <a:srgbClr val="445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Commissione</a:t>
            </a:r>
            <a:r>
              <a:rPr lang="en-GB" b="1" dirty="0">
                <a:solidFill>
                  <a:srgbClr val="445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  <a:r>
              <a:rPr lang="en-GB" b="1" dirty="0" err="1">
                <a:solidFill>
                  <a:srgbClr val="445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europea</a:t>
            </a:r>
            <a:r>
              <a:rPr lang="en-GB" dirty="0">
                <a:solidFill>
                  <a:srgbClr val="445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per le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attività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di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informazione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sui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programmi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Erasmus+ e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Corpo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Europeo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di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Solidarietà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e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dedicata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allo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sviluppo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delle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politiche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giovanili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e al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rafforzamento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dei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giovani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e del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settore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giovanile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F425D0-D10C-4B84-7712-75D17442F419}"/>
              </a:ext>
            </a:extLst>
          </p:cNvPr>
          <p:cNvSpPr txBox="1"/>
          <p:nvPr/>
        </p:nvSpPr>
        <p:spPr>
          <a:xfrm>
            <a:off x="779217" y="1095681"/>
            <a:ext cx="1684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Rete Eurodesk</a:t>
            </a:r>
          </a:p>
          <a:p>
            <a:pPr algn="ctr"/>
            <a:endParaRPr lang="it-IT" sz="2000" b="1" dirty="0">
              <a:solidFill>
                <a:srgbClr val="445CD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it-IT" sz="2000" b="1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Europa e in Sicilia</a:t>
            </a:r>
          </a:p>
          <a:p>
            <a:endParaRPr lang="it-IT" sz="2000" dirty="0">
              <a:solidFill>
                <a:srgbClr val="445CD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magine 4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7A59C9CA-4FA1-E39E-E8BB-CD6FDB18F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8" name="Immagine 7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294DA98B-D0A5-BFA7-E73D-921783479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8B35B0B7-2432-E342-A996-CBEF334425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11" y="-1"/>
            <a:ext cx="6054989" cy="187234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7010188-11AA-040B-89CE-3FD4F9C007D0}"/>
              </a:ext>
            </a:extLst>
          </p:cNvPr>
          <p:cNvSpPr txBox="1"/>
          <p:nvPr/>
        </p:nvSpPr>
        <p:spPr>
          <a:xfrm>
            <a:off x="2515044" y="1871110"/>
            <a:ext cx="5627471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lvl="0">
              <a:lnSpc>
                <a:spcPct val="150000"/>
              </a:lnSpc>
              <a:buClr>
                <a:srgbClr val="0C004B"/>
              </a:buClr>
              <a:buSzPts val="1900"/>
            </a:pPr>
            <a:r>
              <a:rPr lang="it-IT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Presente in tutti i paesi dei due Programmi (quindi più ampia dell’UE), in Italia con circa 90 punti e in Sicilia con tre Punti locali:</a:t>
            </a:r>
          </a:p>
          <a:p>
            <a:pPr marL="393700" lvl="0" indent="-285750">
              <a:lnSpc>
                <a:spcPct val="150000"/>
              </a:lnSpc>
              <a:buClr>
                <a:srgbClr val="0C004B"/>
              </a:buClr>
              <a:buSzPts val="1900"/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Centro di Palermo (informazione, orientamento, supporto)</a:t>
            </a:r>
          </a:p>
          <a:p>
            <a:pPr marL="393700" lvl="0" indent="-285750">
              <a:lnSpc>
                <a:spcPct val="150000"/>
              </a:lnSpc>
              <a:buClr>
                <a:srgbClr val="0C004B"/>
              </a:buClr>
              <a:buSzPts val="190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Antenne di Sant’Agata Militello e Letojanni (informazione)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DB7C4FC-0AEE-C8B8-B1D0-00F2072263C4}"/>
              </a:ext>
            </a:extLst>
          </p:cNvPr>
          <p:cNvSpPr txBox="1"/>
          <p:nvPr/>
        </p:nvSpPr>
        <p:spPr>
          <a:xfrm>
            <a:off x="2515044" y="3108023"/>
            <a:ext cx="5627471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lvl="0">
              <a:lnSpc>
                <a:spcPct val="150000"/>
              </a:lnSpc>
              <a:buClr>
                <a:srgbClr val="0C004B"/>
              </a:buClr>
              <a:buSzPts val="1900"/>
            </a:pPr>
            <a:r>
              <a:rPr lang="it-IT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Adesione sempre possibile per Enti locali ed associazioni, nelle provincie e nelle Città metropolitane attualmente non coperte</a:t>
            </a:r>
            <a:br>
              <a:rPr lang="it-IT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</a:br>
            <a:r>
              <a:rPr lang="it-IT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  <a:hlinkClick r:id="rId6"/>
              </a:rPr>
              <a:t>www.eurodesk.it</a:t>
            </a:r>
            <a:r>
              <a:rPr lang="it-IT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9DB359E-0D46-E0A1-502B-ACB305B86AED}"/>
              </a:ext>
            </a:extLst>
          </p:cNvPr>
          <p:cNvSpPr txBox="1"/>
          <p:nvPr/>
        </p:nvSpPr>
        <p:spPr>
          <a:xfrm>
            <a:off x="2816036" y="3807246"/>
            <a:ext cx="5627471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lvl="0" algn="r">
              <a:lnSpc>
                <a:spcPct val="150000"/>
              </a:lnSpc>
              <a:buClr>
                <a:srgbClr val="0C004B"/>
              </a:buClr>
              <a:buSzPts val="1900"/>
            </a:pPr>
            <a:r>
              <a:rPr lang="it-IT" b="1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Per supporto e consulenze in Sicilia</a:t>
            </a:r>
            <a:br>
              <a:rPr lang="it-IT" b="1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</a:br>
            <a:r>
              <a:rPr lang="it-IT" b="1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  <a:hlinkClick r:id="rId7"/>
              </a:rPr>
              <a:t>consulenzacomuni@informa-giovani.net</a:t>
            </a:r>
            <a:r>
              <a:rPr lang="it-IT" b="1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1780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0C004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FAACAD03-352B-0639-7190-A1D39FCC3414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7125554-B4CA-4257-1C6C-6C6E1C563003}"/>
              </a:ext>
            </a:extLst>
          </p:cNvPr>
          <p:cNvSpPr/>
          <p:nvPr/>
        </p:nvSpPr>
        <p:spPr>
          <a:xfrm>
            <a:off x="470026" y="697920"/>
            <a:ext cx="2088026" cy="3710955"/>
          </a:xfrm>
          <a:prstGeom prst="roundRect">
            <a:avLst/>
          </a:prstGeom>
          <a:solidFill>
            <a:srgbClr val="0E0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7CCB5B-6F6A-3BCE-D247-D4C7F4849579}"/>
              </a:ext>
            </a:extLst>
          </p:cNvPr>
          <p:cNvSpPr txBox="1"/>
          <p:nvPr/>
        </p:nvSpPr>
        <p:spPr>
          <a:xfrm>
            <a:off x="563386" y="1199180"/>
            <a:ext cx="189062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Ka2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Partenariati di cooperazione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Progettazione più strutturata</a:t>
            </a:r>
          </a:p>
          <a:p>
            <a:pPr algn="ctr"/>
            <a:endParaRPr lang="it-IT" sz="2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it-IT" sz="15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Agenzie nazionali e Agenzia Esecutiva</a:t>
            </a:r>
          </a:p>
        </p:txBody>
      </p:sp>
      <p:pic>
        <p:nvPicPr>
          <p:cNvPr id="14" name="Immagine 13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6B6DB2B3-6CBB-1400-D4EF-5163B3E74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8" t="10377" r="3981" b="14607"/>
          <a:stretch/>
        </p:blipFill>
        <p:spPr>
          <a:xfrm>
            <a:off x="404873" y="41411"/>
            <a:ext cx="2153179" cy="500743"/>
          </a:xfrm>
          <a:prstGeom prst="rect">
            <a:avLst/>
          </a:prstGeom>
        </p:spPr>
      </p:pic>
      <p:sp>
        <p:nvSpPr>
          <p:cNvPr id="16" name="Google Shape;56;p13">
            <a:extLst>
              <a:ext uri="{FF2B5EF4-FFF2-40B4-BE49-F238E27FC236}">
                <a16:creationId xmlns:a16="http://schemas.microsoft.com/office/drawing/2014/main" id="{A41D1D52-6356-D012-34A9-C6FE4F774340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magine 1" descr="Immagine che contiene Danza, Forma fisica, Gomito, arte&#10;&#10;Descrizione generata automaticamente">
            <a:extLst>
              <a:ext uri="{FF2B5EF4-FFF2-40B4-BE49-F238E27FC236}">
                <a16:creationId xmlns:a16="http://schemas.microsoft.com/office/drawing/2014/main" id="{AC9E649E-713A-C051-772C-3D51E400C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7788293" y="-347135"/>
            <a:ext cx="1512464" cy="1469301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Immagine 3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DE346C19-35B8-0B75-E9CD-F914C1E25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8" name="Immagine 7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6C7142C0-C92F-1211-E490-128634986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F86DED01-B121-861E-03D1-9AA0CD2C66E8}"/>
              </a:ext>
            </a:extLst>
          </p:cNvPr>
          <p:cNvSpPr txBox="1">
            <a:spLocks/>
          </p:cNvSpPr>
          <p:nvPr/>
        </p:nvSpPr>
        <p:spPr>
          <a:xfrm>
            <a:off x="2703178" y="1624360"/>
            <a:ext cx="6126029" cy="2574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300" dirty="0"/>
              <a:t>Un progetto organizzato da </a:t>
            </a:r>
            <a:r>
              <a:rPr lang="it-IT" sz="1300" b="1" dirty="0"/>
              <a:t>Associazione InformaGiovani</a:t>
            </a:r>
            <a:br>
              <a:rPr lang="it-IT" sz="1300" b="1" dirty="0"/>
            </a:br>
            <a:r>
              <a:rPr lang="it-IT" sz="1300" dirty="0"/>
              <a:t>con partners di 4 paesi, della durata di 2 anni.</a:t>
            </a:r>
          </a:p>
          <a:p>
            <a:pPr algn="l"/>
            <a:r>
              <a:rPr lang="it-IT" sz="1300" b="1" dirty="0"/>
              <a:t>Obiettivo: rafforzare le competenze delle organizzazioni sui temi della sicurezza e del benessere digitale e sull’utilizzo del gioco per trasmettere tali competenze ai giovani.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300" b="1" dirty="0"/>
              <a:t>Formazione online </a:t>
            </a:r>
            <a:r>
              <a:rPr lang="it-IT" sz="1300" dirty="0"/>
              <a:t>per giovani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300" b="1" dirty="0"/>
              <a:t>Seminario in presenza </a:t>
            </a:r>
            <a:r>
              <a:rPr lang="it-IT" sz="1300" dirty="0"/>
              <a:t>con giovani di tutti i paesi per raccogliere feedback e per fornire indicazioni utili per lo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300" b="1" dirty="0"/>
              <a:t>Sviluppo di un gioco educativo in forma di </a:t>
            </a:r>
            <a:r>
              <a:rPr lang="it-IT" sz="1300" b="1" dirty="0" err="1"/>
              <a:t>escape</a:t>
            </a:r>
            <a:r>
              <a:rPr lang="it-IT" sz="1300" b="1" dirty="0"/>
              <a:t> room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300" b="1" dirty="0"/>
              <a:t>Contributo complessivo € 129.646</a:t>
            </a:r>
          </a:p>
          <a:p>
            <a:pPr algn="l"/>
            <a:r>
              <a:rPr lang="it-IT" sz="1300" b="1" dirty="0"/>
              <a:t>Concesso dalla AIG (Agenzia Italiana per la Gioventù)</a:t>
            </a:r>
            <a:br>
              <a:rPr lang="it-IT" sz="1300" dirty="0"/>
            </a:br>
            <a:r>
              <a:rPr lang="it-IT" sz="1300" dirty="0"/>
              <a:t>Agenzia per l’Italia del Programma Erasmus+ per i settori Gioventù e Sport</a:t>
            </a:r>
          </a:p>
        </p:txBody>
      </p:sp>
      <p:pic>
        <p:nvPicPr>
          <p:cNvPr id="13" name="Immagine 12" descr="Immagine che contiene testo, Carattere, grafica, schermata&#10;&#10;Descrizione generata automaticamente">
            <a:extLst>
              <a:ext uri="{FF2B5EF4-FFF2-40B4-BE49-F238E27FC236}">
                <a16:creationId xmlns:a16="http://schemas.microsoft.com/office/drawing/2014/main" id="{26E4B141-617B-EC36-E9E4-F1F825DA2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7423" y="257065"/>
            <a:ext cx="3362756" cy="11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11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8F37C5D-14C9-5A5C-1474-472370E7C1F1}"/>
              </a:ext>
            </a:extLst>
          </p:cNvPr>
          <p:cNvSpPr/>
          <p:nvPr/>
        </p:nvSpPr>
        <p:spPr>
          <a:xfrm>
            <a:off x="2254978" y="217358"/>
            <a:ext cx="6664170" cy="517160"/>
          </a:xfrm>
          <a:prstGeom prst="roundRect">
            <a:avLst/>
          </a:prstGeom>
          <a:solidFill>
            <a:srgbClr val="0E0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0C004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 e CERV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FAACAD03-352B-0639-7190-A1D39FCC3414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6C46F3-CBDB-722A-BFE3-775AC121EC30}"/>
              </a:ext>
            </a:extLst>
          </p:cNvPr>
          <p:cNvSpPr txBox="1"/>
          <p:nvPr/>
        </p:nvSpPr>
        <p:spPr>
          <a:xfrm>
            <a:off x="2338096" y="217358"/>
            <a:ext cx="616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timeline del progetto </a:t>
            </a:r>
            <a:endParaRPr lang="it-IT" sz="15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Immagine 14" descr="Immagine che contiene clipart, illustrazione, cartone animato, arte&#10;&#10;Descrizione generata automaticamente">
            <a:extLst>
              <a:ext uri="{FF2B5EF4-FFF2-40B4-BE49-F238E27FC236}">
                <a16:creationId xmlns:a16="http://schemas.microsoft.com/office/drawing/2014/main" id="{03642105-C7D2-A7DB-A199-E227AB5B6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63092" y="-126011"/>
            <a:ext cx="2338096" cy="1539461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/>
            </a:outerShdw>
            <a:softEdge rad="0"/>
          </a:effectLst>
        </p:spPr>
      </p:pic>
      <p:pic>
        <p:nvPicPr>
          <p:cNvPr id="10" name="Immagine 9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A2AC2C0F-32DA-9A1D-64BD-9EED917A7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186" y="4616196"/>
            <a:ext cx="1158081" cy="324000"/>
          </a:xfrm>
          <a:prstGeom prst="rect">
            <a:avLst/>
          </a:prstGeom>
        </p:spPr>
      </p:pic>
      <p:pic>
        <p:nvPicPr>
          <p:cNvPr id="12" name="Immagine 11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55277C80-FF2B-CDD5-1325-48A870B4A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D928611A-549E-9E7A-B825-3A688729E3B9}"/>
              </a:ext>
            </a:extLst>
          </p:cNvPr>
          <p:cNvSpPr txBox="1">
            <a:spLocks/>
          </p:cNvSpPr>
          <p:nvPr/>
        </p:nvSpPr>
        <p:spPr>
          <a:xfrm>
            <a:off x="999310" y="1082538"/>
            <a:ext cx="6644808" cy="3533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Dalla presentazione del progetto, all’approvazione, </a:t>
            </a:r>
            <a:b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all’avanzo non vincolato.. 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AC95F65-6E16-2B87-148D-BD3FEA5DDF02}"/>
              </a:ext>
            </a:extLst>
          </p:cNvPr>
          <p:cNvSpPr/>
          <p:nvPr/>
        </p:nvSpPr>
        <p:spPr>
          <a:xfrm>
            <a:off x="399855" y="2918695"/>
            <a:ext cx="1170911" cy="784691"/>
          </a:xfrm>
          <a:prstGeom prst="roundRect">
            <a:avLst/>
          </a:prstGeom>
          <a:solidFill>
            <a:srgbClr val="FA9D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500" b="1" dirty="0"/>
              <a:t>Presentazione progetto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3F170FD-3813-B655-65AB-EFE671581EAD}"/>
              </a:ext>
            </a:extLst>
          </p:cNvPr>
          <p:cNvSpPr/>
          <p:nvPr/>
        </p:nvSpPr>
        <p:spPr>
          <a:xfrm>
            <a:off x="1935949" y="2937078"/>
            <a:ext cx="1198041" cy="77895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600" b="1" dirty="0">
                <a:solidFill>
                  <a:srgbClr val="372740"/>
                </a:solidFill>
              </a:rPr>
              <a:t>Elenco progetti approvati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C6B83174-9194-9544-3380-BA9486666E97}"/>
              </a:ext>
            </a:extLst>
          </p:cNvPr>
          <p:cNvSpPr/>
          <p:nvPr/>
        </p:nvSpPr>
        <p:spPr>
          <a:xfrm>
            <a:off x="3418248" y="2912931"/>
            <a:ext cx="1206157" cy="7789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Stipula contratto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05B6D743-E183-B831-450D-CB34015BDE90}"/>
              </a:ext>
            </a:extLst>
          </p:cNvPr>
          <p:cNvSpPr/>
          <p:nvPr/>
        </p:nvSpPr>
        <p:spPr>
          <a:xfrm>
            <a:off x="4827344" y="2871011"/>
            <a:ext cx="1459454" cy="7789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b="1" dirty="0" err="1"/>
              <a:t>Pre</a:t>
            </a:r>
            <a:r>
              <a:rPr lang="it-IT" b="1" dirty="0"/>
              <a:t>-</a:t>
            </a:r>
          </a:p>
          <a:p>
            <a:pPr lvl="0"/>
            <a:r>
              <a:rPr lang="it-IT" b="1" dirty="0"/>
              <a:t>finanziamento </a:t>
            </a:r>
            <a:r>
              <a:rPr lang="it-IT" sz="1200" b="1" dirty="0"/>
              <a:t>(di solito 80%)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C8A7C01D-0763-6D48-5AA7-2C1109EBB99C}"/>
              </a:ext>
            </a:extLst>
          </p:cNvPr>
          <p:cNvSpPr/>
          <p:nvPr/>
        </p:nvSpPr>
        <p:spPr>
          <a:xfrm>
            <a:off x="6564343" y="2888803"/>
            <a:ext cx="1120063" cy="7789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600" b="1" dirty="0"/>
              <a:t>Report finale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625C822B-89C6-28BA-E21D-455432D01769}"/>
              </a:ext>
            </a:extLst>
          </p:cNvPr>
          <p:cNvSpPr/>
          <p:nvPr/>
        </p:nvSpPr>
        <p:spPr>
          <a:xfrm>
            <a:off x="8017440" y="2864379"/>
            <a:ext cx="1017545" cy="77321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Saldo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208030C-2CB6-29E4-6FAA-6AF221F42882}"/>
              </a:ext>
            </a:extLst>
          </p:cNvPr>
          <p:cNvSpPr txBox="1"/>
          <p:nvPr/>
        </p:nvSpPr>
        <p:spPr>
          <a:xfrm>
            <a:off x="1917278" y="2389711"/>
            <a:ext cx="112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Dopo 3 mesi circa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70235CE-2D0E-1C01-743A-965BCF47FB84}"/>
              </a:ext>
            </a:extLst>
          </p:cNvPr>
          <p:cNvSpPr txBox="1"/>
          <p:nvPr/>
        </p:nvSpPr>
        <p:spPr>
          <a:xfrm>
            <a:off x="3374823" y="2365583"/>
            <a:ext cx="112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Da 30 a 60 giorni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9AC11C9-DD3E-2B63-2BB5-E1C4745138B2}"/>
              </a:ext>
            </a:extLst>
          </p:cNvPr>
          <p:cNvSpPr txBox="1"/>
          <p:nvPr/>
        </p:nvSpPr>
        <p:spPr>
          <a:xfrm>
            <a:off x="4965647" y="2274125"/>
            <a:ext cx="112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Dopo 1 mese circa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D398197-F94F-0166-1FEC-0E0882D26398}"/>
              </a:ext>
            </a:extLst>
          </p:cNvPr>
          <p:cNvSpPr txBox="1"/>
          <p:nvPr/>
        </p:nvSpPr>
        <p:spPr>
          <a:xfrm>
            <a:off x="6623542" y="2000837"/>
            <a:ext cx="1120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60 giorni da fine progetto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017F0132-60F4-DC0B-AB48-BB92D5C5639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570766" y="3311041"/>
            <a:ext cx="377480" cy="2689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EFF64F44-FAF5-B199-D6C3-6920400C080A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 flipV="1">
            <a:off x="3133990" y="3302408"/>
            <a:ext cx="284258" cy="24147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808EF82F-7141-3844-48B3-E2E869204977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624405" y="3302408"/>
            <a:ext cx="341229" cy="8633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DC61DB0D-1685-002C-AE97-557F6E3E973D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6286798" y="3260488"/>
            <a:ext cx="280612" cy="34703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875B165B-F919-74C7-953B-B1F6B23F31D5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684406" y="3278280"/>
            <a:ext cx="315749" cy="0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739E16B-F3CD-034B-683C-521A2D0C5D3D}"/>
              </a:ext>
            </a:extLst>
          </p:cNvPr>
          <p:cNvSpPr txBox="1"/>
          <p:nvPr/>
        </p:nvSpPr>
        <p:spPr>
          <a:xfrm>
            <a:off x="466541" y="2422593"/>
            <a:ext cx="112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Da 1 a 3 mesi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FE5AADCE-3BC8-17B2-D04D-F6A46C81D810}"/>
              </a:ext>
            </a:extLst>
          </p:cNvPr>
          <p:cNvSpPr/>
          <p:nvPr/>
        </p:nvSpPr>
        <p:spPr>
          <a:xfrm>
            <a:off x="8025648" y="2945813"/>
            <a:ext cx="893500" cy="6247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DFBDFF2D-798D-958D-251A-8FB7B845DFD8}"/>
              </a:ext>
            </a:extLst>
          </p:cNvPr>
          <p:cNvSpPr/>
          <p:nvPr/>
        </p:nvSpPr>
        <p:spPr>
          <a:xfrm>
            <a:off x="5467503" y="3932269"/>
            <a:ext cx="1459454" cy="92599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300" b="1" dirty="0"/>
              <a:t>Possibile report e finanziamento intermedi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4C413602-7EEE-3C77-BC43-0113F85B1AE8}"/>
              </a:ext>
            </a:extLst>
          </p:cNvPr>
          <p:cNvCxnSpPr>
            <a:cxnSpLocks/>
          </p:cNvCxnSpPr>
          <p:nvPr/>
        </p:nvCxnSpPr>
        <p:spPr>
          <a:xfrm>
            <a:off x="5106257" y="3761549"/>
            <a:ext cx="315336" cy="280480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DABA5E83-FE47-601B-2A66-53BC32D708E9}"/>
              </a:ext>
            </a:extLst>
          </p:cNvPr>
          <p:cNvCxnSpPr>
            <a:cxnSpLocks/>
          </p:cNvCxnSpPr>
          <p:nvPr/>
        </p:nvCxnSpPr>
        <p:spPr>
          <a:xfrm flipV="1">
            <a:off x="7002874" y="3761549"/>
            <a:ext cx="218255" cy="332587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215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30" grpId="0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CD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/>
          <p:nvPr/>
        </p:nvSpPr>
        <p:spPr>
          <a:xfrm flipH="1">
            <a:off x="0" y="4152275"/>
            <a:ext cx="9144000" cy="991225"/>
          </a:xfrm>
          <a:prstGeom prst="rect">
            <a:avLst/>
          </a:prstGeom>
          <a:solidFill>
            <a:srgbClr val="0C00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magine 6" descr="Immagine che contiene testo, Elementi grafici, grafica, mappa&#10;&#10;Descrizione generata automaticamente">
            <a:extLst>
              <a:ext uri="{FF2B5EF4-FFF2-40B4-BE49-F238E27FC236}">
                <a16:creationId xmlns:a16="http://schemas.microsoft.com/office/drawing/2014/main" id="{1AEAD4CE-6AEC-7D11-7F32-6BF46AAA8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1" y="2847239"/>
            <a:ext cx="1257688" cy="1257688"/>
          </a:xfrm>
          <a:prstGeom prst="rect">
            <a:avLst/>
          </a:prstGeom>
        </p:spPr>
      </p:pic>
      <p:pic>
        <p:nvPicPr>
          <p:cNvPr id="6" name="Immagine 5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0CC4138C-6DE7-FC8C-DE23-54A88EB8C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46"/>
            <a:ext cx="9144000" cy="2827537"/>
          </a:xfrm>
          <a:prstGeom prst="rect">
            <a:avLst/>
          </a:prstGeom>
        </p:spPr>
      </p:pic>
      <p:pic>
        <p:nvPicPr>
          <p:cNvPr id="8" name="Google Shape;176;p40" descr="Immagine che contiene cerchio&#10;&#10;Descrizione generata automaticamente">
            <a:extLst>
              <a:ext uri="{FF2B5EF4-FFF2-40B4-BE49-F238E27FC236}">
                <a16:creationId xmlns:a16="http://schemas.microsoft.com/office/drawing/2014/main" id="{53A7E54C-1A7B-C55F-DEB7-AA12E1B057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7330" y="4299282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9;p40" descr="Immagine che contiene logo&#10;&#10;Descrizione generata automaticamente">
            <a:extLst>
              <a:ext uri="{FF2B5EF4-FFF2-40B4-BE49-F238E27FC236}">
                <a16:creationId xmlns:a16="http://schemas.microsoft.com/office/drawing/2014/main" id="{8511BDA9-2021-C458-AC69-0BEAFBEED1C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11568" y="4287887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80;p40" descr="Immagine che contiene palla da biliardo, sport&#10;&#10;Descrizione generata automaticamente">
            <a:extLst>
              <a:ext uri="{FF2B5EF4-FFF2-40B4-BE49-F238E27FC236}">
                <a16:creationId xmlns:a16="http://schemas.microsoft.com/office/drawing/2014/main" id="{52DED352-050A-D539-6BC1-1AB16ABFF6D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2044" t="29748" r="30405" b="31649"/>
          <a:stretch/>
        </p:blipFill>
        <p:spPr>
          <a:xfrm>
            <a:off x="2829568" y="4653499"/>
            <a:ext cx="324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olo 2">
            <a:extLst>
              <a:ext uri="{FF2B5EF4-FFF2-40B4-BE49-F238E27FC236}">
                <a16:creationId xmlns:a16="http://schemas.microsoft.com/office/drawing/2014/main" id="{F6DEF687-9D6D-C2E6-6DE9-72075826DE37}"/>
              </a:ext>
            </a:extLst>
          </p:cNvPr>
          <p:cNvSpPr txBox="1">
            <a:spLocks/>
          </p:cNvSpPr>
          <p:nvPr/>
        </p:nvSpPr>
        <p:spPr>
          <a:xfrm>
            <a:off x="4327634" y="2943232"/>
            <a:ext cx="4816366" cy="93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366.2385651 – 393.9629434</a:t>
            </a:r>
          </a:p>
          <a:p>
            <a:pPr algn="r"/>
            <a:endParaRPr lang="en-GB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GB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consulenzacomuni@informa-giovani.net</a:t>
            </a:r>
            <a:br>
              <a:rPr lang="en-GB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www.informa-giovani.net</a:t>
            </a:r>
          </a:p>
        </p:txBody>
      </p:sp>
      <p:sp>
        <p:nvSpPr>
          <p:cNvPr id="13" name="Titolo 2">
            <a:extLst>
              <a:ext uri="{FF2B5EF4-FFF2-40B4-BE49-F238E27FC236}">
                <a16:creationId xmlns:a16="http://schemas.microsoft.com/office/drawing/2014/main" id="{408360A6-F0EE-8B0F-D703-B9D465C97362}"/>
              </a:ext>
            </a:extLst>
          </p:cNvPr>
          <p:cNvSpPr txBox="1">
            <a:spLocks/>
          </p:cNvSpPr>
          <p:nvPr/>
        </p:nvSpPr>
        <p:spPr>
          <a:xfrm>
            <a:off x="2860376" y="4322249"/>
            <a:ext cx="3323322" cy="38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300" b="1" spc="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en-GB" sz="1300" b="1" spc="2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associazioneinformagiovani</a:t>
            </a:r>
            <a:endParaRPr lang="en-GB" sz="1300" b="1" spc="2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itolo 2">
            <a:extLst>
              <a:ext uri="{FF2B5EF4-FFF2-40B4-BE49-F238E27FC236}">
                <a16:creationId xmlns:a16="http://schemas.microsoft.com/office/drawing/2014/main" id="{AE8F5D8C-AAE2-1371-DFD7-5A2276F51865}"/>
              </a:ext>
            </a:extLst>
          </p:cNvPr>
          <p:cNvSpPr txBox="1">
            <a:spLocks/>
          </p:cNvSpPr>
          <p:nvPr/>
        </p:nvSpPr>
        <p:spPr>
          <a:xfrm>
            <a:off x="3119740" y="4652584"/>
            <a:ext cx="3323322" cy="38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300" b="1" spc="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t.me/</a:t>
            </a:r>
            <a:r>
              <a:rPr lang="en-GB" sz="1300" b="1" spc="2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associazioneinformagiovani</a:t>
            </a:r>
            <a:endParaRPr lang="en-GB" sz="1300" b="1" spc="2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08FEB49C-AAE4-7E20-08D0-B80E68A10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2D6F75D-99B3-DDA8-68C7-DFB9745E0289}"/>
              </a:ext>
            </a:extLst>
          </p:cNvPr>
          <p:cNvSpPr/>
          <p:nvPr/>
        </p:nvSpPr>
        <p:spPr>
          <a:xfrm>
            <a:off x="727618" y="416859"/>
            <a:ext cx="1735827" cy="3741765"/>
          </a:xfrm>
          <a:prstGeom prst="roundRect">
            <a:avLst/>
          </a:prstGeom>
          <a:solidFill>
            <a:srgbClr val="F7C9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555CE6BD-7663-E764-1EF1-E4DAC343FC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0C004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  <a:endParaRPr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6109AEC1-F8C5-D519-77CE-B8A8468D9D0F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0447883-54AF-6561-986E-1916FB40B66D}"/>
              </a:ext>
            </a:extLst>
          </p:cNvPr>
          <p:cNvSpPr txBox="1"/>
          <p:nvPr/>
        </p:nvSpPr>
        <p:spPr>
          <a:xfrm>
            <a:off x="6100830" y="476732"/>
            <a:ext cx="2902857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lvl="0">
              <a:lnSpc>
                <a:spcPct val="150000"/>
              </a:lnSpc>
              <a:buClr>
                <a:srgbClr val="0C004B"/>
              </a:buClr>
              <a:buSzPts val="1900"/>
            </a:pPr>
            <a:r>
              <a:rPr lang="en-GB" b="1" dirty="0">
                <a:solidFill>
                  <a:srgbClr val="445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Un </a:t>
            </a:r>
            <a:r>
              <a:rPr lang="en-GB" b="1" dirty="0" err="1">
                <a:solidFill>
                  <a:srgbClr val="445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continente</a:t>
            </a:r>
            <a:r>
              <a:rPr lang="en-GB" b="1" dirty="0">
                <a:solidFill>
                  <a:srgbClr val="445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di </a:t>
            </a:r>
            <a:r>
              <a:rPr lang="en-GB" b="1" dirty="0" err="1">
                <a:solidFill>
                  <a:srgbClr val="445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opportunità</a:t>
            </a:r>
            <a:endParaRPr lang="en-GB" b="1" dirty="0">
              <a:solidFill>
                <a:srgbClr val="445C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  <a:p>
            <a:pPr marL="107950" lvl="0">
              <a:lnSpc>
                <a:spcPct val="150000"/>
              </a:lnSpc>
              <a:buClr>
                <a:srgbClr val="0C004B"/>
              </a:buClr>
              <a:buSzPts val="1900"/>
            </a:pP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Guida ai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programmi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  <a:r>
              <a:rPr lang="en-GB" dirty="0" err="1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comunitari</a:t>
            </a:r>
            <a:endParaRPr lang="en-GB" dirty="0">
              <a:solidFill>
                <a:srgbClr val="445CD2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  <a:p>
            <a:pPr marL="107950" lvl="0">
              <a:lnSpc>
                <a:spcPct val="150000"/>
              </a:lnSpc>
              <a:buClr>
                <a:srgbClr val="0C004B"/>
              </a:buClr>
              <a:buSzPts val="1900"/>
            </a:pP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  <a:hlinkClick r:id="rId3"/>
              </a:rPr>
              <a:t>www.youthopportunities.eu</a:t>
            </a:r>
            <a:r>
              <a:rPr lang="en-GB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46F815-78E6-85EA-1679-CAF01E70A683}"/>
              </a:ext>
            </a:extLst>
          </p:cNvPr>
          <p:cNvSpPr txBox="1"/>
          <p:nvPr/>
        </p:nvSpPr>
        <p:spPr>
          <a:xfrm>
            <a:off x="779217" y="1095681"/>
            <a:ext cx="16842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Guida generale</a:t>
            </a:r>
            <a:br>
              <a:rPr lang="it-IT" sz="2000" b="1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it-IT" sz="2000" b="1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it-IT" sz="2000" b="1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Programmi ed iniziative</a:t>
            </a:r>
          </a:p>
          <a:p>
            <a:pPr algn="ctr"/>
            <a:endParaRPr lang="it-IT" sz="2000" b="1" dirty="0">
              <a:solidFill>
                <a:srgbClr val="445CD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it-IT" sz="2000" b="1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 i giovani</a:t>
            </a:r>
          </a:p>
          <a:p>
            <a:endParaRPr lang="it-IT" sz="2000" dirty="0">
              <a:solidFill>
                <a:srgbClr val="445CD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magine 4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42B264C2-5503-FEE8-380B-2FDB720D2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8" name="Immagine 7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9BE01188-CC8B-146B-AE43-AF9A54981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82ADCFED-DE5B-24EE-A3B0-633CAC248B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11" y="-1"/>
            <a:ext cx="6054989" cy="1872343"/>
          </a:xfrm>
          <a:prstGeom prst="rect">
            <a:avLst/>
          </a:prstGeom>
        </p:spPr>
      </p:pic>
      <p:pic>
        <p:nvPicPr>
          <p:cNvPr id="10" name="Immagine 9" descr="Immagine che contiene testo, grafica, mappa&#10;&#10;Descrizione generata automaticamente">
            <a:extLst>
              <a:ext uri="{FF2B5EF4-FFF2-40B4-BE49-F238E27FC236}">
                <a16:creationId xmlns:a16="http://schemas.microsoft.com/office/drawing/2014/main" id="{56743EA8-EDEB-DBC9-9B53-E3F40ED308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3445" y="66088"/>
            <a:ext cx="3502479" cy="4951488"/>
          </a:xfrm>
          <a:prstGeom prst="rect">
            <a:avLst/>
          </a:prstGeom>
        </p:spPr>
      </p:pic>
      <p:pic>
        <p:nvPicPr>
          <p:cNvPr id="17" name="Immagine 16" descr="Immagine che contiene pixel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8802206C-5167-9391-1177-BF36B48BAC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1772" y="3084861"/>
            <a:ext cx="1492696" cy="14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03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9426AF81-5654-57D9-C8CC-A0A733AAE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6C4ED3DD-3514-9F07-F85F-8B7C9AB31158}"/>
              </a:ext>
            </a:extLst>
          </p:cNvPr>
          <p:cNvSpPr/>
          <p:nvPr/>
        </p:nvSpPr>
        <p:spPr>
          <a:xfrm>
            <a:off x="727618" y="416859"/>
            <a:ext cx="1735827" cy="3741765"/>
          </a:xfrm>
          <a:prstGeom prst="roundRect">
            <a:avLst/>
          </a:prstGeom>
          <a:solidFill>
            <a:srgbClr val="F7C9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6F064C10-A53B-E6F5-B9B4-3C886366B2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0C004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  <a:endParaRPr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AEFA4ADE-5233-5B25-33C8-129EE0AC83D7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18CD5EB-634C-8A03-EB74-8FEA1D2392C0}"/>
              </a:ext>
            </a:extLst>
          </p:cNvPr>
          <p:cNvSpPr txBox="1"/>
          <p:nvPr/>
        </p:nvSpPr>
        <p:spPr>
          <a:xfrm>
            <a:off x="2515043" y="2111344"/>
            <a:ext cx="5143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Inizialmente destinato solo a studenti universitari (1987), il programma si è espanso negli anni incorporando altri programmi dell’UE, in particolare il Programma «Gioventù</a:t>
            </a:r>
            <a:br>
              <a:rPr lang="it-IT" sz="1400" dirty="0"/>
            </a:br>
            <a:r>
              <a:rPr lang="it-IT" sz="1400" dirty="0"/>
              <a:t>in Azione», anch’esso frutto di di</a:t>
            </a:r>
            <a:r>
              <a:rPr lang="it-IT" dirty="0"/>
              <a:t>verse evoluzioni di</a:t>
            </a:r>
            <a:br>
              <a:rPr lang="it-IT" dirty="0"/>
            </a:br>
            <a:r>
              <a:rPr lang="it-IT" dirty="0"/>
              <a:t>precedenti programmi e azioni «Gioventù» risalenti fino </a:t>
            </a:r>
            <a:r>
              <a:rPr lang="it-IT" sz="1400" dirty="0"/>
              <a:t>agli anni ’80.</a:t>
            </a:r>
          </a:p>
          <a:p>
            <a:endParaRPr lang="it-IT" dirty="0"/>
          </a:p>
          <a:p>
            <a:r>
              <a:rPr lang="it-IT" sz="1400" dirty="0"/>
              <a:t>Oggi è il «Programma Quadro» sulle politiche ed attività giovanili, offrendo, nel campo specifico dei giovani, opportunità di mobilità, apprendimento e collaborazioni ad un’ampia gamma di soggetti pubblici e privati, organizzazioni, enti locali, e, soprattutto, giovani e studenti e operatori giovanili.</a:t>
            </a:r>
            <a:endParaRPr lang="it-IT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2569CB-4B30-8FDA-55E1-F8A022684272}"/>
              </a:ext>
            </a:extLst>
          </p:cNvPr>
          <p:cNvSpPr txBox="1"/>
          <p:nvPr/>
        </p:nvSpPr>
        <p:spPr>
          <a:xfrm>
            <a:off x="779217" y="1095681"/>
            <a:ext cx="1684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Erasmus+</a:t>
            </a:r>
            <a:br>
              <a:rPr lang="it-IT" sz="2000" b="1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it-IT" sz="2000" b="1" dirty="0">
                <a:solidFill>
                  <a:srgbClr val="445CD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2021-2017</a:t>
            </a:r>
          </a:p>
          <a:p>
            <a:endParaRPr lang="it-IT" sz="2000" dirty="0">
              <a:solidFill>
                <a:srgbClr val="445CD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magine 4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209CFC5A-BD66-58F7-CD1B-0C285D35D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3" name="Immagine 2" descr="Immagine che contiene blocco note, computer, Netbook, computer&#10;&#10;Descrizione generata automaticamente">
            <a:extLst>
              <a:ext uri="{FF2B5EF4-FFF2-40B4-BE49-F238E27FC236}">
                <a16:creationId xmlns:a16="http://schemas.microsoft.com/office/drawing/2014/main" id="{1C65CEF9-BB7E-DFF8-E2AD-D7F72BC095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498"/>
          <a:stretch/>
        </p:blipFill>
        <p:spPr>
          <a:xfrm>
            <a:off x="7104898" y="819010"/>
            <a:ext cx="2039102" cy="2577333"/>
          </a:xfrm>
          <a:prstGeom prst="rect">
            <a:avLst/>
          </a:prstGeom>
        </p:spPr>
      </p:pic>
      <p:pic>
        <p:nvPicPr>
          <p:cNvPr id="8" name="Immagine 7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0F0DC5A5-5FA7-3BF2-4DFA-B84EDA018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  <p:pic>
        <p:nvPicPr>
          <p:cNvPr id="9" name="Immagine 8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159E3DEA-4B13-400A-8F3E-1584FFEC9C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88" t="15995" r="3382" b="13980"/>
          <a:stretch/>
        </p:blipFill>
        <p:spPr>
          <a:xfrm>
            <a:off x="2520362" y="53947"/>
            <a:ext cx="4638368" cy="100249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6E93890-EF4A-0E1F-5E3B-3EE0D328153A}"/>
              </a:ext>
            </a:extLst>
          </p:cNvPr>
          <p:cNvSpPr txBox="1"/>
          <p:nvPr/>
        </p:nvSpPr>
        <p:spPr>
          <a:xfrm>
            <a:off x="2515044" y="1244938"/>
            <a:ext cx="5143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Il Programma dell'Unione europea nel campo dell'istruzione, della formazione, della gioventù</a:t>
            </a:r>
            <a:br>
              <a:rPr lang="it-IT" sz="1400" b="1" dirty="0"/>
            </a:br>
            <a:r>
              <a:rPr lang="it-IT" sz="1400" b="1" dirty="0"/>
              <a:t>e dello sport.</a:t>
            </a:r>
            <a:endParaRPr lang="it-IT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07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532D063-CB8E-7AB5-527E-7B8D11D2FAB8}"/>
              </a:ext>
            </a:extLst>
          </p:cNvPr>
          <p:cNvSpPr/>
          <p:nvPr/>
        </p:nvSpPr>
        <p:spPr>
          <a:xfrm>
            <a:off x="747378" y="1866143"/>
            <a:ext cx="3316268" cy="19306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445CD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BE708C0-72B6-9ADD-63FE-88FCE47BB276}"/>
              </a:ext>
            </a:extLst>
          </p:cNvPr>
          <p:cNvSpPr/>
          <p:nvPr/>
        </p:nvSpPr>
        <p:spPr>
          <a:xfrm>
            <a:off x="747378" y="1265381"/>
            <a:ext cx="2307879" cy="432790"/>
          </a:xfrm>
          <a:prstGeom prst="roundRect">
            <a:avLst/>
          </a:prstGeom>
          <a:solidFill>
            <a:srgbClr val="445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Agenzia Esecutiva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29EF3F98-C6B9-EA2A-CE30-E94599B4FFF8}"/>
              </a:ext>
            </a:extLst>
          </p:cNvPr>
          <p:cNvSpPr/>
          <p:nvPr/>
        </p:nvSpPr>
        <p:spPr>
          <a:xfrm>
            <a:off x="5778861" y="1258124"/>
            <a:ext cx="2421374" cy="440047"/>
          </a:xfrm>
          <a:prstGeom prst="roundRect">
            <a:avLst/>
          </a:prstGeom>
          <a:solidFill>
            <a:srgbClr val="445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Agenzie nazionali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9EA3BE-3CEB-2B08-8269-FBE6575A71E8}"/>
              </a:ext>
            </a:extLst>
          </p:cNvPr>
          <p:cNvSpPr txBox="1"/>
          <p:nvPr/>
        </p:nvSpPr>
        <p:spPr>
          <a:xfrm>
            <a:off x="830998" y="1980928"/>
            <a:ext cx="3232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EACEA – Agenzia Esecutiva Europea per l’istruzione e la cultura</a:t>
            </a:r>
            <a:endParaRPr lang="it-IT" dirty="0"/>
          </a:p>
          <a:p>
            <a:endParaRPr lang="it-IT" dirty="0"/>
          </a:p>
          <a:p>
            <a:r>
              <a:rPr lang="it-IT" dirty="0"/>
              <a:t>- Valuta le proposte ricevute</a:t>
            </a:r>
          </a:p>
          <a:p>
            <a:r>
              <a:rPr lang="it-IT" dirty="0"/>
              <a:t>- Sottoscrive i contratti</a:t>
            </a:r>
          </a:p>
          <a:p>
            <a:r>
              <a:rPr lang="it-IT" dirty="0"/>
              <a:t>- Monitora la realizzazione</a:t>
            </a:r>
          </a:p>
          <a:p>
            <a:r>
              <a:rPr lang="it-IT" dirty="0"/>
              <a:t>- Valuta i risultati</a:t>
            </a:r>
          </a:p>
          <a:p>
            <a:r>
              <a:rPr lang="it-IT" dirty="0"/>
              <a:t>- </a:t>
            </a:r>
            <a:r>
              <a:rPr lang="it-IT" b="1" dirty="0"/>
              <a:t>Pubblica i bandi</a:t>
            </a:r>
          </a:p>
          <a:p>
            <a:endParaRPr lang="it-IT" dirty="0"/>
          </a:p>
        </p:txBody>
      </p:sp>
      <p:pic>
        <p:nvPicPr>
          <p:cNvPr id="14" name="Immagine 13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457587E2-F6ED-E743-2E90-002673183B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8" t="10377" r="3981" b="14607"/>
          <a:stretch/>
        </p:blipFill>
        <p:spPr>
          <a:xfrm>
            <a:off x="3618425" y="91192"/>
            <a:ext cx="2153179" cy="500743"/>
          </a:xfrm>
          <a:prstGeom prst="rect">
            <a:avLst/>
          </a:prstGeom>
        </p:spPr>
      </p:pic>
      <p:sp>
        <p:nvSpPr>
          <p:cNvPr id="36" name="Titolo 6">
            <a:extLst>
              <a:ext uri="{FF2B5EF4-FFF2-40B4-BE49-F238E27FC236}">
                <a16:creationId xmlns:a16="http://schemas.microsoft.com/office/drawing/2014/main" id="{19B855E7-995D-BB7F-709C-C589B8AC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714" y="503413"/>
            <a:ext cx="3948600" cy="69692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b="1" dirty="0">
                <a:solidFill>
                  <a:srgbClr val="445CD2"/>
                </a:solidFill>
                <a:latin typeface="Oswald"/>
              </a:rPr>
              <a:t>Gestione mista</a:t>
            </a: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AE57B2B5-0010-7B67-73E6-CA58EAC074F9}"/>
              </a:ext>
            </a:extLst>
          </p:cNvPr>
          <p:cNvSpPr/>
          <p:nvPr/>
        </p:nvSpPr>
        <p:spPr>
          <a:xfrm>
            <a:off x="5778861" y="1866143"/>
            <a:ext cx="2918326" cy="16116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C32C877-C25E-93C2-8F95-BC261F4873E6}"/>
              </a:ext>
            </a:extLst>
          </p:cNvPr>
          <p:cNvSpPr txBox="1"/>
          <p:nvPr/>
        </p:nvSpPr>
        <p:spPr>
          <a:xfrm>
            <a:off x="5820670" y="1928401"/>
            <a:ext cx="291832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Agenzie specifiche per le azioni </a:t>
            </a:r>
            <a:r>
              <a:rPr lang="it-IT" sz="1100" b="1" dirty="0"/>
              <a:t>(Istruzione, formazione, gioventù e sport)</a:t>
            </a:r>
            <a:endParaRPr lang="it-IT" sz="1100" dirty="0"/>
          </a:p>
          <a:p>
            <a:endParaRPr lang="it-IT" dirty="0"/>
          </a:p>
          <a:p>
            <a:r>
              <a:rPr lang="it-IT" dirty="0"/>
              <a:t> - Valuta le proposte ricevute</a:t>
            </a:r>
          </a:p>
          <a:p>
            <a:r>
              <a:rPr lang="it-IT" dirty="0"/>
              <a:t>- Sottoscrive i contratti</a:t>
            </a:r>
          </a:p>
          <a:p>
            <a:r>
              <a:rPr lang="it-IT" dirty="0"/>
              <a:t>- Monitora la realizzazione</a:t>
            </a:r>
          </a:p>
          <a:p>
            <a:r>
              <a:rPr lang="it-IT" dirty="0"/>
              <a:t>- Valuta i risultati</a:t>
            </a: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C38AEDB3-0868-A643-7E40-C6DE778D9A72}"/>
              </a:ext>
            </a:extLst>
          </p:cNvPr>
          <p:cNvSpPr/>
          <p:nvPr/>
        </p:nvSpPr>
        <p:spPr>
          <a:xfrm>
            <a:off x="747378" y="3911595"/>
            <a:ext cx="3316268" cy="446929"/>
          </a:xfrm>
          <a:prstGeom prst="roundRect">
            <a:avLst/>
          </a:prstGeom>
          <a:solidFill>
            <a:srgbClr val="445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28CF7B8-5D6E-D0DD-7D56-DE2280C523C4}"/>
              </a:ext>
            </a:extLst>
          </p:cNvPr>
          <p:cNvSpPr txBox="1"/>
          <p:nvPr/>
        </p:nvSpPr>
        <p:spPr>
          <a:xfrm>
            <a:off x="789188" y="3873449"/>
            <a:ext cx="32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7C943"/>
                </a:solidFill>
              </a:rPr>
              <a:t>Bandi calendarizzati e occasionali</a:t>
            </a:r>
            <a:br>
              <a:rPr lang="it-IT" b="1" dirty="0">
                <a:solidFill>
                  <a:srgbClr val="F7C943"/>
                </a:solidFill>
              </a:rPr>
            </a:br>
            <a:r>
              <a:rPr lang="it-IT" b="1" dirty="0">
                <a:solidFill>
                  <a:srgbClr val="F7C943"/>
                </a:solidFill>
              </a:rPr>
              <a:t>Graduatorie europee</a:t>
            </a:r>
            <a:endParaRPr lang="it-IT" dirty="0">
              <a:solidFill>
                <a:srgbClr val="F7C943"/>
              </a:solidFill>
            </a:endParaRP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CC984356-7962-EBB0-5CA1-33CD26E3C8C5}"/>
              </a:ext>
            </a:extLst>
          </p:cNvPr>
          <p:cNvSpPr/>
          <p:nvPr/>
        </p:nvSpPr>
        <p:spPr>
          <a:xfrm>
            <a:off x="5778860" y="3497522"/>
            <a:ext cx="2918325" cy="446929"/>
          </a:xfrm>
          <a:prstGeom prst="roundRect">
            <a:avLst/>
          </a:prstGeom>
          <a:solidFill>
            <a:srgbClr val="445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82349B5-9A9E-9DB8-6247-50A5D4144BD9}"/>
              </a:ext>
            </a:extLst>
          </p:cNvPr>
          <p:cNvSpPr txBox="1"/>
          <p:nvPr/>
        </p:nvSpPr>
        <p:spPr>
          <a:xfrm>
            <a:off x="5902759" y="3459376"/>
            <a:ext cx="281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7C943"/>
                </a:solidFill>
              </a:rPr>
              <a:t>Bandi calendarizzati</a:t>
            </a:r>
            <a:br>
              <a:rPr lang="it-IT" b="1" dirty="0">
                <a:solidFill>
                  <a:srgbClr val="F7C943"/>
                </a:solidFill>
              </a:rPr>
            </a:br>
            <a:r>
              <a:rPr lang="it-IT" b="1" dirty="0">
                <a:solidFill>
                  <a:srgbClr val="F7C943"/>
                </a:solidFill>
              </a:rPr>
              <a:t>Graduatorie nazionali</a:t>
            </a:r>
            <a:endParaRPr lang="it-IT" dirty="0">
              <a:solidFill>
                <a:srgbClr val="F7C943"/>
              </a:solidFill>
            </a:endParaRPr>
          </a:p>
        </p:txBody>
      </p:sp>
      <p:pic>
        <p:nvPicPr>
          <p:cNvPr id="45" name="Immagine 44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78E44A02-0629-1666-FC41-05C6955F4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46" name="Immagine 45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B8166693-6520-EC76-53AF-9CDADE045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FA531AC3-E336-844B-A635-F6DF364308DE}"/>
              </a:ext>
            </a:extLst>
          </p:cNvPr>
          <p:cNvSpPr/>
          <p:nvPr/>
        </p:nvSpPr>
        <p:spPr>
          <a:xfrm>
            <a:off x="5769172" y="4000738"/>
            <a:ext cx="2918325" cy="446929"/>
          </a:xfrm>
          <a:prstGeom prst="roundRect">
            <a:avLst/>
          </a:prstGeom>
          <a:solidFill>
            <a:srgbClr val="445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D2292-C266-1EE2-9A0B-91905B7626B3}"/>
              </a:ext>
            </a:extLst>
          </p:cNvPr>
          <p:cNvSpPr txBox="1"/>
          <p:nvPr/>
        </p:nvSpPr>
        <p:spPr>
          <a:xfrm>
            <a:off x="5872167" y="3964710"/>
            <a:ext cx="28153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solidFill>
                  <a:srgbClr val="F7C943"/>
                </a:solidFill>
              </a:rPr>
              <a:t>Agenzia Italiana per la Gioventù</a:t>
            </a:r>
            <a:br>
              <a:rPr lang="it-IT" sz="1300" b="1" dirty="0">
                <a:solidFill>
                  <a:srgbClr val="F7C943"/>
                </a:solidFill>
              </a:rPr>
            </a:br>
            <a:r>
              <a:rPr lang="it-IT" sz="1300" b="1" dirty="0">
                <a:solidFill>
                  <a:srgbClr val="F7C943"/>
                </a:solidFill>
              </a:rPr>
              <a:t>www.agenziagioventu.gov.it</a:t>
            </a:r>
            <a:endParaRPr lang="it-IT" sz="1300" dirty="0">
              <a:solidFill>
                <a:srgbClr val="F7C9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31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3" grpId="0" animBg="1"/>
      <p:bldP spid="8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00856789-FB38-BCA0-E997-BE742D785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5F7BFE0-17E8-78FF-D62B-AC3A40C7ABD6}"/>
              </a:ext>
            </a:extLst>
          </p:cNvPr>
          <p:cNvSpPr/>
          <p:nvPr/>
        </p:nvSpPr>
        <p:spPr>
          <a:xfrm>
            <a:off x="747378" y="1866143"/>
            <a:ext cx="3316268" cy="19306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Google Shape;84;p16">
            <a:extLst>
              <a:ext uri="{FF2B5EF4-FFF2-40B4-BE49-F238E27FC236}">
                <a16:creationId xmlns:a16="http://schemas.microsoft.com/office/drawing/2014/main" id="{7A45F2C9-9179-72F3-F878-5F8A3EE17A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445CD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13208A3-FA49-72E0-B0B8-4073E29C1997}"/>
              </a:ext>
            </a:extLst>
          </p:cNvPr>
          <p:cNvSpPr/>
          <p:nvPr/>
        </p:nvSpPr>
        <p:spPr>
          <a:xfrm>
            <a:off x="747378" y="1265381"/>
            <a:ext cx="2307879" cy="432790"/>
          </a:xfrm>
          <a:prstGeom prst="roundRect">
            <a:avLst/>
          </a:prstGeom>
          <a:solidFill>
            <a:srgbClr val="445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Newcomers</a:t>
            </a:r>
            <a:endParaRPr lang="it-IT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FA949F1-A9FD-7480-D9F6-28AD67586897}"/>
              </a:ext>
            </a:extLst>
          </p:cNvPr>
          <p:cNvSpPr/>
          <p:nvPr/>
        </p:nvSpPr>
        <p:spPr>
          <a:xfrm>
            <a:off x="5778861" y="1258124"/>
            <a:ext cx="2421374" cy="440047"/>
          </a:xfrm>
          <a:prstGeom prst="roundRect">
            <a:avLst/>
          </a:prstGeom>
          <a:solidFill>
            <a:srgbClr val="445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Gestione/Budget semplificati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F80E2C-832C-D5F2-499A-717480B9E3BA}"/>
              </a:ext>
            </a:extLst>
          </p:cNvPr>
          <p:cNvSpPr txBox="1"/>
          <p:nvPr/>
        </p:nvSpPr>
        <p:spPr>
          <a:xfrm>
            <a:off x="830998" y="1980928"/>
            <a:ext cx="32326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Azioni specifiche </a:t>
            </a:r>
            <a:r>
              <a:rPr lang="it-IT" dirty="0"/>
              <a:t>per enti con</a:t>
            </a:r>
            <a:br>
              <a:rPr lang="it-IT" dirty="0"/>
            </a:br>
            <a:r>
              <a:rPr lang="it-IT" dirty="0"/>
              <a:t>minore o nessuna esperienza.</a:t>
            </a:r>
          </a:p>
          <a:p>
            <a:endParaRPr lang="it-IT" b="1" dirty="0"/>
          </a:p>
          <a:p>
            <a:r>
              <a:rPr lang="it-IT" b="1" dirty="0"/>
              <a:t>Supporto al trasferimento di competenze </a:t>
            </a:r>
            <a:r>
              <a:rPr lang="it-IT" dirty="0"/>
              <a:t>fra enti con maggiore esperienza e quelli con minore esperienza</a:t>
            </a:r>
          </a:p>
        </p:txBody>
      </p:sp>
      <p:pic>
        <p:nvPicPr>
          <p:cNvPr id="14" name="Immagine 13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DA342AB2-A7BC-80F3-02E9-03D3594C9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8" t="10377" r="3981" b="14607"/>
          <a:stretch/>
        </p:blipFill>
        <p:spPr>
          <a:xfrm>
            <a:off x="3618425" y="91192"/>
            <a:ext cx="2153179" cy="500743"/>
          </a:xfrm>
          <a:prstGeom prst="rect">
            <a:avLst/>
          </a:prstGeom>
        </p:spPr>
      </p:pic>
      <p:sp>
        <p:nvSpPr>
          <p:cNvPr id="36" name="Titolo 6">
            <a:extLst>
              <a:ext uri="{FF2B5EF4-FFF2-40B4-BE49-F238E27FC236}">
                <a16:creationId xmlns:a16="http://schemas.microsoft.com/office/drawing/2014/main" id="{6CF29126-F658-78CD-360F-4A9373AE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1" y="503413"/>
            <a:ext cx="7307943" cy="69692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b="1" dirty="0">
                <a:solidFill>
                  <a:srgbClr val="445CD2"/>
                </a:solidFill>
                <a:latin typeface="Oswald"/>
              </a:rPr>
              <a:t>Elementi caratterizzanti</a:t>
            </a: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94C33EE5-5D60-27C0-C9A6-6BABB3BA9A51}"/>
              </a:ext>
            </a:extLst>
          </p:cNvPr>
          <p:cNvSpPr/>
          <p:nvPr/>
        </p:nvSpPr>
        <p:spPr>
          <a:xfrm>
            <a:off x="5778861" y="1866143"/>
            <a:ext cx="2918326" cy="16116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F182854-F751-1599-D35B-28034639BA6A}"/>
              </a:ext>
            </a:extLst>
          </p:cNvPr>
          <p:cNvSpPr txBox="1"/>
          <p:nvPr/>
        </p:nvSpPr>
        <p:spPr>
          <a:xfrm>
            <a:off x="5820670" y="1870345"/>
            <a:ext cx="29183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Bilanci basati su «</a:t>
            </a:r>
            <a:r>
              <a:rPr lang="it-IT" b="1" dirty="0" err="1"/>
              <a:t>Lump</a:t>
            </a:r>
            <a:r>
              <a:rPr lang="it-IT" b="1" dirty="0"/>
              <a:t>-sum», somme forfettarie prefissate</a:t>
            </a:r>
            <a:r>
              <a:rPr lang="it-IT" dirty="0"/>
              <a:t>, in base alla durata, al paese delle attività, alla tipologia di attività.</a:t>
            </a:r>
          </a:p>
          <a:p>
            <a:endParaRPr lang="it-IT" dirty="0"/>
          </a:p>
          <a:p>
            <a:r>
              <a:rPr lang="it-IT" b="1" dirty="0"/>
              <a:t>Non obbligatorietà del co-finanziamento</a:t>
            </a:r>
            <a:endParaRPr lang="it-IT" dirty="0"/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C15D1813-B228-0D76-B5A1-7737BD77F174}"/>
              </a:ext>
            </a:extLst>
          </p:cNvPr>
          <p:cNvSpPr/>
          <p:nvPr/>
        </p:nvSpPr>
        <p:spPr>
          <a:xfrm>
            <a:off x="747378" y="3911595"/>
            <a:ext cx="3316268" cy="446929"/>
          </a:xfrm>
          <a:prstGeom prst="roundRect">
            <a:avLst/>
          </a:prstGeom>
          <a:solidFill>
            <a:srgbClr val="445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EF4525B-DEAD-34C6-FCE3-56243CAFBB92}"/>
              </a:ext>
            </a:extLst>
          </p:cNvPr>
          <p:cNvSpPr txBox="1"/>
          <p:nvPr/>
        </p:nvSpPr>
        <p:spPr>
          <a:xfrm>
            <a:off x="789188" y="3873449"/>
            <a:ext cx="32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7C943"/>
                </a:solidFill>
              </a:rPr>
              <a:t>Azioni chiave</a:t>
            </a:r>
            <a:br>
              <a:rPr lang="it-IT" b="1" dirty="0">
                <a:solidFill>
                  <a:srgbClr val="F7C943"/>
                </a:solidFill>
              </a:rPr>
            </a:br>
            <a:r>
              <a:rPr lang="it-IT" b="1" dirty="0">
                <a:solidFill>
                  <a:srgbClr val="F7C943"/>
                </a:solidFill>
              </a:rPr>
              <a:t>Ka1 e Ka2</a:t>
            </a:r>
            <a:endParaRPr lang="it-IT" dirty="0">
              <a:solidFill>
                <a:srgbClr val="F7C943"/>
              </a:solidFill>
            </a:endParaRP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0E601F96-755A-2915-AFDF-BC640163ED36}"/>
              </a:ext>
            </a:extLst>
          </p:cNvPr>
          <p:cNvSpPr/>
          <p:nvPr/>
        </p:nvSpPr>
        <p:spPr>
          <a:xfrm>
            <a:off x="5778860" y="3911595"/>
            <a:ext cx="2960135" cy="446929"/>
          </a:xfrm>
          <a:prstGeom prst="roundRect">
            <a:avLst/>
          </a:prstGeom>
          <a:solidFill>
            <a:srgbClr val="445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D0F368F-0194-9AF9-6E0D-7970A1A6A948}"/>
              </a:ext>
            </a:extLst>
          </p:cNvPr>
          <p:cNvSpPr txBox="1"/>
          <p:nvPr/>
        </p:nvSpPr>
        <p:spPr>
          <a:xfrm>
            <a:off x="5820670" y="3873449"/>
            <a:ext cx="2876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7C943"/>
                </a:solidFill>
              </a:rPr>
              <a:t>Da 6.000 a 500.000 Euro</a:t>
            </a:r>
          </a:p>
          <a:p>
            <a:pPr algn="ctr"/>
            <a:r>
              <a:rPr lang="it-IT" b="1" dirty="0">
                <a:solidFill>
                  <a:srgbClr val="F7C943"/>
                </a:solidFill>
                <a:sym typeface="Wingdings" panose="05000000000000000000" pitchFamily="2" charset="2"/>
              </a:rPr>
              <a:t> 60.000 per </a:t>
            </a:r>
            <a:r>
              <a:rPr lang="it-IT" b="1" dirty="0" err="1">
                <a:solidFill>
                  <a:srgbClr val="F7C943"/>
                </a:solidFill>
                <a:sym typeface="Wingdings" panose="05000000000000000000" pitchFamily="2" charset="2"/>
              </a:rPr>
              <a:t>Newcomers</a:t>
            </a:r>
            <a:endParaRPr lang="it-IT" dirty="0">
              <a:solidFill>
                <a:srgbClr val="F7C943"/>
              </a:solidFill>
            </a:endParaRPr>
          </a:p>
        </p:txBody>
      </p:sp>
      <p:pic>
        <p:nvPicPr>
          <p:cNvPr id="45" name="Immagine 44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D2D48B26-C47B-ED0E-F1F4-081E469A7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46" name="Immagine 45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7913D43E-892D-07B8-D157-290562FDB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63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3" grpId="0" animBg="1"/>
      <p:bldP spid="8" grpId="0"/>
      <p:bldP spid="37" grpId="0" animBg="1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532D063-CB8E-7AB5-527E-7B8D11D2FAB8}"/>
              </a:ext>
            </a:extLst>
          </p:cNvPr>
          <p:cNvSpPr/>
          <p:nvPr/>
        </p:nvSpPr>
        <p:spPr>
          <a:xfrm>
            <a:off x="678910" y="2447814"/>
            <a:ext cx="1945012" cy="20741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445CD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  <a:endParaRPr lang="it-IT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9F25F4D2-7D5E-64BF-107B-B31254EC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71327"/>
            <a:ext cx="8520600" cy="960485"/>
          </a:xfrm>
        </p:spPr>
        <p:txBody>
          <a:bodyPr>
            <a:normAutofit fontScale="90000"/>
          </a:bodyPr>
          <a:lstStyle/>
          <a:p>
            <a:r>
              <a:rPr lang="it-IT" sz="6600" b="1" dirty="0">
                <a:solidFill>
                  <a:srgbClr val="445CD2"/>
                </a:solidFill>
                <a:latin typeface="Oswald"/>
              </a:rPr>
              <a:t>Le azioni chiave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BE708C0-72B6-9ADD-63FE-88FCE47BB276}"/>
              </a:ext>
            </a:extLst>
          </p:cNvPr>
          <p:cNvSpPr/>
          <p:nvPr/>
        </p:nvSpPr>
        <p:spPr>
          <a:xfrm>
            <a:off x="670772" y="1332331"/>
            <a:ext cx="1945012" cy="868540"/>
          </a:xfrm>
          <a:prstGeom prst="roundRect">
            <a:avLst/>
          </a:prstGeom>
          <a:solidFill>
            <a:srgbClr val="445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Azione Chiave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9EA3BE-3CEB-2B08-8269-FBE6575A71E8}"/>
              </a:ext>
            </a:extLst>
          </p:cNvPr>
          <p:cNvSpPr txBox="1"/>
          <p:nvPr/>
        </p:nvSpPr>
        <p:spPr>
          <a:xfrm>
            <a:off x="678911" y="2492646"/>
            <a:ext cx="1945012" cy="19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it-IT" sz="1200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Mobilità individuale per l’apprendimento</a:t>
            </a:r>
          </a:p>
          <a:p>
            <a:pPr marL="0" lvl="0" indent="0" algn="ctr" defTabSz="914400" rtl="0" eaLnBrk="1" latinLnBrk="0" hangingPunct="1">
              <a:lnSpc>
                <a:spcPct val="115000"/>
              </a:lnSpc>
              <a:buFont typeface="Arial" panose="020B0604020202020204" pitchFamily="34" charset="0"/>
              <a:buNone/>
            </a:pPr>
            <a:endParaRPr lang="it-IT" sz="11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ctr" defTabSz="914400" rtl="0" eaLnBrk="1" latinLnBrk="0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it-IT" sz="105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 focus è sui singoli e sulla loro crescita personale e professionale.</a:t>
            </a:r>
          </a:p>
          <a:p>
            <a:pPr marL="0" lvl="0" indent="0" algn="ctr" defTabSz="914400" rtl="0" eaLnBrk="1" latinLnBrk="0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it-IT" sz="105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organizzazioni beneficiano INDIRETTAMENTE della partecipazione di volontari, staff e attivisti</a:t>
            </a:r>
          </a:p>
        </p:txBody>
      </p:sp>
      <p:sp>
        <p:nvSpPr>
          <p:cNvPr id="11" name="Connettore 10">
            <a:extLst>
              <a:ext uri="{FF2B5EF4-FFF2-40B4-BE49-F238E27FC236}">
                <a16:creationId xmlns:a16="http://schemas.microsoft.com/office/drawing/2014/main" id="{85274F05-E762-4C31-6CAC-B388DEB5A334}"/>
              </a:ext>
            </a:extLst>
          </p:cNvPr>
          <p:cNvSpPr/>
          <p:nvPr/>
        </p:nvSpPr>
        <p:spPr>
          <a:xfrm>
            <a:off x="1732462" y="1994333"/>
            <a:ext cx="635528" cy="413076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Ka1</a:t>
            </a:r>
          </a:p>
        </p:txBody>
      </p:sp>
      <p:pic>
        <p:nvPicPr>
          <p:cNvPr id="2" name="Immagine 1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B7EDCBE0-8030-72D7-E489-E924FDE16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10" name="Immagine 9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9155E46C-C405-2DC8-D91A-06ED0E445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0C29D4F-527C-2F57-A9B8-3A1633ABF5A2}"/>
              </a:ext>
            </a:extLst>
          </p:cNvPr>
          <p:cNvSpPr/>
          <p:nvPr/>
        </p:nvSpPr>
        <p:spPr>
          <a:xfrm>
            <a:off x="3933144" y="1280342"/>
            <a:ext cx="1945012" cy="868540"/>
          </a:xfrm>
          <a:prstGeom prst="roundRect">
            <a:avLst/>
          </a:prstGeom>
          <a:solidFill>
            <a:srgbClr val="445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Azione Chiave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3" name="Connettore 12">
            <a:extLst>
              <a:ext uri="{FF2B5EF4-FFF2-40B4-BE49-F238E27FC236}">
                <a16:creationId xmlns:a16="http://schemas.microsoft.com/office/drawing/2014/main" id="{DEA2710D-B9F4-2859-D7CF-17B38D569514}"/>
              </a:ext>
            </a:extLst>
          </p:cNvPr>
          <p:cNvSpPr/>
          <p:nvPr/>
        </p:nvSpPr>
        <p:spPr>
          <a:xfrm>
            <a:off x="5089161" y="1984336"/>
            <a:ext cx="577303" cy="413076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Ka2</a:t>
            </a: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013F2B85-DC89-8779-FB05-FA9474585349}"/>
              </a:ext>
            </a:extLst>
          </p:cNvPr>
          <p:cNvSpPr/>
          <p:nvPr/>
        </p:nvSpPr>
        <p:spPr>
          <a:xfrm>
            <a:off x="7077536" y="1280342"/>
            <a:ext cx="1945012" cy="868540"/>
          </a:xfrm>
          <a:prstGeom prst="roundRect">
            <a:avLst/>
          </a:prstGeom>
          <a:solidFill>
            <a:srgbClr val="445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Azione Chiave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33" name="Connettore 32">
            <a:extLst>
              <a:ext uri="{FF2B5EF4-FFF2-40B4-BE49-F238E27FC236}">
                <a16:creationId xmlns:a16="http://schemas.microsoft.com/office/drawing/2014/main" id="{553DAED1-4A90-B970-C696-864EBA19F2EE}"/>
              </a:ext>
            </a:extLst>
          </p:cNvPr>
          <p:cNvSpPr/>
          <p:nvPr/>
        </p:nvSpPr>
        <p:spPr>
          <a:xfrm>
            <a:off x="8233553" y="1984336"/>
            <a:ext cx="577303" cy="413076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Ka3</a:t>
            </a: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5ED171EC-8B09-1E43-F554-46D60EE0B39F}"/>
              </a:ext>
            </a:extLst>
          </p:cNvPr>
          <p:cNvSpPr/>
          <p:nvPr/>
        </p:nvSpPr>
        <p:spPr>
          <a:xfrm>
            <a:off x="3933143" y="2447814"/>
            <a:ext cx="1945012" cy="20741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64CA963-FD52-7A11-E8B7-0EA7D8DE1186}"/>
              </a:ext>
            </a:extLst>
          </p:cNvPr>
          <p:cNvSpPr txBox="1"/>
          <p:nvPr/>
        </p:nvSpPr>
        <p:spPr>
          <a:xfrm>
            <a:off x="3933144" y="2492646"/>
            <a:ext cx="1945012" cy="215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it-IT" sz="1200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Cooperazione per l’innovazione e lo sviluppo</a:t>
            </a:r>
            <a:endParaRPr lang="it-IT" sz="8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ctr" defTabSz="914400" rtl="0" eaLnBrk="1" latinLnBrk="0" hangingPunct="1">
              <a:lnSpc>
                <a:spcPct val="115000"/>
              </a:lnSpc>
              <a:buFont typeface="Arial" panose="020B0604020202020204" pitchFamily="34" charset="0"/>
              <a:buNone/>
            </a:pPr>
            <a:endParaRPr lang="it-IT" sz="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ctr" defTabSz="914400" rtl="0" eaLnBrk="1" latinLnBrk="0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it-IT" sz="1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Focus sulle organizzazioni e sullo sviluppo, lo scambio e il rafforzamento di metodi e contenuti di lavoro.</a:t>
            </a:r>
            <a:br>
              <a:rPr lang="it-IT" sz="1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it-IT" sz="1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singoli beneficiano e partecipano, </a:t>
            </a:r>
            <a:r>
              <a:rPr lang="it-IT" sz="1000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quanto funzionali</a:t>
            </a:r>
            <a:r>
              <a:rPr lang="it-IT" sz="1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tali processi.</a:t>
            </a: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3D9B93F7-0EAB-9EF4-8DBE-F144D57AEBD3}"/>
              </a:ext>
            </a:extLst>
          </p:cNvPr>
          <p:cNvSpPr/>
          <p:nvPr/>
        </p:nvSpPr>
        <p:spPr>
          <a:xfrm>
            <a:off x="7077536" y="2443639"/>
            <a:ext cx="1945012" cy="20741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1A9468E-06E7-95E5-1197-B19598FB5F45}"/>
              </a:ext>
            </a:extLst>
          </p:cNvPr>
          <p:cNvSpPr txBox="1"/>
          <p:nvPr/>
        </p:nvSpPr>
        <p:spPr>
          <a:xfrm>
            <a:off x="7077537" y="2488471"/>
            <a:ext cx="1945012" cy="146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it-IT" sz="1200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Sostegno allo sviluppo delle politiche e alla cooperazione</a:t>
            </a:r>
          </a:p>
          <a:p>
            <a:pPr marL="0" lvl="0" indent="0" algn="ctr" defTabSz="914400" rtl="0" eaLnBrk="1" latinLnBrk="0" hangingPunct="1">
              <a:lnSpc>
                <a:spcPct val="115000"/>
              </a:lnSpc>
              <a:buFont typeface="Arial" panose="020B0604020202020204" pitchFamily="34" charset="0"/>
              <a:buNone/>
            </a:pPr>
            <a:endParaRPr lang="it-IT" sz="11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ctr" defTabSz="914400" rtl="0" eaLnBrk="1" latinLnBrk="0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it-IT" sz="105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Misure interne al Programma, sostegno alle Reti, sviluppo di nuove politiche.</a:t>
            </a:r>
          </a:p>
        </p:txBody>
      </p:sp>
      <p:pic>
        <p:nvPicPr>
          <p:cNvPr id="38" name="Immagine 3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CC893B6F-B05A-2A10-5169-59589E3A52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8" t="10377" r="3981" b="14607"/>
          <a:stretch/>
        </p:blipFill>
        <p:spPr>
          <a:xfrm>
            <a:off x="5799494" y="379762"/>
            <a:ext cx="2153179" cy="50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76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8" grpId="0"/>
      <p:bldP spid="11" grpId="0" animBg="1"/>
      <p:bldP spid="14" grpId="0" animBg="1"/>
      <p:bldP spid="13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8F37C5D-14C9-5A5C-1474-472370E7C1F1}"/>
              </a:ext>
            </a:extLst>
          </p:cNvPr>
          <p:cNvSpPr/>
          <p:nvPr/>
        </p:nvSpPr>
        <p:spPr>
          <a:xfrm>
            <a:off x="5378501" y="606678"/>
            <a:ext cx="1741764" cy="3710955"/>
          </a:xfrm>
          <a:prstGeom prst="roundRect">
            <a:avLst/>
          </a:prstGeom>
          <a:solidFill>
            <a:srgbClr val="0E0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0C004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 e CERV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FAACAD03-352B-0639-7190-A1D39FCC3414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6C46F3-CBDB-722A-BFE3-775AC121EC30}"/>
              </a:ext>
            </a:extLst>
          </p:cNvPr>
          <p:cNvSpPr txBox="1"/>
          <p:nvPr/>
        </p:nvSpPr>
        <p:spPr>
          <a:xfrm>
            <a:off x="5461251" y="1338770"/>
            <a:ext cx="1576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quali necessità del territorio possono rispondere le attività finanziate?</a:t>
            </a:r>
            <a:endParaRPr lang="it-IT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C7935D-EEE7-C5BA-FF77-CA644DEFF036}"/>
              </a:ext>
            </a:extLst>
          </p:cNvPr>
          <p:cNvSpPr txBox="1"/>
          <p:nvPr/>
        </p:nvSpPr>
        <p:spPr>
          <a:xfrm>
            <a:off x="364886" y="725090"/>
            <a:ext cx="483051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 algn="l"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rgbClr val="434343"/>
                </a:solidFill>
              </a:rPr>
              <a:t>Offrire ai giovani attività che ne accrescono la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partecipazione attiva e l’occupabilità</a:t>
            </a:r>
            <a:r>
              <a:rPr lang="it-IT" sz="1800" b="1" dirty="0">
                <a:solidFill>
                  <a:srgbClr val="434343"/>
                </a:solidFill>
              </a:rPr>
              <a:t>, grazie allo sviluppo di competenze trasversali (linguistiche, gestionali, di gruppo, ecc.)</a:t>
            </a:r>
          </a:p>
          <a:p>
            <a:pPr algn="l"/>
            <a:br>
              <a:rPr lang="it-IT" sz="1800" b="1" dirty="0">
                <a:solidFill>
                  <a:srgbClr val="434343"/>
                </a:solidFill>
              </a:rPr>
            </a:br>
            <a:r>
              <a:rPr lang="it-IT" sz="1600" dirty="0">
                <a:solidFill>
                  <a:srgbClr val="434343"/>
                </a:solidFill>
              </a:rPr>
              <a:t>In particolare attraverso</a:t>
            </a:r>
          </a:p>
          <a:p>
            <a:pPr marL="180000" lvl="2" indent="-180000" algn="l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434343"/>
                </a:solidFill>
              </a:rPr>
              <a:t>scambi con giovani di altri contesti </a:t>
            </a:r>
            <a:r>
              <a:rPr lang="it-IT" sz="1300" dirty="0">
                <a:solidFill>
                  <a:srgbClr val="434343"/>
                </a:solidFill>
              </a:rPr>
              <a:t>(sia in invio all’estero sia in accoglienza in Italia)</a:t>
            </a:r>
          </a:p>
          <a:p>
            <a:pPr marL="180000" lvl="2" indent="-180000" algn="l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434343"/>
                </a:solidFill>
              </a:rPr>
              <a:t>educazione non formale</a:t>
            </a:r>
            <a:r>
              <a:rPr lang="it-IT" sz="1300" dirty="0">
                <a:solidFill>
                  <a:srgbClr val="434343"/>
                </a:solidFill>
              </a:rPr>
              <a:t> fuori dai circuiti dell’istruzione formale</a:t>
            </a:r>
          </a:p>
          <a:p>
            <a:pPr marL="180000" lvl="2" indent="-180000" algn="l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434343"/>
                </a:solidFill>
              </a:rPr>
              <a:t>Sviluppo di progetti legati a bisogni del territorio e/o di singoli gruppi di ragazzi/e</a:t>
            </a:r>
            <a:r>
              <a:rPr lang="it-IT" sz="1300" dirty="0">
                <a:solidFill>
                  <a:srgbClr val="434343"/>
                </a:solidFill>
              </a:rPr>
              <a:t> su tematiche sociali (ambientali, di genere, sul rispetto della diversità, ecc.)</a:t>
            </a:r>
            <a:endParaRPr lang="it-IT" sz="1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magine 10" descr="Immagine che contiene Danza, Forma fisica, Gomito, arte&#10;&#10;Descrizione generata automaticamente">
            <a:extLst>
              <a:ext uri="{FF2B5EF4-FFF2-40B4-BE49-F238E27FC236}">
                <a16:creationId xmlns:a16="http://schemas.microsoft.com/office/drawing/2014/main" id="{219CF9D1-61BF-6992-F437-C29C74162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82641" y="1708089"/>
            <a:ext cx="2940466" cy="2856552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/>
            </a:outerShdw>
          </a:effectLst>
        </p:spPr>
      </p:pic>
      <p:pic>
        <p:nvPicPr>
          <p:cNvPr id="15" name="Immagine 14" descr="Immagine che contiene clipart, illustrazione, cartone animato, arte&#10;&#10;Descrizione generata automaticamente">
            <a:extLst>
              <a:ext uri="{FF2B5EF4-FFF2-40B4-BE49-F238E27FC236}">
                <a16:creationId xmlns:a16="http://schemas.microsoft.com/office/drawing/2014/main" id="{03642105-C7D2-A7DB-A199-E227AB5B6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770737" y="-1362018"/>
            <a:ext cx="5120373" cy="3371381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/>
            </a:outerShdw>
            <a:softEdge rad="0"/>
          </a:effectLst>
        </p:spPr>
      </p:pic>
      <p:pic>
        <p:nvPicPr>
          <p:cNvPr id="4" name="Immagine 3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C69049DB-A1B7-037D-D29E-4543642E98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8" t="10377" r="3981" b="14607"/>
          <a:stretch/>
        </p:blipFill>
        <p:spPr>
          <a:xfrm>
            <a:off x="6887024" y="73300"/>
            <a:ext cx="2153179" cy="500743"/>
          </a:xfrm>
          <a:prstGeom prst="rect">
            <a:avLst/>
          </a:prstGeom>
        </p:spPr>
      </p:pic>
      <p:pic>
        <p:nvPicPr>
          <p:cNvPr id="12" name="Immagine 11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A9DB2E9D-BE56-207E-F341-E296CFF08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14" name="Immagine 13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39305E35-9239-C46A-D923-FF31C0353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9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 rot="-5400000">
            <a:off x="-2410200" y="2410200"/>
            <a:ext cx="5145300" cy="324900"/>
          </a:xfrm>
          <a:prstGeom prst="rect">
            <a:avLst/>
          </a:prstGeom>
          <a:solidFill>
            <a:srgbClr val="0C004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000" b="1" dirty="0">
                <a:solidFill>
                  <a:srgbClr val="F9C208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FAACAD03-352B-0639-7190-A1D39FCC3414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C7935D-EEE7-C5BA-FF77-CA644DEFF036}"/>
              </a:ext>
            </a:extLst>
          </p:cNvPr>
          <p:cNvSpPr txBox="1"/>
          <p:nvPr/>
        </p:nvSpPr>
        <p:spPr>
          <a:xfrm>
            <a:off x="404873" y="958155"/>
            <a:ext cx="483051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 algn="l"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Formazione continua </a:t>
            </a:r>
            <a:r>
              <a:rPr lang="it-IT" sz="1800" b="1" dirty="0">
                <a:solidFill>
                  <a:srgbClr val="434343"/>
                </a:solidFill>
              </a:rPr>
              <a:t>degli operatori (pubblici o di enti/associazioni) presenti nel territorio e che sono attivi nel settore sociale/giovanile.</a:t>
            </a:r>
          </a:p>
          <a:p>
            <a:pPr marL="180000" indent="-180000" algn="l">
              <a:buFont typeface="Wingdings" panose="05000000000000000000" pitchFamily="2" charset="2"/>
              <a:buChar char="ü"/>
            </a:pPr>
            <a:endParaRPr lang="it-IT" sz="1800" b="1" dirty="0">
              <a:solidFill>
                <a:srgbClr val="434343"/>
              </a:solidFill>
            </a:endParaRPr>
          </a:p>
          <a:p>
            <a:pPr algn="l"/>
            <a:r>
              <a:rPr lang="it-IT" sz="1600" dirty="0">
                <a:solidFill>
                  <a:srgbClr val="434343"/>
                </a:solidFill>
              </a:rPr>
              <a:t>In particolare, attraverso</a:t>
            </a:r>
          </a:p>
          <a:p>
            <a:pPr marL="180000" lvl="2" indent="-180000" algn="l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434343"/>
                </a:solidFill>
              </a:rPr>
              <a:t>Formazioni</a:t>
            </a:r>
            <a:r>
              <a:rPr lang="it-IT" sz="1600" dirty="0">
                <a:solidFill>
                  <a:srgbClr val="434343"/>
                </a:solidFill>
              </a:rPr>
              <a:t> locali o internazionali</a:t>
            </a:r>
          </a:p>
          <a:p>
            <a:pPr marL="180000" lvl="2" indent="-180000" algn="l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434343"/>
                </a:solidFill>
              </a:rPr>
              <a:t>Scambi</a:t>
            </a:r>
            <a:r>
              <a:rPr lang="it-IT" sz="1600" dirty="0">
                <a:solidFill>
                  <a:srgbClr val="434343"/>
                </a:solidFill>
              </a:rPr>
              <a:t> di buone prassi</a:t>
            </a:r>
          </a:p>
          <a:p>
            <a:pPr marL="180000" lvl="2" indent="-180000" algn="l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434343"/>
                </a:solidFill>
              </a:rPr>
              <a:t>Sviluppo di reti 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B7E65D63-5AEC-7BEE-0491-E45D42FF48FB}"/>
              </a:ext>
            </a:extLst>
          </p:cNvPr>
          <p:cNvSpPr/>
          <p:nvPr/>
        </p:nvSpPr>
        <p:spPr>
          <a:xfrm>
            <a:off x="5378501" y="606678"/>
            <a:ext cx="1741764" cy="3710955"/>
          </a:xfrm>
          <a:prstGeom prst="roundRect">
            <a:avLst/>
          </a:prstGeom>
          <a:solidFill>
            <a:srgbClr val="0E0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FFC4DF-B0CE-0296-3326-FDC80CA9D837}"/>
              </a:ext>
            </a:extLst>
          </p:cNvPr>
          <p:cNvSpPr txBox="1"/>
          <p:nvPr/>
        </p:nvSpPr>
        <p:spPr>
          <a:xfrm>
            <a:off x="5461251" y="1338770"/>
            <a:ext cx="1576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quali necessità del territorio possono rispondere le attività finanziate?</a:t>
            </a:r>
            <a:endParaRPr lang="it-IT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magine 9" descr="Immagine che contiene Danza, Forma fisica, Gomito, arte&#10;&#10;Descrizione generata automaticamente">
            <a:extLst>
              <a:ext uri="{FF2B5EF4-FFF2-40B4-BE49-F238E27FC236}">
                <a16:creationId xmlns:a16="http://schemas.microsoft.com/office/drawing/2014/main" id="{AA2E0118-DFC7-8822-1A02-2331C922F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82641" y="1708089"/>
            <a:ext cx="2940466" cy="2856552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Immagine 13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32CB42D0-5BDC-75E7-1CBF-2A1E14AE49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8" t="10377" r="3981" b="14607"/>
          <a:stretch/>
        </p:blipFill>
        <p:spPr>
          <a:xfrm>
            <a:off x="6887024" y="73300"/>
            <a:ext cx="2153179" cy="500743"/>
          </a:xfrm>
          <a:prstGeom prst="rect">
            <a:avLst/>
          </a:prstGeom>
        </p:spPr>
      </p:pic>
      <p:sp>
        <p:nvSpPr>
          <p:cNvPr id="21" name="Google Shape;56;p13">
            <a:extLst>
              <a:ext uri="{FF2B5EF4-FFF2-40B4-BE49-F238E27FC236}">
                <a16:creationId xmlns:a16="http://schemas.microsoft.com/office/drawing/2014/main" id="{5C770BBB-FD96-CD2C-6818-1BD22DA1C98F}"/>
              </a:ext>
            </a:extLst>
          </p:cNvPr>
          <p:cNvSpPr txBox="1">
            <a:spLocks/>
          </p:cNvSpPr>
          <p:nvPr/>
        </p:nvSpPr>
        <p:spPr>
          <a:xfrm rot="-5400000">
            <a:off x="-978117" y="1058092"/>
            <a:ext cx="2312370" cy="1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0000"/>
              </a:lnSpc>
            </a:pPr>
            <a:endParaRPr lang="en-GB" sz="1000" b="1" dirty="0">
              <a:solidFill>
                <a:srgbClr val="F9C2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" name="Immagine 21" descr="Immagine che contiene clipart, illustrazione, cartone animato, arte&#10;&#10;Descrizione generata automaticamente">
            <a:extLst>
              <a:ext uri="{FF2B5EF4-FFF2-40B4-BE49-F238E27FC236}">
                <a16:creationId xmlns:a16="http://schemas.microsoft.com/office/drawing/2014/main" id="{4FF025E1-D8F5-164E-1FC2-268BD8E70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770737" y="-1362018"/>
            <a:ext cx="5120373" cy="3371381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/>
            </a:outerShdw>
            <a:softEdge rad="0"/>
          </a:effectLst>
        </p:spPr>
      </p:pic>
      <p:pic>
        <p:nvPicPr>
          <p:cNvPr id="25" name="Immagine 24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16F43101-1191-361B-80A5-CEEED56E7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467" y="4696264"/>
            <a:ext cx="1158081" cy="324000"/>
          </a:xfrm>
          <a:prstGeom prst="rect">
            <a:avLst/>
          </a:prstGeom>
        </p:spPr>
      </p:pic>
      <p:pic>
        <p:nvPicPr>
          <p:cNvPr id="26" name="Immagine 25" descr="Immagine che contiene Carattere, testo, Elementi grafici, calligrafia&#10;&#10;Descrizione generata automaticamente">
            <a:extLst>
              <a:ext uri="{FF2B5EF4-FFF2-40B4-BE49-F238E27FC236}">
                <a16:creationId xmlns:a16="http://schemas.microsoft.com/office/drawing/2014/main" id="{B82B9B65-C20A-77CB-6822-AE73447BF2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86" y="4696264"/>
            <a:ext cx="158855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44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99C3C04A409D048963EDB362A49197C" ma:contentTypeVersion="2" ma:contentTypeDescription="Creare un nuovo documento." ma:contentTypeScope="" ma:versionID="96a4f0d6fa380de2061acb0eed8a9481">
  <xsd:schema xmlns:xsd="http://www.w3.org/2001/XMLSchema" xmlns:xs="http://www.w3.org/2001/XMLSchema" xmlns:p="http://schemas.microsoft.com/office/2006/metadata/properties" xmlns:ns3="e5ebc5c6-cf4d-4c52-9c00-cfe1929f80ab" targetNamespace="http://schemas.microsoft.com/office/2006/metadata/properties" ma:root="true" ma:fieldsID="76307232f2e5c33ac29d6750dda8421b" ns3:_="">
    <xsd:import namespace="e5ebc5c6-cf4d-4c52-9c00-cfe1929f80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bc5c6-cf4d-4c52-9c00-cfe1929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28FE03-3F9E-40C6-88FA-49427E805E02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e5ebc5c6-cf4d-4c52-9c00-cfe1929f80a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17DD34-128B-4099-B860-89328EF19F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bc5c6-cf4d-4c52-9c00-cfe1929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C44C68-1575-48C3-927A-49292B751E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1895</Words>
  <Application>Microsoft Office PowerPoint</Application>
  <PresentationFormat>Presentazione su schermo (16:9)</PresentationFormat>
  <Paragraphs>274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Lato</vt:lpstr>
      <vt:lpstr>Roboto</vt:lpstr>
      <vt:lpstr>Arial</vt:lpstr>
      <vt:lpstr>Oswald</vt:lpstr>
      <vt:lpstr>Calibri</vt:lpstr>
      <vt:lpstr>Wingdings</vt:lpstr>
      <vt:lpstr>Simple Light</vt:lpstr>
      <vt:lpstr>Erasmus+ per il sostegno alle politiche giovanili per i Comuni</vt:lpstr>
      <vt:lpstr>Presentazione standard di PowerPoint</vt:lpstr>
      <vt:lpstr>Presentazione standard di PowerPoint</vt:lpstr>
      <vt:lpstr>Presentazione standard di PowerPoint</vt:lpstr>
      <vt:lpstr>Gestione mista</vt:lpstr>
      <vt:lpstr>Elementi caratterizzanti</vt:lpstr>
      <vt:lpstr>Le azioni chiave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THE TITLE  OF YOUR AMAZING  PRESENTATION</dc:title>
  <dc:creator>vale-</dc:creator>
  <cp:lastModifiedBy>Angela Pumilia</cp:lastModifiedBy>
  <cp:revision>80</cp:revision>
  <dcterms:modified xsi:type="dcterms:W3CDTF">2024-12-11T11:27:14Z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0x010100E99C3C04A409D048963EDB362A49197C</vt:lpwstr>
  </property>
</Properties>
</file>