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4" r:id="rId3"/>
    <p:sldId id="292" r:id="rId4"/>
    <p:sldId id="293" r:id="rId5"/>
    <p:sldId id="286" r:id="rId6"/>
    <p:sldId id="290" r:id="rId7"/>
    <p:sldId id="291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E4"/>
    <a:srgbClr val="AFCB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5" autoAdjust="0"/>
    <p:restoredTop sz="94660"/>
  </p:normalViewPr>
  <p:slideViewPr>
    <p:cSldViewPr>
      <p:cViewPr varScale="1">
        <p:scale>
          <a:sx n="118" d="100"/>
          <a:sy n="118" d="100"/>
        </p:scale>
        <p:origin x="144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AFC18-42BA-4252-9A74-AA52D9670B6A}" type="datetimeFigureOut">
              <a:rPr lang="it-IT" smtClean="0"/>
              <a:t>10/12/2024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6B6FF-167A-4788-B14A-80F8310DAF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8809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6B6FF-167A-4788-B14A-80F8310DAF5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892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6B6FF-167A-4788-B14A-80F8310DAF5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6121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2DB49-A0EC-354B-936F-311A5AF4C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E9C6284-284F-80B3-9360-4CA0963F43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282D07D-489D-9B42-F321-D1E781D0A1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EF64EF6-8113-3C01-23E4-F384E358D1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6B6FF-167A-4788-B14A-80F8310DAF5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590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9D185-2551-EAEC-273C-DB8BCD510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3400434-72D6-0821-570C-CB05FA063E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9D8494A-3B0B-A3E9-0FF6-0C394BAD6C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85B864A-81AF-8757-F370-8D1D0CA57D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6B6FF-167A-4788-B14A-80F8310DAF50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5984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6B6FF-167A-4788-B14A-80F8310DAF5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669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6B6FF-167A-4788-B14A-80F8310DAF5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1816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6B6FF-167A-4788-B14A-80F8310DAF5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3045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10/12/2024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10/12/2024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10/12/2024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10/12/2024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mailto:s.silvestro@coppem.org" TargetMode="External"/><Relationship Id="rId4" Type="http://schemas.openxmlformats.org/officeDocument/2006/relationships/hyperlink" Target="mailto:i.puccio@coppem.or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3456384"/>
          </a:xfrm>
        </p:spPr>
        <p:txBody>
          <a:bodyPr>
            <a:normAutofit fontScale="90000"/>
          </a:bodyPr>
          <a:lstStyle/>
          <a:p>
            <a:br>
              <a:rPr lang="it-IT" dirty="0">
                <a:solidFill>
                  <a:schemeClr val="accent3">
                    <a:lumMod val="75000"/>
                  </a:schemeClr>
                </a:solidFill>
              </a:rPr>
            </a:br>
            <a:br>
              <a:rPr lang="it-IT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it-IT" dirty="0">
                <a:solidFill>
                  <a:srgbClr val="009FE4"/>
                </a:solidFill>
              </a:rPr>
              <a:t>LA CARTA </a:t>
            </a: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srgbClr val="009FE4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EUR</a:t>
            </a:r>
            <a:r>
              <a:rPr kumimoji="0" lang="it-IT" sz="4900" b="0" i="0" u="none" strike="noStrike" kern="1200" cap="none" spc="0" normalizeH="0" baseline="0" noProof="0" dirty="0">
                <a:ln>
                  <a:noFill/>
                </a:ln>
                <a:solidFill>
                  <a:srgbClr val="AFCB04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</a:t>
            </a: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srgbClr val="009FE4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-MEDITERRANEA Opportunità e Buone pratiche per gli enti locali</a:t>
            </a:r>
            <a:endParaRPr lang="it-IT" dirty="0">
              <a:solidFill>
                <a:srgbClr val="009FE4"/>
              </a:solidFill>
            </a:endParaRPr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67544" y="5445224"/>
            <a:ext cx="8280920" cy="1080120"/>
          </a:xfrm>
        </p:spPr>
        <p:txBody>
          <a:bodyPr>
            <a:normAutofit fontScale="85000" lnSpcReduction="20000"/>
          </a:bodyPr>
          <a:lstStyle/>
          <a:p>
            <a:br>
              <a:rPr lang="it-IT" dirty="0"/>
            </a:br>
            <a:endParaRPr lang="it-IT" dirty="0"/>
          </a:p>
          <a:p>
            <a:r>
              <a:rPr lang="it-IT" sz="2400" dirty="0">
                <a:solidFill>
                  <a:srgbClr val="AFCB04"/>
                </a:solidFill>
              </a:rPr>
              <a:t>Webinar - PARI OPPORTUNITA’ NEGLI ENTI LOCALI - 13 dicembre 2024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078" y="273194"/>
            <a:ext cx="875729" cy="85155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F:\Ilaria 2021\pari opportunità\Carta euromed\loghi\LOGO CARTA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59952"/>
            <a:ext cx="972107" cy="88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32344DEC-4299-3F28-33D6-C908B51431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979" y="159953"/>
            <a:ext cx="959402" cy="96479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E0A35D7-BC4C-7FEA-D4D7-916F227FD6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576" y="242711"/>
            <a:ext cx="1920406" cy="91447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1C41164-890B-BE68-1C30-26CCF48229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2458" y="288175"/>
            <a:ext cx="1286655" cy="83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7284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107504" y="3554730"/>
            <a:ext cx="8424936" cy="162302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br>
              <a:rPr lang="it-IT" sz="3100" b="1" i="1" dirty="0">
                <a:solidFill>
                  <a:srgbClr val="AFCB04"/>
                </a:solidFill>
              </a:rPr>
            </a:br>
            <a:br>
              <a:rPr lang="it-IT" sz="3100" b="1" i="1" dirty="0">
                <a:solidFill>
                  <a:srgbClr val="AFCB04"/>
                </a:solidFill>
              </a:rPr>
            </a:br>
            <a:br>
              <a:rPr lang="it-IT" sz="3100" b="1" i="1" dirty="0">
                <a:solidFill>
                  <a:srgbClr val="AFCB04"/>
                </a:solidFill>
              </a:rPr>
            </a:br>
            <a:br>
              <a:rPr lang="it-IT" sz="3100" b="1" i="1" dirty="0">
                <a:solidFill>
                  <a:srgbClr val="AFCB04"/>
                </a:solidFill>
              </a:rPr>
            </a:br>
            <a:br>
              <a:rPr lang="it-IT" sz="3100" b="1" i="1" dirty="0">
                <a:solidFill>
                  <a:srgbClr val="AFCB04"/>
                </a:solidFill>
              </a:rPr>
            </a:br>
            <a:br>
              <a:rPr lang="it-IT" sz="3100" b="1" i="1" dirty="0">
                <a:solidFill>
                  <a:srgbClr val="AFCB04"/>
                </a:solidFill>
              </a:rPr>
            </a:br>
            <a:r>
              <a:rPr lang="it-IT" sz="3100" b="1" i="1" dirty="0">
                <a:solidFill>
                  <a:srgbClr val="AFCB04"/>
                </a:solidFill>
              </a:rPr>
              <a:t>			</a:t>
            </a:r>
            <a:br>
              <a:rPr lang="it-IT" b="1" i="1" dirty="0">
                <a:solidFill>
                  <a:schemeClr val="accent3">
                    <a:lumMod val="75000"/>
                  </a:schemeClr>
                </a:solidFill>
              </a:rPr>
            </a:br>
            <a:br>
              <a:rPr kumimoji="0" lang="it-IT" sz="5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it-IT" sz="5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it-IT" sz="1900" b="0" i="1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it-IT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23528" y="7173416"/>
            <a:ext cx="7992888" cy="72008"/>
          </a:xfrm>
        </p:spPr>
        <p:txBody>
          <a:bodyPr>
            <a:normAutofit fontScale="25000" lnSpcReduction="20000"/>
          </a:bodyPr>
          <a:lstStyle/>
          <a:p>
            <a:pPr algn="l"/>
            <a:endParaRPr lang="it-IT" dirty="0"/>
          </a:p>
          <a:p>
            <a:pPr algn="l"/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38" y="109307"/>
            <a:ext cx="969903" cy="95086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09307"/>
            <a:ext cx="96996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D1A3096-49E1-C02A-8E4D-4C16308344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60174"/>
            <a:ext cx="9144000" cy="539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2342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7FC8FD-633B-5ADD-11AC-1A0891DAE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82F98E7B-7BAE-60B4-B006-4BD073740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4" y="3554730"/>
            <a:ext cx="8424936" cy="162302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br>
              <a:rPr lang="it-IT" sz="3100" b="1" i="1" dirty="0">
                <a:solidFill>
                  <a:srgbClr val="AFCB04"/>
                </a:solidFill>
              </a:rPr>
            </a:br>
            <a:br>
              <a:rPr lang="it-IT" sz="3100" b="1" i="1" dirty="0">
                <a:solidFill>
                  <a:srgbClr val="AFCB04"/>
                </a:solidFill>
              </a:rPr>
            </a:br>
            <a:br>
              <a:rPr lang="it-IT" sz="3100" b="1" i="1" dirty="0">
                <a:solidFill>
                  <a:srgbClr val="AFCB04"/>
                </a:solidFill>
              </a:rPr>
            </a:br>
            <a:br>
              <a:rPr lang="it-IT" sz="3100" b="1" i="1" dirty="0">
                <a:solidFill>
                  <a:srgbClr val="AFCB04"/>
                </a:solidFill>
              </a:rPr>
            </a:br>
            <a:br>
              <a:rPr lang="it-IT" sz="3100" b="1" i="1" dirty="0">
                <a:solidFill>
                  <a:srgbClr val="AFCB04"/>
                </a:solidFill>
              </a:rPr>
            </a:br>
            <a:br>
              <a:rPr lang="it-IT" sz="3100" b="1" i="1" dirty="0">
                <a:solidFill>
                  <a:srgbClr val="AFCB04"/>
                </a:solidFill>
              </a:rPr>
            </a:br>
            <a:r>
              <a:rPr lang="it-IT" sz="3100" b="1" i="1" dirty="0">
                <a:solidFill>
                  <a:srgbClr val="AFCB04"/>
                </a:solidFill>
              </a:rPr>
              <a:t>			</a:t>
            </a:r>
            <a:br>
              <a:rPr lang="it-IT" b="1" i="1" dirty="0">
                <a:solidFill>
                  <a:schemeClr val="accent3">
                    <a:lumMod val="75000"/>
                  </a:schemeClr>
                </a:solidFill>
              </a:rPr>
            </a:br>
            <a:br>
              <a:rPr kumimoji="0" lang="it-IT" sz="5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it-IT" sz="5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it-IT" sz="1900" b="0" i="1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it-IT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Sottotitolo 8">
            <a:extLst>
              <a:ext uri="{FF2B5EF4-FFF2-40B4-BE49-F238E27FC236}">
                <a16:creationId xmlns:a16="http://schemas.microsoft.com/office/drawing/2014/main" id="{69356BA6-DA15-609F-8A30-AFFD37898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7173416"/>
            <a:ext cx="7992888" cy="72008"/>
          </a:xfrm>
        </p:spPr>
        <p:txBody>
          <a:bodyPr>
            <a:normAutofit fontScale="25000" lnSpcReduction="20000"/>
          </a:bodyPr>
          <a:lstStyle/>
          <a:p>
            <a:pPr algn="l"/>
            <a:endParaRPr lang="it-IT" dirty="0"/>
          </a:p>
          <a:p>
            <a:pPr algn="l"/>
            <a:endParaRPr lang="it-I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DA0BE3-B1B4-E461-8D7D-1ABF15EAA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38" y="109307"/>
            <a:ext cx="969903" cy="95086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B8A2B52E-7865-2E4F-6EE4-43B99F001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09307"/>
            <a:ext cx="96996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B165EC1-24A6-8CF9-93C9-E4079E6DED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60174"/>
            <a:ext cx="9144000" cy="517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4238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CBD1F7-6814-2400-E479-A2698838F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D14B0B77-096D-9987-F71B-8CBB6237B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4" y="3554730"/>
            <a:ext cx="8424936" cy="162302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br>
              <a:rPr lang="it-IT" sz="3100" b="1" i="1" dirty="0">
                <a:solidFill>
                  <a:srgbClr val="AFCB04"/>
                </a:solidFill>
              </a:rPr>
            </a:br>
            <a:br>
              <a:rPr lang="it-IT" sz="3100" b="1" i="1" dirty="0">
                <a:solidFill>
                  <a:srgbClr val="AFCB04"/>
                </a:solidFill>
              </a:rPr>
            </a:br>
            <a:br>
              <a:rPr lang="it-IT" sz="3100" b="1" i="1" dirty="0">
                <a:solidFill>
                  <a:srgbClr val="AFCB04"/>
                </a:solidFill>
              </a:rPr>
            </a:br>
            <a:br>
              <a:rPr lang="it-IT" sz="3100" b="1" i="1" dirty="0">
                <a:solidFill>
                  <a:srgbClr val="AFCB04"/>
                </a:solidFill>
              </a:rPr>
            </a:br>
            <a:br>
              <a:rPr lang="it-IT" sz="3100" b="1" i="1" dirty="0">
                <a:solidFill>
                  <a:srgbClr val="AFCB04"/>
                </a:solidFill>
              </a:rPr>
            </a:br>
            <a:br>
              <a:rPr lang="it-IT" sz="3100" b="1" i="1" dirty="0">
                <a:solidFill>
                  <a:srgbClr val="AFCB04"/>
                </a:solidFill>
              </a:rPr>
            </a:br>
            <a:r>
              <a:rPr lang="it-IT" sz="3100" b="1" i="1" dirty="0">
                <a:solidFill>
                  <a:srgbClr val="AFCB04"/>
                </a:solidFill>
              </a:rPr>
              <a:t>			</a:t>
            </a:r>
            <a:br>
              <a:rPr lang="it-IT" b="1" i="1" dirty="0">
                <a:solidFill>
                  <a:schemeClr val="accent3">
                    <a:lumMod val="75000"/>
                  </a:schemeClr>
                </a:solidFill>
              </a:rPr>
            </a:br>
            <a:br>
              <a:rPr kumimoji="0" lang="it-IT" sz="5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it-IT" sz="5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it-IT" sz="1900" b="0" i="1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it-IT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Sottotitolo 8">
            <a:extLst>
              <a:ext uri="{FF2B5EF4-FFF2-40B4-BE49-F238E27FC236}">
                <a16:creationId xmlns:a16="http://schemas.microsoft.com/office/drawing/2014/main" id="{7FC45A62-DA80-D663-6336-A25C2FD179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7173416"/>
            <a:ext cx="7992888" cy="72008"/>
          </a:xfrm>
        </p:spPr>
        <p:txBody>
          <a:bodyPr>
            <a:normAutofit fontScale="25000" lnSpcReduction="20000"/>
          </a:bodyPr>
          <a:lstStyle/>
          <a:p>
            <a:pPr algn="l"/>
            <a:endParaRPr lang="it-IT" dirty="0"/>
          </a:p>
          <a:p>
            <a:pPr algn="l"/>
            <a:endParaRPr lang="it-I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586A86C-6884-F13A-8859-844B6790F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38" y="109307"/>
            <a:ext cx="969903" cy="95086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91586851-9897-0227-9528-B262B7AB4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09307"/>
            <a:ext cx="96996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6BD882A-5F5B-E0A8-9733-1858B99095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" y="1092272"/>
            <a:ext cx="9144000" cy="55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5626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314838" y="3573016"/>
            <a:ext cx="8424936" cy="162302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4000" b="1" i="1" u="none" strike="noStrike" kern="1200" cap="none" spc="0" normalizeH="0" baseline="0" noProof="0" dirty="0">
                <a:ln>
                  <a:noFill/>
                </a:ln>
                <a:solidFill>
                  <a:srgbClr val="AFCB04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			</a:t>
            </a:r>
            <a:br>
              <a:rPr kumimoji="0" lang="it-IT" sz="4000" b="1" i="1" u="none" strike="noStrike" kern="1200" cap="none" spc="0" normalizeH="0" baseline="0" noProof="0" dirty="0">
                <a:ln>
                  <a:noFill/>
                </a:ln>
                <a:solidFill>
                  <a:srgbClr val="AFCB04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it-IT" sz="4000" b="1" i="1" u="none" strike="noStrike" kern="1200" cap="none" spc="0" normalizeH="0" baseline="0" noProof="0" dirty="0">
                <a:ln>
                  <a:noFill/>
                </a:ln>
                <a:solidFill>
                  <a:srgbClr val="AFCB04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it-IT" sz="4000" b="1" i="1" u="none" strike="noStrike" kern="1200" cap="none" spc="0" normalizeH="0" baseline="0" noProof="0" dirty="0">
                <a:ln>
                  <a:noFill/>
                </a:ln>
                <a:solidFill>
                  <a:srgbClr val="AFCB04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it-IT" sz="4000" b="1" i="1" u="none" strike="noStrike" kern="1200" cap="none" spc="0" normalizeH="0" baseline="0" noProof="0" dirty="0">
                <a:ln>
                  <a:noFill/>
                </a:ln>
                <a:solidFill>
                  <a:srgbClr val="AFCB04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			BUONE PRATICHE</a:t>
            </a:r>
            <a:br>
              <a:rPr lang="it-IT" sz="4000" b="1" i="1" dirty="0">
                <a:solidFill>
                  <a:srgbClr val="AFCB04"/>
                </a:solidFill>
                <a:latin typeface="Calibri"/>
              </a:rPr>
            </a:br>
            <a:br>
              <a:rPr lang="it-IT" sz="4000" b="1" i="1" dirty="0">
                <a:solidFill>
                  <a:srgbClr val="AFCB04"/>
                </a:solidFill>
                <a:latin typeface="Calibri"/>
              </a:rPr>
            </a:br>
            <a:r>
              <a:rPr lang="it-IT" sz="4000" b="1" i="1" dirty="0">
                <a:solidFill>
                  <a:srgbClr val="AFCB04"/>
                </a:solidFill>
                <a:latin typeface="Calibri"/>
              </a:rPr>
              <a:t>- Montpellier (FR) – </a:t>
            </a:r>
            <a:r>
              <a:rPr lang="it-IT" sz="4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ESERCENTI CONTRO LA </a:t>
            </a:r>
            <a:r>
              <a:rPr lang="it-IT" sz="40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VcD</a:t>
            </a:r>
            <a:br>
              <a:rPr kumimoji="0" lang="it-IT" sz="31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it-IT" sz="4000" b="1" i="1" u="none" strike="noStrike" kern="1200" cap="none" spc="0" normalizeH="0" baseline="0" noProof="0" dirty="0">
                <a:ln>
                  <a:noFill/>
                </a:ln>
                <a:solidFill>
                  <a:srgbClr val="AFCB04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- </a:t>
            </a:r>
            <a:r>
              <a:rPr kumimoji="0" lang="it-IT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AFCB04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Enseler</a:t>
            </a:r>
            <a:r>
              <a:rPr kumimoji="0" lang="it-IT" sz="4000" b="1" i="1" u="none" strike="noStrike" kern="1200" cap="none" spc="0" normalizeH="0" baseline="0" noProof="0" dirty="0">
                <a:ln>
                  <a:noFill/>
                </a:ln>
                <a:solidFill>
                  <a:srgbClr val="AFCB04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(TR)</a:t>
            </a:r>
            <a:r>
              <a:rPr kumimoji="0" lang="it-IT" sz="4000" b="1" i="1" u="none" strike="noStrike" kern="1200" cap="none" spc="0" normalizeH="0" noProof="0" dirty="0">
                <a:ln>
                  <a:noFill/>
                </a:ln>
                <a:solidFill>
                  <a:srgbClr val="AFCB04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– </a:t>
            </a:r>
            <a:r>
              <a:rPr kumimoji="0" lang="it-IT" sz="4000" b="1" i="1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TOUR EDIRNE</a:t>
            </a:r>
            <a:br>
              <a:rPr kumimoji="0" lang="it-IT" sz="4000" b="1" i="1" u="none" strike="noStrike" kern="1200" cap="none" spc="0" normalizeH="0" baseline="0" noProof="0" dirty="0">
                <a:ln>
                  <a:noFill/>
                </a:ln>
                <a:solidFill>
                  <a:srgbClr val="AFCB04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it-IT" sz="31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it-IT" sz="4000" b="1" i="1" u="none" strike="noStrike" kern="1200" cap="none" spc="0" normalizeH="0" baseline="0" noProof="0" dirty="0">
                <a:ln>
                  <a:noFill/>
                </a:ln>
                <a:solidFill>
                  <a:srgbClr val="AFCB04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- Capaci (IT)</a:t>
            </a:r>
            <a:r>
              <a:rPr kumimoji="0" lang="it-IT" sz="4000" b="1" i="1" u="none" strike="noStrike" kern="1200" cap="none" spc="0" normalizeH="0" noProof="0" dirty="0">
                <a:ln>
                  <a:noFill/>
                </a:ln>
                <a:solidFill>
                  <a:srgbClr val="AFCB04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– </a:t>
            </a:r>
            <a:r>
              <a:rPr kumimoji="0" lang="it-IT" sz="4000" b="1" i="1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CONSULTA DELLE DONNE</a:t>
            </a:r>
            <a:br>
              <a:rPr kumimoji="0" lang="it-IT" sz="31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it-IT" sz="31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it-IT" sz="31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it-IT" sz="31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it-IT" sz="4000" b="1" i="1" u="none" strike="noStrike" kern="1200" cap="none" spc="0" normalizeH="0" baseline="0" noProof="0" dirty="0">
                <a:ln>
                  <a:noFill/>
                </a:ln>
                <a:solidFill>
                  <a:srgbClr val="AFCB04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it-IT" sz="4000" b="1" i="1" u="none" strike="noStrike" kern="1200" cap="none" spc="0" normalizeH="0" baseline="0" noProof="0" dirty="0">
                <a:ln>
                  <a:noFill/>
                </a:ln>
                <a:solidFill>
                  <a:srgbClr val="AFCB04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lang="it-IT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23528" y="7173416"/>
            <a:ext cx="7992888" cy="72008"/>
          </a:xfrm>
        </p:spPr>
        <p:txBody>
          <a:bodyPr>
            <a:normAutofit fontScale="25000" lnSpcReduction="20000"/>
          </a:bodyPr>
          <a:lstStyle/>
          <a:p>
            <a:pPr algn="l"/>
            <a:endParaRPr lang="it-IT"/>
          </a:p>
          <a:p>
            <a:pPr algn="l"/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38" y="109307"/>
            <a:ext cx="969903" cy="95086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9307"/>
            <a:ext cx="96996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313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107504" y="3554730"/>
            <a:ext cx="8424936" cy="162302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4000" b="1" i="1" u="none" strike="noStrike" kern="1200" cap="none" spc="0" normalizeH="0" baseline="0" noProof="0" dirty="0">
                <a:ln>
                  <a:noFill/>
                </a:ln>
                <a:solidFill>
                  <a:srgbClr val="AFCB04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			</a:t>
            </a:r>
            <a:br>
              <a:rPr kumimoji="0" lang="it-IT" sz="4000" b="1" i="1" u="none" strike="noStrike" kern="1200" cap="none" spc="0" normalizeH="0" baseline="0" noProof="0" dirty="0">
                <a:ln>
                  <a:noFill/>
                </a:ln>
                <a:solidFill>
                  <a:srgbClr val="AFCB04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lang="it-IT" sz="4000" b="1" i="1" dirty="0">
                <a:solidFill>
                  <a:srgbClr val="AFCB04"/>
                </a:solidFill>
                <a:latin typeface="Calibri"/>
              </a:rPr>
              <a:t>		</a:t>
            </a:r>
            <a:br>
              <a:rPr lang="it-IT" sz="4000" b="1" i="1" dirty="0">
                <a:solidFill>
                  <a:srgbClr val="AFCB04"/>
                </a:solidFill>
                <a:latin typeface="Calibri"/>
              </a:rPr>
            </a:br>
            <a:br>
              <a:rPr lang="it-IT" sz="4000" b="1" i="1" dirty="0">
                <a:solidFill>
                  <a:srgbClr val="AFCB04"/>
                </a:solidFill>
                <a:latin typeface="Calibri"/>
              </a:rPr>
            </a:br>
            <a:r>
              <a:rPr lang="it-IT" sz="4000" b="1" i="1" dirty="0">
                <a:solidFill>
                  <a:srgbClr val="AFCB04"/>
                </a:solidFill>
                <a:latin typeface="Calibri"/>
              </a:rPr>
              <a:t>		PER ULTERIORI INFORMAZIONI</a:t>
            </a:r>
            <a:br>
              <a:rPr lang="it-IT" sz="4000" b="1" i="1" dirty="0">
                <a:solidFill>
                  <a:srgbClr val="AFCB04"/>
                </a:solidFill>
                <a:latin typeface="Calibri"/>
              </a:rPr>
            </a:br>
            <a:br>
              <a:rPr lang="it-IT" sz="4000" b="1" i="1" dirty="0">
                <a:solidFill>
                  <a:srgbClr val="AFCB04"/>
                </a:solidFill>
                <a:latin typeface="Calibri"/>
              </a:rPr>
            </a:br>
            <a:r>
              <a:rPr kumimoji="0" lang="it-IT" sz="27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Ilaria Puccio - COPPEM</a:t>
            </a:r>
            <a:br>
              <a:rPr kumimoji="0" lang="it-IT" sz="27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  <a:hlinkClick r:id="rId4"/>
              </a:rPr>
            </a:br>
            <a:r>
              <a:rPr kumimoji="0" lang="it-IT" sz="27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  <a:hlinkClick r:id="rId4"/>
              </a:rPr>
              <a:t>i.puccio@coppem.org</a:t>
            </a:r>
            <a:r>
              <a:rPr kumimoji="0" lang="it-IT" sz="27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b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it-IT" sz="27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Simona Silvestro – COPPEM</a:t>
            </a:r>
            <a:br>
              <a:rPr kumimoji="0" lang="it-IT" sz="27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lang="it-IT" sz="2700" dirty="0">
                <a:solidFill>
                  <a:srgbClr val="1F497D">
                    <a:lumMod val="75000"/>
                  </a:srgbClr>
                </a:solidFill>
                <a:latin typeface="Calibri"/>
                <a:hlinkClick r:id="rId5"/>
              </a:rPr>
              <a:t>s.silvestro@coppem.org</a:t>
            </a:r>
            <a:br>
              <a:rPr lang="it-IT" sz="2700" dirty="0">
                <a:solidFill>
                  <a:srgbClr val="1F497D">
                    <a:lumMod val="75000"/>
                  </a:srgbClr>
                </a:solidFill>
                <a:latin typeface="Calibri"/>
              </a:rPr>
            </a:br>
            <a:br>
              <a:rPr lang="it-IT" sz="2700" dirty="0">
                <a:solidFill>
                  <a:srgbClr val="1F497D">
                    <a:lumMod val="75000"/>
                  </a:srgbClr>
                </a:solidFill>
                <a:latin typeface="Calibri"/>
              </a:rPr>
            </a:br>
            <a:r>
              <a:rPr lang="it-IT" sz="36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www.euromedcharter.org</a:t>
            </a:r>
            <a:br>
              <a:rPr kumimoji="0" lang="it-IT" sz="27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it-IT" sz="27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br>
              <a:rPr lang="it-IT" sz="4000" b="1" i="1" dirty="0">
                <a:solidFill>
                  <a:srgbClr val="AFCB04"/>
                </a:solidFill>
                <a:latin typeface="Calibri"/>
              </a:rPr>
            </a:br>
            <a:br>
              <a:rPr lang="it-IT" sz="4000" b="1" i="1" dirty="0">
                <a:solidFill>
                  <a:srgbClr val="AFCB04"/>
                </a:solidFill>
                <a:latin typeface="Calibri"/>
              </a:rPr>
            </a:br>
            <a:endParaRPr lang="it-IT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23528" y="7173416"/>
            <a:ext cx="7992888" cy="72008"/>
          </a:xfrm>
        </p:spPr>
        <p:txBody>
          <a:bodyPr>
            <a:normAutofit fontScale="25000" lnSpcReduction="20000"/>
          </a:bodyPr>
          <a:lstStyle/>
          <a:p>
            <a:pPr algn="l"/>
            <a:endParaRPr lang="it-IT" dirty="0"/>
          </a:p>
          <a:p>
            <a:pPr algn="l"/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38" y="109307"/>
            <a:ext cx="969903" cy="95086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09307"/>
            <a:ext cx="96996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886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107504" y="3554730"/>
            <a:ext cx="8424936" cy="162302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4000" b="1" i="1" u="none" strike="noStrike" kern="1200" cap="none" spc="0" normalizeH="0" baseline="0" noProof="0" dirty="0">
                <a:ln>
                  <a:noFill/>
                </a:ln>
                <a:solidFill>
                  <a:srgbClr val="AFCB04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			</a:t>
            </a:r>
            <a:br>
              <a:rPr kumimoji="0" lang="it-IT" sz="4000" b="1" i="1" u="none" strike="noStrike" kern="1200" cap="none" spc="0" normalizeH="0" baseline="0" noProof="0" dirty="0">
                <a:ln>
                  <a:noFill/>
                </a:ln>
                <a:solidFill>
                  <a:srgbClr val="AFCB04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lang="it-IT" sz="4000" b="1" i="1" dirty="0">
                <a:solidFill>
                  <a:srgbClr val="AFCB04"/>
                </a:solidFill>
                <a:latin typeface="Calibri"/>
              </a:rPr>
              <a:t>		</a:t>
            </a:r>
            <a:br>
              <a:rPr lang="it-IT" sz="4000" b="1" i="1" dirty="0">
                <a:solidFill>
                  <a:srgbClr val="AFCB04"/>
                </a:solidFill>
                <a:latin typeface="Calibri"/>
              </a:rPr>
            </a:br>
            <a:br>
              <a:rPr lang="it-IT" sz="4000" b="1" i="1" dirty="0">
                <a:solidFill>
                  <a:srgbClr val="AFCB04"/>
                </a:solidFill>
                <a:latin typeface="Calibri"/>
              </a:rPr>
            </a:br>
            <a:r>
              <a:rPr lang="it-IT" sz="4000" b="1" i="1">
                <a:solidFill>
                  <a:srgbClr val="AFCB04"/>
                </a:solidFill>
                <a:latin typeface="Calibri"/>
              </a:rPr>
              <a:t>	</a:t>
            </a:r>
            <a:r>
              <a:rPr lang="it-IT" sz="4900" b="1" i="1">
                <a:solidFill>
                  <a:srgbClr val="AFCB04"/>
                </a:solidFill>
                <a:latin typeface="Calibri"/>
              </a:rPr>
              <a:t>GRAZIE </a:t>
            </a:r>
            <a:r>
              <a:rPr lang="it-IT" sz="4900" b="1" i="1" dirty="0">
                <a:solidFill>
                  <a:srgbClr val="AFCB04"/>
                </a:solidFill>
                <a:latin typeface="Calibri"/>
              </a:rPr>
              <a:t>PER L’ATTENZIONE!</a:t>
            </a:r>
            <a:br>
              <a:rPr lang="it-IT" sz="4900" b="1" i="1" dirty="0">
                <a:solidFill>
                  <a:srgbClr val="AFCB04"/>
                </a:solidFill>
                <a:latin typeface="Calibri"/>
              </a:rPr>
            </a:br>
            <a:br>
              <a:rPr kumimoji="0" lang="it-IT" sz="49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</a:rPr>
            </a:br>
            <a:br>
              <a:rPr kumimoji="0" lang="it-IT" sz="27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br>
              <a:rPr lang="it-IT" sz="4000" b="1" i="1" dirty="0">
                <a:solidFill>
                  <a:srgbClr val="AFCB04"/>
                </a:solidFill>
                <a:latin typeface="Calibri"/>
              </a:rPr>
            </a:br>
            <a:br>
              <a:rPr lang="it-IT" sz="4000" b="1" i="1" dirty="0">
                <a:solidFill>
                  <a:srgbClr val="AFCB04"/>
                </a:solidFill>
                <a:latin typeface="Calibri"/>
              </a:rPr>
            </a:br>
            <a:endParaRPr lang="it-IT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23528" y="7173416"/>
            <a:ext cx="7992888" cy="72008"/>
          </a:xfrm>
        </p:spPr>
        <p:txBody>
          <a:bodyPr>
            <a:normAutofit fontScale="25000" lnSpcReduction="20000"/>
          </a:bodyPr>
          <a:lstStyle/>
          <a:p>
            <a:pPr algn="l"/>
            <a:endParaRPr lang="it-IT" dirty="0"/>
          </a:p>
          <a:p>
            <a:pPr algn="l"/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38" y="109307"/>
            <a:ext cx="969903" cy="95086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52048"/>
            <a:ext cx="96996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75462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193</Words>
  <Application>Microsoft Office PowerPoint</Application>
  <PresentationFormat>Presentazione su schermo (4:3)</PresentationFormat>
  <Paragraphs>16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di Office</vt:lpstr>
      <vt:lpstr>  LA CARTA EURO-MEDITERRANEA Opportunità e Buone pratiche per gli enti locali</vt:lpstr>
      <vt:lpstr>             </vt:lpstr>
      <vt:lpstr>             </vt:lpstr>
      <vt:lpstr>             </vt:lpstr>
      <vt:lpstr>         BUONE PRATICHE  - Montpellier (FR) – ESERCENTI CONTRO LA VcD  - Enseler (TR) – TOUR EDIRNE  - Capaci (IT) – CONSULTA DELLE DONNE       </vt:lpstr>
      <vt:lpstr>          PER ULTERIORI INFORMAZIONI  Ilaria Puccio - COPPEM i.puccio@coppem.org   Simona Silvestro – COPPEM s.silvestro@coppem.org  www.euromedcharter.org    </vt:lpstr>
      <vt:lpstr>         GRAZIE PER L’ATTENZIONE!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paolina</dc:creator>
  <cp:lastModifiedBy>Coppem</cp:lastModifiedBy>
  <cp:revision>66</cp:revision>
  <dcterms:created xsi:type="dcterms:W3CDTF">2017-01-20T08:05:50Z</dcterms:created>
  <dcterms:modified xsi:type="dcterms:W3CDTF">2024-12-10T11:23:47Z</dcterms:modified>
</cp:coreProperties>
</file>