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71" r:id="rId5"/>
    <p:sldId id="294" r:id="rId6"/>
    <p:sldId id="276" r:id="rId7"/>
    <p:sldId id="308" r:id="rId8"/>
    <p:sldId id="309" r:id="rId9"/>
    <p:sldId id="310" r:id="rId10"/>
    <p:sldId id="311" r:id="rId11"/>
    <p:sldId id="312" r:id="rId12"/>
    <p:sldId id="298" r:id="rId13"/>
    <p:sldId id="297" r:id="rId14"/>
    <p:sldId id="300" r:id="rId15"/>
    <p:sldId id="302" r:id="rId16"/>
    <p:sldId id="303" r:id="rId17"/>
    <p:sldId id="304" r:id="rId18"/>
    <p:sldId id="301" r:id="rId19"/>
    <p:sldId id="306" r:id="rId20"/>
    <p:sldId id="305" r:id="rId21"/>
    <p:sldId id="307" r:id="rId22"/>
    <p:sldId id="299" r:id="rId23"/>
    <p:sldId id="259" r:id="rId24"/>
  </p:sldIdLst>
  <p:sldSz cx="12192000" cy="6858000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BED"/>
    <a:srgbClr val="EE2D33"/>
    <a:srgbClr val="323A43"/>
    <a:srgbClr val="454E57"/>
    <a:srgbClr val="D8D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55"/>
    <p:restoredTop sz="96405"/>
  </p:normalViewPr>
  <p:slideViewPr>
    <p:cSldViewPr snapToGrid="0" snapToObjects="1">
      <p:cViewPr varScale="1">
        <p:scale>
          <a:sx n="101" d="100"/>
          <a:sy n="101" d="100"/>
        </p:scale>
        <p:origin x="2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19D27-DDCA-45E2-8100-B65BB75A9524}" type="datetimeFigureOut">
              <a:rPr lang="it-IT" smtClean="0"/>
              <a:t>15/01/25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D90AE-D198-457C-8331-41786E5F6C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9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744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39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808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219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255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608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827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35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223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435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28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986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38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163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193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98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it-IT" sz="1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1549C-550D-4F99-98C2-A2A0222AD90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64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EA9F5F-942D-7244-9790-4737BF06C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40C9D7-559F-854F-AE9F-FB0D4A79B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117A4F-AC3D-1F44-B181-1487FD03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93C25-C3B5-435A-970E-53BBC1794297}" type="datetime1">
              <a:rPr lang="it-IT" smtClean="0"/>
              <a:t>15/01/25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F6CDA3-F83E-1748-B405-E55028AC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F330D7-9B02-D34F-BBA2-4D76400AB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54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4CDA0E-0B8D-C243-BDA6-1F56020E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453E06-F5D3-4F43-9319-5F99ED211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B467FD-F154-0941-A08B-4A552EB8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60E1-689F-4A5B-B9D4-42D4302795B9}" type="datetime1">
              <a:rPr lang="it-IT" smtClean="0"/>
              <a:t>15/01/25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45C9AA-C497-6349-96CA-DFA7CD27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3BBBD6-3814-B941-B9BB-709FF643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92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E6A5EB-6085-9B43-9305-F1BE51D03A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3C83CB-05DB-FA46-A463-4D75EFEF1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804CE6-563A-C74A-B092-DE1DD464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07AF-8765-4C16-926D-1E3B59B6330B}" type="datetime1">
              <a:rPr lang="it-IT" smtClean="0"/>
              <a:t>15/01/25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093411-7FF5-DA48-809B-D93214D8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166AC2-216F-8F43-BE20-0E72D4A3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319240-3591-614A-9D85-3BC005E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3C21F9-30F3-0F43-9F9D-B41B6D5F4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6FD3FE-10CB-D34A-8759-BAD8A9C5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C2EB-37E5-4B6B-A0BB-14E0CA7A88FF}" type="datetime1">
              <a:rPr lang="it-IT" smtClean="0"/>
              <a:t>15/01/25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7ABDDF-116B-3241-9440-7001785D1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46BA18-BD16-CB43-B1E0-E0AD47AD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28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96AB28-1A9A-E044-B8DA-7652BDDF1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71F81F-4CF8-0D4F-B034-7F0863338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2104FE-0318-E74D-9917-1462809D9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B8F02-82AF-4113-ABEB-45C186E02A80}" type="datetime1">
              <a:rPr lang="it-IT" smtClean="0"/>
              <a:t>15/01/25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85FDF7-C8E1-7646-A6EC-B8F5775A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966CC8-A997-5642-B9EA-C1FAB651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58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0AEE31-2A9C-6C42-9749-D387568A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27D999-472C-D64F-A113-9E887848D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83441AB-ED72-6B4E-9DF8-D43D1984D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3E1DD0-9AB1-BD4D-BFF5-034A5A7A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9DA0-0202-4EE7-8FE0-26291F2A2A22}" type="datetime1">
              <a:rPr lang="it-IT" smtClean="0"/>
              <a:t>15/01/25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3A898E7-68F6-CF44-AB1C-58D8408E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56A2DE6-6EF7-C443-B549-92303AAE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24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B0B3FC-CBA3-864F-B611-3D942202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E1CD40-3E3B-5B43-90B9-AA5A3701F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90158C-46D1-C34E-A0E2-B419DD278C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2F67CE-8186-884E-A23B-F689800FA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1AE7E65-59B4-CA48-9266-837FE2018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7C9D0CF-C881-EC47-A867-16318564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B890-8368-4E44-B146-71BA1B0A254B}" type="datetime1">
              <a:rPr lang="it-IT" smtClean="0"/>
              <a:t>15/01/25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37BED8E-F693-A24E-93C7-6A50A328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E5809D-D8AF-6E42-8A7B-36DA95FA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63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36229F-B498-9C48-AB82-568537FA4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A8F265F-1BC4-254D-BA22-EDAA5E48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4031-8B18-4BC5-B76F-920351C656A7}" type="datetime1">
              <a:rPr lang="it-IT" smtClean="0"/>
              <a:t>15/01/25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07C1FED-0197-5242-8E59-B11F22814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8D4618-9067-CC4A-84D0-7F504149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94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51C5F8F-5DB4-544C-9B97-C4D0B214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1D6F-831A-4CEE-9534-F27AFEE9A319}" type="datetime1">
              <a:rPr lang="it-IT" smtClean="0"/>
              <a:t>15/01/25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B45FEDC-C988-DE4A-9BBF-2FEB8A7E1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1B76159-3366-DA40-B208-37489B9D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72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BB0A3-889B-E445-BC79-E660B36F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535BD2-12F6-8849-9F90-4638B2938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27A332-C4A8-D646-AC47-913F8FF28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5DCD0F-C664-2449-B591-5C9A17AEF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C9DC-A97D-4DD3-B128-D133153AF20E}" type="datetime1">
              <a:rPr lang="it-IT" smtClean="0"/>
              <a:t>15/01/25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126D5C-ED9F-9D47-B006-206677FD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A5676F-D27D-B141-B783-6CD17E0E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11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A31B4B-E4FA-E043-9CC5-1EF17710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10CFA4C-67D3-5D49-B35C-A430136BBD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9B6C1A0-E500-6D4C-A90C-DB8F35B73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8FBF2A6-26DD-6046-BC57-BFBCD695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B3414-93DA-4B8B-95D0-97AF9366AD28}" type="datetime1">
              <a:rPr lang="it-IT" smtClean="0"/>
              <a:t>15/01/25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453630-5B39-8343-A752-D69D2F5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368595-0011-FB45-B537-DB51153E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479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59E2810-8FBB-634F-8C70-479A94679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F9A887-722F-C94A-8311-7784892D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93A90B-346A-E749-8647-0239F2048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43AF5-7573-4F3C-8EF7-301B900AC1F7}" type="datetime1">
              <a:rPr lang="it-IT" smtClean="0"/>
              <a:t>15/01/25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31043F-D352-E244-A104-0B549AEC0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73407E-1B32-BB46-B638-C3DEF8091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A1619-A11D-1B41-A8E7-EA6FBDE1DD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bandi.cepell.it/logi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iblioinclusione@cultura.gov.it" TargetMode="External"/><Relationship Id="rId5" Type="http://schemas.openxmlformats.org/officeDocument/2006/relationships/hyperlink" Target="mailto:cittachelegge@cultura.gov.it" TargetMode="Externa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FBBF6AC2-DA84-4079-9787-04BAA3F9C5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56995" cy="6858000"/>
          </a:xfrm>
          <a:prstGeom prst="rect">
            <a:avLst/>
          </a:prstGeom>
        </p:spPr>
      </p:pic>
      <p:sp>
        <p:nvSpPr>
          <p:cNvPr id="10" name="Input manuale 2">
            <a:extLst>
              <a:ext uri="{FF2B5EF4-FFF2-40B4-BE49-F238E27FC236}">
                <a16:creationId xmlns:a16="http://schemas.microsoft.com/office/drawing/2014/main" id="{8D42FE0A-3FA5-4964-BD1A-6A3F3C625917}"/>
              </a:ext>
            </a:extLst>
          </p:cNvPr>
          <p:cNvSpPr/>
          <p:nvPr/>
        </p:nvSpPr>
        <p:spPr>
          <a:xfrm rot="16200000" flipH="1">
            <a:off x="6318879" y="984247"/>
            <a:ext cx="6866967" cy="487927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4"/>
              <a:gd name="connsiteY0" fmla="*/ 4440 h 10000"/>
              <a:gd name="connsiteX1" fmla="*/ 10014 w 10014"/>
              <a:gd name="connsiteY1" fmla="*/ 0 h 10000"/>
              <a:gd name="connsiteX2" fmla="*/ 10014 w 10014"/>
              <a:gd name="connsiteY2" fmla="*/ 10000 h 10000"/>
              <a:gd name="connsiteX3" fmla="*/ 14 w 10014"/>
              <a:gd name="connsiteY3" fmla="*/ 10000 h 10000"/>
              <a:gd name="connsiteX4" fmla="*/ 0 w 10014"/>
              <a:gd name="connsiteY4" fmla="*/ 4440 h 10000"/>
              <a:gd name="connsiteX0" fmla="*/ 0 w 10014"/>
              <a:gd name="connsiteY0" fmla="*/ 3230 h 10000"/>
              <a:gd name="connsiteX1" fmla="*/ 10014 w 10014"/>
              <a:gd name="connsiteY1" fmla="*/ 0 h 10000"/>
              <a:gd name="connsiteX2" fmla="*/ 10014 w 10014"/>
              <a:gd name="connsiteY2" fmla="*/ 10000 h 10000"/>
              <a:gd name="connsiteX3" fmla="*/ 14 w 10014"/>
              <a:gd name="connsiteY3" fmla="*/ 10000 h 10000"/>
              <a:gd name="connsiteX4" fmla="*/ 0 w 10014"/>
              <a:gd name="connsiteY4" fmla="*/ 323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4" h="10000">
                <a:moveTo>
                  <a:pt x="0" y="3230"/>
                </a:moveTo>
                <a:lnTo>
                  <a:pt x="10014" y="0"/>
                </a:lnTo>
                <a:lnTo>
                  <a:pt x="10014" y="10000"/>
                </a:lnTo>
                <a:lnTo>
                  <a:pt x="14" y="10000"/>
                </a:lnTo>
                <a:cubicBezTo>
                  <a:pt x="9" y="8147"/>
                  <a:pt x="5" y="5083"/>
                  <a:pt x="0" y="3230"/>
                </a:cubicBezTo>
                <a:close/>
              </a:path>
            </a:pathLst>
          </a:custGeom>
          <a:solidFill>
            <a:srgbClr val="32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8559E6-4A85-594F-A3C2-332F4F7A5D13}"/>
              </a:ext>
            </a:extLst>
          </p:cNvPr>
          <p:cNvSpPr txBox="1"/>
          <p:nvPr/>
        </p:nvSpPr>
        <p:spPr>
          <a:xfrm>
            <a:off x="8107351" y="4292143"/>
            <a:ext cx="37496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CITTÀ CHE LEGGE E BIBLIOTECHE E COMUNITÀ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1600" b="1" dirty="0">
                <a:solidFill>
                  <a:schemeClr val="bg1"/>
                </a:solidFill>
              </a:rPr>
              <a:t>Relatrice: Chiara Eleonora Coppola</a:t>
            </a:r>
          </a:p>
          <a:p>
            <a:endParaRPr lang="it-IT" sz="1600" b="1" dirty="0">
              <a:solidFill>
                <a:schemeClr val="bg1"/>
              </a:solidFill>
            </a:endParaRPr>
          </a:p>
          <a:p>
            <a:endParaRPr lang="it-IT" sz="1600" b="1" dirty="0">
              <a:solidFill>
                <a:schemeClr val="bg1"/>
              </a:solidFill>
            </a:endParaRPr>
          </a:p>
          <a:p>
            <a:r>
              <a:rPr lang="it-IT" sz="1600" i="1" dirty="0">
                <a:solidFill>
                  <a:schemeClr val="bg1"/>
                </a:solidFill>
              </a:rPr>
              <a:t>ANCI Sicilia, 15 gennaio 2024</a:t>
            </a:r>
          </a:p>
        </p:txBody>
      </p:sp>
      <p:sp>
        <p:nvSpPr>
          <p:cNvPr id="4" name="Parallelogramma 3">
            <a:extLst>
              <a:ext uri="{FF2B5EF4-FFF2-40B4-BE49-F238E27FC236}">
                <a16:creationId xmlns:a16="http://schemas.microsoft.com/office/drawing/2014/main" id="{CEBE230E-CF1A-4DE4-A98F-05209AAEDECE}"/>
              </a:ext>
            </a:extLst>
          </p:cNvPr>
          <p:cNvSpPr/>
          <p:nvPr/>
        </p:nvSpPr>
        <p:spPr>
          <a:xfrm>
            <a:off x="7219950" y="4288391"/>
            <a:ext cx="804861" cy="2569609"/>
          </a:xfrm>
          <a:prstGeom prst="parallelogram">
            <a:avLst>
              <a:gd name="adj" fmla="val 78539"/>
            </a:avLst>
          </a:prstGeom>
          <a:solidFill>
            <a:srgbClr val="EE2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97658EEC-2A03-4167-8344-B56AA0A6A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3559" y="503117"/>
            <a:ext cx="2353740" cy="90101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0A40DD6-02E3-4486-978E-782EE1DC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299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812" y="482608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Città che legge </a:t>
            </a:r>
            <a:r>
              <a:rPr lang="it-IT" sz="2000" dirty="0">
                <a:latin typeface="Trebuchet MS" panose="020B0603020202020204" pitchFamily="34" charset="0"/>
              </a:rPr>
              <a:t>esercizio finanziario 2024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711578"/>
            <a:ext cx="9072965" cy="4384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ATTIVITA’ E AZIONI </a:t>
            </a:r>
            <a:r>
              <a:rPr lang="it-IT" sz="2000" dirty="0">
                <a:solidFill>
                  <a:srgbClr val="FF0000"/>
                </a:solidFill>
              </a:rPr>
              <a:t>(esempi)</a:t>
            </a:r>
          </a:p>
          <a:p>
            <a:r>
              <a:rPr lang="it-IT" sz="2000" dirty="0"/>
              <a:t>iniziative di diffusione dei libri e della lettura attraverso occasioni di apprendimento, confronto e socializzazione;</a:t>
            </a:r>
          </a:p>
          <a:p>
            <a:r>
              <a:rPr lang="it-IT" sz="2000" dirty="0"/>
              <a:t>apertura in biblioteca di sezioni specifiche dedicate a bambini/ragazzi, con particolare riferimento alle diverse abilità, e/o ad anziani;</a:t>
            </a:r>
          </a:p>
          <a:p>
            <a:r>
              <a:rPr lang="it-IT" sz="2000" dirty="0"/>
              <a:t>attivazione o incremento dei servizi dedicati a bambini, famiglie, anziani e/o utenti diversamente abili;</a:t>
            </a:r>
          </a:p>
          <a:p>
            <a:r>
              <a:rPr lang="it-IT" sz="2000" dirty="0"/>
              <a:t>azioni, integrate con le precedenti, volte a raccogliere fondi necessari a sostenere nel tempo programmi e attività di promozione della lettura;</a:t>
            </a:r>
          </a:p>
          <a:p>
            <a:r>
              <a:rPr lang="it-IT" sz="2000" dirty="0"/>
              <a:t>attività di promozione della lettura nelle scuole anche attraverso la creazione di biblioteche scolastiche o di </a:t>
            </a:r>
            <a:r>
              <a:rPr lang="it-IT" sz="2000" dirty="0" err="1"/>
              <a:t>bibliopoint</a:t>
            </a:r>
            <a:r>
              <a:rPr lang="it-IT" sz="2000" dirty="0"/>
              <a:t>.</a:t>
            </a: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10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356111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5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Trebuchet MS" panose="020B0603020202020204" pitchFamily="34" charset="0"/>
              </a:rPr>
              <a:t>Città che legge </a:t>
            </a:r>
            <a:r>
              <a:rPr lang="it-IT" sz="2000" dirty="0">
                <a:latin typeface="Trebuchet MS" panose="020B0603020202020204" pitchFamily="34" charset="0"/>
              </a:rPr>
              <a:t>esercizio finanziario 2024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383" y="1821011"/>
            <a:ext cx="4447406" cy="4005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MODALITÀ DI PRESENTAZIONE DELLE PRORPOSTE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>
                <a:solidFill>
                  <a:srgbClr val="FF0000"/>
                </a:solidFill>
                <a:hlinkClick r:id="rId4"/>
              </a:rPr>
              <a:t>https://bandi.cepell.it/login</a:t>
            </a:r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dirty="0"/>
              <a:t>Compilazione del formulario in piattaforma</a:t>
            </a:r>
          </a:p>
          <a:p>
            <a:r>
              <a:rPr lang="it-IT" sz="2000" dirty="0"/>
              <a:t>Agganciare al progetto eventuali partner in piattaforma e compilazione della Scheda partner</a:t>
            </a:r>
          </a:p>
          <a:p>
            <a:r>
              <a:rPr lang="it-IT" sz="2000" dirty="0"/>
              <a:t>Rilascio del Report, firma da parte del legale rappresentante e upload</a:t>
            </a:r>
          </a:p>
          <a:p>
            <a:r>
              <a:rPr lang="it-IT" sz="2000" dirty="0"/>
              <a:t>Trasmissione dell’istanza di partecipazione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11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DAEFA95-45F5-411A-8DEF-460D3669D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601" y="1821011"/>
            <a:ext cx="4035203" cy="4302148"/>
          </a:xfrm>
          <a:prstGeom prst="rect">
            <a:avLst/>
          </a:prstGeom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1DA6E877-C5BA-4301-AFBC-2CB9681E6E44}"/>
              </a:ext>
            </a:extLst>
          </p:cNvPr>
          <p:cNvSpPr/>
          <p:nvPr/>
        </p:nvSpPr>
        <p:spPr>
          <a:xfrm rot="10800000">
            <a:off x="10506538" y="2473036"/>
            <a:ext cx="193963" cy="429491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59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ottotitolo 4">
            <a:extLst>
              <a:ext uri="{FF2B5EF4-FFF2-40B4-BE49-F238E27FC236}">
                <a16:creationId xmlns:a16="http://schemas.microsoft.com/office/drawing/2014/main" id="{70DAF1E2-1EB4-4B72-80C6-BC4399B89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703" y="5571164"/>
            <a:ext cx="8959167" cy="65314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Trebuchet MS" panose="020B0603020202020204" pitchFamily="34" charset="0"/>
              </a:rPr>
              <a:t>BIBLIOTECHE E COMUNITÀ </a:t>
            </a:r>
            <a:r>
              <a:rPr lang="it-IT" sz="1800" dirty="0">
                <a:latin typeface="Trebuchet MS" panose="020B0603020202020204" pitchFamily="34" charset="0"/>
              </a:rPr>
              <a:t>IV EDIZIONE</a:t>
            </a:r>
            <a:endParaRPr lang="it-IT" sz="3200" dirty="0">
              <a:latin typeface="Trebuchet MS" panose="020B0603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55B6E8-72FC-41D9-BFE6-349C5FC3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1" y="-7945"/>
            <a:ext cx="11415399" cy="50134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90AECC1-781F-4978-8611-53D4784A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03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812" y="482608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711578"/>
            <a:ext cx="4364279" cy="421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FINALITÀ DEL BANDO</a:t>
            </a:r>
          </a:p>
          <a:p>
            <a:pPr marL="0" indent="0">
              <a:buNone/>
            </a:pPr>
            <a:r>
              <a:rPr lang="it-IT" sz="2000" b="1" dirty="0"/>
              <a:t>Potenziare e integrare l’offerta e i servizi al pubblico delle biblioteche comunali nel Mezzogiorno d’Italia</a:t>
            </a:r>
            <a:r>
              <a:rPr lang="it-IT" sz="2000" dirty="0"/>
              <a:t>, con lo scopo più generale di favorire l’inclusione e la coesione sociale. </a:t>
            </a:r>
          </a:p>
          <a:p>
            <a:pPr marL="0" indent="0">
              <a:buNone/>
            </a:pPr>
            <a:r>
              <a:rPr lang="it-IT" sz="2000" dirty="0"/>
              <a:t>Viene finanziata la creazione di accordi di partenariato tra almeno tre soggetti: un ente del terzo settore, </a:t>
            </a:r>
            <a:r>
              <a:rPr lang="it-IT" sz="2000" u="sng" dirty="0"/>
              <a:t>una o più biblioteche comunali </a:t>
            </a:r>
            <a:r>
              <a:rPr lang="it-IT" sz="2000" dirty="0"/>
              <a:t>di città aventi la qualifica di “Città che legge” di regioni del sud Italia e almeno </a:t>
            </a:r>
            <a:r>
              <a:rPr lang="it-IT" sz="2000" u="sng" dirty="0"/>
              <a:t>un altro soggetto del volontariato o del terzo settore</a:t>
            </a:r>
            <a:r>
              <a:rPr lang="it-IT" sz="2000" dirty="0"/>
              <a:t>.</a:t>
            </a: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13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12" name="Picture 2" descr="https://www.fondazioneconilsud.it/wp-content/uploads/2024/11/shutterstock_442195267-800x520.jpg">
            <a:extLst>
              <a:ext uri="{FF2B5EF4-FFF2-40B4-BE49-F238E27FC236}">
                <a16:creationId xmlns:a16="http://schemas.microsoft.com/office/drawing/2014/main" id="{F1B1230E-9763-4B4E-9187-05D385601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00" y="2444613"/>
            <a:ext cx="4237478" cy="27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996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63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617789"/>
            <a:ext cx="9891577" cy="421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OBIETTIVO</a:t>
            </a:r>
          </a:p>
          <a:p>
            <a:r>
              <a:rPr lang="it-IT" sz="2000" dirty="0"/>
              <a:t>favorire l’apertura delle biblioteche alla comunità</a:t>
            </a:r>
          </a:p>
          <a:p>
            <a:r>
              <a:rPr lang="it-IT" sz="2000" dirty="0"/>
              <a:t>rendere le biblioteche luoghi attrattivi, accessibili, di confronto culturale e inclusione sociale</a:t>
            </a:r>
          </a:p>
          <a:p>
            <a:r>
              <a:rPr lang="it-IT" sz="2000" dirty="0"/>
              <a:t>attivazione comunitaria e processi gestionali sostenibili per creare un cambiamento nel rapporto tra istituzione bibliotecaria e territorio</a:t>
            </a:r>
          </a:p>
          <a:p>
            <a:endParaRPr lang="it-IT" sz="1800" dirty="0"/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FASI E TEMPISTICHE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14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9E70020-F497-4E77-9B7A-B7A08AE4C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12" y="4004708"/>
            <a:ext cx="9295488" cy="2219599"/>
          </a:xfrm>
          <a:prstGeom prst="rect">
            <a:avLst/>
          </a:prstGeom>
        </p:spPr>
      </p:pic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EBFB607F-67C2-4F1A-BDB4-4E3756082484}"/>
              </a:ext>
            </a:extLst>
          </p:cNvPr>
          <p:cNvSpPr/>
          <p:nvPr/>
        </p:nvSpPr>
        <p:spPr>
          <a:xfrm>
            <a:off x="4263071" y="5195995"/>
            <a:ext cx="609600" cy="22167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CB04A8C-5568-4ABA-B105-6651EB3C7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731" y="5155517"/>
            <a:ext cx="627942" cy="2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3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63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617789"/>
            <a:ext cx="9891577" cy="421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CHI PUÒ PARTECIPARE</a:t>
            </a:r>
          </a:p>
          <a:p>
            <a:r>
              <a:rPr lang="it-IT" sz="2400" dirty="0"/>
              <a:t>Le proposte di progetto dovranno essere presentate da partnership costituite da: </a:t>
            </a:r>
          </a:p>
          <a:p>
            <a:pPr lvl="1"/>
            <a:r>
              <a:rPr lang="it-IT" b="1" dirty="0"/>
              <a:t>SOGGETTO RESPONSABILE</a:t>
            </a:r>
          </a:p>
          <a:p>
            <a:pPr lvl="1"/>
            <a:r>
              <a:rPr lang="it-IT" b="1" dirty="0"/>
              <a:t>BIBLIOTECA «CITTÀ CHE LEGGE 2022-2023»</a:t>
            </a:r>
          </a:p>
          <a:p>
            <a:pPr lvl="1"/>
            <a:r>
              <a:rPr lang="it-IT" b="1" dirty="0"/>
              <a:t>ALTRO SOGGETTO </a:t>
            </a:r>
          </a:p>
          <a:p>
            <a:pPr lvl="1"/>
            <a:endParaRPr lang="it-IT" b="1" dirty="0"/>
          </a:p>
          <a:p>
            <a:pPr marL="0" indent="0">
              <a:buNone/>
            </a:pPr>
            <a:r>
              <a:rPr lang="it-IT" sz="2400" dirty="0"/>
              <a:t>Tutti i partner coinvolti, inclusi i comuni, potranno </a:t>
            </a:r>
            <a:r>
              <a:rPr lang="it-IT" sz="2400" dirty="0">
                <a:solidFill>
                  <a:srgbClr val="FF0000"/>
                </a:solidFill>
              </a:rPr>
              <a:t>aderire ad un solo progetto</a:t>
            </a:r>
            <a:r>
              <a:rPr lang="it-IT" sz="2400" dirty="0"/>
              <a:t>. La partecipazione di uno stesso soggetto a più proposte le renderà tutte inammissibili.</a:t>
            </a: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15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1613906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63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165" y="1434959"/>
            <a:ext cx="9891577" cy="4219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SOGGETTO RESPONSABILE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16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41AAE93-1F29-4790-8B32-7D5D17069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983" y="2196515"/>
            <a:ext cx="9610352" cy="33969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849E25-77D1-4E27-9EF7-2A3371F29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339" y="5786173"/>
            <a:ext cx="3305129" cy="7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3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63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165" y="2004058"/>
            <a:ext cx="9891577" cy="4005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CRITERI DI AMMISSIBILITÀ</a:t>
            </a:r>
          </a:p>
          <a:p>
            <a:r>
              <a:rPr lang="it-IT" sz="2000" dirty="0"/>
              <a:t>Prevedere la realizzazione dell’intervento in almeno uno dei comuni del Sud Italia che abbia ottenuto la qualifica «Città che legge 2022-2023»</a:t>
            </a:r>
          </a:p>
          <a:p>
            <a:r>
              <a:rPr lang="it-IT" sz="2000" dirty="0"/>
              <a:t>Prevedere la valorizzazione di biblioteche che non siano state oggetto di finanziamento a valere sulle ultime due edizioni del bando</a:t>
            </a:r>
          </a:p>
          <a:p>
            <a:r>
              <a:rPr lang="it-IT" sz="2000" dirty="0"/>
              <a:t>Quota di contributo gestita da enti del terzo settore pari ad almeno il 65% del contributo richiesto</a:t>
            </a:r>
          </a:p>
          <a:p>
            <a:r>
              <a:rPr lang="it-IT" sz="2000" dirty="0"/>
              <a:t>Interventi di riqualificazione/ristrutturazione non superiori al 30% del contributo richiesto e di durata non superiore ai 6 mesi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17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18459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63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617789"/>
            <a:ext cx="9891577" cy="4219171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Obiettivo</a:t>
            </a:r>
          </a:p>
          <a:p>
            <a:r>
              <a:rPr lang="it-IT" sz="2000" dirty="0"/>
              <a:t>favorire l’apertura delle biblioteche alla comunità</a:t>
            </a:r>
          </a:p>
          <a:p>
            <a:r>
              <a:rPr lang="it-IT" sz="2000" dirty="0"/>
              <a:t>Rendere le biblioteche luoghi attrattivi, accessibili, di confronto culturale e inclusione sociale</a:t>
            </a:r>
          </a:p>
          <a:p>
            <a:r>
              <a:rPr lang="it-IT" sz="2000" dirty="0"/>
              <a:t>attivazione comunitaria e processi gestionali sostenibili per creare un cambiamento nel rapporto tra istituzione bibliotecaria e territorio</a:t>
            </a: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18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12" name="Picture 2" descr="https://www.fondazioneconilsud.it/wp-content/uploads/2024/11/shutterstock_442195267-800x520.jpg">
            <a:extLst>
              <a:ext uri="{FF2B5EF4-FFF2-40B4-BE49-F238E27FC236}">
                <a16:creationId xmlns:a16="http://schemas.microsoft.com/office/drawing/2014/main" id="{F1B1230E-9763-4B4E-9187-05D385601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4" y="3916866"/>
            <a:ext cx="3753054" cy="243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2438ED2-86FE-4753-8DA9-887AD4EC2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77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5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449299"/>
            <a:ext cx="9891577" cy="4005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DIMENSIONE DEI PROGETTI</a:t>
            </a:r>
          </a:p>
          <a:p>
            <a:pPr marL="0" indent="0">
              <a:buNone/>
            </a:pPr>
            <a:r>
              <a:rPr lang="it-IT" sz="1800" dirty="0"/>
              <a:t>Dotazione complessiva: 1 milione di euro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19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9FCB038-0A6C-4B53-8F61-9FC7E3EF2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165" y="2573405"/>
            <a:ext cx="9072966" cy="32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0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44E43A5E-7F20-433C-974D-53BD743C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27" y="0"/>
            <a:ext cx="4172118" cy="571000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688205-A009-EA41-90CB-D6582066B2EF}"/>
              </a:ext>
            </a:extLst>
          </p:cNvPr>
          <p:cNvSpPr txBox="1"/>
          <p:nvPr/>
        </p:nvSpPr>
        <p:spPr>
          <a:xfrm>
            <a:off x="5147364" y="554544"/>
            <a:ext cx="3796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Il Centro </a:t>
            </a:r>
          </a:p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per il libro e la lettura</a:t>
            </a: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nput manuale 2">
            <a:extLst>
              <a:ext uri="{FF2B5EF4-FFF2-40B4-BE49-F238E27FC236}">
                <a16:creationId xmlns:a16="http://schemas.microsoft.com/office/drawing/2014/main" id="{E0675922-0D0A-4891-A4B6-67D1C34493B9}"/>
              </a:ext>
            </a:extLst>
          </p:cNvPr>
          <p:cNvSpPr/>
          <p:nvPr/>
        </p:nvSpPr>
        <p:spPr>
          <a:xfrm rot="5400000" flipH="1">
            <a:off x="-2439573" y="2415062"/>
            <a:ext cx="6885892" cy="19991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866 w 10000"/>
              <a:gd name="connsiteY0" fmla="*/ 514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66 w 10000"/>
              <a:gd name="connsiteY4" fmla="*/ 5142 h 10000"/>
              <a:gd name="connsiteX0" fmla="*/ 55 w 10000"/>
              <a:gd name="connsiteY0" fmla="*/ 722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5 w 10000"/>
              <a:gd name="connsiteY4" fmla="*/ 7222 h 10000"/>
              <a:gd name="connsiteX0" fmla="*/ 55 w 10000"/>
              <a:gd name="connsiteY0" fmla="*/ 7443 h 10221"/>
              <a:gd name="connsiteX1" fmla="*/ 10000 w 10000"/>
              <a:gd name="connsiteY1" fmla="*/ 0 h 10221"/>
              <a:gd name="connsiteX2" fmla="*/ 10000 w 10000"/>
              <a:gd name="connsiteY2" fmla="*/ 10221 h 10221"/>
              <a:gd name="connsiteX3" fmla="*/ 0 w 10000"/>
              <a:gd name="connsiteY3" fmla="*/ 10221 h 10221"/>
              <a:gd name="connsiteX4" fmla="*/ 55 w 10000"/>
              <a:gd name="connsiteY4" fmla="*/ 7443 h 10221"/>
              <a:gd name="connsiteX0" fmla="*/ 1 w 9946"/>
              <a:gd name="connsiteY0" fmla="*/ 7443 h 10221"/>
              <a:gd name="connsiteX1" fmla="*/ 9946 w 9946"/>
              <a:gd name="connsiteY1" fmla="*/ 0 h 10221"/>
              <a:gd name="connsiteX2" fmla="*/ 9946 w 9946"/>
              <a:gd name="connsiteY2" fmla="*/ 10221 h 10221"/>
              <a:gd name="connsiteX3" fmla="*/ 1771 w 9946"/>
              <a:gd name="connsiteY3" fmla="*/ 8716 h 10221"/>
              <a:gd name="connsiteX4" fmla="*/ 1 w 9946"/>
              <a:gd name="connsiteY4" fmla="*/ 7443 h 10221"/>
              <a:gd name="connsiteX0" fmla="*/ 5 w 10004"/>
              <a:gd name="connsiteY0" fmla="*/ 7282 h 10000"/>
              <a:gd name="connsiteX1" fmla="*/ 10004 w 10004"/>
              <a:gd name="connsiteY1" fmla="*/ 0 h 10000"/>
              <a:gd name="connsiteX2" fmla="*/ 10004 w 10004"/>
              <a:gd name="connsiteY2" fmla="*/ 10000 h 10000"/>
              <a:gd name="connsiteX3" fmla="*/ 6 w 10004"/>
              <a:gd name="connsiteY3" fmla="*/ 9004 h 10000"/>
              <a:gd name="connsiteX4" fmla="*/ 5 w 10004"/>
              <a:gd name="connsiteY4" fmla="*/ 7282 h 10000"/>
              <a:gd name="connsiteX0" fmla="*/ 5 w 10004"/>
              <a:gd name="connsiteY0" fmla="*/ 7282 h 9004"/>
              <a:gd name="connsiteX1" fmla="*/ 10004 w 10004"/>
              <a:gd name="connsiteY1" fmla="*/ 0 h 9004"/>
              <a:gd name="connsiteX2" fmla="*/ 9114 w 10004"/>
              <a:gd name="connsiteY2" fmla="*/ 6450 h 9004"/>
              <a:gd name="connsiteX3" fmla="*/ 6 w 10004"/>
              <a:gd name="connsiteY3" fmla="*/ 9004 h 9004"/>
              <a:gd name="connsiteX4" fmla="*/ 5 w 10004"/>
              <a:gd name="connsiteY4" fmla="*/ 7282 h 9004"/>
              <a:gd name="connsiteX0" fmla="*/ 5 w 10013"/>
              <a:gd name="connsiteY0" fmla="*/ 8088 h 10144"/>
              <a:gd name="connsiteX1" fmla="*/ 10000 w 10013"/>
              <a:gd name="connsiteY1" fmla="*/ 0 h 10144"/>
              <a:gd name="connsiteX2" fmla="*/ 10013 w 10013"/>
              <a:gd name="connsiteY2" fmla="*/ 10144 h 10144"/>
              <a:gd name="connsiteX3" fmla="*/ 6 w 10013"/>
              <a:gd name="connsiteY3" fmla="*/ 10000 h 10144"/>
              <a:gd name="connsiteX4" fmla="*/ 5 w 10013"/>
              <a:gd name="connsiteY4" fmla="*/ 8088 h 10144"/>
              <a:gd name="connsiteX0" fmla="*/ 55 w 10063"/>
              <a:gd name="connsiteY0" fmla="*/ 8088 h 10144"/>
              <a:gd name="connsiteX1" fmla="*/ 10050 w 10063"/>
              <a:gd name="connsiteY1" fmla="*/ 0 h 10144"/>
              <a:gd name="connsiteX2" fmla="*/ 10063 w 10063"/>
              <a:gd name="connsiteY2" fmla="*/ 10144 h 10144"/>
              <a:gd name="connsiteX3" fmla="*/ 0 w 10063"/>
              <a:gd name="connsiteY3" fmla="*/ 10000 h 10144"/>
              <a:gd name="connsiteX4" fmla="*/ 55 w 10063"/>
              <a:gd name="connsiteY4" fmla="*/ 8088 h 10144"/>
              <a:gd name="connsiteX0" fmla="*/ 9 w 10017"/>
              <a:gd name="connsiteY0" fmla="*/ 8088 h 10144"/>
              <a:gd name="connsiteX1" fmla="*/ 10004 w 10017"/>
              <a:gd name="connsiteY1" fmla="*/ 0 h 10144"/>
              <a:gd name="connsiteX2" fmla="*/ 10017 w 10017"/>
              <a:gd name="connsiteY2" fmla="*/ 10144 h 10144"/>
              <a:gd name="connsiteX3" fmla="*/ 0 w 10017"/>
              <a:gd name="connsiteY3" fmla="*/ 10064 h 10144"/>
              <a:gd name="connsiteX4" fmla="*/ 9 w 10017"/>
              <a:gd name="connsiteY4" fmla="*/ 8088 h 10144"/>
              <a:gd name="connsiteX0" fmla="*/ 9 w 10004"/>
              <a:gd name="connsiteY0" fmla="*/ 8088 h 10144"/>
              <a:gd name="connsiteX1" fmla="*/ 10004 w 10004"/>
              <a:gd name="connsiteY1" fmla="*/ 0 h 10144"/>
              <a:gd name="connsiteX2" fmla="*/ 9600 w 10004"/>
              <a:gd name="connsiteY2" fmla="*/ 10144 h 10144"/>
              <a:gd name="connsiteX3" fmla="*/ 0 w 10004"/>
              <a:gd name="connsiteY3" fmla="*/ 10064 h 10144"/>
              <a:gd name="connsiteX4" fmla="*/ 9 w 10004"/>
              <a:gd name="connsiteY4" fmla="*/ 8088 h 10144"/>
              <a:gd name="connsiteX0" fmla="*/ 9 w 10017"/>
              <a:gd name="connsiteY0" fmla="*/ 8088 h 10064"/>
              <a:gd name="connsiteX1" fmla="*/ 10004 w 10017"/>
              <a:gd name="connsiteY1" fmla="*/ 0 h 10064"/>
              <a:gd name="connsiteX2" fmla="*/ 10017 w 10017"/>
              <a:gd name="connsiteY2" fmla="*/ 10048 h 10064"/>
              <a:gd name="connsiteX3" fmla="*/ 0 w 10017"/>
              <a:gd name="connsiteY3" fmla="*/ 10064 h 10064"/>
              <a:gd name="connsiteX4" fmla="*/ 9 w 10017"/>
              <a:gd name="connsiteY4" fmla="*/ 8088 h 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" h="10064">
                <a:moveTo>
                  <a:pt x="9" y="8088"/>
                </a:moveTo>
                <a:lnTo>
                  <a:pt x="10004" y="0"/>
                </a:lnTo>
                <a:cubicBezTo>
                  <a:pt x="10008" y="3381"/>
                  <a:pt x="10013" y="6667"/>
                  <a:pt x="10017" y="10048"/>
                </a:cubicBezTo>
                <a:lnTo>
                  <a:pt x="0" y="10064"/>
                </a:lnTo>
                <a:cubicBezTo>
                  <a:pt x="18" y="9058"/>
                  <a:pt x="-9" y="9094"/>
                  <a:pt x="9" y="8088"/>
                </a:cubicBezTo>
                <a:close/>
              </a:path>
            </a:pathLst>
          </a:custGeom>
          <a:solidFill>
            <a:srgbClr val="E6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A5C6950F-9E9C-4DB9-A9BD-DE36173A0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631" y="6283327"/>
            <a:ext cx="380293" cy="41304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E01679-1C0D-4CA7-9CC2-02AF6C2528F7}"/>
              </a:ext>
            </a:extLst>
          </p:cNvPr>
          <p:cNvSpPr txBox="1"/>
          <p:nvPr/>
        </p:nvSpPr>
        <p:spPr>
          <a:xfrm>
            <a:off x="5118847" y="1889880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Istituto autonomo del </a:t>
            </a:r>
            <a:r>
              <a:rPr lang="it-IT" b="1" dirty="0"/>
              <a:t>Ministero della Cultura </a:t>
            </a:r>
            <a:r>
              <a:rPr lang="it-IT" dirty="0"/>
              <a:t>che dipende dalla Direzione Generale Biblioteche e diritto d'autore.</a:t>
            </a:r>
          </a:p>
          <a:p>
            <a:endParaRPr lang="it-IT" dirty="0"/>
          </a:p>
          <a:p>
            <a:r>
              <a:rPr lang="it-IT" b="1" dirty="0"/>
              <a:t>Obiettivi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attua </a:t>
            </a:r>
            <a:r>
              <a:rPr lang="it-IT" u="sng" dirty="0"/>
              <a:t>politiche di diffusione del libro e della lettura </a:t>
            </a:r>
            <a:r>
              <a:rPr lang="it-IT" dirty="0"/>
              <a:t>in Italia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promuove il libro e la cultura italiana </a:t>
            </a:r>
            <a:r>
              <a:rPr lang="it-IT" u="sng" dirty="0"/>
              <a:t>all'estero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punto di riferimento per il mondo professionale </a:t>
            </a:r>
            <a:r>
              <a:rPr lang="it-IT" dirty="0"/>
              <a:t>e centro di incontro, dialogo e scambio per gli operatori che quotidianamente operano nei vari ambiti della produzione, della conoscenza e della diffusione del libro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3E51D0D-AB3E-4F57-9B04-3B1719C457A9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9A7CDEB-FE73-4E1E-B63D-D67075E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515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5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165" y="1648458"/>
            <a:ext cx="9891577" cy="4005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CRITERI DI VALUTAZIONE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20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9678C1-D025-48DC-82D0-72E40102D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23" y="2254559"/>
            <a:ext cx="9713439" cy="3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2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5" y="329220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Biblioteche e comunità </a:t>
            </a:r>
            <a:r>
              <a:rPr lang="it-IT" sz="2000" dirty="0">
                <a:latin typeface="Trebuchet MS" panose="020B0603020202020204" pitchFamily="34" charset="0"/>
              </a:rPr>
              <a:t>IV edizione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467168"/>
            <a:ext cx="9891577" cy="4005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MODALITÀ DI PRESENTAZIONE DELLE PRORPOSTE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21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B361655-7CA2-492F-BFB2-E266EC80A0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38" b="6968"/>
          <a:stretch/>
        </p:blipFill>
        <p:spPr>
          <a:xfrm>
            <a:off x="1990165" y="2129386"/>
            <a:ext cx="5251826" cy="40056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1B2E56-76FE-4912-9C92-F6CA20437F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7223"/>
          <a:stretch/>
        </p:blipFill>
        <p:spPr>
          <a:xfrm>
            <a:off x="7895340" y="2129386"/>
            <a:ext cx="3407117" cy="4005672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151C195-510C-4BE1-ACFF-748D761F124D}"/>
              </a:ext>
            </a:extLst>
          </p:cNvPr>
          <p:cNvCxnSpPr>
            <a:cxnSpLocks/>
          </p:cNvCxnSpPr>
          <p:nvPr/>
        </p:nvCxnSpPr>
        <p:spPr>
          <a:xfrm flipH="1">
            <a:off x="9982200" y="32004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158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164" y="238652"/>
            <a:ext cx="10236637" cy="108703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Ulteriori bandi di finanziamento</a:t>
            </a:r>
            <a:br>
              <a:rPr lang="it-IT" sz="3600" dirty="0">
                <a:latin typeface="Trebuchet MS" panose="020B0603020202020204" pitchFamily="34" charset="0"/>
              </a:rPr>
            </a:br>
            <a:r>
              <a:rPr lang="it-IT" sz="2400" dirty="0">
                <a:latin typeface="Trebuchet MS" panose="020B0603020202020204" pitchFamily="34" charset="0"/>
              </a:rPr>
              <a:t>per le biblioteche comunali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165" y="1766283"/>
            <a:ext cx="3413108" cy="4015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LETTURA PER TUTTI</a:t>
            </a:r>
            <a:endParaRPr lang="it-IT" sz="2400" dirty="0"/>
          </a:p>
          <a:p>
            <a:pPr marL="0" indent="0">
              <a:buNone/>
            </a:pPr>
            <a:r>
              <a:rPr lang="it-IT" sz="2000" dirty="0"/>
              <a:t>Si rivolge alle</a:t>
            </a:r>
            <a:r>
              <a:rPr lang="it-IT" sz="2000" b="1" dirty="0"/>
              <a:t> biblioteche </a:t>
            </a:r>
            <a:r>
              <a:rPr lang="it-IT" sz="2000" dirty="0"/>
              <a:t>per il finanziamento </a:t>
            </a:r>
            <a:r>
              <a:rPr lang="it-IT" sz="2000" b="1" dirty="0"/>
              <a:t>di progetti dedicati a persone con difficoltà di lettura o con disabilità fisiche o sensoriali </a:t>
            </a:r>
            <a:r>
              <a:rPr lang="it-IT" sz="2000" dirty="0"/>
              <a:t>con l'obiettivo di rimuovere le barriere cognitive con cui alcune fasce della popolazione sono costrette a fare i conti, rendendo possibile a tutti l’accesso alla cultura.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22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4E2BBE3-826B-42CB-8F3C-BF3FE56D38BD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B4A42F-CBC4-4333-B4D5-506476BEB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687" y="2325545"/>
            <a:ext cx="5530734" cy="34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18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99A088D-7974-4BA2-AEE3-25228D3EC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3917576" cy="6856506"/>
          </a:xfrm>
          <a:prstGeom prst="rect">
            <a:avLst/>
          </a:prstGeom>
          <a:noFill/>
        </p:spPr>
      </p:pic>
      <p:sp>
        <p:nvSpPr>
          <p:cNvPr id="5" name="Input manuale 2">
            <a:extLst>
              <a:ext uri="{FF2B5EF4-FFF2-40B4-BE49-F238E27FC236}">
                <a16:creationId xmlns:a16="http://schemas.microsoft.com/office/drawing/2014/main" id="{45F4A167-D2FF-4F0E-8555-C7DE27D87047}"/>
              </a:ext>
            </a:extLst>
          </p:cNvPr>
          <p:cNvSpPr/>
          <p:nvPr/>
        </p:nvSpPr>
        <p:spPr>
          <a:xfrm rot="16200000" flipH="1">
            <a:off x="3746138" y="-1594953"/>
            <a:ext cx="6877939" cy="1004691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4"/>
              <a:gd name="connsiteY0" fmla="*/ 4440 h 10000"/>
              <a:gd name="connsiteX1" fmla="*/ 10014 w 10014"/>
              <a:gd name="connsiteY1" fmla="*/ 0 h 10000"/>
              <a:gd name="connsiteX2" fmla="*/ 10014 w 10014"/>
              <a:gd name="connsiteY2" fmla="*/ 10000 h 10000"/>
              <a:gd name="connsiteX3" fmla="*/ 14 w 10014"/>
              <a:gd name="connsiteY3" fmla="*/ 10000 h 10000"/>
              <a:gd name="connsiteX4" fmla="*/ 0 w 10014"/>
              <a:gd name="connsiteY4" fmla="*/ 4440 h 10000"/>
              <a:gd name="connsiteX0" fmla="*/ 0 w 10014"/>
              <a:gd name="connsiteY0" fmla="*/ 3230 h 10000"/>
              <a:gd name="connsiteX1" fmla="*/ 10014 w 10014"/>
              <a:gd name="connsiteY1" fmla="*/ 0 h 10000"/>
              <a:gd name="connsiteX2" fmla="*/ 10014 w 10014"/>
              <a:gd name="connsiteY2" fmla="*/ 10000 h 10000"/>
              <a:gd name="connsiteX3" fmla="*/ 14 w 10014"/>
              <a:gd name="connsiteY3" fmla="*/ 10000 h 10000"/>
              <a:gd name="connsiteX4" fmla="*/ 0 w 10014"/>
              <a:gd name="connsiteY4" fmla="*/ 3230 h 10000"/>
              <a:gd name="connsiteX0" fmla="*/ 0 w 10014"/>
              <a:gd name="connsiteY0" fmla="*/ 3230 h 20569"/>
              <a:gd name="connsiteX1" fmla="*/ 10014 w 10014"/>
              <a:gd name="connsiteY1" fmla="*/ 0 h 20569"/>
              <a:gd name="connsiteX2" fmla="*/ 10014 w 10014"/>
              <a:gd name="connsiteY2" fmla="*/ 10000 h 20569"/>
              <a:gd name="connsiteX3" fmla="*/ 14 w 10014"/>
              <a:gd name="connsiteY3" fmla="*/ 20569 h 20569"/>
              <a:gd name="connsiteX4" fmla="*/ 0 w 10014"/>
              <a:gd name="connsiteY4" fmla="*/ 3230 h 20569"/>
              <a:gd name="connsiteX0" fmla="*/ 0 w 10030"/>
              <a:gd name="connsiteY0" fmla="*/ 3230 h 20591"/>
              <a:gd name="connsiteX1" fmla="*/ 10014 w 10030"/>
              <a:gd name="connsiteY1" fmla="*/ 0 h 20591"/>
              <a:gd name="connsiteX2" fmla="*/ 10030 w 10030"/>
              <a:gd name="connsiteY2" fmla="*/ 20591 h 20591"/>
              <a:gd name="connsiteX3" fmla="*/ 14 w 10030"/>
              <a:gd name="connsiteY3" fmla="*/ 20569 h 20591"/>
              <a:gd name="connsiteX4" fmla="*/ 0 w 10030"/>
              <a:gd name="connsiteY4" fmla="*/ 3230 h 2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0" h="20591">
                <a:moveTo>
                  <a:pt x="0" y="3230"/>
                </a:moveTo>
                <a:lnTo>
                  <a:pt x="10014" y="0"/>
                </a:lnTo>
                <a:cubicBezTo>
                  <a:pt x="10019" y="6864"/>
                  <a:pt x="10025" y="13727"/>
                  <a:pt x="10030" y="20591"/>
                </a:cubicBezTo>
                <a:lnTo>
                  <a:pt x="14" y="20569"/>
                </a:lnTo>
                <a:cubicBezTo>
                  <a:pt x="9" y="18716"/>
                  <a:pt x="5" y="5083"/>
                  <a:pt x="0" y="3230"/>
                </a:cubicBezTo>
                <a:close/>
              </a:path>
            </a:pathLst>
          </a:custGeom>
          <a:solidFill>
            <a:srgbClr val="323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5">
            <a:extLst>
              <a:ext uri="{FF2B5EF4-FFF2-40B4-BE49-F238E27FC236}">
                <a16:creationId xmlns:a16="http://schemas.microsoft.com/office/drawing/2014/main" id="{8F764093-1736-40FE-A11C-2BD9ACB86311}"/>
              </a:ext>
            </a:extLst>
          </p:cNvPr>
          <p:cNvSpPr/>
          <p:nvPr/>
        </p:nvSpPr>
        <p:spPr>
          <a:xfrm>
            <a:off x="2135453" y="4667250"/>
            <a:ext cx="628219" cy="2189254"/>
          </a:xfrm>
          <a:prstGeom prst="parallelogram">
            <a:avLst>
              <a:gd name="adj" fmla="val 78539"/>
            </a:avLst>
          </a:prstGeom>
          <a:solidFill>
            <a:srgbClr val="EE2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A7364402-28D5-4416-9AF1-CFEECF919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7667" y="3469607"/>
            <a:ext cx="1625216" cy="62213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CE5ADAA-62A7-46E9-A686-71B3E01D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23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8F5C9D-1A57-4C10-8CE0-44F610BB5B76}"/>
              </a:ext>
            </a:extLst>
          </p:cNvPr>
          <p:cNvSpPr txBox="1"/>
          <p:nvPr/>
        </p:nvSpPr>
        <p:spPr>
          <a:xfrm>
            <a:off x="7413570" y="2635925"/>
            <a:ext cx="41176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chemeClr val="bg1"/>
                </a:solidFill>
              </a:rPr>
              <a:t>Per informazioni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Città che legge</a:t>
            </a:r>
          </a:p>
          <a:p>
            <a:r>
              <a:rPr lang="it-IT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cittachelegge@cultura.gov.it</a:t>
            </a:r>
            <a:endParaRPr lang="it-IT" u="sng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Biblioteche e comunità</a:t>
            </a:r>
          </a:p>
          <a:p>
            <a:r>
              <a:rPr lang="it-IT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biblioinclusione@cultura.gov.it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3673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olo 33">
            <a:extLst>
              <a:ext uri="{FF2B5EF4-FFF2-40B4-BE49-F238E27FC236}">
                <a16:creationId xmlns:a16="http://schemas.microsoft.com/office/drawing/2014/main" id="{BDF956AA-D2B9-4BA9-8C0A-C0A3D0611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697" y="506555"/>
            <a:ext cx="7181303" cy="81821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latin typeface="Trebuchet MS" panose="020B0603020202020204" pitchFamily="34" charset="0"/>
              </a:rPr>
              <a:t>Legge n. 15 del 2020 </a:t>
            </a:r>
            <a:br>
              <a:rPr lang="it-IT" sz="2800" b="1" dirty="0">
                <a:latin typeface="Trebuchet MS" panose="020B0603020202020204" pitchFamily="34" charset="0"/>
              </a:rPr>
            </a:br>
            <a:r>
              <a:rPr lang="it-IT" sz="2000" b="1" dirty="0">
                <a:latin typeface="Trebuchet MS" panose="020B0603020202020204" pitchFamily="34" charset="0"/>
              </a:rPr>
              <a:t>Disposizioni per la promozione e il sostegno della lettura</a:t>
            </a:r>
            <a:endParaRPr lang="it-IT" sz="2800" b="1" dirty="0">
              <a:latin typeface="Trebuchet MS" panose="020B0603020202020204" pitchFamily="34" charset="0"/>
            </a:endParaRPr>
          </a:p>
        </p:txBody>
      </p:sp>
      <p:sp>
        <p:nvSpPr>
          <p:cNvPr id="36" name="Segnaposto contenuto 35">
            <a:extLst>
              <a:ext uri="{FF2B5EF4-FFF2-40B4-BE49-F238E27FC236}">
                <a16:creationId xmlns:a16="http://schemas.microsoft.com/office/drawing/2014/main" id="{4D835972-F847-47B3-AE44-FF84A8FAD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070" y="2313934"/>
            <a:ext cx="6343473" cy="2982375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Piano Nazionale d’azione </a:t>
            </a:r>
            <a:r>
              <a:rPr lang="it-IT" sz="1800" dirty="0"/>
              <a:t>per la promozione della lettura (art.2)</a:t>
            </a:r>
          </a:p>
          <a:p>
            <a:pPr lvl="1"/>
            <a:r>
              <a:rPr lang="it-IT" sz="1800" dirty="0"/>
              <a:t>Definisce priorità obiettivi, linee d’azione</a:t>
            </a:r>
          </a:p>
          <a:p>
            <a:r>
              <a:rPr lang="it-IT" sz="1800" dirty="0">
                <a:solidFill>
                  <a:srgbClr val="FF0000"/>
                </a:solidFill>
              </a:rPr>
              <a:t>Patti locali per la lettura (art.3)</a:t>
            </a:r>
          </a:p>
          <a:p>
            <a:r>
              <a:rPr lang="it-IT" sz="1800" dirty="0"/>
              <a:t>Capitale italiana del libro (art.4)</a:t>
            </a:r>
          </a:p>
          <a:p>
            <a:r>
              <a:rPr lang="it-IT" sz="1800" dirty="0"/>
              <a:t>Carta della cultura (art.6)</a:t>
            </a:r>
          </a:p>
          <a:p>
            <a:pPr lvl="1"/>
            <a:r>
              <a:rPr lang="it-IT" sz="1800" dirty="0"/>
              <a:t>per il contrasto alla povertà educativa e culturale</a:t>
            </a:r>
          </a:p>
          <a:p>
            <a:pPr lvl="1"/>
            <a:r>
              <a:rPr lang="it-IT" sz="1800" dirty="0"/>
              <a:t>Carta elettronica di 100,00 euro per l’acquisto di libri anche digitali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E0AC6F95-32F6-49A8-A9C5-BA4BB332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9" y="2210943"/>
            <a:ext cx="4661327" cy="31049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73735C7-D306-42EB-9365-04907FCD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3</a:t>
            </a:fld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EDA0A1E-3796-4C5F-A282-7E3CAFF26CED}"/>
              </a:ext>
            </a:extLst>
          </p:cNvPr>
          <p:cNvSpPr/>
          <p:nvPr/>
        </p:nvSpPr>
        <p:spPr>
          <a:xfrm>
            <a:off x="1805332" y="6472973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372386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ottotitolo 4">
            <a:extLst>
              <a:ext uri="{FF2B5EF4-FFF2-40B4-BE49-F238E27FC236}">
                <a16:creationId xmlns:a16="http://schemas.microsoft.com/office/drawing/2014/main" id="{70DAF1E2-1EB4-4B72-80C6-BC4399B89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703" y="5393990"/>
            <a:ext cx="8959167" cy="65314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Trebuchet MS" panose="020B0603020202020204" pitchFamily="34" charset="0"/>
              </a:rPr>
              <a:t>Opportunità per i comuni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55B6E8-72FC-41D9-BFE6-349C5FC3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1" y="-7945"/>
            <a:ext cx="11415399" cy="50134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F20AB75-8A61-4E97-B277-DA7D62E91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66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>
            <a:extLst>
              <a:ext uri="{FF2B5EF4-FFF2-40B4-BE49-F238E27FC236}">
                <a16:creationId xmlns:a16="http://schemas.microsoft.com/office/drawing/2014/main" id="{44E43A5E-7F20-433C-974D-53BD743C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27" y="0"/>
            <a:ext cx="4172118" cy="571000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688205-A009-EA41-90CB-D6582066B2EF}"/>
              </a:ext>
            </a:extLst>
          </p:cNvPr>
          <p:cNvSpPr txBox="1"/>
          <p:nvPr/>
        </p:nvSpPr>
        <p:spPr>
          <a:xfrm>
            <a:off x="5147364" y="290255"/>
            <a:ext cx="4172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Il Centro </a:t>
            </a:r>
          </a:p>
          <a:p>
            <a:r>
              <a:rPr lang="it-IT" sz="2400" b="1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per il libro e la lettura</a:t>
            </a:r>
          </a:p>
        </p:txBody>
      </p: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nput manuale 2">
            <a:extLst>
              <a:ext uri="{FF2B5EF4-FFF2-40B4-BE49-F238E27FC236}">
                <a16:creationId xmlns:a16="http://schemas.microsoft.com/office/drawing/2014/main" id="{E0675922-0D0A-4891-A4B6-67D1C34493B9}"/>
              </a:ext>
            </a:extLst>
          </p:cNvPr>
          <p:cNvSpPr/>
          <p:nvPr/>
        </p:nvSpPr>
        <p:spPr>
          <a:xfrm rot="5400000" flipH="1">
            <a:off x="-2439573" y="2415062"/>
            <a:ext cx="6885892" cy="199912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866 w 10000"/>
              <a:gd name="connsiteY0" fmla="*/ 514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66 w 10000"/>
              <a:gd name="connsiteY4" fmla="*/ 5142 h 10000"/>
              <a:gd name="connsiteX0" fmla="*/ 55 w 10000"/>
              <a:gd name="connsiteY0" fmla="*/ 7222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55 w 10000"/>
              <a:gd name="connsiteY4" fmla="*/ 7222 h 10000"/>
              <a:gd name="connsiteX0" fmla="*/ 55 w 10000"/>
              <a:gd name="connsiteY0" fmla="*/ 7443 h 10221"/>
              <a:gd name="connsiteX1" fmla="*/ 10000 w 10000"/>
              <a:gd name="connsiteY1" fmla="*/ 0 h 10221"/>
              <a:gd name="connsiteX2" fmla="*/ 10000 w 10000"/>
              <a:gd name="connsiteY2" fmla="*/ 10221 h 10221"/>
              <a:gd name="connsiteX3" fmla="*/ 0 w 10000"/>
              <a:gd name="connsiteY3" fmla="*/ 10221 h 10221"/>
              <a:gd name="connsiteX4" fmla="*/ 55 w 10000"/>
              <a:gd name="connsiteY4" fmla="*/ 7443 h 10221"/>
              <a:gd name="connsiteX0" fmla="*/ 1 w 9946"/>
              <a:gd name="connsiteY0" fmla="*/ 7443 h 10221"/>
              <a:gd name="connsiteX1" fmla="*/ 9946 w 9946"/>
              <a:gd name="connsiteY1" fmla="*/ 0 h 10221"/>
              <a:gd name="connsiteX2" fmla="*/ 9946 w 9946"/>
              <a:gd name="connsiteY2" fmla="*/ 10221 h 10221"/>
              <a:gd name="connsiteX3" fmla="*/ 1771 w 9946"/>
              <a:gd name="connsiteY3" fmla="*/ 8716 h 10221"/>
              <a:gd name="connsiteX4" fmla="*/ 1 w 9946"/>
              <a:gd name="connsiteY4" fmla="*/ 7443 h 10221"/>
              <a:gd name="connsiteX0" fmla="*/ 5 w 10004"/>
              <a:gd name="connsiteY0" fmla="*/ 7282 h 10000"/>
              <a:gd name="connsiteX1" fmla="*/ 10004 w 10004"/>
              <a:gd name="connsiteY1" fmla="*/ 0 h 10000"/>
              <a:gd name="connsiteX2" fmla="*/ 10004 w 10004"/>
              <a:gd name="connsiteY2" fmla="*/ 10000 h 10000"/>
              <a:gd name="connsiteX3" fmla="*/ 6 w 10004"/>
              <a:gd name="connsiteY3" fmla="*/ 9004 h 10000"/>
              <a:gd name="connsiteX4" fmla="*/ 5 w 10004"/>
              <a:gd name="connsiteY4" fmla="*/ 7282 h 10000"/>
              <a:gd name="connsiteX0" fmla="*/ 5 w 10004"/>
              <a:gd name="connsiteY0" fmla="*/ 7282 h 9004"/>
              <a:gd name="connsiteX1" fmla="*/ 10004 w 10004"/>
              <a:gd name="connsiteY1" fmla="*/ 0 h 9004"/>
              <a:gd name="connsiteX2" fmla="*/ 9114 w 10004"/>
              <a:gd name="connsiteY2" fmla="*/ 6450 h 9004"/>
              <a:gd name="connsiteX3" fmla="*/ 6 w 10004"/>
              <a:gd name="connsiteY3" fmla="*/ 9004 h 9004"/>
              <a:gd name="connsiteX4" fmla="*/ 5 w 10004"/>
              <a:gd name="connsiteY4" fmla="*/ 7282 h 9004"/>
              <a:gd name="connsiteX0" fmla="*/ 5 w 10013"/>
              <a:gd name="connsiteY0" fmla="*/ 8088 h 10144"/>
              <a:gd name="connsiteX1" fmla="*/ 10000 w 10013"/>
              <a:gd name="connsiteY1" fmla="*/ 0 h 10144"/>
              <a:gd name="connsiteX2" fmla="*/ 10013 w 10013"/>
              <a:gd name="connsiteY2" fmla="*/ 10144 h 10144"/>
              <a:gd name="connsiteX3" fmla="*/ 6 w 10013"/>
              <a:gd name="connsiteY3" fmla="*/ 10000 h 10144"/>
              <a:gd name="connsiteX4" fmla="*/ 5 w 10013"/>
              <a:gd name="connsiteY4" fmla="*/ 8088 h 10144"/>
              <a:gd name="connsiteX0" fmla="*/ 55 w 10063"/>
              <a:gd name="connsiteY0" fmla="*/ 8088 h 10144"/>
              <a:gd name="connsiteX1" fmla="*/ 10050 w 10063"/>
              <a:gd name="connsiteY1" fmla="*/ 0 h 10144"/>
              <a:gd name="connsiteX2" fmla="*/ 10063 w 10063"/>
              <a:gd name="connsiteY2" fmla="*/ 10144 h 10144"/>
              <a:gd name="connsiteX3" fmla="*/ 0 w 10063"/>
              <a:gd name="connsiteY3" fmla="*/ 10000 h 10144"/>
              <a:gd name="connsiteX4" fmla="*/ 55 w 10063"/>
              <a:gd name="connsiteY4" fmla="*/ 8088 h 10144"/>
              <a:gd name="connsiteX0" fmla="*/ 9 w 10017"/>
              <a:gd name="connsiteY0" fmla="*/ 8088 h 10144"/>
              <a:gd name="connsiteX1" fmla="*/ 10004 w 10017"/>
              <a:gd name="connsiteY1" fmla="*/ 0 h 10144"/>
              <a:gd name="connsiteX2" fmla="*/ 10017 w 10017"/>
              <a:gd name="connsiteY2" fmla="*/ 10144 h 10144"/>
              <a:gd name="connsiteX3" fmla="*/ 0 w 10017"/>
              <a:gd name="connsiteY3" fmla="*/ 10064 h 10144"/>
              <a:gd name="connsiteX4" fmla="*/ 9 w 10017"/>
              <a:gd name="connsiteY4" fmla="*/ 8088 h 10144"/>
              <a:gd name="connsiteX0" fmla="*/ 9 w 10004"/>
              <a:gd name="connsiteY0" fmla="*/ 8088 h 10144"/>
              <a:gd name="connsiteX1" fmla="*/ 10004 w 10004"/>
              <a:gd name="connsiteY1" fmla="*/ 0 h 10144"/>
              <a:gd name="connsiteX2" fmla="*/ 9600 w 10004"/>
              <a:gd name="connsiteY2" fmla="*/ 10144 h 10144"/>
              <a:gd name="connsiteX3" fmla="*/ 0 w 10004"/>
              <a:gd name="connsiteY3" fmla="*/ 10064 h 10144"/>
              <a:gd name="connsiteX4" fmla="*/ 9 w 10004"/>
              <a:gd name="connsiteY4" fmla="*/ 8088 h 10144"/>
              <a:gd name="connsiteX0" fmla="*/ 9 w 10017"/>
              <a:gd name="connsiteY0" fmla="*/ 8088 h 10064"/>
              <a:gd name="connsiteX1" fmla="*/ 10004 w 10017"/>
              <a:gd name="connsiteY1" fmla="*/ 0 h 10064"/>
              <a:gd name="connsiteX2" fmla="*/ 10017 w 10017"/>
              <a:gd name="connsiteY2" fmla="*/ 10048 h 10064"/>
              <a:gd name="connsiteX3" fmla="*/ 0 w 10017"/>
              <a:gd name="connsiteY3" fmla="*/ 10064 h 10064"/>
              <a:gd name="connsiteX4" fmla="*/ 9 w 10017"/>
              <a:gd name="connsiteY4" fmla="*/ 8088 h 1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" h="10064">
                <a:moveTo>
                  <a:pt x="9" y="8088"/>
                </a:moveTo>
                <a:lnTo>
                  <a:pt x="10004" y="0"/>
                </a:lnTo>
                <a:cubicBezTo>
                  <a:pt x="10008" y="3381"/>
                  <a:pt x="10013" y="6667"/>
                  <a:pt x="10017" y="10048"/>
                </a:cubicBezTo>
                <a:lnTo>
                  <a:pt x="0" y="10064"/>
                </a:lnTo>
                <a:cubicBezTo>
                  <a:pt x="18" y="9058"/>
                  <a:pt x="-9" y="9094"/>
                  <a:pt x="9" y="8088"/>
                </a:cubicBezTo>
                <a:close/>
              </a:path>
            </a:pathLst>
          </a:custGeom>
          <a:solidFill>
            <a:srgbClr val="E6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A5C6950F-9E9C-4DB9-A9BD-DE36173A0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9631" y="6283327"/>
            <a:ext cx="380293" cy="4130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E6AA73-981D-4085-B26F-EDBFE35BBD21}"/>
              </a:ext>
            </a:extLst>
          </p:cNvPr>
          <p:cNvSpPr txBox="1"/>
          <p:nvPr/>
        </p:nvSpPr>
        <p:spPr>
          <a:xfrm>
            <a:off x="5214469" y="1405695"/>
            <a:ext cx="57731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500" b="1" dirty="0">
                <a:solidFill>
                  <a:srgbClr val="FF0000"/>
                </a:solidFill>
              </a:rPr>
              <a:t>Mission</a:t>
            </a:r>
          </a:p>
          <a:p>
            <a:pPr algn="just"/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Promuovere </a:t>
            </a:r>
            <a:r>
              <a:rPr lang="it-IT" sz="1500" b="1" dirty="0">
                <a:solidFill>
                  <a:schemeClr val="bg2">
                    <a:lumMod val="25000"/>
                  </a:schemeClr>
                </a:solidFill>
              </a:rPr>
              <a:t>politiche </a:t>
            </a: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di diffusione del libro, della cultura e degli autori italiani e realizzare </a:t>
            </a:r>
            <a:r>
              <a:rPr lang="it-IT" sz="1500" b="1" dirty="0">
                <a:solidFill>
                  <a:schemeClr val="bg2">
                    <a:lumMod val="25000"/>
                  </a:schemeClr>
                </a:solidFill>
              </a:rPr>
              <a:t>iniziative e campagne informative </a:t>
            </a: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per sensibilizzare e incentivare (i giovani) alla lettura. </a:t>
            </a:r>
          </a:p>
          <a:p>
            <a:pPr algn="just"/>
            <a:endParaRPr lang="it-IT" sz="15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Tra i compiti assegnati al Centro vi sono le attività di </a:t>
            </a:r>
            <a:r>
              <a:rPr lang="it-IT" sz="1500" b="1" dirty="0">
                <a:solidFill>
                  <a:schemeClr val="bg2">
                    <a:lumMod val="25000"/>
                  </a:schemeClr>
                </a:solidFill>
              </a:rPr>
              <a:t>sostegno</a:t>
            </a: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it-IT" sz="1500" b="1" dirty="0">
                <a:solidFill>
                  <a:schemeClr val="bg2">
                    <a:lumMod val="25000"/>
                  </a:schemeClr>
                </a:solidFill>
              </a:rPr>
              <a:t>comunicazione</a:t>
            </a: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 e le azioni di </a:t>
            </a:r>
            <a:r>
              <a:rPr lang="it-IT" sz="1500" b="1" dirty="0">
                <a:solidFill>
                  <a:schemeClr val="bg2">
                    <a:lumMod val="25000"/>
                  </a:schemeClr>
                </a:solidFill>
              </a:rPr>
              <a:t>promozione attiva della lettura</a:t>
            </a: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 algn="just"/>
            <a:endParaRPr lang="it-IT" sz="1500" u="sng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it-IT" sz="1500" b="1" u="sng" dirty="0">
                <a:solidFill>
                  <a:schemeClr val="bg2">
                    <a:lumMod val="25000"/>
                  </a:schemeClr>
                </a:solidFill>
              </a:rPr>
              <a:t>1. LE CAMPAGNE NAZIONALI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Maggio dei libri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Libriamoci</a:t>
            </a:r>
          </a:p>
          <a:p>
            <a:pPr algn="just"/>
            <a:endParaRPr lang="it-IT" sz="1500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it-IT" sz="1500" b="1" u="sng" dirty="0">
                <a:solidFill>
                  <a:schemeClr val="bg2">
                    <a:lumMod val="25000"/>
                  </a:schemeClr>
                </a:solidFill>
              </a:rPr>
              <a:t>2.   I BANDI DI FINANZIAMENTO</a:t>
            </a:r>
            <a:endParaRPr lang="it-IT" sz="1500" u="sng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it-IT" sz="1500" b="1" dirty="0">
                <a:solidFill>
                  <a:srgbClr val="FF0000"/>
                </a:solidFill>
              </a:rPr>
              <a:t>Città che legge</a:t>
            </a:r>
          </a:p>
          <a:p>
            <a:pPr marL="285750" indent="-285750" algn="just">
              <a:buFontTx/>
              <a:buChar char="-"/>
            </a:pPr>
            <a:r>
              <a:rPr lang="it-IT" sz="1500" b="1" dirty="0">
                <a:solidFill>
                  <a:srgbClr val="FF0000"/>
                </a:solidFill>
              </a:rPr>
              <a:t>Biblioteche e comunità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rgbClr val="FF0000"/>
                </a:solidFill>
              </a:rPr>
              <a:t>Lettura per tutti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Educare alla lettura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Leggimi 0-6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Sostengo alle traduzioni</a:t>
            </a:r>
          </a:p>
          <a:p>
            <a:pPr marL="285750" indent="-285750" algn="just">
              <a:buFontTx/>
              <a:buChar char="-"/>
            </a:pPr>
            <a:r>
              <a:rPr lang="it-IT" sz="1500" dirty="0">
                <a:solidFill>
                  <a:schemeClr val="bg2">
                    <a:lumMod val="25000"/>
                  </a:schemeClr>
                </a:solidFill>
              </a:rPr>
              <a:t>Lettura ad alta voce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9C6C9E-3DDD-4973-9F7B-33CE6681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5</a:t>
            </a:fld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DE066E0-1109-47A3-B1C0-16A455A207EB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34734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ottotitolo 4">
            <a:extLst>
              <a:ext uri="{FF2B5EF4-FFF2-40B4-BE49-F238E27FC236}">
                <a16:creationId xmlns:a16="http://schemas.microsoft.com/office/drawing/2014/main" id="{70DAF1E2-1EB4-4B72-80C6-BC4399B89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703" y="5393990"/>
            <a:ext cx="8959167" cy="65314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Trebuchet MS" panose="020B0603020202020204" pitchFamily="34" charset="0"/>
              </a:rPr>
              <a:t>CITTÀ CHE LEGGE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55B6E8-72FC-41D9-BFE6-349C5FC3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01" y="-7945"/>
            <a:ext cx="11415399" cy="501342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90AECC1-781F-4978-8611-53D4784A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9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812" y="482608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Città che legge </a:t>
            </a:r>
            <a:r>
              <a:rPr lang="it-IT" sz="2000" dirty="0">
                <a:latin typeface="Trebuchet MS" panose="020B0603020202020204" pitchFamily="34" charset="0"/>
              </a:rPr>
              <a:t>esercizio finanziario 2024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3" y="1711578"/>
            <a:ext cx="4087188" cy="42191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FINALITÀ DEL BANDO</a:t>
            </a:r>
          </a:p>
          <a:p>
            <a:pPr marL="0" indent="0">
              <a:buNone/>
            </a:pPr>
            <a:r>
              <a:rPr lang="it-IT" sz="2000" dirty="0"/>
              <a:t>Rivolto ai </a:t>
            </a:r>
            <a:r>
              <a:rPr lang="it-IT" sz="2000" b="1" dirty="0"/>
              <a:t>Comuni </a:t>
            </a:r>
            <a:r>
              <a:rPr lang="it-IT" sz="2000" dirty="0"/>
              <a:t>che hanno ottenuto la qualifica di “</a:t>
            </a:r>
            <a:r>
              <a:rPr lang="it-IT" sz="2000" b="1" dirty="0"/>
              <a:t>Città che legge</a:t>
            </a:r>
            <a:r>
              <a:rPr lang="it-IT" sz="2000" dirty="0"/>
              <a:t>” </a:t>
            </a:r>
            <a:r>
              <a:rPr lang="it-IT" sz="2000" b="1" dirty="0"/>
              <a:t>2024-2026 </a:t>
            </a:r>
            <a:r>
              <a:rPr lang="it-IT" sz="2000" dirty="0"/>
              <a:t>e che presentano progetti di promozione della lettura sul proprio territorio in grado di coinvolgere scuole, biblioteche, istituzioni e associazioni creando un ecosistema favorevole alla lettura e riconoscendo la lettura come valore utile alla crescita della propria comunità.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r>
              <a:rPr lang="it-IT" sz="1600" b="1" i="1" dirty="0">
                <a:solidFill>
                  <a:srgbClr val="FF0000"/>
                </a:solidFill>
              </a:rPr>
              <a:t>              Bando di prossima pubblicazione</a:t>
            </a: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7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FCFDD32-158A-4D5C-90FF-8CDFB54D4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072" y="1711578"/>
            <a:ext cx="4973728" cy="3754582"/>
          </a:xfrm>
          <a:prstGeom prst="rect">
            <a:avLst/>
          </a:prstGeom>
        </p:spPr>
      </p:pic>
      <p:sp>
        <p:nvSpPr>
          <p:cNvPr id="6" name="Freccia destra 5">
            <a:extLst>
              <a:ext uri="{FF2B5EF4-FFF2-40B4-BE49-F238E27FC236}">
                <a16:creationId xmlns:a16="http://schemas.microsoft.com/office/drawing/2014/main" id="{982C5FF6-265E-264C-96D8-64F5FB66E993}"/>
              </a:ext>
            </a:extLst>
          </p:cNvPr>
          <p:cNvSpPr/>
          <p:nvPr/>
        </p:nvSpPr>
        <p:spPr>
          <a:xfrm>
            <a:off x="2038812" y="5320110"/>
            <a:ext cx="538176" cy="2921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7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812" y="482608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Città che legge </a:t>
            </a:r>
            <a:r>
              <a:rPr lang="it-IT" sz="2000" dirty="0">
                <a:latin typeface="Trebuchet MS" panose="020B0603020202020204" pitchFamily="34" charset="0"/>
              </a:rPr>
              <a:t>esercizio finanziario 2024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711578"/>
            <a:ext cx="9072965" cy="43844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CHI PUÒ PARTECIPARE</a:t>
            </a:r>
          </a:p>
          <a:p>
            <a:r>
              <a:rPr lang="it-IT" sz="2400" dirty="0"/>
              <a:t>Le proposte di progetto dovranno essere presentate dai Comuni, in </a:t>
            </a:r>
            <a:r>
              <a:rPr lang="it-IT" sz="2400" u="sng" dirty="0"/>
              <a:t>forma singola</a:t>
            </a:r>
            <a:r>
              <a:rPr lang="it-IT" sz="2400" dirty="0"/>
              <a:t> o </a:t>
            </a:r>
            <a:r>
              <a:rPr lang="it-IT" sz="2400" u="sng" dirty="0"/>
              <a:t>in rete</a:t>
            </a:r>
            <a:r>
              <a:rPr lang="it-IT" sz="2400" dirty="0"/>
              <a:t> (designando un capofila), dotati della qualifica </a:t>
            </a:r>
          </a:p>
          <a:p>
            <a:pPr marL="0" indent="0">
              <a:buNone/>
            </a:pPr>
            <a:endParaRPr lang="it-IT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SEZIONI </a:t>
            </a:r>
          </a:p>
          <a:p>
            <a:r>
              <a:rPr lang="it-IT" sz="2400" dirty="0"/>
              <a:t>Sezione 1: fino a 5.000 abitanti (in piattaforma: 2024-CS1);</a:t>
            </a:r>
          </a:p>
          <a:p>
            <a:r>
              <a:rPr lang="it-IT" sz="2400" dirty="0"/>
              <a:t>Sezione 2: da 5.001 a 15.000 abitanti (in piattaforma: 2024-CS2);</a:t>
            </a:r>
          </a:p>
          <a:p>
            <a:r>
              <a:rPr lang="it-IT" sz="2400" dirty="0"/>
              <a:t>Sezione 3: da 15.001 a 50.000 abitanti (in piattaforma: 2024-CS3);</a:t>
            </a:r>
          </a:p>
          <a:p>
            <a:r>
              <a:rPr lang="it-IT" sz="2400" dirty="0"/>
              <a:t>Sezione 4: da 50.001 a 100.000 abitanti (in piattaforma: 2024-CS4);</a:t>
            </a:r>
          </a:p>
          <a:p>
            <a:r>
              <a:rPr lang="it-IT" sz="2400" dirty="0"/>
              <a:t>Sezione 5: sopra a 100.001 abitanti (in piattaforma: 2024-CS5).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it-IT" sz="2200" dirty="0">
                <a:solidFill>
                  <a:srgbClr val="FF0000"/>
                </a:solidFill>
              </a:rPr>
              <a:t>In caso di Comuni in rete, il finanziamento ammissibile per il progetto presentato sarà quello relativo alla sezione corrispondente alla somma degli abitanti di ciascun Comune componente la rete.</a:t>
            </a:r>
          </a:p>
          <a:p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8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1745400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DF4D4DF4-FC36-7D4B-8EAA-A488F9F77388}"/>
              </a:ext>
            </a:extLst>
          </p:cNvPr>
          <p:cNvCxnSpPr/>
          <p:nvPr/>
        </p:nvCxnSpPr>
        <p:spPr>
          <a:xfrm flipV="1">
            <a:off x="1617073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FF1CF6CD-AF41-D740-8B35-D06ADB60F8E1}"/>
              </a:ext>
            </a:extLst>
          </p:cNvPr>
          <p:cNvCxnSpPr/>
          <p:nvPr/>
        </p:nvCxnSpPr>
        <p:spPr>
          <a:xfrm flipV="1">
            <a:off x="6766342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605F031F-76A1-E349-AC22-CB8685ECE6AE}"/>
              </a:ext>
            </a:extLst>
          </p:cNvPr>
          <p:cNvCxnSpPr/>
          <p:nvPr/>
        </p:nvCxnSpPr>
        <p:spPr>
          <a:xfrm flipV="1">
            <a:off x="10893519" y="6360459"/>
            <a:ext cx="188259" cy="493059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98194CEE-210C-4F46-B83F-21FFE386C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5" y="-27894"/>
            <a:ext cx="1999130" cy="688589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0D1D81F9-ECC1-4A55-BF6A-E3674A7AA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812" y="482608"/>
            <a:ext cx="10236637" cy="962124"/>
          </a:xfrm>
        </p:spPr>
        <p:txBody>
          <a:bodyPr>
            <a:normAutofit/>
          </a:bodyPr>
          <a:lstStyle/>
          <a:p>
            <a:r>
              <a:rPr lang="it-IT" sz="3600" dirty="0">
                <a:latin typeface="Trebuchet MS" panose="020B0603020202020204" pitchFamily="34" charset="0"/>
              </a:rPr>
              <a:t>Città che legge </a:t>
            </a:r>
            <a:r>
              <a:rPr lang="it-IT" sz="2000" dirty="0">
                <a:latin typeface="Trebuchet MS" panose="020B0603020202020204" pitchFamily="34" charset="0"/>
              </a:rPr>
              <a:t>esercizio finanziario 2024</a:t>
            </a:r>
            <a:endParaRPr lang="it-IT" sz="3600" dirty="0">
              <a:latin typeface="Trebuchet MS" panose="020B0603020202020204" pitchFamily="34" charset="0"/>
            </a:endParaRP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1B51329-4748-4745-8878-95D2971BF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8812" y="1711578"/>
            <a:ext cx="9072965" cy="4384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FF0000"/>
                </a:solidFill>
              </a:rPr>
              <a:t>I PARTNER</a:t>
            </a:r>
          </a:p>
          <a:p>
            <a:r>
              <a:rPr lang="it-IT" sz="2000" dirty="0"/>
              <a:t>Possono aderire al progetto anche soggetti terzi in qualità di partner. Al fine di essere riconosciuti come tali questi dovranno </a:t>
            </a:r>
            <a:r>
              <a:rPr lang="it-IT" sz="2000" b="1" dirty="0">
                <a:solidFill>
                  <a:srgbClr val="FF0000"/>
                </a:solidFill>
              </a:rPr>
              <a:t>registrarsi in piattaforma e agganciarsi al progetto</a:t>
            </a:r>
            <a:r>
              <a:rPr lang="it-IT" sz="2000" dirty="0"/>
              <a:t> (previa accettazione da parte del Soggetto proponente) come indicato nella “Guida alla nuova piattaforma del Centro per il libro e la lettura” disponibile sul sito del Centro e nella “Guida alla presentazione dei progetti” presente nell’area download della piattaforma.</a:t>
            </a:r>
          </a:p>
          <a:p>
            <a:r>
              <a:rPr lang="it-IT" sz="1800" b="1" dirty="0"/>
              <a:t>Ai fini dell’attribuzione del punteggio previsto dai criteri di valutazione, sono considerati validi solo i partner che, agganciati al progetto, hanno compilato in piattaforma la relativa </a:t>
            </a:r>
            <a:r>
              <a:rPr lang="it-IT" sz="1800" b="1" dirty="0">
                <a:solidFill>
                  <a:srgbClr val="FF0000"/>
                </a:solidFill>
              </a:rPr>
              <a:t>Scheda partner.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>
                <a:solidFill>
                  <a:srgbClr val="FF0000"/>
                </a:solidFill>
              </a:rPr>
              <a:t>PREMIALE: ADESIONE DEI PARTNER AL </a:t>
            </a:r>
            <a:r>
              <a:rPr lang="it-IT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PATTO PER LA LETTURA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F0BC13-7F2C-4644-9FE3-EA7DC991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1619-A11D-1B41-A8E7-EA6FBDE1DD02}" type="slidenum">
              <a:rPr lang="it-IT" smtClean="0"/>
              <a:t>9</a:t>
            </a:fld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EA761D1-3102-4195-A4D5-508FD3CB0DE4}"/>
              </a:ext>
            </a:extLst>
          </p:cNvPr>
          <p:cNvSpPr/>
          <p:nvPr/>
        </p:nvSpPr>
        <p:spPr>
          <a:xfrm>
            <a:off x="1834237" y="6489850"/>
            <a:ext cx="123370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ANCI Sicilia</a:t>
            </a:r>
          </a:p>
          <a:p>
            <a:r>
              <a:rPr lang="it-IT" sz="8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15 gennaio 2025</a:t>
            </a:r>
          </a:p>
        </p:txBody>
      </p:sp>
    </p:spTree>
    <p:extLst>
      <p:ext uri="{BB962C8B-B14F-4D97-AF65-F5344CB8AC3E}">
        <p14:creationId xmlns:p14="http://schemas.microsoft.com/office/powerpoint/2010/main" val="39534730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1385</Words>
  <Application>Microsoft Macintosh PowerPoint</Application>
  <PresentationFormat>Widescreen</PresentationFormat>
  <Paragraphs>227</Paragraphs>
  <Slides>23</Slides>
  <Notes>18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Tema di Office</vt:lpstr>
      <vt:lpstr>Presentazione standard di PowerPoint</vt:lpstr>
      <vt:lpstr>Presentazione standard di PowerPoint</vt:lpstr>
      <vt:lpstr>Legge n. 15 del 2020  Disposizioni per la promozione e il sostegno della lettura</vt:lpstr>
      <vt:lpstr>Presentazione standard di PowerPoint</vt:lpstr>
      <vt:lpstr>Presentazione standard di PowerPoint</vt:lpstr>
      <vt:lpstr>Presentazione standard di PowerPoint</vt:lpstr>
      <vt:lpstr>Città che legge esercizio finanziario 2024</vt:lpstr>
      <vt:lpstr>Città che legge esercizio finanziario 2024</vt:lpstr>
      <vt:lpstr>Città che legge esercizio finanziario 2024</vt:lpstr>
      <vt:lpstr>Città che legge esercizio finanziario 2024</vt:lpstr>
      <vt:lpstr>Città che legge esercizio finanziario 2024</vt:lpstr>
      <vt:lpstr>Presentazione standard di PowerPoint</vt:lpstr>
      <vt:lpstr>Biblioteche e comunità IV edizione</vt:lpstr>
      <vt:lpstr>Biblioteche e comunità IV edizione</vt:lpstr>
      <vt:lpstr>Biblioteche e comunità IV edizione</vt:lpstr>
      <vt:lpstr>Biblioteche e comunità IV edizione</vt:lpstr>
      <vt:lpstr>Biblioteche e comunità IV edizione</vt:lpstr>
      <vt:lpstr>Biblioteche e comunità IV edizione</vt:lpstr>
      <vt:lpstr>Biblioteche e comunità IV edizione</vt:lpstr>
      <vt:lpstr>Biblioteche e comunità IV edizione</vt:lpstr>
      <vt:lpstr>Biblioteche e comunità IV edizione</vt:lpstr>
      <vt:lpstr>Ulteriori bandi di finanziamento per le biblioteche comunali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Martina Melone</dc:creator>
  <cp:lastModifiedBy>Chiara Coppola</cp:lastModifiedBy>
  <cp:revision>37</cp:revision>
  <cp:lastPrinted>2021-09-14T10:13:52Z</cp:lastPrinted>
  <dcterms:created xsi:type="dcterms:W3CDTF">2021-02-10T11:44:03Z</dcterms:created>
  <dcterms:modified xsi:type="dcterms:W3CDTF">2025-01-15T10:50:46Z</dcterms:modified>
</cp:coreProperties>
</file>