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3"/>
  </p:notesMasterIdLst>
  <p:sldIdLst>
    <p:sldId id="256" r:id="rId2"/>
    <p:sldId id="257" r:id="rId3"/>
    <p:sldId id="293" r:id="rId4"/>
    <p:sldId id="329" r:id="rId5"/>
    <p:sldId id="294" r:id="rId6"/>
    <p:sldId id="295" r:id="rId7"/>
    <p:sldId id="339" r:id="rId8"/>
    <p:sldId id="331" r:id="rId9"/>
    <p:sldId id="332" r:id="rId10"/>
    <p:sldId id="330" r:id="rId11"/>
    <p:sldId id="328" r:id="rId12"/>
    <p:sldId id="296" r:id="rId13"/>
    <p:sldId id="333" r:id="rId14"/>
    <p:sldId id="334" r:id="rId15"/>
    <p:sldId id="335" r:id="rId16"/>
    <p:sldId id="336" r:id="rId17"/>
    <p:sldId id="337" r:id="rId18"/>
    <p:sldId id="338" r:id="rId19"/>
    <p:sldId id="297" r:id="rId20"/>
    <p:sldId id="308" r:id="rId21"/>
    <p:sldId id="340" r:id="rId22"/>
    <p:sldId id="341" r:id="rId23"/>
    <p:sldId id="342" r:id="rId24"/>
    <p:sldId id="343" r:id="rId25"/>
    <p:sldId id="344" r:id="rId26"/>
    <p:sldId id="345" r:id="rId27"/>
    <p:sldId id="346" r:id="rId28"/>
    <p:sldId id="347" r:id="rId29"/>
    <p:sldId id="348" r:id="rId30"/>
    <p:sldId id="349" r:id="rId31"/>
    <p:sldId id="350"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A8CDF9-A3E3-3547-8AD7-1897502E4D8F}" v="21" dt="2025-05-20T21:26:00.726"/>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52"/>
    <p:restoredTop sz="94597"/>
  </p:normalViewPr>
  <p:slideViewPr>
    <p:cSldViewPr snapToGrid="0">
      <p:cViewPr varScale="1">
        <p:scale>
          <a:sx n="93" d="100"/>
          <a:sy n="93" d="100"/>
        </p:scale>
        <p:origin x="1224"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rturo Bianco" userId="119967bb2da43cd1" providerId="LiveId" clId="{F617194F-9713-7740-9F58-435AAAE259DC}"/>
    <pc:docChg chg="modSld">
      <pc:chgData name="Arturo Bianco" userId="119967bb2da43cd1" providerId="LiveId" clId="{F617194F-9713-7740-9F58-435AAAE259DC}" dt="2025-05-14T07:34:14.662" v="13" actId="20577"/>
      <pc:docMkLst>
        <pc:docMk/>
      </pc:docMkLst>
      <pc:sldChg chg="modSp mod">
        <pc:chgData name="Arturo Bianco" userId="119967bb2da43cd1" providerId="LiveId" clId="{F617194F-9713-7740-9F58-435AAAE259DC}" dt="2025-05-14T07:34:14.662" v="13" actId="20577"/>
        <pc:sldMkLst>
          <pc:docMk/>
          <pc:sldMk cId="445746095" sldId="294"/>
        </pc:sldMkLst>
        <pc:spChg chg="mod">
          <ac:chgData name="Arturo Bianco" userId="119967bb2da43cd1" providerId="LiveId" clId="{F617194F-9713-7740-9F58-435AAAE259DC}" dt="2025-05-14T07:34:14.662" v="13" actId="20577"/>
          <ac:spMkLst>
            <pc:docMk/>
            <pc:sldMk cId="445746095" sldId="294"/>
            <ac:spMk id="3" creationId="{B8EC57B7-01D1-9701-F31F-BB7C92990AED}"/>
          </ac:spMkLst>
        </pc:spChg>
      </pc:sldChg>
    </pc:docChg>
  </pc:docChgLst>
  <pc:docChgLst>
    <pc:chgData name="Arturo Bianco" userId="119967bb2da43cd1" providerId="LiveId" clId="{DDA8CDF9-A3E3-3547-8AD7-1897502E4D8F}"/>
    <pc:docChg chg="undo custSel addSld modSld">
      <pc:chgData name="Arturo Bianco" userId="119967bb2da43cd1" providerId="LiveId" clId="{DDA8CDF9-A3E3-3547-8AD7-1897502E4D8F}" dt="2025-05-20T21:26:27.789" v="1334" actId="255"/>
      <pc:docMkLst>
        <pc:docMk/>
      </pc:docMkLst>
      <pc:sldChg chg="modSp mod">
        <pc:chgData name="Arturo Bianco" userId="119967bb2da43cd1" providerId="LiveId" clId="{DDA8CDF9-A3E3-3547-8AD7-1897502E4D8F}" dt="2025-05-20T21:21:02.625" v="1014" actId="255"/>
        <pc:sldMkLst>
          <pc:docMk/>
          <pc:sldMk cId="2906156183" sldId="293"/>
        </pc:sldMkLst>
        <pc:spChg chg="mod">
          <ac:chgData name="Arturo Bianco" userId="119967bb2da43cd1" providerId="LiveId" clId="{DDA8CDF9-A3E3-3547-8AD7-1897502E4D8F}" dt="2025-05-20T21:21:02.625" v="1014" actId="255"/>
          <ac:spMkLst>
            <pc:docMk/>
            <pc:sldMk cId="2906156183" sldId="293"/>
            <ac:spMk id="3" creationId="{02928800-85E5-B211-6F00-7016179D75A2}"/>
          </ac:spMkLst>
        </pc:spChg>
      </pc:sldChg>
      <pc:sldChg chg="modSp new mod">
        <pc:chgData name="Arturo Bianco" userId="119967bb2da43cd1" providerId="LiveId" clId="{DDA8CDF9-A3E3-3547-8AD7-1897502E4D8F}" dt="2025-05-20T21:04:04.612" v="22" actId="27636"/>
        <pc:sldMkLst>
          <pc:docMk/>
          <pc:sldMk cId="3608082039" sldId="340"/>
        </pc:sldMkLst>
        <pc:spChg chg="mod">
          <ac:chgData name="Arturo Bianco" userId="119967bb2da43cd1" providerId="LiveId" clId="{DDA8CDF9-A3E3-3547-8AD7-1897502E4D8F}" dt="2025-05-20T21:04:02.332" v="20" actId="20577"/>
          <ac:spMkLst>
            <pc:docMk/>
            <pc:sldMk cId="3608082039" sldId="340"/>
            <ac:spMk id="2" creationId="{FF4311A1-895D-1C1C-5475-C9CA6B0A3ACE}"/>
          </ac:spMkLst>
        </pc:spChg>
        <pc:spChg chg="mod">
          <ac:chgData name="Arturo Bianco" userId="119967bb2da43cd1" providerId="LiveId" clId="{DDA8CDF9-A3E3-3547-8AD7-1897502E4D8F}" dt="2025-05-20T21:04:04.612" v="22" actId="27636"/>
          <ac:spMkLst>
            <pc:docMk/>
            <pc:sldMk cId="3608082039" sldId="340"/>
            <ac:spMk id="3" creationId="{FCA460EC-8BED-9599-89C8-3209F06879DE}"/>
          </ac:spMkLst>
        </pc:spChg>
      </pc:sldChg>
      <pc:sldChg chg="modSp new mod">
        <pc:chgData name="Arturo Bianco" userId="119967bb2da43cd1" providerId="LiveId" clId="{DDA8CDF9-A3E3-3547-8AD7-1897502E4D8F}" dt="2025-05-20T21:04:38.498" v="48" actId="5793"/>
        <pc:sldMkLst>
          <pc:docMk/>
          <pc:sldMk cId="1645527245" sldId="341"/>
        </pc:sldMkLst>
        <pc:spChg chg="mod">
          <ac:chgData name="Arturo Bianco" userId="119967bb2da43cd1" providerId="LiveId" clId="{DDA8CDF9-A3E3-3547-8AD7-1897502E4D8F}" dt="2025-05-20T21:04:35.572" v="45" actId="20577"/>
          <ac:spMkLst>
            <pc:docMk/>
            <pc:sldMk cId="1645527245" sldId="341"/>
            <ac:spMk id="2" creationId="{9E810E68-5628-EA62-6BDA-8368C292BECD}"/>
          </ac:spMkLst>
        </pc:spChg>
        <pc:spChg chg="mod">
          <ac:chgData name="Arturo Bianco" userId="119967bb2da43cd1" providerId="LiveId" clId="{DDA8CDF9-A3E3-3547-8AD7-1897502E4D8F}" dt="2025-05-20T21:04:38.498" v="48" actId="5793"/>
          <ac:spMkLst>
            <pc:docMk/>
            <pc:sldMk cId="1645527245" sldId="341"/>
            <ac:spMk id="3" creationId="{D1FFB7F0-6E8F-3E46-3A67-F674CD6DCE78}"/>
          </ac:spMkLst>
        </pc:spChg>
      </pc:sldChg>
      <pc:sldChg chg="modSp new mod">
        <pc:chgData name="Arturo Bianco" userId="119967bb2da43cd1" providerId="LiveId" clId="{DDA8CDF9-A3E3-3547-8AD7-1897502E4D8F}" dt="2025-05-20T21:26:27.789" v="1334" actId="255"/>
        <pc:sldMkLst>
          <pc:docMk/>
          <pc:sldMk cId="1056070033" sldId="342"/>
        </pc:sldMkLst>
        <pc:spChg chg="mod">
          <ac:chgData name="Arturo Bianco" userId="119967bb2da43cd1" providerId="LiveId" clId="{DDA8CDF9-A3E3-3547-8AD7-1897502E4D8F}" dt="2025-05-20T21:05:01.296" v="71" actId="20577"/>
          <ac:spMkLst>
            <pc:docMk/>
            <pc:sldMk cId="1056070033" sldId="342"/>
            <ac:spMk id="2" creationId="{03CC06B4-7128-34E9-D0A9-321517425917}"/>
          </ac:spMkLst>
        </pc:spChg>
        <pc:spChg chg="mod">
          <ac:chgData name="Arturo Bianco" userId="119967bb2da43cd1" providerId="LiveId" clId="{DDA8CDF9-A3E3-3547-8AD7-1897502E4D8F}" dt="2025-05-20T21:26:27.789" v="1334" actId="255"/>
          <ac:spMkLst>
            <pc:docMk/>
            <pc:sldMk cId="1056070033" sldId="342"/>
            <ac:spMk id="3" creationId="{D6E5CE99-CA83-5FCF-3923-8F436583BFC8}"/>
          </ac:spMkLst>
        </pc:spChg>
      </pc:sldChg>
      <pc:sldChg chg="modSp new mod">
        <pc:chgData name="Arturo Bianco" userId="119967bb2da43cd1" providerId="LiveId" clId="{DDA8CDF9-A3E3-3547-8AD7-1897502E4D8F}" dt="2025-05-20T21:07:14.639" v="273" actId="20577"/>
        <pc:sldMkLst>
          <pc:docMk/>
          <pc:sldMk cId="2531682556" sldId="343"/>
        </pc:sldMkLst>
        <pc:spChg chg="mod">
          <ac:chgData name="Arturo Bianco" userId="119967bb2da43cd1" providerId="LiveId" clId="{DDA8CDF9-A3E3-3547-8AD7-1897502E4D8F}" dt="2025-05-20T21:05:16.705" v="95" actId="20577"/>
          <ac:spMkLst>
            <pc:docMk/>
            <pc:sldMk cId="2531682556" sldId="343"/>
            <ac:spMk id="2" creationId="{27D0AC2D-AF22-E6AB-4418-7596A1FE9FF1}"/>
          </ac:spMkLst>
        </pc:spChg>
        <pc:spChg chg="mod">
          <ac:chgData name="Arturo Bianco" userId="119967bb2da43cd1" providerId="LiveId" clId="{DDA8CDF9-A3E3-3547-8AD7-1897502E4D8F}" dt="2025-05-20T21:07:14.639" v="273" actId="20577"/>
          <ac:spMkLst>
            <pc:docMk/>
            <pc:sldMk cId="2531682556" sldId="343"/>
            <ac:spMk id="3" creationId="{1844A4E2-62C4-C7FC-8BAF-358D260F39BF}"/>
          </ac:spMkLst>
        </pc:spChg>
      </pc:sldChg>
      <pc:sldChg chg="modSp new mod">
        <pc:chgData name="Arturo Bianco" userId="119967bb2da43cd1" providerId="LiveId" clId="{DDA8CDF9-A3E3-3547-8AD7-1897502E4D8F}" dt="2025-05-20T21:08:09.525" v="369" actId="20577"/>
        <pc:sldMkLst>
          <pc:docMk/>
          <pc:sldMk cId="4256016966" sldId="344"/>
        </pc:sldMkLst>
        <pc:spChg chg="mod">
          <ac:chgData name="Arturo Bianco" userId="119967bb2da43cd1" providerId="LiveId" clId="{DDA8CDF9-A3E3-3547-8AD7-1897502E4D8F}" dt="2025-05-20T21:07:26.585" v="300" actId="20577"/>
          <ac:spMkLst>
            <pc:docMk/>
            <pc:sldMk cId="4256016966" sldId="344"/>
            <ac:spMk id="2" creationId="{9317721E-534E-7F99-9BFE-58E37C5F2987}"/>
          </ac:spMkLst>
        </pc:spChg>
        <pc:spChg chg="mod">
          <ac:chgData name="Arturo Bianco" userId="119967bb2da43cd1" providerId="LiveId" clId="{DDA8CDF9-A3E3-3547-8AD7-1897502E4D8F}" dt="2025-05-20T21:08:09.525" v="369" actId="20577"/>
          <ac:spMkLst>
            <pc:docMk/>
            <pc:sldMk cId="4256016966" sldId="344"/>
            <ac:spMk id="3" creationId="{85E727B3-DC78-E53B-EA63-9100824A2132}"/>
          </ac:spMkLst>
        </pc:spChg>
      </pc:sldChg>
      <pc:sldChg chg="modSp new mod">
        <pc:chgData name="Arturo Bianco" userId="119967bb2da43cd1" providerId="LiveId" clId="{DDA8CDF9-A3E3-3547-8AD7-1897502E4D8F}" dt="2025-05-20T21:08:39.965" v="412" actId="20577"/>
        <pc:sldMkLst>
          <pc:docMk/>
          <pc:sldMk cId="975434791" sldId="345"/>
        </pc:sldMkLst>
        <pc:spChg chg="mod">
          <ac:chgData name="Arturo Bianco" userId="119967bb2da43cd1" providerId="LiveId" clId="{DDA8CDF9-A3E3-3547-8AD7-1897502E4D8F}" dt="2025-05-20T21:08:35.080" v="408" actId="20577"/>
          <ac:spMkLst>
            <pc:docMk/>
            <pc:sldMk cId="975434791" sldId="345"/>
            <ac:spMk id="2" creationId="{2B43F449-AC94-16DF-3B0D-EF34CCAFC171}"/>
          </ac:spMkLst>
        </pc:spChg>
        <pc:spChg chg="mod">
          <ac:chgData name="Arturo Bianco" userId="119967bb2da43cd1" providerId="LiveId" clId="{DDA8CDF9-A3E3-3547-8AD7-1897502E4D8F}" dt="2025-05-20T21:08:39.965" v="412" actId="20577"/>
          <ac:spMkLst>
            <pc:docMk/>
            <pc:sldMk cId="975434791" sldId="345"/>
            <ac:spMk id="3" creationId="{276C2214-F616-39C6-7715-471DDA5BC742}"/>
          </ac:spMkLst>
        </pc:spChg>
      </pc:sldChg>
      <pc:sldChg chg="modSp new mod">
        <pc:chgData name="Arturo Bianco" userId="119967bb2da43cd1" providerId="LiveId" clId="{DDA8CDF9-A3E3-3547-8AD7-1897502E4D8F}" dt="2025-05-20T21:11:09.215" v="573" actId="20577"/>
        <pc:sldMkLst>
          <pc:docMk/>
          <pc:sldMk cId="3180045960" sldId="346"/>
        </pc:sldMkLst>
        <pc:spChg chg="mod">
          <ac:chgData name="Arturo Bianco" userId="119967bb2da43cd1" providerId="LiveId" clId="{DDA8CDF9-A3E3-3547-8AD7-1897502E4D8F}" dt="2025-05-20T21:09:17.650" v="471" actId="20577"/>
          <ac:spMkLst>
            <pc:docMk/>
            <pc:sldMk cId="3180045960" sldId="346"/>
            <ac:spMk id="2" creationId="{2680C3BB-6084-F4E2-0603-D073A1C9D34D}"/>
          </ac:spMkLst>
        </pc:spChg>
        <pc:spChg chg="mod">
          <ac:chgData name="Arturo Bianco" userId="119967bb2da43cd1" providerId="LiveId" clId="{DDA8CDF9-A3E3-3547-8AD7-1897502E4D8F}" dt="2025-05-20T21:11:09.215" v="573" actId="20577"/>
          <ac:spMkLst>
            <pc:docMk/>
            <pc:sldMk cId="3180045960" sldId="346"/>
            <ac:spMk id="3" creationId="{E9C043D0-67B5-216A-E0BB-EA5FA97D92CC}"/>
          </ac:spMkLst>
        </pc:spChg>
      </pc:sldChg>
      <pc:sldChg chg="modSp new mod">
        <pc:chgData name="Arturo Bianco" userId="119967bb2da43cd1" providerId="LiveId" clId="{DDA8CDF9-A3E3-3547-8AD7-1897502E4D8F}" dt="2025-05-20T21:13:46.052" v="674" actId="27636"/>
        <pc:sldMkLst>
          <pc:docMk/>
          <pc:sldMk cId="777491446" sldId="347"/>
        </pc:sldMkLst>
        <pc:spChg chg="mod">
          <ac:chgData name="Arturo Bianco" userId="119967bb2da43cd1" providerId="LiveId" clId="{DDA8CDF9-A3E3-3547-8AD7-1897502E4D8F}" dt="2025-05-20T21:13:35.299" v="671" actId="20577"/>
          <ac:spMkLst>
            <pc:docMk/>
            <pc:sldMk cId="777491446" sldId="347"/>
            <ac:spMk id="2" creationId="{ABC05980-3927-EED0-ABD1-9096353B3993}"/>
          </ac:spMkLst>
        </pc:spChg>
        <pc:spChg chg="mod">
          <ac:chgData name="Arturo Bianco" userId="119967bb2da43cd1" providerId="LiveId" clId="{DDA8CDF9-A3E3-3547-8AD7-1897502E4D8F}" dt="2025-05-20T21:13:46.052" v="674" actId="27636"/>
          <ac:spMkLst>
            <pc:docMk/>
            <pc:sldMk cId="777491446" sldId="347"/>
            <ac:spMk id="3" creationId="{BE716CB3-3B10-80C7-2608-9DFE2A8EBE91}"/>
          </ac:spMkLst>
        </pc:spChg>
      </pc:sldChg>
      <pc:sldChg chg="modSp new mod">
        <pc:chgData name="Arturo Bianco" userId="119967bb2da43cd1" providerId="LiveId" clId="{DDA8CDF9-A3E3-3547-8AD7-1897502E4D8F}" dt="2025-05-20T21:14:29.524" v="686" actId="255"/>
        <pc:sldMkLst>
          <pc:docMk/>
          <pc:sldMk cId="3058935192" sldId="348"/>
        </pc:sldMkLst>
        <pc:spChg chg="mod">
          <ac:chgData name="Arturo Bianco" userId="119967bb2da43cd1" providerId="LiveId" clId="{DDA8CDF9-A3E3-3547-8AD7-1897502E4D8F}" dt="2025-05-20T21:14:07.526" v="682" actId="20577"/>
          <ac:spMkLst>
            <pc:docMk/>
            <pc:sldMk cId="3058935192" sldId="348"/>
            <ac:spMk id="2" creationId="{66C99103-C21C-27BE-1836-98C5E3E546B2}"/>
          </ac:spMkLst>
        </pc:spChg>
        <pc:spChg chg="mod">
          <ac:chgData name="Arturo Bianco" userId="119967bb2da43cd1" providerId="LiveId" clId="{DDA8CDF9-A3E3-3547-8AD7-1897502E4D8F}" dt="2025-05-20T21:14:29.524" v="686" actId="255"/>
          <ac:spMkLst>
            <pc:docMk/>
            <pc:sldMk cId="3058935192" sldId="348"/>
            <ac:spMk id="3" creationId="{AE264762-D337-6EC1-1FF3-4D3885A141E9}"/>
          </ac:spMkLst>
        </pc:spChg>
      </pc:sldChg>
      <pc:sldChg chg="modSp new mod">
        <pc:chgData name="Arturo Bianco" userId="119967bb2da43cd1" providerId="LiveId" clId="{DDA8CDF9-A3E3-3547-8AD7-1897502E4D8F}" dt="2025-05-20T21:18:52.377" v="913" actId="20577"/>
        <pc:sldMkLst>
          <pc:docMk/>
          <pc:sldMk cId="652108537" sldId="349"/>
        </pc:sldMkLst>
        <pc:spChg chg="mod">
          <ac:chgData name="Arturo Bianco" userId="119967bb2da43cd1" providerId="LiveId" clId="{DDA8CDF9-A3E3-3547-8AD7-1897502E4D8F}" dt="2025-05-20T21:14:55.847" v="697" actId="20577"/>
          <ac:spMkLst>
            <pc:docMk/>
            <pc:sldMk cId="652108537" sldId="349"/>
            <ac:spMk id="2" creationId="{3579EBF8-8021-D867-01BC-2DC08F412223}"/>
          </ac:spMkLst>
        </pc:spChg>
        <pc:spChg chg="mod">
          <ac:chgData name="Arturo Bianco" userId="119967bb2da43cd1" providerId="LiveId" clId="{DDA8CDF9-A3E3-3547-8AD7-1897502E4D8F}" dt="2025-05-20T21:18:52.377" v="913" actId="20577"/>
          <ac:spMkLst>
            <pc:docMk/>
            <pc:sldMk cId="652108537" sldId="349"/>
            <ac:spMk id="3" creationId="{7C424D16-4309-BA77-D8AC-C88214B33D24}"/>
          </ac:spMkLst>
        </pc:spChg>
      </pc:sldChg>
      <pc:sldChg chg="modSp new mod">
        <pc:chgData name="Arturo Bianco" userId="119967bb2da43cd1" providerId="LiveId" clId="{DDA8CDF9-A3E3-3547-8AD7-1897502E4D8F}" dt="2025-05-20T21:24:59.700" v="1263" actId="20577"/>
        <pc:sldMkLst>
          <pc:docMk/>
          <pc:sldMk cId="2348695999" sldId="350"/>
        </pc:sldMkLst>
        <pc:spChg chg="mod">
          <ac:chgData name="Arturo Bianco" userId="119967bb2da43cd1" providerId="LiveId" clId="{DDA8CDF9-A3E3-3547-8AD7-1897502E4D8F}" dt="2025-05-20T21:21:36.770" v="1061" actId="20577"/>
          <ac:spMkLst>
            <pc:docMk/>
            <pc:sldMk cId="2348695999" sldId="350"/>
            <ac:spMk id="2" creationId="{786C0AA0-2C94-633C-29E0-E0D8E593EC10}"/>
          </ac:spMkLst>
        </pc:spChg>
        <pc:spChg chg="mod">
          <ac:chgData name="Arturo Bianco" userId="119967bb2da43cd1" providerId="LiveId" clId="{DDA8CDF9-A3E3-3547-8AD7-1897502E4D8F}" dt="2025-05-20T21:24:59.700" v="1263" actId="20577"/>
          <ac:spMkLst>
            <pc:docMk/>
            <pc:sldMk cId="2348695999" sldId="350"/>
            <ac:spMk id="3" creationId="{6EC4CD88-45DF-1EB2-F946-B6CB3F8B376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602E8C-95B2-184F-982B-DC783C79791F}" type="datetimeFigureOut">
              <a:rPr lang="it-IT" smtClean="0"/>
              <a:t>20/05/25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2BBA05-4CE4-6B4E-A732-D9B6C9B5D3B3}" type="slidenum">
              <a:rPr lang="it-IT" smtClean="0"/>
              <a:t>‹N›</a:t>
            </a:fld>
            <a:endParaRPr lang="it-IT"/>
          </a:p>
        </p:txBody>
      </p:sp>
    </p:spTree>
    <p:extLst>
      <p:ext uri="{BB962C8B-B14F-4D97-AF65-F5344CB8AC3E}">
        <p14:creationId xmlns:p14="http://schemas.microsoft.com/office/powerpoint/2010/main" val="1548403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it-IT"/>
              <a:t>Fare clic per modificare lo stile del titolo dello schema</a:t>
            </a:r>
            <a:endParaRPr lang="en-US"/>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it-IT"/>
              <a:t>Fare clic per modificare lo stile del sottotitolo dello schema</a:t>
            </a:r>
            <a:endParaRPr lang="en-US"/>
          </a:p>
        </p:txBody>
      </p:sp>
      <p:sp>
        <p:nvSpPr>
          <p:cNvPr id="4" name="Date Placeholder 3"/>
          <p:cNvSpPr>
            <a:spLocks noGrp="1"/>
          </p:cNvSpPr>
          <p:nvPr>
            <p:ph type="dt" sz="half" idx="10"/>
          </p:nvPr>
        </p:nvSpPr>
        <p:spPr/>
        <p:txBody>
          <a:bodyPr/>
          <a:lstStyle>
            <a:lvl1pPr algn="l">
              <a:defRPr/>
            </a:lvl1pPr>
          </a:lstStyle>
          <a:p>
            <a:fld id="{F327998D-B646-E547-8146-80E3A8C3B070}" type="datetime1">
              <a:rPr lang="it-IT" smtClean="0"/>
              <a:t>20/05/25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0FB5494C-44C2-584B-818A-0B5C7C866434}" type="datetime1">
              <a:rPr lang="it-IT" smtClean="0"/>
              <a:t>20/05/25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it-IT"/>
              <a:t>Fare clic per modificare lo stile del titolo dello schema</a:t>
            </a:r>
            <a:endParaRPr lang="en-US"/>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39E5CC1D-A571-584B-B71C-6ADFC50C74EF}" type="datetime1">
              <a:rPr lang="it-IT" smtClean="0"/>
              <a:t>20/05/25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0E804FC6-974A-AA40-BD60-87A9C8665C1B}" type="datetime1">
              <a:rPr lang="it-IT" smtClean="0"/>
              <a:t>20/05/25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it-IT"/>
              <a:t>Fare clic per modificare lo stile del titolo dello schema</a:t>
            </a:r>
            <a:endParaRPr lang="en-US"/>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DA4D4EE-9E97-994D-915B-4163B456A06F}" type="datetime1">
              <a:rPr lang="it-IT" smtClean="0"/>
              <a:t>20/05/25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it-IT"/>
              <a:t>Fare clic per modificare lo stile del titolo dello schema</a:t>
            </a:r>
            <a:endParaRPr lang="en-US"/>
          </a:p>
        </p:txBody>
      </p:sp>
      <p:sp>
        <p:nvSpPr>
          <p:cNvPr id="3" name="Content Placeholder 2"/>
          <p:cNvSpPr>
            <a:spLocks noGrp="1"/>
          </p:cNvSpPr>
          <p:nvPr>
            <p:ph sz="half" idx="1"/>
          </p:nvPr>
        </p:nvSpPr>
        <p:spPr>
          <a:xfrm>
            <a:off x="1024127"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Content Placeholder 3"/>
          <p:cNvSpPr>
            <a:spLocks noGrp="1"/>
          </p:cNvSpPr>
          <p:nvPr>
            <p:ph sz="half" idx="2"/>
          </p:nvPr>
        </p:nvSpPr>
        <p:spPr>
          <a:xfrm>
            <a:off x="5989320"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Date Placeholder 4"/>
          <p:cNvSpPr>
            <a:spLocks noGrp="1"/>
          </p:cNvSpPr>
          <p:nvPr>
            <p:ph type="dt" sz="half" idx="10"/>
          </p:nvPr>
        </p:nvSpPr>
        <p:spPr/>
        <p:txBody>
          <a:bodyPr/>
          <a:lstStyle/>
          <a:p>
            <a:fld id="{51C2909C-300C-A84C-B8F9-91E2499AEA96}" type="datetime1">
              <a:rPr lang="it-IT" smtClean="0"/>
              <a:t>20/05/25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2412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it-IT"/>
              <a:t>Fare clic per modificare gli stili del testo dello schema</a:t>
            </a:r>
          </a:p>
        </p:txBody>
      </p:sp>
      <p:sp>
        <p:nvSpPr>
          <p:cNvPr id="6" name="Content Placeholder 5"/>
          <p:cNvSpPr>
            <a:spLocks noGrp="1"/>
          </p:cNvSpPr>
          <p:nvPr>
            <p:ph sz="quarter" idx="4"/>
          </p:nvPr>
        </p:nvSpPr>
        <p:spPr>
          <a:xfrm>
            <a:off x="599088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Date Placeholder 6"/>
          <p:cNvSpPr>
            <a:spLocks noGrp="1"/>
          </p:cNvSpPr>
          <p:nvPr>
            <p:ph type="dt" sz="half" idx="10"/>
          </p:nvPr>
        </p:nvSpPr>
        <p:spPr/>
        <p:txBody>
          <a:bodyPr/>
          <a:lstStyle/>
          <a:p>
            <a:fld id="{59C8F462-9B41-594B-8ED0-AE5CBDA1CC33}" type="datetime1">
              <a:rPr lang="it-IT" smtClean="0"/>
              <a:t>20/05/25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a:p>
        </p:txBody>
      </p:sp>
      <p:sp>
        <p:nvSpPr>
          <p:cNvPr id="3" name="Date Placeholder 2"/>
          <p:cNvSpPr>
            <a:spLocks noGrp="1"/>
          </p:cNvSpPr>
          <p:nvPr>
            <p:ph type="dt" sz="half" idx="10"/>
          </p:nvPr>
        </p:nvSpPr>
        <p:spPr/>
        <p:txBody>
          <a:bodyPr/>
          <a:lstStyle/>
          <a:p>
            <a:fld id="{CF5D06F5-6B2C-D54F-917E-078729392C7A}" type="datetime1">
              <a:rPr lang="it-IT" smtClean="0"/>
              <a:t>20/05/25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5870F1-D5DF-D648-BEA0-A2A3D3B6772B}" type="datetime1">
              <a:rPr lang="it-IT" smtClean="0"/>
              <a:t>20/05/25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dirty="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it-IT"/>
              <a:t>Fare clic per modificare lo stile del titolo dello schema</a:t>
            </a:r>
            <a:endParaRPr lang="en-US"/>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29AA9E9F-3CE6-534A-80F8-5087BF5D1B00}" type="datetime1">
              <a:rPr lang="it-IT" smtClean="0"/>
              <a:t>20/05/25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it-IT"/>
              <a:t>Fare clic per modificare lo stile del titolo dello schema</a:t>
            </a:r>
            <a:endParaRPr lang="en-US"/>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E0204A1-0561-0148-8A9E-74697EE57BC4}" type="datetime1">
              <a:rPr lang="it-IT" smtClean="0"/>
              <a:t>20/05/25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7E5644-1E61-4311-A31E-84CB9C7AA8A9}" type="slidenum">
              <a:rPr lang="en-US" dirty="0"/>
              <a:t>‹N›</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it-IT"/>
              <a:t>Fare clic per modificare lo stile del titolo dello schema</a:t>
            </a:r>
            <a:endParaRPr lang="en-US"/>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3423C5A-7584-3F49-8845-A1489B5D7E38}" type="datetime1">
              <a:rPr lang="it-IT" smtClean="0"/>
              <a:t>20/05/25</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hf hd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BF0A2E-91EA-C060-8C1C-D792739C7CC4}"/>
              </a:ext>
            </a:extLst>
          </p:cNvPr>
          <p:cNvSpPr>
            <a:spLocks noGrp="1"/>
          </p:cNvSpPr>
          <p:nvPr>
            <p:ph type="ctrTitle"/>
          </p:nvPr>
        </p:nvSpPr>
        <p:spPr/>
        <p:txBody>
          <a:bodyPr>
            <a:normAutofit/>
          </a:bodyPr>
          <a:lstStyle/>
          <a:p>
            <a:r>
              <a:rPr lang="it-IT"/>
              <a:t>LE ASSUNZIONI e la spesa del personale NEL 2025</a:t>
            </a:r>
          </a:p>
        </p:txBody>
      </p:sp>
      <p:sp>
        <p:nvSpPr>
          <p:cNvPr id="3" name="Sottotitolo 2">
            <a:extLst>
              <a:ext uri="{FF2B5EF4-FFF2-40B4-BE49-F238E27FC236}">
                <a16:creationId xmlns:a16="http://schemas.microsoft.com/office/drawing/2014/main" id="{98E03883-2BA4-3251-D3FD-3031CC6D0366}"/>
              </a:ext>
            </a:extLst>
          </p:cNvPr>
          <p:cNvSpPr>
            <a:spLocks noGrp="1"/>
          </p:cNvSpPr>
          <p:nvPr>
            <p:ph type="subTitle" idx="1"/>
          </p:nvPr>
        </p:nvSpPr>
        <p:spPr/>
        <p:txBody>
          <a:bodyPr/>
          <a:lstStyle/>
          <a:p>
            <a:r>
              <a:rPr lang="it-IT"/>
              <a:t>A cura del dott. Arturo Bianco</a:t>
            </a:r>
          </a:p>
        </p:txBody>
      </p:sp>
      <p:sp>
        <p:nvSpPr>
          <p:cNvPr id="4" name="Segnaposto piè di pagina 3">
            <a:extLst>
              <a:ext uri="{FF2B5EF4-FFF2-40B4-BE49-F238E27FC236}">
                <a16:creationId xmlns:a16="http://schemas.microsoft.com/office/drawing/2014/main" id="{7CB37B7C-0B34-EE7B-8A68-8FDC6277CE30}"/>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D2C8F9D3-FC6D-31AE-73AB-608ADFFE9D9D}"/>
              </a:ext>
            </a:extLst>
          </p:cNvPr>
          <p:cNvSpPr>
            <a:spLocks noGrp="1"/>
          </p:cNvSpPr>
          <p:nvPr>
            <p:ph type="sldNum" sz="quarter" idx="12"/>
          </p:nvPr>
        </p:nvSpPr>
        <p:spPr/>
        <p:txBody>
          <a:bodyPr/>
          <a:lstStyle/>
          <a:p>
            <a:fld id="{4FAB73BC-B049-4115-A692-8D63A059BFB8}" type="slidenum">
              <a:rPr lang="en-US" smtClean="0"/>
              <a:t>1</a:t>
            </a:fld>
            <a:endParaRPr lang="en-US"/>
          </a:p>
        </p:txBody>
      </p:sp>
    </p:spTree>
    <p:extLst>
      <p:ext uri="{BB962C8B-B14F-4D97-AF65-F5344CB8AC3E}">
        <p14:creationId xmlns:p14="http://schemas.microsoft.com/office/powerpoint/2010/main" val="434065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92E07B-26F7-A144-BEF8-67443B28F146}"/>
              </a:ext>
            </a:extLst>
          </p:cNvPr>
          <p:cNvSpPr>
            <a:spLocks noGrp="1"/>
          </p:cNvSpPr>
          <p:nvPr>
            <p:ph type="title"/>
          </p:nvPr>
        </p:nvSpPr>
        <p:spPr/>
        <p:txBody>
          <a:bodyPr/>
          <a:lstStyle/>
          <a:p>
            <a:r>
              <a:rPr lang="it-IT"/>
              <a:t>Il superamento della </a:t>
            </a:r>
            <a:r>
              <a:rPr lang="it-IT" err="1"/>
              <a:t>neutralita’</a:t>
            </a:r>
            <a:r>
              <a:rPr lang="it-IT"/>
              <a:t> della </a:t>
            </a:r>
            <a:r>
              <a:rPr lang="it-IT" err="1"/>
              <a:t>mobilita’</a:t>
            </a:r>
            <a:r>
              <a:rPr lang="it-IT"/>
              <a:t> volontaria</a:t>
            </a:r>
          </a:p>
        </p:txBody>
      </p:sp>
      <p:sp>
        <p:nvSpPr>
          <p:cNvPr id="3" name="Segnaposto contenuto 2">
            <a:extLst>
              <a:ext uri="{FF2B5EF4-FFF2-40B4-BE49-F238E27FC236}">
                <a16:creationId xmlns:a16="http://schemas.microsoft.com/office/drawing/2014/main" id="{7CF9466B-6176-B107-515E-434B6D7F0AE6}"/>
              </a:ext>
            </a:extLst>
          </p:cNvPr>
          <p:cNvSpPr>
            <a:spLocks noGrp="1"/>
          </p:cNvSpPr>
          <p:nvPr>
            <p:ph idx="1"/>
          </p:nvPr>
        </p:nvSpPr>
        <p:spPr/>
        <p:txBody>
          <a:bodyPr>
            <a:normAutofit lnSpcReduction="10000"/>
          </a:bodyPr>
          <a:lstStyle/>
          <a:p>
            <a:pPr>
              <a:buFont typeface="Courier New" panose="02070309020205020404" pitchFamily="49" charset="0"/>
              <a:buChar char="o"/>
            </a:pPr>
            <a:r>
              <a:rPr lang="it-IT"/>
              <a:t> </a:t>
            </a:r>
            <a:r>
              <a:rPr lang="it-IT" sz="2400"/>
              <a:t>Commi 126 e 127 della legge n. 207/2024, cd di bilancio 2025</a:t>
            </a:r>
          </a:p>
          <a:p>
            <a:pPr>
              <a:buFont typeface="Courier New" panose="02070309020205020404" pitchFamily="49" charset="0"/>
              <a:buChar char="o"/>
            </a:pPr>
            <a:r>
              <a:rPr lang="it-IT" sz="2400"/>
              <a:t> </a:t>
            </a:r>
            <a:r>
              <a:rPr lang="it-IT" sz="2400">
                <a:effectLst/>
                <a:ea typeface="Aptos" panose="020B0004020202020204" pitchFamily="34" charset="0"/>
                <a:cs typeface="Times New Roman" panose="02020603050405020304" pitchFamily="18" charset="0"/>
              </a:rPr>
              <a:t>I risparmi per la mobilità volontaria in uscita tra PA assoggettate ai vincoli del turnover entrano nel calcolo delle capacità </a:t>
            </a:r>
            <a:r>
              <a:rPr lang="it-IT" sz="2400" err="1">
                <a:effectLst/>
                <a:ea typeface="Aptos" panose="020B0004020202020204" pitchFamily="34" charset="0"/>
                <a:cs typeface="Times New Roman" panose="02020603050405020304" pitchFamily="18" charset="0"/>
              </a:rPr>
              <a:t>assunzionali</a:t>
            </a:r>
            <a:r>
              <a:rPr lang="it-IT" sz="2400">
                <a:effectLst/>
                <a:ea typeface="Aptos" panose="020B0004020202020204" pitchFamily="34" charset="0"/>
                <a:cs typeface="Times New Roman" panose="02020603050405020304" pitchFamily="18" charset="0"/>
              </a:rPr>
              <a:t>. Gli oneri per le mobilità volontarie in entrata entrano nella utilizzazione delle capacità </a:t>
            </a:r>
            <a:r>
              <a:rPr lang="it-IT" sz="2400" err="1">
                <a:effectLst/>
                <a:ea typeface="Aptos" panose="020B0004020202020204" pitchFamily="34" charset="0"/>
                <a:cs typeface="Times New Roman" panose="02020603050405020304" pitchFamily="18" charset="0"/>
              </a:rPr>
              <a:t>assunzionali</a:t>
            </a:r>
            <a:r>
              <a:rPr lang="it-IT" sz="2400">
                <a:effectLst/>
                <a:ea typeface="Aptos" panose="020B0004020202020204" pitchFamily="34" charset="0"/>
                <a:cs typeface="Times New Roman" panose="02020603050405020304" pitchFamily="18" charset="0"/>
              </a:rPr>
              <a:t>. La disposizione si applica alle mobilità avviate dallo 1 gennaio 2025</a:t>
            </a:r>
          </a:p>
          <a:p>
            <a:pPr>
              <a:buFont typeface="Courier New" panose="02070309020205020404" pitchFamily="49" charset="0"/>
              <a:buChar char="o"/>
            </a:pPr>
            <a:r>
              <a:rPr lang="it-IT" sz="2400">
                <a:cs typeface="Times New Roman" panose="02020603050405020304" pitchFamily="18" charset="0"/>
              </a:rPr>
              <a:t> Per le amministrazioni locali in cui le capacità </a:t>
            </a:r>
            <a:r>
              <a:rPr lang="it-IT" sz="2400" err="1">
                <a:cs typeface="Times New Roman" panose="02020603050405020304" pitchFamily="18" charset="0"/>
              </a:rPr>
              <a:t>assunzionali</a:t>
            </a:r>
            <a:r>
              <a:rPr lang="it-IT" sz="2400">
                <a:cs typeface="Times New Roman" panose="02020603050405020304" pitchFamily="18" charset="0"/>
              </a:rPr>
              <a:t> sono calcolate sulla base della cd sostenibilità finanziaria, tale superamento era già realizzato</a:t>
            </a:r>
          </a:p>
          <a:p>
            <a:pPr>
              <a:buFont typeface="Courier New" panose="02070309020205020404" pitchFamily="49" charset="0"/>
              <a:buChar char="o"/>
            </a:pPr>
            <a:r>
              <a:rPr lang="it-IT" sz="2400">
                <a:cs typeface="Times New Roman" panose="02020603050405020304" pitchFamily="18" charset="0"/>
              </a:rPr>
              <a:t> Per tutte le PA non è più necessario chiedere all’altra PA quali sono le regole che essa applica per il calcolo delle capacità </a:t>
            </a:r>
            <a:r>
              <a:rPr lang="it-IT" sz="2400" err="1">
                <a:cs typeface="Times New Roman" panose="02020603050405020304" pitchFamily="18" charset="0"/>
              </a:rPr>
              <a:t>assunzionali</a:t>
            </a:r>
            <a:endParaRPr lang="it-IT" sz="2400"/>
          </a:p>
        </p:txBody>
      </p:sp>
      <p:sp>
        <p:nvSpPr>
          <p:cNvPr id="4" name="Segnaposto piè di pagina 3">
            <a:extLst>
              <a:ext uri="{FF2B5EF4-FFF2-40B4-BE49-F238E27FC236}">
                <a16:creationId xmlns:a16="http://schemas.microsoft.com/office/drawing/2014/main" id="{CCAF6284-7E32-3C73-E854-F359AFC64302}"/>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2B481F53-7760-FACD-9631-35E06BC2D19F}"/>
              </a:ext>
            </a:extLst>
          </p:cNvPr>
          <p:cNvSpPr>
            <a:spLocks noGrp="1"/>
          </p:cNvSpPr>
          <p:nvPr>
            <p:ph type="sldNum" sz="quarter" idx="12"/>
          </p:nvPr>
        </p:nvSpPr>
        <p:spPr/>
        <p:txBody>
          <a:bodyPr/>
          <a:lstStyle/>
          <a:p>
            <a:fld id="{4FAB73BC-B049-4115-A692-8D63A059BFB8}" type="slidenum">
              <a:rPr lang="en-US" smtClean="0"/>
              <a:t>10</a:t>
            </a:fld>
            <a:endParaRPr lang="en-US"/>
          </a:p>
        </p:txBody>
      </p:sp>
    </p:spTree>
    <p:extLst>
      <p:ext uri="{BB962C8B-B14F-4D97-AF65-F5344CB8AC3E}">
        <p14:creationId xmlns:p14="http://schemas.microsoft.com/office/powerpoint/2010/main" val="493744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02421A-D9C6-AAC7-34B3-F23BF7A56D2B}"/>
              </a:ext>
            </a:extLst>
          </p:cNvPr>
          <p:cNvSpPr>
            <a:spLocks noGrp="1"/>
          </p:cNvSpPr>
          <p:nvPr>
            <p:ph type="title"/>
          </p:nvPr>
        </p:nvSpPr>
        <p:spPr/>
        <p:txBody>
          <a:bodyPr/>
          <a:lstStyle/>
          <a:p>
            <a:r>
              <a:rPr lang="it-IT"/>
              <a:t>GLI AUMENTI DI SPESA DEL PERSONALE DEL 2025</a:t>
            </a:r>
          </a:p>
        </p:txBody>
      </p:sp>
      <p:sp>
        <p:nvSpPr>
          <p:cNvPr id="3" name="Segnaposto contenuto 2">
            <a:extLst>
              <a:ext uri="{FF2B5EF4-FFF2-40B4-BE49-F238E27FC236}">
                <a16:creationId xmlns:a16="http://schemas.microsoft.com/office/drawing/2014/main" id="{2811DE4A-912E-72FF-9B6D-F4B72B71FD73}"/>
              </a:ext>
            </a:extLst>
          </p:cNvPr>
          <p:cNvSpPr>
            <a:spLocks noGrp="1"/>
          </p:cNvSpPr>
          <p:nvPr>
            <p:ph idx="1"/>
          </p:nvPr>
        </p:nvSpPr>
        <p:spPr/>
        <p:txBody>
          <a:bodyPr>
            <a:normAutofit lnSpcReduction="10000"/>
          </a:bodyPr>
          <a:lstStyle/>
          <a:p>
            <a:r>
              <a:rPr lang="it-IT" sz="2400"/>
              <a:t>Articolo 18, comma 1: </a:t>
            </a:r>
            <a:r>
              <a:rPr lang="it-IT" sz="2400">
                <a:cs typeface="Times New Roman" panose="02020603050405020304" pitchFamily="18" charset="0"/>
              </a:rPr>
              <a:t>a</a:t>
            </a:r>
            <a:r>
              <a:rPr lang="it-IT" sz="2400">
                <a:effectLst/>
                <a:ea typeface="Aptos" panose="020B0004020202020204" pitchFamily="34" charset="0"/>
                <a:cs typeface="Times New Roman" panose="02020603050405020304" pitchFamily="18" charset="0"/>
              </a:rPr>
              <a:t>umento delle risorse per il finanziamento dei contratti collettivi decentrati integrativi dello 0,22% del monte salari 2021 a partire dal 2025 </a:t>
            </a:r>
            <a:br>
              <a:rPr lang="it-IT" sz="2400">
                <a:effectLst/>
                <a:ea typeface="Aptos" panose="020B0004020202020204" pitchFamily="34" charset="0"/>
                <a:cs typeface="Times New Roman" panose="02020603050405020304" pitchFamily="18" charset="0"/>
              </a:rPr>
            </a:br>
            <a:r>
              <a:rPr lang="it-IT" sz="2400">
                <a:effectLst/>
                <a:ea typeface="Aptos" panose="020B0004020202020204" pitchFamily="34" charset="0"/>
                <a:cs typeface="Times New Roman" panose="02020603050405020304" pitchFamily="18" charset="0"/>
              </a:rPr>
              <a:t>Con questa disposizione il costo del rinnovo contrattuale 2022/2024 sale al 6%</a:t>
            </a:r>
            <a:br>
              <a:rPr lang="it-IT" sz="2400">
                <a:effectLst/>
                <a:ea typeface="Aptos" panose="020B0004020202020204" pitchFamily="34" charset="0"/>
                <a:cs typeface="Times New Roman" panose="02020603050405020304" pitchFamily="18" charset="0"/>
              </a:rPr>
            </a:br>
            <a:r>
              <a:rPr lang="it-IT" sz="2400">
                <a:effectLst/>
                <a:ea typeface="Aptos" panose="020B0004020202020204" pitchFamily="34" charset="0"/>
                <a:cs typeface="Times New Roman" panose="02020603050405020304" pitchFamily="18" charset="0"/>
              </a:rPr>
              <a:t>Assorbimento delle indennità di vacanza contrattuale attualmente erogate negli aumenti contrattuali del triennio 2022/2024</a:t>
            </a:r>
            <a:endParaRPr lang="it-IT" sz="2400">
              <a:cs typeface="Times New Roman" panose="02020603050405020304" pitchFamily="18" charset="0"/>
            </a:endParaRPr>
          </a:p>
          <a:p>
            <a:r>
              <a:rPr lang="it-IT" sz="2400">
                <a:cs typeface="Times New Roman" panose="02020603050405020304" pitchFamily="18" charset="0"/>
              </a:rPr>
              <a:t>Articolo 19, comma 2: l</a:t>
            </a:r>
            <a:r>
              <a:rPr lang="it-IT" sz="2400">
                <a:effectLst/>
                <a:ea typeface="Aptos" panose="020B0004020202020204" pitchFamily="34" charset="0"/>
                <a:cs typeface="Times New Roman" panose="02020603050405020304" pitchFamily="18" charset="0"/>
              </a:rPr>
              <a:t>e amministrazioni non statali aumentano le risorse per i rinnovi contrattuali del triennio 2025/2027 dello 1,8% nel 2025, del 3,6% nel 2026 e del 5,4% nel 2027 e, nelle more, erogano la indennità di vacanza contrattuale dello 0,6% dallo 1 aprile al 30 giugno 2025 e dello 1% dallo 1 luglio 2025</a:t>
            </a:r>
            <a:endParaRPr lang="it-IT" sz="2400">
              <a:ea typeface="Aptos" panose="020B0004020202020204" pitchFamily="34" charset="0"/>
              <a:cs typeface="Times New Roman" panose="02020603050405020304" pitchFamily="18" charset="0"/>
            </a:endParaRPr>
          </a:p>
        </p:txBody>
      </p:sp>
      <p:sp>
        <p:nvSpPr>
          <p:cNvPr id="4" name="Segnaposto piè di pagina 3">
            <a:extLst>
              <a:ext uri="{FF2B5EF4-FFF2-40B4-BE49-F238E27FC236}">
                <a16:creationId xmlns:a16="http://schemas.microsoft.com/office/drawing/2014/main" id="{1FB95769-847F-0BE8-4120-A513947E7CD9}"/>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D901EC6E-9F45-B3C5-DA79-0D7E72225A62}"/>
              </a:ext>
            </a:extLst>
          </p:cNvPr>
          <p:cNvSpPr>
            <a:spLocks noGrp="1"/>
          </p:cNvSpPr>
          <p:nvPr>
            <p:ph type="sldNum" sz="quarter" idx="12"/>
          </p:nvPr>
        </p:nvSpPr>
        <p:spPr/>
        <p:txBody>
          <a:bodyPr/>
          <a:lstStyle/>
          <a:p>
            <a:fld id="{4FAB73BC-B049-4115-A692-8D63A059BFB8}" type="slidenum">
              <a:rPr lang="en-US" smtClean="0"/>
              <a:t>11</a:t>
            </a:fld>
            <a:endParaRPr lang="en-US"/>
          </a:p>
        </p:txBody>
      </p:sp>
    </p:spTree>
    <p:extLst>
      <p:ext uri="{BB962C8B-B14F-4D97-AF65-F5344CB8AC3E}">
        <p14:creationId xmlns:p14="http://schemas.microsoft.com/office/powerpoint/2010/main" val="2639729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2C490C-3A95-0AA7-7502-25B00C148DCD}"/>
              </a:ext>
            </a:extLst>
          </p:cNvPr>
          <p:cNvSpPr>
            <a:spLocks noGrp="1"/>
          </p:cNvSpPr>
          <p:nvPr>
            <p:ph type="title"/>
          </p:nvPr>
        </p:nvSpPr>
        <p:spPr/>
        <p:txBody>
          <a:bodyPr/>
          <a:lstStyle/>
          <a:p>
            <a:r>
              <a:rPr lang="it-IT"/>
              <a:t>Le assunzioni </a:t>
            </a:r>
            <a:r>
              <a:rPr lang="it-IT" err="1"/>
              <a:t>eterofinanziate</a:t>
            </a:r>
            <a:endParaRPr lang="it-IT"/>
          </a:p>
        </p:txBody>
      </p:sp>
      <p:sp>
        <p:nvSpPr>
          <p:cNvPr id="3" name="Segnaposto contenuto 2">
            <a:extLst>
              <a:ext uri="{FF2B5EF4-FFF2-40B4-BE49-F238E27FC236}">
                <a16:creationId xmlns:a16="http://schemas.microsoft.com/office/drawing/2014/main" id="{CA9064AD-AE49-9ED3-400C-CECD13491598}"/>
              </a:ext>
            </a:extLst>
          </p:cNvPr>
          <p:cNvSpPr>
            <a:spLocks noGrp="1"/>
          </p:cNvSpPr>
          <p:nvPr>
            <p:ph idx="1"/>
          </p:nvPr>
        </p:nvSpPr>
        <p:spPr/>
        <p:txBody>
          <a:bodyPr>
            <a:normAutofit fontScale="92500"/>
          </a:bodyPr>
          <a:lstStyle/>
          <a:p>
            <a:r>
              <a:rPr lang="it-IT"/>
              <a:t>Personale necessario per l’attuazione delle politiche di coesione: enti delle regioni Basilicata, Calabria, Campania, Molise, Puglia, Sardegna, Sicilia</a:t>
            </a:r>
          </a:p>
          <a:p>
            <a:r>
              <a:rPr lang="it-IT"/>
              <a:t>Le stabilizzazioni per le quote a carico delle regioni</a:t>
            </a:r>
          </a:p>
          <a:p>
            <a:r>
              <a:rPr lang="it-IT"/>
              <a:t>Le assunzioni di assistenti sociali finanziate dal Ministero del lavoro (legge 178/2020): ambiti territoriali per passare dal rapporto 1/6.500 a quello 1/5.000 o 1/4.000. Domande da presentare entro il 28 febbraio. Risorse utilizzabili anche per le stabilizzazioni</a:t>
            </a:r>
          </a:p>
          <a:p>
            <a:r>
              <a:rPr lang="it-IT"/>
              <a:t>Le assunzioni di assistenti sociali tramite il fondo di solidarietà (legge 234/2021): anche queste possono essere considerate come </a:t>
            </a:r>
            <a:r>
              <a:rPr lang="it-IT" err="1"/>
              <a:t>eterofinanziate</a:t>
            </a:r>
            <a:endParaRPr lang="it-IT"/>
          </a:p>
          <a:p>
            <a:r>
              <a:rPr lang="it-IT"/>
              <a:t>Le assunzioni a tempo determinato per l’attuazione del PNRR: </a:t>
            </a:r>
            <a:r>
              <a:rPr lang="it-IT" err="1"/>
              <a:t>d.l.</a:t>
            </a:r>
            <a:r>
              <a:rPr lang="it-IT"/>
              <a:t> n. 80/2021 (nei quadri economici dei progetti) e </a:t>
            </a:r>
            <a:r>
              <a:rPr lang="it-IT" err="1"/>
              <a:t>d.l.</a:t>
            </a:r>
            <a:r>
              <a:rPr lang="it-IT"/>
              <a:t> n. 152/2021 (oneri a carico dell’ente, ma in deroga alle capacità </a:t>
            </a:r>
            <a:r>
              <a:rPr lang="it-IT" err="1"/>
              <a:t>assunzionali</a:t>
            </a:r>
            <a:r>
              <a:rPr lang="it-IT"/>
              <a:t>, nei tetti di spesa previsti dalla disposizione)</a:t>
            </a:r>
          </a:p>
          <a:p>
            <a:endParaRPr lang="it-IT"/>
          </a:p>
        </p:txBody>
      </p:sp>
      <p:sp>
        <p:nvSpPr>
          <p:cNvPr id="4" name="Segnaposto piè di pagina 3">
            <a:extLst>
              <a:ext uri="{FF2B5EF4-FFF2-40B4-BE49-F238E27FC236}">
                <a16:creationId xmlns:a16="http://schemas.microsoft.com/office/drawing/2014/main" id="{A03D9F22-D05B-FBB6-E0E5-F600A949104D}"/>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E81CC74A-8309-8524-7800-585F80256F6A}"/>
              </a:ext>
            </a:extLst>
          </p:cNvPr>
          <p:cNvSpPr>
            <a:spLocks noGrp="1"/>
          </p:cNvSpPr>
          <p:nvPr>
            <p:ph type="sldNum" sz="quarter" idx="12"/>
          </p:nvPr>
        </p:nvSpPr>
        <p:spPr/>
        <p:txBody>
          <a:bodyPr/>
          <a:lstStyle/>
          <a:p>
            <a:fld id="{4FAB73BC-B049-4115-A692-8D63A059BFB8}" type="slidenum">
              <a:rPr lang="en-US" smtClean="0"/>
              <a:t>12</a:t>
            </a:fld>
            <a:endParaRPr lang="en-US"/>
          </a:p>
        </p:txBody>
      </p:sp>
    </p:spTree>
    <p:extLst>
      <p:ext uri="{BB962C8B-B14F-4D97-AF65-F5344CB8AC3E}">
        <p14:creationId xmlns:p14="http://schemas.microsoft.com/office/powerpoint/2010/main" val="19124633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845070-B915-954B-ECB5-CBB71274E612}"/>
              </a:ext>
            </a:extLst>
          </p:cNvPr>
          <p:cNvSpPr>
            <a:spLocks noGrp="1"/>
          </p:cNvSpPr>
          <p:nvPr>
            <p:ph type="title"/>
          </p:nvPr>
        </p:nvSpPr>
        <p:spPr/>
        <p:txBody>
          <a:bodyPr/>
          <a:lstStyle/>
          <a:p>
            <a:r>
              <a:rPr lang="it-IT"/>
              <a:t>LA SPESA DEL PERSONALE DI CUI ALLA LEGGE N. 296/2006 (1)</a:t>
            </a:r>
          </a:p>
        </p:txBody>
      </p:sp>
      <p:sp>
        <p:nvSpPr>
          <p:cNvPr id="3" name="Segnaposto contenuto 2">
            <a:extLst>
              <a:ext uri="{FF2B5EF4-FFF2-40B4-BE49-F238E27FC236}">
                <a16:creationId xmlns:a16="http://schemas.microsoft.com/office/drawing/2014/main" id="{1F00B125-291C-BE9B-C57F-F2167E875993}"/>
              </a:ext>
            </a:extLst>
          </p:cNvPr>
          <p:cNvSpPr>
            <a:spLocks noGrp="1"/>
          </p:cNvSpPr>
          <p:nvPr>
            <p:ph idx="1"/>
          </p:nvPr>
        </p:nvSpPr>
        <p:spPr/>
        <p:txBody>
          <a:bodyPr>
            <a:normAutofit lnSpcReduction="10000"/>
          </a:bodyPr>
          <a:lstStyle/>
          <a:p>
            <a:pPr algn="l">
              <a:buNone/>
            </a:pPr>
            <a:r>
              <a:rPr lang="it-IT"/>
              <a:t>Comma 557: </a:t>
            </a:r>
            <a:r>
              <a:rPr lang="it-IT" b="0" i="0" u="none" strike="noStrike">
                <a:solidFill>
                  <a:srgbClr val="19191A"/>
                </a:solidFill>
                <a:effectLst/>
                <a:latin typeface="Titillium Web" pitchFamily="2" charset="77"/>
              </a:rPr>
              <a:t>Ai fini del concorso delle autonomie regionali e locali al rispetto degli obiettivi di finanza pubblica, gli enti sottoposti al patto di stabilità interno assicurano la riduzione delle spese di personale, al lordo degli oneri riflessi a carico delle amministrazioni e dell'IRAP, con esclusione degli oneri relativi ai rinnovi contrattuali, garantendo il contenimento della dinamica retributiva e occupazionale, con azioni da modulare nell'ambito della propria autonomia e rivolte, in termini di principio, ai seguenti ambiti prioritari di intervento: ..</a:t>
            </a:r>
          </a:p>
          <a:p>
            <a:pPr algn="l">
              <a:buNone/>
            </a:pPr>
            <a:r>
              <a:rPr lang="it-IT" b="0" i="0" u="none" strike="noStrike">
                <a:solidFill>
                  <a:srgbClr val="19191A"/>
                </a:solidFill>
                <a:effectLst/>
                <a:latin typeface="Titillium Web" pitchFamily="2" charset="77"/>
              </a:rPr>
              <a:t>b) razionalizzazione e snellimento delle strutture burocratico-amministrative, anche attraverso accorpamenti di uffici con l'obiettivo di ridurre l'incidenza percentuale delle posizioni dirigenziali in organici; </a:t>
            </a:r>
          </a:p>
          <a:p>
            <a:pPr algn="l"/>
            <a:r>
              <a:rPr lang="it-IT" b="0" i="0" u="none" strike="noStrike">
                <a:solidFill>
                  <a:srgbClr val="19191A"/>
                </a:solidFill>
                <a:effectLst/>
                <a:latin typeface="Titillium Web" pitchFamily="2" charset="77"/>
              </a:rPr>
              <a:t>c) contenimento delle dinamiche di crescita della contrattazione integrativa, tenuto anche conto delle corrispondenti disposizioni dettate per le amministrazioni statali»</a:t>
            </a:r>
          </a:p>
          <a:p>
            <a:endParaRPr lang="it-IT"/>
          </a:p>
        </p:txBody>
      </p:sp>
      <p:sp>
        <p:nvSpPr>
          <p:cNvPr id="4" name="Segnaposto piè di pagina 3">
            <a:extLst>
              <a:ext uri="{FF2B5EF4-FFF2-40B4-BE49-F238E27FC236}">
                <a16:creationId xmlns:a16="http://schemas.microsoft.com/office/drawing/2014/main" id="{7B8CBA73-A472-4761-146A-00AC47372669}"/>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51EEBC29-62A3-FDFE-84B0-FDF551E687B6}"/>
              </a:ext>
            </a:extLst>
          </p:cNvPr>
          <p:cNvSpPr>
            <a:spLocks noGrp="1"/>
          </p:cNvSpPr>
          <p:nvPr>
            <p:ph type="sldNum" sz="quarter" idx="12"/>
          </p:nvPr>
        </p:nvSpPr>
        <p:spPr/>
        <p:txBody>
          <a:bodyPr/>
          <a:lstStyle/>
          <a:p>
            <a:fld id="{4FAB73BC-B049-4115-A692-8D63A059BFB8}" type="slidenum">
              <a:rPr lang="en-US" smtClean="0"/>
              <a:t>13</a:t>
            </a:fld>
            <a:endParaRPr lang="en-US"/>
          </a:p>
        </p:txBody>
      </p:sp>
    </p:spTree>
    <p:extLst>
      <p:ext uri="{BB962C8B-B14F-4D97-AF65-F5344CB8AC3E}">
        <p14:creationId xmlns:p14="http://schemas.microsoft.com/office/powerpoint/2010/main" val="1764463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16FB8A-394F-F394-C712-9ED694C028FB}"/>
              </a:ext>
            </a:extLst>
          </p:cNvPr>
          <p:cNvSpPr>
            <a:spLocks noGrp="1"/>
          </p:cNvSpPr>
          <p:nvPr>
            <p:ph type="title"/>
          </p:nvPr>
        </p:nvSpPr>
        <p:spPr/>
        <p:txBody>
          <a:bodyPr/>
          <a:lstStyle/>
          <a:p>
            <a:r>
              <a:rPr lang="it-IT"/>
              <a:t>LA SPESA DI PERSONALE DI CUI ALLA LEGGE N. 296/2006 (2)</a:t>
            </a:r>
          </a:p>
        </p:txBody>
      </p:sp>
      <p:sp>
        <p:nvSpPr>
          <p:cNvPr id="3" name="Segnaposto contenuto 2">
            <a:extLst>
              <a:ext uri="{FF2B5EF4-FFF2-40B4-BE49-F238E27FC236}">
                <a16:creationId xmlns:a16="http://schemas.microsoft.com/office/drawing/2014/main" id="{8F22F78B-5D2B-23DF-85DA-68F85D24F963}"/>
              </a:ext>
            </a:extLst>
          </p:cNvPr>
          <p:cNvSpPr>
            <a:spLocks noGrp="1"/>
          </p:cNvSpPr>
          <p:nvPr>
            <p:ph idx="1"/>
          </p:nvPr>
        </p:nvSpPr>
        <p:spPr/>
        <p:txBody>
          <a:bodyPr>
            <a:normAutofit fontScale="85000" lnSpcReduction="20000"/>
          </a:bodyPr>
          <a:lstStyle/>
          <a:p>
            <a:pPr algn="l">
              <a:buNone/>
            </a:pPr>
            <a:r>
              <a:rPr lang="it-IT" b="1" i="0" u="none" strike="noStrike">
                <a:solidFill>
                  <a:srgbClr val="19191A"/>
                </a:solidFill>
                <a:effectLst/>
                <a:latin typeface="Titillium Web" pitchFamily="2" charset="77"/>
              </a:rPr>
              <a:t>557-bis. </a:t>
            </a:r>
            <a:r>
              <a:rPr lang="it-IT" b="0" i="0" u="none" strike="noStrike">
                <a:solidFill>
                  <a:srgbClr val="19191A"/>
                </a:solidFill>
                <a:effectLst/>
                <a:latin typeface="Titillium Web" pitchFamily="2" charset="77"/>
              </a:rPr>
              <a:t>Ai fini dell'applicazione del comma 557, costituiscono spese di personale anche quelle sostenute per i rapporti di collaborazione coordinata e continuativa, per la somministrazione di lavoro, per il personale di cui all’articolo 110 TUEL, nonché per tutti i soggetti a vario titolo utilizzati, senza estinzione del rapporto di pubblico impiego, in strutture e organismi variamente denominati partecipati o comunque facenti capo all'ente. </a:t>
            </a:r>
            <a:br>
              <a:rPr lang="it-IT" b="0" i="0" u="none" strike="noStrike">
                <a:solidFill>
                  <a:srgbClr val="19191A"/>
                </a:solidFill>
                <a:effectLst/>
                <a:latin typeface="Titillium Web" pitchFamily="2" charset="77"/>
              </a:rPr>
            </a:br>
            <a:r>
              <a:rPr lang="it-IT" b="1" i="0" u="none" strike="noStrike">
                <a:solidFill>
                  <a:srgbClr val="19191A"/>
                </a:solidFill>
                <a:effectLst/>
                <a:latin typeface="Titillium Web" pitchFamily="2" charset="77"/>
              </a:rPr>
              <a:t>557-ter. </a:t>
            </a:r>
            <a:r>
              <a:rPr lang="it-IT" b="0" i="0" u="none" strike="noStrike">
                <a:solidFill>
                  <a:srgbClr val="19191A"/>
                </a:solidFill>
                <a:effectLst/>
                <a:latin typeface="Titillium Web" pitchFamily="2" charset="77"/>
              </a:rPr>
              <a:t>In caso di mancato rispetto del comma 557, si applica il divieto di cui all’articolo 76 comma 4 del </a:t>
            </a:r>
            <a:r>
              <a:rPr lang="it-IT" b="0" i="0" u="none" strike="noStrike" err="1">
                <a:solidFill>
                  <a:srgbClr val="19191A"/>
                </a:solidFill>
                <a:effectLst/>
                <a:latin typeface="Titillium Web" pitchFamily="2" charset="77"/>
              </a:rPr>
              <a:t>d.l.</a:t>
            </a:r>
            <a:r>
              <a:rPr lang="it-IT" b="0" i="0" u="none" strike="noStrike">
                <a:solidFill>
                  <a:srgbClr val="19191A"/>
                </a:solidFill>
                <a:effectLst/>
                <a:latin typeface="Titillium Web" pitchFamily="2" charset="77"/>
              </a:rPr>
              <a:t> n. 112/2008 (</a:t>
            </a:r>
            <a:r>
              <a:rPr lang="it-IT" b="0" i="0" u="none" strike="noStrike" err="1">
                <a:solidFill>
                  <a:srgbClr val="19191A"/>
                </a:solidFill>
                <a:effectLst/>
                <a:latin typeface="Titillium Web" pitchFamily="2" charset="77"/>
              </a:rPr>
              <a:t>nda</a:t>
            </a:r>
            <a:r>
              <a:rPr lang="it-IT" b="0" i="0" u="none" strike="noStrike">
                <a:solidFill>
                  <a:srgbClr val="19191A"/>
                </a:solidFill>
                <a:effectLst/>
                <a:latin typeface="Titillium Web" pitchFamily="2" charset="77"/>
              </a:rPr>
              <a:t> divieto di assunzioni)</a:t>
            </a:r>
            <a:br>
              <a:rPr lang="it-IT" b="0" i="0" u="none" strike="noStrike">
                <a:solidFill>
                  <a:srgbClr val="19191A"/>
                </a:solidFill>
                <a:effectLst/>
                <a:latin typeface="Titillium Web" pitchFamily="2" charset="77"/>
              </a:rPr>
            </a:br>
            <a:r>
              <a:rPr lang="it-IT" b="1" i="0" u="none" strike="noStrike">
                <a:solidFill>
                  <a:srgbClr val="19191A"/>
                </a:solidFill>
                <a:effectLst/>
                <a:latin typeface="Titillium Web" pitchFamily="2" charset="77"/>
              </a:rPr>
              <a:t>557-quater. </a:t>
            </a:r>
            <a:r>
              <a:rPr lang="it-IT" b="0" i="0" u="none" strike="noStrike">
                <a:solidFill>
                  <a:srgbClr val="19191A"/>
                </a:solidFill>
                <a:effectLst/>
                <a:latin typeface="Titillium Web" pitchFamily="2" charset="77"/>
              </a:rPr>
              <a:t>Ai fini dell'applicazione del comma 557, a decorrere dall'anno 2014 gli enti assicurano, nell'ambito della programmazione triennale dei fabbisogni di personale, il contenimento delle spese di personale con riferimento al valore medio del triennio precedente alla data di entrata in vigore della presente disposizione. </a:t>
            </a:r>
          </a:p>
          <a:p>
            <a:pPr algn="l">
              <a:buNone/>
            </a:pPr>
            <a:r>
              <a:rPr lang="it-IT" b="1" i="0" u="none" strike="noStrike">
                <a:solidFill>
                  <a:srgbClr val="19191A"/>
                </a:solidFill>
                <a:effectLst/>
                <a:latin typeface="Titillium Web" pitchFamily="2" charset="77"/>
              </a:rPr>
              <a:t>562. </a:t>
            </a:r>
            <a:r>
              <a:rPr lang="it-IT" b="0" i="0" u="none" strike="noStrike">
                <a:solidFill>
                  <a:srgbClr val="19191A"/>
                </a:solidFill>
                <a:effectLst/>
                <a:latin typeface="Titillium Web" pitchFamily="2" charset="77"/>
              </a:rPr>
              <a:t>Per gli enti non sottoposti alle regole del patto di stabilità interno, le spese di personale, al lordo degli oneri riflessi a carico delle amministrazioni e dell'IRAP, con esclusione degli oneri relativi ai rinnovi contrattuali, non devono superare il corrispondente ammontare dell'anno 2008. Gli enti di cui al primo periodo possono procedere all'assunzione di personale nel limite delle cessazioni di rapporti di lavoro a tempo indeterminato complessivamente intervenute nel precedente anno, ivi compreso il personale di cui al comma 558</a:t>
            </a:r>
            <a:r>
              <a:rPr lang="it-IT">
                <a:solidFill>
                  <a:srgbClr val="19191A"/>
                </a:solidFill>
                <a:latin typeface="Titillium Web" pitchFamily="2" charset="77"/>
              </a:rPr>
              <a:t> (</a:t>
            </a:r>
            <a:r>
              <a:rPr lang="it-IT" err="1">
                <a:solidFill>
                  <a:srgbClr val="19191A"/>
                </a:solidFill>
                <a:latin typeface="Titillium Web" pitchFamily="2" charset="77"/>
              </a:rPr>
              <a:t>nda</a:t>
            </a:r>
            <a:r>
              <a:rPr lang="it-IT">
                <a:solidFill>
                  <a:srgbClr val="19191A"/>
                </a:solidFill>
                <a:latin typeface="Titillium Web" pitchFamily="2" charset="77"/>
              </a:rPr>
              <a:t> personale stabilizzato)</a:t>
            </a:r>
            <a:endParaRPr lang="it-IT" b="0" i="0" u="none" strike="noStrike">
              <a:solidFill>
                <a:srgbClr val="19191A"/>
              </a:solidFill>
              <a:effectLst/>
              <a:latin typeface="Titillium Web" pitchFamily="2" charset="77"/>
            </a:endParaRPr>
          </a:p>
        </p:txBody>
      </p:sp>
      <p:sp>
        <p:nvSpPr>
          <p:cNvPr id="4" name="Segnaposto piè di pagina 3">
            <a:extLst>
              <a:ext uri="{FF2B5EF4-FFF2-40B4-BE49-F238E27FC236}">
                <a16:creationId xmlns:a16="http://schemas.microsoft.com/office/drawing/2014/main" id="{9646C1D7-B8FB-ACEF-CEED-2D84B4492117}"/>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FAF87173-1C51-D353-427B-C15B4837190E}"/>
              </a:ext>
            </a:extLst>
          </p:cNvPr>
          <p:cNvSpPr>
            <a:spLocks noGrp="1"/>
          </p:cNvSpPr>
          <p:nvPr>
            <p:ph type="sldNum" sz="quarter" idx="12"/>
          </p:nvPr>
        </p:nvSpPr>
        <p:spPr/>
        <p:txBody>
          <a:bodyPr/>
          <a:lstStyle/>
          <a:p>
            <a:fld id="{4FAB73BC-B049-4115-A692-8D63A059BFB8}" type="slidenum">
              <a:rPr lang="en-US" smtClean="0"/>
              <a:t>14</a:t>
            </a:fld>
            <a:endParaRPr lang="en-US"/>
          </a:p>
        </p:txBody>
      </p:sp>
    </p:spTree>
    <p:extLst>
      <p:ext uri="{BB962C8B-B14F-4D97-AF65-F5344CB8AC3E}">
        <p14:creationId xmlns:p14="http://schemas.microsoft.com/office/powerpoint/2010/main" val="3723305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815750-EBC9-DBD3-809C-ACF465E47204}"/>
              </a:ext>
            </a:extLst>
          </p:cNvPr>
          <p:cNvSpPr>
            <a:spLocks noGrp="1"/>
          </p:cNvSpPr>
          <p:nvPr>
            <p:ph type="title"/>
          </p:nvPr>
        </p:nvSpPr>
        <p:spPr/>
        <p:txBody>
          <a:bodyPr/>
          <a:lstStyle/>
          <a:p>
            <a:r>
              <a:rPr lang="it-IT"/>
              <a:t>La spesa di personale di cui alla legge n. 206/2006 (3)</a:t>
            </a:r>
          </a:p>
        </p:txBody>
      </p:sp>
      <p:graphicFrame>
        <p:nvGraphicFramePr>
          <p:cNvPr id="6" name="Segnaposto contenuto 5">
            <a:extLst>
              <a:ext uri="{FF2B5EF4-FFF2-40B4-BE49-F238E27FC236}">
                <a16:creationId xmlns:a16="http://schemas.microsoft.com/office/drawing/2014/main" id="{6677C234-5275-EC95-D89E-A2A605A9D1E9}"/>
              </a:ext>
            </a:extLst>
          </p:cNvPr>
          <p:cNvGraphicFramePr>
            <a:graphicFrameLocks noGrp="1"/>
          </p:cNvGraphicFramePr>
          <p:nvPr>
            <p:ph idx="1"/>
            <p:extLst>
              <p:ext uri="{D42A27DB-BD31-4B8C-83A1-F6EECF244321}">
                <p14:modId xmlns:p14="http://schemas.microsoft.com/office/powerpoint/2010/main" val="354348729"/>
              </p:ext>
            </p:extLst>
          </p:nvPr>
        </p:nvGraphicFramePr>
        <p:xfrm>
          <a:off x="1024127" y="2084832"/>
          <a:ext cx="10349505" cy="4225954"/>
        </p:xfrm>
        <a:graphic>
          <a:graphicData uri="http://schemas.openxmlformats.org/drawingml/2006/table">
            <a:tbl>
              <a:tblPr/>
              <a:tblGrid>
                <a:gridCol w="9787391">
                  <a:extLst>
                    <a:ext uri="{9D8B030D-6E8A-4147-A177-3AD203B41FA5}">
                      <a16:colId xmlns:a16="http://schemas.microsoft.com/office/drawing/2014/main" val="3837366316"/>
                    </a:ext>
                  </a:extLst>
                </a:gridCol>
                <a:gridCol w="562114">
                  <a:extLst>
                    <a:ext uri="{9D8B030D-6E8A-4147-A177-3AD203B41FA5}">
                      <a16:colId xmlns:a16="http://schemas.microsoft.com/office/drawing/2014/main" val="321043876"/>
                    </a:ext>
                  </a:extLst>
                </a:gridCol>
              </a:tblGrid>
              <a:tr h="283014">
                <a:tc>
                  <a:txBody>
                    <a:bodyPr/>
                    <a:lstStyle/>
                    <a:p>
                      <a:pPr algn="ctr" fontAlgn="ctr"/>
                      <a:r>
                        <a:rPr lang="it-IT" sz="800" b="0" i="0" u="none" strike="noStrike">
                          <a:effectLst/>
                          <a:latin typeface="Arial" panose="020B0604020202020204" pitchFamily="34" charset="0"/>
                        </a:rPr>
                        <a:t>Macroaggregato 01 (compreso il Segretario e compresi gli oneri per il nucleo familiare, i buoni pasto e le spese per equo indennizzo)</a:t>
                      </a:r>
                    </a:p>
                  </a:txBody>
                  <a:tcPr marL="7491" marR="7491" marT="7491"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noFill/>
                  </a:tcPr>
                </a:tc>
                <a:tc>
                  <a:txBody>
                    <a:bodyPr/>
                    <a:lstStyle/>
                    <a:p>
                      <a:pPr algn="ctr" fontAlgn="ctr"/>
                      <a:r>
                        <a:rPr lang="it-IT" sz="1300" b="0" i="0" u="none" strike="noStrike">
                          <a:solidFill>
                            <a:srgbClr val="003366"/>
                          </a:solidFill>
                          <a:effectLst/>
                          <a:latin typeface="Arial" panose="020B0604020202020204" pitchFamily="34" charset="0"/>
                        </a:rPr>
                        <a:t>+</a:t>
                      </a:r>
                    </a:p>
                  </a:txBody>
                  <a:tcPr marL="7491" marR="7491" marT="7491"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DBE5F1"/>
                    </a:solidFill>
                  </a:tcPr>
                </a:tc>
                <a:extLst>
                  <a:ext uri="{0D108BD9-81ED-4DB2-BD59-A6C34878D82A}">
                    <a16:rowId xmlns:a16="http://schemas.microsoft.com/office/drawing/2014/main" val="2260708203"/>
                  </a:ext>
                </a:extLst>
              </a:tr>
              <a:tr h="283014">
                <a:tc>
                  <a:txBody>
                    <a:bodyPr/>
                    <a:lstStyle/>
                    <a:p>
                      <a:pPr algn="ctr" fontAlgn="ctr"/>
                      <a:r>
                        <a:rPr lang="it-IT" sz="800" b="0" i="0" u="none" strike="noStrike">
                          <a:effectLst/>
                          <a:latin typeface="Arial" panose="020B0604020202020204" pitchFamily="34" charset="0"/>
                        </a:rPr>
                        <a:t>Spese derivanti dai rinnovi contrattuali (compresi aumenti delle risorse stabili del fondo per la contrattazione decentrata)</a:t>
                      </a:r>
                    </a:p>
                  </a:txBody>
                  <a:tcPr marL="7491" marR="7491" marT="7491"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noFill/>
                  </a:tcPr>
                </a:tc>
                <a:tc>
                  <a:txBody>
                    <a:bodyPr/>
                    <a:lstStyle/>
                    <a:p>
                      <a:pPr algn="ctr" fontAlgn="ctr"/>
                      <a:r>
                        <a:rPr lang="it-IT" sz="1300" b="0" i="0" u="none" strike="noStrike">
                          <a:solidFill>
                            <a:srgbClr val="003366"/>
                          </a:solidFill>
                          <a:effectLst/>
                          <a:latin typeface="Arial" panose="020B0604020202020204" pitchFamily="34" charset="0"/>
                        </a:rPr>
                        <a:t>-</a:t>
                      </a:r>
                    </a:p>
                  </a:txBody>
                  <a:tcPr marL="7491" marR="7491" marT="7491"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DBE5F1"/>
                    </a:solidFill>
                  </a:tcPr>
                </a:tc>
                <a:extLst>
                  <a:ext uri="{0D108BD9-81ED-4DB2-BD59-A6C34878D82A}">
                    <a16:rowId xmlns:a16="http://schemas.microsoft.com/office/drawing/2014/main" val="2387396761"/>
                  </a:ext>
                </a:extLst>
              </a:tr>
              <a:tr h="283014">
                <a:tc>
                  <a:txBody>
                    <a:bodyPr/>
                    <a:lstStyle/>
                    <a:p>
                      <a:pPr algn="ctr" fontAlgn="ctr"/>
                      <a:r>
                        <a:rPr lang="it-IT" sz="800" b="0" i="0" u="none" strike="noStrike">
                          <a:effectLst/>
                          <a:latin typeface="Arial" panose="020B0604020202020204" pitchFamily="34" charset="0"/>
                        </a:rPr>
                        <a:t>mb</a:t>
                      </a:r>
                    </a:p>
                  </a:txBody>
                  <a:tcPr marL="7491" marR="7491" marT="7491"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noFill/>
                  </a:tcPr>
                </a:tc>
                <a:tc>
                  <a:txBody>
                    <a:bodyPr/>
                    <a:lstStyle/>
                    <a:p>
                      <a:pPr algn="ctr" fontAlgn="ctr"/>
                      <a:r>
                        <a:rPr lang="it-IT" sz="1300" b="0" i="0" u="none" strike="noStrike">
                          <a:solidFill>
                            <a:srgbClr val="003366"/>
                          </a:solidFill>
                          <a:effectLst/>
                          <a:latin typeface="Arial" panose="020B0604020202020204" pitchFamily="34" charset="0"/>
                        </a:rPr>
                        <a:t>+</a:t>
                      </a:r>
                    </a:p>
                  </a:txBody>
                  <a:tcPr marL="7491" marR="7491" marT="7491"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DBE5F1"/>
                    </a:solidFill>
                  </a:tcPr>
                </a:tc>
                <a:extLst>
                  <a:ext uri="{0D108BD9-81ED-4DB2-BD59-A6C34878D82A}">
                    <a16:rowId xmlns:a16="http://schemas.microsoft.com/office/drawing/2014/main" val="2061992164"/>
                  </a:ext>
                </a:extLst>
              </a:tr>
              <a:tr h="283014">
                <a:tc>
                  <a:txBody>
                    <a:bodyPr/>
                    <a:lstStyle/>
                    <a:p>
                      <a:pPr algn="ctr" fontAlgn="ctr"/>
                      <a:r>
                        <a:rPr lang="it-IT" sz="800" b="0" i="0" u="none" strike="noStrike">
                          <a:effectLst/>
                          <a:latin typeface="Arial" panose="020B0604020202020204" pitchFamily="34" charset="0"/>
                        </a:rPr>
                        <a:t>Irap relativa alle spese di cui al punto 2</a:t>
                      </a:r>
                    </a:p>
                  </a:txBody>
                  <a:tcPr marL="7491" marR="7491" marT="7491"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noFill/>
                  </a:tcPr>
                </a:tc>
                <a:tc>
                  <a:txBody>
                    <a:bodyPr/>
                    <a:lstStyle/>
                    <a:p>
                      <a:pPr algn="ctr" fontAlgn="ctr"/>
                      <a:r>
                        <a:rPr lang="it-IT" sz="1300" b="0" i="0" u="none" strike="noStrike">
                          <a:solidFill>
                            <a:srgbClr val="003366"/>
                          </a:solidFill>
                          <a:effectLst/>
                          <a:latin typeface="Arial" panose="020B0604020202020204" pitchFamily="34" charset="0"/>
                        </a:rPr>
                        <a:t>-</a:t>
                      </a:r>
                    </a:p>
                  </a:txBody>
                  <a:tcPr marL="7491" marR="7491" marT="7491"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DBE5F1"/>
                    </a:solidFill>
                  </a:tcPr>
                </a:tc>
                <a:extLst>
                  <a:ext uri="{0D108BD9-81ED-4DB2-BD59-A6C34878D82A}">
                    <a16:rowId xmlns:a16="http://schemas.microsoft.com/office/drawing/2014/main" val="3842724977"/>
                  </a:ext>
                </a:extLst>
              </a:tr>
              <a:tr h="283014">
                <a:tc>
                  <a:txBody>
                    <a:bodyPr/>
                    <a:lstStyle/>
                    <a:p>
                      <a:pPr algn="ctr" fontAlgn="ctr"/>
                      <a:r>
                        <a:rPr lang="it-IT" sz="800" b="0" i="0" u="none" strike="noStrike">
                          <a:effectLst/>
                          <a:latin typeface="Arial" panose="020B0604020202020204" pitchFamily="34" charset="0"/>
                        </a:rPr>
                        <a:t>Costo complessivo: co.co.co., altre forme di lavoro flessibile (es. interinali), personale in convenzione, LSU, incarichi ex artt. 90 e 110, commi 1, 2 e 6, del TUEL, buoni lavoro art. 70 D.Lgs. 276/2003*</a:t>
                      </a:r>
                    </a:p>
                  </a:txBody>
                  <a:tcPr marL="7491" marR="7491" marT="7491"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noFill/>
                  </a:tcPr>
                </a:tc>
                <a:tc>
                  <a:txBody>
                    <a:bodyPr/>
                    <a:lstStyle/>
                    <a:p>
                      <a:pPr algn="ctr" fontAlgn="ctr"/>
                      <a:r>
                        <a:rPr lang="it-IT" sz="1300" b="0" i="0" u="none" strike="noStrike">
                          <a:solidFill>
                            <a:srgbClr val="003366"/>
                          </a:solidFill>
                          <a:effectLst/>
                          <a:latin typeface="Arial" panose="020B0604020202020204" pitchFamily="34" charset="0"/>
                        </a:rPr>
                        <a:t>+</a:t>
                      </a:r>
                    </a:p>
                  </a:txBody>
                  <a:tcPr marL="7491" marR="7491" marT="7491"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DBE5F1"/>
                    </a:solidFill>
                  </a:tcPr>
                </a:tc>
                <a:extLst>
                  <a:ext uri="{0D108BD9-81ED-4DB2-BD59-A6C34878D82A}">
                    <a16:rowId xmlns:a16="http://schemas.microsoft.com/office/drawing/2014/main" val="915645105"/>
                  </a:ext>
                </a:extLst>
              </a:tr>
              <a:tr h="283014">
                <a:tc>
                  <a:txBody>
                    <a:bodyPr/>
                    <a:lstStyle/>
                    <a:p>
                      <a:pPr algn="ctr" fontAlgn="ctr"/>
                      <a:r>
                        <a:rPr lang="it-IT" sz="800" b="0" i="0" u="none" strike="noStrike">
                          <a:effectLst/>
                          <a:latin typeface="Arial" panose="020B0604020202020204" pitchFamily="34" charset="0"/>
                        </a:rPr>
                        <a:t>Rimborsi pagati per personale comandato da altre amministrazioni*                                                      </a:t>
                      </a:r>
                    </a:p>
                  </a:txBody>
                  <a:tcPr marL="7491" marR="7491" marT="7491"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noFill/>
                  </a:tcPr>
                </a:tc>
                <a:tc>
                  <a:txBody>
                    <a:bodyPr/>
                    <a:lstStyle/>
                    <a:p>
                      <a:pPr algn="ctr" fontAlgn="ctr"/>
                      <a:r>
                        <a:rPr lang="it-IT" sz="1300" b="0" i="0" u="none" strike="noStrike">
                          <a:solidFill>
                            <a:srgbClr val="003366"/>
                          </a:solidFill>
                          <a:effectLst/>
                          <a:latin typeface="Arial" panose="020B0604020202020204" pitchFamily="34" charset="0"/>
                        </a:rPr>
                        <a:t>+</a:t>
                      </a:r>
                    </a:p>
                  </a:txBody>
                  <a:tcPr marL="7491" marR="7491" marT="7491"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DBE5F1"/>
                    </a:solidFill>
                  </a:tcPr>
                </a:tc>
                <a:extLst>
                  <a:ext uri="{0D108BD9-81ED-4DB2-BD59-A6C34878D82A}">
                    <a16:rowId xmlns:a16="http://schemas.microsoft.com/office/drawing/2014/main" val="3126735485"/>
                  </a:ext>
                </a:extLst>
              </a:tr>
              <a:tr h="263758">
                <a:tc>
                  <a:txBody>
                    <a:bodyPr/>
                    <a:lstStyle/>
                    <a:p>
                      <a:pPr algn="ctr" fontAlgn="ctr"/>
                      <a:r>
                        <a:rPr lang="it-IT" sz="800" b="0" i="0" u="none" strike="noStrike">
                          <a:effectLst/>
                          <a:latin typeface="Arial" panose="020B0604020202020204" pitchFamily="34" charset="0"/>
                        </a:rPr>
                        <a:t>Spese riferite agli stage scolastici svolti dagli alunni delle scuole presso gli uffici del Comune, laddove si sia tradotta sostanzialmente nell’utilizzazione di attività lavorativa a supporto del personale dipendente*</a:t>
                      </a:r>
                    </a:p>
                  </a:txBody>
                  <a:tcPr marL="7491" marR="7491" marT="7491"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noFill/>
                  </a:tcPr>
                </a:tc>
                <a:tc>
                  <a:txBody>
                    <a:bodyPr/>
                    <a:lstStyle/>
                    <a:p>
                      <a:pPr algn="ctr" fontAlgn="ctr"/>
                      <a:r>
                        <a:rPr lang="it-IT" sz="1300" b="0" i="0" u="none" strike="noStrike">
                          <a:solidFill>
                            <a:srgbClr val="003366"/>
                          </a:solidFill>
                          <a:effectLst/>
                          <a:latin typeface="Arial" panose="020B0604020202020204" pitchFamily="34" charset="0"/>
                        </a:rPr>
                        <a:t>+</a:t>
                      </a:r>
                    </a:p>
                  </a:txBody>
                  <a:tcPr marL="7491" marR="7491" marT="7491"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DBE5F1"/>
                    </a:solidFill>
                  </a:tcPr>
                </a:tc>
                <a:extLst>
                  <a:ext uri="{0D108BD9-81ED-4DB2-BD59-A6C34878D82A}">
                    <a16:rowId xmlns:a16="http://schemas.microsoft.com/office/drawing/2014/main" val="2481905583"/>
                  </a:ext>
                </a:extLst>
              </a:tr>
              <a:tr h="283014">
                <a:tc>
                  <a:txBody>
                    <a:bodyPr/>
                    <a:lstStyle/>
                    <a:p>
                      <a:pPr algn="ctr" fontAlgn="ctr"/>
                      <a:r>
                        <a:rPr lang="it-IT" sz="800" b="0" i="0" u="none" strike="noStrike">
                          <a:effectLst/>
                          <a:latin typeface="Arial" panose="020B0604020202020204" pitchFamily="34" charset="0"/>
                        </a:rPr>
                        <a:t>Spese a titolo di indennità sostitutiva per ferie non godute dal personale cessato dal servizio (art. 10, comma 2, del D.Lgs. 8 aprile 2003, n. 66)*</a:t>
                      </a:r>
                    </a:p>
                  </a:txBody>
                  <a:tcPr marL="7491" marR="7491" marT="7491"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noFill/>
                  </a:tcPr>
                </a:tc>
                <a:tc>
                  <a:txBody>
                    <a:bodyPr/>
                    <a:lstStyle/>
                    <a:p>
                      <a:pPr algn="ctr" fontAlgn="ctr"/>
                      <a:r>
                        <a:rPr lang="it-IT" sz="1300" b="0" i="0" u="none" strike="noStrike">
                          <a:solidFill>
                            <a:srgbClr val="003366"/>
                          </a:solidFill>
                          <a:effectLst/>
                          <a:latin typeface="Arial" panose="020B0604020202020204" pitchFamily="34" charset="0"/>
                        </a:rPr>
                        <a:t>+</a:t>
                      </a:r>
                    </a:p>
                  </a:txBody>
                  <a:tcPr marL="7491" marR="7491" marT="7491"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DBE5F1"/>
                    </a:solidFill>
                  </a:tcPr>
                </a:tc>
                <a:extLst>
                  <a:ext uri="{0D108BD9-81ED-4DB2-BD59-A6C34878D82A}">
                    <a16:rowId xmlns:a16="http://schemas.microsoft.com/office/drawing/2014/main" val="378167816"/>
                  </a:ext>
                </a:extLst>
              </a:tr>
              <a:tr h="283014">
                <a:tc>
                  <a:txBody>
                    <a:bodyPr/>
                    <a:lstStyle/>
                    <a:p>
                      <a:pPr algn="ctr" fontAlgn="ctr"/>
                      <a:r>
                        <a:rPr lang="it-IT" sz="800" b="0" i="0" u="none" strike="noStrike">
                          <a:effectLst/>
                          <a:latin typeface="Arial" panose="020B0604020202020204" pitchFamily="34" charset="0"/>
                        </a:rPr>
                        <a:t>Indennità per decesso del dipendente, di cui all’art. 12, comma 8, del CCNL del biennio 2004-2005*</a:t>
                      </a:r>
                    </a:p>
                  </a:txBody>
                  <a:tcPr marL="7491" marR="7491" marT="7491"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noFill/>
                  </a:tcPr>
                </a:tc>
                <a:tc>
                  <a:txBody>
                    <a:bodyPr/>
                    <a:lstStyle/>
                    <a:p>
                      <a:pPr algn="ctr" fontAlgn="ctr"/>
                      <a:r>
                        <a:rPr lang="it-IT" sz="1300" b="0" i="0" u="none" strike="noStrike">
                          <a:solidFill>
                            <a:srgbClr val="003366"/>
                          </a:solidFill>
                          <a:effectLst/>
                          <a:latin typeface="Arial" panose="020B0604020202020204" pitchFamily="34" charset="0"/>
                        </a:rPr>
                        <a:t>+</a:t>
                      </a:r>
                    </a:p>
                  </a:txBody>
                  <a:tcPr marL="7491" marR="7491" marT="7491"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DBE5F1"/>
                    </a:solidFill>
                  </a:tcPr>
                </a:tc>
                <a:extLst>
                  <a:ext uri="{0D108BD9-81ED-4DB2-BD59-A6C34878D82A}">
                    <a16:rowId xmlns:a16="http://schemas.microsoft.com/office/drawing/2014/main" val="2878249154"/>
                  </a:ext>
                </a:extLst>
              </a:tr>
              <a:tr h="283014">
                <a:tc>
                  <a:txBody>
                    <a:bodyPr/>
                    <a:lstStyle/>
                    <a:p>
                      <a:pPr algn="ctr" fontAlgn="ctr"/>
                      <a:r>
                        <a:rPr lang="it-IT" sz="800" b="0" i="0" u="none" strike="noStrike">
                          <a:effectLst/>
                          <a:latin typeface="Arial" panose="020B0604020202020204" pitchFamily="34" charset="0"/>
                        </a:rPr>
                        <a:t>Spese sostenute per tutti i soggetti a vario titolo utilizzati, senza estinzione del rapporto di pubblico impiego, in strutture e organismi variamente denominati partecipati o comunque facenti capo all'ente*</a:t>
                      </a:r>
                    </a:p>
                  </a:txBody>
                  <a:tcPr marL="7491" marR="7491" marT="7491"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noFill/>
                  </a:tcPr>
                </a:tc>
                <a:tc>
                  <a:txBody>
                    <a:bodyPr/>
                    <a:lstStyle/>
                    <a:p>
                      <a:pPr algn="ctr" fontAlgn="ctr"/>
                      <a:r>
                        <a:rPr lang="it-IT" sz="1300" b="0" i="0" u="none" strike="noStrike">
                          <a:solidFill>
                            <a:srgbClr val="003366"/>
                          </a:solidFill>
                          <a:effectLst/>
                          <a:latin typeface="Arial" panose="020B0604020202020204" pitchFamily="34" charset="0"/>
                        </a:rPr>
                        <a:t>+</a:t>
                      </a:r>
                    </a:p>
                  </a:txBody>
                  <a:tcPr marL="7491" marR="7491" marT="7491"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DBE5F1"/>
                    </a:solidFill>
                  </a:tcPr>
                </a:tc>
                <a:extLst>
                  <a:ext uri="{0D108BD9-81ED-4DB2-BD59-A6C34878D82A}">
                    <a16:rowId xmlns:a16="http://schemas.microsoft.com/office/drawing/2014/main" val="3078308759"/>
                  </a:ext>
                </a:extLst>
              </a:tr>
              <a:tr h="283014">
                <a:tc>
                  <a:txBody>
                    <a:bodyPr/>
                    <a:lstStyle/>
                    <a:p>
                      <a:pPr algn="ctr" fontAlgn="ctr"/>
                      <a:r>
                        <a:rPr lang="it-IT" sz="800" b="0" i="0" u="none" strike="noStrike">
                          <a:effectLst/>
                          <a:latin typeface="Arial" panose="020B0604020202020204" pitchFamily="34" charset="0"/>
                        </a:rPr>
                        <a:t>Spese sostenute per il personale trasferito a società partecipate qualora sia previsto l'obbligo di retrocessione in caso di scioglimento o messa in liquidazione della società*</a:t>
                      </a:r>
                    </a:p>
                  </a:txBody>
                  <a:tcPr marL="7491" marR="7491" marT="7491"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noFill/>
                  </a:tcPr>
                </a:tc>
                <a:tc>
                  <a:txBody>
                    <a:bodyPr/>
                    <a:lstStyle/>
                    <a:p>
                      <a:pPr algn="ctr" fontAlgn="ctr"/>
                      <a:r>
                        <a:rPr lang="it-IT" sz="1300" b="0" i="0" u="none" strike="noStrike">
                          <a:solidFill>
                            <a:srgbClr val="003366"/>
                          </a:solidFill>
                          <a:effectLst/>
                          <a:latin typeface="Arial" panose="020B0604020202020204" pitchFamily="34" charset="0"/>
                        </a:rPr>
                        <a:t>+</a:t>
                      </a:r>
                    </a:p>
                  </a:txBody>
                  <a:tcPr marL="7491" marR="7491" marT="7491"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DBE5F1"/>
                    </a:solidFill>
                  </a:tcPr>
                </a:tc>
                <a:extLst>
                  <a:ext uri="{0D108BD9-81ED-4DB2-BD59-A6C34878D82A}">
                    <a16:rowId xmlns:a16="http://schemas.microsoft.com/office/drawing/2014/main" val="794437728"/>
                  </a:ext>
                </a:extLst>
              </a:tr>
              <a:tr h="283014">
                <a:tc>
                  <a:txBody>
                    <a:bodyPr/>
                    <a:lstStyle/>
                    <a:p>
                      <a:pPr algn="ctr" fontAlgn="ctr"/>
                      <a:r>
                        <a:rPr lang="it-IT" sz="800" b="0" i="0" u="none" strike="noStrike">
                          <a:effectLst/>
                          <a:latin typeface="Arial" panose="020B0604020202020204" pitchFamily="34" charset="0"/>
                        </a:rPr>
                        <a:t>Irap relativa alle spese di cui ai punti da 5 a 11</a:t>
                      </a:r>
                    </a:p>
                  </a:txBody>
                  <a:tcPr marL="7491" marR="7491" marT="7491"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noFill/>
                  </a:tcPr>
                </a:tc>
                <a:tc>
                  <a:txBody>
                    <a:bodyPr/>
                    <a:lstStyle/>
                    <a:p>
                      <a:pPr algn="ctr" fontAlgn="ctr"/>
                      <a:r>
                        <a:rPr lang="it-IT" sz="1300" b="0" i="0" u="none" strike="noStrike">
                          <a:solidFill>
                            <a:srgbClr val="003366"/>
                          </a:solidFill>
                          <a:effectLst/>
                          <a:latin typeface="Arial" panose="020B0604020202020204" pitchFamily="34" charset="0"/>
                        </a:rPr>
                        <a:t>+</a:t>
                      </a:r>
                    </a:p>
                  </a:txBody>
                  <a:tcPr marL="7491" marR="7491" marT="7491"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DBE5F1"/>
                    </a:solidFill>
                  </a:tcPr>
                </a:tc>
                <a:extLst>
                  <a:ext uri="{0D108BD9-81ED-4DB2-BD59-A6C34878D82A}">
                    <a16:rowId xmlns:a16="http://schemas.microsoft.com/office/drawing/2014/main" val="4291095111"/>
                  </a:ext>
                </a:extLst>
              </a:tr>
              <a:tr h="283014">
                <a:tc>
                  <a:txBody>
                    <a:bodyPr/>
                    <a:lstStyle/>
                    <a:p>
                      <a:pPr algn="ctr" fontAlgn="ctr"/>
                      <a:r>
                        <a:rPr lang="it-IT" sz="800" b="0" i="0" u="none" strike="noStrike">
                          <a:effectLst/>
                          <a:latin typeface="Arial" panose="020B0604020202020204" pitchFamily="34" charset="0"/>
                        </a:rPr>
                        <a:t>Costo personale comandato ad altre amministrazioni (e da queste rimborsato)                                                 </a:t>
                      </a:r>
                    </a:p>
                  </a:txBody>
                  <a:tcPr marL="7491" marR="7491" marT="7491"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noFill/>
                  </a:tcPr>
                </a:tc>
                <a:tc>
                  <a:txBody>
                    <a:bodyPr/>
                    <a:lstStyle/>
                    <a:p>
                      <a:pPr algn="ctr" fontAlgn="ctr"/>
                      <a:r>
                        <a:rPr lang="it-IT" sz="1300" b="0" i="0" u="none" strike="noStrike">
                          <a:solidFill>
                            <a:srgbClr val="003366"/>
                          </a:solidFill>
                          <a:effectLst/>
                          <a:latin typeface="Arial" panose="020B0604020202020204" pitchFamily="34" charset="0"/>
                        </a:rPr>
                        <a:t>-</a:t>
                      </a:r>
                    </a:p>
                  </a:txBody>
                  <a:tcPr marL="7491" marR="7491" marT="7491"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DBE5F1"/>
                    </a:solidFill>
                  </a:tcPr>
                </a:tc>
                <a:extLst>
                  <a:ext uri="{0D108BD9-81ED-4DB2-BD59-A6C34878D82A}">
                    <a16:rowId xmlns:a16="http://schemas.microsoft.com/office/drawing/2014/main" val="3986142425"/>
                  </a:ext>
                </a:extLst>
              </a:tr>
              <a:tr h="283014">
                <a:tc>
                  <a:txBody>
                    <a:bodyPr/>
                    <a:lstStyle/>
                    <a:p>
                      <a:pPr algn="ctr" fontAlgn="ctr"/>
                      <a:r>
                        <a:rPr lang="it-IT" sz="800" b="0" i="0" u="none" strike="noStrike">
                          <a:effectLst/>
                          <a:latin typeface="Arial" panose="020B0604020202020204" pitchFamily="34" charset="0"/>
                        </a:rPr>
                        <a:t>Spese per contratti di formazione e lavoro prorogati per espressa disposizione di legge</a:t>
                      </a:r>
                    </a:p>
                  </a:txBody>
                  <a:tcPr marL="7491" marR="7491" marT="7491"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noFill/>
                  </a:tcPr>
                </a:tc>
                <a:tc>
                  <a:txBody>
                    <a:bodyPr/>
                    <a:lstStyle/>
                    <a:p>
                      <a:pPr algn="ctr" fontAlgn="ctr"/>
                      <a:r>
                        <a:rPr lang="it-IT" sz="1300" b="0" i="0" u="none" strike="noStrike">
                          <a:solidFill>
                            <a:srgbClr val="003366"/>
                          </a:solidFill>
                          <a:effectLst/>
                          <a:latin typeface="Arial" panose="020B0604020202020204" pitchFamily="34" charset="0"/>
                        </a:rPr>
                        <a:t>-</a:t>
                      </a:r>
                    </a:p>
                  </a:txBody>
                  <a:tcPr marL="7491" marR="7491" marT="7491"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DBE5F1"/>
                    </a:solidFill>
                  </a:tcPr>
                </a:tc>
                <a:extLst>
                  <a:ext uri="{0D108BD9-81ED-4DB2-BD59-A6C34878D82A}">
                    <a16:rowId xmlns:a16="http://schemas.microsoft.com/office/drawing/2014/main" val="3206867589"/>
                  </a:ext>
                </a:extLst>
              </a:tr>
              <a:tr h="283014">
                <a:tc>
                  <a:txBody>
                    <a:bodyPr/>
                    <a:lstStyle/>
                    <a:p>
                      <a:pPr algn="ctr" fontAlgn="ctr"/>
                      <a:r>
                        <a:rPr lang="it-IT" sz="800" b="0" i="0" u="none" strike="noStrike">
                          <a:effectLst/>
                          <a:latin typeface="Arial" panose="020B0604020202020204" pitchFamily="34" charset="0"/>
                        </a:rPr>
                        <a:t>Spese per assunzione di lavoratori categorie protette</a:t>
                      </a:r>
                    </a:p>
                  </a:txBody>
                  <a:tcPr marL="7491" marR="7491" marT="7491"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noFill/>
                  </a:tcPr>
                </a:tc>
                <a:tc>
                  <a:txBody>
                    <a:bodyPr/>
                    <a:lstStyle/>
                    <a:p>
                      <a:pPr algn="ctr" fontAlgn="ctr"/>
                      <a:r>
                        <a:rPr lang="it-IT" sz="1300" b="0" i="0" u="none" strike="noStrike">
                          <a:solidFill>
                            <a:srgbClr val="003366"/>
                          </a:solidFill>
                          <a:effectLst/>
                          <a:latin typeface="Arial" panose="020B0604020202020204" pitchFamily="34" charset="0"/>
                        </a:rPr>
                        <a:t>-</a:t>
                      </a:r>
                    </a:p>
                  </a:txBody>
                  <a:tcPr marL="7491" marR="7491" marT="7491"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DBE5F1"/>
                    </a:solidFill>
                  </a:tcPr>
                </a:tc>
                <a:extLst>
                  <a:ext uri="{0D108BD9-81ED-4DB2-BD59-A6C34878D82A}">
                    <a16:rowId xmlns:a16="http://schemas.microsoft.com/office/drawing/2014/main" val="2157377890"/>
                  </a:ext>
                </a:extLst>
              </a:tr>
            </a:tbl>
          </a:graphicData>
        </a:graphic>
      </p:graphicFrame>
      <p:sp>
        <p:nvSpPr>
          <p:cNvPr id="4" name="Segnaposto piè di pagina 3">
            <a:extLst>
              <a:ext uri="{FF2B5EF4-FFF2-40B4-BE49-F238E27FC236}">
                <a16:creationId xmlns:a16="http://schemas.microsoft.com/office/drawing/2014/main" id="{5A3A64E9-E1DD-4427-5D5A-8F0D2E681922}"/>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C85901B3-FF80-2A47-0873-BDB2D86D193F}"/>
              </a:ext>
            </a:extLst>
          </p:cNvPr>
          <p:cNvSpPr>
            <a:spLocks noGrp="1"/>
          </p:cNvSpPr>
          <p:nvPr>
            <p:ph type="sldNum" sz="quarter" idx="12"/>
          </p:nvPr>
        </p:nvSpPr>
        <p:spPr/>
        <p:txBody>
          <a:bodyPr/>
          <a:lstStyle/>
          <a:p>
            <a:fld id="{4FAB73BC-B049-4115-A692-8D63A059BFB8}" type="slidenum">
              <a:rPr lang="en-US" smtClean="0"/>
              <a:t>15</a:t>
            </a:fld>
            <a:endParaRPr lang="en-US"/>
          </a:p>
        </p:txBody>
      </p:sp>
    </p:spTree>
    <p:extLst>
      <p:ext uri="{BB962C8B-B14F-4D97-AF65-F5344CB8AC3E}">
        <p14:creationId xmlns:p14="http://schemas.microsoft.com/office/powerpoint/2010/main" val="25464170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86F72C-4709-3B48-1A73-AEF9B54DD58B}"/>
              </a:ext>
            </a:extLst>
          </p:cNvPr>
          <p:cNvSpPr>
            <a:spLocks noGrp="1"/>
          </p:cNvSpPr>
          <p:nvPr>
            <p:ph type="title"/>
          </p:nvPr>
        </p:nvSpPr>
        <p:spPr/>
        <p:txBody>
          <a:bodyPr/>
          <a:lstStyle/>
          <a:p>
            <a:r>
              <a:rPr lang="it-IT"/>
              <a:t>LA SPESA DI PERSONALE DI CUI ALLA LEGGE N. 296/2006 (4)</a:t>
            </a:r>
          </a:p>
        </p:txBody>
      </p:sp>
      <p:graphicFrame>
        <p:nvGraphicFramePr>
          <p:cNvPr id="6" name="Segnaposto contenuto 5">
            <a:extLst>
              <a:ext uri="{FF2B5EF4-FFF2-40B4-BE49-F238E27FC236}">
                <a16:creationId xmlns:a16="http://schemas.microsoft.com/office/drawing/2014/main" id="{9A7C1F00-5E82-E6A1-2EA8-B576D707BCB9}"/>
              </a:ext>
            </a:extLst>
          </p:cNvPr>
          <p:cNvGraphicFramePr>
            <a:graphicFrameLocks noGrp="1"/>
          </p:cNvGraphicFramePr>
          <p:nvPr>
            <p:ph idx="1"/>
            <p:extLst>
              <p:ext uri="{D42A27DB-BD31-4B8C-83A1-F6EECF244321}">
                <p14:modId xmlns:p14="http://schemas.microsoft.com/office/powerpoint/2010/main" val="2365228717"/>
              </p:ext>
            </p:extLst>
          </p:nvPr>
        </p:nvGraphicFramePr>
        <p:xfrm>
          <a:off x="839244" y="2084832"/>
          <a:ext cx="11073008" cy="4223895"/>
        </p:xfrm>
        <a:graphic>
          <a:graphicData uri="http://schemas.openxmlformats.org/drawingml/2006/table">
            <a:tbl>
              <a:tblPr/>
              <a:tblGrid>
                <a:gridCol w="10471598">
                  <a:extLst>
                    <a:ext uri="{9D8B030D-6E8A-4147-A177-3AD203B41FA5}">
                      <a16:colId xmlns:a16="http://schemas.microsoft.com/office/drawing/2014/main" val="953081980"/>
                    </a:ext>
                  </a:extLst>
                </a:gridCol>
                <a:gridCol w="601410">
                  <a:extLst>
                    <a:ext uri="{9D8B030D-6E8A-4147-A177-3AD203B41FA5}">
                      <a16:colId xmlns:a16="http://schemas.microsoft.com/office/drawing/2014/main" val="2208065066"/>
                    </a:ext>
                  </a:extLst>
                </a:gridCol>
              </a:tblGrid>
              <a:tr h="324915">
                <a:tc>
                  <a:txBody>
                    <a:bodyPr/>
                    <a:lstStyle/>
                    <a:p>
                      <a:pPr algn="ctr" fontAlgn="ctr"/>
                      <a:r>
                        <a:rPr lang="it-IT" sz="900" b="0" i="0" u="none" strike="noStrike">
                          <a:effectLst/>
                          <a:latin typeface="Arial" panose="020B0604020202020204" pitchFamily="34" charset="0"/>
                        </a:rPr>
                        <a:t>Spese per formazione del personale</a:t>
                      </a:r>
                    </a:p>
                  </a:txBody>
                  <a:tcPr marL="8596" marR="8596" marT="8596"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noFill/>
                  </a:tcPr>
                </a:tc>
                <a:tc>
                  <a:txBody>
                    <a:bodyPr/>
                    <a:lstStyle/>
                    <a:p>
                      <a:pPr algn="ctr" fontAlgn="ctr"/>
                      <a:r>
                        <a:rPr lang="it-IT" sz="1400" b="0" i="0" u="none" strike="noStrike">
                          <a:solidFill>
                            <a:srgbClr val="003366"/>
                          </a:solidFill>
                          <a:effectLst/>
                          <a:latin typeface="Arial" panose="020B0604020202020204" pitchFamily="34" charset="0"/>
                        </a:rPr>
                        <a:t>-</a:t>
                      </a:r>
                    </a:p>
                  </a:txBody>
                  <a:tcPr marL="8596" marR="8596" marT="8596"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DBE5F1"/>
                    </a:solidFill>
                  </a:tcPr>
                </a:tc>
                <a:extLst>
                  <a:ext uri="{0D108BD9-81ED-4DB2-BD59-A6C34878D82A}">
                    <a16:rowId xmlns:a16="http://schemas.microsoft.com/office/drawing/2014/main" val="3027717616"/>
                  </a:ext>
                </a:extLst>
              </a:tr>
              <a:tr h="324915">
                <a:tc>
                  <a:txBody>
                    <a:bodyPr/>
                    <a:lstStyle/>
                    <a:p>
                      <a:pPr algn="ctr" fontAlgn="ctr"/>
                      <a:r>
                        <a:rPr lang="it-IT" sz="900" b="0" i="0" u="none" strike="noStrike">
                          <a:effectLst/>
                          <a:latin typeface="Arial" panose="020B0604020202020204" pitchFamily="34" charset="0"/>
                        </a:rPr>
                        <a:t>Rimborsi per missioni</a:t>
                      </a:r>
                    </a:p>
                  </a:txBody>
                  <a:tcPr marL="8596" marR="8596" marT="8596"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noFill/>
                  </a:tcPr>
                </a:tc>
                <a:tc>
                  <a:txBody>
                    <a:bodyPr/>
                    <a:lstStyle/>
                    <a:p>
                      <a:pPr algn="ctr" fontAlgn="ctr"/>
                      <a:r>
                        <a:rPr lang="it-IT" sz="1400" b="0" i="0" u="none" strike="noStrike">
                          <a:solidFill>
                            <a:srgbClr val="003366"/>
                          </a:solidFill>
                          <a:effectLst/>
                          <a:latin typeface="Arial" panose="020B0604020202020204" pitchFamily="34" charset="0"/>
                        </a:rPr>
                        <a:t>-</a:t>
                      </a:r>
                    </a:p>
                  </a:txBody>
                  <a:tcPr marL="8596" marR="8596" marT="8596"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DBE5F1"/>
                    </a:solidFill>
                  </a:tcPr>
                </a:tc>
                <a:extLst>
                  <a:ext uri="{0D108BD9-81ED-4DB2-BD59-A6C34878D82A}">
                    <a16:rowId xmlns:a16="http://schemas.microsoft.com/office/drawing/2014/main" val="2071447533"/>
                  </a:ext>
                </a:extLst>
              </a:tr>
              <a:tr h="324915">
                <a:tc>
                  <a:txBody>
                    <a:bodyPr/>
                    <a:lstStyle/>
                    <a:p>
                      <a:pPr algn="ctr" fontAlgn="ctr"/>
                      <a:r>
                        <a:rPr lang="it-IT" sz="900" b="0" i="0" u="none" strike="noStrike">
                          <a:effectLst/>
                          <a:latin typeface="Arial" panose="020B0604020202020204" pitchFamily="34" charset="0"/>
                        </a:rPr>
                        <a:t>Spese personale il cui costo sia a carico di finanziamenti comunitari o privati</a:t>
                      </a:r>
                    </a:p>
                  </a:txBody>
                  <a:tcPr marL="8596" marR="8596" marT="8596"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noFill/>
                  </a:tcPr>
                </a:tc>
                <a:tc>
                  <a:txBody>
                    <a:bodyPr/>
                    <a:lstStyle/>
                    <a:p>
                      <a:pPr algn="ctr" fontAlgn="ctr"/>
                      <a:r>
                        <a:rPr lang="it-IT" sz="1400" b="0" i="0" u="none" strike="noStrike">
                          <a:solidFill>
                            <a:srgbClr val="003366"/>
                          </a:solidFill>
                          <a:effectLst/>
                          <a:latin typeface="Arial" panose="020B0604020202020204" pitchFamily="34" charset="0"/>
                        </a:rPr>
                        <a:t>-</a:t>
                      </a:r>
                    </a:p>
                  </a:txBody>
                  <a:tcPr marL="8596" marR="8596" marT="8596"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DBE5F1"/>
                    </a:solidFill>
                  </a:tcPr>
                </a:tc>
                <a:extLst>
                  <a:ext uri="{0D108BD9-81ED-4DB2-BD59-A6C34878D82A}">
                    <a16:rowId xmlns:a16="http://schemas.microsoft.com/office/drawing/2014/main" val="1330452670"/>
                  </a:ext>
                </a:extLst>
              </a:tr>
              <a:tr h="324915">
                <a:tc>
                  <a:txBody>
                    <a:bodyPr/>
                    <a:lstStyle/>
                    <a:p>
                      <a:pPr algn="ctr" fontAlgn="ctr"/>
                      <a:r>
                        <a:rPr lang="it-IT" sz="900" b="0" i="0" u="none" strike="noStrike">
                          <a:effectLst/>
                          <a:latin typeface="Arial" panose="020B0604020202020204" pitchFamily="34" charset="0"/>
                        </a:rPr>
                        <a:t>Spese per straordinari ed altri oneri di personale rimborsati dallo Stato per attività elettorale</a:t>
                      </a:r>
                    </a:p>
                  </a:txBody>
                  <a:tcPr marL="8596" marR="8596" marT="8596"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noFill/>
                  </a:tcPr>
                </a:tc>
                <a:tc>
                  <a:txBody>
                    <a:bodyPr/>
                    <a:lstStyle/>
                    <a:p>
                      <a:pPr algn="ctr" fontAlgn="ctr"/>
                      <a:r>
                        <a:rPr lang="it-IT" sz="1400" b="0" i="0" u="none" strike="noStrike">
                          <a:solidFill>
                            <a:srgbClr val="003366"/>
                          </a:solidFill>
                          <a:effectLst/>
                          <a:latin typeface="Arial" panose="020B0604020202020204" pitchFamily="34" charset="0"/>
                        </a:rPr>
                        <a:t>-</a:t>
                      </a:r>
                    </a:p>
                  </a:txBody>
                  <a:tcPr marL="8596" marR="8596" marT="8596"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DBE5F1"/>
                    </a:solidFill>
                  </a:tcPr>
                </a:tc>
                <a:extLst>
                  <a:ext uri="{0D108BD9-81ED-4DB2-BD59-A6C34878D82A}">
                    <a16:rowId xmlns:a16="http://schemas.microsoft.com/office/drawing/2014/main" val="4189374509"/>
                  </a:ext>
                </a:extLst>
              </a:tr>
              <a:tr h="324915">
                <a:tc>
                  <a:txBody>
                    <a:bodyPr/>
                    <a:lstStyle/>
                    <a:p>
                      <a:pPr algn="ctr" fontAlgn="ctr"/>
                      <a:r>
                        <a:rPr lang="it-IT" sz="900" b="0" i="0" u="none" strike="noStrike">
                          <a:effectLst/>
                          <a:latin typeface="Arial" panose="020B0604020202020204" pitchFamily="34" charset="0"/>
                        </a:rPr>
                        <a:t>Spese per personale trasferito dalle Regioni per l'esercizio di funzioni delegate</a:t>
                      </a:r>
                    </a:p>
                  </a:txBody>
                  <a:tcPr marL="8596" marR="8596" marT="8596"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noFill/>
                  </a:tcPr>
                </a:tc>
                <a:tc>
                  <a:txBody>
                    <a:bodyPr/>
                    <a:lstStyle/>
                    <a:p>
                      <a:pPr algn="ctr" fontAlgn="ctr"/>
                      <a:r>
                        <a:rPr lang="it-IT" sz="1400" b="0" i="0" u="none" strike="noStrike">
                          <a:solidFill>
                            <a:srgbClr val="003366"/>
                          </a:solidFill>
                          <a:effectLst/>
                          <a:latin typeface="Arial" panose="020B0604020202020204" pitchFamily="34" charset="0"/>
                        </a:rPr>
                        <a:t>-</a:t>
                      </a:r>
                    </a:p>
                  </a:txBody>
                  <a:tcPr marL="8596" marR="8596" marT="8596"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DBE5F1"/>
                    </a:solidFill>
                  </a:tcPr>
                </a:tc>
                <a:extLst>
                  <a:ext uri="{0D108BD9-81ED-4DB2-BD59-A6C34878D82A}">
                    <a16:rowId xmlns:a16="http://schemas.microsoft.com/office/drawing/2014/main" val="2103662318"/>
                  </a:ext>
                </a:extLst>
              </a:tr>
              <a:tr h="324915">
                <a:tc>
                  <a:txBody>
                    <a:bodyPr/>
                    <a:lstStyle/>
                    <a:p>
                      <a:pPr algn="ctr" fontAlgn="ctr"/>
                      <a:r>
                        <a:rPr lang="it-IT" sz="900" b="0" i="0" u="none" strike="noStrike">
                          <a:effectLst/>
                          <a:latin typeface="Arial" panose="020B0604020202020204" pitchFamily="34" charset="0"/>
                        </a:rPr>
                        <a:t>Spese per personale il cui contratto di lavoro a tempo determinato, anche se in forma di collaborazione coordinata e continuativa, sia stato stipulato nel 2005 (solo se l'ente presentava avanzo di bilancio negli ultimi tre esercizi)</a:t>
                      </a:r>
                    </a:p>
                  </a:txBody>
                  <a:tcPr marL="8596" marR="8596" marT="8596"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noFill/>
                  </a:tcPr>
                </a:tc>
                <a:tc>
                  <a:txBody>
                    <a:bodyPr/>
                    <a:lstStyle/>
                    <a:p>
                      <a:pPr algn="ctr" fontAlgn="ctr"/>
                      <a:r>
                        <a:rPr lang="it-IT" sz="1400" b="0" i="0" u="none" strike="noStrike">
                          <a:solidFill>
                            <a:srgbClr val="003366"/>
                          </a:solidFill>
                          <a:effectLst/>
                          <a:latin typeface="Arial" panose="020B0604020202020204" pitchFamily="34" charset="0"/>
                        </a:rPr>
                        <a:t>-</a:t>
                      </a:r>
                    </a:p>
                  </a:txBody>
                  <a:tcPr marL="8596" marR="8596" marT="8596"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DBE5F1"/>
                    </a:solidFill>
                  </a:tcPr>
                </a:tc>
                <a:extLst>
                  <a:ext uri="{0D108BD9-81ED-4DB2-BD59-A6C34878D82A}">
                    <a16:rowId xmlns:a16="http://schemas.microsoft.com/office/drawing/2014/main" val="1254736582"/>
                  </a:ext>
                </a:extLst>
              </a:tr>
              <a:tr h="324915">
                <a:tc>
                  <a:txBody>
                    <a:bodyPr/>
                    <a:lstStyle/>
                    <a:p>
                      <a:pPr algn="ctr" fontAlgn="ctr"/>
                      <a:r>
                        <a:rPr lang="it-IT" sz="900" b="0" i="0" u="none" strike="noStrike">
                          <a:effectLst/>
                          <a:latin typeface="Arial" panose="020B0604020202020204" pitchFamily="34" charset="0"/>
                        </a:rPr>
                        <a:t>Spese per assunzioni stagionali a progetto finalizzate al miglioramento della circolazione stradale (Circolare Ministero dell'Interno n. FL 05/2007 dell' 8 marzo 2007)</a:t>
                      </a:r>
                    </a:p>
                  </a:txBody>
                  <a:tcPr marL="8596" marR="8596" marT="8596"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noFill/>
                  </a:tcPr>
                </a:tc>
                <a:tc>
                  <a:txBody>
                    <a:bodyPr/>
                    <a:lstStyle/>
                    <a:p>
                      <a:pPr algn="ctr" fontAlgn="ctr"/>
                      <a:r>
                        <a:rPr lang="it-IT" sz="1400" b="0" i="0" u="none" strike="noStrike">
                          <a:solidFill>
                            <a:srgbClr val="003366"/>
                          </a:solidFill>
                          <a:effectLst/>
                          <a:latin typeface="Arial" panose="020B0604020202020204" pitchFamily="34" charset="0"/>
                        </a:rPr>
                        <a:t>-</a:t>
                      </a:r>
                    </a:p>
                  </a:txBody>
                  <a:tcPr marL="8596" marR="8596" marT="8596"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DBE5F1"/>
                    </a:solidFill>
                  </a:tcPr>
                </a:tc>
                <a:extLst>
                  <a:ext uri="{0D108BD9-81ED-4DB2-BD59-A6C34878D82A}">
                    <a16:rowId xmlns:a16="http://schemas.microsoft.com/office/drawing/2014/main" val="429814595"/>
                  </a:ext>
                </a:extLst>
              </a:tr>
              <a:tr h="324915">
                <a:tc>
                  <a:txBody>
                    <a:bodyPr/>
                    <a:lstStyle/>
                    <a:p>
                      <a:pPr algn="ctr" fontAlgn="ctr"/>
                      <a:r>
                        <a:rPr lang="it-IT" sz="900" b="0" i="0" u="none" strike="noStrike">
                          <a:effectLst/>
                          <a:latin typeface="Arial" panose="020B0604020202020204" pitchFamily="34" charset="0"/>
                        </a:rPr>
                        <a:t>Spese per assunzioni in deroga ai sensi dell'art. 3, comma 120, della Legge n. 244/2007 (effettuate prima del 31/05/2010)</a:t>
                      </a:r>
                    </a:p>
                  </a:txBody>
                  <a:tcPr marL="8596" marR="8596" marT="8596" marB="0" anchor="ctr">
                    <a:lnL>
                      <a:noFill/>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1400" b="0" i="0" u="none" strike="noStrike">
                          <a:solidFill>
                            <a:srgbClr val="003366"/>
                          </a:solidFill>
                          <a:effectLst/>
                          <a:latin typeface="Arial" panose="020B0604020202020204" pitchFamily="34" charset="0"/>
                        </a:rPr>
                        <a:t>-</a:t>
                      </a:r>
                    </a:p>
                  </a:txBody>
                  <a:tcPr marL="8596" marR="8596" marT="8596"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DBE5F1"/>
                    </a:solidFill>
                  </a:tcPr>
                </a:tc>
                <a:extLst>
                  <a:ext uri="{0D108BD9-81ED-4DB2-BD59-A6C34878D82A}">
                    <a16:rowId xmlns:a16="http://schemas.microsoft.com/office/drawing/2014/main" val="4147991268"/>
                  </a:ext>
                </a:extLst>
              </a:tr>
              <a:tr h="324915">
                <a:tc>
                  <a:txBody>
                    <a:bodyPr/>
                    <a:lstStyle/>
                    <a:p>
                      <a:pPr algn="ctr" fontAlgn="ctr"/>
                      <a:r>
                        <a:rPr lang="it-IT" sz="900" b="0" i="0" u="none" strike="noStrike">
                          <a:effectLst/>
                          <a:latin typeface="Arial" panose="020B0604020202020204" pitchFamily="34" charset="0"/>
                        </a:rPr>
                        <a:t>Spese per incentivi al personale per progettazione opere pubbliche, ICI, condoni, avvocatura (NB il D.L. 90/2014 ha eliminato gli incentivi alla progettazione per il personale dirigenziale)</a:t>
                      </a:r>
                    </a:p>
                  </a:txBody>
                  <a:tcPr marL="8596" marR="8596" marT="8596" marB="0" anchor="ctr">
                    <a:lnL w="6350" cap="flat" cmpd="sng" algn="ctr">
                      <a:solidFill>
                        <a:srgbClr val="000000"/>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1400" b="0" i="0" u="none" strike="noStrike">
                          <a:solidFill>
                            <a:srgbClr val="003366"/>
                          </a:solidFill>
                          <a:effectLst/>
                          <a:latin typeface="Arial" panose="020B0604020202020204" pitchFamily="34" charset="0"/>
                        </a:rPr>
                        <a:t>-</a:t>
                      </a:r>
                    </a:p>
                  </a:txBody>
                  <a:tcPr marL="8596" marR="8596" marT="8596"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DBE5F1"/>
                    </a:solidFill>
                  </a:tcPr>
                </a:tc>
                <a:extLst>
                  <a:ext uri="{0D108BD9-81ED-4DB2-BD59-A6C34878D82A}">
                    <a16:rowId xmlns:a16="http://schemas.microsoft.com/office/drawing/2014/main" val="2272755683"/>
                  </a:ext>
                </a:extLst>
              </a:tr>
              <a:tr h="324915">
                <a:tc>
                  <a:txBody>
                    <a:bodyPr/>
                    <a:lstStyle/>
                    <a:p>
                      <a:pPr algn="ctr" fontAlgn="ctr"/>
                      <a:r>
                        <a:rPr lang="it-IT" sz="900" b="0" i="0" u="none" strike="noStrike">
                          <a:effectLst/>
                          <a:latin typeface="Arial" panose="020B0604020202020204" pitchFamily="34" charset="0"/>
                        </a:rPr>
                        <a:t>Diritti di rogito spettanti al Segretario Comunale</a:t>
                      </a:r>
                    </a:p>
                  </a:txBody>
                  <a:tcPr marL="8596" marR="8596" marT="8596" marB="0" anchor="ctr">
                    <a:lnL>
                      <a:noFill/>
                    </a:lnL>
                    <a:lnR w="6350" cap="flat" cmpd="sng" algn="ctr">
                      <a:solidFill>
                        <a:srgbClr val="1F497D"/>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1400" b="0" i="0" u="none" strike="noStrike">
                          <a:solidFill>
                            <a:srgbClr val="003366"/>
                          </a:solidFill>
                          <a:effectLst/>
                          <a:latin typeface="Arial" panose="020B0604020202020204" pitchFamily="34" charset="0"/>
                        </a:rPr>
                        <a:t>-</a:t>
                      </a:r>
                    </a:p>
                  </a:txBody>
                  <a:tcPr marL="8596" marR="8596" marT="8596"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DBE5F1"/>
                    </a:solidFill>
                  </a:tcPr>
                </a:tc>
                <a:extLst>
                  <a:ext uri="{0D108BD9-81ED-4DB2-BD59-A6C34878D82A}">
                    <a16:rowId xmlns:a16="http://schemas.microsoft.com/office/drawing/2014/main" val="3906990927"/>
                  </a:ext>
                </a:extLst>
              </a:tr>
              <a:tr h="324915">
                <a:tc>
                  <a:txBody>
                    <a:bodyPr/>
                    <a:lstStyle/>
                    <a:p>
                      <a:pPr algn="ctr" fontAlgn="ctr"/>
                      <a:r>
                        <a:rPr lang="it-IT" sz="900" b="0" i="0" u="none" strike="noStrike">
                          <a:effectLst/>
                          <a:latin typeface="Arial" panose="020B0604020202020204" pitchFamily="34" charset="0"/>
                        </a:rPr>
                        <a:t>Rimborso danni al dipendente per comportamento illegittimo del Comune</a:t>
                      </a:r>
                    </a:p>
                  </a:txBody>
                  <a:tcPr marL="8596" marR="8596" marT="8596" marB="0" anchor="ctr">
                    <a:lnL w="6350" cap="flat" cmpd="sng" algn="ctr">
                      <a:solidFill>
                        <a:srgbClr val="000000"/>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F497D"/>
                      </a:solidFill>
                      <a:prstDash val="solid"/>
                      <a:round/>
                      <a:headEnd type="none" w="med" len="med"/>
                      <a:tailEnd type="none" w="med" len="med"/>
                    </a:lnB>
                    <a:noFill/>
                  </a:tcPr>
                </a:tc>
                <a:tc>
                  <a:txBody>
                    <a:bodyPr/>
                    <a:lstStyle/>
                    <a:p>
                      <a:pPr algn="ctr" fontAlgn="ctr"/>
                      <a:r>
                        <a:rPr lang="it-IT" sz="1400" b="0" i="0" u="none" strike="noStrike">
                          <a:solidFill>
                            <a:srgbClr val="003366"/>
                          </a:solidFill>
                          <a:effectLst/>
                          <a:latin typeface="Arial" panose="020B0604020202020204" pitchFamily="34" charset="0"/>
                        </a:rPr>
                        <a:t>-</a:t>
                      </a:r>
                    </a:p>
                  </a:txBody>
                  <a:tcPr marL="8596" marR="8596" marT="8596"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DBE5F1"/>
                    </a:solidFill>
                  </a:tcPr>
                </a:tc>
                <a:extLst>
                  <a:ext uri="{0D108BD9-81ED-4DB2-BD59-A6C34878D82A}">
                    <a16:rowId xmlns:a16="http://schemas.microsoft.com/office/drawing/2014/main" val="3489350454"/>
                  </a:ext>
                </a:extLst>
              </a:tr>
              <a:tr h="324915">
                <a:tc>
                  <a:txBody>
                    <a:bodyPr/>
                    <a:lstStyle/>
                    <a:p>
                      <a:pPr algn="ctr" fontAlgn="ctr"/>
                      <a:r>
                        <a:rPr lang="it-IT" sz="900" b="0" i="0" u="none" strike="noStrike">
                          <a:effectLst/>
                          <a:latin typeface="Arial" panose="020B0604020202020204" pitchFamily="34" charset="0"/>
                        </a:rPr>
                        <a:t>Irap relativo alle spese di cui ai punti da 14 a 26 (non 13 perché versato direttamente dall'ente cui il personale è stato comandato)</a:t>
                      </a:r>
                    </a:p>
                  </a:txBody>
                  <a:tcPr marL="8596" marR="8596" marT="8596"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1400" b="0" i="0" u="none" strike="noStrike">
                          <a:solidFill>
                            <a:srgbClr val="003366"/>
                          </a:solidFill>
                          <a:effectLst/>
                          <a:latin typeface="Arial" panose="020B0604020202020204" pitchFamily="34" charset="0"/>
                        </a:rPr>
                        <a:t>-</a:t>
                      </a:r>
                    </a:p>
                  </a:txBody>
                  <a:tcPr marL="8596" marR="8596" marT="8596"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extLst>
                  <a:ext uri="{0D108BD9-81ED-4DB2-BD59-A6C34878D82A}">
                    <a16:rowId xmlns:a16="http://schemas.microsoft.com/office/drawing/2014/main" val="3963653323"/>
                  </a:ext>
                </a:extLst>
              </a:tr>
              <a:tr h="324915">
                <a:tc>
                  <a:txBody>
                    <a:bodyPr/>
                    <a:lstStyle/>
                    <a:p>
                      <a:pPr algn="ctr" fontAlgn="ctr"/>
                      <a:r>
                        <a:rPr lang="it-IT" sz="900" b="0" i="0" u="none" strike="noStrike">
                          <a:effectLst/>
                          <a:latin typeface="Arial" panose="020B0604020202020204" pitchFamily="34" charset="0"/>
                        </a:rPr>
                        <a:t>Quota di competenza del costo del personale in carico ad altri enti*</a:t>
                      </a:r>
                      <a:br>
                        <a:rPr lang="it-IT" sz="900" b="0" i="0" u="none" strike="noStrike">
                          <a:effectLst/>
                          <a:latin typeface="Arial" panose="020B0604020202020204" pitchFamily="34" charset="0"/>
                        </a:rPr>
                      </a:br>
                      <a:endParaRPr lang="it-IT" sz="900" b="0" i="0" u="none" strike="noStrike">
                        <a:effectLst/>
                        <a:latin typeface="Arial" panose="020B0604020202020204" pitchFamily="34" charset="0"/>
                      </a:endParaRPr>
                    </a:p>
                  </a:txBody>
                  <a:tcPr marL="8596" marR="8596" marT="8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1400" b="0" i="0" u="none" strike="noStrike">
                          <a:solidFill>
                            <a:srgbClr val="003366"/>
                          </a:solidFill>
                          <a:effectLst/>
                          <a:latin typeface="Arial" panose="020B0604020202020204" pitchFamily="34" charset="0"/>
                        </a:rPr>
                        <a:t>+</a:t>
                      </a:r>
                    </a:p>
                  </a:txBody>
                  <a:tcPr marL="8596" marR="8596" marT="8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extLst>
                  <a:ext uri="{0D108BD9-81ED-4DB2-BD59-A6C34878D82A}">
                    <a16:rowId xmlns:a16="http://schemas.microsoft.com/office/drawing/2014/main" val="2029449883"/>
                  </a:ext>
                </a:extLst>
              </a:tr>
            </a:tbl>
          </a:graphicData>
        </a:graphic>
      </p:graphicFrame>
      <p:sp>
        <p:nvSpPr>
          <p:cNvPr id="4" name="Segnaposto piè di pagina 3">
            <a:extLst>
              <a:ext uri="{FF2B5EF4-FFF2-40B4-BE49-F238E27FC236}">
                <a16:creationId xmlns:a16="http://schemas.microsoft.com/office/drawing/2014/main" id="{5BB9B21B-4B58-967A-91D6-25E0E93921FA}"/>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67A68E14-63A5-BC16-3D2D-4DC8361885DB}"/>
              </a:ext>
            </a:extLst>
          </p:cNvPr>
          <p:cNvSpPr>
            <a:spLocks noGrp="1"/>
          </p:cNvSpPr>
          <p:nvPr>
            <p:ph type="sldNum" sz="quarter" idx="12"/>
          </p:nvPr>
        </p:nvSpPr>
        <p:spPr/>
        <p:txBody>
          <a:bodyPr/>
          <a:lstStyle/>
          <a:p>
            <a:fld id="{4FAB73BC-B049-4115-A692-8D63A059BFB8}" type="slidenum">
              <a:rPr lang="en-US" smtClean="0"/>
              <a:t>16</a:t>
            </a:fld>
            <a:endParaRPr lang="en-US"/>
          </a:p>
        </p:txBody>
      </p:sp>
    </p:spTree>
    <p:extLst>
      <p:ext uri="{BB962C8B-B14F-4D97-AF65-F5344CB8AC3E}">
        <p14:creationId xmlns:p14="http://schemas.microsoft.com/office/powerpoint/2010/main" val="1404763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1FA916-AF22-941A-1059-0A0B79CC4432}"/>
              </a:ext>
            </a:extLst>
          </p:cNvPr>
          <p:cNvSpPr>
            <a:spLocks noGrp="1"/>
          </p:cNvSpPr>
          <p:nvPr>
            <p:ph type="title"/>
          </p:nvPr>
        </p:nvSpPr>
        <p:spPr/>
        <p:txBody>
          <a:bodyPr/>
          <a:lstStyle/>
          <a:p>
            <a:r>
              <a:rPr lang="it-IT"/>
              <a:t>LA SPESA DI PERSONALE DI CUI ALL’ARTICOLO 33 DEL D.L. N. 34/2019 (1)</a:t>
            </a:r>
          </a:p>
        </p:txBody>
      </p:sp>
      <p:sp>
        <p:nvSpPr>
          <p:cNvPr id="3" name="Segnaposto contenuto 2">
            <a:extLst>
              <a:ext uri="{FF2B5EF4-FFF2-40B4-BE49-F238E27FC236}">
                <a16:creationId xmlns:a16="http://schemas.microsoft.com/office/drawing/2014/main" id="{B0A64DD2-283A-5525-1569-265CA1706260}"/>
              </a:ext>
            </a:extLst>
          </p:cNvPr>
          <p:cNvSpPr>
            <a:spLocks noGrp="1"/>
          </p:cNvSpPr>
          <p:nvPr>
            <p:ph idx="1"/>
          </p:nvPr>
        </p:nvSpPr>
        <p:spPr/>
        <p:txBody>
          <a:bodyPr>
            <a:normAutofit fontScale="92500"/>
          </a:bodyPr>
          <a:lstStyle/>
          <a:p>
            <a:r>
              <a:rPr lang="it-IT"/>
              <a:t>Circolare FFPP, RGS, DAIT 13 maggio 2020</a:t>
            </a:r>
          </a:p>
          <a:p>
            <a:r>
              <a:rPr lang="it-IT"/>
              <a:t>«a) spesa del personale: impegni di competenza per spesa complessiva per tutto il personale dipendente a tempo indeterminato e determinato, per i rapporti di collaborazione coordinata e continuativa, per la somministrazione di lavoro, per il personale di cui all'art. 110 del decreto legislativo 18 agosto 2000, n. 267, </a:t>
            </a:r>
            <a:r>
              <a:rPr lang="it-IT" err="1"/>
              <a:t>nonche</a:t>
            </a:r>
            <a:r>
              <a:rPr lang="it-IT"/>
              <a:t>' per tutti i soggetti a vario titolo utilizzati, senza estinzione del rapporto di pubblico impiego, in strutture e organismi variamente denominati partecipati o comunque facenti capo all'ente, al lordo degli oneri riflessi ed al netto dell'IRAP, come rilevati nell'ultimo rendiconto della gestione approvato»</a:t>
            </a:r>
          </a:p>
          <a:p>
            <a:r>
              <a:rPr lang="it-IT"/>
              <a:t>«Al fine di determinare, nel rispetto della disposizione normativa di riferimento e con certezza ed </a:t>
            </a:r>
            <a:r>
              <a:rPr lang="it-IT" err="1"/>
              <a:t>uniformita'</a:t>
            </a:r>
            <a:r>
              <a:rPr lang="it-IT"/>
              <a:t> di indirizzo, gli impegni di competenza riguardanti la spesa complessiva del personale da considerare, sono quelli relativi alle voci riportati nel macroaggregato BDAP: U.1.01.00.00.000, </a:t>
            </a:r>
            <a:r>
              <a:rPr lang="it-IT" err="1"/>
              <a:t>nonche</a:t>
            </a:r>
            <a:r>
              <a:rPr lang="it-IT"/>
              <a:t>' i codici spesa U1.03.02.12.001; U1.03.02.12.002; U1.03.02.12.003; U1.03.02.12.999»</a:t>
            </a:r>
          </a:p>
        </p:txBody>
      </p:sp>
      <p:sp>
        <p:nvSpPr>
          <p:cNvPr id="4" name="Segnaposto piè di pagina 3">
            <a:extLst>
              <a:ext uri="{FF2B5EF4-FFF2-40B4-BE49-F238E27FC236}">
                <a16:creationId xmlns:a16="http://schemas.microsoft.com/office/drawing/2014/main" id="{4EC373CD-226E-8681-FD25-7844CD547143}"/>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A45F04A3-C4CE-F1C2-B837-1182A3F4EDC5}"/>
              </a:ext>
            </a:extLst>
          </p:cNvPr>
          <p:cNvSpPr>
            <a:spLocks noGrp="1"/>
          </p:cNvSpPr>
          <p:nvPr>
            <p:ph type="sldNum" sz="quarter" idx="12"/>
          </p:nvPr>
        </p:nvSpPr>
        <p:spPr/>
        <p:txBody>
          <a:bodyPr/>
          <a:lstStyle/>
          <a:p>
            <a:fld id="{4FAB73BC-B049-4115-A692-8D63A059BFB8}" type="slidenum">
              <a:rPr lang="en-US" smtClean="0"/>
              <a:t>17</a:t>
            </a:fld>
            <a:endParaRPr lang="en-US"/>
          </a:p>
        </p:txBody>
      </p:sp>
    </p:spTree>
    <p:extLst>
      <p:ext uri="{BB962C8B-B14F-4D97-AF65-F5344CB8AC3E}">
        <p14:creationId xmlns:p14="http://schemas.microsoft.com/office/powerpoint/2010/main" val="22312330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F875ED-5F26-EA3D-187A-89DCE1C068D3}"/>
              </a:ext>
            </a:extLst>
          </p:cNvPr>
          <p:cNvSpPr>
            <a:spLocks noGrp="1"/>
          </p:cNvSpPr>
          <p:nvPr>
            <p:ph type="title"/>
          </p:nvPr>
        </p:nvSpPr>
        <p:spPr/>
        <p:txBody>
          <a:bodyPr/>
          <a:lstStyle/>
          <a:p>
            <a:r>
              <a:rPr lang="it-IT"/>
              <a:t>La spesa del personale di cui all’articolo 33 del </a:t>
            </a:r>
            <a:r>
              <a:rPr lang="it-IT" err="1"/>
              <a:t>d.l.</a:t>
            </a:r>
            <a:r>
              <a:rPr lang="it-IT"/>
              <a:t> n. 34/2019 (2)</a:t>
            </a:r>
          </a:p>
        </p:txBody>
      </p:sp>
      <p:sp>
        <p:nvSpPr>
          <p:cNvPr id="3" name="Segnaposto contenuto 2">
            <a:extLst>
              <a:ext uri="{FF2B5EF4-FFF2-40B4-BE49-F238E27FC236}">
                <a16:creationId xmlns:a16="http://schemas.microsoft.com/office/drawing/2014/main" id="{1B63A126-F120-8994-D612-0CF5542811F1}"/>
              </a:ext>
            </a:extLst>
          </p:cNvPr>
          <p:cNvSpPr>
            <a:spLocks noGrp="1"/>
          </p:cNvSpPr>
          <p:nvPr>
            <p:ph idx="1"/>
          </p:nvPr>
        </p:nvSpPr>
        <p:spPr/>
        <p:txBody>
          <a:bodyPr>
            <a:normAutofit/>
          </a:bodyPr>
          <a:lstStyle/>
          <a:p>
            <a:r>
              <a:rPr lang="it-IT" sz="2800"/>
              <a:t>Deroghe consentite</a:t>
            </a:r>
          </a:p>
          <a:p>
            <a:r>
              <a:rPr lang="it-IT" sz="2800"/>
              <a:t>1) assunzioni </a:t>
            </a:r>
            <a:r>
              <a:rPr lang="it-IT" sz="2800" err="1"/>
              <a:t>eterofinanziate</a:t>
            </a:r>
            <a:r>
              <a:rPr lang="it-IT" sz="2800"/>
              <a:t> effettuate a partire dal 13 ottobre 2020 ex articolo 57 comma 3 </a:t>
            </a:r>
            <a:r>
              <a:rPr lang="it-IT" sz="2800" err="1"/>
              <a:t>septies</a:t>
            </a:r>
            <a:r>
              <a:rPr lang="it-IT" sz="2800"/>
              <a:t> </a:t>
            </a:r>
            <a:r>
              <a:rPr lang="it-IT" sz="2800" err="1"/>
              <a:t>d.l.</a:t>
            </a:r>
            <a:r>
              <a:rPr lang="it-IT" sz="2800"/>
              <a:t> n. 104/2020; questa disposizione si applica anche nel caso di finanziamento parziale e/o limitato come arco temporale</a:t>
            </a:r>
          </a:p>
          <a:p>
            <a:r>
              <a:rPr lang="it-IT" sz="2800"/>
              <a:t>2) incentivo funzioni tecniche</a:t>
            </a:r>
          </a:p>
          <a:p>
            <a:r>
              <a:rPr lang="it-IT" sz="2800"/>
              <a:t>3) eventuali deroghe espressamente previste da disposizioni di legge</a:t>
            </a:r>
          </a:p>
        </p:txBody>
      </p:sp>
      <p:sp>
        <p:nvSpPr>
          <p:cNvPr id="4" name="Segnaposto piè di pagina 3">
            <a:extLst>
              <a:ext uri="{FF2B5EF4-FFF2-40B4-BE49-F238E27FC236}">
                <a16:creationId xmlns:a16="http://schemas.microsoft.com/office/drawing/2014/main" id="{19F71E3A-A103-BD41-80F1-CB3FEDAFF410}"/>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EDAD76E8-EA2C-5081-D75B-2DE91CD5EB26}"/>
              </a:ext>
            </a:extLst>
          </p:cNvPr>
          <p:cNvSpPr>
            <a:spLocks noGrp="1"/>
          </p:cNvSpPr>
          <p:nvPr>
            <p:ph type="sldNum" sz="quarter" idx="12"/>
          </p:nvPr>
        </p:nvSpPr>
        <p:spPr/>
        <p:txBody>
          <a:bodyPr/>
          <a:lstStyle/>
          <a:p>
            <a:fld id="{4FAB73BC-B049-4115-A692-8D63A059BFB8}" type="slidenum">
              <a:rPr lang="en-US" smtClean="0"/>
              <a:t>18</a:t>
            </a:fld>
            <a:endParaRPr lang="en-US"/>
          </a:p>
        </p:txBody>
      </p:sp>
    </p:spTree>
    <p:extLst>
      <p:ext uri="{BB962C8B-B14F-4D97-AF65-F5344CB8AC3E}">
        <p14:creationId xmlns:p14="http://schemas.microsoft.com/office/powerpoint/2010/main" val="41921811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28DCC6-5171-11AF-28B4-468306136879}"/>
              </a:ext>
            </a:extLst>
          </p:cNvPr>
          <p:cNvSpPr>
            <a:spLocks noGrp="1"/>
          </p:cNvSpPr>
          <p:nvPr>
            <p:ph type="title"/>
          </p:nvPr>
        </p:nvSpPr>
        <p:spPr/>
        <p:txBody>
          <a:bodyPr/>
          <a:lstStyle/>
          <a:p>
            <a:r>
              <a:rPr lang="it-IT"/>
              <a:t>Le tipologie di assunzione</a:t>
            </a:r>
          </a:p>
        </p:txBody>
      </p:sp>
      <p:sp>
        <p:nvSpPr>
          <p:cNvPr id="3" name="Segnaposto contenuto 2">
            <a:extLst>
              <a:ext uri="{FF2B5EF4-FFF2-40B4-BE49-F238E27FC236}">
                <a16:creationId xmlns:a16="http://schemas.microsoft.com/office/drawing/2014/main" id="{B4E92EF8-2108-A23F-8DE9-E340C16283EA}"/>
              </a:ext>
            </a:extLst>
          </p:cNvPr>
          <p:cNvSpPr>
            <a:spLocks noGrp="1"/>
          </p:cNvSpPr>
          <p:nvPr>
            <p:ph idx="1"/>
          </p:nvPr>
        </p:nvSpPr>
        <p:spPr/>
        <p:txBody>
          <a:bodyPr>
            <a:normAutofit fontScale="92500" lnSpcReduction="20000"/>
          </a:bodyPr>
          <a:lstStyle/>
          <a:p>
            <a:r>
              <a:rPr lang="it-IT"/>
              <a:t>Concorsi, anche in forma associata</a:t>
            </a:r>
          </a:p>
          <a:p>
            <a:r>
              <a:rPr lang="it-IT"/>
              <a:t>Formazione di albi di idonei da cui attingere</a:t>
            </a:r>
          </a:p>
          <a:p>
            <a:r>
              <a:rPr lang="it-IT"/>
              <a:t>Scorrimento di graduatorie dello stesso o di altro ente</a:t>
            </a:r>
          </a:p>
          <a:p>
            <a:r>
              <a:rPr lang="it-IT"/>
              <a:t>Stabilizzazioni (d.lgs. n. 75/2017; d.lgs. n. 165/2001; </a:t>
            </a:r>
            <a:r>
              <a:rPr lang="it-IT" err="1"/>
              <a:t>d.l.</a:t>
            </a:r>
            <a:r>
              <a:rPr lang="it-IT"/>
              <a:t> 44/2023; </a:t>
            </a:r>
            <a:r>
              <a:rPr lang="it-IT" err="1"/>
              <a:t>d.l.</a:t>
            </a:r>
            <a:r>
              <a:rPr lang="it-IT"/>
              <a:t> n. 75/2023)</a:t>
            </a:r>
          </a:p>
          <a:p>
            <a:r>
              <a:rPr lang="it-IT"/>
              <a:t>Progressioni verticali</a:t>
            </a:r>
          </a:p>
          <a:p>
            <a:r>
              <a:rPr lang="it-IT"/>
              <a:t>Progressioni verticali «speciali» o «in deroga» (articolo 13, CCNL 16.11.2022)</a:t>
            </a:r>
          </a:p>
          <a:p>
            <a:r>
              <a:rPr lang="it-IT"/>
              <a:t>Concorsi con riserva</a:t>
            </a:r>
          </a:p>
          <a:p>
            <a:r>
              <a:rPr lang="it-IT"/>
              <a:t>Avviamento per l’area degli operatori</a:t>
            </a:r>
          </a:p>
          <a:p>
            <a:r>
              <a:rPr lang="it-IT"/>
              <a:t>Mobilità volontaria</a:t>
            </a:r>
          </a:p>
          <a:p>
            <a:r>
              <a:rPr lang="it-IT"/>
              <a:t>Assunzioni di giovani con contratti di apprendistato e di formazione e lavoro</a:t>
            </a:r>
          </a:p>
          <a:p>
            <a:pPr marL="0" indent="0">
              <a:buNone/>
            </a:pPr>
            <a:endParaRPr lang="it-IT"/>
          </a:p>
        </p:txBody>
      </p:sp>
      <p:sp>
        <p:nvSpPr>
          <p:cNvPr id="4" name="Segnaposto piè di pagina 3">
            <a:extLst>
              <a:ext uri="{FF2B5EF4-FFF2-40B4-BE49-F238E27FC236}">
                <a16:creationId xmlns:a16="http://schemas.microsoft.com/office/drawing/2014/main" id="{31175899-D820-CB16-D228-51CFC964CBE2}"/>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C817E297-236E-E5E9-D141-F781AA207EBD}"/>
              </a:ext>
            </a:extLst>
          </p:cNvPr>
          <p:cNvSpPr>
            <a:spLocks noGrp="1"/>
          </p:cNvSpPr>
          <p:nvPr>
            <p:ph type="sldNum" sz="quarter" idx="12"/>
          </p:nvPr>
        </p:nvSpPr>
        <p:spPr/>
        <p:txBody>
          <a:bodyPr/>
          <a:lstStyle/>
          <a:p>
            <a:fld id="{4FAB73BC-B049-4115-A692-8D63A059BFB8}" type="slidenum">
              <a:rPr lang="en-US" smtClean="0"/>
              <a:t>19</a:t>
            </a:fld>
            <a:endParaRPr lang="en-US"/>
          </a:p>
        </p:txBody>
      </p:sp>
    </p:spTree>
    <p:extLst>
      <p:ext uri="{BB962C8B-B14F-4D97-AF65-F5344CB8AC3E}">
        <p14:creationId xmlns:p14="http://schemas.microsoft.com/office/powerpoint/2010/main" val="2214800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C43CE7-D3D1-4173-C0B4-14210B43DE78}"/>
              </a:ext>
            </a:extLst>
          </p:cNvPr>
          <p:cNvSpPr>
            <a:spLocks noGrp="1"/>
          </p:cNvSpPr>
          <p:nvPr>
            <p:ph type="title"/>
          </p:nvPr>
        </p:nvSpPr>
        <p:spPr/>
        <p:txBody>
          <a:bodyPr/>
          <a:lstStyle/>
          <a:p>
            <a:r>
              <a:rPr lang="it-IT"/>
              <a:t>Dott. Arturo bianco</a:t>
            </a:r>
          </a:p>
        </p:txBody>
      </p:sp>
      <p:sp>
        <p:nvSpPr>
          <p:cNvPr id="3" name="Segnaposto contenuto 2">
            <a:extLst>
              <a:ext uri="{FF2B5EF4-FFF2-40B4-BE49-F238E27FC236}">
                <a16:creationId xmlns:a16="http://schemas.microsoft.com/office/drawing/2014/main" id="{F2729587-B164-09A7-5CA8-839B1B04C5CA}"/>
              </a:ext>
            </a:extLst>
          </p:cNvPr>
          <p:cNvSpPr>
            <a:spLocks noGrp="1"/>
          </p:cNvSpPr>
          <p:nvPr>
            <p:ph idx="1"/>
          </p:nvPr>
        </p:nvSpPr>
        <p:spPr/>
        <p:txBody>
          <a:bodyPr>
            <a:normAutofit fontScale="92500" lnSpcReduction="20000"/>
          </a:bodyPr>
          <a:lstStyle/>
          <a:p>
            <a:r>
              <a:rPr lang="it-IT"/>
              <a:t>Esperto in gestione delle risorse umane, già consulente </a:t>
            </a:r>
            <a:r>
              <a:rPr lang="it-IT" err="1"/>
              <a:t>Dagla</a:t>
            </a:r>
            <a:r>
              <a:rPr lang="it-IT"/>
              <a:t>, Aran ed Anci, già dirigente </a:t>
            </a:r>
            <a:r>
              <a:rPr lang="it-IT" err="1"/>
              <a:t>Ancitel</a:t>
            </a:r>
            <a:endParaRPr lang="it-IT"/>
          </a:p>
          <a:p>
            <a:r>
              <a:rPr lang="it-IT"/>
              <a:t>Autore di: «La gestione del personale negli enti locali» (Cel editore 2024); «Il nuovo contratto del personale delle funzioni locali 2019/2021» (Cel editore 2023»; «Il Piao, contenuti e criticità» (Cel editore 2022); «Il contratto dei dirigenti e dei segretari» (Maggioli editore 2021), «Funzioni locali, il nuovo CCNL per il personale non dirigente» (Cel editore 2018); »Contrattazione, controlli e responsabilità» (Maggioli editore 2019)</a:t>
            </a:r>
          </a:p>
          <a:p>
            <a:r>
              <a:rPr lang="it-IT"/>
              <a:t>Giornalista, collabora con il Sole 24 Ore, dirige «Il Bollettino del Personale degli enti locali», «Oggi PA», «Città mia»</a:t>
            </a:r>
          </a:p>
          <a:p>
            <a:r>
              <a:rPr lang="it-IT"/>
              <a:t>Già Presidente Anci Sicilia e componente la Presidenza Nazionale dell’Anci</a:t>
            </a:r>
          </a:p>
          <a:p>
            <a:r>
              <a:rPr lang="it-IT"/>
              <a:t>E’ e/o è stato presidente e componente di numerosi organismi di valutazione (dal 1999) tra cui: comuni di Firenze, Rimini, Livorno, Vicenza, Sassari, Catanzaro, Cuneo, Viterbo, Sondrio, Nuoro; province di Cuneo, Livorno, Terni, Catanzaro, Oristano; gestioni associate; camera commercio Nuoro</a:t>
            </a:r>
          </a:p>
        </p:txBody>
      </p:sp>
      <p:sp>
        <p:nvSpPr>
          <p:cNvPr id="4" name="Segnaposto piè di pagina 3">
            <a:extLst>
              <a:ext uri="{FF2B5EF4-FFF2-40B4-BE49-F238E27FC236}">
                <a16:creationId xmlns:a16="http://schemas.microsoft.com/office/drawing/2014/main" id="{C106A146-AF75-A1C5-2313-8BF803684C20}"/>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E1B5FEF7-135C-D639-2E47-61BDF2ED6C0F}"/>
              </a:ext>
            </a:extLst>
          </p:cNvPr>
          <p:cNvSpPr>
            <a:spLocks noGrp="1"/>
          </p:cNvSpPr>
          <p:nvPr>
            <p:ph type="sldNum" sz="quarter" idx="12"/>
          </p:nvPr>
        </p:nvSpPr>
        <p:spPr/>
        <p:txBody>
          <a:bodyPr/>
          <a:lstStyle/>
          <a:p>
            <a:fld id="{4FAB73BC-B049-4115-A692-8D63A059BFB8}" type="slidenum">
              <a:rPr lang="en-US" smtClean="0"/>
              <a:t>2</a:t>
            </a:fld>
            <a:endParaRPr lang="en-US"/>
          </a:p>
        </p:txBody>
      </p:sp>
    </p:spTree>
    <p:extLst>
      <p:ext uri="{BB962C8B-B14F-4D97-AF65-F5344CB8AC3E}">
        <p14:creationId xmlns:p14="http://schemas.microsoft.com/office/powerpoint/2010/main" val="40615224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9A07BD-FC61-ED40-1029-088B03D772DD}"/>
              </a:ext>
            </a:extLst>
          </p:cNvPr>
          <p:cNvSpPr>
            <a:spLocks noGrp="1"/>
          </p:cNvSpPr>
          <p:nvPr>
            <p:ph type="title"/>
          </p:nvPr>
        </p:nvSpPr>
        <p:spPr/>
        <p:txBody>
          <a:bodyPr/>
          <a:lstStyle/>
          <a:p>
            <a:r>
              <a:rPr lang="it-IT"/>
              <a:t>I VINCOLI ALLE ASSUNZIONI</a:t>
            </a:r>
          </a:p>
        </p:txBody>
      </p:sp>
      <p:sp>
        <p:nvSpPr>
          <p:cNvPr id="3" name="Segnaposto contenuto 2">
            <a:extLst>
              <a:ext uri="{FF2B5EF4-FFF2-40B4-BE49-F238E27FC236}">
                <a16:creationId xmlns:a16="http://schemas.microsoft.com/office/drawing/2014/main" id="{55FCD73D-4019-CA3D-761D-255404ADB490}"/>
              </a:ext>
            </a:extLst>
          </p:cNvPr>
          <p:cNvSpPr>
            <a:spLocks noGrp="1"/>
          </p:cNvSpPr>
          <p:nvPr>
            <p:ph idx="1"/>
          </p:nvPr>
        </p:nvSpPr>
        <p:spPr/>
        <p:txBody>
          <a:bodyPr>
            <a:normAutofit fontScale="77500" lnSpcReduction="20000"/>
          </a:bodyPr>
          <a:lstStyle/>
          <a:p>
            <a:pPr lvl="0"/>
            <a:r>
              <a:rPr lang="it-IT" dirty="0"/>
              <a:t>Rispetto nell’anno precedente del tetto di spesa del personale;</a:t>
            </a:r>
          </a:p>
          <a:p>
            <a:pPr lvl="0"/>
            <a:r>
              <a:rPr lang="it-IT" dirty="0"/>
              <a:t>Attestazione che non vi sono dipendenti in eccedenza e/o in sovrannumero;</a:t>
            </a:r>
          </a:p>
          <a:p>
            <a:pPr lvl="0"/>
            <a:r>
              <a:rPr lang="it-IT" dirty="0"/>
              <a:t>Adozione del piano delle azioni positive o delle pari opportunità</a:t>
            </a:r>
          </a:p>
          <a:p>
            <a:pPr lvl="0"/>
            <a:r>
              <a:rPr lang="it-IT" dirty="0"/>
              <a:t>Attivazione della piattaforma telematica per la certificazione dei crediti;</a:t>
            </a:r>
          </a:p>
          <a:p>
            <a:pPr lvl="0"/>
            <a:r>
              <a:rPr lang="it-IT" dirty="0"/>
              <a:t>Rispetto dei termini per l’adozione dei documenti contabili e per la trasmissione alla banca dati delle amministrazioni pubbliche delle relative informazioni. Assunzioni possibili anche nell’esercizio provvisorio</a:t>
            </a:r>
          </a:p>
          <a:p>
            <a:pPr lvl="0"/>
            <a:r>
              <a:rPr lang="it-IT" dirty="0"/>
              <a:t>Adozione del PIAO</a:t>
            </a:r>
          </a:p>
          <a:p>
            <a:pPr lvl="0"/>
            <a:r>
              <a:rPr lang="it-IT" dirty="0"/>
              <a:t>Adozione della programmazione del fabbisogno ed invio alla FFPP tramite </a:t>
            </a:r>
            <a:r>
              <a:rPr lang="it-IT" dirty="0" err="1"/>
              <a:t>Sico</a:t>
            </a:r>
            <a:endParaRPr lang="it-IT" dirty="0"/>
          </a:p>
          <a:p>
            <a:pPr lvl="0"/>
            <a:r>
              <a:rPr lang="it-IT" dirty="0"/>
              <a:t>Richiesta di disponibilità alla trasformazione dei part time prima di nuove assunzioni nella stessa categoria e profilo a tempo pieno</a:t>
            </a:r>
          </a:p>
          <a:p>
            <a:r>
              <a:rPr lang="it-IT" dirty="0"/>
              <a:t>Comunicazione ex articolo 34 bis d.lgs. n. 165/2001 con esiti negativi o mancata risposta della FFPP entro 20 giorni</a:t>
            </a:r>
          </a:p>
          <a:p>
            <a:pPr marL="0" indent="0">
              <a:buNone/>
            </a:pPr>
            <a:endParaRPr lang="it-IT" dirty="0"/>
          </a:p>
        </p:txBody>
      </p:sp>
      <p:sp>
        <p:nvSpPr>
          <p:cNvPr id="4" name="Segnaposto piè di pagina 3">
            <a:extLst>
              <a:ext uri="{FF2B5EF4-FFF2-40B4-BE49-F238E27FC236}">
                <a16:creationId xmlns:a16="http://schemas.microsoft.com/office/drawing/2014/main" id="{1434291B-C46E-456C-F0F7-0ED90F1FC771}"/>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71C4A7A1-528C-D809-91B0-5D4945F15FC4}"/>
              </a:ext>
            </a:extLst>
          </p:cNvPr>
          <p:cNvSpPr>
            <a:spLocks noGrp="1"/>
          </p:cNvSpPr>
          <p:nvPr>
            <p:ph type="sldNum" sz="quarter" idx="12"/>
          </p:nvPr>
        </p:nvSpPr>
        <p:spPr/>
        <p:txBody>
          <a:bodyPr/>
          <a:lstStyle/>
          <a:p>
            <a:fld id="{4FAB73BC-B049-4115-A692-8D63A059BFB8}" type="slidenum">
              <a:rPr lang="en-US" smtClean="0"/>
              <a:t>20</a:t>
            </a:fld>
            <a:endParaRPr lang="en-US"/>
          </a:p>
        </p:txBody>
      </p:sp>
    </p:spTree>
    <p:extLst>
      <p:ext uri="{BB962C8B-B14F-4D97-AF65-F5344CB8AC3E}">
        <p14:creationId xmlns:p14="http://schemas.microsoft.com/office/powerpoint/2010/main" val="13226500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4311A1-895D-1C1C-5475-C9CA6B0A3ACE}"/>
              </a:ext>
            </a:extLst>
          </p:cNvPr>
          <p:cNvSpPr>
            <a:spLocks noGrp="1"/>
          </p:cNvSpPr>
          <p:nvPr>
            <p:ph type="title"/>
          </p:nvPr>
        </p:nvSpPr>
        <p:spPr/>
        <p:txBody>
          <a:bodyPr/>
          <a:lstStyle/>
          <a:p>
            <a:r>
              <a:rPr lang="it-IT" dirty="0"/>
              <a:t>LE STABILIZZAZIONI/1</a:t>
            </a:r>
          </a:p>
        </p:txBody>
      </p:sp>
      <p:sp>
        <p:nvSpPr>
          <p:cNvPr id="3" name="Segnaposto contenuto 2">
            <a:extLst>
              <a:ext uri="{FF2B5EF4-FFF2-40B4-BE49-F238E27FC236}">
                <a16:creationId xmlns:a16="http://schemas.microsoft.com/office/drawing/2014/main" id="{FCA460EC-8BED-9599-89C8-3209F06879DE}"/>
              </a:ext>
            </a:extLst>
          </p:cNvPr>
          <p:cNvSpPr>
            <a:spLocks noGrp="1"/>
          </p:cNvSpPr>
          <p:nvPr>
            <p:ph idx="1"/>
          </p:nvPr>
        </p:nvSpPr>
        <p:spPr/>
        <p:txBody>
          <a:bodyPr>
            <a:normAutofit fontScale="85000" lnSpcReduction="20000"/>
          </a:bodyPr>
          <a:lstStyle/>
          <a:p>
            <a:pPr algn="just"/>
            <a:r>
              <a:rPr lang="it-IT" dirty="0"/>
              <a:t>D.lgs. n. 75/2017, articolo 20, comma 1 (oggi in vigore solo per gli assistenti sociali dei comuni): </a:t>
            </a:r>
            <a:r>
              <a:rPr lang="it-IT" dirty="0">
                <a:solidFill>
                  <a:srgbClr val="000000"/>
                </a:solidFill>
              </a:rPr>
              <a:t>Le amministrazioni, al fine di superare il precariato, ridurre il ricorso ai contratti a termine e valorizzare la professionalità acquisita dal personale con rapporto di lavoro a tempo determinato, possono, fino al 31 dicembre 2023, in coerenza con il piano triennale dei fabbisogni di cui all'articolo 6, comma 2, e con l'indicazione della relativa copertura finanziaria, assumere a tempo indeterminato personale non dirigenziale che possegga tutti i seguenti requisiti: </a:t>
            </a:r>
          </a:p>
          <a:p>
            <a:pPr algn="just"/>
            <a:r>
              <a:rPr lang="it-IT" dirty="0">
                <a:solidFill>
                  <a:srgbClr val="000000"/>
                </a:solidFill>
              </a:rPr>
              <a:t>a) risulti in servizio successivamente alla data di entrata in vigore della legge 124/2015 con contratti a tempo determinato presso l'amministrazione che procede all'assunzione o, in caso di amministrazioni comunali che esercitino funzioni in forma associata, anche presso le amministrazioni con servizi associati; </a:t>
            </a:r>
          </a:p>
          <a:p>
            <a:pPr algn="just"/>
            <a:r>
              <a:rPr lang="it-IT" dirty="0">
                <a:solidFill>
                  <a:srgbClr val="000000"/>
                </a:solidFill>
              </a:rPr>
              <a:t>b) sia stato reclutato a tempo determinato, in relazione alle medesime attività svolte, con procedure concorsuali anche espletate presso amministrazioni pubbliche diverse da quella che procede all'assunzione; </a:t>
            </a:r>
          </a:p>
          <a:p>
            <a:pPr algn="just"/>
            <a:r>
              <a:rPr lang="it-IT" dirty="0">
                <a:solidFill>
                  <a:srgbClr val="000000"/>
                </a:solidFill>
              </a:rPr>
              <a:t>c) abbia maturato, al 31 dicembre 2022 (31 dicembre 2025 per le assunzioni di assistenti sociali da parte dei comuni), alle dipendenze dell'amministrazione di cui alla lettera a) che procede all'assunzione, almeno tre anni di servizio, anche non continuativi, negli ultimi otto anni</a:t>
            </a:r>
            <a:endParaRPr lang="it-IT" dirty="0"/>
          </a:p>
          <a:p>
            <a:endParaRPr lang="it-IT" dirty="0"/>
          </a:p>
        </p:txBody>
      </p:sp>
      <p:sp>
        <p:nvSpPr>
          <p:cNvPr id="4" name="Segnaposto piè di pagina 3">
            <a:extLst>
              <a:ext uri="{FF2B5EF4-FFF2-40B4-BE49-F238E27FC236}">
                <a16:creationId xmlns:a16="http://schemas.microsoft.com/office/drawing/2014/main" id="{64854E9D-AEF4-03C6-DBC0-278D6E42D3A3}"/>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8377B583-2A63-D743-4B2D-EA377EA310DD}"/>
              </a:ext>
            </a:extLst>
          </p:cNvPr>
          <p:cNvSpPr>
            <a:spLocks noGrp="1"/>
          </p:cNvSpPr>
          <p:nvPr>
            <p:ph type="sldNum" sz="quarter" idx="12"/>
          </p:nvPr>
        </p:nvSpPr>
        <p:spPr/>
        <p:txBody>
          <a:bodyPr/>
          <a:lstStyle/>
          <a:p>
            <a:fld id="{4FAB73BC-B049-4115-A692-8D63A059BFB8}" type="slidenum">
              <a:rPr lang="en-US" smtClean="0"/>
              <a:t>21</a:t>
            </a:fld>
            <a:endParaRPr lang="en-US"/>
          </a:p>
        </p:txBody>
      </p:sp>
    </p:spTree>
    <p:extLst>
      <p:ext uri="{BB962C8B-B14F-4D97-AF65-F5344CB8AC3E}">
        <p14:creationId xmlns:p14="http://schemas.microsoft.com/office/powerpoint/2010/main" val="3608082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810E68-5628-EA62-6BDA-8368C292BECD}"/>
              </a:ext>
            </a:extLst>
          </p:cNvPr>
          <p:cNvSpPr>
            <a:spLocks noGrp="1"/>
          </p:cNvSpPr>
          <p:nvPr>
            <p:ph type="title"/>
          </p:nvPr>
        </p:nvSpPr>
        <p:spPr/>
        <p:txBody>
          <a:bodyPr/>
          <a:lstStyle/>
          <a:p>
            <a:r>
              <a:rPr lang="it-IT" dirty="0"/>
              <a:t>LE STABILIZZAZIONI/2</a:t>
            </a:r>
          </a:p>
        </p:txBody>
      </p:sp>
      <p:sp>
        <p:nvSpPr>
          <p:cNvPr id="3" name="Segnaposto contenuto 2">
            <a:extLst>
              <a:ext uri="{FF2B5EF4-FFF2-40B4-BE49-F238E27FC236}">
                <a16:creationId xmlns:a16="http://schemas.microsoft.com/office/drawing/2014/main" id="{D1FFB7F0-6E8F-3E46-3A67-F674CD6DCE78}"/>
              </a:ext>
            </a:extLst>
          </p:cNvPr>
          <p:cNvSpPr>
            <a:spLocks noGrp="1"/>
          </p:cNvSpPr>
          <p:nvPr>
            <p:ph idx="1"/>
          </p:nvPr>
        </p:nvSpPr>
        <p:spPr/>
        <p:txBody>
          <a:bodyPr>
            <a:normAutofit fontScale="85000" lnSpcReduction="20000"/>
          </a:bodyPr>
          <a:lstStyle/>
          <a:p>
            <a:pPr algn="just"/>
            <a:r>
              <a:rPr lang="it-IT" dirty="0">
                <a:solidFill>
                  <a:srgbClr val="000000"/>
                </a:solidFill>
                <a:latin typeface="Verdana" panose="020B0604030504040204" pitchFamily="34" charset="0"/>
              </a:rPr>
              <a:t>D.lgs. n. 75/2017, art. 20, comma 2 (norma non più applicabile): Fino al 31 dicembre 2024, le amministrazioni possono bandire, in coerenza con il piano triennale dei fabbisogni di cui all'articolo 6, comma 2, e ferma restando la garanzia dell'adeguato accesso dall'esterno, previa indicazione della relativa copertura finanziaria, procedure concorsuali riservate, in misura non superiore al cinquanta per cento dei posti disponibili, al personale non dirigenziale che possegga tutti i seguenti requisiti:</a:t>
            </a:r>
          </a:p>
          <a:p>
            <a:pPr algn="just"/>
            <a:r>
              <a:rPr lang="it-IT" dirty="0">
                <a:solidFill>
                  <a:srgbClr val="000000"/>
                </a:solidFill>
                <a:latin typeface="Verdana" panose="020B0604030504040204" pitchFamily="34" charset="0"/>
              </a:rPr>
              <a:t>a) risulti titolare, successivamente alla data di entrata in vigore della legge n. 124/2015 di un contratto di lavoro flessibile presso l'amministrazione che bandisce il concorso;</a:t>
            </a:r>
          </a:p>
          <a:p>
            <a:pPr algn="just"/>
            <a:r>
              <a:rPr lang="it-IT" dirty="0">
                <a:solidFill>
                  <a:srgbClr val="000000"/>
                </a:solidFill>
                <a:latin typeface="Verdana" panose="020B0604030504040204" pitchFamily="34" charset="0"/>
              </a:rPr>
              <a:t>b) abbia maturato, alla data del 31 dicembre 2024, almeno tre anni di contratto, anche non continuativi, negli ultimi otto anni, presso l'amministrazione che bandisce il concorso</a:t>
            </a:r>
          </a:p>
          <a:p>
            <a:pPr algn="just"/>
            <a:r>
              <a:rPr lang="it-IT" dirty="0">
                <a:solidFill>
                  <a:srgbClr val="000000"/>
                </a:solidFill>
                <a:latin typeface="Verdana" panose="020B0604030504040204" pitchFamily="34" charset="0"/>
              </a:rPr>
              <a:t>Le disposizioni di cui ai commi 1 e 2 non possono essere applicate dai comuni che per l'intero quinquennio 2012-2016 non hanno rispettato i vincoli di finanza pubblica.</a:t>
            </a:r>
          </a:p>
          <a:p>
            <a:pPr marL="0" indent="0">
              <a:buNone/>
            </a:pPr>
            <a:endParaRPr lang="it-IT" dirty="0"/>
          </a:p>
        </p:txBody>
      </p:sp>
      <p:sp>
        <p:nvSpPr>
          <p:cNvPr id="4" name="Segnaposto piè di pagina 3">
            <a:extLst>
              <a:ext uri="{FF2B5EF4-FFF2-40B4-BE49-F238E27FC236}">
                <a16:creationId xmlns:a16="http://schemas.microsoft.com/office/drawing/2014/main" id="{36054E7B-C123-FE39-F1A3-442EBD8560D1}"/>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29403D8A-54C0-75E0-0BA5-370A74D647D7}"/>
              </a:ext>
            </a:extLst>
          </p:cNvPr>
          <p:cNvSpPr>
            <a:spLocks noGrp="1"/>
          </p:cNvSpPr>
          <p:nvPr>
            <p:ph type="sldNum" sz="quarter" idx="12"/>
          </p:nvPr>
        </p:nvSpPr>
        <p:spPr/>
        <p:txBody>
          <a:bodyPr/>
          <a:lstStyle/>
          <a:p>
            <a:fld id="{4FAB73BC-B049-4115-A692-8D63A059BFB8}" type="slidenum">
              <a:rPr lang="en-US" smtClean="0"/>
              <a:t>22</a:t>
            </a:fld>
            <a:endParaRPr lang="en-US"/>
          </a:p>
        </p:txBody>
      </p:sp>
    </p:spTree>
    <p:extLst>
      <p:ext uri="{BB962C8B-B14F-4D97-AF65-F5344CB8AC3E}">
        <p14:creationId xmlns:p14="http://schemas.microsoft.com/office/powerpoint/2010/main" val="16455272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CC06B4-7128-34E9-D0A9-321517425917}"/>
              </a:ext>
            </a:extLst>
          </p:cNvPr>
          <p:cNvSpPr>
            <a:spLocks noGrp="1"/>
          </p:cNvSpPr>
          <p:nvPr>
            <p:ph type="title"/>
          </p:nvPr>
        </p:nvSpPr>
        <p:spPr/>
        <p:txBody>
          <a:bodyPr/>
          <a:lstStyle/>
          <a:p>
            <a:r>
              <a:rPr lang="it-IT" dirty="0"/>
              <a:t>LE STABILIZZAZIONI/3</a:t>
            </a:r>
          </a:p>
        </p:txBody>
      </p:sp>
      <p:sp>
        <p:nvSpPr>
          <p:cNvPr id="3" name="Segnaposto contenuto 2">
            <a:extLst>
              <a:ext uri="{FF2B5EF4-FFF2-40B4-BE49-F238E27FC236}">
                <a16:creationId xmlns:a16="http://schemas.microsoft.com/office/drawing/2014/main" id="{D6E5CE99-CA83-5FCF-3923-8F436583BFC8}"/>
              </a:ext>
            </a:extLst>
          </p:cNvPr>
          <p:cNvSpPr>
            <a:spLocks noGrp="1"/>
          </p:cNvSpPr>
          <p:nvPr>
            <p:ph idx="1"/>
          </p:nvPr>
        </p:nvSpPr>
        <p:spPr/>
        <p:txBody>
          <a:bodyPr>
            <a:normAutofit fontScale="92500" lnSpcReduction="20000"/>
          </a:bodyPr>
          <a:lstStyle/>
          <a:p>
            <a:pPr algn="just"/>
            <a:r>
              <a:rPr lang="it-IT" dirty="0"/>
              <a:t>Art. 35, comma 3 bis, d.lgs. n. 165/2001: </a:t>
            </a:r>
            <a:r>
              <a:rPr lang="it-IT" dirty="0">
                <a:solidFill>
                  <a:srgbClr val="000000"/>
                </a:solidFill>
              </a:rPr>
              <a:t>Le amministrazioni pubbliche, nel rispetto della programmazione triennale del fabbisogno, </a:t>
            </a:r>
            <a:r>
              <a:rPr lang="it-IT" dirty="0" err="1">
                <a:solidFill>
                  <a:srgbClr val="000000"/>
                </a:solidFill>
              </a:rPr>
              <a:t>nonchè</a:t>
            </a:r>
            <a:r>
              <a:rPr lang="it-IT" dirty="0">
                <a:solidFill>
                  <a:srgbClr val="000000"/>
                </a:solidFill>
              </a:rPr>
              <a:t> del limite massimo complessivo del 50 per cento delle risorse finanziarie disponibili ai sensi della normativa vigente in materia di assunzioni ovvero di contenimento della spesa di personale, secondo i rispettivi regimi limitativi fissati dai documenti di finanza pubblica e, per le amministrazioni interessate, previo espletamento della procedura di cui al comma 4, possono avviare procedure di reclutamento mediante concorso pubblico:</a:t>
            </a:r>
          </a:p>
          <a:p>
            <a:pPr algn="just"/>
            <a:r>
              <a:rPr lang="it-IT" dirty="0">
                <a:solidFill>
                  <a:srgbClr val="000000"/>
                </a:solidFill>
              </a:rPr>
              <a:t>a) con riserva dei posti, nel limite massimo del 40 per cento di quelli banditi, a favore dei titolari di rapporto di lavoro subordinato a tempo determinato che, alla data di pubblicazione dei bandi, hanno maturato almeno tre anni di servizio alle dipendenze dell'amministrazione che emana il bando. Previsione della legge 69/2025: </a:t>
            </a:r>
            <a:r>
              <a:rPr lang="it-IT" dirty="0"/>
              <a:t>in tale ambito si possano riservare fino al 10% alle assunzioni dei disabili</a:t>
            </a:r>
            <a:endParaRPr lang="it-IT" dirty="0">
              <a:solidFill>
                <a:srgbClr val="000000"/>
              </a:solidFill>
            </a:endParaRPr>
          </a:p>
          <a:p>
            <a:pPr algn="just"/>
            <a:r>
              <a:rPr lang="it-IT" dirty="0">
                <a:solidFill>
                  <a:srgbClr val="000000"/>
                </a:solidFill>
              </a:rPr>
              <a:t>b) per titoli ed esami, finalizzati a valorizzare, con apposito punteggio, l'esperienza professionale maturata dal personale di cui alla lettera a) e di coloro che, alla data di emanazione del bando, hanno maturato almeno tre anni di contratto di lavoro flessibile nell'amministrazione che emana il bando </a:t>
            </a:r>
          </a:p>
          <a:p>
            <a:pPr marL="0" indent="0">
              <a:buNone/>
            </a:pPr>
            <a:endParaRPr lang="it-IT" dirty="0"/>
          </a:p>
        </p:txBody>
      </p:sp>
      <p:sp>
        <p:nvSpPr>
          <p:cNvPr id="4" name="Segnaposto piè di pagina 3">
            <a:extLst>
              <a:ext uri="{FF2B5EF4-FFF2-40B4-BE49-F238E27FC236}">
                <a16:creationId xmlns:a16="http://schemas.microsoft.com/office/drawing/2014/main" id="{53B84C93-0DA8-EB2D-4AAE-65DF985DDD87}"/>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2DAE4D23-A351-163D-D8A1-473A8B475772}"/>
              </a:ext>
            </a:extLst>
          </p:cNvPr>
          <p:cNvSpPr>
            <a:spLocks noGrp="1"/>
          </p:cNvSpPr>
          <p:nvPr>
            <p:ph type="sldNum" sz="quarter" idx="12"/>
          </p:nvPr>
        </p:nvSpPr>
        <p:spPr/>
        <p:txBody>
          <a:bodyPr/>
          <a:lstStyle/>
          <a:p>
            <a:fld id="{4FAB73BC-B049-4115-A692-8D63A059BFB8}" type="slidenum">
              <a:rPr lang="en-US" smtClean="0"/>
              <a:t>23</a:t>
            </a:fld>
            <a:endParaRPr lang="en-US"/>
          </a:p>
        </p:txBody>
      </p:sp>
    </p:spTree>
    <p:extLst>
      <p:ext uri="{BB962C8B-B14F-4D97-AF65-F5344CB8AC3E}">
        <p14:creationId xmlns:p14="http://schemas.microsoft.com/office/powerpoint/2010/main" val="10560700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D0AC2D-AF22-E6AB-4418-7596A1FE9FF1}"/>
              </a:ext>
            </a:extLst>
          </p:cNvPr>
          <p:cNvSpPr>
            <a:spLocks noGrp="1"/>
          </p:cNvSpPr>
          <p:nvPr>
            <p:ph type="title"/>
          </p:nvPr>
        </p:nvSpPr>
        <p:spPr/>
        <p:txBody>
          <a:bodyPr/>
          <a:lstStyle/>
          <a:p>
            <a:r>
              <a:rPr lang="it-IT" dirty="0"/>
              <a:t>LE STABILIZZAZIONI/4</a:t>
            </a:r>
          </a:p>
        </p:txBody>
      </p:sp>
      <p:sp>
        <p:nvSpPr>
          <p:cNvPr id="3" name="Segnaposto contenuto 2">
            <a:extLst>
              <a:ext uri="{FF2B5EF4-FFF2-40B4-BE49-F238E27FC236}">
                <a16:creationId xmlns:a16="http://schemas.microsoft.com/office/drawing/2014/main" id="{1844A4E2-62C4-C7FC-8BAF-358D260F39BF}"/>
              </a:ext>
            </a:extLst>
          </p:cNvPr>
          <p:cNvSpPr>
            <a:spLocks noGrp="1"/>
          </p:cNvSpPr>
          <p:nvPr>
            <p:ph idx="1"/>
          </p:nvPr>
        </p:nvSpPr>
        <p:spPr/>
        <p:txBody>
          <a:bodyPr>
            <a:normAutofit fontScale="92500" lnSpcReduction="10000"/>
          </a:bodyPr>
          <a:lstStyle/>
          <a:p>
            <a:r>
              <a:rPr lang="it-IT" dirty="0"/>
              <a:t>Dl n. 13/2023, articolo 50, comma 17 bis: stabilizzazione del personale assunto con contratto di lavoro subordinato per l’attuazione delle politiche di coesione che ha maturato 24 mesi di anzianità</a:t>
            </a:r>
          </a:p>
          <a:p>
            <a:r>
              <a:rPr lang="it-IT" dirty="0"/>
              <a:t>Dl n. 75/2023 articolo 28, comma 1 bis: </a:t>
            </a:r>
            <a:r>
              <a:rPr lang="it-IT" dirty="0">
                <a:solidFill>
                  <a:srgbClr val="000000"/>
                </a:solidFill>
              </a:rPr>
              <a:t>1-bis. Gli enti locali possono prevedere, nel limite dei posti disponibili della vigente dotazione organica e in coerenza con il piano triennale dei fabbisogni, di cui all'articolo 6 del d.lgs. n. 165/2001,</a:t>
            </a:r>
            <a:r>
              <a:rPr lang="it-IT" dirty="0"/>
              <a:t> nell'ambito dei concorsi pubblici per il reclutamento di personale dirigenziale, una riserva di posti non superiore al 50 per cento da destinare al personale, dirigenziale e non dirigenziale, che abbia maturato con pieno merito almeno trentasei mesi di servizio, anche non continuativi, negli ultimi cinque anni e che sia stato assunto a tempo determinato previo esperimento di procedure selettive e comparative a evidenza pubblica, o al personale non dirigenziale che sia in servizio a tempo indeterminato per lo stesso periodo di tempo. Le assunzioni di personale di cui al presente comma sono effettuate a valere sulle facoltà assunzionali di ciascuna amministrazione disponibili a legislazione vigente: la limitazione introdotta dal dl 25/2025 –sulla scorta delle indicazioni della FFPP- ai soli dipendenti dell’ente in aspettativa</a:t>
            </a:r>
          </a:p>
          <a:p>
            <a:endParaRPr lang="it-IT" dirty="0"/>
          </a:p>
        </p:txBody>
      </p:sp>
      <p:sp>
        <p:nvSpPr>
          <p:cNvPr id="4" name="Segnaposto piè di pagina 3">
            <a:extLst>
              <a:ext uri="{FF2B5EF4-FFF2-40B4-BE49-F238E27FC236}">
                <a16:creationId xmlns:a16="http://schemas.microsoft.com/office/drawing/2014/main" id="{399BDCF8-CD9C-EB71-D75B-833E78225157}"/>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CFEAEC70-EC26-8103-E728-939163C6D9AE}"/>
              </a:ext>
            </a:extLst>
          </p:cNvPr>
          <p:cNvSpPr>
            <a:spLocks noGrp="1"/>
          </p:cNvSpPr>
          <p:nvPr>
            <p:ph type="sldNum" sz="quarter" idx="12"/>
          </p:nvPr>
        </p:nvSpPr>
        <p:spPr/>
        <p:txBody>
          <a:bodyPr/>
          <a:lstStyle/>
          <a:p>
            <a:fld id="{4FAB73BC-B049-4115-A692-8D63A059BFB8}" type="slidenum">
              <a:rPr lang="en-US" smtClean="0"/>
              <a:t>24</a:t>
            </a:fld>
            <a:endParaRPr lang="en-US"/>
          </a:p>
        </p:txBody>
      </p:sp>
    </p:spTree>
    <p:extLst>
      <p:ext uri="{BB962C8B-B14F-4D97-AF65-F5344CB8AC3E}">
        <p14:creationId xmlns:p14="http://schemas.microsoft.com/office/powerpoint/2010/main" val="25316825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17721E-534E-7F99-9BFE-58E37C5F2987}"/>
              </a:ext>
            </a:extLst>
          </p:cNvPr>
          <p:cNvSpPr>
            <a:spLocks noGrp="1"/>
          </p:cNvSpPr>
          <p:nvPr>
            <p:ph type="title"/>
          </p:nvPr>
        </p:nvSpPr>
        <p:spPr/>
        <p:txBody>
          <a:bodyPr/>
          <a:lstStyle/>
          <a:p>
            <a:r>
              <a:rPr lang="it-IT" dirty="0"/>
              <a:t>LE STABILIZZAZIONI/5</a:t>
            </a:r>
          </a:p>
        </p:txBody>
      </p:sp>
      <p:sp>
        <p:nvSpPr>
          <p:cNvPr id="3" name="Segnaposto contenuto 2">
            <a:extLst>
              <a:ext uri="{FF2B5EF4-FFF2-40B4-BE49-F238E27FC236}">
                <a16:creationId xmlns:a16="http://schemas.microsoft.com/office/drawing/2014/main" id="{85E727B3-DC78-E53B-EA63-9100824A2132}"/>
              </a:ext>
            </a:extLst>
          </p:cNvPr>
          <p:cNvSpPr>
            <a:spLocks noGrp="1"/>
          </p:cNvSpPr>
          <p:nvPr>
            <p:ph idx="1"/>
          </p:nvPr>
        </p:nvSpPr>
        <p:spPr/>
        <p:txBody>
          <a:bodyPr>
            <a:normAutofit/>
          </a:bodyPr>
          <a:lstStyle/>
          <a:p>
            <a:r>
              <a:rPr lang="it-IT" dirty="0"/>
              <a:t>Dl n. 44/2023, articolo 3, comma 5: </a:t>
            </a:r>
            <a:r>
              <a:rPr lang="it-IT" dirty="0">
                <a:solidFill>
                  <a:srgbClr val="000000"/>
                </a:solidFill>
              </a:rPr>
              <a:t> Le regioni, le province, i comuni e le città metropolitane (estensione della legge 69/2025 alle unioni dei comuni), fino al 31 dicembre 2026, possono procedere, nei limiti dei posti disponibili della vigente dotazione organica, previo colloquio selettivo e all'esito della valutazione positiva dell'attività lavorativa svolta, alla stabilizzazione, nella qualifica ricoperta, del personale non dirigenziale, che, entro il predetto termine, abbia maturato almeno trentasei mesi di servizio, anche non continuativi, negli ultimi otto anni, presso l'amministrazione che procede all'assunzione, che sia stato assunto a tempo determinato a seguito di procedure concorsuali conformi ai principi di cui all'articolo 35 del d.lgs. n. 165/2001</a:t>
            </a:r>
            <a:r>
              <a:rPr lang="it-IT" dirty="0"/>
              <a:t> e che sia in possesso dei requisiti di cui all'articolo 20, comma 1, lettere a) e b), del d.lgs. n. 75/2017. Le assunzioni di personale di cui al presente comma sono effettuate a valere sulle facoltà assunzionali di ciascuna amministrazione disponibili a legislazione vigente all'atto della stabilizzazione</a:t>
            </a:r>
          </a:p>
        </p:txBody>
      </p:sp>
      <p:sp>
        <p:nvSpPr>
          <p:cNvPr id="4" name="Segnaposto piè di pagina 3">
            <a:extLst>
              <a:ext uri="{FF2B5EF4-FFF2-40B4-BE49-F238E27FC236}">
                <a16:creationId xmlns:a16="http://schemas.microsoft.com/office/drawing/2014/main" id="{F6E1317E-7A80-7779-6653-D9BFF854BCF7}"/>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93881C15-6897-D502-A5A9-F398E7FB7FE0}"/>
              </a:ext>
            </a:extLst>
          </p:cNvPr>
          <p:cNvSpPr>
            <a:spLocks noGrp="1"/>
          </p:cNvSpPr>
          <p:nvPr>
            <p:ph type="sldNum" sz="quarter" idx="12"/>
          </p:nvPr>
        </p:nvSpPr>
        <p:spPr/>
        <p:txBody>
          <a:bodyPr/>
          <a:lstStyle/>
          <a:p>
            <a:fld id="{4FAB73BC-B049-4115-A692-8D63A059BFB8}" type="slidenum">
              <a:rPr lang="en-US" smtClean="0"/>
              <a:t>25</a:t>
            </a:fld>
            <a:endParaRPr lang="en-US"/>
          </a:p>
        </p:txBody>
      </p:sp>
    </p:spTree>
    <p:extLst>
      <p:ext uri="{BB962C8B-B14F-4D97-AF65-F5344CB8AC3E}">
        <p14:creationId xmlns:p14="http://schemas.microsoft.com/office/powerpoint/2010/main" val="42560169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43F449-AC94-16DF-3B0D-EF34CCAFC171}"/>
              </a:ext>
            </a:extLst>
          </p:cNvPr>
          <p:cNvSpPr>
            <a:spLocks noGrp="1"/>
          </p:cNvSpPr>
          <p:nvPr>
            <p:ph type="title"/>
          </p:nvPr>
        </p:nvSpPr>
        <p:spPr/>
        <p:txBody>
          <a:bodyPr/>
          <a:lstStyle/>
          <a:p>
            <a:r>
              <a:rPr lang="it-IT" dirty="0"/>
              <a:t>Le progressioni verticali ordinarie</a:t>
            </a:r>
          </a:p>
        </p:txBody>
      </p:sp>
      <p:sp>
        <p:nvSpPr>
          <p:cNvPr id="3" name="Segnaposto contenuto 2">
            <a:extLst>
              <a:ext uri="{FF2B5EF4-FFF2-40B4-BE49-F238E27FC236}">
                <a16:creationId xmlns:a16="http://schemas.microsoft.com/office/drawing/2014/main" id="{276C2214-F616-39C6-7715-471DDA5BC742}"/>
              </a:ext>
            </a:extLst>
          </p:cNvPr>
          <p:cNvSpPr>
            <a:spLocks noGrp="1"/>
          </p:cNvSpPr>
          <p:nvPr>
            <p:ph idx="1"/>
          </p:nvPr>
        </p:nvSpPr>
        <p:spPr/>
        <p:txBody>
          <a:bodyPr>
            <a:normAutofit fontScale="92500" lnSpcReduction="10000"/>
          </a:bodyPr>
          <a:lstStyle/>
          <a:p>
            <a:r>
              <a:rPr lang="it-IT" dirty="0"/>
              <a:t>Articolo 52, comma 1 bis, d.lgs. n. 165/2001: </a:t>
            </a:r>
            <a:r>
              <a:rPr lang="it-IT" dirty="0">
                <a:solidFill>
                  <a:srgbClr val="000000"/>
                </a:solidFill>
              </a:rPr>
              <a:t>le progressioni fra le aree e, negli enti locali, anche fra qualifiche diverse, avvengono tramite procedura comparativa basata sulla valutazione positiva conseguita dal dipendente negli ultimi tre anni in servizio, sull'assenza di provvedimenti disciplinari, sul possesso di titoli o competenze professionali ovvero di studio ulteriori rispetto a quelli previsti per l'accesso all'area dall'esterno, </a:t>
            </a:r>
            <a:r>
              <a:rPr lang="it-IT" dirty="0" err="1">
                <a:solidFill>
                  <a:srgbClr val="000000"/>
                </a:solidFill>
              </a:rPr>
              <a:t>nonchè</a:t>
            </a:r>
            <a:r>
              <a:rPr lang="it-IT" dirty="0">
                <a:solidFill>
                  <a:srgbClr val="000000"/>
                </a:solidFill>
              </a:rPr>
              <a:t> sul numero e sulla tipologia degli incarichi rivestiti</a:t>
            </a:r>
            <a:br>
              <a:rPr lang="it-IT" dirty="0">
                <a:solidFill>
                  <a:srgbClr val="000000"/>
                </a:solidFill>
              </a:rPr>
            </a:br>
            <a:r>
              <a:rPr lang="it-IT" dirty="0">
                <a:solidFill>
                  <a:srgbClr val="000000"/>
                </a:solidFill>
              </a:rPr>
              <a:t>Articolo 15, CCNL 16.11.2022: la </a:t>
            </a:r>
            <a:r>
              <a:rPr lang="it-IT" dirty="0"/>
              <a:t>valutazione positiva conseguita dal dipendente negli ultimi tre anni in servizio, o comunque le ultime tre valutazioni disponibili in ordine cronologico, qualora non sia stato possibile effettuare la valutazione a causa di assenza dal servizio in relazione ad una delle annualità; l’assenza di provvedimenti disciplinari negli ultimi due anni; il possesso di titoli o competenze professionali ovvero di studio ulteriori rispetto a quelli previsti per l’accesso all’area dall’esterno; il numero e la tipologia degli incarichi rivestiti.</a:t>
            </a:r>
          </a:p>
          <a:p>
            <a:r>
              <a:rPr lang="it-IT" dirty="0"/>
              <a:t>Esonero dal periodo di prova, conservazione delle ferie non godute, conservazione della RIA, eventuale assegno ad personam a carico del fondo per la contrattazione decentrata</a:t>
            </a:r>
          </a:p>
        </p:txBody>
      </p:sp>
      <p:sp>
        <p:nvSpPr>
          <p:cNvPr id="4" name="Segnaposto piè di pagina 3">
            <a:extLst>
              <a:ext uri="{FF2B5EF4-FFF2-40B4-BE49-F238E27FC236}">
                <a16:creationId xmlns:a16="http://schemas.microsoft.com/office/drawing/2014/main" id="{745578DB-F04F-13C3-3C3A-35500D18BB4E}"/>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064C5A7F-B5EA-7878-837E-719C8D71FD91}"/>
              </a:ext>
            </a:extLst>
          </p:cNvPr>
          <p:cNvSpPr>
            <a:spLocks noGrp="1"/>
          </p:cNvSpPr>
          <p:nvPr>
            <p:ph type="sldNum" sz="quarter" idx="12"/>
          </p:nvPr>
        </p:nvSpPr>
        <p:spPr/>
        <p:txBody>
          <a:bodyPr/>
          <a:lstStyle/>
          <a:p>
            <a:fld id="{4FAB73BC-B049-4115-A692-8D63A059BFB8}" type="slidenum">
              <a:rPr lang="en-US" smtClean="0"/>
              <a:t>26</a:t>
            </a:fld>
            <a:endParaRPr lang="en-US"/>
          </a:p>
        </p:txBody>
      </p:sp>
    </p:spTree>
    <p:extLst>
      <p:ext uri="{BB962C8B-B14F-4D97-AF65-F5344CB8AC3E}">
        <p14:creationId xmlns:p14="http://schemas.microsoft.com/office/powerpoint/2010/main" val="9754347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80C3BB-6084-F4E2-0603-D073A1C9D34D}"/>
              </a:ext>
            </a:extLst>
          </p:cNvPr>
          <p:cNvSpPr>
            <a:spLocks noGrp="1"/>
          </p:cNvSpPr>
          <p:nvPr>
            <p:ph type="title"/>
          </p:nvPr>
        </p:nvSpPr>
        <p:spPr/>
        <p:txBody>
          <a:bodyPr/>
          <a:lstStyle/>
          <a:p>
            <a:r>
              <a:rPr lang="it-IT" dirty="0"/>
              <a:t>LE PROGRESSIONI VERTICALI SPECIALI O IN DEROGA</a:t>
            </a:r>
          </a:p>
        </p:txBody>
      </p:sp>
      <p:sp>
        <p:nvSpPr>
          <p:cNvPr id="3" name="Segnaposto contenuto 2">
            <a:extLst>
              <a:ext uri="{FF2B5EF4-FFF2-40B4-BE49-F238E27FC236}">
                <a16:creationId xmlns:a16="http://schemas.microsoft.com/office/drawing/2014/main" id="{E9C043D0-67B5-216A-E0BB-EA5FA97D92CC}"/>
              </a:ext>
            </a:extLst>
          </p:cNvPr>
          <p:cNvSpPr>
            <a:spLocks noGrp="1"/>
          </p:cNvSpPr>
          <p:nvPr>
            <p:ph idx="1"/>
          </p:nvPr>
        </p:nvSpPr>
        <p:spPr/>
        <p:txBody>
          <a:bodyPr>
            <a:normAutofit fontScale="92500" lnSpcReduction="10000"/>
          </a:bodyPr>
          <a:lstStyle/>
          <a:p>
            <a:r>
              <a:rPr lang="it-IT" dirty="0"/>
              <a:t>Fino a tutto il 2025 sono possibili anche le progressioni verticali speciali o in deroga (articolo 13 CCNL 16.11.2022)</a:t>
            </a:r>
          </a:p>
          <a:p>
            <a:r>
              <a:rPr lang="it-IT" dirty="0"/>
              <a:t>Non necessario il titolo di studio previsto per l’accesso dall’esterno se si ha una elevata anzianità </a:t>
            </a:r>
          </a:p>
          <a:p>
            <a:r>
              <a:rPr lang="it-IT" dirty="0"/>
              <a:t>Sono finanziate con lo 0,55% del monte salari 2018</a:t>
            </a:r>
            <a:br>
              <a:rPr lang="it-IT" dirty="0"/>
            </a:br>
            <a:r>
              <a:rPr lang="it-IT" dirty="0"/>
              <a:t>Non necessitano del bilanciamento con assunzioni dall’esterno: per quelle che superano la soglia dello 0,55% bilanciamento con assunzioni dall’esterno</a:t>
            </a:r>
          </a:p>
          <a:p>
            <a:r>
              <a:rPr lang="it-IT" dirty="0"/>
              <a:t>Le procedure sono oggetto di informazione e a richiesta confronto </a:t>
            </a:r>
          </a:p>
          <a:p>
            <a:r>
              <a:rPr lang="it-IT" dirty="0"/>
              <a:t>Ricorso a procedure valutative; per l’Aran possibile il colloquio: a) previsione contrattuale: esperienza maturata nell’area di provenienza, anche a tempo determinato; b) titolo di studio; c) competenze professionali quali, a titolo esemplificativo, le competenze acquisite attraverso percorsi formativi, le competenze certificate (es. competenze informatiche o linguistiche), le competenze acquisite nei contesti lavorativi, le abilitazioni professionali.</a:t>
            </a:r>
          </a:p>
        </p:txBody>
      </p:sp>
      <p:sp>
        <p:nvSpPr>
          <p:cNvPr id="4" name="Segnaposto piè di pagina 3">
            <a:extLst>
              <a:ext uri="{FF2B5EF4-FFF2-40B4-BE49-F238E27FC236}">
                <a16:creationId xmlns:a16="http://schemas.microsoft.com/office/drawing/2014/main" id="{8922220D-FABB-16DD-9D8F-EBD27290A061}"/>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F3CD477A-6144-7759-F6E1-B89E2BD81D51}"/>
              </a:ext>
            </a:extLst>
          </p:cNvPr>
          <p:cNvSpPr>
            <a:spLocks noGrp="1"/>
          </p:cNvSpPr>
          <p:nvPr>
            <p:ph type="sldNum" sz="quarter" idx="12"/>
          </p:nvPr>
        </p:nvSpPr>
        <p:spPr/>
        <p:txBody>
          <a:bodyPr/>
          <a:lstStyle/>
          <a:p>
            <a:fld id="{4FAB73BC-B049-4115-A692-8D63A059BFB8}" type="slidenum">
              <a:rPr lang="en-US" smtClean="0"/>
              <a:t>27</a:t>
            </a:fld>
            <a:endParaRPr lang="en-US"/>
          </a:p>
        </p:txBody>
      </p:sp>
    </p:spTree>
    <p:extLst>
      <p:ext uri="{BB962C8B-B14F-4D97-AF65-F5344CB8AC3E}">
        <p14:creationId xmlns:p14="http://schemas.microsoft.com/office/powerpoint/2010/main" val="31800459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C05980-3927-EED0-ABD1-9096353B3993}"/>
              </a:ext>
            </a:extLst>
          </p:cNvPr>
          <p:cNvSpPr>
            <a:spLocks noGrp="1"/>
          </p:cNvSpPr>
          <p:nvPr>
            <p:ph type="title"/>
          </p:nvPr>
        </p:nvSpPr>
        <p:spPr/>
        <p:txBody>
          <a:bodyPr>
            <a:normAutofit fontScale="90000"/>
          </a:bodyPr>
          <a:lstStyle/>
          <a:p>
            <a:r>
              <a:rPr lang="it-IT" dirty="0"/>
              <a:t>LO SCORRIMENTO DELLE GRADUATORIE: LE PREVISIONI DELLA LEGGE 69 E DEL DL 25/2025 (1)</a:t>
            </a:r>
          </a:p>
        </p:txBody>
      </p:sp>
      <p:sp>
        <p:nvSpPr>
          <p:cNvPr id="3" name="Segnaposto contenuto 2">
            <a:extLst>
              <a:ext uri="{FF2B5EF4-FFF2-40B4-BE49-F238E27FC236}">
                <a16:creationId xmlns:a16="http://schemas.microsoft.com/office/drawing/2014/main" id="{BE716CB3-3B10-80C7-2608-9DFE2A8EBE91}"/>
              </a:ext>
            </a:extLst>
          </p:cNvPr>
          <p:cNvSpPr>
            <a:spLocks noGrp="1"/>
          </p:cNvSpPr>
          <p:nvPr>
            <p:ph idx="1"/>
          </p:nvPr>
        </p:nvSpPr>
        <p:spPr/>
        <p:txBody>
          <a:bodyPr>
            <a:normAutofit fontScale="92500" lnSpcReduction="20000"/>
          </a:bodyPr>
          <a:lstStyle/>
          <a:p>
            <a:r>
              <a:rPr lang="it-IT" sz="2800" dirty="0"/>
              <a:t>«Entro il termine di validità delle graduatorie e nei limiti delle facoltà assunzionali già autorizzate, le amministrazioni possono procedere allo scorrimento delle graduatorie nei limiti» del 20% dei posti messi a concorso (tetto che non si applica per il reclutamento del personale sanitario e socio-sanitario, educativo e scolastico, compreso quello impiegato nei servizi educativo-scolastici gestiti direttamente dai comuni e dalle unioni di comuni, e dei ricercatori, per il personale non contrattualizzato, per i concorsi banditi dalle regioni, dagli enti regionali e dagli enti locali fino a 20 unità ed ai comuni fino a 3.000 abitanti)</a:t>
            </a:r>
            <a:endParaRPr lang="it-IT" sz="2800" i="1" dirty="0"/>
          </a:p>
          <a:p>
            <a:r>
              <a:rPr lang="it-IT" sz="2800" dirty="0">
                <a:cs typeface="Arial" panose="020B0604020202020204" pitchFamily="34" charset="0"/>
              </a:rPr>
              <a:t>La disposizione consente lo scorrimento anche per ragioni diverse dalle dimissioni dei vincitori</a:t>
            </a:r>
          </a:p>
          <a:p>
            <a:endParaRPr lang="it-IT" dirty="0"/>
          </a:p>
        </p:txBody>
      </p:sp>
      <p:sp>
        <p:nvSpPr>
          <p:cNvPr id="4" name="Segnaposto piè di pagina 3">
            <a:extLst>
              <a:ext uri="{FF2B5EF4-FFF2-40B4-BE49-F238E27FC236}">
                <a16:creationId xmlns:a16="http://schemas.microsoft.com/office/drawing/2014/main" id="{14CC0AF4-64CA-0397-3417-83227B4CB023}"/>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BBF49623-2548-B27F-5A97-D39DC4DB113A}"/>
              </a:ext>
            </a:extLst>
          </p:cNvPr>
          <p:cNvSpPr>
            <a:spLocks noGrp="1"/>
          </p:cNvSpPr>
          <p:nvPr>
            <p:ph type="sldNum" sz="quarter" idx="12"/>
          </p:nvPr>
        </p:nvSpPr>
        <p:spPr/>
        <p:txBody>
          <a:bodyPr/>
          <a:lstStyle/>
          <a:p>
            <a:fld id="{4FAB73BC-B049-4115-A692-8D63A059BFB8}" type="slidenum">
              <a:rPr lang="en-US" smtClean="0"/>
              <a:t>28</a:t>
            </a:fld>
            <a:endParaRPr lang="en-US"/>
          </a:p>
        </p:txBody>
      </p:sp>
    </p:spTree>
    <p:extLst>
      <p:ext uri="{BB962C8B-B14F-4D97-AF65-F5344CB8AC3E}">
        <p14:creationId xmlns:p14="http://schemas.microsoft.com/office/powerpoint/2010/main" val="7774914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C99103-C21C-27BE-1836-98C5E3E546B2}"/>
              </a:ext>
            </a:extLst>
          </p:cNvPr>
          <p:cNvSpPr>
            <a:spLocks noGrp="1"/>
          </p:cNvSpPr>
          <p:nvPr>
            <p:ph type="title"/>
          </p:nvPr>
        </p:nvSpPr>
        <p:spPr/>
        <p:txBody>
          <a:bodyPr>
            <a:normAutofit fontScale="90000"/>
          </a:bodyPr>
          <a:lstStyle/>
          <a:p>
            <a:r>
              <a:rPr lang="it-IT" dirty="0"/>
              <a:t>LO SCORRIMENTO DELLE GRADUATORIE: LE PREVISIONI DELLA LEGGE 69 E DEL DL 25/2025 (2)</a:t>
            </a:r>
          </a:p>
        </p:txBody>
      </p:sp>
      <p:sp>
        <p:nvSpPr>
          <p:cNvPr id="3" name="Segnaposto contenuto 2">
            <a:extLst>
              <a:ext uri="{FF2B5EF4-FFF2-40B4-BE49-F238E27FC236}">
                <a16:creationId xmlns:a16="http://schemas.microsoft.com/office/drawing/2014/main" id="{AE264762-D337-6EC1-1FF3-4D3885A141E9}"/>
              </a:ext>
            </a:extLst>
          </p:cNvPr>
          <p:cNvSpPr>
            <a:spLocks noGrp="1"/>
          </p:cNvSpPr>
          <p:nvPr>
            <p:ph idx="1"/>
          </p:nvPr>
        </p:nvSpPr>
        <p:spPr/>
        <p:txBody>
          <a:bodyPr>
            <a:noAutofit/>
          </a:bodyPr>
          <a:lstStyle/>
          <a:p>
            <a:r>
              <a:rPr lang="it-IT" sz="2800" dirty="0">
                <a:latin typeface="Arial" panose="020B0604020202020204" pitchFamily="34" charset="0"/>
                <a:cs typeface="Arial" panose="020B0604020202020204" pitchFamily="34" charset="0"/>
              </a:rPr>
              <a:t>Tutte le amministrazioni pubbliche, in presenza di profili professionali sovrapponibili a quelli individuati nei propri atti di programmazione, possono reclutare il proprio personale, a tempo determinato o tempo indeterminato, mediante utilizzo di proprie graduatorie vigenti ovvero, previo accordo, mediante l’utilizzo di graduatorie di altre amministrazione. </a:t>
            </a:r>
          </a:p>
          <a:p>
            <a:r>
              <a:rPr lang="it-IT" sz="2800" dirty="0">
                <a:latin typeface="Arial" panose="020B0604020202020204" pitchFamily="34" charset="0"/>
                <a:cs typeface="Arial" panose="020B0604020202020204" pitchFamily="34" charset="0"/>
              </a:rPr>
              <a:t>La norma consente lo scorrimento delle graduatorie anche per le assunzioni a tempo determinato, superando in modo implicito il divieto di cui al </a:t>
            </a:r>
            <a:r>
              <a:rPr lang="it-IT" sz="2800" dirty="0" err="1">
                <a:latin typeface="Arial" panose="020B0604020202020204" pitchFamily="34" charset="0"/>
                <a:cs typeface="Arial" panose="020B0604020202020204" pitchFamily="34" charset="0"/>
              </a:rPr>
              <a:t>d.l.</a:t>
            </a:r>
            <a:r>
              <a:rPr lang="it-IT" sz="2800" dirty="0">
                <a:latin typeface="Arial" panose="020B0604020202020204" pitchFamily="34" charset="0"/>
                <a:cs typeface="Arial" panose="020B0604020202020204" pitchFamily="34" charset="0"/>
              </a:rPr>
              <a:t> n. 101/2013, che finora era derogato solo per le assunzioni necessarie per l’attuazione del PNRR</a:t>
            </a:r>
          </a:p>
        </p:txBody>
      </p:sp>
      <p:sp>
        <p:nvSpPr>
          <p:cNvPr id="4" name="Segnaposto piè di pagina 3">
            <a:extLst>
              <a:ext uri="{FF2B5EF4-FFF2-40B4-BE49-F238E27FC236}">
                <a16:creationId xmlns:a16="http://schemas.microsoft.com/office/drawing/2014/main" id="{891F4977-3FA3-CA6B-F6BE-C7E654177244}"/>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DDC7E8FB-48F5-F685-1136-7FFFD861EE69}"/>
              </a:ext>
            </a:extLst>
          </p:cNvPr>
          <p:cNvSpPr>
            <a:spLocks noGrp="1"/>
          </p:cNvSpPr>
          <p:nvPr>
            <p:ph type="sldNum" sz="quarter" idx="12"/>
          </p:nvPr>
        </p:nvSpPr>
        <p:spPr/>
        <p:txBody>
          <a:bodyPr/>
          <a:lstStyle/>
          <a:p>
            <a:fld id="{4FAB73BC-B049-4115-A692-8D63A059BFB8}" type="slidenum">
              <a:rPr lang="en-US" smtClean="0"/>
              <a:t>29</a:t>
            </a:fld>
            <a:endParaRPr lang="en-US"/>
          </a:p>
        </p:txBody>
      </p:sp>
    </p:spTree>
    <p:extLst>
      <p:ext uri="{BB962C8B-B14F-4D97-AF65-F5344CB8AC3E}">
        <p14:creationId xmlns:p14="http://schemas.microsoft.com/office/powerpoint/2010/main" val="3058935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7D73E3-86AB-8216-2F72-36D6CAF88ABA}"/>
              </a:ext>
            </a:extLst>
          </p:cNvPr>
          <p:cNvSpPr>
            <a:spLocks noGrp="1"/>
          </p:cNvSpPr>
          <p:nvPr>
            <p:ph type="title"/>
          </p:nvPr>
        </p:nvSpPr>
        <p:spPr/>
        <p:txBody>
          <a:bodyPr/>
          <a:lstStyle/>
          <a:p>
            <a:r>
              <a:rPr lang="it-IT"/>
              <a:t>IL PROGRAMMA DEL FABBISOGNO</a:t>
            </a:r>
          </a:p>
        </p:txBody>
      </p:sp>
      <p:sp>
        <p:nvSpPr>
          <p:cNvPr id="3" name="Segnaposto contenuto 2">
            <a:extLst>
              <a:ext uri="{FF2B5EF4-FFF2-40B4-BE49-F238E27FC236}">
                <a16:creationId xmlns:a16="http://schemas.microsoft.com/office/drawing/2014/main" id="{02928800-85E5-B211-6F00-7016179D75A2}"/>
              </a:ext>
            </a:extLst>
          </p:cNvPr>
          <p:cNvSpPr>
            <a:spLocks noGrp="1"/>
          </p:cNvSpPr>
          <p:nvPr>
            <p:ph idx="1"/>
          </p:nvPr>
        </p:nvSpPr>
        <p:spPr/>
        <p:txBody>
          <a:bodyPr>
            <a:noAutofit/>
          </a:bodyPr>
          <a:lstStyle/>
          <a:p>
            <a:r>
              <a:rPr lang="it-IT" sz="1400" dirty="0"/>
              <a:t>Tutte le assunzioni vanno previste nel piano del fabbisogno del personale</a:t>
            </a:r>
          </a:p>
          <a:p>
            <a:r>
              <a:rPr lang="it-IT" sz="1400" dirty="0"/>
              <a:t>Occorre dare corso alla inclusione delle assunzioni flessibili nel programma del fabbisogno</a:t>
            </a:r>
          </a:p>
          <a:p>
            <a:r>
              <a:rPr lang="it-IT" sz="1400" dirty="0"/>
              <a:t>Nel DUP vanno inserite solamente le capacità assunzionali che si intendono utilizzare</a:t>
            </a:r>
          </a:p>
          <a:p>
            <a:r>
              <a:rPr lang="it-IT" sz="1400" dirty="0"/>
              <a:t>In caso di mancata adozione del PIAO, ex dl 198/2022, art. 10 comma 11 ter, possibili solo assunzioni a tempo determinato per l’attuazione del PNRR, protezione civile, polizia locale, istruzione pubblica e servizi sociali</a:t>
            </a:r>
          </a:p>
          <a:p>
            <a:r>
              <a:rPr lang="it-IT" sz="1400" dirty="0"/>
              <a:t>Parere dei revisori dei conti</a:t>
            </a:r>
          </a:p>
          <a:p>
            <a:r>
              <a:rPr lang="it-IT" sz="1400" dirty="0"/>
              <a:t>Il contenuto: 1) consistenza di personale al 31 dicembre dell’anno precedente, suddiviso per inquadramento professionale; 2) capacità assunzionale dell’amministrazione, calcolata sulla base dei vigenti vincoli di spesa (nel DUP); 3) programmazione delle cessazioni dal servizio, effettuata sulla base della disciplina vigente, e stima dell’evoluzione dei fabbisogni di personale in relazione alle scelte sul reclutamento, operate sulla base della digitalizzazione, delle esternalizzazioni o internalizzazioni o dismissioni di servizi, attività o funzioni; 4) strategie di copertura del fabbisogno, ove individuate; 5) strategie di formazione del personale, evidenziando le priorità strategiche in termini di riqualificazione o potenziamento delle competenze organizzate per livello organizzativo e per filiera professionale; 6) situazioni di soprannumero o le eccedenze di personale, in relazione alle esigenze funzionali.</a:t>
            </a:r>
          </a:p>
          <a:p>
            <a:r>
              <a:rPr lang="it-IT" sz="1400" dirty="0"/>
              <a:t>DL 25/2025: indicare le assunzioni necessarie </a:t>
            </a:r>
            <a:r>
              <a:rPr lang="it-IT" sz="1400" kern="100" dirty="0">
                <a:ea typeface="Aptos" panose="020B0004020202020204" pitchFamily="34" charset="0"/>
                <a:cs typeface="Times New Roman" panose="02020603050405020304" pitchFamily="18" charset="0"/>
              </a:rPr>
              <a:t>per la transizione digitale, l’innovazione tecnologica, con particolare riguardo alla intelligenza artificiale, la sicurezza informatica e la gestione dei big data. Le PA definiscono, nella programmazione della formazione, indirizzi in materia di transizione digitale correlati alle proprie dimensioni ed alle proprie specifiche esigenze.</a:t>
            </a:r>
            <a:endParaRPr lang="it-IT" sz="1400" dirty="0"/>
          </a:p>
        </p:txBody>
      </p:sp>
      <p:sp>
        <p:nvSpPr>
          <p:cNvPr id="4" name="Segnaposto piè di pagina 3">
            <a:extLst>
              <a:ext uri="{FF2B5EF4-FFF2-40B4-BE49-F238E27FC236}">
                <a16:creationId xmlns:a16="http://schemas.microsoft.com/office/drawing/2014/main" id="{B09F6123-4860-25A0-8784-A36E574F6AB1}"/>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4A03B0FD-ECA0-F65C-BAF7-614C12F57DFA}"/>
              </a:ext>
            </a:extLst>
          </p:cNvPr>
          <p:cNvSpPr>
            <a:spLocks noGrp="1"/>
          </p:cNvSpPr>
          <p:nvPr>
            <p:ph type="sldNum" sz="quarter" idx="12"/>
          </p:nvPr>
        </p:nvSpPr>
        <p:spPr/>
        <p:txBody>
          <a:bodyPr/>
          <a:lstStyle/>
          <a:p>
            <a:fld id="{4FAB73BC-B049-4115-A692-8D63A059BFB8}" type="slidenum">
              <a:rPr lang="en-US" smtClean="0"/>
              <a:t>3</a:t>
            </a:fld>
            <a:endParaRPr lang="en-US"/>
          </a:p>
        </p:txBody>
      </p:sp>
    </p:spTree>
    <p:extLst>
      <p:ext uri="{BB962C8B-B14F-4D97-AF65-F5344CB8AC3E}">
        <p14:creationId xmlns:p14="http://schemas.microsoft.com/office/powerpoint/2010/main" val="29061561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79EBF8-8021-D867-01BC-2DC08F412223}"/>
              </a:ext>
            </a:extLst>
          </p:cNvPr>
          <p:cNvSpPr>
            <a:spLocks noGrp="1"/>
          </p:cNvSpPr>
          <p:nvPr>
            <p:ph type="title"/>
          </p:nvPr>
        </p:nvSpPr>
        <p:spPr/>
        <p:txBody>
          <a:bodyPr>
            <a:normAutofit fontScale="90000"/>
          </a:bodyPr>
          <a:lstStyle/>
          <a:p>
            <a:r>
              <a:rPr lang="it-IT" dirty="0"/>
              <a:t>LO SCORRIMENTO DELLE GRADUATORIE: LE PREVISIONI DELLA LEGGE 69 E DEL DL 25/2025 (3)</a:t>
            </a:r>
          </a:p>
        </p:txBody>
      </p:sp>
      <p:sp>
        <p:nvSpPr>
          <p:cNvPr id="3" name="Segnaposto contenuto 2">
            <a:extLst>
              <a:ext uri="{FF2B5EF4-FFF2-40B4-BE49-F238E27FC236}">
                <a16:creationId xmlns:a16="http://schemas.microsoft.com/office/drawing/2014/main" id="{7C424D16-4309-BA77-D8AC-C88214B33D24}"/>
              </a:ext>
            </a:extLst>
          </p:cNvPr>
          <p:cNvSpPr>
            <a:spLocks noGrp="1"/>
          </p:cNvSpPr>
          <p:nvPr>
            <p:ph idx="1"/>
          </p:nvPr>
        </p:nvSpPr>
        <p:spPr/>
        <p:txBody>
          <a:bodyPr>
            <a:normAutofit fontScale="77500" lnSpcReduction="20000"/>
          </a:bodyPr>
          <a:lstStyle/>
          <a:p>
            <a:r>
              <a:rPr lang="it-IT" sz="2800" dirty="0"/>
              <a:t>«La graduatoria si intende utilmente scorsa quando, entro il limite temporale di validità, l'amministrazione titolare individua, o cede ad amministrazioni terze, candidati idonei individuati nominativamente, in ordine di graduatoria, per la successiva convocazione da parte dell'amministrazione procedente, a nulla rilevando il momento della stipula del contratto di assunzione»</a:t>
            </a:r>
          </a:p>
          <a:p>
            <a:r>
              <a:rPr lang="it-IT" sz="2800" dirty="0"/>
              <a:t>Disposizione che innova le regole in vigore e chiarisce i contrasti interpretativi ed applicativi sia sulla data di scadenza sia sulle modalità di scorrimento delle graduatorie</a:t>
            </a:r>
          </a:p>
          <a:p>
            <a:r>
              <a:rPr lang="it-IT" sz="2800" dirty="0"/>
              <a:t>Per le PA vale il principio per cui il concorso è lo strumento ordinario e prioritario per il reclutamento di personale e di conseguenza è necessario procedere all’immissione in servizio di tutti i vincitori di concorso prima di avviare nuove procedure concorsuali. La disposizione si applica anche ai concorsi già banditi e che sono in fase di svolgimento: non vi è un divieto alla indizione di un concorso in presenza di una graduatoria valida di idonei</a:t>
            </a:r>
          </a:p>
        </p:txBody>
      </p:sp>
      <p:sp>
        <p:nvSpPr>
          <p:cNvPr id="4" name="Segnaposto piè di pagina 3">
            <a:extLst>
              <a:ext uri="{FF2B5EF4-FFF2-40B4-BE49-F238E27FC236}">
                <a16:creationId xmlns:a16="http://schemas.microsoft.com/office/drawing/2014/main" id="{32B4F4B3-6406-A802-8E82-1DD1B5171DFE}"/>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BD0FC898-D0B5-6E5C-0F63-20829EE2FAFA}"/>
              </a:ext>
            </a:extLst>
          </p:cNvPr>
          <p:cNvSpPr>
            <a:spLocks noGrp="1"/>
          </p:cNvSpPr>
          <p:nvPr>
            <p:ph type="sldNum" sz="quarter" idx="12"/>
          </p:nvPr>
        </p:nvSpPr>
        <p:spPr/>
        <p:txBody>
          <a:bodyPr/>
          <a:lstStyle/>
          <a:p>
            <a:fld id="{4FAB73BC-B049-4115-A692-8D63A059BFB8}" type="slidenum">
              <a:rPr lang="en-US" smtClean="0"/>
              <a:t>30</a:t>
            </a:fld>
            <a:endParaRPr lang="en-US"/>
          </a:p>
        </p:txBody>
      </p:sp>
    </p:spTree>
    <p:extLst>
      <p:ext uri="{BB962C8B-B14F-4D97-AF65-F5344CB8AC3E}">
        <p14:creationId xmlns:p14="http://schemas.microsoft.com/office/powerpoint/2010/main" val="6521085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6C0AA0-2C94-633C-29E0-E0D8E593EC10}"/>
              </a:ext>
            </a:extLst>
          </p:cNvPr>
          <p:cNvSpPr>
            <a:spLocks noGrp="1"/>
          </p:cNvSpPr>
          <p:nvPr>
            <p:ph type="title"/>
          </p:nvPr>
        </p:nvSpPr>
        <p:spPr/>
        <p:txBody>
          <a:bodyPr/>
          <a:lstStyle/>
          <a:p>
            <a:r>
              <a:rPr lang="it-IT" dirty="0"/>
              <a:t>ALTRE NOVITA’ della legge 69 e del dl 25/2025</a:t>
            </a:r>
          </a:p>
        </p:txBody>
      </p:sp>
      <p:sp>
        <p:nvSpPr>
          <p:cNvPr id="3" name="Segnaposto contenuto 2">
            <a:extLst>
              <a:ext uri="{FF2B5EF4-FFF2-40B4-BE49-F238E27FC236}">
                <a16:creationId xmlns:a16="http://schemas.microsoft.com/office/drawing/2014/main" id="{6EC4CD88-45DF-1EB2-F946-B6CB3F8B376F}"/>
              </a:ext>
            </a:extLst>
          </p:cNvPr>
          <p:cNvSpPr>
            <a:spLocks noGrp="1"/>
          </p:cNvSpPr>
          <p:nvPr>
            <p:ph idx="1"/>
          </p:nvPr>
        </p:nvSpPr>
        <p:spPr/>
        <p:txBody>
          <a:bodyPr>
            <a:noAutofit/>
          </a:bodyPr>
          <a:lstStyle/>
          <a:p>
            <a:r>
              <a:rPr lang="it-IT" sz="1800" dirty="0"/>
              <a:t>Validità triennale delle graduatorie degli enti locali dal 15 marzo 2025</a:t>
            </a:r>
          </a:p>
          <a:p>
            <a:r>
              <a:rPr lang="it-IT" sz="1800" dirty="0"/>
              <a:t>Compiti delle commissioni di concorso: </a:t>
            </a:r>
            <a:r>
              <a:rPr lang="it-IT" sz="1800" kern="100" dirty="0">
                <a:ea typeface="Aptos" panose="020B0004020202020204" pitchFamily="34" charset="0"/>
                <a:cs typeface="Times New Roman" panose="02020603050405020304" pitchFamily="18" charset="0"/>
              </a:rPr>
              <a:t>al termine dello svolgimento delle prove d'esame elaborano una graduatoria di merito sulla base dei soli risultati delle predette prove. Su tale graduatoria sono applicati i punteggi relativi ai titoli previsti dal bando e, successivamente, sono applicate le precedenze e le preferenze. Su tale ultima elaborazione le commissioni applicano il limite di cui al comma 5-ter. Sulla graduatoria risultante si applicano, entro il limite del 20 per cento degli idonei, le riserve di posti previste dal bando. Al fine di assicurare la trasparenza della procedura concorsuale, la graduatoria di merito, quella risultante dall'applicazione dei titoli sulla graduatoria di merito e quella finale sulla quale si applicano le riserve previste dal bando, sono pubblicate contestualmente anche con un solo documento sul Portale unico del reclutamento di cui all'articolo 35-ter e sul sito dell'amministrazione procedente anche tramite link in un'area ad accesso riservato ai partecipanti, utilizzando le specifiche funzionalità previste dal predetto Portale. Resta ferma la minimizzazione dei dati personali. Restano fermi i vincoli dell’articolo 19 del d.lgs. n. 33/2013. </a:t>
            </a:r>
          </a:p>
          <a:p>
            <a:r>
              <a:rPr lang="it-IT" sz="1800" dirty="0">
                <a:latin typeface="Aptos" panose="020B0004020202020204" pitchFamily="34" charset="0"/>
                <a:ea typeface="Aptos" panose="020B0004020202020204" pitchFamily="34" charset="0"/>
                <a:cs typeface="Times New Roman" panose="02020603050405020304" pitchFamily="18" charset="0"/>
              </a:rPr>
              <a:t>Gli esiti degli orali con l’elenco degli esaminati sono pubblicati nel luogo in cui si è svolto l’esame.</a:t>
            </a:r>
            <a:r>
              <a:rPr lang="it-IT" sz="1800" dirty="0"/>
              <a:t> </a:t>
            </a:r>
            <a:br>
              <a:rPr lang="it-IT" sz="1800" dirty="0"/>
            </a:br>
            <a:r>
              <a:rPr lang="it-IT" sz="1800" dirty="0"/>
              <a:t>Mobilità e comandi</a:t>
            </a:r>
          </a:p>
          <a:p>
            <a:r>
              <a:rPr lang="it-IT" sz="1800" dirty="0"/>
              <a:t>L’attrattività delle PA per i giovani</a:t>
            </a:r>
          </a:p>
        </p:txBody>
      </p:sp>
      <p:sp>
        <p:nvSpPr>
          <p:cNvPr id="4" name="Segnaposto piè di pagina 3">
            <a:extLst>
              <a:ext uri="{FF2B5EF4-FFF2-40B4-BE49-F238E27FC236}">
                <a16:creationId xmlns:a16="http://schemas.microsoft.com/office/drawing/2014/main" id="{CF7DC1A0-8574-9303-3C3D-CC5AEB5543BB}"/>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1A0F845A-4F2D-0C06-1C91-EC838B58DDC6}"/>
              </a:ext>
            </a:extLst>
          </p:cNvPr>
          <p:cNvSpPr>
            <a:spLocks noGrp="1"/>
          </p:cNvSpPr>
          <p:nvPr>
            <p:ph type="sldNum" sz="quarter" idx="12"/>
          </p:nvPr>
        </p:nvSpPr>
        <p:spPr/>
        <p:txBody>
          <a:bodyPr/>
          <a:lstStyle/>
          <a:p>
            <a:fld id="{4FAB73BC-B049-4115-A692-8D63A059BFB8}" type="slidenum">
              <a:rPr lang="en-US" smtClean="0"/>
              <a:t>31</a:t>
            </a:fld>
            <a:endParaRPr lang="en-US"/>
          </a:p>
        </p:txBody>
      </p:sp>
    </p:spTree>
    <p:extLst>
      <p:ext uri="{BB962C8B-B14F-4D97-AF65-F5344CB8AC3E}">
        <p14:creationId xmlns:p14="http://schemas.microsoft.com/office/powerpoint/2010/main" val="2348695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4A46D6-4527-7BA3-DCC3-BD146E42C87D}"/>
              </a:ext>
            </a:extLst>
          </p:cNvPr>
          <p:cNvSpPr>
            <a:spLocks noGrp="1"/>
          </p:cNvSpPr>
          <p:nvPr>
            <p:ph type="title"/>
          </p:nvPr>
        </p:nvSpPr>
        <p:spPr/>
        <p:txBody>
          <a:bodyPr/>
          <a:lstStyle/>
          <a:p>
            <a:r>
              <a:rPr lang="it-IT"/>
              <a:t>LE CAPACITA’ ASSUNZIONALI 2025</a:t>
            </a:r>
          </a:p>
        </p:txBody>
      </p:sp>
      <p:sp>
        <p:nvSpPr>
          <p:cNvPr id="3" name="Segnaposto contenuto 2">
            <a:extLst>
              <a:ext uri="{FF2B5EF4-FFF2-40B4-BE49-F238E27FC236}">
                <a16:creationId xmlns:a16="http://schemas.microsoft.com/office/drawing/2014/main" id="{39BC6F7C-6841-E7E7-DD5E-BA8177BEE6B4}"/>
              </a:ext>
            </a:extLst>
          </p:cNvPr>
          <p:cNvSpPr>
            <a:spLocks noGrp="1"/>
          </p:cNvSpPr>
          <p:nvPr>
            <p:ph idx="1"/>
          </p:nvPr>
        </p:nvSpPr>
        <p:spPr/>
        <p:txBody>
          <a:bodyPr/>
          <a:lstStyle/>
          <a:p>
            <a:pPr>
              <a:buFont typeface="Courier New" panose="02070309020205020404" pitchFamily="49" charset="0"/>
              <a:buChar char="o"/>
            </a:pPr>
            <a:r>
              <a:rPr lang="it-IT"/>
              <a:t> </a:t>
            </a:r>
            <a:r>
              <a:rPr lang="it-IT" sz="2400"/>
              <a:t>In termini generali si applica il principio del turnover: capacità pari al 100% dei risparmi delle cessazioni dell’anno precedente e dei 5 anni precedenti che non sono state utilizzate</a:t>
            </a:r>
          </a:p>
          <a:p>
            <a:pPr>
              <a:buFont typeface="Courier New" panose="02070309020205020404" pitchFamily="49" charset="0"/>
              <a:buChar char="o"/>
            </a:pPr>
            <a:r>
              <a:rPr lang="it-IT" sz="2400"/>
              <a:t> Per l’anno 2025 (comma 830 della legge di bilancio 2025) le capacità </a:t>
            </a:r>
            <a:r>
              <a:rPr lang="it-IT" sz="2400" err="1"/>
              <a:t>assunzionali</a:t>
            </a:r>
            <a:r>
              <a:rPr lang="it-IT" sz="2400"/>
              <a:t> sono pari al 75% dei risparmi delle cessazioni dell’anno precedente e dei 5 anni precedenti che non sono state utilizzate</a:t>
            </a:r>
          </a:p>
          <a:p>
            <a:pPr>
              <a:buFont typeface="Courier New" panose="02070309020205020404" pitchFamily="49" charset="0"/>
              <a:buChar char="o"/>
            </a:pPr>
            <a:r>
              <a:rPr lang="it-IT" sz="2400"/>
              <a:t> Applicazione di disposizioni speciali dettate per specifiche amministrazioni pubbliche</a:t>
            </a:r>
          </a:p>
        </p:txBody>
      </p:sp>
      <p:sp>
        <p:nvSpPr>
          <p:cNvPr id="4" name="Segnaposto piè di pagina 3">
            <a:extLst>
              <a:ext uri="{FF2B5EF4-FFF2-40B4-BE49-F238E27FC236}">
                <a16:creationId xmlns:a16="http://schemas.microsoft.com/office/drawing/2014/main" id="{B28AD8E9-97F0-10CE-34C3-D7FEF1BF29AE}"/>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0E1C1B9E-B7EE-2FF8-C947-56C5CC9FDAB0}"/>
              </a:ext>
            </a:extLst>
          </p:cNvPr>
          <p:cNvSpPr>
            <a:spLocks noGrp="1"/>
          </p:cNvSpPr>
          <p:nvPr>
            <p:ph type="sldNum" sz="quarter" idx="12"/>
          </p:nvPr>
        </p:nvSpPr>
        <p:spPr/>
        <p:txBody>
          <a:bodyPr/>
          <a:lstStyle/>
          <a:p>
            <a:fld id="{4FAB73BC-B049-4115-A692-8D63A059BFB8}" type="slidenum">
              <a:rPr lang="en-US" smtClean="0"/>
              <a:t>4</a:t>
            </a:fld>
            <a:endParaRPr lang="en-US"/>
          </a:p>
        </p:txBody>
      </p:sp>
    </p:spTree>
    <p:extLst>
      <p:ext uri="{BB962C8B-B14F-4D97-AF65-F5344CB8AC3E}">
        <p14:creationId xmlns:p14="http://schemas.microsoft.com/office/powerpoint/2010/main" val="3219428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98E242-31B3-51BE-8EE2-0529CEA248CE}"/>
              </a:ext>
            </a:extLst>
          </p:cNvPr>
          <p:cNvSpPr>
            <a:spLocks noGrp="1"/>
          </p:cNvSpPr>
          <p:nvPr>
            <p:ph type="title"/>
          </p:nvPr>
        </p:nvSpPr>
        <p:spPr/>
        <p:txBody>
          <a:bodyPr/>
          <a:lstStyle/>
          <a:p>
            <a:r>
              <a:rPr lang="it-IT"/>
              <a:t>LE CAPACITA’ ASSUNZIONALI DEGLI ENTI LOCALI/1</a:t>
            </a:r>
          </a:p>
        </p:txBody>
      </p:sp>
      <p:sp>
        <p:nvSpPr>
          <p:cNvPr id="3" name="Segnaposto contenuto 2">
            <a:extLst>
              <a:ext uri="{FF2B5EF4-FFF2-40B4-BE49-F238E27FC236}">
                <a16:creationId xmlns:a16="http://schemas.microsoft.com/office/drawing/2014/main" id="{B8EC57B7-01D1-9701-F31F-BB7C92990AED}"/>
              </a:ext>
            </a:extLst>
          </p:cNvPr>
          <p:cNvSpPr>
            <a:spLocks noGrp="1"/>
          </p:cNvSpPr>
          <p:nvPr>
            <p:ph idx="1"/>
          </p:nvPr>
        </p:nvSpPr>
        <p:spPr/>
        <p:txBody>
          <a:bodyPr>
            <a:normAutofit fontScale="77500" lnSpcReduction="20000"/>
          </a:bodyPr>
          <a:lstStyle/>
          <a:p>
            <a:r>
              <a:rPr lang="it-IT"/>
              <a:t>Per i comuni, le province e le regioni si applicano le prescrizioni dell’articolo 33 del </a:t>
            </a:r>
            <a:r>
              <a:rPr lang="it-IT" err="1"/>
              <a:t>d.l.</a:t>
            </a:r>
            <a:r>
              <a:rPr lang="it-IT"/>
              <a:t> nl. 34/2019 ed i decreti attuativi</a:t>
            </a:r>
          </a:p>
          <a:p>
            <a:r>
              <a:rPr lang="it-IT"/>
              <a:t>Per gli altri enti locali e per le unioni dei comuni sostituzione del 100% dei cessati o della spesa dei cessati; fino al 2024 anche delle cessazioni che intervengono nel corso dell’anno; utilizzazione dei risparmi delle capacità assunzionali dei 5 anni precedenti non utilizzate</a:t>
            </a:r>
          </a:p>
          <a:p>
            <a:r>
              <a:rPr lang="it-IT"/>
              <a:t>Loro determinazione sulla base del rapporto tra spesa del personale ed entrate correnti al netto del FCDE</a:t>
            </a:r>
          </a:p>
          <a:p>
            <a:r>
              <a:rPr lang="it-IT"/>
              <a:t>Suddivisione dei comuni in tre gruppi (anche gli enti cd intermedi), mentre le regioni, le province e le città metropolitane sono suddivise in due gruppi</a:t>
            </a:r>
          </a:p>
          <a:p>
            <a:r>
              <a:rPr lang="it-IT"/>
              <a:t>Fare riferimento per la spesa del personale all’ultimo consuntivo, per le entrate correnti alla media degli ultimi tre e per il FCDE al bilancio preventivo dell’anno in cui è stato approvato l’ultimo consuntivo</a:t>
            </a:r>
          </a:p>
          <a:p>
            <a:r>
              <a:rPr lang="it-IT"/>
              <a:t>La nozione assai ampia di spesa del personale: gli effetti dei maggiori oneri determinati dai rinnovi contrattuali</a:t>
            </a:r>
          </a:p>
          <a:p>
            <a:r>
              <a:rPr lang="it-IT"/>
              <a:t>La nozione di entrate correnti</a:t>
            </a:r>
          </a:p>
        </p:txBody>
      </p:sp>
      <p:sp>
        <p:nvSpPr>
          <p:cNvPr id="4" name="Segnaposto piè di pagina 3">
            <a:extLst>
              <a:ext uri="{FF2B5EF4-FFF2-40B4-BE49-F238E27FC236}">
                <a16:creationId xmlns:a16="http://schemas.microsoft.com/office/drawing/2014/main" id="{6DC75B17-9A13-5CA8-7007-C17255F0D80D}"/>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4904099D-3CFD-D8D3-1244-A87C75B31222}"/>
              </a:ext>
            </a:extLst>
          </p:cNvPr>
          <p:cNvSpPr>
            <a:spLocks noGrp="1"/>
          </p:cNvSpPr>
          <p:nvPr>
            <p:ph type="sldNum" sz="quarter" idx="12"/>
          </p:nvPr>
        </p:nvSpPr>
        <p:spPr/>
        <p:txBody>
          <a:bodyPr/>
          <a:lstStyle/>
          <a:p>
            <a:fld id="{4FAB73BC-B049-4115-A692-8D63A059BFB8}" type="slidenum">
              <a:rPr lang="en-US" smtClean="0"/>
              <a:t>5</a:t>
            </a:fld>
            <a:endParaRPr lang="en-US"/>
          </a:p>
        </p:txBody>
      </p:sp>
    </p:spTree>
    <p:extLst>
      <p:ext uri="{BB962C8B-B14F-4D97-AF65-F5344CB8AC3E}">
        <p14:creationId xmlns:p14="http://schemas.microsoft.com/office/powerpoint/2010/main" val="445746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1DF2A5-9FE0-4F41-97E0-EC180A31E67B}"/>
              </a:ext>
            </a:extLst>
          </p:cNvPr>
          <p:cNvSpPr>
            <a:spLocks noGrp="1"/>
          </p:cNvSpPr>
          <p:nvPr>
            <p:ph type="title"/>
          </p:nvPr>
        </p:nvSpPr>
        <p:spPr/>
        <p:txBody>
          <a:bodyPr/>
          <a:lstStyle/>
          <a:p>
            <a:r>
              <a:rPr lang="it-IT"/>
              <a:t>Le </a:t>
            </a:r>
            <a:r>
              <a:rPr lang="it-IT" err="1"/>
              <a:t>capacita’</a:t>
            </a:r>
            <a:r>
              <a:rPr lang="it-IT"/>
              <a:t> </a:t>
            </a:r>
            <a:r>
              <a:rPr lang="it-IT" err="1"/>
              <a:t>assunzionali</a:t>
            </a:r>
            <a:r>
              <a:rPr lang="it-IT"/>
              <a:t>/2</a:t>
            </a:r>
          </a:p>
        </p:txBody>
      </p:sp>
      <p:sp>
        <p:nvSpPr>
          <p:cNvPr id="3" name="Segnaposto contenuto 2">
            <a:extLst>
              <a:ext uri="{FF2B5EF4-FFF2-40B4-BE49-F238E27FC236}">
                <a16:creationId xmlns:a16="http://schemas.microsoft.com/office/drawing/2014/main" id="{CA0FA620-D78B-0FBA-F7A2-73A52B43B225}"/>
              </a:ext>
            </a:extLst>
          </p:cNvPr>
          <p:cNvSpPr>
            <a:spLocks noGrp="1"/>
          </p:cNvSpPr>
          <p:nvPr>
            <p:ph idx="1"/>
          </p:nvPr>
        </p:nvSpPr>
        <p:spPr/>
        <p:txBody>
          <a:bodyPr>
            <a:normAutofit fontScale="70000" lnSpcReduction="20000"/>
          </a:bodyPr>
          <a:lstStyle/>
          <a:p>
            <a:r>
              <a:rPr lang="it-IT"/>
              <a:t>Valori diversi per la determinazione delle fasce sulla base della fascia demografica e del rapporto spesa del personale entrate correnti</a:t>
            </a:r>
          </a:p>
          <a:p>
            <a:r>
              <a:rPr lang="it-IT"/>
              <a:t>Aumento per gli enti virtuosi: fino al 2024 entro i tetti della spesa del personale 2018 fissati dal decreto e comunque entro la soglia di virtuosità</a:t>
            </a:r>
          </a:p>
          <a:p>
            <a:r>
              <a:rPr lang="it-IT"/>
              <a:t>Non peggioramento del rapporto per quelli intermedi</a:t>
            </a:r>
          </a:p>
          <a:p>
            <a:r>
              <a:rPr lang="it-IT"/>
              <a:t>Vincolo a rientrare nella soglia prevista per gli enti intermedi entro il 2025</a:t>
            </a:r>
          </a:p>
          <a:p>
            <a:r>
              <a:rPr lang="it-IT"/>
              <a:t>La necessità di aggiornamento nel corso dell’anno, con riferimento in particolare agli effetti del conto consuntivo</a:t>
            </a:r>
          </a:p>
          <a:p>
            <a:r>
              <a:rPr lang="it-IT"/>
              <a:t>Gli effetti del superamento del tetto fissato ad ogni ente</a:t>
            </a:r>
          </a:p>
          <a:p>
            <a:r>
              <a:rPr lang="it-IT"/>
              <a:t>Le assunzioni </a:t>
            </a:r>
            <a:r>
              <a:rPr lang="it-IT" err="1"/>
              <a:t>eterofinanziate</a:t>
            </a:r>
            <a:r>
              <a:rPr lang="it-IT"/>
              <a:t> effettuate dall’ottobre 2020 vanno al di fuori</a:t>
            </a:r>
          </a:p>
          <a:p>
            <a:r>
              <a:rPr lang="it-IT"/>
              <a:t>La non inclusione delle gestioni associate e del cd scavalco condiviso</a:t>
            </a:r>
          </a:p>
          <a:p>
            <a:r>
              <a:rPr lang="it-IT"/>
              <a:t>Gli effetti sulla mobilità volontaria</a:t>
            </a:r>
          </a:p>
          <a:p>
            <a:r>
              <a:rPr lang="it-IT"/>
              <a:t>Il calcolo dei maggiori oneri derivanti dalle progressioni verticali</a:t>
            </a:r>
          </a:p>
        </p:txBody>
      </p:sp>
      <p:sp>
        <p:nvSpPr>
          <p:cNvPr id="4" name="Segnaposto piè di pagina 3">
            <a:extLst>
              <a:ext uri="{FF2B5EF4-FFF2-40B4-BE49-F238E27FC236}">
                <a16:creationId xmlns:a16="http://schemas.microsoft.com/office/drawing/2014/main" id="{306C0D3D-FF82-8CDB-BCEC-C80A89D1E775}"/>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1BF2E35C-BF14-DC43-BC98-2D7B76D27FF1}"/>
              </a:ext>
            </a:extLst>
          </p:cNvPr>
          <p:cNvSpPr>
            <a:spLocks noGrp="1"/>
          </p:cNvSpPr>
          <p:nvPr>
            <p:ph type="sldNum" sz="quarter" idx="12"/>
          </p:nvPr>
        </p:nvSpPr>
        <p:spPr/>
        <p:txBody>
          <a:bodyPr/>
          <a:lstStyle/>
          <a:p>
            <a:fld id="{4FAB73BC-B049-4115-A692-8D63A059BFB8}" type="slidenum">
              <a:rPr lang="en-US" smtClean="0"/>
              <a:t>6</a:t>
            </a:fld>
            <a:endParaRPr lang="en-US"/>
          </a:p>
        </p:txBody>
      </p:sp>
    </p:spTree>
    <p:extLst>
      <p:ext uri="{BB962C8B-B14F-4D97-AF65-F5344CB8AC3E}">
        <p14:creationId xmlns:p14="http://schemas.microsoft.com/office/powerpoint/2010/main" val="1556139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E13FCE-1415-3D56-44F1-47906DB5AA83}"/>
              </a:ext>
            </a:extLst>
          </p:cNvPr>
          <p:cNvSpPr>
            <a:spLocks noGrp="1"/>
          </p:cNvSpPr>
          <p:nvPr>
            <p:ph type="title"/>
          </p:nvPr>
        </p:nvSpPr>
        <p:spPr/>
        <p:txBody>
          <a:bodyPr/>
          <a:lstStyle/>
          <a:p>
            <a:r>
              <a:rPr lang="it-IT"/>
              <a:t>LE CAPACITA’ ASSUNZIONALI AGGIUNTIVE DELLE UNIONE DEI COMUNI</a:t>
            </a:r>
          </a:p>
        </p:txBody>
      </p:sp>
      <p:sp>
        <p:nvSpPr>
          <p:cNvPr id="3" name="Segnaposto contenuto 2">
            <a:extLst>
              <a:ext uri="{FF2B5EF4-FFF2-40B4-BE49-F238E27FC236}">
                <a16:creationId xmlns:a16="http://schemas.microsoft.com/office/drawing/2014/main" id="{6A176442-F8E6-6227-1163-53B89DE07901}"/>
              </a:ext>
            </a:extLst>
          </p:cNvPr>
          <p:cNvSpPr>
            <a:spLocks noGrp="1"/>
          </p:cNvSpPr>
          <p:nvPr>
            <p:ph idx="1"/>
          </p:nvPr>
        </p:nvSpPr>
        <p:spPr/>
        <p:txBody>
          <a:bodyPr>
            <a:normAutofit/>
          </a:bodyPr>
          <a:lstStyle/>
          <a:p>
            <a:r>
              <a:rPr lang="it-IT"/>
              <a:t>Articolo 32, comma 5, d.lgs. n. 267/2000</a:t>
            </a:r>
          </a:p>
          <a:p>
            <a:pPr algn="l" rtl="0">
              <a:buNone/>
            </a:pPr>
            <a:r>
              <a:rPr lang="it-IT" u="none" strike="noStrike">
                <a:solidFill>
                  <a:srgbClr val="19191A"/>
                </a:solidFill>
                <a:effectLst/>
              </a:rPr>
              <a:t> All'unione sono conferite dai comuni partecipanti le risorse umane e strumentali necessarie all'esercizio delle funzioni loro attribuite. Fermi restando i vincoli previsti dalla normativa vigente in materia di personale, la spesa sostenuta per il personale dell'Unione non può comportare, in sede di prima applicazione, il superamento della somma delle spese di personale sostenute precedentemente dai singoli comuni partecipanti. A regime, attraverso specifiche misure di razionalizzazione organizzativa e una rigorosa programmazione dei fabbisogni, devono essere assicurati progressivi risparmi di spesa in materia di personale. I comuni possono cedere, anche parzialmente, le proprie capacità assunzionali all'unione di comuni di cui fanno parte</a:t>
            </a:r>
          </a:p>
        </p:txBody>
      </p:sp>
      <p:sp>
        <p:nvSpPr>
          <p:cNvPr id="4" name="Segnaposto piè di pagina 3">
            <a:extLst>
              <a:ext uri="{FF2B5EF4-FFF2-40B4-BE49-F238E27FC236}">
                <a16:creationId xmlns:a16="http://schemas.microsoft.com/office/drawing/2014/main" id="{837D6F14-5849-B00E-50E9-470FE21F9ED4}"/>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61FA9EAC-F596-4D39-5F51-CCE391386FBF}"/>
              </a:ext>
            </a:extLst>
          </p:cNvPr>
          <p:cNvSpPr>
            <a:spLocks noGrp="1"/>
          </p:cNvSpPr>
          <p:nvPr>
            <p:ph type="sldNum" sz="quarter" idx="12"/>
          </p:nvPr>
        </p:nvSpPr>
        <p:spPr/>
        <p:txBody>
          <a:bodyPr/>
          <a:lstStyle/>
          <a:p>
            <a:fld id="{4FAB73BC-B049-4115-A692-8D63A059BFB8}" type="slidenum">
              <a:rPr lang="en-US" smtClean="0"/>
              <a:t>7</a:t>
            </a:fld>
            <a:endParaRPr lang="en-US"/>
          </a:p>
        </p:txBody>
      </p:sp>
    </p:spTree>
    <p:extLst>
      <p:ext uri="{BB962C8B-B14F-4D97-AF65-F5344CB8AC3E}">
        <p14:creationId xmlns:p14="http://schemas.microsoft.com/office/powerpoint/2010/main" val="3790859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AC4BD3-FD79-44AC-AC06-B01C93D8FC38}"/>
              </a:ext>
            </a:extLst>
          </p:cNvPr>
          <p:cNvSpPr>
            <a:spLocks noGrp="1"/>
          </p:cNvSpPr>
          <p:nvPr>
            <p:ph type="title"/>
          </p:nvPr>
        </p:nvSpPr>
        <p:spPr/>
        <p:txBody>
          <a:bodyPr/>
          <a:lstStyle/>
          <a:p>
            <a:r>
              <a:rPr lang="it-IT"/>
              <a:t>LE VERIFICHE DOPO L’APPROVAZIONE DEL CONTO CONSUNTIVO/1</a:t>
            </a:r>
          </a:p>
        </p:txBody>
      </p:sp>
      <p:sp>
        <p:nvSpPr>
          <p:cNvPr id="3" name="Segnaposto contenuto 2">
            <a:extLst>
              <a:ext uri="{FF2B5EF4-FFF2-40B4-BE49-F238E27FC236}">
                <a16:creationId xmlns:a16="http://schemas.microsoft.com/office/drawing/2014/main" id="{987CB043-8B82-EC2B-CF63-E8E89CB10FFF}"/>
              </a:ext>
            </a:extLst>
          </p:cNvPr>
          <p:cNvSpPr>
            <a:spLocks noGrp="1"/>
          </p:cNvSpPr>
          <p:nvPr>
            <p:ph idx="1"/>
          </p:nvPr>
        </p:nvSpPr>
        <p:spPr/>
        <p:txBody>
          <a:bodyPr/>
          <a:lstStyle/>
          <a:p>
            <a:r>
              <a:rPr lang="it-IT" sz="2400"/>
              <a:t>Nel caso di adozione del programma del fabbisogno prima dell’approvazione del conto consuntivo occorre rivederlo</a:t>
            </a:r>
          </a:p>
          <a:p>
            <a:r>
              <a:rPr lang="it-IT" sz="2400"/>
              <a:t>Scelta sostanzialmente necessitata per la parte allegata al DUP</a:t>
            </a:r>
          </a:p>
          <a:p>
            <a:r>
              <a:rPr lang="it-IT" sz="2400"/>
              <a:t>Parere dei revisori dei conti perché vi è una variazione di dati finanziari</a:t>
            </a:r>
          </a:p>
          <a:p>
            <a:r>
              <a:rPr lang="it-IT" sz="2400"/>
              <a:t>Manca un vincolo normativo espresso, ma si deve pervenire a questa conclusione sulla base del dettato normativo, che impone di fare riferimento all’ultimo conto consuntivo approvato per la spesa del personale, agli ultimi tre consuntivi approvati per le entrate ed al bilancio dell’anno in cui è stato approvato l’ultimo consuntivo per il FCDE</a:t>
            </a:r>
          </a:p>
          <a:p>
            <a:endParaRPr lang="it-IT"/>
          </a:p>
        </p:txBody>
      </p:sp>
      <p:sp>
        <p:nvSpPr>
          <p:cNvPr id="4" name="Segnaposto piè di pagina 3">
            <a:extLst>
              <a:ext uri="{FF2B5EF4-FFF2-40B4-BE49-F238E27FC236}">
                <a16:creationId xmlns:a16="http://schemas.microsoft.com/office/drawing/2014/main" id="{46F7D7E7-E4CF-0BD0-19BE-48A087648423}"/>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98B35B55-8319-5938-0B52-7C23918C81D7}"/>
              </a:ext>
            </a:extLst>
          </p:cNvPr>
          <p:cNvSpPr>
            <a:spLocks noGrp="1"/>
          </p:cNvSpPr>
          <p:nvPr>
            <p:ph type="sldNum" sz="quarter" idx="12"/>
          </p:nvPr>
        </p:nvSpPr>
        <p:spPr/>
        <p:txBody>
          <a:bodyPr/>
          <a:lstStyle/>
          <a:p>
            <a:fld id="{4FAB73BC-B049-4115-A692-8D63A059BFB8}" type="slidenum">
              <a:rPr lang="en-US" smtClean="0"/>
              <a:t>8</a:t>
            </a:fld>
            <a:endParaRPr lang="en-US"/>
          </a:p>
        </p:txBody>
      </p:sp>
    </p:spTree>
    <p:extLst>
      <p:ext uri="{BB962C8B-B14F-4D97-AF65-F5344CB8AC3E}">
        <p14:creationId xmlns:p14="http://schemas.microsoft.com/office/powerpoint/2010/main" val="737505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4EFFB6-8CE1-F558-5F2D-3CD7EF70D009}"/>
              </a:ext>
            </a:extLst>
          </p:cNvPr>
          <p:cNvSpPr>
            <a:spLocks noGrp="1"/>
          </p:cNvSpPr>
          <p:nvPr>
            <p:ph type="title"/>
          </p:nvPr>
        </p:nvSpPr>
        <p:spPr/>
        <p:txBody>
          <a:bodyPr/>
          <a:lstStyle/>
          <a:p>
            <a:r>
              <a:rPr lang="it-IT"/>
              <a:t>LE VERIFICHE DOPO L’APPROVAZIONE DEL CONTO CONSUNTIVO/2</a:t>
            </a:r>
          </a:p>
        </p:txBody>
      </p:sp>
      <p:sp>
        <p:nvSpPr>
          <p:cNvPr id="3" name="Segnaposto contenuto 2">
            <a:extLst>
              <a:ext uri="{FF2B5EF4-FFF2-40B4-BE49-F238E27FC236}">
                <a16:creationId xmlns:a16="http://schemas.microsoft.com/office/drawing/2014/main" id="{DE52F34E-30B5-99E5-034E-10A85EE151BA}"/>
              </a:ext>
            </a:extLst>
          </p:cNvPr>
          <p:cNvSpPr>
            <a:spLocks noGrp="1"/>
          </p:cNvSpPr>
          <p:nvPr>
            <p:ph idx="1"/>
          </p:nvPr>
        </p:nvSpPr>
        <p:spPr/>
        <p:txBody>
          <a:bodyPr>
            <a:normAutofit lnSpcReduction="10000"/>
          </a:bodyPr>
          <a:lstStyle/>
          <a:p>
            <a:r>
              <a:rPr lang="it-IT" sz="2000"/>
              <a:t>Adozione dei dati del consuntivo 2024 per la spesa del personale, dei dati dei consuntivi 2022/2024 per le entrate correnti  e dei dati del FCDE del bilancio preventivo 2023 assestato</a:t>
            </a:r>
          </a:p>
          <a:p>
            <a:r>
              <a:rPr lang="it-IT" sz="2000"/>
              <a:t>Tenere conto nella programmazione delle variazioni successive: in particolari cessazioni 2024 e 2025, aumento dei costi per i rinnovi contrattuali, dati ulteriori sulle entrate</a:t>
            </a:r>
          </a:p>
          <a:p>
            <a:r>
              <a:rPr lang="it-IT" sz="2000"/>
              <a:t>Sulla base di tali dati si </a:t>
            </a:r>
            <a:r>
              <a:rPr lang="it-IT"/>
              <a:t>devono ricalcolare le capacità </a:t>
            </a:r>
            <a:r>
              <a:rPr lang="it-IT" err="1"/>
              <a:t>assunzionali</a:t>
            </a:r>
            <a:endParaRPr lang="it-IT"/>
          </a:p>
          <a:p>
            <a:r>
              <a:rPr lang="it-IT" sz="2000"/>
              <a:t>Di conseguenza si apportano le necessarie modifiche al programma del fabbisogno del personale per la determinazione delle assunzioni che </a:t>
            </a:r>
            <a:r>
              <a:rPr lang="it-IT"/>
              <a:t>possono essere effettuate</a:t>
            </a:r>
            <a:endParaRPr lang="it-IT" sz="2000"/>
          </a:p>
          <a:p>
            <a:r>
              <a:rPr lang="it-IT" sz="2000"/>
              <a:t>Dal 2025 per gli enti virtuosi l’aumento della spesa del personale è consentito senza limiti riferiti a quella del 2018, a condizione di restare nella soglia di virtuosità</a:t>
            </a:r>
          </a:p>
          <a:p>
            <a:r>
              <a:rPr lang="it-IT" sz="2000"/>
              <a:t>Dal 2025 per gli enti non virtuosi matura il tetto alle assunzioni sulla base del turn over: 30% dei risparmi delle cessazioni</a:t>
            </a:r>
          </a:p>
          <a:p>
            <a:endParaRPr lang="it-IT"/>
          </a:p>
        </p:txBody>
      </p:sp>
      <p:sp>
        <p:nvSpPr>
          <p:cNvPr id="4" name="Segnaposto piè di pagina 3">
            <a:extLst>
              <a:ext uri="{FF2B5EF4-FFF2-40B4-BE49-F238E27FC236}">
                <a16:creationId xmlns:a16="http://schemas.microsoft.com/office/drawing/2014/main" id="{82C8BCEF-E851-4F94-5183-C94B24213936}"/>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B64A7E48-1A56-B81B-A69F-8778AE35F830}"/>
              </a:ext>
            </a:extLst>
          </p:cNvPr>
          <p:cNvSpPr>
            <a:spLocks noGrp="1"/>
          </p:cNvSpPr>
          <p:nvPr>
            <p:ph type="sldNum" sz="quarter" idx="12"/>
          </p:nvPr>
        </p:nvSpPr>
        <p:spPr/>
        <p:txBody>
          <a:bodyPr/>
          <a:lstStyle/>
          <a:p>
            <a:fld id="{4FAB73BC-B049-4115-A692-8D63A059BFB8}" type="slidenum">
              <a:rPr lang="en-US" smtClean="0"/>
              <a:t>9</a:t>
            </a:fld>
            <a:endParaRPr lang="en-US"/>
          </a:p>
        </p:txBody>
      </p:sp>
    </p:spTree>
    <p:extLst>
      <p:ext uri="{BB962C8B-B14F-4D97-AF65-F5344CB8AC3E}">
        <p14:creationId xmlns:p14="http://schemas.microsoft.com/office/powerpoint/2010/main" val="17486271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e">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Integrale</Template>
  <TotalTime>24</TotalTime>
  <Words>5350</Words>
  <Application>Microsoft Macintosh PowerPoint</Application>
  <PresentationFormat>Widescreen</PresentationFormat>
  <Paragraphs>237</Paragraphs>
  <Slides>31</Slides>
  <Notes>0</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31</vt:i4>
      </vt:variant>
    </vt:vector>
  </HeadingPairs>
  <TitlesOfParts>
    <vt:vector size="41" baseType="lpstr">
      <vt:lpstr>Aptos</vt:lpstr>
      <vt:lpstr>Arial</vt:lpstr>
      <vt:lpstr>Courier New</vt:lpstr>
      <vt:lpstr>Times New Roman</vt:lpstr>
      <vt:lpstr>Titillium Web</vt:lpstr>
      <vt:lpstr>Tw Cen MT</vt:lpstr>
      <vt:lpstr>Tw Cen MT Condensed</vt:lpstr>
      <vt:lpstr>Verdana</vt:lpstr>
      <vt:lpstr>Wingdings 3</vt:lpstr>
      <vt:lpstr>Integrale</vt:lpstr>
      <vt:lpstr>LE ASSUNZIONI e la spesa del personale NEL 2025</vt:lpstr>
      <vt:lpstr>Dott. Arturo bianco</vt:lpstr>
      <vt:lpstr>IL PROGRAMMA DEL FABBISOGNO</vt:lpstr>
      <vt:lpstr>LE CAPACITA’ ASSUNZIONALI 2025</vt:lpstr>
      <vt:lpstr>LE CAPACITA’ ASSUNZIONALI DEGLI ENTI LOCALI/1</vt:lpstr>
      <vt:lpstr>Le capacita’ assunzionali/2</vt:lpstr>
      <vt:lpstr>LE CAPACITA’ ASSUNZIONALI AGGIUNTIVE DELLE UNIONE DEI COMUNI</vt:lpstr>
      <vt:lpstr>LE VERIFICHE DOPO L’APPROVAZIONE DEL CONTO CONSUNTIVO/1</vt:lpstr>
      <vt:lpstr>LE VERIFICHE DOPO L’APPROVAZIONE DEL CONTO CONSUNTIVO/2</vt:lpstr>
      <vt:lpstr>Il superamento della neutralita’ della mobilita’ volontaria</vt:lpstr>
      <vt:lpstr>GLI AUMENTI DI SPESA DEL PERSONALE DEL 2025</vt:lpstr>
      <vt:lpstr>Le assunzioni eterofinanziate</vt:lpstr>
      <vt:lpstr>LA SPESA DEL PERSONALE DI CUI ALLA LEGGE N. 296/2006 (1)</vt:lpstr>
      <vt:lpstr>LA SPESA DI PERSONALE DI CUI ALLA LEGGE N. 296/2006 (2)</vt:lpstr>
      <vt:lpstr>La spesa di personale di cui alla legge n. 206/2006 (3)</vt:lpstr>
      <vt:lpstr>LA SPESA DI PERSONALE DI CUI ALLA LEGGE N. 296/2006 (4)</vt:lpstr>
      <vt:lpstr>LA SPESA DI PERSONALE DI CUI ALL’ARTICOLO 33 DEL D.L. N. 34/2019 (1)</vt:lpstr>
      <vt:lpstr>La spesa del personale di cui all’articolo 33 del d.l. n. 34/2019 (2)</vt:lpstr>
      <vt:lpstr>Le tipologie di assunzione</vt:lpstr>
      <vt:lpstr>I VINCOLI ALLE ASSUNZIONI</vt:lpstr>
      <vt:lpstr>LE STABILIZZAZIONI/1</vt:lpstr>
      <vt:lpstr>LE STABILIZZAZIONI/2</vt:lpstr>
      <vt:lpstr>LE STABILIZZAZIONI/3</vt:lpstr>
      <vt:lpstr>LE STABILIZZAZIONI/4</vt:lpstr>
      <vt:lpstr>LE STABILIZZAZIONI/5</vt:lpstr>
      <vt:lpstr>Le progressioni verticali ordinarie</vt:lpstr>
      <vt:lpstr>LE PROGRESSIONI VERTICALI SPECIALI O IN DEROGA</vt:lpstr>
      <vt:lpstr>LO SCORRIMENTO DELLE GRADUATORIE: LE PREVISIONI DELLA LEGGE 69 E DEL DL 25/2025 (1)</vt:lpstr>
      <vt:lpstr>LO SCORRIMENTO DELLE GRADUATORIE: LE PREVISIONI DELLA LEGGE 69 E DEL DL 25/2025 (2)</vt:lpstr>
      <vt:lpstr>LO SCORRIMENTO DELLE GRADUATORIE: LE PREVISIONI DELLA LEGGE 69 E DEL DL 25/2025 (3)</vt:lpstr>
      <vt:lpstr>ALTRE NOVITA’ della legge 69 e del dl 25/2025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MANOVRA FINANZIARIA 2024 E LE ASSUNZIONI</dc:title>
  <dc:creator>Arturo Bianco</dc:creator>
  <cp:lastModifiedBy>Arturo Bianco</cp:lastModifiedBy>
  <cp:revision>1</cp:revision>
  <dcterms:created xsi:type="dcterms:W3CDTF">2024-01-15T08:49:45Z</dcterms:created>
  <dcterms:modified xsi:type="dcterms:W3CDTF">2025-05-20T21:26:36Z</dcterms:modified>
</cp:coreProperties>
</file>