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2"/>
  </p:notesMasterIdLst>
  <p:sldIdLst>
    <p:sldId id="256" r:id="rId2"/>
    <p:sldId id="257" r:id="rId3"/>
    <p:sldId id="258" r:id="rId4"/>
    <p:sldId id="297" r:id="rId5"/>
    <p:sldId id="259" r:id="rId6"/>
    <p:sldId id="289" r:id="rId7"/>
    <p:sldId id="260" r:id="rId8"/>
    <p:sldId id="262" r:id="rId9"/>
    <p:sldId id="263" r:id="rId10"/>
    <p:sldId id="265" r:id="rId11"/>
    <p:sldId id="267" r:id="rId12"/>
    <p:sldId id="268" r:id="rId13"/>
    <p:sldId id="271" r:id="rId14"/>
    <p:sldId id="272" r:id="rId15"/>
    <p:sldId id="274" r:id="rId16"/>
    <p:sldId id="273" r:id="rId17"/>
    <p:sldId id="266" r:id="rId18"/>
    <p:sldId id="264" r:id="rId19"/>
    <p:sldId id="275" r:id="rId20"/>
    <p:sldId id="276" r:id="rId21"/>
    <p:sldId id="277" r:id="rId22"/>
    <p:sldId id="290" r:id="rId23"/>
    <p:sldId id="291" r:id="rId24"/>
    <p:sldId id="292" r:id="rId25"/>
    <p:sldId id="278" r:id="rId26"/>
    <p:sldId id="280" r:id="rId27"/>
    <p:sldId id="281" r:id="rId28"/>
    <p:sldId id="294" r:id="rId29"/>
    <p:sldId id="282" r:id="rId30"/>
    <p:sldId id="283" r:id="rId31"/>
    <p:sldId id="284" r:id="rId32"/>
    <p:sldId id="285" r:id="rId33"/>
    <p:sldId id="286" r:id="rId34"/>
    <p:sldId id="261" r:id="rId35"/>
    <p:sldId id="295" r:id="rId36"/>
    <p:sldId id="296" r:id="rId37"/>
    <p:sldId id="288" r:id="rId38"/>
    <p:sldId id="298" r:id="rId39"/>
    <p:sldId id="300" r:id="rId40"/>
    <p:sldId id="299"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3C92DA-B153-8144-9F1A-88BF6818610A}" v="103" dt="2025-05-17T08:45:22.013"/>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588"/>
  </p:normalViewPr>
  <p:slideViewPr>
    <p:cSldViewPr snapToGrid="0">
      <p:cViewPr varScale="1">
        <p:scale>
          <a:sx n="93" d="100"/>
          <a:sy n="93" d="100"/>
        </p:scale>
        <p:origin x="122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182DB2-EBDC-3146-82ED-7D293754A98B}" type="datetimeFigureOut">
              <a:rPr lang="it-IT" smtClean="0"/>
              <a:t>31/05/25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C198D4-E79C-DB4E-9FD8-71FDDA8B030E}" type="slidenum">
              <a:rPr lang="it-IT" smtClean="0"/>
              <a:t>‹N›</a:t>
            </a:fld>
            <a:endParaRPr lang="it-IT"/>
          </a:p>
        </p:txBody>
      </p:sp>
    </p:spTree>
    <p:extLst>
      <p:ext uri="{BB962C8B-B14F-4D97-AF65-F5344CB8AC3E}">
        <p14:creationId xmlns:p14="http://schemas.microsoft.com/office/powerpoint/2010/main" val="1704329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it-IT"/>
              <a:t>Fare clic per modificare lo stile del titolo dello schema</a:t>
            </a:r>
            <a:endParaRPr lang="en-US"/>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Date Placeholder 3"/>
          <p:cNvSpPr>
            <a:spLocks noGrp="1"/>
          </p:cNvSpPr>
          <p:nvPr>
            <p:ph type="dt" sz="half" idx="10"/>
          </p:nvPr>
        </p:nvSpPr>
        <p:spPr/>
        <p:txBody>
          <a:bodyPr/>
          <a:lstStyle/>
          <a:p>
            <a:fld id="{29B76547-3983-E846-A65E-91A8EDBBE98A}" type="datetime1">
              <a:rPr lang="it-IT" smtClean="0"/>
              <a:t>31/05/25</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‹N›</a:t>
            </a:fld>
            <a:endParaRPr lang="en-US"/>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a:solidFill>
                  <a:schemeClr val="accent6"/>
                </a:solidFill>
                <a:latin typeface="Wingdings 3" panose="05040102010807070707" pitchFamily="18" charset="2"/>
              </a:rPr>
              <a:t>z</a:t>
            </a:r>
            <a:endParaRPr lang="en-US" sz="240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it-IT"/>
              <a:t>Fare clic per modificare lo stile del titolo dello schema</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AB423F2A-00BB-4043-8692-97E486F3525D}" type="datetime1">
              <a:rPr lang="it-IT" smtClean="0"/>
              <a:t>31/05/25</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it-IT"/>
              <a:t>Fare clic per modificare lo stile del titolo dello schema</a:t>
            </a:r>
            <a:endParaRPr lang="en-US"/>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E562639C-373F-7943-9C15-F8293845A378}" type="datetime1">
              <a:rPr lang="it-IT" smtClean="0"/>
              <a:t>31/05/25</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C1B6D25A-D810-6B45-B495-55AB567A66AE}" type="datetime1">
              <a:rPr lang="it-IT" smtClean="0"/>
              <a:t>31/05/25</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it-IT"/>
              <a:t>Fare clic per modificare lo stile del titolo dello schema</a:t>
            </a:r>
            <a:endParaRPr lang="en-US"/>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A259A6C-D485-544A-8FB9-C33303957021}" type="datetime1">
              <a:rPr lang="it-IT" smtClean="0"/>
              <a:t>31/05/25</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it-IT"/>
              <a:t>Fare clic per modificare lo stile del titolo dello schema</a:t>
            </a:r>
            <a:endParaRPr lang="en-US"/>
          </a:p>
        </p:txBody>
      </p:sp>
      <p:sp>
        <p:nvSpPr>
          <p:cNvPr id="3" name="Content Placeholder 2"/>
          <p:cNvSpPr>
            <a:spLocks noGrp="1"/>
          </p:cNvSpPr>
          <p:nvPr>
            <p:ph sz="half" idx="1"/>
          </p:nvPr>
        </p:nvSpPr>
        <p:spPr>
          <a:xfrm>
            <a:off x="2605374" y="2052116"/>
            <a:ext cx="3891960" cy="399782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Content Placeholder 3"/>
          <p:cNvSpPr>
            <a:spLocks noGrp="1"/>
          </p:cNvSpPr>
          <p:nvPr>
            <p:ph sz="half" idx="2"/>
          </p:nvPr>
        </p:nvSpPr>
        <p:spPr>
          <a:xfrm>
            <a:off x="6666636" y="2052114"/>
            <a:ext cx="3894222" cy="399782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4"/>
          <p:cNvSpPr>
            <a:spLocks noGrp="1"/>
          </p:cNvSpPr>
          <p:nvPr>
            <p:ph type="dt" sz="half" idx="10"/>
          </p:nvPr>
        </p:nvSpPr>
        <p:spPr/>
        <p:txBody>
          <a:bodyPr/>
          <a:lstStyle/>
          <a:p>
            <a:fld id="{4842C6F0-6F19-E540-9DCE-8F9AD592C594}" type="datetime1">
              <a:rPr lang="it-IT" smtClean="0"/>
              <a:t>31/05/25</a:t>
            </a:fld>
            <a:endParaRPr lang="en-US"/>
          </a:p>
        </p:txBody>
      </p:sp>
      <p:sp>
        <p:nvSpPr>
          <p:cNvPr id="6" name="Footer Placeholder 5"/>
          <p:cNvSpPr>
            <a:spLocks noGrp="1"/>
          </p:cNvSpPr>
          <p:nvPr>
            <p:ph type="ftr" sz="quarter" idx="11"/>
          </p:nvPr>
        </p:nvSpPr>
        <p:spPr/>
        <p:txBody>
          <a:bodyPr/>
          <a:lstStyle/>
          <a:p>
            <a:r>
              <a:rPr lang="en-US"/>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it-IT"/>
              <a:t>Fare clic per modificare lo stile del titolo dello schema</a:t>
            </a:r>
            <a:endParaRPr lang="en-US"/>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609285" y="2851331"/>
            <a:ext cx="3893623"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666635" y="2851331"/>
            <a:ext cx="3899798"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06CE8526-E7A5-1F46-A176-AC0444AEA141}" type="datetime1">
              <a:rPr lang="it-IT" smtClean="0"/>
              <a:t>31/05/25</a:t>
            </a:fld>
            <a:endParaRPr lang="en-US"/>
          </a:p>
        </p:txBody>
      </p:sp>
      <p:sp>
        <p:nvSpPr>
          <p:cNvPr id="8" name="Footer Placeholder 7"/>
          <p:cNvSpPr>
            <a:spLocks noGrp="1"/>
          </p:cNvSpPr>
          <p:nvPr>
            <p:ph type="ftr" sz="quarter" idx="11"/>
          </p:nvPr>
        </p:nvSpPr>
        <p:spPr/>
        <p:txBody>
          <a:bodyPr/>
          <a:lstStyle/>
          <a:p>
            <a:r>
              <a:rPr lang="en-US"/>
              <a:t>
              </a:t>
            </a:r>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Date Placeholder 2"/>
          <p:cNvSpPr>
            <a:spLocks noGrp="1"/>
          </p:cNvSpPr>
          <p:nvPr>
            <p:ph type="dt" sz="half" idx="10"/>
          </p:nvPr>
        </p:nvSpPr>
        <p:spPr/>
        <p:txBody>
          <a:bodyPr/>
          <a:lstStyle/>
          <a:p>
            <a:fld id="{D782EB3B-B11F-D84D-B549-FE2F92BBDB4D}" type="datetime1">
              <a:rPr lang="it-IT" smtClean="0"/>
              <a:t>31/05/25</a:t>
            </a:fld>
            <a:endParaRPr lang="en-US"/>
          </a:p>
        </p:txBody>
      </p:sp>
      <p:sp>
        <p:nvSpPr>
          <p:cNvPr id="4" name="Footer Placeholder 3"/>
          <p:cNvSpPr>
            <a:spLocks noGrp="1"/>
          </p:cNvSpPr>
          <p:nvPr>
            <p:ph type="ftr" sz="quarter" idx="11"/>
          </p:nvPr>
        </p:nvSpPr>
        <p:spPr/>
        <p:txBody>
          <a:bodyPr/>
          <a:lstStyle/>
          <a:p>
            <a:r>
              <a:rPr lang="en-US"/>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5E9592E-72C2-BE48-AF59-05AA87902F80}" type="datetime1">
              <a:rPr lang="it-IT" smtClean="0"/>
              <a:t>31/05/25</a:t>
            </a:fld>
            <a:endParaRPr lang="en-US"/>
          </a:p>
        </p:txBody>
      </p:sp>
      <p:sp>
        <p:nvSpPr>
          <p:cNvPr id="3" name="Footer Placeholder 2"/>
          <p:cNvSpPr>
            <a:spLocks noGrp="1"/>
          </p:cNvSpPr>
          <p:nvPr>
            <p:ph type="ftr" sz="quarter" idx="11"/>
          </p:nvPr>
        </p:nvSpPr>
        <p:spPr/>
        <p:txBody>
          <a:bodyPr/>
          <a:lstStyle/>
          <a:p>
            <a:r>
              <a:rPr lang="en-US"/>
              <a:t>
              </a:t>
            </a:r>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it-IT"/>
              <a:t>Fare clic per modificare lo stile del titolo dello schema</a:t>
            </a:r>
            <a:endParaRPr lang="en-US"/>
          </a:p>
        </p:txBody>
      </p:sp>
      <p:sp>
        <p:nvSpPr>
          <p:cNvPr id="3" name="Content Placeholder 2"/>
          <p:cNvSpPr>
            <a:spLocks noGrp="1"/>
          </p:cNvSpPr>
          <p:nvPr>
            <p:ph idx="1"/>
          </p:nvPr>
        </p:nvSpPr>
        <p:spPr>
          <a:xfrm>
            <a:off x="5120154" y="805818"/>
            <a:ext cx="5446278" cy="52441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A547920-444D-BF43-A437-C289AAAA9A49}" type="datetime1">
              <a:rPr lang="it-IT" smtClean="0"/>
              <a:t>31/05/25</a:t>
            </a:fld>
            <a:endParaRPr lang="en-US"/>
          </a:p>
        </p:txBody>
      </p:sp>
      <p:sp>
        <p:nvSpPr>
          <p:cNvPr id="6" name="Footer Placeholder 5"/>
          <p:cNvSpPr>
            <a:spLocks noGrp="1"/>
          </p:cNvSpPr>
          <p:nvPr>
            <p:ph type="ftr" sz="quarter" idx="11"/>
          </p:nvPr>
        </p:nvSpPr>
        <p:spPr/>
        <p:txBody>
          <a:bodyPr/>
          <a:lstStyle/>
          <a:p>
            <a:r>
              <a:rPr lang="en-US"/>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a:solidFill>
                  <a:schemeClr val="accent6"/>
                </a:solidFill>
                <a:latin typeface="Wingdings 3" panose="05040102010807070707" pitchFamily="18" charset="2"/>
              </a:rPr>
              <a:t>z</a:t>
            </a:r>
            <a:endParaRPr lang="en-US" sz="100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it-IT"/>
              <a:t>Fare clic per modificare lo stile del titolo dello schema</a:t>
            </a:r>
            <a:endParaRPr lang="en-US"/>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90B58C3-3795-A94E-A918-0D1FFAED59AE}" type="datetime1">
              <a:rPr lang="it-IT" smtClean="0"/>
              <a:t>31/05/25</a:t>
            </a:fld>
            <a:endParaRPr lang="en-US"/>
          </a:p>
        </p:txBody>
      </p:sp>
      <p:sp>
        <p:nvSpPr>
          <p:cNvPr id="6" name="Footer Placeholder 5"/>
          <p:cNvSpPr>
            <a:spLocks noGrp="1"/>
          </p:cNvSpPr>
          <p:nvPr>
            <p:ph type="ftr" sz="quarter" idx="11"/>
          </p:nvPr>
        </p:nvSpPr>
        <p:spPr/>
        <p:txBody>
          <a:bodyPr/>
          <a:lstStyle/>
          <a:p>
            <a:r>
              <a:rPr lang="en-US"/>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it-IT"/>
              <a:t>Fare clic per modificare lo stile del titolo dello schema</a:t>
            </a:r>
            <a:endParaRPr lang="en-US"/>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D71FBBC2-85B1-9D4A-BA7A-4D2CCB5E794D}" type="datetime1">
              <a:rPr lang="it-IT" smtClean="0"/>
              <a:t>31/05/25</a:t>
            </a:fld>
            <a:endParaRPr lang="en-US"/>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‹N›</a:t>
            </a:fld>
            <a:endParaRPr lang="en-US"/>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88EE98-6027-2AA9-219E-4E110E5885DA}"/>
              </a:ext>
            </a:extLst>
          </p:cNvPr>
          <p:cNvSpPr>
            <a:spLocks noGrp="1"/>
          </p:cNvSpPr>
          <p:nvPr>
            <p:ph type="ctrTitle"/>
          </p:nvPr>
        </p:nvSpPr>
        <p:spPr/>
        <p:txBody>
          <a:bodyPr>
            <a:noAutofit/>
          </a:bodyPr>
          <a:lstStyle/>
          <a:p>
            <a:r>
              <a:rPr lang="it-IT" sz="4400"/>
              <a:t>La legge 69/2025, conversione del dl 25/2025, reclutamento e funzionalità PA</a:t>
            </a:r>
          </a:p>
        </p:txBody>
      </p:sp>
      <p:sp>
        <p:nvSpPr>
          <p:cNvPr id="3" name="Sottotitolo 2">
            <a:extLst>
              <a:ext uri="{FF2B5EF4-FFF2-40B4-BE49-F238E27FC236}">
                <a16:creationId xmlns:a16="http://schemas.microsoft.com/office/drawing/2014/main" id="{92B5F42A-606A-25BB-35BC-A91A10D33DE3}"/>
              </a:ext>
            </a:extLst>
          </p:cNvPr>
          <p:cNvSpPr>
            <a:spLocks noGrp="1"/>
          </p:cNvSpPr>
          <p:nvPr>
            <p:ph type="subTitle" idx="1"/>
          </p:nvPr>
        </p:nvSpPr>
        <p:spPr/>
        <p:txBody>
          <a:bodyPr/>
          <a:lstStyle/>
          <a:p>
            <a:r>
              <a:rPr lang="it-IT"/>
              <a:t>Dott. Arturo Bianco</a:t>
            </a:r>
          </a:p>
        </p:txBody>
      </p:sp>
      <p:sp>
        <p:nvSpPr>
          <p:cNvPr id="4" name="Segnaposto numero diapositiva 3">
            <a:extLst>
              <a:ext uri="{FF2B5EF4-FFF2-40B4-BE49-F238E27FC236}">
                <a16:creationId xmlns:a16="http://schemas.microsoft.com/office/drawing/2014/main" id="{8250E3F0-E6D8-D0E0-02A2-8D0A2BFDB108}"/>
              </a:ext>
            </a:extLst>
          </p:cNvPr>
          <p:cNvSpPr>
            <a:spLocks noGrp="1"/>
          </p:cNvSpPr>
          <p:nvPr>
            <p:ph type="sldNum" sz="quarter" idx="12"/>
          </p:nvPr>
        </p:nvSpPr>
        <p:spPr/>
        <p:txBody>
          <a:bodyPr/>
          <a:lstStyle/>
          <a:p>
            <a:fld id="{6D22F896-40B5-4ADD-8801-0D06FADFA095}" type="slidenum">
              <a:rPr lang="en-US" smtClean="0"/>
              <a:t>1</a:t>
            </a:fld>
            <a:endParaRPr lang="en-US"/>
          </a:p>
        </p:txBody>
      </p:sp>
    </p:spTree>
    <p:extLst>
      <p:ext uri="{BB962C8B-B14F-4D97-AF65-F5344CB8AC3E}">
        <p14:creationId xmlns:p14="http://schemas.microsoft.com/office/powerpoint/2010/main" val="929316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ECCA57-5202-B991-FEFD-2D965BB26D45}"/>
              </a:ext>
            </a:extLst>
          </p:cNvPr>
          <p:cNvSpPr>
            <a:spLocks noGrp="1"/>
          </p:cNvSpPr>
          <p:nvPr>
            <p:ph type="title"/>
          </p:nvPr>
        </p:nvSpPr>
        <p:spPr/>
        <p:txBody>
          <a:bodyPr/>
          <a:lstStyle/>
          <a:p>
            <a:r>
              <a:rPr lang="it-IT"/>
              <a:t>Articolo 3: le nuove regole per la mobilità volontaria/2</a:t>
            </a:r>
          </a:p>
        </p:txBody>
      </p:sp>
      <p:sp>
        <p:nvSpPr>
          <p:cNvPr id="3" name="Segnaposto contenuto 2">
            <a:extLst>
              <a:ext uri="{FF2B5EF4-FFF2-40B4-BE49-F238E27FC236}">
                <a16:creationId xmlns:a16="http://schemas.microsoft.com/office/drawing/2014/main" id="{F83887F7-DE07-3E03-1B3C-2A6AA203A3BE}"/>
              </a:ext>
            </a:extLst>
          </p:cNvPr>
          <p:cNvSpPr>
            <a:spLocks noGrp="1"/>
          </p:cNvSpPr>
          <p:nvPr>
            <p:ph idx="1"/>
          </p:nvPr>
        </p:nvSpPr>
        <p:spPr/>
        <p:txBody>
          <a:bodyPr>
            <a:normAutofit/>
          </a:bodyPr>
          <a:lstStyle/>
          <a:p>
            <a:r>
              <a:rPr lang="it-IT" sz="2000">
                <a:effectLst/>
                <a:latin typeface="Aptos" panose="020B0004020202020204" pitchFamily="34" charset="0"/>
                <a:ea typeface="Aptos" panose="020B0004020202020204" pitchFamily="34" charset="0"/>
                <a:cs typeface="Times New Roman" panose="02020603050405020304" pitchFamily="18" charset="0"/>
              </a:rPr>
              <a:t>Gli inquadramenti di cui al presente comma avvengono, nei limiti dei posti vacanti, nell'area funzionale e posizione economica corrispondente a quella posseduta presso le amministrazioni di provenienza e possono essere disposti anche se la vacanza sia presente in area diversa da quella di inquadramento assicurando la necessaria neutralità finanziaria, previa rimodulazione della dotazione organica da inserire nella sezione del PIAO relativa alla programmazione triennale dei fabbisogni di personale. Queste immissioni avvengono per tutte le PA previa valutazione comparativa dei titoli di studio e di servizio.</a:t>
            </a:r>
            <a:endParaRPr lang="it-IT"/>
          </a:p>
        </p:txBody>
      </p:sp>
      <p:sp>
        <p:nvSpPr>
          <p:cNvPr id="4" name="Segnaposto numero diapositiva 3">
            <a:extLst>
              <a:ext uri="{FF2B5EF4-FFF2-40B4-BE49-F238E27FC236}">
                <a16:creationId xmlns:a16="http://schemas.microsoft.com/office/drawing/2014/main" id="{C6DEF931-F81F-652B-AE23-AEE5728B38B2}"/>
              </a:ext>
            </a:extLst>
          </p:cNvPr>
          <p:cNvSpPr>
            <a:spLocks noGrp="1"/>
          </p:cNvSpPr>
          <p:nvPr>
            <p:ph type="sldNum" sz="quarter" idx="12"/>
          </p:nvPr>
        </p:nvSpPr>
        <p:spPr/>
        <p:txBody>
          <a:bodyPr/>
          <a:lstStyle/>
          <a:p>
            <a:fld id="{6D22F896-40B5-4ADD-8801-0D06FADFA095}" type="slidenum">
              <a:rPr lang="en-US" smtClean="0"/>
              <a:t>10</a:t>
            </a:fld>
            <a:endParaRPr lang="en-US"/>
          </a:p>
        </p:txBody>
      </p:sp>
    </p:spTree>
    <p:extLst>
      <p:ext uri="{BB962C8B-B14F-4D97-AF65-F5344CB8AC3E}">
        <p14:creationId xmlns:p14="http://schemas.microsoft.com/office/powerpoint/2010/main" val="1263398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5C69D8-DBE4-85A5-98E6-BB913969F9E6}"/>
              </a:ext>
            </a:extLst>
          </p:cNvPr>
          <p:cNvSpPr>
            <a:spLocks noGrp="1"/>
          </p:cNvSpPr>
          <p:nvPr>
            <p:ph type="title"/>
          </p:nvPr>
        </p:nvSpPr>
        <p:spPr/>
        <p:txBody>
          <a:bodyPr/>
          <a:lstStyle/>
          <a:p>
            <a:r>
              <a:rPr lang="it-IT"/>
              <a:t>Articolo 3: le nuove regole per la mobilità volontaria/3</a:t>
            </a:r>
          </a:p>
        </p:txBody>
      </p:sp>
      <p:sp>
        <p:nvSpPr>
          <p:cNvPr id="3" name="Segnaposto contenuto 2">
            <a:extLst>
              <a:ext uri="{FF2B5EF4-FFF2-40B4-BE49-F238E27FC236}">
                <a16:creationId xmlns:a16="http://schemas.microsoft.com/office/drawing/2014/main" id="{3CE5DB27-544E-DD12-3348-7D0CFFC8C507}"/>
              </a:ext>
            </a:extLst>
          </p:cNvPr>
          <p:cNvSpPr>
            <a:spLocks noGrp="1"/>
          </p:cNvSpPr>
          <p:nvPr>
            <p:ph idx="1"/>
          </p:nvPr>
        </p:nvSpPr>
        <p:spPr/>
        <p:txBody>
          <a:bodyPr>
            <a:normAutofit fontScale="85000" lnSpcReduction="10000"/>
          </a:bodyPr>
          <a:lstStyle/>
          <a:p>
            <a:r>
              <a:rPr lang="it-IT" sz="1800">
                <a:effectLst/>
                <a:latin typeface="Aptos" panose="020B0004020202020204" pitchFamily="34" charset="0"/>
                <a:ea typeface="Aptos" panose="020B0004020202020204" pitchFamily="34" charset="0"/>
                <a:cs typeface="Times New Roman" panose="02020603050405020304" pitchFamily="18" charset="0"/>
              </a:rPr>
              <a:t>Per l'anno 2025, in fase di prima applicazione delle disposizioni di cui all’articolo 30, comma 2 bis, del d.lgs. n. 165/2001 modificato dal comma 1, lettera c) del presente articolo, le amministrazioni, ad eccezione della Presidenza del Consiglio dei ministri, nei limiti delle facoltà assunzionali autorizzate a legislazione vigente, inquadrano il personale proveniente da altre amministrazioni che ne abbia fatto richiesta e che si trovi in posizione di comando e abbia maturato, in tali posizioni, almeno dodici mesi di servizio e conseguito una valutazione della performance pienamente favorevole, ad esclusione del personale comandato presso gli uffici di diretta collaborazione o equiparati. In caso di mancata attivazione della predetta procedura di mobilità entro l'anno 2025, i comandi in essere presso l'amministrazione interessata cessano alla naturale scadenza e comunque non oltre il 30 aprile 2026 e non possono essere riattivati per diciotto mesi, nemmeno per personale diverso da quello cessato. In caso di mancata presentazione della domanda di inquadramento, il personale cessa dal comando alla naturale scadenza e non può essere ulteriormente comandato anche presso una amministrazione diversa nei successivi diciotto mesi. </a:t>
            </a:r>
            <a:endParaRPr lang="it-IT"/>
          </a:p>
        </p:txBody>
      </p:sp>
      <p:sp>
        <p:nvSpPr>
          <p:cNvPr id="4" name="Segnaposto numero diapositiva 3">
            <a:extLst>
              <a:ext uri="{FF2B5EF4-FFF2-40B4-BE49-F238E27FC236}">
                <a16:creationId xmlns:a16="http://schemas.microsoft.com/office/drawing/2014/main" id="{362E0E7F-ABCE-9A9B-B454-0FA2042767F0}"/>
              </a:ext>
            </a:extLst>
          </p:cNvPr>
          <p:cNvSpPr>
            <a:spLocks noGrp="1"/>
          </p:cNvSpPr>
          <p:nvPr>
            <p:ph type="sldNum" sz="quarter" idx="12"/>
          </p:nvPr>
        </p:nvSpPr>
        <p:spPr/>
        <p:txBody>
          <a:bodyPr/>
          <a:lstStyle/>
          <a:p>
            <a:fld id="{6D22F896-40B5-4ADD-8801-0D06FADFA095}" type="slidenum">
              <a:rPr lang="en-US" smtClean="0"/>
              <a:t>11</a:t>
            </a:fld>
            <a:endParaRPr lang="en-US"/>
          </a:p>
        </p:txBody>
      </p:sp>
    </p:spTree>
    <p:extLst>
      <p:ext uri="{BB962C8B-B14F-4D97-AF65-F5344CB8AC3E}">
        <p14:creationId xmlns:p14="http://schemas.microsoft.com/office/powerpoint/2010/main" val="1353672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72E427-8390-3A6C-2028-1C49C095C6B4}"/>
              </a:ext>
            </a:extLst>
          </p:cNvPr>
          <p:cNvSpPr>
            <a:spLocks noGrp="1"/>
          </p:cNvSpPr>
          <p:nvPr>
            <p:ph type="title"/>
          </p:nvPr>
        </p:nvSpPr>
        <p:spPr/>
        <p:txBody>
          <a:bodyPr/>
          <a:lstStyle/>
          <a:p>
            <a:r>
              <a:rPr lang="it-IT"/>
              <a:t>Articolo 3: le nuove regole per la mobilità volontaria/4</a:t>
            </a:r>
          </a:p>
        </p:txBody>
      </p:sp>
      <p:sp>
        <p:nvSpPr>
          <p:cNvPr id="3" name="Segnaposto contenuto 2">
            <a:extLst>
              <a:ext uri="{FF2B5EF4-FFF2-40B4-BE49-F238E27FC236}">
                <a16:creationId xmlns:a16="http://schemas.microsoft.com/office/drawing/2014/main" id="{71D0D89B-6C95-BA13-FC46-282A93106E13}"/>
              </a:ext>
            </a:extLst>
          </p:cNvPr>
          <p:cNvSpPr>
            <a:spLocks noGrp="1"/>
          </p:cNvSpPr>
          <p:nvPr>
            <p:ph idx="1"/>
          </p:nvPr>
        </p:nvSpPr>
        <p:spPr/>
        <p:txBody>
          <a:bodyPr>
            <a:normAutofit/>
          </a:bodyPr>
          <a:lstStyle/>
          <a:p>
            <a:r>
              <a:rPr lang="it-IT" sz="2000">
                <a:effectLst/>
                <a:latin typeface="Aptos" panose="020B0004020202020204" pitchFamily="34" charset="0"/>
                <a:ea typeface="Aptos" panose="020B0004020202020204" pitchFamily="34" charset="0"/>
                <a:cs typeface="Times New Roman" panose="02020603050405020304" pitchFamily="18" charset="0"/>
              </a:rPr>
              <a:t>Gli inquadramenti di cui al presente comma avvengono, nei limiti dei posti vacanti, con inquadramento nell'area funzionale e posizione economica corrispondente a quella posseduta presso le amministrazioni di provenienza e possono essere disposti anche se la vacanza sia presente in area diversa da quella di inquadramento assicurando la necessaria neutralità finanziaria previa rimodulazione della dotazione organica da inserire nella sezione del PIAO relativa alla programmazione triennale dei fabbisogni di personale del triennio 2025-2027. </a:t>
            </a:r>
            <a:endParaRPr lang="it-IT"/>
          </a:p>
        </p:txBody>
      </p:sp>
      <p:sp>
        <p:nvSpPr>
          <p:cNvPr id="4" name="Segnaposto numero diapositiva 3">
            <a:extLst>
              <a:ext uri="{FF2B5EF4-FFF2-40B4-BE49-F238E27FC236}">
                <a16:creationId xmlns:a16="http://schemas.microsoft.com/office/drawing/2014/main" id="{91906F0E-32C2-3481-A62D-D5D0640F0F12}"/>
              </a:ext>
            </a:extLst>
          </p:cNvPr>
          <p:cNvSpPr>
            <a:spLocks noGrp="1"/>
          </p:cNvSpPr>
          <p:nvPr>
            <p:ph type="sldNum" sz="quarter" idx="12"/>
          </p:nvPr>
        </p:nvSpPr>
        <p:spPr/>
        <p:txBody>
          <a:bodyPr/>
          <a:lstStyle/>
          <a:p>
            <a:fld id="{6D22F896-40B5-4ADD-8801-0D06FADFA095}" type="slidenum">
              <a:rPr lang="en-US" smtClean="0"/>
              <a:t>12</a:t>
            </a:fld>
            <a:endParaRPr lang="en-US"/>
          </a:p>
        </p:txBody>
      </p:sp>
    </p:spTree>
    <p:extLst>
      <p:ext uri="{BB962C8B-B14F-4D97-AF65-F5344CB8AC3E}">
        <p14:creationId xmlns:p14="http://schemas.microsoft.com/office/powerpoint/2010/main" val="2333915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822121-A584-611A-0B31-7A16DCC0D2F6}"/>
              </a:ext>
            </a:extLst>
          </p:cNvPr>
          <p:cNvSpPr>
            <a:spLocks noGrp="1"/>
          </p:cNvSpPr>
          <p:nvPr>
            <p:ph type="title"/>
          </p:nvPr>
        </p:nvSpPr>
        <p:spPr/>
        <p:txBody>
          <a:bodyPr/>
          <a:lstStyle/>
          <a:p>
            <a:r>
              <a:rPr lang="it-IT"/>
              <a:t>L’applicazione delle norme sulla mobilità volontaria/1</a:t>
            </a:r>
          </a:p>
        </p:txBody>
      </p:sp>
      <p:sp>
        <p:nvSpPr>
          <p:cNvPr id="3" name="Segnaposto contenuto 2">
            <a:extLst>
              <a:ext uri="{FF2B5EF4-FFF2-40B4-BE49-F238E27FC236}">
                <a16:creationId xmlns:a16="http://schemas.microsoft.com/office/drawing/2014/main" id="{EA2DDC2B-3381-501E-BA60-C29B3144EA5F}"/>
              </a:ext>
            </a:extLst>
          </p:cNvPr>
          <p:cNvSpPr>
            <a:spLocks noGrp="1"/>
          </p:cNvSpPr>
          <p:nvPr>
            <p:ph idx="1"/>
          </p:nvPr>
        </p:nvSpPr>
        <p:spPr/>
        <p:txBody>
          <a:bodyPr>
            <a:normAutofit fontScale="85000" lnSpcReduction="10000"/>
          </a:bodyPr>
          <a:lstStyle/>
          <a:p>
            <a:r>
              <a:rPr lang="it-IT"/>
              <a:t>Obbligo di utilizzazione del portale </a:t>
            </a:r>
            <a:r>
              <a:rPr lang="it-IT" err="1"/>
              <a:t>Inpa</a:t>
            </a:r>
            <a:r>
              <a:rPr lang="it-IT"/>
              <a:t> (pubblicazione anche per 30 giorni sul sito dell’ente)</a:t>
            </a:r>
          </a:p>
          <a:p>
            <a:r>
              <a:rPr lang="it-IT"/>
              <a:t>Non necessario il nulla osta dell’ente, salvo che per posizioni infungibili, se si determina una carenza d’organico superiore al 20% dei posti d’organico</a:t>
            </a:r>
          </a:p>
          <a:p>
            <a:r>
              <a:rPr lang="it-IT"/>
              <a:t>Prevista la possibilità di differire il trasferimento fino a 60 giorni, salvo che enti del servizio sanitario ed enti locali; questi ultimi hanno la possibilità di differimento fino a 30 giorni dopo la sostituzione</a:t>
            </a:r>
          </a:p>
          <a:p>
            <a:r>
              <a:rPr lang="it-IT"/>
              <a:t>Necessario il nulla osta per gli enti del servizio sanitario nazionale e per gli enti locali fino a 100 dipendenti (regole ulteriori per quelli con dipendenti fino a 250 e fino a 500)</a:t>
            </a:r>
          </a:p>
        </p:txBody>
      </p:sp>
      <p:sp>
        <p:nvSpPr>
          <p:cNvPr id="4" name="Segnaposto numero diapositiva 3">
            <a:extLst>
              <a:ext uri="{FF2B5EF4-FFF2-40B4-BE49-F238E27FC236}">
                <a16:creationId xmlns:a16="http://schemas.microsoft.com/office/drawing/2014/main" id="{28DB411F-ED77-2187-44C6-3C6FD94AFD05}"/>
              </a:ext>
            </a:extLst>
          </p:cNvPr>
          <p:cNvSpPr>
            <a:spLocks noGrp="1"/>
          </p:cNvSpPr>
          <p:nvPr>
            <p:ph type="sldNum" sz="quarter" idx="12"/>
          </p:nvPr>
        </p:nvSpPr>
        <p:spPr/>
        <p:txBody>
          <a:bodyPr/>
          <a:lstStyle/>
          <a:p>
            <a:fld id="{6D22F896-40B5-4ADD-8801-0D06FADFA095}" type="slidenum">
              <a:rPr lang="en-US" smtClean="0"/>
              <a:t>13</a:t>
            </a:fld>
            <a:endParaRPr lang="en-US"/>
          </a:p>
        </p:txBody>
      </p:sp>
    </p:spTree>
    <p:extLst>
      <p:ext uri="{BB962C8B-B14F-4D97-AF65-F5344CB8AC3E}">
        <p14:creationId xmlns:p14="http://schemas.microsoft.com/office/powerpoint/2010/main" val="2253346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EC954B-6F5A-C49D-0889-E42868CB88D8}"/>
              </a:ext>
            </a:extLst>
          </p:cNvPr>
          <p:cNvSpPr>
            <a:spLocks noGrp="1"/>
          </p:cNvSpPr>
          <p:nvPr>
            <p:ph type="title"/>
          </p:nvPr>
        </p:nvSpPr>
        <p:spPr/>
        <p:txBody>
          <a:bodyPr/>
          <a:lstStyle/>
          <a:p>
            <a:r>
              <a:rPr lang="it-IT"/>
              <a:t>L’applicazione delle norme sulla mobilità volontaria/2</a:t>
            </a:r>
          </a:p>
        </p:txBody>
      </p:sp>
      <p:sp>
        <p:nvSpPr>
          <p:cNvPr id="3" name="Segnaposto contenuto 2">
            <a:extLst>
              <a:ext uri="{FF2B5EF4-FFF2-40B4-BE49-F238E27FC236}">
                <a16:creationId xmlns:a16="http://schemas.microsoft.com/office/drawing/2014/main" id="{22C31E28-906F-4C7D-F19A-8F18DF91B59E}"/>
              </a:ext>
            </a:extLst>
          </p:cNvPr>
          <p:cNvSpPr>
            <a:spLocks noGrp="1"/>
          </p:cNvSpPr>
          <p:nvPr>
            <p:ph idx="1"/>
          </p:nvPr>
        </p:nvSpPr>
        <p:spPr/>
        <p:txBody>
          <a:bodyPr/>
          <a:lstStyle/>
          <a:p>
            <a:r>
              <a:rPr lang="it-IT"/>
              <a:t>«P</a:t>
            </a:r>
            <a:r>
              <a:rPr lang="it-IT" b="0" i="0" u="none" strike="noStrike">
                <a:effectLst/>
              </a:rPr>
              <a:t>assaggio diretto di dipendenti di cui all'articolo 2, comma 2 (</a:t>
            </a:r>
            <a:r>
              <a:rPr lang="it-IT" b="0" i="0" u="none" strike="noStrike" err="1">
                <a:effectLst/>
              </a:rPr>
              <a:t>nda</a:t>
            </a:r>
            <a:r>
              <a:rPr lang="it-IT" b="0" i="0" u="none" strike="noStrike">
                <a:effectLst/>
              </a:rPr>
              <a:t> cd contrattualizzati), appartenenti a una qualifica corrispondente e in servizio presso altre amministrazioni, che facciano domanda di trasferimento</a:t>
            </a:r>
            <a:endParaRPr lang="it-IT"/>
          </a:p>
          <a:p>
            <a:r>
              <a:rPr lang="it-IT"/>
              <a:t>Fissazione preventiva dei criteri: possono essere dettati gli stessi requisiti previsti per l’accesso dall’esterno</a:t>
            </a:r>
          </a:p>
          <a:p>
            <a:r>
              <a:rPr lang="it-IT"/>
              <a:t>Percorso speciale per le donne vittime di violenza di genere</a:t>
            </a:r>
          </a:p>
        </p:txBody>
      </p:sp>
      <p:sp>
        <p:nvSpPr>
          <p:cNvPr id="4" name="Segnaposto numero diapositiva 3">
            <a:extLst>
              <a:ext uri="{FF2B5EF4-FFF2-40B4-BE49-F238E27FC236}">
                <a16:creationId xmlns:a16="http://schemas.microsoft.com/office/drawing/2014/main" id="{A4DCB334-59AC-3CCD-F259-8338BC9C83FA}"/>
              </a:ext>
            </a:extLst>
          </p:cNvPr>
          <p:cNvSpPr>
            <a:spLocks noGrp="1"/>
          </p:cNvSpPr>
          <p:nvPr>
            <p:ph type="sldNum" sz="quarter" idx="12"/>
          </p:nvPr>
        </p:nvSpPr>
        <p:spPr/>
        <p:txBody>
          <a:bodyPr/>
          <a:lstStyle/>
          <a:p>
            <a:fld id="{6D22F896-40B5-4ADD-8801-0D06FADFA095}" type="slidenum">
              <a:rPr lang="en-US" smtClean="0"/>
              <a:t>14</a:t>
            </a:fld>
            <a:endParaRPr lang="en-US"/>
          </a:p>
        </p:txBody>
      </p:sp>
    </p:spTree>
    <p:extLst>
      <p:ext uri="{BB962C8B-B14F-4D97-AF65-F5344CB8AC3E}">
        <p14:creationId xmlns:p14="http://schemas.microsoft.com/office/powerpoint/2010/main" val="3591459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136FB5-11CD-B1CB-7107-D6C670E08D0A}"/>
              </a:ext>
            </a:extLst>
          </p:cNvPr>
          <p:cNvSpPr>
            <a:spLocks noGrp="1"/>
          </p:cNvSpPr>
          <p:nvPr>
            <p:ph type="title"/>
          </p:nvPr>
        </p:nvSpPr>
        <p:spPr/>
        <p:txBody>
          <a:bodyPr/>
          <a:lstStyle/>
          <a:p>
            <a:r>
              <a:rPr lang="it-IT"/>
              <a:t>L’applicazione delle norme sulla mobilità volontaria/3</a:t>
            </a:r>
          </a:p>
        </p:txBody>
      </p:sp>
      <p:sp>
        <p:nvSpPr>
          <p:cNvPr id="3" name="Segnaposto contenuto 2">
            <a:extLst>
              <a:ext uri="{FF2B5EF4-FFF2-40B4-BE49-F238E27FC236}">
                <a16:creationId xmlns:a16="http://schemas.microsoft.com/office/drawing/2014/main" id="{3B16C51C-16DA-7616-1D9F-9BF69465A97B}"/>
              </a:ext>
            </a:extLst>
          </p:cNvPr>
          <p:cNvSpPr>
            <a:spLocks noGrp="1"/>
          </p:cNvSpPr>
          <p:nvPr>
            <p:ph idx="1"/>
          </p:nvPr>
        </p:nvSpPr>
        <p:spPr/>
        <p:txBody>
          <a:bodyPr>
            <a:normAutofit fontScale="92500" lnSpcReduction="10000"/>
          </a:bodyPr>
          <a:lstStyle/>
          <a:p>
            <a:r>
              <a:rPr lang="it-IT"/>
              <a:t>Possibilità di dare corso a selezioni, ivi compreso il colloquio: ricordarsi che siamo in presenza di dipendenti che sono idonei</a:t>
            </a:r>
          </a:p>
          <a:p>
            <a:r>
              <a:rPr lang="it-IT"/>
              <a:t>Possibilità di richiedere il nulla osta o l’attestazione che non è necessario e/o l’impegno al non differimento</a:t>
            </a:r>
          </a:p>
          <a:p>
            <a:r>
              <a:rPr lang="it-IT"/>
              <a:t>Possibilità di chiedere che le ferie siano fruite nell’amministrazione di provenienza</a:t>
            </a:r>
          </a:p>
          <a:p>
            <a:r>
              <a:rPr lang="it-IT">
                <a:latin typeface="Arial" panose="020B0604020202020204" pitchFamily="34" charset="0"/>
                <a:cs typeface="Arial" panose="020B0604020202020204" pitchFamily="34" charset="0"/>
              </a:rPr>
              <a:t>«A</a:t>
            </a:r>
            <a:r>
              <a:rPr lang="it-IT" b="0" i="0" u="none" strike="noStrike">
                <a:effectLst/>
                <a:latin typeface="Arial" panose="020B0604020202020204" pitchFamily="34" charset="0"/>
                <a:cs typeface="Arial" panose="020B0604020202020204" pitchFamily="34" charset="0"/>
              </a:rPr>
              <a:t>l dipendente trasferito per mobilità si applica esclusivamente il trattamento giuridico ed economico, compreso quello accessorio, previsto nei contratti collettivi vigenti nel comparto della stessa amministrazione»</a:t>
            </a:r>
            <a:endParaRPr lang="it-IT">
              <a:latin typeface="Arial" panose="020B0604020202020204" pitchFamily="34" charset="0"/>
              <a:cs typeface="Arial" panose="020B0604020202020204" pitchFamily="34" charset="0"/>
            </a:endParaRPr>
          </a:p>
        </p:txBody>
      </p:sp>
      <p:sp>
        <p:nvSpPr>
          <p:cNvPr id="4" name="Segnaposto numero diapositiva 3">
            <a:extLst>
              <a:ext uri="{FF2B5EF4-FFF2-40B4-BE49-F238E27FC236}">
                <a16:creationId xmlns:a16="http://schemas.microsoft.com/office/drawing/2014/main" id="{C6E2933C-40CE-7830-CD22-84332A064049}"/>
              </a:ext>
            </a:extLst>
          </p:cNvPr>
          <p:cNvSpPr>
            <a:spLocks noGrp="1"/>
          </p:cNvSpPr>
          <p:nvPr>
            <p:ph type="sldNum" sz="quarter" idx="12"/>
          </p:nvPr>
        </p:nvSpPr>
        <p:spPr/>
        <p:txBody>
          <a:bodyPr/>
          <a:lstStyle/>
          <a:p>
            <a:fld id="{6D22F896-40B5-4ADD-8801-0D06FADFA095}" type="slidenum">
              <a:rPr lang="en-US" smtClean="0"/>
              <a:t>15</a:t>
            </a:fld>
            <a:endParaRPr lang="en-US"/>
          </a:p>
        </p:txBody>
      </p:sp>
    </p:spTree>
    <p:extLst>
      <p:ext uri="{BB962C8B-B14F-4D97-AF65-F5344CB8AC3E}">
        <p14:creationId xmlns:p14="http://schemas.microsoft.com/office/powerpoint/2010/main" val="3071470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B1CD72-C62C-EC11-A93A-5ACE7392458B}"/>
              </a:ext>
            </a:extLst>
          </p:cNvPr>
          <p:cNvSpPr>
            <a:spLocks noGrp="1"/>
          </p:cNvSpPr>
          <p:nvPr>
            <p:ph type="title"/>
          </p:nvPr>
        </p:nvSpPr>
        <p:spPr/>
        <p:txBody>
          <a:bodyPr/>
          <a:lstStyle/>
          <a:p>
            <a:r>
              <a:rPr lang="it-IT"/>
              <a:t>I comandi ed i distacchi</a:t>
            </a:r>
          </a:p>
        </p:txBody>
      </p:sp>
      <p:sp>
        <p:nvSpPr>
          <p:cNvPr id="3" name="Segnaposto contenuto 2">
            <a:extLst>
              <a:ext uri="{FF2B5EF4-FFF2-40B4-BE49-F238E27FC236}">
                <a16:creationId xmlns:a16="http://schemas.microsoft.com/office/drawing/2014/main" id="{180D7076-9719-9208-04B5-A67C21BEC9F4}"/>
              </a:ext>
            </a:extLst>
          </p:cNvPr>
          <p:cNvSpPr>
            <a:spLocks noGrp="1"/>
          </p:cNvSpPr>
          <p:nvPr>
            <p:ph idx="1"/>
          </p:nvPr>
        </p:nvSpPr>
        <p:spPr/>
        <p:txBody>
          <a:bodyPr>
            <a:normAutofit fontScale="85000" lnSpcReduction="20000"/>
          </a:bodyPr>
          <a:lstStyle/>
          <a:p>
            <a:r>
              <a:rPr lang="it-IT"/>
              <a:t>«I</a:t>
            </a:r>
            <a:r>
              <a:rPr lang="it-IT" b="0" i="0" u="none" strike="noStrike">
                <a:effectLst/>
              </a:rPr>
              <a:t> comandi o distacchi sono consentiti esclusivamente nel limite del 25 per cento dei posti non coperti all'esito delle procedure di mobilità di cui al presente articolo. La disposizione di cui al primo periodo non si applica ai comandi o distacchi obbligatori, previsti da disposizioni di legge, ivi inclusi quelli relativi agli uffici di diretta collaborazione, nonché a quelli relativi alla partecipazione ad organi, comunque denominati, istituiti da disposizioni legislative o regolamentari che prevedono la partecipazione di personale di amministrazioni diverse, nonché ai comandi presso le sedi territoriali dei ministeri, o presso le Unioni di comuni per i Comuni che ne fanno parte».</a:t>
            </a:r>
            <a:br>
              <a:rPr lang="it-IT" b="0" i="0" u="none" strike="noStrike">
                <a:effectLst/>
              </a:rPr>
            </a:br>
            <a:r>
              <a:rPr lang="it-IT" b="0" i="0" u="none" strike="noStrike">
                <a:effectLst/>
              </a:rPr>
              <a:t>Le assegnazioni provvisorie con durata massima di 3 anni</a:t>
            </a:r>
          </a:p>
          <a:p>
            <a:r>
              <a:rPr lang="it-IT">
                <a:effectLst/>
                <a:ea typeface="Aptos" panose="020B0004020202020204" pitchFamily="34" charset="0"/>
                <a:cs typeface="Times New Roman" panose="02020603050405020304" pitchFamily="18" charset="0"/>
              </a:rPr>
              <a:t>I distacchi e le assegnazioni presso altre PA previsti da norme di legge sono subordinati fino a tutto l’anno 2026 per i comuni, le unioni e le città metropolitane che hanno fino a 50 dipendenti al consenso dell’ente di appartenenza</a:t>
            </a:r>
            <a:r>
              <a:rPr lang="it-IT">
                <a:effectLst/>
              </a:rPr>
              <a:t> </a:t>
            </a:r>
            <a:endParaRPr lang="it-IT"/>
          </a:p>
        </p:txBody>
      </p:sp>
      <p:sp>
        <p:nvSpPr>
          <p:cNvPr id="4" name="Segnaposto numero diapositiva 3">
            <a:extLst>
              <a:ext uri="{FF2B5EF4-FFF2-40B4-BE49-F238E27FC236}">
                <a16:creationId xmlns:a16="http://schemas.microsoft.com/office/drawing/2014/main" id="{43D32B34-15E4-0EDB-449E-26C53D9FBC1B}"/>
              </a:ext>
            </a:extLst>
          </p:cNvPr>
          <p:cNvSpPr>
            <a:spLocks noGrp="1"/>
          </p:cNvSpPr>
          <p:nvPr>
            <p:ph type="sldNum" sz="quarter" idx="12"/>
          </p:nvPr>
        </p:nvSpPr>
        <p:spPr/>
        <p:txBody>
          <a:bodyPr/>
          <a:lstStyle/>
          <a:p>
            <a:fld id="{6D22F896-40B5-4ADD-8801-0D06FADFA095}" type="slidenum">
              <a:rPr lang="en-US" smtClean="0"/>
              <a:t>16</a:t>
            </a:fld>
            <a:endParaRPr lang="en-US"/>
          </a:p>
        </p:txBody>
      </p:sp>
    </p:spTree>
    <p:extLst>
      <p:ext uri="{BB962C8B-B14F-4D97-AF65-F5344CB8AC3E}">
        <p14:creationId xmlns:p14="http://schemas.microsoft.com/office/powerpoint/2010/main" val="2128335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C0F91C-DF21-8355-7DBC-A4CA72B25F08}"/>
              </a:ext>
            </a:extLst>
          </p:cNvPr>
          <p:cNvSpPr>
            <a:spLocks noGrp="1"/>
          </p:cNvSpPr>
          <p:nvPr>
            <p:ph type="title"/>
          </p:nvPr>
        </p:nvSpPr>
        <p:spPr/>
        <p:txBody>
          <a:bodyPr/>
          <a:lstStyle/>
          <a:p>
            <a:r>
              <a:rPr lang="it-IT"/>
              <a:t>Articolo 3: i concorsi unici</a:t>
            </a:r>
          </a:p>
        </p:txBody>
      </p:sp>
      <p:sp>
        <p:nvSpPr>
          <p:cNvPr id="3" name="Segnaposto contenuto 2">
            <a:extLst>
              <a:ext uri="{FF2B5EF4-FFF2-40B4-BE49-F238E27FC236}">
                <a16:creationId xmlns:a16="http://schemas.microsoft.com/office/drawing/2014/main" id="{E31E5DCB-36D1-6099-2E77-0DAEB147135E}"/>
              </a:ext>
            </a:extLst>
          </p:cNvPr>
          <p:cNvSpPr>
            <a:spLocks noGrp="1"/>
          </p:cNvSpPr>
          <p:nvPr>
            <p:ph idx="1"/>
          </p:nvPr>
        </p:nvSpPr>
        <p:spPr/>
        <p:txBody>
          <a:bodyPr>
            <a:normAutofit/>
          </a:bodyPr>
          <a:lstStyle/>
          <a:p>
            <a:r>
              <a:rPr lang="it-IT"/>
              <a:t>Sia per le assunzioni dei dirigenti (necessità di una autorizzazione della FFPP per bandire concorsi specifici) che per le assunzioni delle figure comuni e delle elevate professionalità le amministrazioni dello Stato utilizzano i concorsi unici organizzati dalla Funzione Pubblica tramite </a:t>
            </a:r>
            <a:r>
              <a:rPr lang="it-IT" err="1"/>
              <a:t>Ripam</a:t>
            </a:r>
            <a:r>
              <a:rPr lang="it-IT"/>
              <a:t> (non applicazione per il 2025 ai concorsi già previsti nel PIAO adottato entro il 31 marzo)</a:t>
            </a:r>
          </a:p>
          <a:p>
            <a:r>
              <a:rPr lang="it-IT"/>
              <a:t>Le altre PA possono richiedere il supporto della FFPP e di </a:t>
            </a:r>
            <a:r>
              <a:rPr lang="it-IT" err="1"/>
              <a:t>Ripam</a:t>
            </a:r>
            <a:r>
              <a:rPr lang="it-IT"/>
              <a:t> anche per il «</a:t>
            </a:r>
            <a:r>
              <a:rPr lang="it-IT" b="0" i="0" u="none" strike="noStrike">
                <a:effectLst/>
              </a:rPr>
              <a:t>per il reclutamento di un'unica figura professionale e per una singola amministrazione»</a:t>
            </a:r>
            <a:endParaRPr lang="it-IT"/>
          </a:p>
        </p:txBody>
      </p:sp>
      <p:sp>
        <p:nvSpPr>
          <p:cNvPr id="4" name="Segnaposto numero diapositiva 3">
            <a:extLst>
              <a:ext uri="{FF2B5EF4-FFF2-40B4-BE49-F238E27FC236}">
                <a16:creationId xmlns:a16="http://schemas.microsoft.com/office/drawing/2014/main" id="{D2CFE3EC-A5A4-E56A-4C1E-FA1FA16C4EE7}"/>
              </a:ext>
            </a:extLst>
          </p:cNvPr>
          <p:cNvSpPr>
            <a:spLocks noGrp="1"/>
          </p:cNvSpPr>
          <p:nvPr>
            <p:ph type="sldNum" sz="quarter" idx="12"/>
          </p:nvPr>
        </p:nvSpPr>
        <p:spPr/>
        <p:txBody>
          <a:bodyPr/>
          <a:lstStyle/>
          <a:p>
            <a:fld id="{6D22F896-40B5-4ADD-8801-0D06FADFA095}" type="slidenum">
              <a:rPr lang="en-US" smtClean="0"/>
              <a:t>17</a:t>
            </a:fld>
            <a:endParaRPr lang="en-US"/>
          </a:p>
        </p:txBody>
      </p:sp>
    </p:spTree>
    <p:extLst>
      <p:ext uri="{BB962C8B-B14F-4D97-AF65-F5344CB8AC3E}">
        <p14:creationId xmlns:p14="http://schemas.microsoft.com/office/powerpoint/2010/main" val="840200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39301E-8A4F-05E4-8A00-363D62DE8CF4}"/>
              </a:ext>
            </a:extLst>
          </p:cNvPr>
          <p:cNvSpPr>
            <a:spLocks noGrp="1"/>
          </p:cNvSpPr>
          <p:nvPr>
            <p:ph type="title"/>
          </p:nvPr>
        </p:nvSpPr>
        <p:spPr/>
        <p:txBody>
          <a:bodyPr/>
          <a:lstStyle/>
          <a:p>
            <a:r>
              <a:rPr lang="it-IT"/>
              <a:t>La durata delle graduatorie concorsuali</a:t>
            </a:r>
          </a:p>
        </p:txBody>
      </p:sp>
      <p:sp>
        <p:nvSpPr>
          <p:cNvPr id="3" name="Segnaposto contenuto 2">
            <a:extLst>
              <a:ext uri="{FF2B5EF4-FFF2-40B4-BE49-F238E27FC236}">
                <a16:creationId xmlns:a16="http://schemas.microsoft.com/office/drawing/2014/main" id="{54649B4D-3B7E-D42D-4DA5-23FF66D1A52C}"/>
              </a:ext>
            </a:extLst>
          </p:cNvPr>
          <p:cNvSpPr>
            <a:spLocks noGrp="1"/>
          </p:cNvSpPr>
          <p:nvPr>
            <p:ph idx="1"/>
          </p:nvPr>
        </p:nvSpPr>
        <p:spPr/>
        <p:txBody>
          <a:bodyPr/>
          <a:lstStyle/>
          <a:p>
            <a:r>
              <a:rPr lang="it-IT"/>
              <a:t>Le graduatorie concorsuali per gli enti locali di cui al d.lgs. n. 267/2000 tornano a valere 3 anni</a:t>
            </a:r>
          </a:p>
          <a:p>
            <a:r>
              <a:rPr lang="it-IT"/>
              <a:t>La disposizione non è di interpretazione autentica, quindi non opera retroattivamente</a:t>
            </a:r>
          </a:p>
          <a:p>
            <a:r>
              <a:rPr lang="it-IT"/>
              <a:t>Opera sulle graduatorie che alla data del 15 marzo 2025 erano ancora in vigore (sulla base della validità biennale delle stesse)</a:t>
            </a:r>
          </a:p>
        </p:txBody>
      </p:sp>
      <p:sp>
        <p:nvSpPr>
          <p:cNvPr id="4" name="Segnaposto numero diapositiva 3">
            <a:extLst>
              <a:ext uri="{FF2B5EF4-FFF2-40B4-BE49-F238E27FC236}">
                <a16:creationId xmlns:a16="http://schemas.microsoft.com/office/drawing/2014/main" id="{A4E115E4-DF19-62C5-3654-EB477E7BDE40}"/>
              </a:ext>
            </a:extLst>
          </p:cNvPr>
          <p:cNvSpPr>
            <a:spLocks noGrp="1"/>
          </p:cNvSpPr>
          <p:nvPr>
            <p:ph type="sldNum" sz="quarter" idx="12"/>
          </p:nvPr>
        </p:nvSpPr>
        <p:spPr/>
        <p:txBody>
          <a:bodyPr/>
          <a:lstStyle/>
          <a:p>
            <a:fld id="{6D22F896-40B5-4ADD-8801-0D06FADFA095}" type="slidenum">
              <a:rPr lang="en-US" smtClean="0"/>
              <a:t>18</a:t>
            </a:fld>
            <a:endParaRPr lang="en-US"/>
          </a:p>
        </p:txBody>
      </p:sp>
    </p:spTree>
    <p:extLst>
      <p:ext uri="{BB962C8B-B14F-4D97-AF65-F5344CB8AC3E}">
        <p14:creationId xmlns:p14="http://schemas.microsoft.com/office/powerpoint/2010/main" val="1920298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5E7995-14BC-AAC6-9043-7B3FB326193D}"/>
              </a:ext>
            </a:extLst>
          </p:cNvPr>
          <p:cNvSpPr>
            <a:spLocks noGrp="1"/>
          </p:cNvSpPr>
          <p:nvPr>
            <p:ph type="title"/>
          </p:nvPr>
        </p:nvSpPr>
        <p:spPr/>
        <p:txBody>
          <a:bodyPr/>
          <a:lstStyle/>
          <a:p>
            <a:r>
              <a:rPr lang="it-IT"/>
              <a:t>Lo scorrimento delle graduatorie concorsuali/1</a:t>
            </a:r>
          </a:p>
        </p:txBody>
      </p:sp>
      <p:sp>
        <p:nvSpPr>
          <p:cNvPr id="3" name="Segnaposto contenuto 2">
            <a:extLst>
              <a:ext uri="{FF2B5EF4-FFF2-40B4-BE49-F238E27FC236}">
                <a16:creationId xmlns:a16="http://schemas.microsoft.com/office/drawing/2014/main" id="{0418F70F-1E8F-FB7C-EFAF-C122212E2A15}"/>
              </a:ext>
            </a:extLst>
          </p:cNvPr>
          <p:cNvSpPr>
            <a:spLocks noGrp="1"/>
          </p:cNvSpPr>
          <p:nvPr>
            <p:ph idx="1"/>
          </p:nvPr>
        </p:nvSpPr>
        <p:spPr/>
        <p:txBody>
          <a:bodyPr>
            <a:normAutofit fontScale="92500" lnSpcReduction="20000"/>
          </a:bodyPr>
          <a:lstStyle/>
          <a:p>
            <a:r>
              <a:rPr lang="it-IT"/>
              <a:t>«</a:t>
            </a:r>
            <a:r>
              <a:rPr lang="it-IT" u="none" strike="noStrike">
                <a:effectLst/>
              </a:rPr>
              <a:t>Entro il termine di validità delle graduatorie e nei limiti delle facoltà assunzionali già autorizzate, le amministrazioni possono procedere allo scorrimento delle graduatorie nei limiti» del 20% dei posti messi a concorso (tetto che non si applica </a:t>
            </a:r>
            <a:r>
              <a:rPr lang="it-IT" b="0" i="0" u="none" strike="noStrike">
                <a:effectLst/>
              </a:rPr>
              <a:t>per il reclutamento del personale sanitario e socio-sanitario, educativo e scolastico, compreso quello impiegato nei servizi educativo-scolastici gestiti direttamente dai comuni e dalle unioni di comuni, e dei ricercatori, per il personale non contrattualizzato, per i concorsi banditi dalle regioni, dagli enti regionali e dagli enti locali fino a 20 unità ed ai comuni fino a 3.000 abitanti)</a:t>
            </a:r>
            <a:endParaRPr lang="it-IT" b="0" i="1"/>
          </a:p>
          <a:p>
            <a:r>
              <a:rPr lang="it-IT">
                <a:latin typeface="Arial" panose="020B0604020202020204" pitchFamily="34" charset="0"/>
                <a:cs typeface="Arial" panose="020B0604020202020204" pitchFamily="34" charset="0"/>
              </a:rPr>
              <a:t>La disposizione consente lo scorrimento anche per ragioni diverse dalle dimissioni dei vincitori</a:t>
            </a:r>
          </a:p>
        </p:txBody>
      </p:sp>
      <p:sp>
        <p:nvSpPr>
          <p:cNvPr id="4" name="Segnaposto numero diapositiva 3">
            <a:extLst>
              <a:ext uri="{FF2B5EF4-FFF2-40B4-BE49-F238E27FC236}">
                <a16:creationId xmlns:a16="http://schemas.microsoft.com/office/drawing/2014/main" id="{B65421BC-2309-ECF5-FD78-74F820E2184E}"/>
              </a:ext>
            </a:extLst>
          </p:cNvPr>
          <p:cNvSpPr>
            <a:spLocks noGrp="1"/>
          </p:cNvSpPr>
          <p:nvPr>
            <p:ph type="sldNum" sz="quarter" idx="12"/>
          </p:nvPr>
        </p:nvSpPr>
        <p:spPr/>
        <p:txBody>
          <a:bodyPr/>
          <a:lstStyle/>
          <a:p>
            <a:fld id="{6D22F896-40B5-4ADD-8801-0D06FADFA095}" type="slidenum">
              <a:rPr lang="en-US" smtClean="0"/>
              <a:t>19</a:t>
            </a:fld>
            <a:endParaRPr lang="en-US"/>
          </a:p>
        </p:txBody>
      </p:sp>
    </p:spTree>
    <p:extLst>
      <p:ext uri="{BB962C8B-B14F-4D97-AF65-F5344CB8AC3E}">
        <p14:creationId xmlns:p14="http://schemas.microsoft.com/office/powerpoint/2010/main" val="2630069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33E16D-3C17-9A64-13E2-194AFF9D7981}"/>
              </a:ext>
            </a:extLst>
          </p:cNvPr>
          <p:cNvSpPr>
            <a:spLocks noGrp="1"/>
          </p:cNvSpPr>
          <p:nvPr>
            <p:ph type="title"/>
          </p:nvPr>
        </p:nvSpPr>
        <p:spPr/>
        <p:txBody>
          <a:bodyPr/>
          <a:lstStyle/>
          <a:p>
            <a:pPr algn="l"/>
            <a:r>
              <a:rPr lang="it-IT"/>
              <a:t>Dott. Arturo Bianco</a:t>
            </a:r>
          </a:p>
        </p:txBody>
      </p:sp>
      <p:sp>
        <p:nvSpPr>
          <p:cNvPr id="3" name="Segnaposto contenuto 2">
            <a:extLst>
              <a:ext uri="{FF2B5EF4-FFF2-40B4-BE49-F238E27FC236}">
                <a16:creationId xmlns:a16="http://schemas.microsoft.com/office/drawing/2014/main" id="{375C1EC4-0024-1803-67BF-75C638845B1E}"/>
              </a:ext>
            </a:extLst>
          </p:cNvPr>
          <p:cNvSpPr>
            <a:spLocks noGrp="1"/>
          </p:cNvSpPr>
          <p:nvPr>
            <p:ph idx="1"/>
          </p:nvPr>
        </p:nvSpPr>
        <p:spPr/>
        <p:txBody>
          <a:bodyPr>
            <a:normAutofit fontScale="70000" lnSpcReduction="20000"/>
          </a:bodyPr>
          <a:lstStyle/>
          <a:p>
            <a:r>
              <a:rPr lang="it-IT" altLang="it-IT">
                <a:ea typeface="ＭＳ Ｐゴシック" charset="-128"/>
              </a:rPr>
              <a:t>Esperto gestione delle risorse umane, consulente amministrazioni pubbliche</a:t>
            </a:r>
            <a:br>
              <a:rPr lang="it-IT" altLang="it-IT">
                <a:ea typeface="ＭＳ Ｐゴシック" charset="-128"/>
              </a:rPr>
            </a:br>
            <a:r>
              <a:rPr lang="it-IT" altLang="it-IT">
                <a:ea typeface="ＭＳ Ｐゴシック" charset="-128"/>
              </a:rPr>
              <a:t>Autore di numerosi volumi, tra cui “La gestione del personale negli enti locali” (Cel editore 2024),  «Il contratto delle funzioni locali del triennio 2019/2021» (Cel editore 2023); «PIAO, Contenuti e criticità» (Cel editore 2022); Le nuove regole contrattuali per dirigenti e segretari» (Maggioli 2021), “La manovra finanziaria 2017” (Cel editore),  “Contrattazione decentrata, controlli e responsabilità” (Maggioli editore 2019),  «Il contratto del personale degli enti locali» (Cel editore 2018) “La gestione associata dopo il DL n. 95/2012” (Maggioli editore 2012), “L’applicazione della legge Brunetta” (Sole 24 ore editore 2009)</a:t>
            </a:r>
            <a:br>
              <a:rPr lang="it-IT" altLang="it-IT">
                <a:ea typeface="ＭＳ Ｐゴシック" charset="-128"/>
              </a:rPr>
            </a:br>
            <a:r>
              <a:rPr lang="it-IT" altLang="it-IT">
                <a:ea typeface="ＭＳ Ｐゴシック" charset="-128"/>
              </a:rPr>
              <a:t>Dirige le riviste telematiche “Oggi PA”, “Il Bollettino del personale degli enti locali”, |”Città mia”, giornalista, collabora con Il Sole 24 Ore</a:t>
            </a:r>
            <a:br>
              <a:rPr lang="it-IT" altLang="it-IT">
                <a:ea typeface="ＭＳ Ｐゴシック" charset="-128"/>
              </a:rPr>
            </a:br>
            <a:r>
              <a:rPr lang="it-IT" altLang="it-IT">
                <a:ea typeface="ＭＳ Ｐゴシック" charset="-128"/>
              </a:rPr>
              <a:t>Già presidente Anci Sicilia, già componente la presidenza nazionale Anci, già dirigente </a:t>
            </a:r>
            <a:r>
              <a:rPr lang="it-IT" altLang="it-IT" err="1">
                <a:ea typeface="ＭＳ Ｐゴシック" charset="-128"/>
              </a:rPr>
              <a:t>Ancitel</a:t>
            </a:r>
            <a:br>
              <a:rPr lang="it-IT" altLang="it-IT">
                <a:ea typeface="ＭＳ Ｐゴシック" charset="-128"/>
              </a:rPr>
            </a:br>
            <a:r>
              <a:rPr lang="it-IT" altLang="it-IT">
                <a:ea typeface="ＭＳ Ｐゴシック" charset="-128"/>
              </a:rPr>
              <a:t>Già consulente DAGLA (Presidenza del Consiglio), Anci ed Aran</a:t>
            </a:r>
          </a:p>
          <a:p>
            <a:r>
              <a:rPr lang="it-IT">
                <a:ea typeface="ＭＳ Ｐゴシック" charset="-128"/>
              </a:rPr>
              <a:t>Presidente e componente di Nuclei di Valutazione, tra cui comuni di Firenze, Rimini, Livorno, Cuneo, Catanzaro, Sassari, Vicenza, Viterbo, Sondrio, Oristano, province di Cuneo, Catanzaro, Livorno, Oristano, Terni</a:t>
            </a:r>
            <a:endParaRPr lang="it-IT"/>
          </a:p>
        </p:txBody>
      </p:sp>
      <p:sp>
        <p:nvSpPr>
          <p:cNvPr id="4" name="Segnaposto numero diapositiva 3">
            <a:extLst>
              <a:ext uri="{FF2B5EF4-FFF2-40B4-BE49-F238E27FC236}">
                <a16:creationId xmlns:a16="http://schemas.microsoft.com/office/drawing/2014/main" id="{844F5816-2A10-FFB4-3BFD-625742D017D6}"/>
              </a:ext>
            </a:extLst>
          </p:cNvPr>
          <p:cNvSpPr>
            <a:spLocks noGrp="1"/>
          </p:cNvSpPr>
          <p:nvPr>
            <p:ph type="sldNum" sz="quarter" idx="12"/>
          </p:nvPr>
        </p:nvSpPr>
        <p:spPr/>
        <p:txBody>
          <a:bodyPr/>
          <a:lstStyle/>
          <a:p>
            <a:fld id="{6D22F896-40B5-4ADD-8801-0D06FADFA095}" type="slidenum">
              <a:rPr lang="en-US" smtClean="0"/>
              <a:t>2</a:t>
            </a:fld>
            <a:endParaRPr lang="en-US"/>
          </a:p>
        </p:txBody>
      </p:sp>
    </p:spTree>
    <p:extLst>
      <p:ext uri="{BB962C8B-B14F-4D97-AF65-F5344CB8AC3E}">
        <p14:creationId xmlns:p14="http://schemas.microsoft.com/office/powerpoint/2010/main" val="34963317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682E00-86C5-3965-7FCA-4BDCA7E55BC4}"/>
              </a:ext>
            </a:extLst>
          </p:cNvPr>
          <p:cNvSpPr>
            <a:spLocks noGrp="1"/>
          </p:cNvSpPr>
          <p:nvPr>
            <p:ph type="title"/>
          </p:nvPr>
        </p:nvSpPr>
        <p:spPr/>
        <p:txBody>
          <a:bodyPr/>
          <a:lstStyle/>
          <a:p>
            <a:r>
              <a:rPr lang="it-IT"/>
              <a:t>Lo scorrimento delle graduatorie concorsuali/2</a:t>
            </a:r>
          </a:p>
        </p:txBody>
      </p:sp>
      <p:sp>
        <p:nvSpPr>
          <p:cNvPr id="3" name="Segnaposto contenuto 2">
            <a:extLst>
              <a:ext uri="{FF2B5EF4-FFF2-40B4-BE49-F238E27FC236}">
                <a16:creationId xmlns:a16="http://schemas.microsoft.com/office/drawing/2014/main" id="{830E1FBA-79F8-91F0-75EC-B7EFF92ACE32}"/>
              </a:ext>
            </a:extLst>
          </p:cNvPr>
          <p:cNvSpPr>
            <a:spLocks noGrp="1"/>
          </p:cNvSpPr>
          <p:nvPr>
            <p:ph idx="1"/>
          </p:nvPr>
        </p:nvSpPr>
        <p:spPr/>
        <p:txBody>
          <a:bodyPr/>
          <a:lstStyle/>
          <a:p>
            <a:r>
              <a:rPr lang="it-IT">
                <a:effectLst/>
                <a:latin typeface="Arial" panose="020B0604020202020204" pitchFamily="34" charset="0"/>
                <a:cs typeface="Arial" panose="020B0604020202020204" pitchFamily="34" charset="0"/>
              </a:rPr>
              <a:t>Tutte le amministrazioni pubbliche, in presenza di profili professionali sovrapponibili a quelli individuati nei propri atti di programmazione, possono reclutare il proprio personale, a tempo determinato o tempo indeterminato, mediante utilizzo di proprie graduatorie vigenti ovvero, previo accordo, mediante l’utilizzo di graduatorie di altre amministrazione. </a:t>
            </a:r>
          </a:p>
          <a:p>
            <a:r>
              <a:rPr lang="it-IT">
                <a:effectLst/>
                <a:latin typeface="Arial" panose="020B0604020202020204" pitchFamily="34" charset="0"/>
                <a:cs typeface="Arial" panose="020B0604020202020204" pitchFamily="34" charset="0"/>
              </a:rPr>
              <a:t>La norma consente lo scorrimento delle graduatorie anche per le assunzioni a tempo determinato, superando in modo implicito il divieto di cui al </a:t>
            </a:r>
            <a:r>
              <a:rPr lang="it-IT" err="1">
                <a:effectLst/>
                <a:latin typeface="Arial" panose="020B0604020202020204" pitchFamily="34" charset="0"/>
                <a:cs typeface="Arial" panose="020B0604020202020204" pitchFamily="34" charset="0"/>
              </a:rPr>
              <a:t>d.l.</a:t>
            </a:r>
            <a:r>
              <a:rPr lang="it-IT">
                <a:effectLst/>
                <a:latin typeface="Arial" panose="020B0604020202020204" pitchFamily="34" charset="0"/>
                <a:cs typeface="Arial" panose="020B0604020202020204" pitchFamily="34" charset="0"/>
              </a:rPr>
              <a:t> n. 101/2013, che finora era derogato solo per le assunzioni necessarie per l’attuazione del PNRR</a:t>
            </a:r>
          </a:p>
        </p:txBody>
      </p:sp>
      <p:sp>
        <p:nvSpPr>
          <p:cNvPr id="4" name="Segnaposto numero diapositiva 3">
            <a:extLst>
              <a:ext uri="{FF2B5EF4-FFF2-40B4-BE49-F238E27FC236}">
                <a16:creationId xmlns:a16="http://schemas.microsoft.com/office/drawing/2014/main" id="{8F11419C-E00D-3E71-2244-2CCB76F20C70}"/>
              </a:ext>
            </a:extLst>
          </p:cNvPr>
          <p:cNvSpPr>
            <a:spLocks noGrp="1"/>
          </p:cNvSpPr>
          <p:nvPr>
            <p:ph type="sldNum" sz="quarter" idx="12"/>
          </p:nvPr>
        </p:nvSpPr>
        <p:spPr/>
        <p:txBody>
          <a:bodyPr/>
          <a:lstStyle/>
          <a:p>
            <a:fld id="{6D22F896-40B5-4ADD-8801-0D06FADFA095}" type="slidenum">
              <a:rPr lang="en-US" smtClean="0"/>
              <a:t>20</a:t>
            </a:fld>
            <a:endParaRPr lang="en-US"/>
          </a:p>
        </p:txBody>
      </p:sp>
    </p:spTree>
    <p:extLst>
      <p:ext uri="{BB962C8B-B14F-4D97-AF65-F5344CB8AC3E}">
        <p14:creationId xmlns:p14="http://schemas.microsoft.com/office/powerpoint/2010/main" val="1668144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74E9B7-FE98-CA33-BD79-024EE3B59DBE}"/>
              </a:ext>
            </a:extLst>
          </p:cNvPr>
          <p:cNvSpPr>
            <a:spLocks noGrp="1"/>
          </p:cNvSpPr>
          <p:nvPr>
            <p:ph type="title"/>
          </p:nvPr>
        </p:nvSpPr>
        <p:spPr/>
        <p:txBody>
          <a:bodyPr/>
          <a:lstStyle/>
          <a:p>
            <a:r>
              <a:rPr lang="it-IT"/>
              <a:t>I compiti delle commissioni di concorso</a:t>
            </a:r>
          </a:p>
        </p:txBody>
      </p:sp>
      <p:sp>
        <p:nvSpPr>
          <p:cNvPr id="3" name="Segnaposto contenuto 2">
            <a:extLst>
              <a:ext uri="{FF2B5EF4-FFF2-40B4-BE49-F238E27FC236}">
                <a16:creationId xmlns:a16="http://schemas.microsoft.com/office/drawing/2014/main" id="{07E2F316-8B3E-9334-0B58-78FCE31E2359}"/>
              </a:ext>
            </a:extLst>
          </p:cNvPr>
          <p:cNvSpPr>
            <a:spLocks noGrp="1"/>
          </p:cNvSpPr>
          <p:nvPr>
            <p:ph idx="1"/>
          </p:nvPr>
        </p:nvSpPr>
        <p:spPr/>
        <p:txBody>
          <a:bodyPr>
            <a:normAutofit fontScale="85000" lnSpcReduction="10000"/>
          </a:bodyPr>
          <a:lstStyle/>
          <a:p>
            <a:pPr marL="0" indent="0">
              <a:buNone/>
            </a:pPr>
            <a:r>
              <a:rPr lang="it-IT" b="0" i="0" u="none" strike="noStrike">
                <a:effectLst/>
              </a:rPr>
              <a:t>Ai </a:t>
            </a:r>
            <a:r>
              <a:rPr lang="it-IT" sz="1800" kern="100">
                <a:effectLst/>
                <a:latin typeface="Aptos" panose="020B0004020202020204" pitchFamily="34" charset="0"/>
                <a:ea typeface="Aptos" panose="020B0004020202020204" pitchFamily="34" charset="0"/>
                <a:cs typeface="Times New Roman" panose="02020603050405020304" pitchFamily="18" charset="0"/>
              </a:rPr>
              <a:t>fini di cui al comma 5-ter (</a:t>
            </a:r>
            <a:r>
              <a:rPr lang="it-IT" sz="1800" kern="100" err="1">
                <a:effectLst/>
                <a:latin typeface="Aptos" panose="020B0004020202020204" pitchFamily="34" charset="0"/>
                <a:ea typeface="Aptos" panose="020B0004020202020204" pitchFamily="34" charset="0"/>
                <a:cs typeface="Times New Roman" panose="02020603050405020304" pitchFamily="18" charset="0"/>
              </a:rPr>
              <a:t>nda</a:t>
            </a:r>
            <a:r>
              <a:rPr lang="it-IT" sz="1800" kern="100">
                <a:effectLst/>
                <a:latin typeface="Aptos" panose="020B0004020202020204" pitchFamily="34" charset="0"/>
                <a:ea typeface="Aptos" panose="020B0004020202020204" pitchFamily="34" charset="0"/>
                <a:cs typeface="Times New Roman" panose="02020603050405020304" pitchFamily="18" charset="0"/>
              </a:rPr>
              <a:t> il tetto del 20% degli idonei), le commissioni di concorso, al termine dello svolgimento delle prove d'esame elaborano una graduatoria di merito sulla base dei soli risultati delle predette prove. Su tale graduatoria sono applicati i punteggi relativi ai titoli previsti dal bando e, successivamente, sono applicate le precedenze e le preferenze. Su tale ultima elaborazione le commissioni applicano il limite di cui al comma 5-ter. Sulla graduatoria risultante si applicano, entro il limite del 20 per cento degli idonei, le riserve di posti previste dal bando. Al fine di assicurare la trasparenza della procedura concorsuale, la graduatoria di merito, quella risultante dall'applicazione dei titoli sulla graduatoria di merito e quella finale sulla quale si applicano le riserve previste dal bando, sono pubblicate contestualmente anche con un solo documento sul Portale unico del reclutamento di cui all'articolo 35-ter e sul sito dell'amministrazione procedente anche tramite link in un'area ad accesso riservato ai partecipanti, utilizzando le specifiche funzionalità previste dal predetto Portale. Resta ferma la minimizzazione dei dati personali. Restano fermi i vincoli dell’articolo 19 del d.lgs. n. 33/2013. </a:t>
            </a:r>
            <a:endParaRPr lang="it-IT"/>
          </a:p>
        </p:txBody>
      </p:sp>
      <p:sp>
        <p:nvSpPr>
          <p:cNvPr id="4" name="Segnaposto numero diapositiva 3">
            <a:extLst>
              <a:ext uri="{FF2B5EF4-FFF2-40B4-BE49-F238E27FC236}">
                <a16:creationId xmlns:a16="http://schemas.microsoft.com/office/drawing/2014/main" id="{DCCA988C-9C23-4D5F-CB72-DE2C654D4067}"/>
              </a:ext>
            </a:extLst>
          </p:cNvPr>
          <p:cNvSpPr>
            <a:spLocks noGrp="1"/>
          </p:cNvSpPr>
          <p:nvPr>
            <p:ph type="sldNum" sz="quarter" idx="12"/>
          </p:nvPr>
        </p:nvSpPr>
        <p:spPr/>
        <p:txBody>
          <a:bodyPr/>
          <a:lstStyle/>
          <a:p>
            <a:fld id="{6D22F896-40B5-4ADD-8801-0D06FADFA095}" type="slidenum">
              <a:rPr lang="en-US" smtClean="0"/>
              <a:t>21</a:t>
            </a:fld>
            <a:endParaRPr lang="en-US"/>
          </a:p>
        </p:txBody>
      </p:sp>
    </p:spTree>
    <p:extLst>
      <p:ext uri="{BB962C8B-B14F-4D97-AF65-F5344CB8AC3E}">
        <p14:creationId xmlns:p14="http://schemas.microsoft.com/office/powerpoint/2010/main" val="3048713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F951D4-DC33-02C8-6866-D46764AA243C}"/>
              </a:ext>
            </a:extLst>
          </p:cNvPr>
          <p:cNvSpPr>
            <a:spLocks noGrp="1"/>
          </p:cNvSpPr>
          <p:nvPr>
            <p:ph type="title"/>
          </p:nvPr>
        </p:nvSpPr>
        <p:spPr/>
        <p:txBody>
          <a:bodyPr/>
          <a:lstStyle/>
          <a:p>
            <a:r>
              <a:rPr lang="it-IT"/>
              <a:t>Le prerogative degli iscritti ad </a:t>
            </a:r>
            <a:r>
              <a:rPr lang="it-IT" err="1"/>
              <a:t>Inpa</a:t>
            </a:r>
            <a:r>
              <a:rPr lang="it-IT"/>
              <a:t> e la pubblicazione degli esiti degli orali</a:t>
            </a:r>
          </a:p>
        </p:txBody>
      </p:sp>
      <p:sp>
        <p:nvSpPr>
          <p:cNvPr id="3" name="Segnaposto contenuto 2">
            <a:extLst>
              <a:ext uri="{FF2B5EF4-FFF2-40B4-BE49-F238E27FC236}">
                <a16:creationId xmlns:a16="http://schemas.microsoft.com/office/drawing/2014/main" id="{4F9FC61E-0696-8EF2-C8C0-BA87D339075B}"/>
              </a:ext>
            </a:extLst>
          </p:cNvPr>
          <p:cNvSpPr>
            <a:spLocks noGrp="1"/>
          </p:cNvSpPr>
          <p:nvPr>
            <p:ph idx="1"/>
          </p:nvPr>
        </p:nvSpPr>
        <p:spPr/>
        <p:txBody>
          <a:bodyPr/>
          <a:lstStyle/>
          <a:p>
            <a:r>
              <a:rPr lang="it-IT" sz="1800">
                <a:effectLst/>
                <a:latin typeface="Aptos" panose="020B0004020202020204" pitchFamily="34" charset="0"/>
                <a:ea typeface="Aptos" panose="020B0004020202020204" pitchFamily="34" charset="0"/>
                <a:cs typeface="Times New Roman" panose="02020603050405020304" pitchFamily="18" charset="0"/>
              </a:rPr>
              <a:t>All'atto della registrazione l'interessato può chiedere l'invio, da parte del Portale, di notifiche relative alla pubblicazione di bandi o avvisi corrispondenti ai propri requisiti di registrazione. Pubblicazione sul portale INPA e sul sito dell’ente con accesso riservato del diario delle prove, dei punteggi conseguiti, della convocazione alle prove, dell’elenco dei candidati che hanno superato la prova. </a:t>
            </a:r>
          </a:p>
          <a:p>
            <a:r>
              <a:rPr lang="it-IT" sz="1800">
                <a:effectLst/>
                <a:latin typeface="Aptos" panose="020B0004020202020204" pitchFamily="34" charset="0"/>
                <a:ea typeface="Aptos" panose="020B0004020202020204" pitchFamily="34" charset="0"/>
                <a:cs typeface="Times New Roman" panose="02020603050405020304" pitchFamily="18" charset="0"/>
              </a:rPr>
              <a:t>Gli esiti degli orali con l’elenco degli esaminati sono pubblicati nel luogo in cui si è svolto l’esame.</a:t>
            </a:r>
            <a:r>
              <a:rPr lang="it-IT">
                <a:effectLst/>
              </a:rPr>
              <a:t> </a:t>
            </a:r>
            <a:endParaRPr lang="it-IT"/>
          </a:p>
        </p:txBody>
      </p:sp>
      <p:sp>
        <p:nvSpPr>
          <p:cNvPr id="4" name="Segnaposto numero diapositiva 3">
            <a:extLst>
              <a:ext uri="{FF2B5EF4-FFF2-40B4-BE49-F238E27FC236}">
                <a16:creationId xmlns:a16="http://schemas.microsoft.com/office/drawing/2014/main" id="{514B454C-82F8-DB57-F7FA-E22160A9F8E3}"/>
              </a:ext>
            </a:extLst>
          </p:cNvPr>
          <p:cNvSpPr>
            <a:spLocks noGrp="1"/>
          </p:cNvSpPr>
          <p:nvPr>
            <p:ph type="sldNum" sz="quarter" idx="12"/>
          </p:nvPr>
        </p:nvSpPr>
        <p:spPr/>
        <p:txBody>
          <a:bodyPr/>
          <a:lstStyle/>
          <a:p>
            <a:fld id="{6D22F896-40B5-4ADD-8801-0D06FADFA095}" type="slidenum">
              <a:rPr lang="en-US" smtClean="0"/>
              <a:t>22</a:t>
            </a:fld>
            <a:endParaRPr lang="en-US"/>
          </a:p>
        </p:txBody>
      </p:sp>
    </p:spTree>
    <p:extLst>
      <p:ext uri="{BB962C8B-B14F-4D97-AF65-F5344CB8AC3E}">
        <p14:creationId xmlns:p14="http://schemas.microsoft.com/office/powerpoint/2010/main" val="2556181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363FA7-8B72-9FCA-AED9-654AC4C3FD48}"/>
              </a:ext>
            </a:extLst>
          </p:cNvPr>
          <p:cNvSpPr>
            <a:spLocks noGrp="1"/>
          </p:cNvSpPr>
          <p:nvPr>
            <p:ph type="title"/>
          </p:nvPr>
        </p:nvSpPr>
        <p:spPr/>
        <p:txBody>
          <a:bodyPr/>
          <a:lstStyle/>
          <a:p>
            <a:r>
              <a:rPr lang="it-IT"/>
              <a:t>Sostituzione del personale in aspettativa</a:t>
            </a:r>
          </a:p>
        </p:txBody>
      </p:sp>
      <p:sp>
        <p:nvSpPr>
          <p:cNvPr id="3" name="Segnaposto contenuto 2">
            <a:extLst>
              <a:ext uri="{FF2B5EF4-FFF2-40B4-BE49-F238E27FC236}">
                <a16:creationId xmlns:a16="http://schemas.microsoft.com/office/drawing/2014/main" id="{04710FC8-5BDB-50A6-3B27-39FDEE237B73}"/>
              </a:ext>
            </a:extLst>
          </p:cNvPr>
          <p:cNvSpPr>
            <a:spLocks noGrp="1"/>
          </p:cNvSpPr>
          <p:nvPr>
            <p:ph idx="1"/>
          </p:nvPr>
        </p:nvSpPr>
        <p:spPr/>
        <p:txBody>
          <a:bodyPr/>
          <a:lstStyle/>
          <a:p>
            <a:r>
              <a:rPr lang="it-IT" sz="1800">
                <a:effectLst/>
                <a:latin typeface="Aptos" panose="020B0004020202020204" pitchFamily="34" charset="0"/>
                <a:ea typeface="Aptos" panose="020B0004020202020204" pitchFamily="34" charset="0"/>
                <a:cs typeface="Times New Roman" panose="02020603050405020304" pitchFamily="18" charset="0"/>
              </a:rPr>
              <a:t>Il personale delle PA collocato in aspettativa non retribuita può essere sostituito con assunzioni a tempo determinato fino e 36 mesi e non superiore alla durata della stessa, con risoluzione in caso di rientro e valorizzazione nei concorsi, anche con una riserva fino al 10%. Il personale in aspettativa per tale periodo non riveste la qualifica di pubblico ufficiale né di incaricato di pubblico servizio</a:t>
            </a:r>
            <a:r>
              <a:rPr lang="it-IT">
                <a:effectLst/>
              </a:rPr>
              <a:t> </a:t>
            </a:r>
            <a:endParaRPr lang="it-IT"/>
          </a:p>
        </p:txBody>
      </p:sp>
      <p:sp>
        <p:nvSpPr>
          <p:cNvPr id="4" name="Segnaposto numero diapositiva 3">
            <a:extLst>
              <a:ext uri="{FF2B5EF4-FFF2-40B4-BE49-F238E27FC236}">
                <a16:creationId xmlns:a16="http://schemas.microsoft.com/office/drawing/2014/main" id="{1366DA84-CF8E-A9D6-0349-22F78AE4B1C6}"/>
              </a:ext>
            </a:extLst>
          </p:cNvPr>
          <p:cNvSpPr>
            <a:spLocks noGrp="1"/>
          </p:cNvSpPr>
          <p:nvPr>
            <p:ph type="sldNum" sz="quarter" idx="12"/>
          </p:nvPr>
        </p:nvSpPr>
        <p:spPr/>
        <p:txBody>
          <a:bodyPr/>
          <a:lstStyle/>
          <a:p>
            <a:fld id="{6D22F896-40B5-4ADD-8801-0D06FADFA095}" type="slidenum">
              <a:rPr lang="en-US" smtClean="0"/>
              <a:t>23</a:t>
            </a:fld>
            <a:endParaRPr lang="en-US"/>
          </a:p>
        </p:txBody>
      </p:sp>
    </p:spTree>
    <p:extLst>
      <p:ext uri="{BB962C8B-B14F-4D97-AF65-F5344CB8AC3E}">
        <p14:creationId xmlns:p14="http://schemas.microsoft.com/office/powerpoint/2010/main" val="212157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484B5A-E000-695A-3010-C07D23783A74}"/>
              </a:ext>
            </a:extLst>
          </p:cNvPr>
          <p:cNvSpPr>
            <a:spLocks noGrp="1"/>
          </p:cNvSpPr>
          <p:nvPr>
            <p:ph type="title"/>
          </p:nvPr>
        </p:nvSpPr>
        <p:spPr/>
        <p:txBody>
          <a:bodyPr/>
          <a:lstStyle/>
          <a:p>
            <a:r>
              <a:rPr lang="it-IT"/>
              <a:t>Titoli di studio conseguiti all’estero</a:t>
            </a:r>
          </a:p>
        </p:txBody>
      </p:sp>
      <p:sp>
        <p:nvSpPr>
          <p:cNvPr id="3" name="Segnaposto contenuto 2">
            <a:extLst>
              <a:ext uri="{FF2B5EF4-FFF2-40B4-BE49-F238E27FC236}">
                <a16:creationId xmlns:a16="http://schemas.microsoft.com/office/drawing/2014/main" id="{DD71A499-228C-B281-9272-BE609E045923}"/>
              </a:ext>
            </a:extLst>
          </p:cNvPr>
          <p:cNvSpPr>
            <a:spLocks noGrp="1"/>
          </p:cNvSpPr>
          <p:nvPr>
            <p:ph idx="1"/>
          </p:nvPr>
        </p:nvSpPr>
        <p:spPr/>
        <p:txBody>
          <a:bodyPr/>
          <a:lstStyle/>
          <a:p>
            <a:r>
              <a:rPr lang="it-IT" sz="1800">
                <a:effectLst/>
                <a:latin typeface="Aptos" panose="020B0004020202020204" pitchFamily="34" charset="0"/>
                <a:ea typeface="Aptos" panose="020B0004020202020204" pitchFamily="34" charset="0"/>
                <a:cs typeface="Times New Roman" panose="02020603050405020304" pitchFamily="18" charset="0"/>
              </a:rPr>
              <a:t>Per la ammissione dei titoli di studio conseguiti all’estero, fino alla adozione di una disciplina UE, provvede la Funzione Pubblica con proprio provvedimento per i vincitori: ammissione dei candidati con riserva</a:t>
            </a:r>
            <a:r>
              <a:rPr lang="it-IT">
                <a:effectLst/>
              </a:rPr>
              <a:t> </a:t>
            </a:r>
            <a:endParaRPr lang="it-IT"/>
          </a:p>
        </p:txBody>
      </p:sp>
      <p:sp>
        <p:nvSpPr>
          <p:cNvPr id="4" name="Segnaposto numero diapositiva 3">
            <a:extLst>
              <a:ext uri="{FF2B5EF4-FFF2-40B4-BE49-F238E27FC236}">
                <a16:creationId xmlns:a16="http://schemas.microsoft.com/office/drawing/2014/main" id="{1B362525-CBFD-51C8-23AC-AC18055D6508}"/>
              </a:ext>
            </a:extLst>
          </p:cNvPr>
          <p:cNvSpPr>
            <a:spLocks noGrp="1"/>
          </p:cNvSpPr>
          <p:nvPr>
            <p:ph type="sldNum" sz="quarter" idx="12"/>
          </p:nvPr>
        </p:nvSpPr>
        <p:spPr/>
        <p:txBody>
          <a:bodyPr/>
          <a:lstStyle/>
          <a:p>
            <a:fld id="{6D22F896-40B5-4ADD-8801-0D06FADFA095}" type="slidenum">
              <a:rPr lang="en-US" smtClean="0"/>
              <a:t>24</a:t>
            </a:fld>
            <a:endParaRPr lang="en-US"/>
          </a:p>
        </p:txBody>
      </p:sp>
    </p:spTree>
    <p:extLst>
      <p:ext uri="{BB962C8B-B14F-4D97-AF65-F5344CB8AC3E}">
        <p14:creationId xmlns:p14="http://schemas.microsoft.com/office/powerpoint/2010/main" val="3090557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18F66E-A9A5-9CC3-1CF0-037C2F81FA80}"/>
              </a:ext>
            </a:extLst>
          </p:cNvPr>
          <p:cNvSpPr>
            <a:spLocks noGrp="1"/>
          </p:cNvSpPr>
          <p:nvPr>
            <p:ph type="title"/>
          </p:nvPr>
        </p:nvSpPr>
        <p:spPr/>
        <p:txBody>
          <a:bodyPr/>
          <a:lstStyle/>
          <a:p>
            <a:r>
              <a:rPr lang="it-IT"/>
              <a:t>La scadenza per la utilizzazione delle graduatorie dei concorsi per scorrimento </a:t>
            </a:r>
          </a:p>
        </p:txBody>
      </p:sp>
      <p:sp>
        <p:nvSpPr>
          <p:cNvPr id="3" name="Segnaposto contenuto 2">
            <a:extLst>
              <a:ext uri="{FF2B5EF4-FFF2-40B4-BE49-F238E27FC236}">
                <a16:creationId xmlns:a16="http://schemas.microsoft.com/office/drawing/2014/main" id="{7E401152-EA2C-53CA-FC9A-533B2F821AA3}"/>
              </a:ext>
            </a:extLst>
          </p:cNvPr>
          <p:cNvSpPr>
            <a:spLocks noGrp="1"/>
          </p:cNvSpPr>
          <p:nvPr>
            <p:ph idx="1"/>
          </p:nvPr>
        </p:nvSpPr>
        <p:spPr/>
        <p:txBody>
          <a:bodyPr>
            <a:normAutofit/>
          </a:bodyPr>
          <a:lstStyle/>
          <a:p>
            <a:r>
              <a:rPr lang="it-IT" b="0" u="none" strike="noStrike" dirty="0">
                <a:effectLst/>
              </a:rPr>
              <a:t>«</a:t>
            </a:r>
            <a:r>
              <a:rPr lang="it-IT" dirty="0"/>
              <a:t>La graduatoria si intende utilmente scorsa quando, entro il limite temporale di validità, l'amministrazione titolare individua, o cede ad amministrazioni terze, candidati idonei individuati numericamente o nominativamente, in ordine di graduatoria, per la successiva convocazione da parte dell'amministrazione procedente, a nulla rilevando il momento della stipulazione del contratto di assunzione»</a:t>
            </a:r>
            <a:endParaRPr lang="it-IT" b="0" u="none" strike="noStrike" dirty="0">
              <a:effectLst/>
            </a:endParaRPr>
          </a:p>
          <a:p>
            <a:r>
              <a:rPr lang="it-IT" dirty="0"/>
              <a:t>Disposizione che innova le regole in vigore e chiarisce i contrasti interpretativi ed applicativi</a:t>
            </a:r>
          </a:p>
        </p:txBody>
      </p:sp>
      <p:sp>
        <p:nvSpPr>
          <p:cNvPr id="4" name="Segnaposto numero diapositiva 3">
            <a:extLst>
              <a:ext uri="{FF2B5EF4-FFF2-40B4-BE49-F238E27FC236}">
                <a16:creationId xmlns:a16="http://schemas.microsoft.com/office/drawing/2014/main" id="{CB1354BD-0FE2-7643-8EC5-1122F12E5756}"/>
              </a:ext>
            </a:extLst>
          </p:cNvPr>
          <p:cNvSpPr>
            <a:spLocks noGrp="1"/>
          </p:cNvSpPr>
          <p:nvPr>
            <p:ph type="sldNum" sz="quarter" idx="12"/>
          </p:nvPr>
        </p:nvSpPr>
        <p:spPr/>
        <p:txBody>
          <a:bodyPr/>
          <a:lstStyle/>
          <a:p>
            <a:fld id="{6D22F896-40B5-4ADD-8801-0D06FADFA095}" type="slidenum">
              <a:rPr lang="en-US" smtClean="0"/>
              <a:t>25</a:t>
            </a:fld>
            <a:endParaRPr lang="en-US"/>
          </a:p>
        </p:txBody>
      </p:sp>
    </p:spTree>
    <p:extLst>
      <p:ext uri="{BB962C8B-B14F-4D97-AF65-F5344CB8AC3E}">
        <p14:creationId xmlns:p14="http://schemas.microsoft.com/office/powerpoint/2010/main" val="7742490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3C6121-C182-1935-C193-DD3B85131A42}"/>
              </a:ext>
            </a:extLst>
          </p:cNvPr>
          <p:cNvSpPr>
            <a:spLocks noGrp="1"/>
          </p:cNvSpPr>
          <p:nvPr>
            <p:ph type="title"/>
          </p:nvPr>
        </p:nvSpPr>
        <p:spPr/>
        <p:txBody>
          <a:bodyPr/>
          <a:lstStyle/>
          <a:p>
            <a:r>
              <a:rPr lang="it-IT"/>
              <a:t>Articolo 4: Assunzioni e concorsi/1</a:t>
            </a:r>
          </a:p>
        </p:txBody>
      </p:sp>
      <p:sp>
        <p:nvSpPr>
          <p:cNvPr id="3" name="Segnaposto contenuto 2">
            <a:extLst>
              <a:ext uri="{FF2B5EF4-FFF2-40B4-BE49-F238E27FC236}">
                <a16:creationId xmlns:a16="http://schemas.microsoft.com/office/drawing/2014/main" id="{1BFCCF85-7B62-4049-C072-27B0FAC3151C}"/>
              </a:ext>
            </a:extLst>
          </p:cNvPr>
          <p:cNvSpPr>
            <a:spLocks noGrp="1"/>
          </p:cNvSpPr>
          <p:nvPr>
            <p:ph idx="1"/>
          </p:nvPr>
        </p:nvSpPr>
        <p:spPr/>
        <p:txBody>
          <a:bodyPr>
            <a:normAutofit fontScale="77500" lnSpcReduction="20000"/>
          </a:bodyPr>
          <a:lstStyle/>
          <a:p>
            <a:r>
              <a:rPr lang="it-IT" dirty="0"/>
              <a:t>P</a:t>
            </a:r>
            <a:r>
              <a:rPr lang="it-IT" dirty="0">
                <a:effectLst/>
              </a:rPr>
              <a:t>er le PA vale il principio per cui il concorso è lo strumento ordinario e prioritario per il reclutamento di personale e di conseguenza è necessario procedere all’immissione in servizio di tutti i vincitori di concorso prima di avviare nuove procedure concorsuali. La </a:t>
            </a:r>
            <a:r>
              <a:rPr lang="it-IT" dirty="0"/>
              <a:t>disposizione si applica anche ai concorsi già banditi e che sono in fase di svolgimento</a:t>
            </a:r>
          </a:p>
          <a:p>
            <a:r>
              <a:rPr lang="it-IT"/>
              <a:t>Assegnazione </a:t>
            </a:r>
            <a:r>
              <a:rPr lang="it-IT" dirty="0"/>
              <a:t>di una premialità nei concorsi pubblici, se non è prevista una riserva, a coloro che hanno prestato servizio nelle PA per l’attuazione del PNRR. </a:t>
            </a:r>
          </a:p>
          <a:p>
            <a:r>
              <a:rPr lang="it-IT" sz="2000" dirty="0">
                <a:effectLst/>
                <a:ea typeface="Aptos" panose="020B0004020202020204" pitchFamily="34" charset="0"/>
                <a:cs typeface="Times New Roman" panose="02020603050405020304" pitchFamily="18" charset="0"/>
              </a:rPr>
              <a:t>La riserva del 40% per gli assunti per l’attuazione dei progetti PNRR è esclusa per l’assunzione di dirigenti</a:t>
            </a:r>
            <a:endParaRPr lang="it-IT" dirty="0">
              <a:ea typeface="Aptos" panose="020B0004020202020204" pitchFamily="34" charset="0"/>
              <a:cs typeface="Times New Roman" panose="02020603050405020304" pitchFamily="18" charset="0"/>
            </a:endParaRPr>
          </a:p>
          <a:p>
            <a:r>
              <a:rPr lang="it-IT" sz="2000" dirty="0"/>
              <a:t>La riserva del 15% per coloro che hanno svolto senza demerito servizio civile universale si applica anche a coloro che hanno svolto servizio civile nazionale di cui alla legge n. 64/2001</a:t>
            </a:r>
          </a:p>
        </p:txBody>
      </p:sp>
      <p:sp>
        <p:nvSpPr>
          <p:cNvPr id="4" name="Segnaposto numero diapositiva 3">
            <a:extLst>
              <a:ext uri="{FF2B5EF4-FFF2-40B4-BE49-F238E27FC236}">
                <a16:creationId xmlns:a16="http://schemas.microsoft.com/office/drawing/2014/main" id="{5131B0CD-E34B-5392-6BEF-8A2AF83A8F4A}"/>
              </a:ext>
            </a:extLst>
          </p:cNvPr>
          <p:cNvSpPr>
            <a:spLocks noGrp="1"/>
          </p:cNvSpPr>
          <p:nvPr>
            <p:ph type="sldNum" sz="quarter" idx="12"/>
          </p:nvPr>
        </p:nvSpPr>
        <p:spPr/>
        <p:txBody>
          <a:bodyPr/>
          <a:lstStyle/>
          <a:p>
            <a:fld id="{6D22F896-40B5-4ADD-8801-0D06FADFA095}" type="slidenum">
              <a:rPr lang="en-US" smtClean="0"/>
              <a:t>26</a:t>
            </a:fld>
            <a:endParaRPr lang="en-US"/>
          </a:p>
        </p:txBody>
      </p:sp>
    </p:spTree>
    <p:extLst>
      <p:ext uri="{BB962C8B-B14F-4D97-AF65-F5344CB8AC3E}">
        <p14:creationId xmlns:p14="http://schemas.microsoft.com/office/powerpoint/2010/main" val="3377283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203968-1323-51F8-CA32-0CB6346F2D47}"/>
              </a:ext>
            </a:extLst>
          </p:cNvPr>
          <p:cNvSpPr>
            <a:spLocks noGrp="1"/>
          </p:cNvSpPr>
          <p:nvPr>
            <p:ph type="title"/>
          </p:nvPr>
        </p:nvSpPr>
        <p:spPr/>
        <p:txBody>
          <a:bodyPr/>
          <a:lstStyle/>
          <a:p>
            <a:r>
              <a:rPr lang="it-IT"/>
              <a:t>Articolo 4 : Assunzioni e concorsi/2</a:t>
            </a:r>
          </a:p>
        </p:txBody>
      </p:sp>
      <p:sp>
        <p:nvSpPr>
          <p:cNvPr id="3" name="Segnaposto contenuto 2">
            <a:extLst>
              <a:ext uri="{FF2B5EF4-FFF2-40B4-BE49-F238E27FC236}">
                <a16:creationId xmlns:a16="http://schemas.microsoft.com/office/drawing/2014/main" id="{91F3B8A3-92D0-57BC-F6E5-C5AD89AAF7F3}"/>
              </a:ext>
            </a:extLst>
          </p:cNvPr>
          <p:cNvSpPr>
            <a:spLocks noGrp="1"/>
          </p:cNvSpPr>
          <p:nvPr>
            <p:ph idx="1"/>
          </p:nvPr>
        </p:nvSpPr>
        <p:spPr/>
        <p:txBody>
          <a:bodyPr>
            <a:noAutofit/>
          </a:bodyPr>
          <a:lstStyle/>
          <a:p>
            <a:r>
              <a:rPr lang="it-IT" sz="1400" b="0" i="0" u="none" strike="noStrike">
                <a:effectLst/>
              </a:rPr>
              <a:t>«Alle graduatorie dei concorsi per il reclutamento di personale nelle amministrazioni pubbliche, approvate nell'anno 2024 e nell'anno 2025, non si applica il limite» del 20% degli idonei</a:t>
            </a:r>
          </a:p>
          <a:p>
            <a:r>
              <a:rPr lang="it-IT" sz="1400" kern="100">
                <a:effectLst/>
                <a:ea typeface="Aptos" panose="020B0004020202020204" pitchFamily="34" charset="0"/>
                <a:cs typeface="Times New Roman" panose="02020603050405020304" pitchFamily="18" charset="0"/>
              </a:rPr>
              <a:t>Delega al Governo per la modifica del DPR n. 487/1994 in modo da comprendere tra i destinatari delle preferenze nei concorsi pubblici gli invalidi per guerra e gli orfani di guerra e i figli degli invalidi per guerra.</a:t>
            </a:r>
          </a:p>
          <a:p>
            <a:r>
              <a:rPr lang="it-IT" sz="1400">
                <a:effectLst/>
                <a:ea typeface="Aptos" panose="020B0004020202020204" pitchFamily="34" charset="0"/>
                <a:cs typeface="Times New Roman" panose="02020603050405020304" pitchFamily="18" charset="0"/>
              </a:rPr>
              <a:t>Delega al Governo per introdurre la possibilità di inserimento del merito sportivo tra le categorie di titoli valutabili nei concorsi pubblici ove congruente con la qualifica messa a concorso.</a:t>
            </a:r>
            <a:br>
              <a:rPr lang="it-IT" sz="1400">
                <a:effectLst/>
                <a:ea typeface="Aptos" panose="020B0004020202020204" pitchFamily="34" charset="0"/>
                <a:cs typeface="Times New Roman" panose="02020603050405020304" pitchFamily="18" charset="0"/>
              </a:rPr>
            </a:br>
            <a:r>
              <a:rPr lang="it-IT" sz="1400">
                <a:effectLst/>
                <a:ea typeface="Aptos" panose="020B0004020202020204" pitchFamily="34" charset="0"/>
                <a:cs typeface="Times New Roman" panose="02020603050405020304" pitchFamily="18" charset="0"/>
              </a:rPr>
              <a:t>Le PA possono individuare tra i propri dipendenti e tra quelli da assumere la figura professionale del </a:t>
            </a:r>
            <a:r>
              <a:rPr lang="it-IT" sz="1400" err="1">
                <a:effectLst/>
                <a:ea typeface="Aptos" panose="020B0004020202020204" pitchFamily="34" charset="0"/>
                <a:cs typeface="Times New Roman" panose="02020603050405020304" pitchFamily="18" charset="0"/>
              </a:rPr>
              <a:t>socialmedia</a:t>
            </a:r>
            <a:r>
              <a:rPr lang="it-IT" sz="1400">
                <a:effectLst/>
                <a:ea typeface="Aptos" panose="020B0004020202020204" pitchFamily="34" charset="0"/>
                <a:cs typeface="Times New Roman" panose="02020603050405020304" pitchFamily="18" charset="0"/>
              </a:rPr>
              <a:t> e </a:t>
            </a:r>
            <a:r>
              <a:rPr lang="it-IT" sz="1400" err="1">
                <a:effectLst/>
                <a:ea typeface="Aptos" panose="020B0004020202020204" pitchFamily="34" charset="0"/>
                <a:cs typeface="Times New Roman" panose="02020603050405020304" pitchFamily="18" charset="0"/>
              </a:rPr>
              <a:t>digital</a:t>
            </a:r>
            <a:r>
              <a:rPr lang="it-IT" sz="1400">
                <a:effectLst/>
                <a:ea typeface="Aptos" panose="020B0004020202020204" pitchFamily="34" charset="0"/>
                <a:cs typeface="Times New Roman" panose="02020603050405020304" pitchFamily="18" charset="0"/>
              </a:rPr>
              <a:t> manager, con compiti di elaborazione di strategie comunicative specifiche per i social media, senza nuovi e maggiori oneri.</a:t>
            </a:r>
            <a:br>
              <a:rPr lang="it-IT" sz="1400">
                <a:effectLst/>
                <a:ea typeface="Aptos" panose="020B0004020202020204" pitchFamily="34" charset="0"/>
                <a:cs typeface="Times New Roman" panose="02020603050405020304" pitchFamily="18" charset="0"/>
              </a:rPr>
            </a:br>
            <a:r>
              <a:rPr lang="it-IT" sz="1400">
                <a:effectLst/>
                <a:ea typeface="Aptos" panose="020B0004020202020204" pitchFamily="34" charset="0"/>
                <a:cs typeface="Times New Roman" panose="02020603050405020304" pitchFamily="18" charset="0"/>
              </a:rPr>
              <a:t>Possibilità per le PA di prevedere nei bandi di concorso per le assunzioni la valorizzazione del punteggio di coloro che, per almeno 36 mesi e con pieno merito, hanno prestato servizio nelle PA ovvero collaborato con gli enti locali.</a:t>
            </a:r>
            <a:r>
              <a:rPr lang="it-IT" sz="1400">
                <a:effectLst/>
              </a:rPr>
              <a:t> </a:t>
            </a:r>
            <a:endParaRPr lang="it-IT" sz="1400" b="0" i="0" u="none" strike="noStrike">
              <a:effectLst/>
            </a:endParaRPr>
          </a:p>
        </p:txBody>
      </p:sp>
      <p:sp>
        <p:nvSpPr>
          <p:cNvPr id="4" name="Segnaposto numero diapositiva 3">
            <a:extLst>
              <a:ext uri="{FF2B5EF4-FFF2-40B4-BE49-F238E27FC236}">
                <a16:creationId xmlns:a16="http://schemas.microsoft.com/office/drawing/2014/main" id="{06350F92-3D8F-ED64-81CB-958385025195}"/>
              </a:ext>
            </a:extLst>
          </p:cNvPr>
          <p:cNvSpPr>
            <a:spLocks noGrp="1"/>
          </p:cNvSpPr>
          <p:nvPr>
            <p:ph type="sldNum" sz="quarter" idx="12"/>
          </p:nvPr>
        </p:nvSpPr>
        <p:spPr/>
        <p:txBody>
          <a:bodyPr/>
          <a:lstStyle/>
          <a:p>
            <a:fld id="{6D22F896-40B5-4ADD-8801-0D06FADFA095}" type="slidenum">
              <a:rPr lang="en-US" smtClean="0"/>
              <a:t>27</a:t>
            </a:fld>
            <a:endParaRPr lang="en-US"/>
          </a:p>
        </p:txBody>
      </p:sp>
    </p:spTree>
    <p:extLst>
      <p:ext uri="{BB962C8B-B14F-4D97-AF65-F5344CB8AC3E}">
        <p14:creationId xmlns:p14="http://schemas.microsoft.com/office/powerpoint/2010/main" val="15418443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DC6C3F-14F7-7CD3-F4E3-505F06E3D2E0}"/>
              </a:ext>
            </a:extLst>
          </p:cNvPr>
          <p:cNvSpPr>
            <a:spLocks noGrp="1"/>
          </p:cNvSpPr>
          <p:nvPr>
            <p:ph type="title"/>
          </p:nvPr>
        </p:nvSpPr>
        <p:spPr/>
        <p:txBody>
          <a:bodyPr/>
          <a:lstStyle/>
          <a:p>
            <a:r>
              <a:rPr lang="it-IT"/>
              <a:t>Articoli 3, 6 ter e 7: Altre disposizioni</a:t>
            </a:r>
          </a:p>
        </p:txBody>
      </p:sp>
      <p:sp>
        <p:nvSpPr>
          <p:cNvPr id="3" name="Segnaposto contenuto 2">
            <a:extLst>
              <a:ext uri="{FF2B5EF4-FFF2-40B4-BE49-F238E27FC236}">
                <a16:creationId xmlns:a16="http://schemas.microsoft.com/office/drawing/2014/main" id="{A99B3F4A-CB1F-E888-106D-AE7040C38894}"/>
              </a:ext>
            </a:extLst>
          </p:cNvPr>
          <p:cNvSpPr>
            <a:spLocks noGrp="1"/>
          </p:cNvSpPr>
          <p:nvPr>
            <p:ph idx="1"/>
          </p:nvPr>
        </p:nvSpPr>
        <p:spPr/>
        <p:txBody>
          <a:bodyPr>
            <a:noAutofit/>
          </a:bodyPr>
          <a:lstStyle/>
          <a:p>
            <a:r>
              <a:rPr lang="it-IT" sz="1800" dirty="0"/>
              <a:t>Le PA possono, nell’ambito delle stabilizzazioni di cui all’articolo 35, comma 3 bis, possano riservare fino al 10% alle assunzioni dei disabili</a:t>
            </a:r>
          </a:p>
          <a:p>
            <a:r>
              <a:rPr lang="it-IT" sz="1800" dirty="0">
                <a:effectLst/>
                <a:ea typeface="Aptos" panose="020B0004020202020204" pitchFamily="34" charset="0"/>
                <a:cs typeface="Times New Roman" panose="02020603050405020304" pitchFamily="18" charset="0"/>
              </a:rPr>
              <a:t>Ai componenti degli organi collegiali delle PA che assumono decisioni che toccano privati si applica il divieto di intrattenere direttamente rapporti di collaborazione, di consulenza o di impiego con tali soggetti e con società controllate da questi ultimi; i contratti conclusi in violazione sono nulli. </a:t>
            </a:r>
            <a:r>
              <a:rPr lang="it-IT" sz="1800" dirty="0">
                <a:effectLst/>
              </a:rPr>
              <a:t> </a:t>
            </a:r>
            <a:endParaRPr lang="it-IT" sz="1800" dirty="0">
              <a:effectLst/>
              <a:ea typeface="Aptos" panose="020B0004020202020204" pitchFamily="34" charset="0"/>
              <a:cs typeface="Times New Roman" panose="02020603050405020304" pitchFamily="18" charset="0"/>
            </a:endParaRPr>
          </a:p>
          <a:p>
            <a:r>
              <a:rPr lang="it-IT" sz="1800" dirty="0">
                <a:effectLst/>
                <a:ea typeface="Aptos" panose="020B0004020202020204" pitchFamily="34" charset="0"/>
                <a:cs typeface="Times New Roman" panose="02020603050405020304" pitchFamily="18" charset="0"/>
              </a:rPr>
              <a:t>I comuni, sia tenuti a tale obbligo che non tenuti, possono nominare il responsabile per la conservazione e l’uso razionale dell’energia anche in modo associato con altri comuni</a:t>
            </a:r>
            <a:r>
              <a:rPr lang="it-IT" sz="1800" dirty="0">
                <a:effectLst/>
              </a:rPr>
              <a:t> </a:t>
            </a:r>
          </a:p>
          <a:p>
            <a:r>
              <a:rPr lang="it-IT" sz="1800" dirty="0">
                <a:effectLst/>
                <a:ea typeface="Aptos" panose="020B0004020202020204" pitchFamily="34" charset="0"/>
                <a:cs typeface="Times New Roman" panose="02020603050405020304" pitchFamily="18" charset="0"/>
              </a:rPr>
              <a:t>Sono aumentate le risorse per Formez PA per il supporto allo svolgimento dei concorsi nei piccoli e medi comuni</a:t>
            </a:r>
            <a:r>
              <a:rPr lang="it-IT" sz="1800" dirty="0">
                <a:effectLst/>
              </a:rPr>
              <a:t> </a:t>
            </a:r>
            <a:endParaRPr lang="it-IT" sz="1800" dirty="0"/>
          </a:p>
        </p:txBody>
      </p:sp>
      <p:sp>
        <p:nvSpPr>
          <p:cNvPr id="4" name="Segnaposto numero diapositiva 3">
            <a:extLst>
              <a:ext uri="{FF2B5EF4-FFF2-40B4-BE49-F238E27FC236}">
                <a16:creationId xmlns:a16="http://schemas.microsoft.com/office/drawing/2014/main" id="{261627BC-B375-A492-6869-D3EFF732CB65}"/>
              </a:ext>
            </a:extLst>
          </p:cNvPr>
          <p:cNvSpPr>
            <a:spLocks noGrp="1"/>
          </p:cNvSpPr>
          <p:nvPr>
            <p:ph type="sldNum" sz="quarter" idx="12"/>
          </p:nvPr>
        </p:nvSpPr>
        <p:spPr/>
        <p:txBody>
          <a:bodyPr/>
          <a:lstStyle/>
          <a:p>
            <a:fld id="{6D22F896-40B5-4ADD-8801-0D06FADFA095}" type="slidenum">
              <a:rPr lang="en-US" smtClean="0"/>
              <a:t>28</a:t>
            </a:fld>
            <a:endParaRPr lang="en-US"/>
          </a:p>
        </p:txBody>
      </p:sp>
    </p:spTree>
    <p:extLst>
      <p:ext uri="{BB962C8B-B14F-4D97-AF65-F5344CB8AC3E}">
        <p14:creationId xmlns:p14="http://schemas.microsoft.com/office/powerpoint/2010/main" val="14194912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4E0FE7-D0D3-691B-E9AA-37B1E97542D0}"/>
              </a:ext>
            </a:extLst>
          </p:cNvPr>
          <p:cNvSpPr>
            <a:spLocks noGrp="1"/>
          </p:cNvSpPr>
          <p:nvPr>
            <p:ph type="title"/>
          </p:nvPr>
        </p:nvSpPr>
        <p:spPr/>
        <p:txBody>
          <a:bodyPr/>
          <a:lstStyle/>
          <a:p>
            <a:r>
              <a:rPr lang="it-IT"/>
              <a:t>Articolo 8: norme per gli enti locali e le regioni/1</a:t>
            </a:r>
          </a:p>
        </p:txBody>
      </p:sp>
      <p:sp>
        <p:nvSpPr>
          <p:cNvPr id="3" name="Segnaposto contenuto 2">
            <a:extLst>
              <a:ext uri="{FF2B5EF4-FFF2-40B4-BE49-F238E27FC236}">
                <a16:creationId xmlns:a16="http://schemas.microsoft.com/office/drawing/2014/main" id="{148DF6ED-A8C9-B171-E8D9-DC7D93150D14}"/>
              </a:ext>
            </a:extLst>
          </p:cNvPr>
          <p:cNvSpPr>
            <a:spLocks noGrp="1"/>
          </p:cNvSpPr>
          <p:nvPr>
            <p:ph idx="1"/>
          </p:nvPr>
        </p:nvSpPr>
        <p:spPr/>
        <p:txBody>
          <a:bodyPr>
            <a:normAutofit fontScale="77500" lnSpcReduction="20000"/>
          </a:bodyPr>
          <a:lstStyle/>
          <a:p>
            <a:pPr>
              <a:buNone/>
            </a:pPr>
            <a:r>
              <a:rPr lang="it-IT" sz="1800" kern="100">
                <a:effectLst/>
                <a:latin typeface="Aptos" panose="020B0004020202020204" pitchFamily="34" charset="0"/>
                <a:ea typeface="Aptos" panose="020B0004020202020204" pitchFamily="34" charset="0"/>
                <a:cs typeface="Times New Roman" panose="02020603050405020304" pitchFamily="18" charset="0"/>
              </a:rPr>
              <a:t>Gli enti locali terremotati del 2009 e del 2016  e l’ufficio speciale per la ricostruzione possono effettuare assunzioni ex comma 557 legge n. 311/2004 (cd scavalco d’eccedenza) a prescindere dal numero di abitanti.</a:t>
            </a:r>
          </a:p>
          <a:p>
            <a:pPr>
              <a:buNone/>
            </a:pPr>
            <a:r>
              <a:rPr lang="it-IT" sz="1800" kern="100">
                <a:effectLst/>
                <a:latin typeface="Aptos" panose="020B0004020202020204" pitchFamily="34" charset="0"/>
                <a:ea typeface="Aptos" panose="020B0004020202020204" pitchFamily="34" charset="0"/>
                <a:cs typeface="Times New Roman" panose="02020603050405020304" pitchFamily="18" charset="0"/>
              </a:rPr>
              <a:t>I comuni </a:t>
            </a:r>
            <a:r>
              <a:rPr lang="it-IT" sz="1800" kern="100" err="1">
                <a:effectLst/>
                <a:latin typeface="Aptos" panose="020B0004020202020204" pitchFamily="34" charset="0"/>
                <a:ea typeface="Aptos" panose="020B0004020202020204" pitchFamily="34" charset="0"/>
                <a:cs typeface="Times New Roman" panose="02020603050405020304" pitchFamily="18" charset="0"/>
              </a:rPr>
              <a:t>capiluogo</a:t>
            </a:r>
            <a:r>
              <a:rPr lang="it-IT" sz="1800" kern="100">
                <a:effectLst/>
                <a:latin typeface="Aptos" panose="020B0004020202020204" pitchFamily="34" charset="0"/>
                <a:ea typeface="Aptos" panose="020B0004020202020204" pitchFamily="34" charset="0"/>
                <a:cs typeface="Times New Roman" panose="02020603050405020304" pitchFamily="18" charset="0"/>
              </a:rPr>
              <a:t> di provincia terremotati del 2009 e del 2016 ed i comuni con popolazione superiore a 70.000 abitanti coinvolti nella preparazione del Giubileo del 2025   fino a tutto il 2027possono assumere il direttore generale.</a:t>
            </a:r>
          </a:p>
          <a:p>
            <a:pPr>
              <a:buNone/>
            </a:pPr>
            <a:r>
              <a:rPr lang="it-IT" sz="1800">
                <a:effectLst/>
                <a:latin typeface="Aptos" panose="020B0004020202020204" pitchFamily="34" charset="0"/>
                <a:ea typeface="Aptos" panose="020B0004020202020204" pitchFamily="34" charset="0"/>
                <a:cs typeface="Times New Roman" panose="02020603050405020304" pitchFamily="18" charset="0"/>
              </a:rPr>
              <a:t>Le regioni possono assegnare agli uffici di diretta collaborazione proprio personale di ruolo, applicando gli istituti di cui all’articolo 14, comma 2, del </a:t>
            </a:r>
            <a:r>
              <a:rPr lang="it-IT" sz="1800" err="1">
                <a:effectLst/>
                <a:latin typeface="Aptos" panose="020B0004020202020204" pitchFamily="34" charset="0"/>
                <a:ea typeface="Aptos" panose="020B0004020202020204" pitchFamily="34" charset="0"/>
                <a:cs typeface="Times New Roman" panose="02020603050405020304" pitchFamily="18" charset="0"/>
              </a:rPr>
              <a:t>dlgs</a:t>
            </a:r>
            <a:r>
              <a:rPr lang="it-IT" sz="1800">
                <a:effectLst/>
                <a:latin typeface="Aptos" panose="020B0004020202020204" pitchFamily="34" charset="0"/>
                <a:ea typeface="Aptos" panose="020B0004020202020204" pitchFamily="34" charset="0"/>
                <a:cs typeface="Times New Roman" panose="02020603050405020304" pitchFamily="18" charset="0"/>
              </a:rPr>
              <a:t>. n. 165/2001 e altri analoghi istituti previsti dall'ordinamento, anche in favore dei propri dipendenti e di quelli delle società a partecipazione pubblica.</a:t>
            </a:r>
            <a:r>
              <a:rPr lang="it-IT">
                <a:effectLst/>
              </a:rPr>
              <a:t> </a:t>
            </a:r>
          </a:p>
          <a:p>
            <a:pPr>
              <a:buNone/>
            </a:pPr>
            <a:r>
              <a:rPr lang="it-IT" sz="1800" kern="100">
                <a:effectLst/>
                <a:latin typeface="Aptos" panose="020B0004020202020204" pitchFamily="34" charset="0"/>
                <a:ea typeface="Aptos" panose="020B0004020202020204" pitchFamily="34" charset="0"/>
                <a:cs typeface="Times New Roman" panose="02020603050405020304" pitchFamily="18" charset="0"/>
              </a:rPr>
              <a:t>Invitalia svolge le funzioni di centrale di committenza e non solo di stazione appaltante per il comune di Lampedusa.</a:t>
            </a:r>
          </a:p>
          <a:p>
            <a:r>
              <a:rPr lang="it-IT" sz="1800" kern="100">
                <a:effectLst/>
                <a:latin typeface="Aptos" panose="020B0004020202020204" pitchFamily="34" charset="0"/>
                <a:ea typeface="Aptos" panose="020B0004020202020204" pitchFamily="34" charset="0"/>
                <a:cs typeface="Times New Roman" panose="02020603050405020304" pitchFamily="18" charset="0"/>
              </a:rPr>
              <a:t>Le regioni possono stabilizzare i funzionari che utilizzano e che sono stati assunti dal Ministero dell’ambiente .</a:t>
            </a:r>
          </a:p>
        </p:txBody>
      </p:sp>
      <p:sp>
        <p:nvSpPr>
          <p:cNvPr id="4" name="Segnaposto numero diapositiva 3">
            <a:extLst>
              <a:ext uri="{FF2B5EF4-FFF2-40B4-BE49-F238E27FC236}">
                <a16:creationId xmlns:a16="http://schemas.microsoft.com/office/drawing/2014/main" id="{03DBB928-8B01-BD96-EDC2-7FAA397D6DA5}"/>
              </a:ext>
            </a:extLst>
          </p:cNvPr>
          <p:cNvSpPr>
            <a:spLocks noGrp="1"/>
          </p:cNvSpPr>
          <p:nvPr>
            <p:ph type="sldNum" sz="quarter" idx="12"/>
          </p:nvPr>
        </p:nvSpPr>
        <p:spPr/>
        <p:txBody>
          <a:bodyPr/>
          <a:lstStyle/>
          <a:p>
            <a:fld id="{6D22F896-40B5-4ADD-8801-0D06FADFA095}" type="slidenum">
              <a:rPr lang="en-US" smtClean="0"/>
              <a:t>29</a:t>
            </a:fld>
            <a:endParaRPr lang="en-US"/>
          </a:p>
        </p:txBody>
      </p:sp>
    </p:spTree>
    <p:extLst>
      <p:ext uri="{BB962C8B-B14F-4D97-AF65-F5344CB8AC3E}">
        <p14:creationId xmlns:p14="http://schemas.microsoft.com/office/powerpoint/2010/main" val="2823120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39E330-FCFA-4432-174C-2B93930FE946}"/>
              </a:ext>
            </a:extLst>
          </p:cNvPr>
          <p:cNvSpPr>
            <a:spLocks noGrp="1"/>
          </p:cNvSpPr>
          <p:nvPr>
            <p:ph type="title"/>
          </p:nvPr>
        </p:nvSpPr>
        <p:spPr/>
        <p:txBody>
          <a:bodyPr/>
          <a:lstStyle/>
          <a:p>
            <a:pPr algn="l"/>
            <a:r>
              <a:rPr lang="it-IT"/>
              <a:t>Il carattere del decreto</a:t>
            </a:r>
          </a:p>
        </p:txBody>
      </p:sp>
      <p:sp>
        <p:nvSpPr>
          <p:cNvPr id="3" name="Segnaposto contenuto 2">
            <a:extLst>
              <a:ext uri="{FF2B5EF4-FFF2-40B4-BE49-F238E27FC236}">
                <a16:creationId xmlns:a16="http://schemas.microsoft.com/office/drawing/2014/main" id="{A5640F1C-5171-E5E5-400F-EA5AE36526CB}"/>
              </a:ext>
            </a:extLst>
          </p:cNvPr>
          <p:cNvSpPr>
            <a:spLocks noGrp="1"/>
          </p:cNvSpPr>
          <p:nvPr>
            <p:ph idx="1"/>
          </p:nvPr>
        </p:nvSpPr>
        <p:spPr/>
        <p:txBody>
          <a:bodyPr>
            <a:normAutofit fontScale="62500" lnSpcReduction="20000"/>
          </a:bodyPr>
          <a:lstStyle/>
          <a:p>
            <a:r>
              <a:rPr lang="it-IT" sz="2000"/>
              <a:t>Mobilità volontaria, concorsi unici, allungamento della validità delle graduatorie degli enti locali, stabilizzazione di precari, assunzione giovani informatici</a:t>
            </a:r>
            <a:r>
              <a:rPr lang="it-IT"/>
              <a:t>, </a:t>
            </a:r>
            <a:r>
              <a:rPr lang="it-IT" sz="2000"/>
              <a:t>sospensione delle norme cd taglia idonei, collocamento in quiescenza, trattame</a:t>
            </a:r>
            <a:r>
              <a:rPr lang="it-IT"/>
              <a:t>nto economico invalidità, superamento tetto salario accessorio, razionalizzazione disposizioni invalidità, Covid</a:t>
            </a:r>
            <a:endParaRPr lang="it-IT" sz="2000"/>
          </a:p>
          <a:p>
            <a:r>
              <a:rPr lang="it-IT" sz="2000"/>
              <a:t>Molte misure particolari per le assunzioni: un caleidoscopio</a:t>
            </a:r>
          </a:p>
          <a:p>
            <a:r>
              <a:rPr lang="it-IT" sz="2000"/>
              <a:t>Dichiarazione del Ministro per la PA: «Raggiunto l’</a:t>
            </a:r>
            <a:r>
              <a:rPr lang="it-IT" sz="2000" b="0" i="0" u="none" strike="noStrike">
                <a:effectLst/>
              </a:rPr>
              <a:t>obiettivo di affrontare in maniera organica alcune criticità del sistema pubblico. Impegno concreto del governo verso le persone che sono il cuore pulsante della Pubblica amministrazione. Le nuove norme incideranno, tra le altre cose, sul sistema di reclutamento, sul rafforzamento dei processi di formazione, ma anche, e soprattutto, sulle funzionalità degli enti locali. L’obiettivo è quello di costruire una macchina amministrativa sempre più efficiente e pronta ad affrontare con rinnovate competenze le sfide del contesto europeo. Siamo intervenuti sulla gestione, l’organizzazione e il personale di diversi ambiti. L’intento è quello di restituire al Paese un’Amministrazione pubblica in grado non solo di rispondere al cambiamento, ma di anticiparlo e guidarlo. Ci stiamo lavorando e continueremo a farlo. Lo dobbiamo ai nostri utenti, cittadini e imprese, ma lo dobbiamo anche a coloro che ogni giorno, con impegno e passione, lavorano all’interno degli uffici pubblici. Ognuno di loro ha bisogno di risposte certe e tempestive che abbiamo intenzione di dare»</a:t>
            </a:r>
            <a:endParaRPr lang="it-IT" sz="2000"/>
          </a:p>
        </p:txBody>
      </p:sp>
      <p:sp>
        <p:nvSpPr>
          <p:cNvPr id="4" name="Segnaposto numero diapositiva 3">
            <a:extLst>
              <a:ext uri="{FF2B5EF4-FFF2-40B4-BE49-F238E27FC236}">
                <a16:creationId xmlns:a16="http://schemas.microsoft.com/office/drawing/2014/main" id="{F7CD7F84-D848-AB8C-20BF-1627CE7F2CDF}"/>
              </a:ext>
            </a:extLst>
          </p:cNvPr>
          <p:cNvSpPr>
            <a:spLocks noGrp="1"/>
          </p:cNvSpPr>
          <p:nvPr>
            <p:ph type="sldNum" sz="quarter" idx="12"/>
          </p:nvPr>
        </p:nvSpPr>
        <p:spPr/>
        <p:txBody>
          <a:bodyPr/>
          <a:lstStyle/>
          <a:p>
            <a:fld id="{6D22F896-40B5-4ADD-8801-0D06FADFA095}" type="slidenum">
              <a:rPr lang="en-US" smtClean="0"/>
              <a:t>3</a:t>
            </a:fld>
            <a:endParaRPr lang="en-US"/>
          </a:p>
        </p:txBody>
      </p:sp>
    </p:spTree>
    <p:extLst>
      <p:ext uri="{BB962C8B-B14F-4D97-AF65-F5344CB8AC3E}">
        <p14:creationId xmlns:p14="http://schemas.microsoft.com/office/powerpoint/2010/main" val="42199871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33B09C-2FFA-5AE9-CDF4-843E75A60C4B}"/>
              </a:ext>
            </a:extLst>
          </p:cNvPr>
          <p:cNvSpPr>
            <a:spLocks noGrp="1"/>
          </p:cNvSpPr>
          <p:nvPr>
            <p:ph type="title"/>
          </p:nvPr>
        </p:nvSpPr>
        <p:spPr/>
        <p:txBody>
          <a:bodyPr/>
          <a:lstStyle/>
          <a:p>
            <a:r>
              <a:rPr lang="it-IT"/>
              <a:t>Articolo 8: norme per gli enti locali e le regioni/2 </a:t>
            </a:r>
          </a:p>
        </p:txBody>
      </p:sp>
      <p:sp>
        <p:nvSpPr>
          <p:cNvPr id="3" name="Segnaposto contenuto 2">
            <a:extLst>
              <a:ext uri="{FF2B5EF4-FFF2-40B4-BE49-F238E27FC236}">
                <a16:creationId xmlns:a16="http://schemas.microsoft.com/office/drawing/2014/main" id="{5B15F688-791F-74F3-9A46-851998B68A72}"/>
              </a:ext>
            </a:extLst>
          </p:cNvPr>
          <p:cNvSpPr>
            <a:spLocks noGrp="1"/>
          </p:cNvSpPr>
          <p:nvPr>
            <p:ph idx="1"/>
          </p:nvPr>
        </p:nvSpPr>
        <p:spPr/>
        <p:txBody>
          <a:bodyPr>
            <a:normAutofit fontScale="92500"/>
          </a:bodyPr>
          <a:lstStyle/>
          <a:p>
            <a:pPr>
              <a:buNone/>
            </a:pPr>
            <a:r>
              <a:rPr lang="it-IT" sz="1800" kern="100">
                <a:effectLst/>
                <a:latin typeface="Aptos" panose="020B0004020202020204" pitchFamily="34" charset="0"/>
                <a:ea typeface="Aptos" panose="020B0004020202020204" pitchFamily="34" charset="0"/>
                <a:cs typeface="Times New Roman" panose="02020603050405020304" pitchFamily="18" charset="0"/>
              </a:rPr>
              <a:t>Si introduce una limitazione alla sanzione, prevista dall’art. 248, comma 5, primo, secondo e terzo periodo del TUEL (incandidabilità fino a 10 anni degli amministratori dei comuni dissestati), ai soli amministratori che, senza dolo, abbiano adottato un piano di riequilibrio finanziario pluriennale, approvato dalla Corte dei Conti. Essa si applica anche ai giudizi che non sono ancora stati definiti con sentenza passata in giudicato.</a:t>
            </a:r>
          </a:p>
          <a:p>
            <a:pPr>
              <a:buNone/>
            </a:pPr>
            <a:r>
              <a:rPr lang="it-IT" sz="1800" kern="100">
                <a:effectLst/>
                <a:latin typeface="Aptos" panose="020B0004020202020204" pitchFamily="34" charset="0"/>
                <a:ea typeface="Aptos" panose="020B0004020202020204" pitchFamily="34" charset="0"/>
                <a:cs typeface="Times New Roman" panose="02020603050405020304" pitchFamily="18" charset="0"/>
              </a:rPr>
              <a:t>Il personale assegnato dal Dipartimento per le politiche di coesione agli enti locali dell’Italia meridionale potrò essere utilizzato anche in convenzione; questo personale prima di essere assunto sarà sottoposto ad un corso di formazione SNA e non Formez.</a:t>
            </a:r>
          </a:p>
          <a:p>
            <a:pPr>
              <a:buNone/>
            </a:pPr>
            <a:r>
              <a:rPr lang="it-IT" sz="1800">
                <a:effectLst/>
                <a:latin typeface="Aptos" panose="020B0004020202020204" pitchFamily="34" charset="0"/>
                <a:ea typeface="Aptos" panose="020B0004020202020204" pitchFamily="34" charset="0"/>
                <a:cs typeface="Times New Roman" panose="02020603050405020304" pitchFamily="18" charset="0"/>
              </a:rPr>
              <a:t>Ampliamento della possibilità di stabilizzazione di LSU nella regione Calabria.</a:t>
            </a:r>
            <a:r>
              <a:rPr lang="it-IT">
                <a:effectLst/>
              </a:rPr>
              <a:t> </a:t>
            </a:r>
            <a:endParaRPr lang="it-IT"/>
          </a:p>
        </p:txBody>
      </p:sp>
      <p:sp>
        <p:nvSpPr>
          <p:cNvPr id="4" name="Segnaposto numero diapositiva 3">
            <a:extLst>
              <a:ext uri="{FF2B5EF4-FFF2-40B4-BE49-F238E27FC236}">
                <a16:creationId xmlns:a16="http://schemas.microsoft.com/office/drawing/2014/main" id="{9E826128-20B1-0253-8FF0-7F73D2CCB347}"/>
              </a:ext>
            </a:extLst>
          </p:cNvPr>
          <p:cNvSpPr>
            <a:spLocks noGrp="1"/>
          </p:cNvSpPr>
          <p:nvPr>
            <p:ph type="sldNum" sz="quarter" idx="12"/>
          </p:nvPr>
        </p:nvSpPr>
        <p:spPr/>
        <p:txBody>
          <a:bodyPr/>
          <a:lstStyle/>
          <a:p>
            <a:fld id="{6D22F896-40B5-4ADD-8801-0D06FADFA095}" type="slidenum">
              <a:rPr lang="en-US" smtClean="0"/>
              <a:t>30</a:t>
            </a:fld>
            <a:endParaRPr lang="en-US"/>
          </a:p>
        </p:txBody>
      </p:sp>
    </p:spTree>
    <p:extLst>
      <p:ext uri="{BB962C8B-B14F-4D97-AF65-F5344CB8AC3E}">
        <p14:creationId xmlns:p14="http://schemas.microsoft.com/office/powerpoint/2010/main" val="42128980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172CB7-FC6C-73CA-7A87-723FC0669458}"/>
              </a:ext>
            </a:extLst>
          </p:cNvPr>
          <p:cNvSpPr>
            <a:spLocks noGrp="1"/>
          </p:cNvSpPr>
          <p:nvPr>
            <p:ph type="title"/>
          </p:nvPr>
        </p:nvSpPr>
        <p:spPr/>
        <p:txBody>
          <a:bodyPr/>
          <a:lstStyle/>
          <a:p>
            <a:r>
              <a:rPr lang="it-IT"/>
              <a:t>Articolo 9: segretari comunali</a:t>
            </a:r>
          </a:p>
        </p:txBody>
      </p:sp>
      <p:sp>
        <p:nvSpPr>
          <p:cNvPr id="3" name="Segnaposto contenuto 2">
            <a:extLst>
              <a:ext uri="{FF2B5EF4-FFF2-40B4-BE49-F238E27FC236}">
                <a16:creationId xmlns:a16="http://schemas.microsoft.com/office/drawing/2014/main" id="{6F2D99E1-F720-95C3-7590-E327E5B48E34}"/>
              </a:ext>
            </a:extLst>
          </p:cNvPr>
          <p:cNvSpPr>
            <a:spLocks noGrp="1"/>
          </p:cNvSpPr>
          <p:nvPr>
            <p:ph idx="1"/>
          </p:nvPr>
        </p:nvSpPr>
        <p:spPr/>
        <p:txBody>
          <a:bodyPr>
            <a:normAutofit fontScale="77500" lnSpcReduction="20000"/>
          </a:bodyPr>
          <a:lstStyle/>
          <a:p>
            <a:pPr>
              <a:buNone/>
            </a:pPr>
            <a:r>
              <a:rPr lang="it-IT" sz="1800" kern="100">
                <a:effectLst/>
                <a:latin typeface="Aptos" panose="020B0004020202020204" pitchFamily="34" charset="0"/>
                <a:ea typeface="Aptos" panose="020B0004020202020204" pitchFamily="34" charset="0"/>
                <a:cs typeface="Times New Roman" panose="02020603050405020304" pitchFamily="18" charset="0"/>
              </a:rPr>
              <a:t>Il comune di Lampedusa e quelli che presentano analoghe condizioni di marginalità geografica, criticità amministrative connesse alla immigrazione e necessità di rafforzamento tecnico, soprattutto per l’attuazione delle politiche di coesione e la gestione del PNRR possono, previa autorizzazione del Ministero dell’Interno, utilizzare un segretario comunale di fascia più elevata</a:t>
            </a:r>
          </a:p>
          <a:p>
            <a:pPr>
              <a:buNone/>
            </a:pPr>
            <a:r>
              <a:rPr lang="it-IT" sz="1800">
                <a:effectLst/>
                <a:latin typeface="Aptos" panose="020B0004020202020204" pitchFamily="34" charset="0"/>
                <a:ea typeface="Aptos" panose="020B0004020202020204" pitchFamily="34" charset="0"/>
                <a:cs typeface="Times New Roman" panose="02020603050405020304" pitchFamily="18" charset="0"/>
              </a:rPr>
              <a:t>Le risorse finanziarie assegnate ai Comuni individuati sulla base dei criteri determinati dal decreto del Presidente del Consiglio dei ministri, adottato ai sensi del comma 5, dell’articolo 31-bis, del decreto-legge 6 novembre 2021, n. 152, convertito, con modificazioni, dalla legge 29 dicembre 2021, n. 233, non utilizzate e restituite, nel corso del medesimo esercizio finanziario, dalle predette amministrazioni, sono riassegnate dal Ministero dell’interno, in ordine di graduatoria, ai Comuni già individuati ma non destinatari dei benefici ivi previsti.</a:t>
            </a:r>
          </a:p>
          <a:p>
            <a:pPr>
              <a:buNone/>
            </a:pPr>
            <a:r>
              <a:rPr lang="it-IT" sz="1800">
                <a:effectLst/>
                <a:latin typeface="Aptos" panose="020B0004020202020204" pitchFamily="34" charset="0"/>
                <a:ea typeface="Aptos" panose="020B0004020202020204" pitchFamily="34" charset="0"/>
                <a:cs typeface="Times New Roman" panose="02020603050405020304" pitchFamily="18" charset="0"/>
              </a:rPr>
              <a:t>I segretari fino a quando non conseguono la prima nomina devono partecipare ad almeno 6 procedure all’anno di nomina e sono cancellati se non hanno la prima nomina nei 5 anni successivi alla iscrizione. La norma si applica anche ai segretari già iscritti. Tali cancellazioni determinano l’aumento delle facoltà assunzionali utilizzate per bandire i nuovi concorsi per segretari.</a:t>
            </a:r>
            <a:r>
              <a:rPr lang="it-IT">
                <a:effectLst/>
              </a:rPr>
              <a:t> </a:t>
            </a:r>
          </a:p>
        </p:txBody>
      </p:sp>
      <p:sp>
        <p:nvSpPr>
          <p:cNvPr id="4" name="Segnaposto numero diapositiva 3">
            <a:extLst>
              <a:ext uri="{FF2B5EF4-FFF2-40B4-BE49-F238E27FC236}">
                <a16:creationId xmlns:a16="http://schemas.microsoft.com/office/drawing/2014/main" id="{3F27E5E3-022D-3C6B-762F-FC7E433DA5DF}"/>
              </a:ext>
            </a:extLst>
          </p:cNvPr>
          <p:cNvSpPr>
            <a:spLocks noGrp="1"/>
          </p:cNvSpPr>
          <p:nvPr>
            <p:ph type="sldNum" sz="quarter" idx="12"/>
          </p:nvPr>
        </p:nvSpPr>
        <p:spPr/>
        <p:txBody>
          <a:bodyPr/>
          <a:lstStyle/>
          <a:p>
            <a:fld id="{6D22F896-40B5-4ADD-8801-0D06FADFA095}" type="slidenum">
              <a:rPr lang="en-US" smtClean="0"/>
              <a:t>31</a:t>
            </a:fld>
            <a:endParaRPr lang="en-US"/>
          </a:p>
        </p:txBody>
      </p:sp>
    </p:spTree>
    <p:extLst>
      <p:ext uri="{BB962C8B-B14F-4D97-AF65-F5344CB8AC3E}">
        <p14:creationId xmlns:p14="http://schemas.microsoft.com/office/powerpoint/2010/main" val="36646258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F68B08-F58B-88DE-B13D-E93D90DC8CDA}"/>
              </a:ext>
            </a:extLst>
          </p:cNvPr>
          <p:cNvSpPr>
            <a:spLocks noGrp="1"/>
          </p:cNvSpPr>
          <p:nvPr>
            <p:ph type="title"/>
          </p:nvPr>
        </p:nvSpPr>
        <p:spPr>
          <a:xfrm>
            <a:off x="2692703" y="808056"/>
            <a:ext cx="7958331" cy="1077229"/>
          </a:xfrm>
        </p:spPr>
        <p:txBody>
          <a:bodyPr>
            <a:noAutofit/>
          </a:bodyPr>
          <a:lstStyle/>
          <a:p>
            <a:pPr algn="l"/>
            <a:r>
              <a:rPr lang="it-IT" sz="2800"/>
              <a:t>Articolo 10: Disposizioni per gli enti locali interessati dall’alluvione del 2023 e per la cd terra dei fuochi</a:t>
            </a:r>
          </a:p>
        </p:txBody>
      </p:sp>
      <p:sp>
        <p:nvSpPr>
          <p:cNvPr id="3" name="Segnaposto contenuto 2">
            <a:extLst>
              <a:ext uri="{FF2B5EF4-FFF2-40B4-BE49-F238E27FC236}">
                <a16:creationId xmlns:a16="http://schemas.microsoft.com/office/drawing/2014/main" id="{FDF7AB49-51DA-B683-5610-8284EB921D0B}"/>
              </a:ext>
            </a:extLst>
          </p:cNvPr>
          <p:cNvSpPr>
            <a:spLocks noGrp="1"/>
          </p:cNvSpPr>
          <p:nvPr>
            <p:ph idx="1"/>
          </p:nvPr>
        </p:nvSpPr>
        <p:spPr/>
        <p:txBody>
          <a:bodyPr/>
          <a:lstStyle/>
          <a:p>
            <a:pPr>
              <a:buNone/>
            </a:pPr>
            <a:r>
              <a:rPr lang="it-IT" sz="1800" kern="100">
                <a:effectLst/>
                <a:latin typeface="Aptos" panose="020B0004020202020204" pitchFamily="34" charset="0"/>
                <a:ea typeface="Aptos" panose="020B0004020202020204" pitchFamily="34" charset="0"/>
                <a:cs typeface="Times New Roman" panose="02020603050405020304" pitchFamily="18" charset="0"/>
              </a:rPr>
              <a:t>Gli enti locali dei territori alluvionati anziché effettuare assunzioni a tempo determinato possono conferire incarichi di collaborazione. Il commissario straordinario può disporre il trattenimento in servizio ed avvalersi di personale di tutte le altre PA</a:t>
            </a:r>
          </a:p>
          <a:p>
            <a:pPr>
              <a:buNone/>
            </a:pPr>
            <a:r>
              <a:rPr lang="it-IT" sz="1800">
                <a:effectLst/>
                <a:latin typeface="Aptos" panose="020B0004020202020204" pitchFamily="34" charset="0"/>
                <a:ea typeface="Aptos" panose="020B0004020202020204" pitchFamily="34" charset="0"/>
                <a:cs typeface="Times New Roman" panose="02020603050405020304" pitchFamily="18" charset="0"/>
              </a:rPr>
              <a:t>Sono ampliati i compiti del commissario per la cd terra dei fuochi.</a:t>
            </a:r>
            <a:r>
              <a:rPr lang="it-IT">
                <a:effectLst/>
              </a:rPr>
              <a:t> </a:t>
            </a:r>
            <a:endParaRPr lang="it-IT"/>
          </a:p>
        </p:txBody>
      </p:sp>
      <p:sp>
        <p:nvSpPr>
          <p:cNvPr id="4" name="Segnaposto numero diapositiva 3">
            <a:extLst>
              <a:ext uri="{FF2B5EF4-FFF2-40B4-BE49-F238E27FC236}">
                <a16:creationId xmlns:a16="http://schemas.microsoft.com/office/drawing/2014/main" id="{E9C29D29-E142-09D8-4895-C2A11F7D9108}"/>
              </a:ext>
            </a:extLst>
          </p:cNvPr>
          <p:cNvSpPr>
            <a:spLocks noGrp="1"/>
          </p:cNvSpPr>
          <p:nvPr>
            <p:ph type="sldNum" sz="quarter" idx="12"/>
          </p:nvPr>
        </p:nvSpPr>
        <p:spPr/>
        <p:txBody>
          <a:bodyPr/>
          <a:lstStyle/>
          <a:p>
            <a:fld id="{6D22F896-40B5-4ADD-8801-0D06FADFA095}" type="slidenum">
              <a:rPr lang="en-US" smtClean="0"/>
              <a:t>32</a:t>
            </a:fld>
            <a:endParaRPr lang="en-US"/>
          </a:p>
        </p:txBody>
      </p:sp>
    </p:spTree>
    <p:extLst>
      <p:ext uri="{BB962C8B-B14F-4D97-AF65-F5344CB8AC3E}">
        <p14:creationId xmlns:p14="http://schemas.microsoft.com/office/powerpoint/2010/main" val="1487739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789AFA-AD64-10FA-2E8F-7410A46A7036}"/>
              </a:ext>
            </a:extLst>
          </p:cNvPr>
          <p:cNvSpPr>
            <a:spLocks noGrp="1"/>
          </p:cNvSpPr>
          <p:nvPr>
            <p:ph type="title"/>
          </p:nvPr>
        </p:nvSpPr>
        <p:spPr/>
        <p:txBody>
          <a:bodyPr/>
          <a:lstStyle/>
          <a:p>
            <a:r>
              <a:rPr lang="it-IT"/>
              <a:t>Articolo 12: misure per la funzionalità delle PA/1 </a:t>
            </a:r>
          </a:p>
        </p:txBody>
      </p:sp>
      <p:sp>
        <p:nvSpPr>
          <p:cNvPr id="3" name="Segnaposto contenuto 2">
            <a:extLst>
              <a:ext uri="{FF2B5EF4-FFF2-40B4-BE49-F238E27FC236}">
                <a16:creationId xmlns:a16="http://schemas.microsoft.com/office/drawing/2014/main" id="{BD3B87A3-076D-37DA-9AD5-7C40C083A72A}"/>
              </a:ext>
            </a:extLst>
          </p:cNvPr>
          <p:cNvSpPr>
            <a:spLocks noGrp="1"/>
          </p:cNvSpPr>
          <p:nvPr>
            <p:ph idx="1"/>
          </p:nvPr>
        </p:nvSpPr>
        <p:spPr/>
        <p:txBody>
          <a:bodyPr>
            <a:normAutofit fontScale="92500" lnSpcReduction="20000"/>
          </a:bodyPr>
          <a:lstStyle/>
          <a:p>
            <a:pPr>
              <a:buNone/>
            </a:pPr>
            <a:r>
              <a:rPr lang="it-IT" sz="1800" kern="100">
                <a:effectLst/>
                <a:latin typeface="Aptos" panose="020B0004020202020204" pitchFamily="34" charset="0"/>
                <a:ea typeface="Aptos" panose="020B0004020202020204" pitchFamily="34" charset="0"/>
                <a:cs typeface="Times New Roman" panose="02020603050405020304" pitchFamily="18" charset="0"/>
              </a:rPr>
              <a:t>Dal 15 marzo le assenze per Covid «non è equiparato al periodo di ricovero ospedaliero ed è computabile ai fini del periodo di comporto»</a:t>
            </a:r>
          </a:p>
          <a:p>
            <a:pPr>
              <a:buNone/>
            </a:pPr>
            <a:r>
              <a:rPr lang="it-IT" sz="1800" kern="100">
                <a:effectLst/>
                <a:latin typeface="Aptos" panose="020B0004020202020204" pitchFamily="34" charset="0"/>
                <a:ea typeface="Aptos" panose="020B0004020202020204" pitchFamily="34" charset="0"/>
                <a:cs typeface="Times New Roman" panose="02020603050405020304" pitchFamily="18" charset="0"/>
              </a:rPr>
              <a:t>Nel PIAO occorre introdurre una sottosezione dedicata al fabbisogno di personale per la transizione digitale, l’innovazione tecnologica, con particolare riguardo alla intelligenza artificiale, la sicurezza informatica e la gestione dei big data.</a:t>
            </a:r>
            <a:br>
              <a:rPr lang="it-IT" sz="1800" kern="100">
                <a:effectLst/>
                <a:latin typeface="Aptos" panose="020B0004020202020204" pitchFamily="34" charset="0"/>
                <a:ea typeface="Aptos" panose="020B0004020202020204" pitchFamily="34" charset="0"/>
                <a:cs typeface="Times New Roman" panose="02020603050405020304" pitchFamily="18" charset="0"/>
              </a:rPr>
            </a:br>
            <a:r>
              <a:rPr lang="it-IT" sz="1800" kern="100">
                <a:effectLst/>
                <a:latin typeface="Aptos" panose="020B0004020202020204" pitchFamily="34" charset="0"/>
                <a:ea typeface="Aptos" panose="020B0004020202020204" pitchFamily="34" charset="0"/>
                <a:cs typeface="Times New Roman" panose="02020603050405020304" pitchFamily="18" charset="0"/>
              </a:rPr>
              <a:t>Le PA definiscono, nella programmazione della formazione, indirizzi in materia di transizione digitale correlati alle proprie dimensioni ed alle proprie specifiche esigenze.</a:t>
            </a:r>
          </a:p>
          <a:p>
            <a:r>
              <a:rPr lang="it-IT" sz="1800" kern="100">
                <a:effectLst/>
                <a:latin typeface="Aptos" panose="020B0004020202020204" pitchFamily="34" charset="0"/>
                <a:ea typeface="Aptos" panose="020B0004020202020204" pitchFamily="34" charset="0"/>
                <a:cs typeface="Times New Roman" panose="02020603050405020304" pitchFamily="18" charset="0"/>
              </a:rPr>
              <a:t>Istituzione di un obbligo, a carico degli enti assistenziali e previdenziali, per il triennio 25/27, di destinare fino al 40% del “piano di impiego dei fondi da destinare agli investimenti immobiliari” (piano previsto dall’art. 65 legge 153 aprile 1969) nella sottoscrizione dei fondi immobiliari chiusi, promossi dagli enti territoriali o dalla PA centrale.</a:t>
            </a:r>
          </a:p>
        </p:txBody>
      </p:sp>
      <p:sp>
        <p:nvSpPr>
          <p:cNvPr id="4" name="Segnaposto numero diapositiva 3">
            <a:extLst>
              <a:ext uri="{FF2B5EF4-FFF2-40B4-BE49-F238E27FC236}">
                <a16:creationId xmlns:a16="http://schemas.microsoft.com/office/drawing/2014/main" id="{8219759E-1F02-66CB-D3D7-8719DD428CD1}"/>
              </a:ext>
            </a:extLst>
          </p:cNvPr>
          <p:cNvSpPr>
            <a:spLocks noGrp="1"/>
          </p:cNvSpPr>
          <p:nvPr>
            <p:ph type="sldNum" sz="quarter" idx="12"/>
          </p:nvPr>
        </p:nvSpPr>
        <p:spPr/>
        <p:txBody>
          <a:bodyPr/>
          <a:lstStyle/>
          <a:p>
            <a:fld id="{6D22F896-40B5-4ADD-8801-0D06FADFA095}" type="slidenum">
              <a:rPr lang="en-US" smtClean="0"/>
              <a:t>33</a:t>
            </a:fld>
            <a:endParaRPr lang="en-US"/>
          </a:p>
        </p:txBody>
      </p:sp>
    </p:spTree>
    <p:extLst>
      <p:ext uri="{BB962C8B-B14F-4D97-AF65-F5344CB8AC3E}">
        <p14:creationId xmlns:p14="http://schemas.microsoft.com/office/powerpoint/2010/main" val="13594255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15B5DC-C455-DFBE-8440-40F6D9BB8F02}"/>
              </a:ext>
            </a:extLst>
          </p:cNvPr>
          <p:cNvSpPr>
            <a:spLocks noGrp="1"/>
          </p:cNvSpPr>
          <p:nvPr>
            <p:ph type="title"/>
          </p:nvPr>
        </p:nvSpPr>
        <p:spPr/>
        <p:txBody>
          <a:bodyPr/>
          <a:lstStyle/>
          <a:p>
            <a:r>
              <a:rPr lang="it-IT"/>
              <a:t>Articolo 12: misure per la funzionalità delle PA/2</a:t>
            </a:r>
          </a:p>
        </p:txBody>
      </p:sp>
      <p:sp>
        <p:nvSpPr>
          <p:cNvPr id="3" name="Segnaposto contenuto 2">
            <a:extLst>
              <a:ext uri="{FF2B5EF4-FFF2-40B4-BE49-F238E27FC236}">
                <a16:creationId xmlns:a16="http://schemas.microsoft.com/office/drawing/2014/main" id="{AB6AAF14-771B-E68A-5A99-DCFF2FA77B3A}"/>
              </a:ext>
            </a:extLst>
          </p:cNvPr>
          <p:cNvSpPr>
            <a:spLocks noGrp="1"/>
          </p:cNvSpPr>
          <p:nvPr>
            <p:ph idx="1"/>
          </p:nvPr>
        </p:nvSpPr>
        <p:spPr/>
        <p:txBody>
          <a:bodyPr>
            <a:normAutofit fontScale="92500" lnSpcReduction="10000"/>
          </a:bodyPr>
          <a:lstStyle/>
          <a:p>
            <a:r>
              <a:rPr lang="it-IT" sz="1800">
                <a:effectLst/>
                <a:latin typeface="Aptos" panose="020B0004020202020204" pitchFamily="34" charset="0"/>
                <a:ea typeface="Aptos" panose="020B0004020202020204" pitchFamily="34" charset="0"/>
                <a:cs typeface="Times New Roman" panose="02020603050405020304" pitchFamily="18" charset="0"/>
              </a:rPr>
              <a:t>Fermo restando quanto previsto dall’articolo 11 del dl n. 105/2023 limitatamente agli anni 2025 e 2026, con decisione motivata con riferimento alle esigenze organizzative, le pubbliche amministrazioni possono risolvere, con un preavviso di almeno sei mesi, il rapporto di lavoro relativamente al personale in possesso di un'età anagrafica ridotta al massimo di due anni rispetto a quella prevista dall’articolo 24, comma 6, del dl n. 201/2011, a condizione che il personale interessato, tra cui sono compresi i sospesi e/o che hanno chiesto il pensionamento per procedimenti penali conclusi con il proscioglimento, abbia maturato i requisiti per il diritto a pensione di cui al comma 10, dello stesso articolo 24 e per la relativa prima decorrenza utile, e in ogni caso nel limite massimo, arrotondato all'unità superiore, del 15% dei soggetti in possesso congiuntamente dei predetti requisiti anagrafici e contributivi nei predetti anni</a:t>
            </a:r>
            <a:r>
              <a:rPr lang="it-IT">
                <a:effectLst/>
              </a:rPr>
              <a:t> </a:t>
            </a:r>
            <a:endParaRPr lang="it-IT"/>
          </a:p>
        </p:txBody>
      </p:sp>
      <p:sp>
        <p:nvSpPr>
          <p:cNvPr id="4" name="Segnaposto numero diapositiva 3">
            <a:extLst>
              <a:ext uri="{FF2B5EF4-FFF2-40B4-BE49-F238E27FC236}">
                <a16:creationId xmlns:a16="http://schemas.microsoft.com/office/drawing/2014/main" id="{320E7CB4-C5CB-C579-106D-0CF70C3AAB95}"/>
              </a:ext>
            </a:extLst>
          </p:cNvPr>
          <p:cNvSpPr>
            <a:spLocks noGrp="1"/>
          </p:cNvSpPr>
          <p:nvPr>
            <p:ph type="sldNum" sz="quarter" idx="12"/>
          </p:nvPr>
        </p:nvSpPr>
        <p:spPr/>
        <p:txBody>
          <a:bodyPr/>
          <a:lstStyle/>
          <a:p>
            <a:fld id="{6D22F896-40B5-4ADD-8801-0D06FADFA095}" type="slidenum">
              <a:rPr lang="en-US" smtClean="0"/>
              <a:t>34</a:t>
            </a:fld>
            <a:endParaRPr lang="en-US"/>
          </a:p>
        </p:txBody>
      </p:sp>
    </p:spTree>
    <p:extLst>
      <p:ext uri="{BB962C8B-B14F-4D97-AF65-F5344CB8AC3E}">
        <p14:creationId xmlns:p14="http://schemas.microsoft.com/office/powerpoint/2010/main" val="20249437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2548CB-081A-636D-552E-6B5CC6813D99}"/>
              </a:ext>
            </a:extLst>
          </p:cNvPr>
          <p:cNvSpPr>
            <a:spLocks noGrp="1"/>
          </p:cNvSpPr>
          <p:nvPr>
            <p:ph type="title"/>
          </p:nvPr>
        </p:nvSpPr>
        <p:spPr/>
        <p:txBody>
          <a:bodyPr/>
          <a:lstStyle/>
          <a:p>
            <a:r>
              <a:rPr lang="it-IT"/>
              <a:t>Articolo 12 bis: inconferibilità ed incompatibilità</a:t>
            </a:r>
          </a:p>
        </p:txBody>
      </p:sp>
      <p:sp>
        <p:nvSpPr>
          <p:cNvPr id="3" name="Segnaposto contenuto 2">
            <a:extLst>
              <a:ext uri="{FF2B5EF4-FFF2-40B4-BE49-F238E27FC236}">
                <a16:creationId xmlns:a16="http://schemas.microsoft.com/office/drawing/2014/main" id="{4BB658FC-CE34-AB2D-CC53-FCB6115C87EB}"/>
              </a:ext>
            </a:extLst>
          </p:cNvPr>
          <p:cNvSpPr>
            <a:spLocks noGrp="1"/>
          </p:cNvSpPr>
          <p:nvPr>
            <p:ph idx="1"/>
          </p:nvPr>
        </p:nvSpPr>
        <p:spPr/>
        <p:txBody>
          <a:bodyPr/>
          <a:lstStyle/>
          <a:p>
            <a:r>
              <a:rPr lang="it-IT" sz="1800">
                <a:effectLst/>
                <a:latin typeface="Aptos" panose="020B0004020202020204" pitchFamily="34" charset="0"/>
                <a:ea typeface="Aptos" panose="020B0004020202020204" pitchFamily="34" charset="0"/>
                <a:cs typeface="Times New Roman" panose="02020603050405020304" pitchFamily="18" charset="0"/>
              </a:rPr>
              <a:t>Le inconferibilità per gli amministratori regionali e di comuni con oltre 15.000 abitanti riguardano gli incarichi dirigenziali conferiti con assunzioni a tempo determinato ex articolo 19, comma 6, </a:t>
            </a:r>
            <a:r>
              <a:rPr lang="it-IT" sz="1800" err="1">
                <a:effectLst/>
                <a:latin typeface="Aptos" panose="020B0004020202020204" pitchFamily="34" charset="0"/>
                <a:ea typeface="Aptos" panose="020B0004020202020204" pitchFamily="34" charset="0"/>
                <a:cs typeface="Times New Roman" panose="02020603050405020304" pitchFamily="18" charset="0"/>
              </a:rPr>
              <a:t>dlgs</a:t>
            </a:r>
            <a:r>
              <a:rPr lang="it-IT" sz="1800">
                <a:effectLst/>
                <a:latin typeface="Aptos" panose="020B0004020202020204" pitchFamily="34" charset="0"/>
                <a:ea typeface="Aptos" panose="020B0004020202020204" pitchFamily="34" charset="0"/>
                <a:cs typeface="Times New Roman" panose="02020603050405020304" pitchFamily="18" charset="0"/>
              </a:rPr>
              <a:t> n. 165/2001 e 110 comma 1, Tuel.</a:t>
            </a:r>
            <a:br>
              <a:rPr lang="it-IT" sz="1800">
                <a:effectLst/>
                <a:latin typeface="Aptos" panose="020B0004020202020204" pitchFamily="34" charset="0"/>
                <a:ea typeface="Aptos" panose="020B0004020202020204" pitchFamily="34" charset="0"/>
                <a:cs typeface="Times New Roman" panose="02020603050405020304" pitchFamily="18" charset="0"/>
              </a:rPr>
            </a:br>
            <a:r>
              <a:rPr lang="it-IT" sz="1800">
                <a:effectLst/>
                <a:latin typeface="Aptos" panose="020B0004020202020204" pitchFamily="34" charset="0"/>
                <a:ea typeface="Aptos" panose="020B0004020202020204" pitchFamily="34" charset="0"/>
                <a:cs typeface="Times New Roman" panose="02020603050405020304" pitchFamily="18" charset="0"/>
              </a:rPr>
              <a:t>Le incompatibilità di cui all’articolo 12 del d.lgs. n. 39/2013 non si applicano ai dirigenti di ruolo della PA  o ente che conferisce l’incarico.</a:t>
            </a:r>
            <a:r>
              <a:rPr lang="it-IT">
                <a:effectLst/>
              </a:rPr>
              <a:t> </a:t>
            </a:r>
            <a:endParaRPr lang="it-IT"/>
          </a:p>
        </p:txBody>
      </p:sp>
      <p:sp>
        <p:nvSpPr>
          <p:cNvPr id="4" name="Segnaposto numero diapositiva 3">
            <a:extLst>
              <a:ext uri="{FF2B5EF4-FFF2-40B4-BE49-F238E27FC236}">
                <a16:creationId xmlns:a16="http://schemas.microsoft.com/office/drawing/2014/main" id="{2876CFA4-A550-A782-9B96-8EAD20060F77}"/>
              </a:ext>
            </a:extLst>
          </p:cNvPr>
          <p:cNvSpPr>
            <a:spLocks noGrp="1"/>
          </p:cNvSpPr>
          <p:nvPr>
            <p:ph type="sldNum" sz="quarter" idx="12"/>
          </p:nvPr>
        </p:nvSpPr>
        <p:spPr/>
        <p:txBody>
          <a:bodyPr/>
          <a:lstStyle/>
          <a:p>
            <a:fld id="{6D22F896-40B5-4ADD-8801-0D06FADFA095}" type="slidenum">
              <a:rPr lang="en-US" smtClean="0"/>
              <a:t>35</a:t>
            </a:fld>
            <a:endParaRPr lang="en-US"/>
          </a:p>
        </p:txBody>
      </p:sp>
    </p:spTree>
    <p:extLst>
      <p:ext uri="{BB962C8B-B14F-4D97-AF65-F5344CB8AC3E}">
        <p14:creationId xmlns:p14="http://schemas.microsoft.com/office/powerpoint/2010/main" val="24269072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490F8A-4EB1-B2A5-030D-F6789B21CED5}"/>
              </a:ext>
            </a:extLst>
          </p:cNvPr>
          <p:cNvSpPr>
            <a:spLocks noGrp="1"/>
          </p:cNvSpPr>
          <p:nvPr>
            <p:ph type="title"/>
          </p:nvPr>
        </p:nvSpPr>
        <p:spPr/>
        <p:txBody>
          <a:bodyPr/>
          <a:lstStyle/>
          <a:p>
            <a:r>
              <a:rPr lang="it-IT"/>
              <a:t>Articolo 12 ter: procedimenti disciplinari e penali</a:t>
            </a:r>
          </a:p>
        </p:txBody>
      </p:sp>
      <p:sp>
        <p:nvSpPr>
          <p:cNvPr id="3" name="Segnaposto contenuto 2">
            <a:extLst>
              <a:ext uri="{FF2B5EF4-FFF2-40B4-BE49-F238E27FC236}">
                <a16:creationId xmlns:a16="http://schemas.microsoft.com/office/drawing/2014/main" id="{0ABD7095-262B-1A33-BF9C-1314F8A06AB2}"/>
              </a:ext>
            </a:extLst>
          </p:cNvPr>
          <p:cNvSpPr>
            <a:spLocks noGrp="1"/>
          </p:cNvSpPr>
          <p:nvPr>
            <p:ph idx="1"/>
          </p:nvPr>
        </p:nvSpPr>
        <p:spPr/>
        <p:txBody>
          <a:bodyPr/>
          <a:lstStyle/>
          <a:p>
            <a:r>
              <a:rPr lang="it-IT" sz="1800">
                <a:effectLst/>
                <a:latin typeface="Aptos" panose="020B0004020202020204" pitchFamily="34" charset="0"/>
                <a:ea typeface="Aptos" panose="020B0004020202020204" pitchFamily="34" charset="0"/>
                <a:cs typeface="Times New Roman" panose="02020603050405020304" pitchFamily="18" charset="0"/>
              </a:rPr>
              <a:t>Nel caso in cui per i procedimenti disciplinari sospesi si adotta la sospensione dal lavoro o altri provvedimenti cautelari nei confronti del dipendente, la durata massima è di 5 anni.</a:t>
            </a:r>
            <a:br>
              <a:rPr lang="it-IT" sz="1800">
                <a:effectLst/>
                <a:latin typeface="Aptos" panose="020B0004020202020204" pitchFamily="34" charset="0"/>
                <a:ea typeface="Aptos" panose="020B0004020202020204" pitchFamily="34" charset="0"/>
                <a:cs typeface="Times New Roman" panose="02020603050405020304" pitchFamily="18" charset="0"/>
              </a:rPr>
            </a:br>
            <a:r>
              <a:rPr lang="it-IT" sz="1800">
                <a:effectLst/>
                <a:latin typeface="Aptos" panose="020B0004020202020204" pitchFamily="34" charset="0"/>
                <a:ea typeface="Aptos" panose="020B0004020202020204" pitchFamily="34" charset="0"/>
                <a:cs typeface="Times New Roman" panose="02020603050405020304" pitchFamily="18" charset="0"/>
              </a:rPr>
              <a:t>Si estende la possibilità di chiedere la riapertura del procedimento disciplinare ai casi di estinzione del reato per intervenuta prescrizione.</a:t>
            </a:r>
            <a:r>
              <a:rPr lang="it-IT">
                <a:effectLst/>
              </a:rPr>
              <a:t> </a:t>
            </a:r>
            <a:endParaRPr lang="it-IT"/>
          </a:p>
        </p:txBody>
      </p:sp>
      <p:sp>
        <p:nvSpPr>
          <p:cNvPr id="4" name="Segnaposto numero diapositiva 3">
            <a:extLst>
              <a:ext uri="{FF2B5EF4-FFF2-40B4-BE49-F238E27FC236}">
                <a16:creationId xmlns:a16="http://schemas.microsoft.com/office/drawing/2014/main" id="{33F1FC22-E1A0-30F9-B8E8-45ABB16566D9}"/>
              </a:ext>
            </a:extLst>
          </p:cNvPr>
          <p:cNvSpPr>
            <a:spLocks noGrp="1"/>
          </p:cNvSpPr>
          <p:nvPr>
            <p:ph type="sldNum" sz="quarter" idx="12"/>
          </p:nvPr>
        </p:nvSpPr>
        <p:spPr/>
        <p:txBody>
          <a:bodyPr/>
          <a:lstStyle/>
          <a:p>
            <a:fld id="{6D22F896-40B5-4ADD-8801-0D06FADFA095}" type="slidenum">
              <a:rPr lang="en-US" smtClean="0"/>
              <a:t>36</a:t>
            </a:fld>
            <a:endParaRPr lang="en-US"/>
          </a:p>
        </p:txBody>
      </p:sp>
    </p:spTree>
    <p:extLst>
      <p:ext uri="{BB962C8B-B14F-4D97-AF65-F5344CB8AC3E}">
        <p14:creationId xmlns:p14="http://schemas.microsoft.com/office/powerpoint/2010/main" val="41980705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7C7011-DE64-F7A0-A28E-ADBC0A48DB0E}"/>
              </a:ext>
            </a:extLst>
          </p:cNvPr>
          <p:cNvSpPr>
            <a:spLocks noGrp="1"/>
          </p:cNvSpPr>
          <p:nvPr>
            <p:ph type="title"/>
          </p:nvPr>
        </p:nvSpPr>
        <p:spPr/>
        <p:txBody>
          <a:bodyPr>
            <a:normAutofit fontScale="90000"/>
          </a:bodyPr>
          <a:lstStyle/>
          <a:p>
            <a:r>
              <a:rPr lang="it-IT"/>
              <a:t>Articolo 16: Razionalizzazione disciplina invalidità ed inabilità del personale delle PA</a:t>
            </a:r>
          </a:p>
        </p:txBody>
      </p:sp>
      <p:sp>
        <p:nvSpPr>
          <p:cNvPr id="3" name="Segnaposto contenuto 2">
            <a:extLst>
              <a:ext uri="{FF2B5EF4-FFF2-40B4-BE49-F238E27FC236}">
                <a16:creationId xmlns:a16="http://schemas.microsoft.com/office/drawing/2014/main" id="{174604AC-CB81-EACE-480A-4FF6FD489E92}"/>
              </a:ext>
            </a:extLst>
          </p:cNvPr>
          <p:cNvSpPr>
            <a:spLocks noGrp="1"/>
          </p:cNvSpPr>
          <p:nvPr>
            <p:ph idx="1"/>
          </p:nvPr>
        </p:nvSpPr>
        <p:spPr/>
        <p:txBody>
          <a:bodyPr>
            <a:normAutofit/>
          </a:bodyPr>
          <a:lstStyle/>
          <a:p>
            <a:r>
              <a:rPr lang="it-IT" sz="1800">
                <a:effectLst/>
                <a:latin typeface="Aptos" panose="020B0004020202020204" pitchFamily="34" charset="0"/>
                <a:ea typeface="Aptos" panose="020B0004020202020204" pitchFamily="34" charset="0"/>
                <a:cs typeface="Times New Roman" panose="02020603050405020304" pitchFamily="18" charset="0"/>
              </a:rPr>
              <a:t>Ai dipendenti pubblici assunti dal 15 marzo, ai fini dell'accertamento dello stato di invalidità, inabilità e inidoneità al lavoro ed al servizio e dei conseguenti effetti previdenziali si applicano le norme in materia di invalidità pensionabile di cui alla legge n. 222/1984 (assegno ordinario di invalidità). Il loro trattamento di fine servizio e di fine rapporto o equipollenti viene erogato nel termine di 3 mesi</a:t>
            </a:r>
            <a:r>
              <a:rPr lang="it-IT" sz="2000">
                <a:effectLst/>
              </a:rPr>
              <a:t> </a:t>
            </a:r>
            <a:endParaRPr lang="it-IT" sz="2300" b="0" i="0" u="none" strike="noStrike">
              <a:effectLst/>
            </a:endParaRPr>
          </a:p>
        </p:txBody>
      </p:sp>
      <p:sp>
        <p:nvSpPr>
          <p:cNvPr id="4" name="Segnaposto numero diapositiva 3">
            <a:extLst>
              <a:ext uri="{FF2B5EF4-FFF2-40B4-BE49-F238E27FC236}">
                <a16:creationId xmlns:a16="http://schemas.microsoft.com/office/drawing/2014/main" id="{0177C7E6-C0AA-FE54-E13F-87DB39DA4AD2}"/>
              </a:ext>
            </a:extLst>
          </p:cNvPr>
          <p:cNvSpPr>
            <a:spLocks noGrp="1"/>
          </p:cNvSpPr>
          <p:nvPr>
            <p:ph type="sldNum" sz="quarter" idx="12"/>
          </p:nvPr>
        </p:nvSpPr>
        <p:spPr/>
        <p:txBody>
          <a:bodyPr/>
          <a:lstStyle/>
          <a:p>
            <a:fld id="{6D22F896-40B5-4ADD-8801-0D06FADFA095}" type="slidenum">
              <a:rPr lang="en-US" smtClean="0"/>
              <a:t>37</a:t>
            </a:fld>
            <a:endParaRPr lang="en-US"/>
          </a:p>
        </p:txBody>
      </p:sp>
    </p:spTree>
    <p:extLst>
      <p:ext uri="{BB962C8B-B14F-4D97-AF65-F5344CB8AC3E}">
        <p14:creationId xmlns:p14="http://schemas.microsoft.com/office/powerpoint/2010/main" val="4426351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F17CAB-79B7-9336-1961-480B2D8AD9C6}"/>
              </a:ext>
            </a:extLst>
          </p:cNvPr>
          <p:cNvSpPr>
            <a:spLocks noGrp="1"/>
          </p:cNvSpPr>
          <p:nvPr>
            <p:ph type="title"/>
          </p:nvPr>
        </p:nvSpPr>
        <p:spPr/>
        <p:txBody>
          <a:bodyPr>
            <a:normAutofit fontScale="90000"/>
          </a:bodyPr>
          <a:lstStyle/>
          <a:p>
            <a:r>
              <a:rPr lang="it-IT"/>
              <a:t>Articolo 14: trattamento economico accessorio personale regioni, comuni, province e città metropolitane/1</a:t>
            </a:r>
          </a:p>
        </p:txBody>
      </p:sp>
      <p:sp>
        <p:nvSpPr>
          <p:cNvPr id="3" name="Segnaposto contenuto 2">
            <a:extLst>
              <a:ext uri="{FF2B5EF4-FFF2-40B4-BE49-F238E27FC236}">
                <a16:creationId xmlns:a16="http://schemas.microsoft.com/office/drawing/2014/main" id="{6739EFFD-E8FE-C88D-7623-41FAB13DDDD4}"/>
              </a:ext>
            </a:extLst>
          </p:cNvPr>
          <p:cNvSpPr>
            <a:spLocks noGrp="1"/>
          </p:cNvSpPr>
          <p:nvPr>
            <p:ph idx="1"/>
          </p:nvPr>
        </p:nvSpPr>
        <p:spPr/>
        <p:txBody>
          <a:bodyPr>
            <a:normAutofit fontScale="85000" lnSpcReduction="10000"/>
          </a:bodyPr>
          <a:lstStyle/>
          <a:p>
            <a:r>
              <a:rPr lang="it-IT" i="1" dirty="0"/>
              <a:t>A decorrere dall'anno 2025, al fine di armonizzare il trattamento accessorio del personale dipendente, le regioni, le  </a:t>
            </a:r>
            <a:r>
              <a:rPr lang="it-IT" i="1" dirty="0" err="1"/>
              <a:t>citta'</a:t>
            </a:r>
            <a:r>
              <a:rPr lang="it-IT" i="1" dirty="0"/>
              <a:t> metropolitane, le province e i comuni, nel rispetto di quanto previsto dall'articolo 33, commi 1, 1-bis e 2, del decreto-legge 30 aprile 2019, n. 34, convertito, con modificazioni, dalla legge 28 giugno 2019, n. 58, e dell'equilibrio pluriennale di bilancio asseverato dall'organo di revisione, possono incrementare, in deroga al limite di cui all'articolo 23, comma 2, del decreto legislativo 25 maggio 2017, n. 75, il Fondo risorse decentrate destinato al personale in servizio fino al conseguimento di un'incidenza non superiore al 48 per cento delle somme destinate alla componente stabile del predetto Fondo, maggiorate degli importi relativi alla remunerazione degli incarichi di posizione organizzativa, sulla spesa complessivamente sostenuta nell'anno 2023 per gli stipendi tabellari delle aree professionali. </a:t>
            </a:r>
            <a:endParaRPr lang="it-IT" dirty="0"/>
          </a:p>
        </p:txBody>
      </p:sp>
      <p:sp>
        <p:nvSpPr>
          <p:cNvPr id="4" name="Segnaposto numero diapositiva 3">
            <a:extLst>
              <a:ext uri="{FF2B5EF4-FFF2-40B4-BE49-F238E27FC236}">
                <a16:creationId xmlns:a16="http://schemas.microsoft.com/office/drawing/2014/main" id="{8C1AC428-1664-7545-2407-026C80A3CC0B}"/>
              </a:ext>
            </a:extLst>
          </p:cNvPr>
          <p:cNvSpPr>
            <a:spLocks noGrp="1"/>
          </p:cNvSpPr>
          <p:nvPr>
            <p:ph type="sldNum" sz="quarter" idx="12"/>
          </p:nvPr>
        </p:nvSpPr>
        <p:spPr/>
        <p:txBody>
          <a:bodyPr/>
          <a:lstStyle/>
          <a:p>
            <a:fld id="{6D22F896-40B5-4ADD-8801-0D06FADFA095}" type="slidenum">
              <a:rPr lang="en-US" smtClean="0"/>
              <a:t>38</a:t>
            </a:fld>
            <a:endParaRPr lang="en-US"/>
          </a:p>
        </p:txBody>
      </p:sp>
    </p:spTree>
    <p:extLst>
      <p:ext uri="{BB962C8B-B14F-4D97-AF65-F5344CB8AC3E}">
        <p14:creationId xmlns:p14="http://schemas.microsoft.com/office/powerpoint/2010/main" val="21100100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D23FFB-0FA8-E683-AC12-A8AE8193134B}"/>
              </a:ext>
            </a:extLst>
          </p:cNvPr>
          <p:cNvSpPr>
            <a:spLocks noGrp="1"/>
          </p:cNvSpPr>
          <p:nvPr>
            <p:ph type="title"/>
          </p:nvPr>
        </p:nvSpPr>
        <p:spPr/>
        <p:txBody>
          <a:bodyPr>
            <a:normAutofit fontScale="90000"/>
          </a:bodyPr>
          <a:lstStyle/>
          <a:p>
            <a:r>
              <a:rPr lang="it-IT"/>
              <a:t>Articolo 14: trattamento economico accessorio personale regioni, comuni, province e città metropolitane/2</a:t>
            </a:r>
          </a:p>
        </p:txBody>
      </p:sp>
      <p:sp>
        <p:nvSpPr>
          <p:cNvPr id="3" name="Segnaposto contenuto 2">
            <a:extLst>
              <a:ext uri="{FF2B5EF4-FFF2-40B4-BE49-F238E27FC236}">
                <a16:creationId xmlns:a16="http://schemas.microsoft.com/office/drawing/2014/main" id="{409EB0F1-9109-3CF2-AA8E-97EF4F2C6F57}"/>
              </a:ext>
            </a:extLst>
          </p:cNvPr>
          <p:cNvSpPr>
            <a:spLocks noGrp="1"/>
          </p:cNvSpPr>
          <p:nvPr>
            <p:ph idx="1"/>
          </p:nvPr>
        </p:nvSpPr>
        <p:spPr/>
        <p:txBody>
          <a:bodyPr>
            <a:normAutofit lnSpcReduction="10000"/>
          </a:bodyPr>
          <a:lstStyle/>
          <a:p>
            <a:r>
              <a:rPr lang="it-IT" dirty="0"/>
              <a:t>Ai fini del controllo della spesa, di cui al titolo V del decreto legislativo 30 marzo 2001, n. 165, le predette amministrazioni indicano, in sede di rilevazione dei dati del conto annuale, la maggiore spesa sostenuta derivante dall'incremento delle risorse destinate al trattamento accessorio del personale e la misura del rapporto percentuale conseguito in attuazione di quanto previsto dal presente comma. In caso di mancata rilevazione, in sede di conto annuale, dei dati previsti dal secondo periodo, fino alla regolarizzazione di tale adempimento è indisponibile per la contrattazione integrativa un importo pari al 25 per cento delle risorse incrementali.</a:t>
            </a:r>
          </a:p>
        </p:txBody>
      </p:sp>
      <p:sp>
        <p:nvSpPr>
          <p:cNvPr id="4" name="Segnaposto numero diapositiva 3">
            <a:extLst>
              <a:ext uri="{FF2B5EF4-FFF2-40B4-BE49-F238E27FC236}">
                <a16:creationId xmlns:a16="http://schemas.microsoft.com/office/drawing/2014/main" id="{5FEA2FA6-2ED9-0DE6-05A8-F354D55384F8}"/>
              </a:ext>
            </a:extLst>
          </p:cNvPr>
          <p:cNvSpPr>
            <a:spLocks noGrp="1"/>
          </p:cNvSpPr>
          <p:nvPr>
            <p:ph type="sldNum" sz="quarter" idx="12"/>
          </p:nvPr>
        </p:nvSpPr>
        <p:spPr/>
        <p:txBody>
          <a:bodyPr/>
          <a:lstStyle/>
          <a:p>
            <a:fld id="{6D22F896-40B5-4ADD-8801-0D06FADFA095}" type="slidenum">
              <a:rPr lang="en-US" smtClean="0"/>
              <a:t>39</a:t>
            </a:fld>
            <a:endParaRPr lang="en-US"/>
          </a:p>
        </p:txBody>
      </p:sp>
    </p:spTree>
    <p:extLst>
      <p:ext uri="{BB962C8B-B14F-4D97-AF65-F5344CB8AC3E}">
        <p14:creationId xmlns:p14="http://schemas.microsoft.com/office/powerpoint/2010/main" val="1372447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AF8E57-4D15-A83A-91BA-34AECC8882DE}"/>
              </a:ext>
            </a:extLst>
          </p:cNvPr>
          <p:cNvSpPr>
            <a:spLocks noGrp="1"/>
          </p:cNvSpPr>
          <p:nvPr>
            <p:ph type="title"/>
          </p:nvPr>
        </p:nvSpPr>
        <p:spPr/>
        <p:txBody>
          <a:bodyPr/>
          <a:lstStyle/>
          <a:p>
            <a:r>
              <a:rPr lang="it-IT"/>
              <a:t>Articolo 21 sexies: l’ambito di applicazione</a:t>
            </a:r>
          </a:p>
        </p:txBody>
      </p:sp>
      <p:sp>
        <p:nvSpPr>
          <p:cNvPr id="3" name="Segnaposto contenuto 2">
            <a:extLst>
              <a:ext uri="{FF2B5EF4-FFF2-40B4-BE49-F238E27FC236}">
                <a16:creationId xmlns:a16="http://schemas.microsoft.com/office/drawing/2014/main" id="{48B1FE76-2C00-8CD7-C8E6-EA05AB43C3E2}"/>
              </a:ext>
            </a:extLst>
          </p:cNvPr>
          <p:cNvSpPr>
            <a:spLocks noGrp="1"/>
          </p:cNvSpPr>
          <p:nvPr>
            <p:ph idx="1"/>
          </p:nvPr>
        </p:nvSpPr>
        <p:spPr/>
        <p:txBody>
          <a:bodyPr/>
          <a:lstStyle/>
          <a:p>
            <a:r>
              <a:rPr lang="it-IT" sz="2000">
                <a:effectLst/>
                <a:latin typeface="Aptos" panose="020B0004020202020204" pitchFamily="34" charset="0"/>
                <a:ea typeface="Aptos" panose="020B0004020202020204" pitchFamily="34" charset="0"/>
                <a:cs typeface="Times New Roman" panose="02020603050405020304" pitchFamily="18" charset="0"/>
              </a:rPr>
              <a:t>Le norme del decreto sono applicabili nelle regioni a statuto speciale e nelle province autonome di Trento e Bolzano compatibilmente con gli statuti</a:t>
            </a:r>
            <a:r>
              <a:rPr lang="it-IT">
                <a:effectLst/>
              </a:rPr>
              <a:t> </a:t>
            </a:r>
            <a:endParaRPr lang="it-IT"/>
          </a:p>
        </p:txBody>
      </p:sp>
      <p:sp>
        <p:nvSpPr>
          <p:cNvPr id="4" name="Segnaposto numero diapositiva 3">
            <a:extLst>
              <a:ext uri="{FF2B5EF4-FFF2-40B4-BE49-F238E27FC236}">
                <a16:creationId xmlns:a16="http://schemas.microsoft.com/office/drawing/2014/main" id="{A8CC831F-10EF-E960-C374-41E5AFE77DA8}"/>
              </a:ext>
            </a:extLst>
          </p:cNvPr>
          <p:cNvSpPr>
            <a:spLocks noGrp="1"/>
          </p:cNvSpPr>
          <p:nvPr>
            <p:ph type="sldNum" sz="quarter" idx="12"/>
          </p:nvPr>
        </p:nvSpPr>
        <p:spPr/>
        <p:txBody>
          <a:bodyPr/>
          <a:lstStyle/>
          <a:p>
            <a:fld id="{6D22F896-40B5-4ADD-8801-0D06FADFA095}" type="slidenum">
              <a:rPr lang="en-US" smtClean="0"/>
              <a:t>4</a:t>
            </a:fld>
            <a:endParaRPr lang="en-US"/>
          </a:p>
        </p:txBody>
      </p:sp>
    </p:spTree>
    <p:extLst>
      <p:ext uri="{BB962C8B-B14F-4D97-AF65-F5344CB8AC3E}">
        <p14:creationId xmlns:p14="http://schemas.microsoft.com/office/powerpoint/2010/main" val="20757206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251B13-F463-638B-E57A-0ED9E51A6D9F}"/>
              </a:ext>
            </a:extLst>
          </p:cNvPr>
          <p:cNvSpPr>
            <a:spLocks noGrp="1"/>
          </p:cNvSpPr>
          <p:nvPr>
            <p:ph type="title"/>
          </p:nvPr>
        </p:nvSpPr>
        <p:spPr/>
        <p:txBody>
          <a:bodyPr>
            <a:normAutofit fontScale="90000"/>
          </a:bodyPr>
          <a:lstStyle/>
          <a:p>
            <a:r>
              <a:rPr lang="it-IT"/>
              <a:t>Articolo 14: trattamento economico accessorio personale regioni, comuni, province e città metropolitane/3</a:t>
            </a:r>
          </a:p>
        </p:txBody>
      </p:sp>
      <p:sp>
        <p:nvSpPr>
          <p:cNvPr id="3" name="Segnaposto contenuto 2">
            <a:extLst>
              <a:ext uri="{FF2B5EF4-FFF2-40B4-BE49-F238E27FC236}">
                <a16:creationId xmlns:a16="http://schemas.microsoft.com/office/drawing/2014/main" id="{4AC90F31-0F10-2CF6-72C1-918C33BAF78C}"/>
              </a:ext>
            </a:extLst>
          </p:cNvPr>
          <p:cNvSpPr>
            <a:spLocks noGrp="1"/>
          </p:cNvSpPr>
          <p:nvPr>
            <p:ph idx="1"/>
          </p:nvPr>
        </p:nvSpPr>
        <p:spPr/>
        <p:txBody>
          <a:bodyPr/>
          <a:lstStyle/>
          <a:p>
            <a:r>
              <a:rPr lang="it-IT" dirty="0"/>
              <a:t>Attesa della circolare della FFPP e della RGS</a:t>
            </a:r>
          </a:p>
          <a:p>
            <a:r>
              <a:rPr lang="it-IT" dirty="0"/>
              <a:t>Il tetto alla spesa del personale di cui alla legge n. 296/2006</a:t>
            </a:r>
          </a:p>
          <a:p>
            <a:r>
              <a:rPr lang="it-IT" dirty="0"/>
              <a:t>La spesa di personale di cui all’articolo 33 del </a:t>
            </a:r>
            <a:r>
              <a:rPr lang="it-IT" dirty="0" err="1"/>
              <a:t>d.l.</a:t>
            </a:r>
            <a:r>
              <a:rPr lang="it-IT" dirty="0"/>
              <a:t> n. 34/2019</a:t>
            </a:r>
          </a:p>
          <a:p>
            <a:r>
              <a:rPr lang="it-IT" dirty="0"/>
              <a:t>L’esclusione delle unioni dei comuni, dei consorzi, delle comunità montane, degli enti regionali</a:t>
            </a:r>
          </a:p>
          <a:p>
            <a:r>
              <a:rPr lang="it-IT"/>
              <a:t>La limitazione al fondo del personale ed al salario accessorio per le elevate qualificazioni</a:t>
            </a:r>
          </a:p>
        </p:txBody>
      </p:sp>
      <p:sp>
        <p:nvSpPr>
          <p:cNvPr id="4" name="Segnaposto numero diapositiva 3">
            <a:extLst>
              <a:ext uri="{FF2B5EF4-FFF2-40B4-BE49-F238E27FC236}">
                <a16:creationId xmlns:a16="http://schemas.microsoft.com/office/drawing/2014/main" id="{248A4E4F-D65C-6A38-16E7-9926B69988DC}"/>
              </a:ext>
            </a:extLst>
          </p:cNvPr>
          <p:cNvSpPr>
            <a:spLocks noGrp="1"/>
          </p:cNvSpPr>
          <p:nvPr>
            <p:ph type="sldNum" sz="quarter" idx="12"/>
          </p:nvPr>
        </p:nvSpPr>
        <p:spPr/>
        <p:txBody>
          <a:bodyPr/>
          <a:lstStyle/>
          <a:p>
            <a:fld id="{6D22F896-40B5-4ADD-8801-0D06FADFA095}" type="slidenum">
              <a:rPr lang="en-US" smtClean="0"/>
              <a:t>40</a:t>
            </a:fld>
            <a:endParaRPr lang="en-US"/>
          </a:p>
        </p:txBody>
      </p:sp>
    </p:spTree>
    <p:extLst>
      <p:ext uri="{BB962C8B-B14F-4D97-AF65-F5344CB8AC3E}">
        <p14:creationId xmlns:p14="http://schemas.microsoft.com/office/powerpoint/2010/main" val="1955364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15CF0D-4FA9-82A1-DFBA-40B19D9CC6B8}"/>
              </a:ext>
            </a:extLst>
          </p:cNvPr>
          <p:cNvSpPr>
            <a:spLocks noGrp="1"/>
          </p:cNvSpPr>
          <p:nvPr>
            <p:ph type="title"/>
          </p:nvPr>
        </p:nvSpPr>
        <p:spPr/>
        <p:txBody>
          <a:bodyPr/>
          <a:lstStyle/>
          <a:p>
            <a:r>
              <a:rPr lang="it-IT"/>
              <a:t>Articolo 1: l’attrattività delle PA per i giovani </a:t>
            </a:r>
          </a:p>
        </p:txBody>
      </p:sp>
      <p:sp>
        <p:nvSpPr>
          <p:cNvPr id="3" name="Segnaposto contenuto 2">
            <a:extLst>
              <a:ext uri="{FF2B5EF4-FFF2-40B4-BE49-F238E27FC236}">
                <a16:creationId xmlns:a16="http://schemas.microsoft.com/office/drawing/2014/main" id="{AE05DCDB-A499-6402-6953-C70CEB646D1F}"/>
              </a:ext>
            </a:extLst>
          </p:cNvPr>
          <p:cNvSpPr>
            <a:spLocks noGrp="1"/>
          </p:cNvSpPr>
          <p:nvPr>
            <p:ph idx="1"/>
          </p:nvPr>
        </p:nvSpPr>
        <p:spPr/>
        <p:txBody>
          <a:bodyPr>
            <a:normAutofit fontScale="92500" lnSpcReduction="20000"/>
          </a:bodyPr>
          <a:lstStyle/>
          <a:p>
            <a:pPr>
              <a:buNone/>
            </a:pPr>
            <a:r>
              <a:rPr lang="it-IT" sz="1800">
                <a:effectLst/>
                <a:latin typeface="Aptos" panose="020B0004020202020204" pitchFamily="34" charset="0"/>
                <a:ea typeface="Aptos" panose="020B0004020202020204" pitchFamily="34" charset="0"/>
                <a:cs typeface="Times LT Std"/>
              </a:rPr>
              <a:t>E’ possibile destinare fino al 15% delle capacità assunzionali da parte degli enti locali e delle regioni al reclutamento di giovani in possesso del diploma di specializzazione per le tecnologie  </a:t>
            </a:r>
            <a:r>
              <a:rPr lang="it-IT" sz="1800" kern="100">
                <a:effectLst/>
                <a:latin typeface="Aptos" panose="020B0004020202020204" pitchFamily="34" charset="0"/>
                <a:ea typeface="Aptos" panose="020B0004020202020204" pitchFamily="34" charset="0"/>
                <a:cs typeface="Times New Roman" panose="02020603050405020304" pitchFamily="18" charset="0"/>
              </a:rPr>
              <a:t>applicate o del diploma di specializzazione superiore per le tecnologie applicate rilasciato dagli ITS o dei diplomi di cui al DPCM 25 gennaio 2009, ove strettamente conferenti ai profili tecnici banditi. Queste assunzioni a tempo determinato, in caso di valutazione positiva, sono trasformati a tempo indeterminato. E’ possibile l’applicazione del progetto della Funzione Pubblica “PA 110 e lode”.</a:t>
            </a:r>
          </a:p>
          <a:p>
            <a:pPr>
              <a:buNone/>
            </a:pPr>
            <a:r>
              <a:rPr lang="it-IT" sz="1800">
                <a:effectLst/>
                <a:latin typeface="Aptos" panose="020B0004020202020204" pitchFamily="34" charset="0"/>
                <a:ea typeface="Aptos" panose="020B0004020202020204" pitchFamily="34" charset="0"/>
                <a:cs typeface="Times New Roman" panose="02020603050405020304" pitchFamily="18" charset="0"/>
              </a:rPr>
              <a:t>I giovani, ex DL n. 44/2023, possono essere assunti con contratto di formazione e lavoro nell’area dei funzionari se sono iscritti almeno al terzo anno di università e sono in regola con gli esami. Occorre essere in possesso dei requisiti alla data di scadenza del termine per la presentazione delle domande. Possono essere assunti anche i laureati che hanno 24 anni di età</a:t>
            </a:r>
            <a:r>
              <a:rPr lang="it-IT">
                <a:effectLst/>
              </a:rPr>
              <a:t> </a:t>
            </a:r>
            <a:endParaRPr lang="it-IT" sz="2000">
              <a:effectLst/>
              <a:ea typeface="Aptos" panose="020B000402020202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6866551D-59CE-9D05-D9B1-B5CC1C83390C}"/>
              </a:ext>
            </a:extLst>
          </p:cNvPr>
          <p:cNvSpPr>
            <a:spLocks noGrp="1"/>
          </p:cNvSpPr>
          <p:nvPr>
            <p:ph type="sldNum" sz="quarter" idx="12"/>
          </p:nvPr>
        </p:nvSpPr>
        <p:spPr/>
        <p:txBody>
          <a:bodyPr/>
          <a:lstStyle/>
          <a:p>
            <a:fld id="{6D22F896-40B5-4ADD-8801-0D06FADFA095}" type="slidenum">
              <a:rPr lang="en-US" smtClean="0"/>
              <a:t>5</a:t>
            </a:fld>
            <a:endParaRPr lang="en-US"/>
          </a:p>
        </p:txBody>
      </p:sp>
    </p:spTree>
    <p:extLst>
      <p:ext uri="{BB962C8B-B14F-4D97-AF65-F5344CB8AC3E}">
        <p14:creationId xmlns:p14="http://schemas.microsoft.com/office/powerpoint/2010/main" val="127111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18885A-F7A8-87FA-E542-B48E2207CF8E}"/>
              </a:ext>
            </a:extLst>
          </p:cNvPr>
          <p:cNvSpPr>
            <a:spLocks noGrp="1"/>
          </p:cNvSpPr>
          <p:nvPr>
            <p:ph type="title"/>
          </p:nvPr>
        </p:nvSpPr>
        <p:spPr/>
        <p:txBody>
          <a:bodyPr/>
          <a:lstStyle/>
          <a:p>
            <a:r>
              <a:rPr lang="it-IT"/>
              <a:t>Le assunzioni di giovani</a:t>
            </a:r>
          </a:p>
        </p:txBody>
      </p:sp>
      <p:sp>
        <p:nvSpPr>
          <p:cNvPr id="3" name="Segnaposto contenuto 2">
            <a:extLst>
              <a:ext uri="{FF2B5EF4-FFF2-40B4-BE49-F238E27FC236}">
                <a16:creationId xmlns:a16="http://schemas.microsoft.com/office/drawing/2014/main" id="{49EBDC88-B3DF-FD83-3CB8-F034161CBDDE}"/>
              </a:ext>
            </a:extLst>
          </p:cNvPr>
          <p:cNvSpPr>
            <a:spLocks noGrp="1"/>
          </p:cNvSpPr>
          <p:nvPr>
            <p:ph idx="1"/>
          </p:nvPr>
        </p:nvSpPr>
        <p:spPr/>
        <p:txBody>
          <a:bodyPr>
            <a:normAutofit/>
          </a:bodyPr>
          <a:lstStyle/>
          <a:p>
            <a:r>
              <a:rPr lang="it-IT" sz="1600"/>
              <a:t>Le disposizioni del </a:t>
            </a:r>
            <a:r>
              <a:rPr lang="it-IT" sz="1600" err="1"/>
              <a:t>d.l.</a:t>
            </a:r>
            <a:r>
              <a:rPr lang="it-IT" sz="1600"/>
              <a:t> n. 25/2025 per le assunzioni del personale informatico specializzato si aggiungono a quelle dettate dal dl n. 44/2023, articolo 3 ter</a:t>
            </a:r>
          </a:p>
          <a:p>
            <a:r>
              <a:rPr lang="it-IT" sz="1600"/>
              <a:t>Possibilità di effettuare assunzioni a tempo determinato entro il 31.12.2026 fino al 10% (20% per gli enti locali e le regioni) delle capacità assunzionali nell’area dei funzionari con contratti di tirocinio e/o di formazione e lavoro, anche su base territoriale e sulla base di specifiche convenzioni con le università</a:t>
            </a:r>
          </a:p>
          <a:p>
            <a:r>
              <a:rPr lang="it-IT" sz="1600"/>
              <a:t>In caso di valutazioni positive trasformazione in assunzioni a tempo indeterminato</a:t>
            </a:r>
          </a:p>
          <a:p>
            <a:r>
              <a:rPr lang="it-IT" sz="1600">
                <a:effectLst/>
                <a:ea typeface="Aptos" panose="020B0004020202020204" pitchFamily="34" charset="0"/>
                <a:cs typeface="Times New Roman" panose="02020603050405020304" pitchFamily="18" charset="0"/>
              </a:rPr>
              <a:t>La possibilità di riservare fino al 20% delle proprie capacità assunzionali ai contratti di apprendistato e di formazione e lavoro è estesa alle regioni.</a:t>
            </a:r>
            <a:r>
              <a:rPr lang="it-IT" sz="1600">
                <a:effectLst/>
              </a:rPr>
              <a:t> </a:t>
            </a:r>
            <a:endParaRPr lang="it-IT" sz="1600"/>
          </a:p>
        </p:txBody>
      </p:sp>
      <p:sp>
        <p:nvSpPr>
          <p:cNvPr id="4" name="Segnaposto numero diapositiva 3">
            <a:extLst>
              <a:ext uri="{FF2B5EF4-FFF2-40B4-BE49-F238E27FC236}">
                <a16:creationId xmlns:a16="http://schemas.microsoft.com/office/drawing/2014/main" id="{62F98297-A12E-153C-DE5E-9573886EDCAE}"/>
              </a:ext>
            </a:extLst>
          </p:cNvPr>
          <p:cNvSpPr>
            <a:spLocks noGrp="1"/>
          </p:cNvSpPr>
          <p:nvPr>
            <p:ph type="sldNum" sz="quarter" idx="12"/>
          </p:nvPr>
        </p:nvSpPr>
        <p:spPr/>
        <p:txBody>
          <a:bodyPr/>
          <a:lstStyle/>
          <a:p>
            <a:fld id="{6D22F896-40B5-4ADD-8801-0D06FADFA095}" type="slidenum">
              <a:rPr lang="en-US" smtClean="0"/>
              <a:t>6</a:t>
            </a:fld>
            <a:endParaRPr lang="en-US"/>
          </a:p>
        </p:txBody>
      </p:sp>
    </p:spTree>
    <p:extLst>
      <p:ext uri="{BB962C8B-B14F-4D97-AF65-F5344CB8AC3E}">
        <p14:creationId xmlns:p14="http://schemas.microsoft.com/office/powerpoint/2010/main" val="777697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AD3542-3478-1C55-5843-71AB57BEF95F}"/>
              </a:ext>
            </a:extLst>
          </p:cNvPr>
          <p:cNvSpPr>
            <a:spLocks noGrp="1"/>
          </p:cNvSpPr>
          <p:nvPr>
            <p:ph type="title"/>
          </p:nvPr>
        </p:nvSpPr>
        <p:spPr/>
        <p:txBody>
          <a:bodyPr/>
          <a:lstStyle/>
          <a:p>
            <a:r>
              <a:rPr lang="it-IT"/>
              <a:t>Il superamento del precariato</a:t>
            </a:r>
          </a:p>
        </p:txBody>
      </p:sp>
      <p:sp>
        <p:nvSpPr>
          <p:cNvPr id="3" name="Segnaposto contenuto 2">
            <a:extLst>
              <a:ext uri="{FF2B5EF4-FFF2-40B4-BE49-F238E27FC236}">
                <a16:creationId xmlns:a16="http://schemas.microsoft.com/office/drawing/2014/main" id="{BFC5DB56-BA04-9FA1-200A-75BE96C22176}"/>
              </a:ext>
            </a:extLst>
          </p:cNvPr>
          <p:cNvSpPr>
            <a:spLocks noGrp="1"/>
          </p:cNvSpPr>
          <p:nvPr>
            <p:ph idx="1"/>
          </p:nvPr>
        </p:nvSpPr>
        <p:spPr/>
        <p:txBody>
          <a:bodyPr>
            <a:normAutofit/>
          </a:bodyPr>
          <a:lstStyle/>
          <a:p>
            <a:r>
              <a:rPr lang="it-IT" sz="1400">
                <a:effectLst/>
                <a:latin typeface="+mj-lt"/>
                <a:ea typeface="Aptos" panose="020B0004020202020204" pitchFamily="34" charset="0"/>
                <a:cs typeface="Times New Roman" panose="02020603050405020304" pitchFamily="18" charset="0"/>
              </a:rPr>
              <a:t>Il termine per la maturazione della anzianità triennale richiesta per la stabilizzazione diretta degli assistenti sociali assunti dai comuni ex comma 200 legge 205/2017, anche sulla base dell’articolo 20, comma 1, lettera c), è spostato al 31 dicembre 2025</a:t>
            </a:r>
            <a:r>
              <a:rPr lang="it-IT" sz="1400">
                <a:effectLst/>
                <a:latin typeface="+mj-lt"/>
              </a:rPr>
              <a:t> </a:t>
            </a:r>
          </a:p>
          <a:p>
            <a:r>
              <a:rPr lang="it-IT" sz="1400">
                <a:latin typeface="+mj-lt"/>
              </a:rPr>
              <a:t>La stabilizzazione di cui al comma 2 (concorso riservato nel tetto del 50% delle capacità assunzionali) non è più applicabile</a:t>
            </a:r>
          </a:p>
          <a:p>
            <a:r>
              <a:rPr lang="it-IT" sz="1400">
                <a:latin typeface="+mj-lt"/>
              </a:rPr>
              <a:t>E’ applicabile per tutte le PA l’articolo 35, comma 3 bis, del d.lgs. n. 165/2001</a:t>
            </a:r>
            <a:endParaRPr lang="it-IT" sz="1400">
              <a:effectLst/>
              <a:latin typeface="+mj-lt"/>
            </a:endParaRPr>
          </a:p>
          <a:p>
            <a:r>
              <a:rPr lang="it-IT" sz="1400">
                <a:latin typeface="+mj-lt"/>
              </a:rPr>
              <a:t>E’ applicabile fino a tutto il 2026 per regioni, province, città metropolitane e comuni la stabilizzazione di cui all’articolo 3, comma 5, del </a:t>
            </a:r>
            <a:r>
              <a:rPr lang="it-IT" sz="1400" err="1">
                <a:latin typeface="+mj-lt"/>
              </a:rPr>
              <a:t>d.l.</a:t>
            </a:r>
            <a:r>
              <a:rPr lang="it-IT" sz="1400">
                <a:latin typeface="+mj-lt"/>
              </a:rPr>
              <a:t> n. 44/2023 del personale assunto tramite concorsi: essa è estesa anche alle unioni di comuni</a:t>
            </a:r>
          </a:p>
          <a:p>
            <a:r>
              <a:rPr lang="it-IT" sz="1400" kern="100">
                <a:effectLst/>
                <a:latin typeface="+mj-lt"/>
                <a:ea typeface="Aptos" panose="020B0004020202020204" pitchFamily="34" charset="0"/>
                <a:cs typeface="Times New Roman" panose="02020603050405020304" pitchFamily="18" charset="0"/>
              </a:rPr>
              <a:t>La riserva fino al 50% di cui all’articolo 28, comma 1 bis, del dl n. 75/2023 opera solamente per coloro che sono già in servizio nello stesso ente </a:t>
            </a:r>
          </a:p>
        </p:txBody>
      </p:sp>
      <p:sp>
        <p:nvSpPr>
          <p:cNvPr id="4" name="Segnaposto numero diapositiva 3">
            <a:extLst>
              <a:ext uri="{FF2B5EF4-FFF2-40B4-BE49-F238E27FC236}">
                <a16:creationId xmlns:a16="http://schemas.microsoft.com/office/drawing/2014/main" id="{BFED929A-444B-A210-6F9B-A54431A71AA3}"/>
              </a:ext>
            </a:extLst>
          </p:cNvPr>
          <p:cNvSpPr>
            <a:spLocks noGrp="1"/>
          </p:cNvSpPr>
          <p:nvPr>
            <p:ph type="sldNum" sz="quarter" idx="12"/>
          </p:nvPr>
        </p:nvSpPr>
        <p:spPr/>
        <p:txBody>
          <a:bodyPr/>
          <a:lstStyle/>
          <a:p>
            <a:fld id="{6D22F896-40B5-4ADD-8801-0D06FADFA095}" type="slidenum">
              <a:rPr lang="en-US" smtClean="0"/>
              <a:t>7</a:t>
            </a:fld>
            <a:endParaRPr lang="en-US"/>
          </a:p>
        </p:txBody>
      </p:sp>
    </p:spTree>
    <p:extLst>
      <p:ext uri="{BB962C8B-B14F-4D97-AF65-F5344CB8AC3E}">
        <p14:creationId xmlns:p14="http://schemas.microsoft.com/office/powerpoint/2010/main" val="1101766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96B62E-15AE-C150-27AF-EC9EFFE2E5FB}"/>
              </a:ext>
            </a:extLst>
          </p:cNvPr>
          <p:cNvSpPr>
            <a:spLocks noGrp="1"/>
          </p:cNvSpPr>
          <p:nvPr>
            <p:ph type="title"/>
          </p:nvPr>
        </p:nvSpPr>
        <p:spPr/>
        <p:txBody>
          <a:bodyPr>
            <a:normAutofit fontScale="90000"/>
          </a:bodyPr>
          <a:lstStyle/>
          <a:p>
            <a:r>
              <a:rPr lang="it-IT"/>
              <a:t>Articolo 3: Le assunzioni dei dirigenti di seconda fascia nelle amministrazioni statali</a:t>
            </a:r>
          </a:p>
        </p:txBody>
      </p:sp>
      <p:sp>
        <p:nvSpPr>
          <p:cNvPr id="3" name="Segnaposto contenuto 2">
            <a:extLst>
              <a:ext uri="{FF2B5EF4-FFF2-40B4-BE49-F238E27FC236}">
                <a16:creationId xmlns:a16="http://schemas.microsoft.com/office/drawing/2014/main" id="{C7C86C85-383A-D840-9D46-935724EE17AC}"/>
              </a:ext>
            </a:extLst>
          </p:cNvPr>
          <p:cNvSpPr>
            <a:spLocks noGrp="1"/>
          </p:cNvSpPr>
          <p:nvPr>
            <p:ph idx="1"/>
          </p:nvPr>
        </p:nvSpPr>
        <p:spPr/>
        <p:txBody>
          <a:bodyPr/>
          <a:lstStyle/>
          <a:p>
            <a:r>
              <a:rPr lang="it-IT"/>
              <a:t>Accesso alla dirigenza di seconda fascia delle amministrazioni dello Stato e degli enti pubblici non economici «</a:t>
            </a:r>
            <a:r>
              <a:rPr lang="it-IT" b="0" i="0" u="none" strike="noStrike">
                <a:effectLst/>
              </a:rPr>
              <a:t>per corso-concorso selettivo di formazione bandito dalla Scuola nazionale dell'amministrazione (almeno 50% dei posti), per concorso indetto dalle singole amministrazioni ovvero per concorso unico»</a:t>
            </a:r>
          </a:p>
          <a:p>
            <a:r>
              <a:rPr lang="it-IT"/>
              <a:t>Ampliamento delle opzioni</a:t>
            </a:r>
          </a:p>
          <a:p>
            <a:r>
              <a:rPr lang="it-IT" b="0" i="0" u="none" strike="noStrike">
                <a:effectLst/>
              </a:rPr>
              <a:t>Possibilità nell’ambito dei concorsi indetti dai singoli enti di prevedere la riserva per gli interni </a:t>
            </a:r>
            <a:endParaRPr lang="it-IT"/>
          </a:p>
        </p:txBody>
      </p:sp>
      <p:sp>
        <p:nvSpPr>
          <p:cNvPr id="4" name="Segnaposto numero diapositiva 3">
            <a:extLst>
              <a:ext uri="{FF2B5EF4-FFF2-40B4-BE49-F238E27FC236}">
                <a16:creationId xmlns:a16="http://schemas.microsoft.com/office/drawing/2014/main" id="{61917066-1732-A97D-0332-29CD1FF07934}"/>
              </a:ext>
            </a:extLst>
          </p:cNvPr>
          <p:cNvSpPr>
            <a:spLocks noGrp="1"/>
          </p:cNvSpPr>
          <p:nvPr>
            <p:ph type="sldNum" sz="quarter" idx="12"/>
          </p:nvPr>
        </p:nvSpPr>
        <p:spPr/>
        <p:txBody>
          <a:bodyPr/>
          <a:lstStyle/>
          <a:p>
            <a:fld id="{6D22F896-40B5-4ADD-8801-0D06FADFA095}" type="slidenum">
              <a:rPr lang="en-US" smtClean="0"/>
              <a:t>8</a:t>
            </a:fld>
            <a:endParaRPr lang="en-US"/>
          </a:p>
        </p:txBody>
      </p:sp>
    </p:spTree>
    <p:extLst>
      <p:ext uri="{BB962C8B-B14F-4D97-AF65-F5344CB8AC3E}">
        <p14:creationId xmlns:p14="http://schemas.microsoft.com/office/powerpoint/2010/main" val="862408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0F1649-060E-A546-2CA2-9D803611DFD8}"/>
              </a:ext>
            </a:extLst>
          </p:cNvPr>
          <p:cNvSpPr>
            <a:spLocks noGrp="1"/>
          </p:cNvSpPr>
          <p:nvPr>
            <p:ph type="title"/>
          </p:nvPr>
        </p:nvSpPr>
        <p:spPr/>
        <p:txBody>
          <a:bodyPr/>
          <a:lstStyle/>
          <a:p>
            <a:r>
              <a:rPr lang="it-IT"/>
              <a:t>Articolo 3: le nuove regole per la mobilità volontaria/1</a:t>
            </a:r>
          </a:p>
        </p:txBody>
      </p:sp>
      <p:sp>
        <p:nvSpPr>
          <p:cNvPr id="3" name="Segnaposto contenuto 2">
            <a:extLst>
              <a:ext uri="{FF2B5EF4-FFF2-40B4-BE49-F238E27FC236}">
                <a16:creationId xmlns:a16="http://schemas.microsoft.com/office/drawing/2014/main" id="{E73A3518-DEA4-D645-9BAA-965012761283}"/>
              </a:ext>
            </a:extLst>
          </p:cNvPr>
          <p:cNvSpPr>
            <a:spLocks noGrp="1"/>
          </p:cNvSpPr>
          <p:nvPr>
            <p:ph idx="1"/>
          </p:nvPr>
        </p:nvSpPr>
        <p:spPr/>
        <p:txBody>
          <a:bodyPr>
            <a:normAutofit fontScale="77500" lnSpcReduction="20000"/>
          </a:bodyPr>
          <a:lstStyle/>
          <a:p>
            <a:r>
              <a:rPr lang="it-IT" sz="1800">
                <a:effectLst/>
                <a:latin typeface="Aptos" panose="020B0004020202020204" pitchFamily="34" charset="0"/>
                <a:ea typeface="Aptos" panose="020B0004020202020204" pitchFamily="34" charset="0"/>
                <a:cs typeface="Times New Roman" panose="02020603050405020304" pitchFamily="18" charset="0"/>
              </a:rPr>
              <a:t>Dal 2026 le PA, esclusi gli enti locali con un numero di dipendenti a tempo indeterminato non superiore a 50, destinano alla mobilità volontaria almeno il 15% delle facoltà assunzionali impegnate nell’anno se sono previste almeno 10 assunzioni, provvedendo, in via prioritaria, all'immissione in ruolo dei dipendenti provenienti da altre amministrazioni, in posizione di comando, appartenenti alla stessa area funzionale e con esclusione del personale comandato presso gli uffici di diretta collaborazione o equiparati e dell’assessorato regionale alla sanità, che facciano domanda di trasferimento nei ruoli delle amministrazioni in cui prestano servizio da almeno dodici mesi e che abbiano conseguito una valutazione della performance pienamente favorevole. Le posizioni eventualmente non coperte all'esito delle predette procedure sono destinate ai concorsi. In caso di mancata attivazione delle procedure di mobilità entro l'anno di riferimento, le facoltà assunzionali autorizzate per l'anno successivo sono ridotte del 15%, con conseguente adeguamento della dotazione organica, e i comandi in essere presso l'amministrazione cessano allo scadere del termine di sei mesi dall'avvio delle procedure concorsuali e non possono essere riattivati per diciotto mesi, nemmeno per il personale diverso da quello cessato. In caso di mancata presentazione della domanda di inquadramento, il personale cessa dal comando alla naturale scadenza e non può essere ulteriormente comandato anche presso una amministrazione diversa nei successivi diciotto mesi. </a:t>
            </a:r>
            <a:endParaRPr lang="it-IT">
              <a:latin typeface="+mj-lt"/>
            </a:endParaRPr>
          </a:p>
        </p:txBody>
      </p:sp>
      <p:sp>
        <p:nvSpPr>
          <p:cNvPr id="4" name="Segnaposto numero diapositiva 3">
            <a:extLst>
              <a:ext uri="{FF2B5EF4-FFF2-40B4-BE49-F238E27FC236}">
                <a16:creationId xmlns:a16="http://schemas.microsoft.com/office/drawing/2014/main" id="{73D09049-EC56-C634-E502-F3FD75DA9866}"/>
              </a:ext>
            </a:extLst>
          </p:cNvPr>
          <p:cNvSpPr>
            <a:spLocks noGrp="1"/>
          </p:cNvSpPr>
          <p:nvPr>
            <p:ph type="sldNum" sz="quarter" idx="12"/>
          </p:nvPr>
        </p:nvSpPr>
        <p:spPr/>
        <p:txBody>
          <a:bodyPr/>
          <a:lstStyle/>
          <a:p>
            <a:fld id="{6D22F896-40B5-4ADD-8801-0D06FADFA095}" type="slidenum">
              <a:rPr lang="en-US" smtClean="0"/>
              <a:t>9</a:t>
            </a:fld>
            <a:endParaRPr lang="en-US"/>
          </a:p>
        </p:txBody>
      </p:sp>
    </p:spTree>
    <p:extLst>
      <p:ext uri="{BB962C8B-B14F-4D97-AF65-F5344CB8AC3E}">
        <p14:creationId xmlns:p14="http://schemas.microsoft.com/office/powerpoint/2010/main" val="8935293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Madison</Template>
  <TotalTime>11</TotalTime>
  <Words>5141</Words>
  <Application>Microsoft Macintosh PowerPoint</Application>
  <PresentationFormat>Widescreen</PresentationFormat>
  <Paragraphs>172</Paragraphs>
  <Slides>40</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40</vt:i4>
      </vt:variant>
    </vt:vector>
  </HeadingPairs>
  <TitlesOfParts>
    <vt:vector size="47" baseType="lpstr">
      <vt:lpstr>ＭＳ Ｐゴシック</vt:lpstr>
      <vt:lpstr>Aptos</vt:lpstr>
      <vt:lpstr>Arial</vt:lpstr>
      <vt:lpstr>MS Shell Dlg 2</vt:lpstr>
      <vt:lpstr>Wingdings</vt:lpstr>
      <vt:lpstr>Wingdings 3</vt:lpstr>
      <vt:lpstr>Madison</vt:lpstr>
      <vt:lpstr>La legge 69/2025, conversione del dl 25/2025, reclutamento e funzionalità PA</vt:lpstr>
      <vt:lpstr>Dott. Arturo Bianco</vt:lpstr>
      <vt:lpstr>Il carattere del decreto</vt:lpstr>
      <vt:lpstr>Articolo 21 sexies: l’ambito di applicazione</vt:lpstr>
      <vt:lpstr>Articolo 1: l’attrattività delle PA per i giovani </vt:lpstr>
      <vt:lpstr>Le assunzioni di giovani</vt:lpstr>
      <vt:lpstr>Il superamento del precariato</vt:lpstr>
      <vt:lpstr>Articolo 3: Le assunzioni dei dirigenti di seconda fascia nelle amministrazioni statali</vt:lpstr>
      <vt:lpstr>Articolo 3: le nuove regole per la mobilità volontaria/1</vt:lpstr>
      <vt:lpstr>Articolo 3: le nuove regole per la mobilità volontaria/2</vt:lpstr>
      <vt:lpstr>Articolo 3: le nuove regole per la mobilità volontaria/3</vt:lpstr>
      <vt:lpstr>Articolo 3: le nuove regole per la mobilità volontaria/4</vt:lpstr>
      <vt:lpstr>L’applicazione delle norme sulla mobilità volontaria/1</vt:lpstr>
      <vt:lpstr>L’applicazione delle norme sulla mobilità volontaria/2</vt:lpstr>
      <vt:lpstr>L’applicazione delle norme sulla mobilità volontaria/3</vt:lpstr>
      <vt:lpstr>I comandi ed i distacchi</vt:lpstr>
      <vt:lpstr>Articolo 3: i concorsi unici</vt:lpstr>
      <vt:lpstr>La durata delle graduatorie concorsuali</vt:lpstr>
      <vt:lpstr>Lo scorrimento delle graduatorie concorsuali/1</vt:lpstr>
      <vt:lpstr>Lo scorrimento delle graduatorie concorsuali/2</vt:lpstr>
      <vt:lpstr>I compiti delle commissioni di concorso</vt:lpstr>
      <vt:lpstr>Le prerogative degli iscritti ad Inpa e la pubblicazione degli esiti degli orali</vt:lpstr>
      <vt:lpstr>Sostituzione del personale in aspettativa</vt:lpstr>
      <vt:lpstr>Titoli di studio conseguiti all’estero</vt:lpstr>
      <vt:lpstr>La scadenza per la utilizzazione delle graduatorie dei concorsi per scorrimento </vt:lpstr>
      <vt:lpstr>Articolo 4: Assunzioni e concorsi/1</vt:lpstr>
      <vt:lpstr>Articolo 4 : Assunzioni e concorsi/2</vt:lpstr>
      <vt:lpstr>Articoli 3, 6 ter e 7: Altre disposizioni</vt:lpstr>
      <vt:lpstr>Articolo 8: norme per gli enti locali e le regioni/1</vt:lpstr>
      <vt:lpstr>Articolo 8: norme per gli enti locali e le regioni/2 </vt:lpstr>
      <vt:lpstr>Articolo 9: segretari comunali</vt:lpstr>
      <vt:lpstr>Articolo 10: Disposizioni per gli enti locali interessati dall’alluvione del 2023 e per la cd terra dei fuochi</vt:lpstr>
      <vt:lpstr>Articolo 12: misure per la funzionalità delle PA/1 </vt:lpstr>
      <vt:lpstr>Articolo 12: misure per la funzionalità delle PA/2</vt:lpstr>
      <vt:lpstr>Articolo 12 bis: inconferibilità ed incompatibilità</vt:lpstr>
      <vt:lpstr>Articolo 12 ter: procedimenti disciplinari e penali</vt:lpstr>
      <vt:lpstr>Articolo 16: Razionalizzazione disciplina invalidità ed inabilità del personale delle PA</vt:lpstr>
      <vt:lpstr>Articolo 14: trattamento economico accessorio personale regioni, comuni, province e città metropolitane/1</vt:lpstr>
      <vt:lpstr>Articolo 14: trattamento economico accessorio personale regioni, comuni, province e città metropolitane/2</vt:lpstr>
      <vt:lpstr>Articolo 14: trattamento economico accessorio personale regioni, comuni, province e città metropolitane/3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Arturo Bianco</dc:creator>
  <cp:lastModifiedBy>Arturo Bianco</cp:lastModifiedBy>
  <cp:revision>3</cp:revision>
  <dcterms:created xsi:type="dcterms:W3CDTF">2025-03-19T15:10:05Z</dcterms:created>
  <dcterms:modified xsi:type="dcterms:W3CDTF">2025-05-31T07:42:51Z</dcterms:modified>
</cp:coreProperties>
</file>