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8" r:id="rId3"/>
    <p:sldId id="258" r:id="rId4"/>
    <p:sldId id="266" r:id="rId5"/>
    <p:sldId id="267" r:id="rId6"/>
    <p:sldId id="257" r:id="rId7"/>
    <p:sldId id="261" r:id="rId8"/>
    <p:sldId id="268" r:id="rId9"/>
    <p:sldId id="262" r:id="rId10"/>
    <p:sldId id="269" r:id="rId11"/>
    <p:sldId id="271" r:id="rId12"/>
    <p:sldId id="272" r:id="rId13"/>
    <p:sldId id="263" r:id="rId14"/>
    <p:sldId id="265" r:id="rId15"/>
    <p:sldId id="275" r:id="rId16"/>
    <p:sldId id="274" r:id="rId17"/>
    <p:sldId id="264" r:id="rId18"/>
    <p:sldId id="276" r:id="rId19"/>
    <p:sldId id="279" r:id="rId20"/>
    <p:sldId id="280" r:id="rId21"/>
    <p:sldId id="259" r:id="rId22"/>
    <p:sldId id="260" r:id="rId23"/>
    <p:sldId id="281" r:id="rId24"/>
    <p:sldId id="282" r:id="rId25"/>
    <p:sldId id="283" r:id="rId26"/>
    <p:sldId id="284" r:id="rId27"/>
    <p:sldId id="285" r:id="rId28"/>
    <p:sldId id="286" r:id="rId29"/>
    <p:sldId id="287" r:id="rId30"/>
    <p:sldId id="288" r:id="rId31"/>
    <p:sldId id="289" r:id="rId32"/>
    <p:sldId id="270" r:id="rId33"/>
    <p:sldId id="290" r:id="rId34"/>
    <p:sldId id="291" r:id="rId35"/>
    <p:sldId id="273"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18288000" cy="10287000"/>
  <p:notesSz cx="6858000" cy="9144000"/>
  <p:embeddedFontLst>
    <p:embeddedFont>
      <p:font typeface="Open Sans" panose="020B0606030504020204" pitchFamily="34" charset="0"/>
      <p:regular r:id="rId53"/>
      <p:bold r:id="rId54"/>
      <p:italic r:id="rId55"/>
      <p:boldItalic r:id="rId56"/>
    </p:embeddedFont>
    <p:embeddedFont>
      <p:font typeface="Open Sans Bold" panose="020B0806030504020204" charset="0"/>
      <p:regular r:id="rId57"/>
      <p:bold r:id="rId58"/>
    </p:embeddedFont>
    <p:embeddedFont>
      <p:font typeface="Poppins Bold" panose="020B0604020202020204" charset="0"/>
      <p:regular r:id="rId59"/>
      <p:bold r:id="rId60"/>
      <p:italic r:id="rId61"/>
      <p:boldItalic r:id="rId62"/>
    </p:embeddedFont>
    <p:embeddedFont>
      <p:font typeface="Segoe UI" panose="020B0502040204020203" pitchFamily="34" charset="0"/>
      <p:regular r:id="rId63"/>
      <p:bold r:id="rId64"/>
      <p:italic r:id="rId65"/>
      <p:boldItalic r:id="rId66"/>
    </p:embeddedFont>
    <p:embeddedFont>
      <p:font typeface="Titillium Web" panose="00000500000000000000" pitchFamily="2"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autoAdjust="0"/>
    <p:restoredTop sz="96137" autoAdjust="0"/>
  </p:normalViewPr>
  <p:slideViewPr>
    <p:cSldViewPr>
      <p:cViewPr varScale="1">
        <p:scale>
          <a:sx n="26" d="100"/>
          <a:sy n="26" d="100"/>
        </p:scale>
        <p:origin x="100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7" name="AutoShape 4">
            <a:extLst>
              <a:ext uri="{FF2B5EF4-FFF2-40B4-BE49-F238E27FC236}">
                <a16:creationId xmlns:a16="http://schemas.microsoft.com/office/drawing/2014/main" id="{E8E68CD8-6341-607F-60FE-80F36C95A5CB}"/>
              </a:ext>
            </a:extLst>
          </p:cNvPr>
          <p:cNvSpPr/>
          <p:nvPr userDrawn="1"/>
        </p:nvSpPr>
        <p:spPr>
          <a:xfrm flipV="1">
            <a:off x="-113" y="2997708"/>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8" name="Freeform 5">
            <a:extLst>
              <a:ext uri="{FF2B5EF4-FFF2-40B4-BE49-F238E27FC236}">
                <a16:creationId xmlns:a16="http://schemas.microsoft.com/office/drawing/2014/main" id="{9DC2D53A-152A-0847-42B9-B5F141B68A24}"/>
              </a:ext>
            </a:extLst>
          </p:cNvPr>
          <p:cNvSpPr/>
          <p:nvPr userDrawn="1"/>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9" name="TextBox 7">
            <a:extLst>
              <a:ext uri="{FF2B5EF4-FFF2-40B4-BE49-F238E27FC236}">
                <a16:creationId xmlns:a16="http://schemas.microsoft.com/office/drawing/2014/main" id="{B2BB4A88-0170-4F51-15EB-D917618B48EC}"/>
              </a:ext>
            </a:extLst>
          </p:cNvPr>
          <p:cNvSpPr txBox="1"/>
          <p:nvPr userDrawn="1"/>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
        <p:nvSpPr>
          <p:cNvPr id="10" name="TextBox 7">
            <a:extLst>
              <a:ext uri="{FF2B5EF4-FFF2-40B4-BE49-F238E27FC236}">
                <a16:creationId xmlns:a16="http://schemas.microsoft.com/office/drawing/2014/main" id="{497D000F-7E6C-0450-F913-127095CEA97F}"/>
              </a:ext>
            </a:extLst>
          </p:cNvPr>
          <p:cNvSpPr txBox="1"/>
          <p:nvPr userDrawn="1"/>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dirty="0" err="1">
                <a:solidFill>
                  <a:srgbClr val="000000"/>
                </a:solidFill>
                <a:latin typeface="Open Sans Bold"/>
                <a:ea typeface="Open Sans Bold"/>
                <a:cs typeface="Open Sans Bold"/>
                <a:sym typeface="Open Sans Bold"/>
              </a:rPr>
              <a:t>Associazione</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dei</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Comuni</a:t>
            </a:r>
            <a:r>
              <a:rPr lang="en-US" sz="1800" b="1" dirty="0">
                <a:solidFill>
                  <a:srgbClr val="000000"/>
                </a:solidFill>
                <a:latin typeface="Open Sans Bold"/>
                <a:ea typeface="Open Sans Bold"/>
                <a:cs typeface="Open Sans Bold"/>
                <a:sym typeface="Open Sans Bold"/>
              </a:rPr>
              <a:t> Siciliani</a:t>
            </a:r>
          </a:p>
        </p:txBody>
      </p:sp>
      <p:sp>
        <p:nvSpPr>
          <p:cNvPr id="11" name="Freeform 6">
            <a:extLst>
              <a:ext uri="{FF2B5EF4-FFF2-40B4-BE49-F238E27FC236}">
                <a16:creationId xmlns:a16="http://schemas.microsoft.com/office/drawing/2014/main" id="{2680714E-90C4-17C0-3C11-0CBD2F0FC214}"/>
              </a:ext>
            </a:extLst>
          </p:cNvPr>
          <p:cNvSpPr/>
          <p:nvPr userDrawn="1"/>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Tree>
    <p:extLst>
      <p:ext uri="{BB962C8B-B14F-4D97-AF65-F5344CB8AC3E}">
        <p14:creationId xmlns:p14="http://schemas.microsoft.com/office/powerpoint/2010/main" val="99387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idp:4143;1" TargetMode="External"/><Relationship Id="rId2" Type="http://schemas.openxmlformats.org/officeDocument/2006/relationships/hyperlink" Target="id:309024;1"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id:25647;1" TargetMode="External"/><Relationship Id="rId2" Type="http://schemas.openxmlformats.org/officeDocument/2006/relationships/hyperlink" Target="id:77971;1"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hyperlink" Target="id:29751;1"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id:342173;1" TargetMode="External"/><Relationship Id="rId2" Type="http://schemas.openxmlformats.org/officeDocument/2006/relationships/hyperlink" Target="id:29753;1"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hyperlink" Target="id:29753;1"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3" Type="http://schemas.openxmlformats.org/officeDocument/2006/relationships/hyperlink" Target="idp:3813;1" TargetMode="External"/><Relationship Id="rId2" Type="http://schemas.openxmlformats.org/officeDocument/2006/relationships/hyperlink" Target="http://ndea.prof.gruppo24.net/view.aspx?idd=20714&amp;idprod=104" TargetMode="External"/><Relationship Id="rId1" Type="http://schemas.openxmlformats.org/officeDocument/2006/relationships/slideLayout" Target="../slideLayouts/slideLayout12.xml"/><Relationship Id="rId4" Type="http://schemas.openxmlformats.org/officeDocument/2006/relationships/hyperlink" Target="id:77971;1"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id:29753;1"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id:2782153;1" TargetMode="External"/><Relationship Id="rId2" Type="http://schemas.openxmlformats.org/officeDocument/2006/relationships/hyperlink" Target="id:121421;1"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3951677" y="42071"/>
            <a:ext cx="10297723" cy="10335306"/>
          </a:xfrm>
          <a:custGeom>
            <a:avLst/>
            <a:gdLst/>
            <a:ahLst/>
            <a:cxnLst/>
            <a:rect l="l" t="t" r="r" b="b"/>
            <a:pathLst>
              <a:path w="15970048" h="16028332">
                <a:moveTo>
                  <a:pt x="0" y="0"/>
                </a:moveTo>
                <a:lnTo>
                  <a:pt x="15970048" y="0"/>
                </a:lnTo>
                <a:lnTo>
                  <a:pt x="15970048" y="16028332"/>
                </a:lnTo>
                <a:lnTo>
                  <a:pt x="0" y="16028332"/>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4"/>
            <a:stretch>
              <a:fillRect/>
            </a:stretch>
          </a:blipFill>
        </p:spPr>
        <p:txBody>
          <a:bodyPr/>
          <a:lstStyle/>
          <a:p>
            <a:endParaRPr lang="it-IT"/>
          </a:p>
        </p:txBody>
      </p:sp>
      <p:sp>
        <p:nvSpPr>
          <p:cNvPr id="4" name="TextBox 4"/>
          <p:cNvSpPr txBox="1"/>
          <p:nvPr/>
        </p:nvSpPr>
        <p:spPr>
          <a:xfrm>
            <a:off x="4411800" y="3116432"/>
            <a:ext cx="19665541" cy="1425574"/>
          </a:xfrm>
          <a:prstGeom prst="rect">
            <a:avLst/>
          </a:prstGeom>
        </p:spPr>
        <p:txBody>
          <a:bodyPr lIns="0" tIns="0" rIns="0" bIns="0" rtlCol="0" anchor="t">
            <a:spAutoFit/>
          </a:bodyPr>
          <a:lstStyle/>
          <a:p>
            <a:pPr algn="l">
              <a:lnSpc>
                <a:spcPts val="9999"/>
              </a:lnSpc>
            </a:pPr>
            <a:endParaRPr/>
          </a:p>
        </p:txBody>
      </p:sp>
      <p:sp>
        <p:nvSpPr>
          <p:cNvPr id="5" name="TextBox 5"/>
          <p:cNvSpPr txBox="1"/>
          <p:nvPr/>
        </p:nvSpPr>
        <p:spPr>
          <a:xfrm>
            <a:off x="413691" y="7541764"/>
            <a:ext cx="4386301" cy="424814"/>
          </a:xfrm>
          <a:prstGeom prst="rect">
            <a:avLst/>
          </a:prstGeom>
        </p:spPr>
        <p:txBody>
          <a:bodyPr lIns="0" tIns="0" rIns="0" bIns="0" rtlCol="0" anchor="t">
            <a:spAutoFit/>
          </a:bodyPr>
          <a:lstStyle/>
          <a:p>
            <a:pPr algn="just">
              <a:lnSpc>
                <a:spcPts val="3360"/>
              </a:lnSpc>
            </a:pPr>
            <a:r>
              <a:rPr lang="en-US" sz="2400" b="1">
                <a:solidFill>
                  <a:srgbClr val="000000"/>
                </a:solidFill>
                <a:latin typeface="Poppins Bold"/>
                <a:ea typeface="Poppins Bold"/>
                <a:cs typeface="Poppins Bold"/>
                <a:sym typeface="Poppins Bold"/>
              </a:rPr>
              <a:t>Martedi 1 Luglio, 2025</a:t>
            </a:r>
          </a:p>
        </p:txBody>
      </p:sp>
      <p:sp>
        <p:nvSpPr>
          <p:cNvPr id="6" name="TextBox 6"/>
          <p:cNvSpPr txBox="1"/>
          <p:nvPr/>
        </p:nvSpPr>
        <p:spPr>
          <a:xfrm>
            <a:off x="3032801" y="3453013"/>
            <a:ext cx="12482950" cy="2333626"/>
          </a:xfrm>
          <a:prstGeom prst="rect">
            <a:avLst/>
          </a:prstGeom>
        </p:spPr>
        <p:txBody>
          <a:bodyPr lIns="0" tIns="0" rIns="0" bIns="0" rtlCol="0" anchor="t">
            <a:spAutoFit/>
          </a:bodyPr>
          <a:lstStyle/>
          <a:p>
            <a:pPr algn="ctr">
              <a:lnSpc>
                <a:spcPts val="6299"/>
              </a:lnSpc>
            </a:pPr>
            <a:r>
              <a:rPr lang="en-US" sz="4499" b="1" dirty="0">
                <a:solidFill>
                  <a:srgbClr val="000000"/>
                </a:solidFill>
                <a:latin typeface="Open Sans Bold"/>
                <a:ea typeface="Open Sans Bold"/>
                <a:cs typeface="Open Sans Bold"/>
                <a:sym typeface="Open Sans Bold"/>
              </a:rPr>
              <a:t>“LA GESTIONE DEI TRIBUTI LOCALI COME COLONNA PORTANTE DELLA TENUTA ECONOMICO-FINANZIARIA DEI COMUNI”</a:t>
            </a:r>
          </a:p>
        </p:txBody>
      </p:sp>
      <p:sp>
        <p:nvSpPr>
          <p:cNvPr id="7" name="TextBox 7"/>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a:solidFill>
                  <a:srgbClr val="000000"/>
                </a:solidFill>
                <a:latin typeface="Open Sans Bold"/>
                <a:ea typeface="Open Sans Bold"/>
                <a:cs typeface="Open Sans Bold"/>
                <a:sym typeface="Open Sans Bold"/>
              </a:rPr>
              <a:t>Associazione dei Comuni Siciliani</a:t>
            </a:r>
          </a:p>
        </p:txBody>
      </p:sp>
      <p:sp>
        <p:nvSpPr>
          <p:cNvPr id="8" name="TextBox 8"/>
          <p:cNvSpPr txBox="1"/>
          <p:nvPr/>
        </p:nvSpPr>
        <p:spPr>
          <a:xfrm>
            <a:off x="6182670" y="6141339"/>
            <a:ext cx="6183213" cy="297561"/>
          </a:xfrm>
          <a:prstGeom prst="rect">
            <a:avLst/>
          </a:prstGeom>
        </p:spPr>
        <p:txBody>
          <a:bodyPr lIns="0" tIns="0" rIns="0" bIns="0" rtlCol="0" anchor="t">
            <a:spAutoFit/>
          </a:bodyPr>
          <a:lstStyle/>
          <a:p>
            <a:pPr algn="ctr">
              <a:lnSpc>
                <a:spcPts val="2337"/>
              </a:lnSpc>
              <a:spcBef>
                <a:spcPct val="0"/>
              </a:spcBef>
            </a:pPr>
            <a:r>
              <a:rPr lang="en-US" sz="1900" b="1">
                <a:solidFill>
                  <a:srgbClr val="000000"/>
                </a:solidFill>
                <a:latin typeface="Open Sans Bold"/>
                <a:ea typeface="Open Sans Bold"/>
                <a:cs typeface="Open Sans Bold"/>
                <a:sym typeface="Open Sans Bold"/>
              </a:rPr>
              <a:t>Giornata formativa in Presenza e Videoconferenza: </a:t>
            </a:r>
          </a:p>
        </p:txBody>
      </p:sp>
      <p:sp>
        <p:nvSpPr>
          <p:cNvPr id="9" name="TextBox 9"/>
          <p:cNvSpPr txBox="1"/>
          <p:nvPr/>
        </p:nvSpPr>
        <p:spPr>
          <a:xfrm>
            <a:off x="293587" y="9366886"/>
            <a:ext cx="5726213" cy="424814"/>
          </a:xfrm>
          <a:prstGeom prst="rect">
            <a:avLst/>
          </a:prstGeom>
        </p:spPr>
        <p:txBody>
          <a:bodyPr lIns="0" tIns="0" rIns="0" bIns="0" rtlCol="0" anchor="t">
            <a:spAutoFit/>
          </a:bodyPr>
          <a:lstStyle/>
          <a:p>
            <a:pPr algn="just">
              <a:lnSpc>
                <a:spcPts val="3360"/>
              </a:lnSpc>
            </a:pPr>
            <a:r>
              <a:rPr lang="en-US" sz="2400" b="1">
                <a:solidFill>
                  <a:srgbClr val="000000"/>
                </a:solidFill>
                <a:latin typeface="Poppins Bold"/>
                <a:ea typeface="Poppins Bold"/>
                <a:cs typeface="Poppins Bold"/>
                <a:sym typeface="Poppins Bold"/>
              </a:rPr>
              <a:t>Hotel San Paolo Palace, Palermo</a:t>
            </a:r>
          </a:p>
        </p:txBody>
      </p:sp>
      <p:sp>
        <p:nvSpPr>
          <p:cNvPr id="10" name="TextBox 10"/>
          <p:cNvSpPr txBox="1"/>
          <p:nvPr/>
        </p:nvSpPr>
        <p:spPr>
          <a:xfrm>
            <a:off x="413691" y="8454325"/>
            <a:ext cx="4386301" cy="424814"/>
          </a:xfrm>
          <a:prstGeom prst="rect">
            <a:avLst/>
          </a:prstGeom>
        </p:spPr>
        <p:txBody>
          <a:bodyPr lIns="0" tIns="0" rIns="0" bIns="0" rtlCol="0" anchor="t">
            <a:spAutoFit/>
          </a:bodyPr>
          <a:lstStyle/>
          <a:p>
            <a:pPr algn="just">
              <a:lnSpc>
                <a:spcPts val="3360"/>
              </a:lnSpc>
            </a:pPr>
            <a:r>
              <a:rPr lang="en-US" sz="2400" b="1">
                <a:solidFill>
                  <a:srgbClr val="000000"/>
                </a:solidFill>
                <a:latin typeface="Poppins Bold"/>
                <a:ea typeface="Poppins Bold"/>
                <a:cs typeface="Poppins Bold"/>
                <a:sym typeface="Poppins Bold"/>
              </a:rPr>
              <a:t>Dalle 9.00 alle 14.00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5" name="Freeform 5"/>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pic>
        <p:nvPicPr>
          <p:cNvPr id="9" name="Immagine 8">
            <a:extLst>
              <a:ext uri="{FF2B5EF4-FFF2-40B4-BE49-F238E27FC236}">
                <a16:creationId xmlns:a16="http://schemas.microsoft.com/office/drawing/2014/main" id="{675DC923-A250-40B5-DAF6-F7F8E8629B27}"/>
              </a:ext>
            </a:extLst>
          </p:cNvPr>
          <p:cNvPicPr>
            <a:picLocks noChangeAspect="1"/>
          </p:cNvPicPr>
          <p:nvPr/>
        </p:nvPicPr>
        <p:blipFill>
          <a:blip r:embed="rId3"/>
          <a:srcRect t="6902"/>
          <a:stretch/>
        </p:blipFill>
        <p:spPr>
          <a:xfrm>
            <a:off x="990600" y="3368582"/>
            <a:ext cx="15424814" cy="5409184"/>
          </a:xfrm>
          <a:prstGeom prst="roundRect">
            <a:avLst>
              <a:gd name="adj" fmla="val 335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7">
            <a:extLst>
              <a:ext uri="{FF2B5EF4-FFF2-40B4-BE49-F238E27FC236}">
                <a16:creationId xmlns:a16="http://schemas.microsoft.com/office/drawing/2014/main" id="{68E53FEE-7A13-5E40-A445-807E4E5755B1}"/>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dirty="0" err="1">
                <a:solidFill>
                  <a:srgbClr val="000000"/>
                </a:solidFill>
                <a:latin typeface="Open Sans Bold"/>
                <a:ea typeface="Open Sans Bold"/>
                <a:cs typeface="Open Sans Bold"/>
                <a:sym typeface="Open Sans Bold"/>
              </a:rPr>
              <a:t>Associazione</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dei</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Comuni</a:t>
            </a:r>
            <a:r>
              <a:rPr lang="en-US" sz="1800" b="1" dirty="0">
                <a:solidFill>
                  <a:srgbClr val="000000"/>
                </a:solidFill>
                <a:latin typeface="Open Sans Bold"/>
                <a:ea typeface="Open Sans Bold"/>
                <a:cs typeface="Open Sans Bold"/>
                <a:sym typeface="Open Sans Bold"/>
              </a:rPr>
              <a:t> Siciliani</a:t>
            </a:r>
          </a:p>
        </p:txBody>
      </p:sp>
      <p:sp>
        <p:nvSpPr>
          <p:cNvPr id="3" name="TextBox 2">
            <a:extLst>
              <a:ext uri="{FF2B5EF4-FFF2-40B4-BE49-F238E27FC236}">
                <a16:creationId xmlns:a16="http://schemas.microsoft.com/office/drawing/2014/main" id="{8545C403-18CB-9D32-6A12-6AE947E5F7C4}"/>
              </a:ext>
            </a:extLst>
          </p:cNvPr>
          <p:cNvSpPr txBox="1"/>
          <p:nvPr/>
        </p:nvSpPr>
        <p:spPr>
          <a:xfrm>
            <a:off x="6705543" y="1385410"/>
            <a:ext cx="4876800" cy="1983172"/>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r>
              <a:rPr lang="it-IT" sz="3200" b="1" dirty="0">
                <a:solidFill>
                  <a:srgbClr val="0066CC"/>
                </a:solidFill>
                <a:latin typeface="Segoe UI"/>
              </a:rPr>
              <a:t> I numeri di INAD</a:t>
            </a: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
        <p:nvSpPr>
          <p:cNvPr id="8" name="AutoShape 4">
            <a:extLst>
              <a:ext uri="{FF2B5EF4-FFF2-40B4-BE49-F238E27FC236}">
                <a16:creationId xmlns:a16="http://schemas.microsoft.com/office/drawing/2014/main" id="{446AA5F1-D624-DBFA-A899-3CE20465C463}"/>
              </a:ext>
            </a:extLst>
          </p:cNvPr>
          <p:cNvSpPr/>
          <p:nvPr/>
        </p:nvSpPr>
        <p:spPr>
          <a:xfrm flipV="1">
            <a:off x="-113" y="2997708"/>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10" name="Freeform 6">
            <a:extLst>
              <a:ext uri="{FF2B5EF4-FFF2-40B4-BE49-F238E27FC236}">
                <a16:creationId xmlns:a16="http://schemas.microsoft.com/office/drawing/2014/main" id="{487E08BD-9817-1CC6-D843-D1A3D9C0FD92}"/>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4">
              <a:alphaModFix amt="62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it-IT"/>
          </a:p>
        </p:txBody>
      </p:sp>
    </p:spTree>
    <p:extLst>
      <p:ext uri="{BB962C8B-B14F-4D97-AF65-F5344CB8AC3E}">
        <p14:creationId xmlns:p14="http://schemas.microsoft.com/office/powerpoint/2010/main" val="85856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5" name="Freeform 5"/>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pic>
        <p:nvPicPr>
          <p:cNvPr id="3" name="Immagine 2">
            <a:extLst>
              <a:ext uri="{FF2B5EF4-FFF2-40B4-BE49-F238E27FC236}">
                <a16:creationId xmlns:a16="http://schemas.microsoft.com/office/drawing/2014/main" id="{2E67CD66-B2F0-8C75-A72E-D5AF6F044604}"/>
              </a:ext>
            </a:extLst>
          </p:cNvPr>
          <p:cNvPicPr>
            <a:picLocks noChangeAspect="1"/>
          </p:cNvPicPr>
          <p:nvPr/>
        </p:nvPicPr>
        <p:blipFill>
          <a:blip r:embed="rId3"/>
          <a:srcRect l="6040" t="11797" r="9861"/>
          <a:stretch/>
        </p:blipFill>
        <p:spPr>
          <a:xfrm>
            <a:off x="1600200" y="3654624"/>
            <a:ext cx="14644148" cy="5064594"/>
          </a:xfrm>
          <a:prstGeom prst="rect">
            <a:avLst/>
          </a:prstGeom>
        </p:spPr>
      </p:pic>
      <p:sp>
        <p:nvSpPr>
          <p:cNvPr id="2" name="TextBox 7">
            <a:extLst>
              <a:ext uri="{FF2B5EF4-FFF2-40B4-BE49-F238E27FC236}">
                <a16:creationId xmlns:a16="http://schemas.microsoft.com/office/drawing/2014/main" id="{76BCCD41-D4C7-A9F1-DD54-E2529239936E}"/>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a:solidFill>
                  <a:srgbClr val="000000"/>
                </a:solidFill>
                <a:latin typeface="Open Sans Bold"/>
                <a:ea typeface="Open Sans Bold"/>
                <a:cs typeface="Open Sans Bold"/>
                <a:sym typeface="Open Sans Bold"/>
              </a:rPr>
              <a:t>Associazione dei Comuni Siciliani</a:t>
            </a:r>
          </a:p>
        </p:txBody>
      </p:sp>
      <p:sp>
        <p:nvSpPr>
          <p:cNvPr id="8" name="TextBox 2">
            <a:extLst>
              <a:ext uri="{FF2B5EF4-FFF2-40B4-BE49-F238E27FC236}">
                <a16:creationId xmlns:a16="http://schemas.microsoft.com/office/drawing/2014/main" id="{36492C8A-4F18-8BDD-52B3-430E661266E3}"/>
              </a:ext>
            </a:extLst>
          </p:cNvPr>
          <p:cNvSpPr txBox="1"/>
          <p:nvPr/>
        </p:nvSpPr>
        <p:spPr>
          <a:xfrm>
            <a:off x="4426474" y="1156939"/>
            <a:ext cx="8991600" cy="1483035"/>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r>
              <a:rPr lang="it-IT" sz="3200" b="1" dirty="0">
                <a:solidFill>
                  <a:srgbClr val="0066CC"/>
                </a:solidFill>
                <a:latin typeface="Segoe UI"/>
              </a:rPr>
              <a:t> I vantaggi per la Pubbliche amministrazioni</a:t>
            </a: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
        <p:nvSpPr>
          <p:cNvPr id="9" name="AutoShape 4">
            <a:extLst>
              <a:ext uri="{FF2B5EF4-FFF2-40B4-BE49-F238E27FC236}">
                <a16:creationId xmlns:a16="http://schemas.microsoft.com/office/drawing/2014/main" id="{3AA7A3BE-A5CD-CB06-08B6-91B8588A7AC6}"/>
              </a:ext>
            </a:extLst>
          </p:cNvPr>
          <p:cNvSpPr/>
          <p:nvPr/>
        </p:nvSpPr>
        <p:spPr>
          <a:xfrm flipV="1">
            <a:off x="-113" y="2997708"/>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10" name="Freeform 6">
            <a:extLst>
              <a:ext uri="{FF2B5EF4-FFF2-40B4-BE49-F238E27FC236}">
                <a16:creationId xmlns:a16="http://schemas.microsoft.com/office/drawing/2014/main" id="{54CE143A-FB09-6195-6ED8-7C630AE50238}"/>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4">
              <a:alphaModFix amt="62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it-IT"/>
          </a:p>
        </p:txBody>
      </p:sp>
    </p:spTree>
    <p:extLst>
      <p:ext uri="{BB962C8B-B14F-4D97-AF65-F5344CB8AC3E}">
        <p14:creationId xmlns:p14="http://schemas.microsoft.com/office/powerpoint/2010/main" val="28887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4" name="AutoShape 4"/>
          <p:cNvSpPr/>
          <p:nvPr/>
        </p:nvSpPr>
        <p:spPr>
          <a:xfrm flipV="1">
            <a:off x="259100" y="4305300"/>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5" name="Freeform 5"/>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pic>
        <p:nvPicPr>
          <p:cNvPr id="8" name="Immagine 7">
            <a:extLst>
              <a:ext uri="{FF2B5EF4-FFF2-40B4-BE49-F238E27FC236}">
                <a16:creationId xmlns:a16="http://schemas.microsoft.com/office/drawing/2014/main" id="{33031B72-1ED0-92D2-D7AC-B75CC6B81E11}"/>
              </a:ext>
            </a:extLst>
          </p:cNvPr>
          <p:cNvPicPr>
            <a:picLocks noChangeAspect="1"/>
          </p:cNvPicPr>
          <p:nvPr/>
        </p:nvPicPr>
        <p:blipFill>
          <a:blip r:embed="rId3"/>
          <a:stretch>
            <a:fillRect/>
          </a:stretch>
        </p:blipFill>
        <p:spPr>
          <a:xfrm>
            <a:off x="2743200" y="4890454"/>
            <a:ext cx="13755114" cy="4545168"/>
          </a:xfrm>
          <a:prstGeom prst="rect">
            <a:avLst/>
          </a:prstGeom>
          <a:ln>
            <a:noFill/>
          </a:ln>
          <a:effectLst>
            <a:outerShdw blurRad="292100" dist="139700" dir="2700000" algn="tl" rotWithShape="0">
              <a:srgbClr val="333333">
                <a:alpha val="65000"/>
              </a:srgbClr>
            </a:outerShdw>
          </a:effectLst>
        </p:spPr>
      </p:pic>
      <p:pic>
        <p:nvPicPr>
          <p:cNvPr id="10" name="Immagine 9">
            <a:extLst>
              <a:ext uri="{FF2B5EF4-FFF2-40B4-BE49-F238E27FC236}">
                <a16:creationId xmlns:a16="http://schemas.microsoft.com/office/drawing/2014/main" id="{05661690-FC16-63D5-CFEF-7EF9C2EC6F49}"/>
              </a:ext>
            </a:extLst>
          </p:cNvPr>
          <p:cNvPicPr>
            <a:picLocks noChangeAspect="1"/>
          </p:cNvPicPr>
          <p:nvPr/>
        </p:nvPicPr>
        <p:blipFill>
          <a:blip r:embed="rId4"/>
          <a:stretch>
            <a:fillRect/>
          </a:stretch>
        </p:blipFill>
        <p:spPr>
          <a:xfrm>
            <a:off x="5618929" y="1532516"/>
            <a:ext cx="7050141" cy="2553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7">
            <a:extLst>
              <a:ext uri="{FF2B5EF4-FFF2-40B4-BE49-F238E27FC236}">
                <a16:creationId xmlns:a16="http://schemas.microsoft.com/office/drawing/2014/main" id="{9435584C-86E0-09B1-0236-1BA669E92EC5}"/>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a:solidFill>
                  <a:srgbClr val="000000"/>
                </a:solidFill>
                <a:latin typeface="Open Sans Bold"/>
                <a:ea typeface="Open Sans Bold"/>
                <a:cs typeface="Open Sans Bold"/>
                <a:sym typeface="Open Sans Bold"/>
              </a:rPr>
              <a:t>Associazione dei Comuni Siciliani</a:t>
            </a:r>
          </a:p>
        </p:txBody>
      </p:sp>
      <p:sp>
        <p:nvSpPr>
          <p:cNvPr id="3" name="Freeform 6">
            <a:extLst>
              <a:ext uri="{FF2B5EF4-FFF2-40B4-BE49-F238E27FC236}">
                <a16:creationId xmlns:a16="http://schemas.microsoft.com/office/drawing/2014/main" id="{AE3F4A95-B9EA-7FB5-7927-F6BE84295FCE}"/>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5">
              <a:alphaModFix amt="62000"/>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it-IT"/>
          </a:p>
        </p:txBody>
      </p:sp>
    </p:spTree>
    <p:extLst>
      <p:ext uri="{BB962C8B-B14F-4D97-AF65-F5344CB8AC3E}">
        <p14:creationId xmlns:p14="http://schemas.microsoft.com/office/powerpoint/2010/main" val="1936431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219200" y="900987"/>
            <a:ext cx="17786896" cy="2483309"/>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r>
              <a:rPr lang="it-IT" sz="3200" b="1" dirty="0">
                <a:solidFill>
                  <a:srgbClr val="0066CC"/>
                </a:solidFill>
                <a:latin typeface="Segoe UI"/>
              </a:rPr>
              <a:t>  Quanto tempo passa tra l’accertamento e l’incasso effettivo?</a:t>
            </a: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
        <p:nvSpPr>
          <p:cNvPr id="4" name="AutoShape 4"/>
          <p:cNvSpPr/>
          <p:nvPr/>
        </p:nvSpPr>
        <p:spPr>
          <a:xfrm flipV="1">
            <a:off x="-113" y="2705100"/>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5" name="Freeform 5"/>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
        <p:nvSpPr>
          <p:cNvPr id="8" name="Freeform 6">
            <a:extLst>
              <a:ext uri="{FF2B5EF4-FFF2-40B4-BE49-F238E27FC236}">
                <a16:creationId xmlns:a16="http://schemas.microsoft.com/office/drawing/2014/main" id="{30141D66-9238-BEB5-BA24-6252979070CF}"/>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
        <p:nvSpPr>
          <p:cNvPr id="9" name="TextBox 7">
            <a:extLst>
              <a:ext uri="{FF2B5EF4-FFF2-40B4-BE49-F238E27FC236}">
                <a16:creationId xmlns:a16="http://schemas.microsoft.com/office/drawing/2014/main" id="{46E0A993-4C83-8C39-7AF1-42EF435B8A9F}"/>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dirty="0" err="1">
                <a:solidFill>
                  <a:srgbClr val="000000"/>
                </a:solidFill>
                <a:latin typeface="Open Sans Bold"/>
                <a:ea typeface="Open Sans Bold"/>
                <a:cs typeface="Open Sans Bold"/>
                <a:sym typeface="Open Sans Bold"/>
              </a:rPr>
              <a:t>Associazione</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dei</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Comuni</a:t>
            </a:r>
            <a:r>
              <a:rPr lang="en-US" sz="1800" b="1" dirty="0">
                <a:solidFill>
                  <a:srgbClr val="000000"/>
                </a:solidFill>
                <a:latin typeface="Open Sans Bold"/>
                <a:ea typeface="Open Sans Bold"/>
                <a:cs typeface="Open Sans Bold"/>
                <a:sym typeface="Open Sans Bold"/>
              </a:rPr>
              <a:t> Siciliani</a:t>
            </a:r>
          </a:p>
        </p:txBody>
      </p:sp>
      <p:grpSp>
        <p:nvGrpSpPr>
          <p:cNvPr id="10" name="Gruppo 9">
            <a:extLst>
              <a:ext uri="{FF2B5EF4-FFF2-40B4-BE49-F238E27FC236}">
                <a16:creationId xmlns:a16="http://schemas.microsoft.com/office/drawing/2014/main" id="{C2B53504-A52E-CD40-7363-D3624A95AAC3}"/>
              </a:ext>
            </a:extLst>
          </p:cNvPr>
          <p:cNvGrpSpPr/>
          <p:nvPr/>
        </p:nvGrpSpPr>
        <p:grpSpPr>
          <a:xfrm>
            <a:off x="6096000" y="3009900"/>
            <a:ext cx="3886200" cy="6704467"/>
            <a:chOff x="6096000" y="3095335"/>
            <a:chExt cx="3886200" cy="6704467"/>
          </a:xfrm>
        </p:grpSpPr>
        <p:pic>
          <p:nvPicPr>
            <p:cNvPr id="11" name="Immagine 10" descr="Immagine che contiene testo, schermata, Carattere, linea">
              <a:extLst>
                <a:ext uri="{FF2B5EF4-FFF2-40B4-BE49-F238E27FC236}">
                  <a16:creationId xmlns:a16="http://schemas.microsoft.com/office/drawing/2014/main" id="{333924AC-5A2E-5D1B-1A72-DF894CF0D359}"/>
                </a:ext>
              </a:extLst>
            </p:cNvPr>
            <p:cNvPicPr>
              <a:picLocks noChangeAspect="1"/>
            </p:cNvPicPr>
            <p:nvPr/>
          </p:nvPicPr>
          <p:blipFill>
            <a:blip r:embed="rId5">
              <a:extLst>
                <a:ext uri="{28A0092B-C50C-407E-A947-70E740481C1C}">
                  <a14:useLocalDpi xmlns:a14="http://schemas.microsoft.com/office/drawing/2010/main" val="0"/>
                </a:ext>
              </a:extLst>
            </a:blip>
            <a:srcRect l="10000" t="2648" r="10000" b="5342"/>
            <a:stretch/>
          </p:blipFill>
          <p:spPr>
            <a:xfrm>
              <a:off x="6096000" y="3095335"/>
              <a:ext cx="3886200" cy="6704467"/>
            </a:xfrm>
            <a:prstGeom prst="rect">
              <a:avLst/>
            </a:prstGeom>
          </p:spPr>
        </p:pic>
        <p:sp>
          <p:nvSpPr>
            <p:cNvPr id="12" name="CasellaDiTesto 11">
              <a:extLst>
                <a:ext uri="{FF2B5EF4-FFF2-40B4-BE49-F238E27FC236}">
                  <a16:creationId xmlns:a16="http://schemas.microsoft.com/office/drawing/2014/main" id="{51E28EF6-6B24-A05B-9A70-D87B809144AA}"/>
                </a:ext>
              </a:extLst>
            </p:cNvPr>
            <p:cNvSpPr txBox="1"/>
            <p:nvPr/>
          </p:nvSpPr>
          <p:spPr>
            <a:xfrm>
              <a:off x="7467600" y="4697968"/>
              <a:ext cx="1845377" cy="369332"/>
            </a:xfrm>
            <a:prstGeom prst="rect">
              <a:avLst/>
            </a:prstGeom>
            <a:solidFill>
              <a:srgbClr val="0078CA"/>
            </a:solidFill>
            <a:ln>
              <a:noFill/>
            </a:ln>
          </p:spPr>
          <p:txBody>
            <a:bodyPr wrap="none" rtlCol="0">
              <a:spAutoFit/>
            </a:bodyPr>
            <a:lstStyle/>
            <a:p>
              <a:r>
                <a:rPr lang="it-IT" dirty="0">
                  <a:solidFill>
                    <a:schemeClr val="bg1"/>
                  </a:solidFill>
                </a:rPr>
                <a:t>COMUNICAZIONE</a:t>
              </a:r>
            </a:p>
          </p:txBody>
        </p:sp>
      </p:grpSp>
    </p:spTree>
    <p:extLst>
      <p:ext uri="{BB962C8B-B14F-4D97-AF65-F5344CB8AC3E}">
        <p14:creationId xmlns:p14="http://schemas.microsoft.com/office/powerpoint/2010/main" val="3893463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2362200" y="1226630"/>
            <a:ext cx="17786896" cy="2483309"/>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r>
              <a:rPr lang="it-IT" sz="3200" b="1" dirty="0">
                <a:solidFill>
                  <a:srgbClr val="0066CC"/>
                </a:solidFill>
                <a:latin typeface="Segoe UI"/>
              </a:rPr>
              <a:t>Quante risorse dedicate oggi alla stampa, imbustamento e invii postali?</a:t>
            </a: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
        <p:nvSpPr>
          <p:cNvPr id="3" name="TextBox 3"/>
          <p:cNvSpPr txBox="1"/>
          <p:nvPr/>
        </p:nvSpPr>
        <p:spPr>
          <a:xfrm>
            <a:off x="5190402" y="3726416"/>
            <a:ext cx="10777742" cy="4580741"/>
          </a:xfrm>
          <a:prstGeom prst="rect">
            <a:avLst/>
          </a:prstGeom>
        </p:spPr>
        <p:txBody>
          <a:bodyPr wrap="square" lIns="0" tIns="0" rIns="0" bIns="0" rtlCol="0" anchor="t">
            <a:spAutoFit/>
          </a:bodyPr>
          <a:lstStyle/>
          <a:p>
            <a:endParaRPr lang="it-IT" sz="2400" dirty="0"/>
          </a:p>
          <a:p>
            <a:endParaRPr lang="it-IT" sz="2400" dirty="0"/>
          </a:p>
          <a:p>
            <a:endParaRPr lang="it-IT" sz="2400" dirty="0"/>
          </a:p>
          <a:p>
            <a:pPr algn="l">
              <a:spcAft>
                <a:spcPts val="1000"/>
              </a:spcAft>
              <a:defRPr sz="2400">
                <a:latin typeface="Calibri Light"/>
              </a:defRPr>
            </a:pPr>
            <a:r>
              <a:rPr lang="it-IT" sz="3200" dirty="0"/>
              <a:t>➡️ Comunicazioni full </a:t>
            </a:r>
            <a:r>
              <a:rPr lang="it-IT" sz="3200" dirty="0" err="1"/>
              <a:t>digital</a:t>
            </a:r>
            <a:endParaRPr lang="it-IT" sz="3200" dirty="0"/>
          </a:p>
          <a:p>
            <a:pPr algn="l">
              <a:spcAft>
                <a:spcPts val="1000"/>
              </a:spcAft>
              <a:defRPr sz="2400">
                <a:latin typeface="Calibri Light"/>
              </a:defRPr>
            </a:pPr>
            <a:endParaRPr lang="it-IT" sz="3200" dirty="0"/>
          </a:p>
          <a:p>
            <a:pPr algn="l">
              <a:spcAft>
                <a:spcPts val="1000"/>
              </a:spcAft>
              <a:defRPr sz="2400">
                <a:latin typeface="Calibri Light"/>
              </a:defRPr>
            </a:pPr>
            <a:r>
              <a:rPr lang="it-IT" sz="3200" dirty="0"/>
              <a:t>➡️ Personale su attività a valore</a:t>
            </a:r>
          </a:p>
          <a:p>
            <a:pPr algn="l">
              <a:spcAft>
                <a:spcPts val="1000"/>
              </a:spcAft>
              <a:defRPr sz="2400">
                <a:latin typeface="Calibri Light"/>
              </a:defRPr>
            </a:pPr>
            <a:endParaRPr lang="it-IT" sz="3200" dirty="0"/>
          </a:p>
          <a:p>
            <a:pPr algn="l">
              <a:spcAft>
                <a:spcPts val="1000"/>
              </a:spcAft>
              <a:defRPr sz="2400">
                <a:latin typeface="Calibri Light"/>
              </a:defRPr>
            </a:pPr>
            <a:r>
              <a:rPr lang="it-IT" sz="3200" dirty="0"/>
              <a:t>➡️ Rispetto del principio di economicità</a:t>
            </a:r>
          </a:p>
          <a:p>
            <a:endParaRPr lang="it-IT" sz="2400" dirty="0"/>
          </a:p>
        </p:txBody>
      </p:sp>
      <p:sp>
        <p:nvSpPr>
          <p:cNvPr id="4" name="AutoShape 4"/>
          <p:cNvSpPr/>
          <p:nvPr/>
        </p:nvSpPr>
        <p:spPr>
          <a:xfrm flipV="1">
            <a:off x="-113" y="2997708"/>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5" name="Freeform 5"/>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
        <p:nvSpPr>
          <p:cNvPr id="8" name="Freeform 6">
            <a:extLst>
              <a:ext uri="{FF2B5EF4-FFF2-40B4-BE49-F238E27FC236}">
                <a16:creationId xmlns:a16="http://schemas.microsoft.com/office/drawing/2014/main" id="{24DAC7E3-0036-105C-44FA-3A8D39A43C92}"/>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
        <p:nvSpPr>
          <p:cNvPr id="9" name="TextBox 7">
            <a:extLst>
              <a:ext uri="{FF2B5EF4-FFF2-40B4-BE49-F238E27FC236}">
                <a16:creationId xmlns:a16="http://schemas.microsoft.com/office/drawing/2014/main" id="{8DEE62C2-E406-D66A-F0FB-60A6BA171028}"/>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dirty="0" err="1">
                <a:solidFill>
                  <a:srgbClr val="000000"/>
                </a:solidFill>
                <a:latin typeface="Open Sans Bold"/>
                <a:ea typeface="Open Sans Bold"/>
                <a:cs typeface="Open Sans Bold"/>
                <a:sym typeface="Open Sans Bold"/>
              </a:rPr>
              <a:t>Associazione</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dei</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Comuni</a:t>
            </a:r>
            <a:r>
              <a:rPr lang="en-US" sz="1800" b="1" dirty="0">
                <a:solidFill>
                  <a:srgbClr val="000000"/>
                </a:solidFill>
                <a:latin typeface="Open Sans Bold"/>
                <a:ea typeface="Open Sans Bold"/>
                <a:cs typeface="Open Sans Bold"/>
                <a:sym typeface="Open Sans Bold"/>
              </a:rPr>
              <a:t> Siciliani</a:t>
            </a:r>
          </a:p>
        </p:txBody>
      </p:sp>
    </p:spTree>
    <p:extLst>
      <p:ext uri="{BB962C8B-B14F-4D97-AF65-F5344CB8AC3E}">
        <p14:creationId xmlns:p14="http://schemas.microsoft.com/office/powerpoint/2010/main" val="174801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DF530-08DF-9720-FAFF-6CEA2B882F0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F72E899-F987-221D-5689-E21FE3EE689F}"/>
              </a:ext>
            </a:extLst>
          </p:cNvPr>
          <p:cNvSpPr txBox="1"/>
          <p:nvPr/>
        </p:nvSpPr>
        <p:spPr>
          <a:xfrm>
            <a:off x="3528673" y="1286733"/>
            <a:ext cx="9982200" cy="1983172"/>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r>
              <a:rPr lang="it-IT" sz="3200" b="1" dirty="0">
                <a:solidFill>
                  <a:srgbClr val="0066CC"/>
                </a:solidFill>
                <a:latin typeface="Segoe UI"/>
              </a:rPr>
              <a:t>Un caso concreto: </a:t>
            </a:r>
            <a:r>
              <a:rPr lang="it-IT" sz="3200" b="1" dirty="0" err="1">
                <a:solidFill>
                  <a:srgbClr val="0066CC"/>
                </a:solidFill>
                <a:latin typeface="Segoe UI"/>
              </a:rPr>
              <a:t>CdS</a:t>
            </a:r>
            <a:r>
              <a:rPr lang="it-IT" sz="3200" b="1" dirty="0">
                <a:solidFill>
                  <a:srgbClr val="0066CC"/>
                </a:solidFill>
                <a:latin typeface="Segoe UI"/>
              </a:rPr>
              <a:t> Comune di Sanremo</a:t>
            </a: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
        <p:nvSpPr>
          <p:cNvPr id="3" name="TextBox 3">
            <a:extLst>
              <a:ext uri="{FF2B5EF4-FFF2-40B4-BE49-F238E27FC236}">
                <a16:creationId xmlns:a16="http://schemas.microsoft.com/office/drawing/2014/main" id="{63BFA8BF-1376-2358-B0DE-53065CB623A4}"/>
              </a:ext>
            </a:extLst>
          </p:cNvPr>
          <p:cNvSpPr txBox="1"/>
          <p:nvPr/>
        </p:nvSpPr>
        <p:spPr>
          <a:xfrm>
            <a:off x="3535158" y="4369156"/>
            <a:ext cx="14752842" cy="3960058"/>
          </a:xfrm>
          <a:prstGeom prst="rect">
            <a:avLst/>
          </a:prstGeom>
        </p:spPr>
        <p:txBody>
          <a:bodyPr wrap="square" lIns="0" tIns="0" rIns="0" bIns="0" rtlCol="0" anchor="t">
            <a:spAutoFit/>
          </a:bodyPr>
          <a:lstStyle/>
          <a:p>
            <a:endParaRPr lang="it-IT" sz="2400" dirty="0"/>
          </a:p>
          <a:p>
            <a:endParaRPr lang="it-IT" sz="2400" dirty="0"/>
          </a:p>
          <a:p>
            <a:endParaRPr lang="it-IT" sz="2400" dirty="0"/>
          </a:p>
          <a:p>
            <a:pPr marL="0" marR="0" lvl="0" indent="0" algn="l" defTabSz="914400" rtl="0" eaLnBrk="1" fontAlgn="auto" latinLnBrk="0" hangingPunct="1">
              <a:lnSpc>
                <a:spcPct val="100000"/>
              </a:lnSpc>
              <a:spcBef>
                <a:spcPts val="0"/>
              </a:spcBef>
              <a:spcAft>
                <a:spcPts val="1000"/>
              </a:spcAft>
              <a:buClrTx/>
              <a:buSzTx/>
              <a:buFontTx/>
              <a:buNone/>
              <a:tabLst/>
              <a:defRPr sz="2400">
                <a:latin typeface="Calibri Light"/>
              </a:defRPr>
            </a:pPr>
            <a:r>
              <a:rPr kumimoji="0" lang="it-IT" sz="3200" b="0" i="0" u="none" strike="noStrike" kern="1200" cap="none" spc="0" normalizeH="0" baseline="0" noProof="0" dirty="0">
                <a:ln>
                  <a:noFill/>
                </a:ln>
                <a:solidFill>
                  <a:prstClr val="black"/>
                </a:solidFill>
                <a:effectLst/>
                <a:uLnTx/>
                <a:uFillTx/>
                <a:latin typeface="Calibri Light"/>
                <a:ea typeface="+mn-ea"/>
                <a:cs typeface="+mn-cs"/>
              </a:rPr>
              <a:t>➡️ Comune di Sanremo:</a:t>
            </a:r>
          </a:p>
          <a:p>
            <a:pPr marL="0" marR="0" lvl="0" indent="0" algn="l" defTabSz="914400" rtl="0" eaLnBrk="1" fontAlgn="auto" latinLnBrk="0" hangingPunct="1">
              <a:lnSpc>
                <a:spcPct val="100000"/>
              </a:lnSpc>
              <a:spcBef>
                <a:spcPts val="0"/>
              </a:spcBef>
              <a:spcAft>
                <a:spcPts val="1000"/>
              </a:spcAft>
              <a:buClrTx/>
              <a:buSzTx/>
              <a:buFontTx/>
              <a:buNone/>
              <a:tabLst/>
              <a:defRPr sz="2400">
                <a:latin typeface="Calibri Light"/>
              </a:defRPr>
            </a:pPr>
            <a:r>
              <a:rPr kumimoji="0" lang="it-IT" sz="3200" b="0" i="0" u="none" strike="noStrike" kern="1200" cap="none" spc="0" normalizeH="0" baseline="0" noProof="0" dirty="0">
                <a:ln>
                  <a:noFill/>
                </a:ln>
                <a:solidFill>
                  <a:prstClr val="black"/>
                </a:solidFill>
                <a:effectLst/>
                <a:uLnTx/>
                <a:uFillTx/>
                <a:latin typeface="Calibri Light"/>
                <a:ea typeface="+mn-ea"/>
                <a:cs typeface="+mn-cs"/>
              </a:rPr>
              <a:t>	✔️ Processi digitalizzati</a:t>
            </a:r>
          </a:p>
          <a:p>
            <a:pPr marL="0" marR="0" lvl="0" indent="0" algn="l" defTabSz="914400" rtl="0" eaLnBrk="1" fontAlgn="auto" latinLnBrk="0" hangingPunct="1">
              <a:lnSpc>
                <a:spcPct val="100000"/>
              </a:lnSpc>
              <a:spcBef>
                <a:spcPts val="0"/>
              </a:spcBef>
              <a:spcAft>
                <a:spcPts val="1000"/>
              </a:spcAft>
              <a:buClrTx/>
              <a:buSzTx/>
              <a:buFontTx/>
              <a:buNone/>
              <a:tabLst/>
              <a:defRPr sz="2400">
                <a:latin typeface="Calibri Light"/>
              </a:defRPr>
            </a:pPr>
            <a:r>
              <a:rPr kumimoji="0" lang="it-IT" sz="3200" b="0" i="0" u="none" strike="noStrike" kern="1200" cap="none" spc="0" normalizeH="0" baseline="0" noProof="0" dirty="0">
                <a:ln>
                  <a:noFill/>
                </a:ln>
                <a:solidFill>
                  <a:prstClr val="black"/>
                </a:solidFill>
                <a:effectLst/>
                <a:uLnTx/>
                <a:uFillTx/>
                <a:latin typeface="Calibri Light"/>
                <a:ea typeface="+mn-ea"/>
                <a:cs typeface="+mn-cs"/>
              </a:rPr>
              <a:t>	✔️ Integrazione INAD + SEND + FLUSSI POSTALI</a:t>
            </a:r>
          </a:p>
          <a:p>
            <a:pPr marL="0" marR="0" lvl="0" indent="0" algn="l" defTabSz="914400" rtl="0" eaLnBrk="1" fontAlgn="auto" latinLnBrk="0" hangingPunct="1">
              <a:lnSpc>
                <a:spcPct val="100000"/>
              </a:lnSpc>
              <a:spcBef>
                <a:spcPts val="0"/>
              </a:spcBef>
              <a:spcAft>
                <a:spcPts val="1000"/>
              </a:spcAft>
              <a:buClrTx/>
              <a:buSzTx/>
              <a:buFontTx/>
              <a:buNone/>
              <a:tabLst/>
              <a:defRPr sz="2400">
                <a:latin typeface="Calibri Light"/>
              </a:defRPr>
            </a:pPr>
            <a:r>
              <a:rPr kumimoji="0" lang="it-IT" sz="3200" b="0" i="0" u="none" strike="noStrike" kern="1200" cap="none" spc="0" normalizeH="0" baseline="0" noProof="0" dirty="0">
                <a:ln>
                  <a:noFill/>
                </a:ln>
                <a:solidFill>
                  <a:prstClr val="black"/>
                </a:solidFill>
                <a:effectLst/>
                <a:uLnTx/>
                <a:uFillTx/>
                <a:latin typeface="Calibri Light"/>
                <a:ea typeface="+mn-ea"/>
                <a:cs typeface="+mn-cs"/>
              </a:rPr>
              <a:t>	✔️ Tempi di riscossione ridotti</a:t>
            </a:r>
          </a:p>
          <a:p>
            <a:endParaRPr lang="it-IT" sz="2400" dirty="0"/>
          </a:p>
        </p:txBody>
      </p:sp>
      <p:sp>
        <p:nvSpPr>
          <p:cNvPr id="4" name="AutoShape 4">
            <a:extLst>
              <a:ext uri="{FF2B5EF4-FFF2-40B4-BE49-F238E27FC236}">
                <a16:creationId xmlns:a16="http://schemas.microsoft.com/office/drawing/2014/main" id="{5D0E55BC-7271-5355-EFB3-E93D9CB63C39}"/>
              </a:ext>
            </a:extLst>
          </p:cNvPr>
          <p:cNvSpPr/>
          <p:nvPr/>
        </p:nvSpPr>
        <p:spPr>
          <a:xfrm flipV="1">
            <a:off x="-113" y="2997708"/>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5" name="Freeform 5">
            <a:extLst>
              <a:ext uri="{FF2B5EF4-FFF2-40B4-BE49-F238E27FC236}">
                <a16:creationId xmlns:a16="http://schemas.microsoft.com/office/drawing/2014/main" id="{B47C5F8D-085C-F79A-5834-CE11ACCC5928}"/>
              </a:ext>
            </a:extLst>
          </p:cNvPr>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a:extLst>
              <a:ext uri="{FF2B5EF4-FFF2-40B4-BE49-F238E27FC236}">
                <a16:creationId xmlns:a16="http://schemas.microsoft.com/office/drawing/2014/main" id="{2242BED1-9408-09B3-7C04-F708DCF190C6}"/>
              </a:ext>
            </a:extLst>
          </p:cNvPr>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
        <p:nvSpPr>
          <p:cNvPr id="8" name="Freeform 6">
            <a:extLst>
              <a:ext uri="{FF2B5EF4-FFF2-40B4-BE49-F238E27FC236}">
                <a16:creationId xmlns:a16="http://schemas.microsoft.com/office/drawing/2014/main" id="{C2BC8688-5FB0-8C3A-A75E-FC8C110AB88D}"/>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
        <p:nvSpPr>
          <p:cNvPr id="9" name="TextBox 7">
            <a:extLst>
              <a:ext uri="{FF2B5EF4-FFF2-40B4-BE49-F238E27FC236}">
                <a16:creationId xmlns:a16="http://schemas.microsoft.com/office/drawing/2014/main" id="{092D1131-7AC9-349A-14CC-E6EF296B883F}"/>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dirty="0" err="1">
                <a:solidFill>
                  <a:srgbClr val="000000"/>
                </a:solidFill>
                <a:latin typeface="Open Sans Bold"/>
                <a:ea typeface="Open Sans Bold"/>
                <a:cs typeface="Open Sans Bold"/>
                <a:sym typeface="Open Sans Bold"/>
              </a:rPr>
              <a:t>Associazione</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dei</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Comuni</a:t>
            </a:r>
            <a:r>
              <a:rPr lang="en-US" sz="1800" b="1" dirty="0">
                <a:solidFill>
                  <a:srgbClr val="000000"/>
                </a:solidFill>
                <a:latin typeface="Open Sans Bold"/>
                <a:ea typeface="Open Sans Bold"/>
                <a:cs typeface="Open Sans Bold"/>
                <a:sym typeface="Open Sans Bold"/>
              </a:rPr>
              <a:t> Siciliani</a:t>
            </a:r>
          </a:p>
        </p:txBody>
      </p:sp>
    </p:spTree>
    <p:extLst>
      <p:ext uri="{BB962C8B-B14F-4D97-AF65-F5344CB8AC3E}">
        <p14:creationId xmlns:p14="http://schemas.microsoft.com/office/powerpoint/2010/main" val="401248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605FE-F920-EE63-EA0F-AC068E4F375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F27363E-3CB4-928D-C459-F9904D5EDE82}"/>
              </a:ext>
            </a:extLst>
          </p:cNvPr>
          <p:cNvSpPr txBox="1"/>
          <p:nvPr/>
        </p:nvSpPr>
        <p:spPr>
          <a:xfrm>
            <a:off x="4419600" y="1081775"/>
            <a:ext cx="8382000" cy="2483309"/>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endParaRPr lang="it-IT" sz="3200" b="1" dirty="0">
              <a:solidFill>
                <a:srgbClr val="0066CC"/>
              </a:solidFill>
              <a:latin typeface="Segoe UI"/>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
        <p:nvSpPr>
          <p:cNvPr id="4" name="AutoShape 4">
            <a:extLst>
              <a:ext uri="{FF2B5EF4-FFF2-40B4-BE49-F238E27FC236}">
                <a16:creationId xmlns:a16="http://schemas.microsoft.com/office/drawing/2014/main" id="{121E4925-2F69-879B-2BEA-F48454BF1E48}"/>
              </a:ext>
            </a:extLst>
          </p:cNvPr>
          <p:cNvSpPr/>
          <p:nvPr/>
        </p:nvSpPr>
        <p:spPr>
          <a:xfrm flipV="1">
            <a:off x="-113" y="2997708"/>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5" name="Freeform 5">
            <a:extLst>
              <a:ext uri="{FF2B5EF4-FFF2-40B4-BE49-F238E27FC236}">
                <a16:creationId xmlns:a16="http://schemas.microsoft.com/office/drawing/2014/main" id="{2E27442B-BCD0-CC51-1F1F-2197821209D6}"/>
              </a:ext>
            </a:extLst>
          </p:cNvPr>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a:extLst>
              <a:ext uri="{FF2B5EF4-FFF2-40B4-BE49-F238E27FC236}">
                <a16:creationId xmlns:a16="http://schemas.microsoft.com/office/drawing/2014/main" id="{C641A292-D7EE-763E-B00C-F6243D851B3F}"/>
              </a:ext>
            </a:extLst>
          </p:cNvPr>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
        <p:nvSpPr>
          <p:cNvPr id="8" name="Freeform 6">
            <a:extLst>
              <a:ext uri="{FF2B5EF4-FFF2-40B4-BE49-F238E27FC236}">
                <a16:creationId xmlns:a16="http://schemas.microsoft.com/office/drawing/2014/main" id="{4EE6C181-324B-7EFE-22EE-CA561768B787}"/>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
        <p:nvSpPr>
          <p:cNvPr id="9" name="TextBox 7">
            <a:extLst>
              <a:ext uri="{FF2B5EF4-FFF2-40B4-BE49-F238E27FC236}">
                <a16:creationId xmlns:a16="http://schemas.microsoft.com/office/drawing/2014/main" id="{A5F088DD-D7BB-2326-9A30-4381A3D699E7}"/>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dirty="0" err="1">
                <a:solidFill>
                  <a:srgbClr val="000000"/>
                </a:solidFill>
                <a:latin typeface="Open Sans Bold"/>
                <a:ea typeface="Open Sans Bold"/>
                <a:cs typeface="Open Sans Bold"/>
                <a:sym typeface="Open Sans Bold"/>
              </a:rPr>
              <a:t>Associazione</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dei</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Comuni</a:t>
            </a:r>
            <a:r>
              <a:rPr lang="en-US" sz="1800" b="1" dirty="0">
                <a:solidFill>
                  <a:srgbClr val="000000"/>
                </a:solidFill>
                <a:latin typeface="Open Sans Bold"/>
                <a:ea typeface="Open Sans Bold"/>
                <a:cs typeface="Open Sans Bold"/>
                <a:sym typeface="Open Sans Bold"/>
              </a:rPr>
              <a:t> Siciliani</a:t>
            </a:r>
          </a:p>
        </p:txBody>
      </p:sp>
      <p:pic>
        <p:nvPicPr>
          <p:cNvPr id="13" name="Immagine 12">
            <a:extLst>
              <a:ext uri="{FF2B5EF4-FFF2-40B4-BE49-F238E27FC236}">
                <a16:creationId xmlns:a16="http://schemas.microsoft.com/office/drawing/2014/main" id="{82FCCB4F-7D80-D322-52A2-05B5B926585D}"/>
              </a:ext>
            </a:extLst>
          </p:cNvPr>
          <p:cNvPicPr>
            <a:picLocks noChangeAspect="1"/>
          </p:cNvPicPr>
          <p:nvPr/>
        </p:nvPicPr>
        <p:blipFill>
          <a:blip r:embed="rId5"/>
          <a:srcRect b="45882"/>
          <a:stretch/>
        </p:blipFill>
        <p:spPr>
          <a:xfrm>
            <a:off x="152399" y="3255749"/>
            <a:ext cx="7473235" cy="5767388"/>
          </a:xfrm>
          <a:prstGeom prst="rect">
            <a:avLst/>
          </a:prstGeom>
        </p:spPr>
      </p:pic>
      <p:sp>
        <p:nvSpPr>
          <p:cNvPr id="15" name="Rettangolo 14">
            <a:extLst>
              <a:ext uri="{FF2B5EF4-FFF2-40B4-BE49-F238E27FC236}">
                <a16:creationId xmlns:a16="http://schemas.microsoft.com/office/drawing/2014/main" id="{871A3FE8-5816-31D0-217E-6144C69CFA7E}"/>
              </a:ext>
            </a:extLst>
          </p:cNvPr>
          <p:cNvSpPr/>
          <p:nvPr/>
        </p:nvSpPr>
        <p:spPr>
          <a:xfrm>
            <a:off x="457200" y="7886700"/>
            <a:ext cx="7848600" cy="1216581"/>
          </a:xfrm>
          <a:prstGeom prst="rect">
            <a:avLst/>
          </a:prstGeom>
          <a:solidFill>
            <a:schemeClr val="accent1">
              <a:lumMod val="60000"/>
              <a:lumOff val="40000"/>
              <a:alpha val="5114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07288A40-0DFC-A582-4488-63496D3AC986}"/>
              </a:ext>
            </a:extLst>
          </p:cNvPr>
          <p:cNvPicPr>
            <a:picLocks noChangeAspect="1"/>
          </p:cNvPicPr>
          <p:nvPr/>
        </p:nvPicPr>
        <p:blipFill>
          <a:blip r:embed="rId5"/>
          <a:srcRect l="31075" t="43333"/>
          <a:stretch/>
        </p:blipFill>
        <p:spPr>
          <a:xfrm>
            <a:off x="11249722" y="3812363"/>
            <a:ext cx="5200650" cy="6097314"/>
          </a:xfrm>
          <a:prstGeom prst="rect">
            <a:avLst/>
          </a:prstGeom>
        </p:spPr>
      </p:pic>
      <p:sp>
        <p:nvSpPr>
          <p:cNvPr id="16" name="Rettangolo 15">
            <a:extLst>
              <a:ext uri="{FF2B5EF4-FFF2-40B4-BE49-F238E27FC236}">
                <a16:creationId xmlns:a16="http://schemas.microsoft.com/office/drawing/2014/main" id="{429B3178-68F0-DDBC-5BB2-867F6B0E3836}"/>
              </a:ext>
            </a:extLst>
          </p:cNvPr>
          <p:cNvSpPr/>
          <p:nvPr/>
        </p:nvSpPr>
        <p:spPr>
          <a:xfrm>
            <a:off x="9753600" y="3771900"/>
            <a:ext cx="7848600" cy="1274549"/>
          </a:xfrm>
          <a:prstGeom prst="rect">
            <a:avLst/>
          </a:prstGeom>
          <a:solidFill>
            <a:schemeClr val="accent1">
              <a:lumMod val="60000"/>
              <a:lumOff val="40000"/>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4 17">
            <a:extLst>
              <a:ext uri="{FF2B5EF4-FFF2-40B4-BE49-F238E27FC236}">
                <a16:creationId xmlns:a16="http://schemas.microsoft.com/office/drawing/2014/main" id="{5F228E2A-2FDE-8859-FCDC-573ED93A5D3E}"/>
              </a:ext>
            </a:extLst>
          </p:cNvPr>
          <p:cNvCxnSpPr>
            <a:stCxn id="15" idx="3"/>
            <a:endCxn id="16" idx="1"/>
          </p:cNvCxnSpPr>
          <p:nvPr/>
        </p:nvCxnSpPr>
        <p:spPr>
          <a:xfrm flipV="1">
            <a:off x="8305800" y="4409175"/>
            <a:ext cx="1447800" cy="4085816"/>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20" name="TextBox 2">
            <a:extLst>
              <a:ext uri="{FF2B5EF4-FFF2-40B4-BE49-F238E27FC236}">
                <a16:creationId xmlns:a16="http://schemas.microsoft.com/office/drawing/2014/main" id="{DD116C7E-3270-BD53-AA77-4592CE4BB9A0}"/>
              </a:ext>
            </a:extLst>
          </p:cNvPr>
          <p:cNvSpPr txBox="1"/>
          <p:nvPr/>
        </p:nvSpPr>
        <p:spPr>
          <a:xfrm>
            <a:off x="3528673" y="1286733"/>
            <a:ext cx="9982200" cy="1983172"/>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r>
              <a:rPr lang="it-IT" sz="3200" b="1" dirty="0" err="1">
                <a:solidFill>
                  <a:srgbClr val="0066CC"/>
                </a:solidFill>
                <a:latin typeface="Segoe UI"/>
              </a:rPr>
              <a:t>CdS</a:t>
            </a:r>
            <a:r>
              <a:rPr lang="it-IT" sz="3200" b="1" dirty="0">
                <a:solidFill>
                  <a:srgbClr val="0066CC"/>
                </a:solidFill>
                <a:latin typeface="Segoe UI"/>
              </a:rPr>
              <a:t> Comune di Sanremo: il flusso di lavoro</a:t>
            </a: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Tree>
    <p:extLst>
      <p:ext uri="{BB962C8B-B14F-4D97-AF65-F5344CB8AC3E}">
        <p14:creationId xmlns:p14="http://schemas.microsoft.com/office/powerpoint/2010/main" val="312842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219200" y="900987"/>
            <a:ext cx="17786896" cy="2483309"/>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r>
              <a:rPr lang="it-IT" sz="3200" b="1" dirty="0">
                <a:solidFill>
                  <a:srgbClr val="0066CC"/>
                </a:solidFill>
                <a:latin typeface="Segoe UI"/>
              </a:rPr>
              <a:t> I vostri contribuenti sanno dove trovare le informazioni che li riguardano?</a:t>
            </a: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
        <p:nvSpPr>
          <p:cNvPr id="3" name="TextBox 3"/>
          <p:cNvSpPr txBox="1"/>
          <p:nvPr/>
        </p:nvSpPr>
        <p:spPr>
          <a:xfrm>
            <a:off x="3807341" y="4403538"/>
            <a:ext cx="14752842" cy="4211409"/>
          </a:xfrm>
          <a:prstGeom prst="rect">
            <a:avLst/>
          </a:prstGeom>
        </p:spPr>
        <p:txBody>
          <a:bodyPr wrap="square" lIns="0" tIns="0" rIns="0" bIns="0" rtlCol="0" anchor="t">
            <a:spAutoFit/>
          </a:bodyPr>
          <a:lstStyle/>
          <a:p>
            <a:pPr marL="342900" indent="-342900">
              <a:buFont typeface="Wingdings" pitchFamily="2" charset="2"/>
              <a:buChar char="Ø"/>
            </a:pPr>
            <a:endParaRPr lang="it-IT" sz="2400" dirty="0"/>
          </a:p>
          <a:p>
            <a:pPr marL="342900" indent="-342900">
              <a:buFont typeface="Wingdings" pitchFamily="2" charset="2"/>
              <a:buChar char="Ø"/>
            </a:pPr>
            <a:endParaRPr lang="it-IT" sz="2400" dirty="0"/>
          </a:p>
          <a:p>
            <a:pPr marL="457200" indent="-457200" algn="l">
              <a:spcAft>
                <a:spcPts val="1000"/>
              </a:spcAft>
              <a:buFont typeface="Wingdings" pitchFamily="2" charset="2"/>
              <a:buChar char="Ø"/>
              <a:defRPr sz="2400">
                <a:latin typeface="Calibri Light"/>
              </a:defRPr>
            </a:pPr>
            <a:r>
              <a:rPr lang="it-IT" sz="3200" dirty="0"/>
              <a:t>Accesso in autonomia</a:t>
            </a:r>
          </a:p>
          <a:p>
            <a:pPr marL="457200" indent="-457200" algn="l">
              <a:spcAft>
                <a:spcPts val="1000"/>
              </a:spcAft>
              <a:buFont typeface="Wingdings" pitchFamily="2" charset="2"/>
              <a:buChar char="Ø"/>
              <a:defRPr sz="2400">
                <a:latin typeface="Calibri Light"/>
              </a:defRPr>
            </a:pPr>
            <a:r>
              <a:rPr lang="it-IT" sz="3200" dirty="0"/>
              <a:t>Meno richieste agli uffici</a:t>
            </a:r>
          </a:p>
          <a:p>
            <a:pPr marL="457200" indent="-457200" algn="l">
              <a:spcAft>
                <a:spcPts val="1000"/>
              </a:spcAft>
              <a:buFont typeface="Wingdings" pitchFamily="2" charset="2"/>
              <a:buChar char="Ø"/>
              <a:defRPr sz="2400">
                <a:latin typeface="Calibri Light"/>
              </a:defRPr>
            </a:pPr>
            <a:r>
              <a:rPr lang="it-IT" sz="3200" dirty="0"/>
              <a:t>App Io</a:t>
            </a:r>
          </a:p>
          <a:p>
            <a:pPr marL="457200" indent="-457200" algn="l">
              <a:spcAft>
                <a:spcPts val="1000"/>
              </a:spcAft>
              <a:buFont typeface="Wingdings" pitchFamily="2" charset="2"/>
              <a:buChar char="Ø"/>
              <a:defRPr sz="2400">
                <a:latin typeface="Calibri Light"/>
              </a:defRPr>
            </a:pPr>
            <a:r>
              <a:rPr lang="it-IT" sz="3200" dirty="0"/>
              <a:t>Piattaforma Comunale</a:t>
            </a:r>
          </a:p>
          <a:p>
            <a:pPr marL="457200" indent="-457200" algn="l">
              <a:spcAft>
                <a:spcPts val="1000"/>
              </a:spcAft>
              <a:buFont typeface="Wingdings" pitchFamily="2" charset="2"/>
              <a:buChar char="Ø"/>
              <a:defRPr sz="2400">
                <a:latin typeface="Calibri Light"/>
              </a:defRPr>
            </a:pPr>
            <a:endParaRPr lang="it-IT" sz="3200" dirty="0"/>
          </a:p>
          <a:p>
            <a:pPr marL="342900" indent="-342900">
              <a:buFont typeface="Wingdings" pitchFamily="2" charset="2"/>
              <a:buChar char="Ø"/>
            </a:pPr>
            <a:endParaRPr lang="it-IT" sz="2400" dirty="0"/>
          </a:p>
        </p:txBody>
      </p:sp>
      <p:sp>
        <p:nvSpPr>
          <p:cNvPr id="4" name="AutoShape 4"/>
          <p:cNvSpPr/>
          <p:nvPr/>
        </p:nvSpPr>
        <p:spPr>
          <a:xfrm flipV="1">
            <a:off x="-113" y="2997708"/>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5" name="Freeform 5"/>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
        <p:nvSpPr>
          <p:cNvPr id="8" name="TextBox 7">
            <a:extLst>
              <a:ext uri="{FF2B5EF4-FFF2-40B4-BE49-F238E27FC236}">
                <a16:creationId xmlns:a16="http://schemas.microsoft.com/office/drawing/2014/main" id="{875F8450-A96E-0AC5-19C2-1581E6E02A1A}"/>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dirty="0" err="1">
                <a:solidFill>
                  <a:srgbClr val="000000"/>
                </a:solidFill>
                <a:latin typeface="Open Sans Bold"/>
                <a:ea typeface="Open Sans Bold"/>
                <a:cs typeface="Open Sans Bold"/>
                <a:sym typeface="Open Sans Bold"/>
              </a:rPr>
              <a:t>Associazione</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dei</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Comuni</a:t>
            </a:r>
            <a:r>
              <a:rPr lang="en-US" sz="1800" b="1" dirty="0">
                <a:solidFill>
                  <a:srgbClr val="000000"/>
                </a:solidFill>
                <a:latin typeface="Open Sans Bold"/>
                <a:ea typeface="Open Sans Bold"/>
                <a:cs typeface="Open Sans Bold"/>
                <a:sym typeface="Open Sans Bold"/>
              </a:rPr>
              <a:t> Siciliani</a:t>
            </a:r>
          </a:p>
        </p:txBody>
      </p:sp>
      <p:sp>
        <p:nvSpPr>
          <p:cNvPr id="9" name="Freeform 6">
            <a:extLst>
              <a:ext uri="{FF2B5EF4-FFF2-40B4-BE49-F238E27FC236}">
                <a16:creationId xmlns:a16="http://schemas.microsoft.com/office/drawing/2014/main" id="{F894D13A-011F-829F-4247-6628225272A6}"/>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Tree>
    <p:extLst>
      <p:ext uri="{BB962C8B-B14F-4D97-AF65-F5344CB8AC3E}">
        <p14:creationId xmlns:p14="http://schemas.microsoft.com/office/powerpoint/2010/main" val="2384605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7533E-CFFB-54BD-D2E4-47B160B7FCB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C92FA2-5920-3177-6F3E-7563A7FBC52B}"/>
              </a:ext>
            </a:extLst>
          </p:cNvPr>
          <p:cNvSpPr/>
          <p:nvPr/>
        </p:nvSpPr>
        <p:spPr>
          <a:xfrm>
            <a:off x="3951677" y="42071"/>
            <a:ext cx="10297723" cy="10335306"/>
          </a:xfrm>
          <a:custGeom>
            <a:avLst/>
            <a:gdLst/>
            <a:ahLst/>
            <a:cxnLst/>
            <a:rect l="l" t="t" r="r" b="b"/>
            <a:pathLst>
              <a:path w="15970048" h="16028332">
                <a:moveTo>
                  <a:pt x="0" y="0"/>
                </a:moveTo>
                <a:lnTo>
                  <a:pt x="15970048" y="0"/>
                </a:lnTo>
                <a:lnTo>
                  <a:pt x="15970048" y="16028332"/>
                </a:lnTo>
                <a:lnTo>
                  <a:pt x="0" y="16028332"/>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a:extLst>
              <a:ext uri="{FF2B5EF4-FFF2-40B4-BE49-F238E27FC236}">
                <a16:creationId xmlns:a16="http://schemas.microsoft.com/office/drawing/2014/main" id="{99E17239-6968-AE19-2EA2-6F39A419D3E9}"/>
              </a:ext>
            </a:extLst>
          </p:cNvPr>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4"/>
            <a:stretch>
              <a:fillRect/>
            </a:stretch>
          </a:blipFill>
        </p:spPr>
        <p:txBody>
          <a:bodyPr/>
          <a:lstStyle/>
          <a:p>
            <a:endParaRPr lang="it-IT"/>
          </a:p>
        </p:txBody>
      </p:sp>
      <p:sp>
        <p:nvSpPr>
          <p:cNvPr id="4" name="TextBox 4">
            <a:extLst>
              <a:ext uri="{FF2B5EF4-FFF2-40B4-BE49-F238E27FC236}">
                <a16:creationId xmlns:a16="http://schemas.microsoft.com/office/drawing/2014/main" id="{4EAA8635-670F-68E3-425D-33BB681022D7}"/>
              </a:ext>
            </a:extLst>
          </p:cNvPr>
          <p:cNvSpPr txBox="1"/>
          <p:nvPr/>
        </p:nvSpPr>
        <p:spPr>
          <a:xfrm>
            <a:off x="4411800" y="3116432"/>
            <a:ext cx="19665541" cy="1425574"/>
          </a:xfrm>
          <a:prstGeom prst="rect">
            <a:avLst/>
          </a:prstGeom>
        </p:spPr>
        <p:txBody>
          <a:bodyPr lIns="0" tIns="0" rIns="0" bIns="0" rtlCol="0" anchor="t">
            <a:spAutoFit/>
          </a:bodyPr>
          <a:lstStyle/>
          <a:p>
            <a:pPr algn="l">
              <a:lnSpc>
                <a:spcPts val="9999"/>
              </a:lnSpc>
            </a:pPr>
            <a:endParaRPr/>
          </a:p>
        </p:txBody>
      </p:sp>
      <p:sp>
        <p:nvSpPr>
          <p:cNvPr id="7" name="TextBox 7">
            <a:extLst>
              <a:ext uri="{FF2B5EF4-FFF2-40B4-BE49-F238E27FC236}">
                <a16:creationId xmlns:a16="http://schemas.microsoft.com/office/drawing/2014/main" id="{DCE6B9CC-E5EC-55A4-F800-8245064E52A5}"/>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a:solidFill>
                  <a:srgbClr val="000000"/>
                </a:solidFill>
                <a:latin typeface="Open Sans Bold"/>
                <a:ea typeface="Open Sans Bold"/>
                <a:cs typeface="Open Sans Bold"/>
                <a:sym typeface="Open Sans Bold"/>
              </a:rPr>
              <a:t>Associazione dei Comuni Siciliani</a:t>
            </a:r>
          </a:p>
        </p:txBody>
      </p:sp>
      <p:sp>
        <p:nvSpPr>
          <p:cNvPr id="12" name="TextBox 2">
            <a:extLst>
              <a:ext uri="{FF2B5EF4-FFF2-40B4-BE49-F238E27FC236}">
                <a16:creationId xmlns:a16="http://schemas.microsoft.com/office/drawing/2014/main" id="{1E9476EE-411D-796E-4EBB-3F8A7058CBA5}"/>
              </a:ext>
            </a:extLst>
          </p:cNvPr>
          <p:cNvSpPr txBox="1"/>
          <p:nvPr/>
        </p:nvSpPr>
        <p:spPr>
          <a:xfrm>
            <a:off x="6400800" y="4401982"/>
            <a:ext cx="5387406" cy="1483035"/>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pPr algn="ctr"/>
            <a:r>
              <a:rPr lang="it-IT" sz="3200" b="1" dirty="0">
                <a:solidFill>
                  <a:srgbClr val="0066CC"/>
                </a:solidFill>
                <a:latin typeface="Segoe UI"/>
              </a:rPr>
              <a:t>Marco Sarteschi</a:t>
            </a:r>
            <a:endParaRPr lang="en-US" sz="3199" b="1" dirty="0">
              <a:solidFill>
                <a:srgbClr val="000000"/>
              </a:solidFill>
              <a:latin typeface="Poppins Bold"/>
              <a:ea typeface="Poppins Bold"/>
              <a:cs typeface="Poppins Bold"/>
              <a:sym typeface="Poppins Bold"/>
            </a:endParaRPr>
          </a:p>
          <a:p>
            <a:pPr algn="ctr">
              <a:lnSpc>
                <a:spcPts val="3935"/>
              </a:lnSpc>
            </a:pPr>
            <a:endParaRPr lang="en-US" sz="3199" b="1" dirty="0">
              <a:solidFill>
                <a:srgbClr val="000000"/>
              </a:solidFill>
              <a:latin typeface="Poppins Bold"/>
              <a:ea typeface="Poppins Bold"/>
              <a:cs typeface="Poppins Bold"/>
              <a:sym typeface="Poppins Bold"/>
            </a:endParaRPr>
          </a:p>
        </p:txBody>
      </p:sp>
    </p:spTree>
    <p:extLst>
      <p:ext uri="{BB962C8B-B14F-4D97-AF65-F5344CB8AC3E}">
        <p14:creationId xmlns:p14="http://schemas.microsoft.com/office/powerpoint/2010/main" val="77753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58D248-2A23-F17D-7EA5-C96E96CA8E84}"/>
              </a:ext>
            </a:extLst>
          </p:cNvPr>
          <p:cNvSpPr>
            <a:spLocks noGrp="1"/>
          </p:cNvSpPr>
          <p:nvPr>
            <p:ph type="title" idx="4294967295"/>
          </p:nvPr>
        </p:nvSpPr>
        <p:spPr>
          <a:xfrm>
            <a:off x="1257300" y="547688"/>
            <a:ext cx="15773400" cy="1988345"/>
          </a:xfrm>
        </p:spPr>
        <p:txBody>
          <a:bodyPr>
            <a:normAutofit/>
          </a:bodyPr>
          <a:lstStyle/>
          <a:p>
            <a:r>
              <a:rPr lang="it-IT" sz="3200" b="1" dirty="0">
                <a:solidFill>
                  <a:srgbClr val="0066CC"/>
                </a:solidFill>
                <a:latin typeface="Segoe UI"/>
                <a:ea typeface="+mn-ea"/>
                <a:cs typeface="+mn-cs"/>
              </a:rPr>
              <a:t>Accertamenti esecutivi e ingiunzioni</a:t>
            </a:r>
          </a:p>
        </p:txBody>
      </p:sp>
      <p:sp>
        <p:nvSpPr>
          <p:cNvPr id="3" name="Segnaposto contenuto 2">
            <a:extLst>
              <a:ext uri="{FF2B5EF4-FFF2-40B4-BE49-F238E27FC236}">
                <a16:creationId xmlns:a16="http://schemas.microsoft.com/office/drawing/2014/main" id="{86ECA573-7961-6358-A648-488943B97079}"/>
              </a:ext>
            </a:extLst>
          </p:cNvPr>
          <p:cNvSpPr>
            <a:spLocks noGrp="1"/>
          </p:cNvSpPr>
          <p:nvPr>
            <p:ph idx="4294967295"/>
          </p:nvPr>
        </p:nvSpPr>
        <p:spPr>
          <a:xfrm>
            <a:off x="2476500" y="4229100"/>
            <a:ext cx="13754100" cy="4843463"/>
          </a:xfrm>
        </p:spPr>
        <p:txBody>
          <a:bodyPr>
            <a:normAutofit/>
          </a:bodyPr>
          <a:lstStyle/>
          <a:p>
            <a:r>
              <a:rPr lang="it-IT" sz="2800" u="sng" dirty="0"/>
              <a:t>Art. 1 </a:t>
            </a:r>
            <a:r>
              <a:rPr lang="it-IT" sz="2800" u="sng" dirty="0" err="1"/>
              <a:t>r.d.</a:t>
            </a:r>
            <a:r>
              <a:rPr lang="it-IT" sz="2800" u="sng" dirty="0"/>
              <a:t> 639/1910</a:t>
            </a:r>
          </a:p>
          <a:p>
            <a:pPr marL="0" indent="0">
              <a:buNone/>
            </a:pPr>
            <a:r>
              <a:rPr lang="it-IT" sz="2800" b="0" i="0" dirty="0">
                <a:solidFill>
                  <a:srgbClr val="333333"/>
                </a:solidFill>
                <a:effectLst/>
              </a:rPr>
              <a:t>I sistemi di procedura coattiva, attualmente in vigore nelle diverse regioni del Regno, per la riscossione delle entrate patrimoniali dello Stato, del Fondo per il culto, del Fondo di religione e beneficenza di Roma, degli Economati generali e dei sub - economati dei benefici vacanti (sia per le entrate economali, sia per quelle degli enti ecclesiastici dipendenti, quando essi si trovino effettivamente e direttamente amministrati dagli Economati e sub - economati predetti), delle Province, dei Comuni e delle istituzioni pubbliche di beneficenza sono abrogati e sostituiti dalle disposizioni della presente legge, le quali sono applicabili anche ai proventi del Demanio pubblico e dei pubblici servizi esercitati dallo Stato e dagli enti sopra menzionati.</a:t>
            </a:r>
            <a:endParaRPr lang="it-IT" sz="2800" u="sng" dirty="0"/>
          </a:p>
        </p:txBody>
      </p:sp>
      <p:sp>
        <p:nvSpPr>
          <p:cNvPr id="4" name="Segnaposto numero diapositiva 3">
            <a:extLst>
              <a:ext uri="{FF2B5EF4-FFF2-40B4-BE49-F238E27FC236}">
                <a16:creationId xmlns:a16="http://schemas.microsoft.com/office/drawing/2014/main" id="{376D203A-9763-7328-5E1E-92CFFD8C1562}"/>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19</a:t>
            </a:fld>
            <a:endParaRPr lang="it-IT"/>
          </a:p>
        </p:txBody>
      </p:sp>
    </p:spTree>
    <p:extLst>
      <p:ext uri="{BB962C8B-B14F-4D97-AF65-F5344CB8AC3E}">
        <p14:creationId xmlns:p14="http://schemas.microsoft.com/office/powerpoint/2010/main" val="251569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E8C8B-5D73-561C-147C-24720B9633C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F62EEBC-0758-CBBA-E178-EAE197BAB61D}"/>
              </a:ext>
            </a:extLst>
          </p:cNvPr>
          <p:cNvSpPr/>
          <p:nvPr/>
        </p:nvSpPr>
        <p:spPr>
          <a:xfrm>
            <a:off x="3951677" y="42071"/>
            <a:ext cx="10297723" cy="10335306"/>
          </a:xfrm>
          <a:custGeom>
            <a:avLst/>
            <a:gdLst/>
            <a:ahLst/>
            <a:cxnLst/>
            <a:rect l="l" t="t" r="r" b="b"/>
            <a:pathLst>
              <a:path w="15970048" h="16028332">
                <a:moveTo>
                  <a:pt x="0" y="0"/>
                </a:moveTo>
                <a:lnTo>
                  <a:pt x="15970048" y="0"/>
                </a:lnTo>
                <a:lnTo>
                  <a:pt x="15970048" y="16028332"/>
                </a:lnTo>
                <a:lnTo>
                  <a:pt x="0" y="16028332"/>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a:extLst>
              <a:ext uri="{FF2B5EF4-FFF2-40B4-BE49-F238E27FC236}">
                <a16:creationId xmlns:a16="http://schemas.microsoft.com/office/drawing/2014/main" id="{4AA54DB2-6550-1BB0-7076-6BF748CE191D}"/>
              </a:ext>
            </a:extLst>
          </p:cNvPr>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4"/>
            <a:stretch>
              <a:fillRect/>
            </a:stretch>
          </a:blipFill>
        </p:spPr>
        <p:txBody>
          <a:bodyPr/>
          <a:lstStyle/>
          <a:p>
            <a:endParaRPr lang="it-IT"/>
          </a:p>
        </p:txBody>
      </p:sp>
      <p:sp>
        <p:nvSpPr>
          <p:cNvPr id="4" name="TextBox 4">
            <a:extLst>
              <a:ext uri="{FF2B5EF4-FFF2-40B4-BE49-F238E27FC236}">
                <a16:creationId xmlns:a16="http://schemas.microsoft.com/office/drawing/2014/main" id="{AE3AAB0F-D44E-D441-575C-CEDBB7399897}"/>
              </a:ext>
            </a:extLst>
          </p:cNvPr>
          <p:cNvSpPr txBox="1"/>
          <p:nvPr/>
        </p:nvSpPr>
        <p:spPr>
          <a:xfrm>
            <a:off x="4411800" y="3116432"/>
            <a:ext cx="19665541" cy="1425574"/>
          </a:xfrm>
          <a:prstGeom prst="rect">
            <a:avLst/>
          </a:prstGeom>
        </p:spPr>
        <p:txBody>
          <a:bodyPr lIns="0" tIns="0" rIns="0" bIns="0" rtlCol="0" anchor="t">
            <a:spAutoFit/>
          </a:bodyPr>
          <a:lstStyle/>
          <a:p>
            <a:pPr algn="l">
              <a:lnSpc>
                <a:spcPts val="9999"/>
              </a:lnSpc>
            </a:pPr>
            <a:endParaRPr/>
          </a:p>
        </p:txBody>
      </p:sp>
      <p:sp>
        <p:nvSpPr>
          <p:cNvPr id="5" name="TextBox 5">
            <a:extLst>
              <a:ext uri="{FF2B5EF4-FFF2-40B4-BE49-F238E27FC236}">
                <a16:creationId xmlns:a16="http://schemas.microsoft.com/office/drawing/2014/main" id="{6964AF47-85E4-2D8F-2E8D-E4DD7FC6907F}"/>
              </a:ext>
            </a:extLst>
          </p:cNvPr>
          <p:cNvSpPr txBox="1"/>
          <p:nvPr/>
        </p:nvSpPr>
        <p:spPr>
          <a:xfrm>
            <a:off x="413691" y="7541764"/>
            <a:ext cx="4386301" cy="424814"/>
          </a:xfrm>
          <a:prstGeom prst="rect">
            <a:avLst/>
          </a:prstGeom>
        </p:spPr>
        <p:txBody>
          <a:bodyPr lIns="0" tIns="0" rIns="0" bIns="0" rtlCol="0" anchor="t">
            <a:spAutoFit/>
          </a:bodyPr>
          <a:lstStyle/>
          <a:p>
            <a:pPr algn="just">
              <a:lnSpc>
                <a:spcPts val="3360"/>
              </a:lnSpc>
            </a:pPr>
            <a:r>
              <a:rPr lang="en-US" sz="2400" b="1">
                <a:solidFill>
                  <a:srgbClr val="000000"/>
                </a:solidFill>
                <a:latin typeface="Poppins Bold"/>
                <a:ea typeface="Poppins Bold"/>
                <a:cs typeface="Poppins Bold"/>
                <a:sym typeface="Poppins Bold"/>
              </a:rPr>
              <a:t>Martedi 1 Luglio, 2025</a:t>
            </a:r>
          </a:p>
        </p:txBody>
      </p:sp>
      <p:sp>
        <p:nvSpPr>
          <p:cNvPr id="6" name="TextBox 6">
            <a:extLst>
              <a:ext uri="{FF2B5EF4-FFF2-40B4-BE49-F238E27FC236}">
                <a16:creationId xmlns:a16="http://schemas.microsoft.com/office/drawing/2014/main" id="{838A559D-EA29-C4D2-E173-9869993D67F5}"/>
              </a:ext>
            </a:extLst>
          </p:cNvPr>
          <p:cNvSpPr txBox="1"/>
          <p:nvPr/>
        </p:nvSpPr>
        <p:spPr>
          <a:xfrm>
            <a:off x="3032801" y="3931413"/>
            <a:ext cx="12482950" cy="754887"/>
          </a:xfrm>
          <a:prstGeom prst="rect">
            <a:avLst/>
          </a:prstGeom>
        </p:spPr>
        <p:txBody>
          <a:bodyPr lIns="0" tIns="0" rIns="0" bIns="0" rtlCol="0" anchor="t">
            <a:spAutoFit/>
          </a:bodyPr>
          <a:lstStyle/>
          <a:p>
            <a:pPr algn="ctr">
              <a:lnSpc>
                <a:spcPts val="6299"/>
              </a:lnSpc>
            </a:pPr>
            <a:r>
              <a:rPr lang="en-US" sz="4499" b="1" dirty="0">
                <a:solidFill>
                  <a:srgbClr val="000000"/>
                </a:solidFill>
                <a:latin typeface="Open Sans Bold"/>
                <a:ea typeface="Open Sans Bold"/>
                <a:cs typeface="Open Sans Bold"/>
                <a:sym typeface="Open Sans Bold"/>
              </a:rPr>
              <a:t>Claudio Rotunno</a:t>
            </a:r>
          </a:p>
        </p:txBody>
      </p:sp>
      <p:sp>
        <p:nvSpPr>
          <p:cNvPr id="7" name="TextBox 7">
            <a:extLst>
              <a:ext uri="{FF2B5EF4-FFF2-40B4-BE49-F238E27FC236}">
                <a16:creationId xmlns:a16="http://schemas.microsoft.com/office/drawing/2014/main" id="{4AFCA982-9BF4-66FF-0FDA-7DFD0D7574FA}"/>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a:solidFill>
                  <a:srgbClr val="000000"/>
                </a:solidFill>
                <a:latin typeface="Open Sans Bold"/>
                <a:ea typeface="Open Sans Bold"/>
                <a:cs typeface="Open Sans Bold"/>
                <a:sym typeface="Open Sans Bold"/>
              </a:rPr>
              <a:t>Associazione dei Comuni Siciliani</a:t>
            </a:r>
          </a:p>
        </p:txBody>
      </p:sp>
      <p:sp>
        <p:nvSpPr>
          <p:cNvPr id="9" name="TextBox 9">
            <a:extLst>
              <a:ext uri="{FF2B5EF4-FFF2-40B4-BE49-F238E27FC236}">
                <a16:creationId xmlns:a16="http://schemas.microsoft.com/office/drawing/2014/main" id="{E29FF6ED-C4BD-DB9B-9077-4FD17CEAD59B}"/>
              </a:ext>
            </a:extLst>
          </p:cNvPr>
          <p:cNvSpPr txBox="1"/>
          <p:nvPr/>
        </p:nvSpPr>
        <p:spPr>
          <a:xfrm>
            <a:off x="293587" y="9366886"/>
            <a:ext cx="5726213" cy="424814"/>
          </a:xfrm>
          <a:prstGeom prst="rect">
            <a:avLst/>
          </a:prstGeom>
        </p:spPr>
        <p:txBody>
          <a:bodyPr lIns="0" tIns="0" rIns="0" bIns="0" rtlCol="0" anchor="t">
            <a:spAutoFit/>
          </a:bodyPr>
          <a:lstStyle/>
          <a:p>
            <a:pPr algn="just">
              <a:lnSpc>
                <a:spcPts val="3360"/>
              </a:lnSpc>
            </a:pPr>
            <a:r>
              <a:rPr lang="en-US" sz="2400" b="1">
                <a:solidFill>
                  <a:srgbClr val="000000"/>
                </a:solidFill>
                <a:latin typeface="Poppins Bold"/>
                <a:ea typeface="Poppins Bold"/>
                <a:cs typeface="Poppins Bold"/>
                <a:sym typeface="Poppins Bold"/>
              </a:rPr>
              <a:t>Hotel San Paolo Palace, Palermo</a:t>
            </a:r>
          </a:p>
        </p:txBody>
      </p:sp>
      <p:sp>
        <p:nvSpPr>
          <p:cNvPr id="10" name="TextBox 10">
            <a:extLst>
              <a:ext uri="{FF2B5EF4-FFF2-40B4-BE49-F238E27FC236}">
                <a16:creationId xmlns:a16="http://schemas.microsoft.com/office/drawing/2014/main" id="{90A904C6-8F9E-361A-11FB-5FA1155A5BF9}"/>
              </a:ext>
            </a:extLst>
          </p:cNvPr>
          <p:cNvSpPr txBox="1"/>
          <p:nvPr/>
        </p:nvSpPr>
        <p:spPr>
          <a:xfrm>
            <a:off x="413691" y="8454325"/>
            <a:ext cx="4386301" cy="424814"/>
          </a:xfrm>
          <a:prstGeom prst="rect">
            <a:avLst/>
          </a:prstGeom>
        </p:spPr>
        <p:txBody>
          <a:bodyPr lIns="0" tIns="0" rIns="0" bIns="0" rtlCol="0" anchor="t">
            <a:spAutoFit/>
          </a:bodyPr>
          <a:lstStyle/>
          <a:p>
            <a:pPr algn="just">
              <a:lnSpc>
                <a:spcPts val="3360"/>
              </a:lnSpc>
            </a:pPr>
            <a:r>
              <a:rPr lang="en-US" sz="2400" b="1">
                <a:solidFill>
                  <a:srgbClr val="000000"/>
                </a:solidFill>
                <a:latin typeface="Poppins Bold"/>
                <a:ea typeface="Poppins Bold"/>
                <a:cs typeface="Poppins Bold"/>
                <a:sym typeface="Poppins Bold"/>
              </a:rPr>
              <a:t>Dalle 9.00 alle 14.00</a:t>
            </a:r>
          </a:p>
        </p:txBody>
      </p:sp>
    </p:spTree>
    <p:extLst>
      <p:ext uri="{BB962C8B-B14F-4D97-AF65-F5344CB8AC3E}">
        <p14:creationId xmlns:p14="http://schemas.microsoft.com/office/powerpoint/2010/main" val="311701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C7FED0-1DD3-6C82-B6D8-DCA0DF14A835}"/>
              </a:ext>
            </a:extLst>
          </p:cNvPr>
          <p:cNvSpPr>
            <a:spLocks noGrp="1"/>
          </p:cNvSpPr>
          <p:nvPr>
            <p:ph type="title" idx="4294967295"/>
          </p:nvPr>
        </p:nvSpPr>
        <p:spPr>
          <a:xfrm>
            <a:off x="1257300" y="547688"/>
            <a:ext cx="15773400" cy="1988345"/>
          </a:xfrm>
        </p:spPr>
        <p:txBody>
          <a:bodyPr>
            <a:normAutofit/>
          </a:bodyPr>
          <a:lstStyle/>
          <a:p>
            <a:r>
              <a:rPr lang="it-IT" sz="3200" b="1" dirty="0">
                <a:solidFill>
                  <a:srgbClr val="0066CC"/>
                </a:solidFill>
                <a:latin typeface="Segoe UI"/>
                <a:ea typeface="+mn-ea"/>
                <a:cs typeface="+mn-cs"/>
              </a:rPr>
              <a:t>Accertamenti esecutivi e ingiunzioni</a:t>
            </a:r>
          </a:p>
        </p:txBody>
      </p:sp>
      <p:sp>
        <p:nvSpPr>
          <p:cNvPr id="3" name="Segnaposto contenuto 2">
            <a:extLst>
              <a:ext uri="{FF2B5EF4-FFF2-40B4-BE49-F238E27FC236}">
                <a16:creationId xmlns:a16="http://schemas.microsoft.com/office/drawing/2014/main" id="{0D4FA082-2A91-DCFA-7F0D-BB75677E3835}"/>
              </a:ext>
            </a:extLst>
          </p:cNvPr>
          <p:cNvSpPr>
            <a:spLocks noGrp="1"/>
          </p:cNvSpPr>
          <p:nvPr>
            <p:ph idx="4294967295"/>
          </p:nvPr>
        </p:nvSpPr>
        <p:spPr>
          <a:xfrm>
            <a:off x="1847850" y="3134605"/>
            <a:ext cx="14592300" cy="6947609"/>
          </a:xfrm>
        </p:spPr>
        <p:txBody>
          <a:bodyPr>
            <a:normAutofit lnSpcReduction="10000"/>
          </a:bodyPr>
          <a:lstStyle/>
          <a:p>
            <a:r>
              <a:rPr lang="it-IT" sz="2800" u="sng" dirty="0"/>
              <a:t>Art. 2 </a:t>
            </a:r>
            <a:r>
              <a:rPr lang="it-IT" sz="2800" u="sng" dirty="0" err="1"/>
              <a:t>r.d.</a:t>
            </a:r>
            <a:r>
              <a:rPr lang="it-IT" sz="2800" u="sng" dirty="0"/>
              <a:t> 639/1910</a:t>
            </a:r>
          </a:p>
          <a:p>
            <a:pPr>
              <a:spcAft>
                <a:spcPts val="2250"/>
              </a:spcAft>
              <a:buNone/>
            </a:pPr>
            <a:r>
              <a:rPr lang="it-IT" sz="2800" b="0" i="0" dirty="0">
                <a:solidFill>
                  <a:srgbClr val="333333"/>
                </a:solidFill>
                <a:effectLst/>
              </a:rPr>
              <a:t>Il procedimento di coazione comincia con la ingiunzione, la quale consiste nell'ordine, emesso dal competente ufficio dell'ente creditore, di pagare entro trenta giorni, sotto pena degli atti esecutivi, la somma dovuta.</a:t>
            </a:r>
          </a:p>
          <a:p>
            <a:pPr>
              <a:spcAft>
                <a:spcPts val="2250"/>
              </a:spcAft>
              <a:buNone/>
            </a:pPr>
            <a:r>
              <a:rPr lang="it-IT" sz="2800" b="0" i="0" dirty="0">
                <a:solidFill>
                  <a:srgbClr val="333333"/>
                </a:solidFill>
                <a:effectLst/>
              </a:rPr>
              <a:t>La ingiunzione è vidimata e resa esecutoria dal pretore nella cui giurisdizione risiede l'ufficio che la emette, qualunque sia la somma dovuta, ed </a:t>
            </a:r>
            <a:r>
              <a:rPr lang="it-IT" sz="2800" b="0" i="0" dirty="0" err="1">
                <a:solidFill>
                  <a:srgbClr val="333333"/>
                </a:solidFill>
                <a:effectLst/>
              </a:rPr>
              <a:t>e`</a:t>
            </a:r>
            <a:r>
              <a:rPr lang="it-IT" sz="2800" b="0" i="0" dirty="0">
                <a:solidFill>
                  <a:srgbClr val="333333"/>
                </a:solidFill>
                <a:effectLst/>
              </a:rPr>
              <a:t> notificata, nella forma delle citazioni, da un ufficiale giudiziario addetto alla pretura o da un usciere addetto all'Ufficio di conciliazione.</a:t>
            </a:r>
          </a:p>
          <a:p>
            <a:pPr>
              <a:spcAft>
                <a:spcPts val="2250"/>
              </a:spcAft>
              <a:buNone/>
            </a:pPr>
            <a:r>
              <a:rPr lang="it-IT" sz="2800" b="0" i="0" dirty="0">
                <a:solidFill>
                  <a:srgbClr val="333333"/>
                </a:solidFill>
                <a:effectLst/>
              </a:rPr>
              <a:t>L'ufficiale giudiziario o l'usciere dell'Ufficio di conciliazione deve restituire all'Ufficio emittente l'originale ingiunzione, munita del certificato di eseguita notificazione.</a:t>
            </a:r>
          </a:p>
          <a:p>
            <a:pPr>
              <a:spcAft>
                <a:spcPts val="2250"/>
              </a:spcAft>
              <a:buNone/>
            </a:pPr>
            <a:r>
              <a:rPr lang="it-IT" sz="2800" b="0" i="0" dirty="0">
                <a:solidFill>
                  <a:srgbClr val="333333"/>
                </a:solidFill>
                <a:effectLst/>
              </a:rPr>
              <a:t>Per la intimazione ai debitori d'ignoto domicilio, residenza o dimora, o residenti all'estero, sono applicabili per le norme stabilite dalla procedura civile per le citazioni.</a:t>
            </a:r>
          </a:p>
          <a:p>
            <a:pPr>
              <a:spcAft>
                <a:spcPts val="2250"/>
              </a:spcAft>
              <a:buNone/>
            </a:pPr>
            <a:r>
              <a:rPr lang="it-IT" sz="2800" b="0" i="0" dirty="0">
                <a:solidFill>
                  <a:srgbClr val="333333"/>
                </a:solidFill>
                <a:effectLst/>
              </a:rPr>
              <a:t>Per la effettuata notificazione è corrisposta all'ufficiale giudiziario o all'usciere del conciliatore la </a:t>
            </a:r>
            <a:r>
              <a:rPr lang="it-IT" sz="2800" b="0" i="0" dirty="0" err="1">
                <a:solidFill>
                  <a:srgbClr val="333333"/>
                </a:solidFill>
                <a:effectLst/>
              </a:rPr>
              <a:t>meta`</a:t>
            </a:r>
            <a:r>
              <a:rPr lang="it-IT" sz="2800" b="0" i="0" dirty="0">
                <a:solidFill>
                  <a:srgbClr val="333333"/>
                </a:solidFill>
                <a:effectLst/>
              </a:rPr>
              <a:t> dei diritti spettanti, giusta la tariffa vigente, agli ufficiali giudiziari delle preture.</a:t>
            </a:r>
          </a:p>
        </p:txBody>
      </p:sp>
      <p:sp>
        <p:nvSpPr>
          <p:cNvPr id="4" name="Segnaposto numero diapositiva 3">
            <a:extLst>
              <a:ext uri="{FF2B5EF4-FFF2-40B4-BE49-F238E27FC236}">
                <a16:creationId xmlns:a16="http://schemas.microsoft.com/office/drawing/2014/main" id="{B0CEFFEC-F232-2C8F-2520-FA955A1E2B6E}"/>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20</a:t>
            </a:fld>
            <a:endParaRPr lang="it-IT"/>
          </a:p>
        </p:txBody>
      </p:sp>
    </p:spTree>
    <p:extLst>
      <p:ext uri="{BB962C8B-B14F-4D97-AF65-F5344CB8AC3E}">
        <p14:creationId xmlns:p14="http://schemas.microsoft.com/office/powerpoint/2010/main" val="131891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23E2888-1DBA-95E7-43D4-FF83D93274BE}"/>
              </a:ext>
            </a:extLst>
          </p:cNvPr>
          <p:cNvSpPr>
            <a:spLocks noGrp="1"/>
          </p:cNvSpPr>
          <p:nvPr>
            <p:ph idx="4294967295"/>
          </p:nvPr>
        </p:nvSpPr>
        <p:spPr>
          <a:xfrm>
            <a:off x="2971800" y="4229100"/>
            <a:ext cx="13658850" cy="4310062"/>
          </a:xfrm>
        </p:spPr>
        <p:txBody>
          <a:bodyPr>
            <a:normAutofit/>
          </a:bodyPr>
          <a:lstStyle/>
          <a:p>
            <a:r>
              <a:rPr lang="it-IT" sz="2800" u="sng" dirty="0"/>
              <a:t>Art. 3 </a:t>
            </a:r>
            <a:r>
              <a:rPr lang="it-IT" sz="2800" u="sng" dirty="0" err="1"/>
              <a:t>r.d.</a:t>
            </a:r>
            <a:r>
              <a:rPr lang="it-IT" sz="2800" u="sng" dirty="0"/>
              <a:t> 639/1910 prima della modifica del 2011</a:t>
            </a:r>
          </a:p>
          <a:p>
            <a:pPr marL="0" indent="0">
              <a:buNone/>
            </a:pPr>
            <a:r>
              <a:rPr lang="it-IT" sz="2800" dirty="0"/>
              <a:t>«Entro 30 giorni dalla notificazione dell’ingiunzione, il debitore può contro di queste produrre ricorso od opposizione avanti il conciliatore o il pretore, o il tribunale del luogo in cui ha sede l’ufficio emittente, secondo la rispettiva competenza, a norma del Codice di procedura civile. </a:t>
            </a:r>
          </a:p>
          <a:p>
            <a:pPr marL="0" indent="0">
              <a:buNone/>
            </a:pPr>
            <a:r>
              <a:rPr lang="it-IT" sz="2800" dirty="0"/>
              <a:t>L’autorità adita ha facoltà di sospendere il procedimento coattivo.</a:t>
            </a:r>
          </a:p>
          <a:p>
            <a:pPr marL="0" indent="0">
              <a:buNone/>
            </a:pPr>
            <a:r>
              <a:rPr lang="it-IT" sz="2800" dirty="0"/>
              <a:t>Il provvedimento di sospensione può essere dato dal conciliatore, pretore o presidente con semplice decreto in calce al ricorso»</a:t>
            </a:r>
          </a:p>
        </p:txBody>
      </p:sp>
      <p:sp>
        <p:nvSpPr>
          <p:cNvPr id="4" name="Segnaposto numero diapositiva 3">
            <a:extLst>
              <a:ext uri="{FF2B5EF4-FFF2-40B4-BE49-F238E27FC236}">
                <a16:creationId xmlns:a16="http://schemas.microsoft.com/office/drawing/2014/main" id="{09655194-2EC9-85DF-801E-88F83DC99E62}"/>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21</a:t>
            </a:fld>
            <a:endParaRPr lang="it-IT"/>
          </a:p>
        </p:txBody>
      </p:sp>
      <p:sp>
        <p:nvSpPr>
          <p:cNvPr id="5" name="Titolo 1">
            <a:extLst>
              <a:ext uri="{FF2B5EF4-FFF2-40B4-BE49-F238E27FC236}">
                <a16:creationId xmlns:a16="http://schemas.microsoft.com/office/drawing/2014/main" id="{686F6C41-AA8A-A9E2-CF5B-446380536A6B}"/>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Accertamenti esecutivi e ingiunzioni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2495380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FDB4E7E-29F7-D301-51F7-CD59B30BC557}"/>
              </a:ext>
            </a:extLst>
          </p:cNvPr>
          <p:cNvSpPr>
            <a:spLocks noGrp="1"/>
          </p:cNvSpPr>
          <p:nvPr>
            <p:ph idx="4294967295"/>
          </p:nvPr>
        </p:nvSpPr>
        <p:spPr>
          <a:xfrm>
            <a:off x="2971800" y="4610100"/>
            <a:ext cx="12344400" cy="3471862"/>
          </a:xfrm>
        </p:spPr>
        <p:txBody>
          <a:bodyPr>
            <a:normAutofit/>
          </a:bodyPr>
          <a:lstStyle/>
          <a:p>
            <a:r>
              <a:rPr lang="it-IT" sz="2800" u="sng" dirty="0"/>
              <a:t>Art. 4 sexies </a:t>
            </a:r>
            <a:r>
              <a:rPr lang="it-IT" sz="2800" u="sng" dirty="0" err="1"/>
              <a:t>d.l.</a:t>
            </a:r>
            <a:r>
              <a:rPr lang="it-IT" sz="2800" u="sng" dirty="0"/>
              <a:t> 209/2002 </a:t>
            </a:r>
            <a:r>
              <a:rPr lang="it-IT" sz="2800" u="sng" dirty="0" err="1"/>
              <a:t>conv</a:t>
            </a:r>
            <a:r>
              <a:rPr lang="it-IT" sz="2800" u="sng" dirty="0"/>
              <a:t>. con l. 265/2002 </a:t>
            </a:r>
          </a:p>
          <a:p>
            <a:pPr marL="0" indent="0">
              <a:buNone/>
            </a:pPr>
            <a:r>
              <a:rPr lang="it-IT" sz="2800" dirty="0"/>
              <a:t>2 sexies. I comuni e i concessionari iscritti all'albo di cui all'articolo 53 del decreto legislativo 15 dicembre 1997, n. 446, di seguito denominati "concessionari", procedono alla riscossione coattiva delle somme risultanti dall'ingiunzione prevista dal testo unico di cui al regio decreto 14 aprile 1910, n. 639, secondo le disposizioni contenute nel </a:t>
            </a:r>
            <a:r>
              <a:rPr lang="it-IT" sz="2800" u="sng" dirty="0">
                <a:effectLst>
                  <a:outerShdw blurRad="38100" dist="38100" dir="2700000" algn="tl">
                    <a:srgbClr val="000000">
                      <a:alpha val="43137"/>
                    </a:srgbClr>
                  </a:outerShdw>
                </a:effectLst>
              </a:rPr>
              <a:t>titolo II del decreto del Presidente della Repubblica 29 settembre 1973, n. 602 </a:t>
            </a:r>
            <a:r>
              <a:rPr lang="it-IT" sz="2800" dirty="0"/>
              <a:t>in quanto compatibili</a:t>
            </a:r>
          </a:p>
        </p:txBody>
      </p:sp>
      <p:sp>
        <p:nvSpPr>
          <p:cNvPr id="4" name="Segnaposto numero diapositiva 3">
            <a:extLst>
              <a:ext uri="{FF2B5EF4-FFF2-40B4-BE49-F238E27FC236}">
                <a16:creationId xmlns:a16="http://schemas.microsoft.com/office/drawing/2014/main" id="{663EE8EF-17CD-5A81-BF3C-15796EE6F4E4}"/>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22</a:t>
            </a:fld>
            <a:endParaRPr lang="it-IT"/>
          </a:p>
        </p:txBody>
      </p:sp>
      <p:sp>
        <p:nvSpPr>
          <p:cNvPr id="5" name="Titolo 1">
            <a:extLst>
              <a:ext uri="{FF2B5EF4-FFF2-40B4-BE49-F238E27FC236}">
                <a16:creationId xmlns:a16="http://schemas.microsoft.com/office/drawing/2014/main" id="{A576DECD-C0DB-A953-0423-B2CE8FF5D547}"/>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Accertamenti esecutivi e ingiunzioni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3334028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12775D6-E582-95F7-B7E6-8E9D89E939B3}"/>
              </a:ext>
            </a:extLst>
          </p:cNvPr>
          <p:cNvSpPr>
            <a:spLocks noGrp="1"/>
          </p:cNvSpPr>
          <p:nvPr>
            <p:ph idx="4294967295"/>
          </p:nvPr>
        </p:nvSpPr>
        <p:spPr>
          <a:xfrm>
            <a:off x="1447800" y="4000500"/>
            <a:ext cx="15773400" cy="4803513"/>
          </a:xfrm>
        </p:spPr>
        <p:txBody>
          <a:bodyPr>
            <a:normAutofit/>
          </a:bodyPr>
          <a:lstStyle/>
          <a:p>
            <a:r>
              <a:rPr lang="it-IT" sz="2800" u="sng" dirty="0" err="1"/>
              <a:t>D.l.</a:t>
            </a:r>
            <a:r>
              <a:rPr lang="it-IT" sz="2800" u="sng" dirty="0"/>
              <a:t> 70/2011 </a:t>
            </a:r>
            <a:r>
              <a:rPr lang="it-IT" sz="2800" u="sng" dirty="0" err="1"/>
              <a:t>conv</a:t>
            </a:r>
            <a:r>
              <a:rPr lang="it-IT" sz="2800" u="sng" dirty="0"/>
              <a:t>. con l. 106/2011 art. 7 gg quater e seguenti</a:t>
            </a:r>
          </a:p>
          <a:p>
            <a:pPr marL="0" indent="0">
              <a:buNone/>
            </a:pPr>
            <a:r>
              <a:rPr lang="it-IT" sz="2800" dirty="0"/>
              <a:t>gg quater) a decorrere dalla data di cui alla lettera gg-ter), i comuni effettuano la riscossione coattiva delle proprie entrate, anche tributarie:</a:t>
            </a:r>
          </a:p>
          <a:p>
            <a:pPr marL="0" indent="0">
              <a:buNone/>
            </a:pPr>
            <a:r>
              <a:rPr lang="it-IT" sz="2800" dirty="0"/>
              <a:t>1) Sulla base dell’ingiunzione prevista dal </a:t>
            </a:r>
            <a:r>
              <a:rPr lang="it-IT" sz="2800" u="sng" dirty="0"/>
              <a:t>testo unico di cui al </a:t>
            </a:r>
            <a:r>
              <a:rPr lang="it-IT" sz="2800" u="sng" dirty="0" err="1"/>
              <a:t>r.d.</a:t>
            </a:r>
            <a:r>
              <a:rPr lang="it-IT" sz="2800" u="sng" dirty="0"/>
              <a:t> 14 aprile 1910, n. 639</a:t>
            </a:r>
            <a:r>
              <a:rPr lang="it-IT" sz="2800" dirty="0"/>
              <a:t>, che costituisce titolo esecutivo, nonché secondo </a:t>
            </a:r>
            <a:r>
              <a:rPr lang="it-IT" sz="2800" u="sng" dirty="0"/>
              <a:t>le disposizioni del titolo II del decreto del Presidente della Repubblica 29 settembre 1973, n. 602</a:t>
            </a:r>
            <a:r>
              <a:rPr lang="it-IT" sz="2800" dirty="0"/>
              <a:t>, stabilite in quanto compatibili, comunque nel rispetto dei limiti di importo e delle condizioni stabilite per gli agenti della riscossione in caso di iscrizione ipotecaria e di espropriazione forzata immobiliare (esclusivamente se gli stessi procedono in gestione diretta ovvero mediante società a capitale interamente pubblico ai sensi dell’art. 52 comma 5 lett. b) numero 3, del decreto legislativo 15 dicembre 1997, n. 446)</a:t>
            </a:r>
          </a:p>
        </p:txBody>
      </p:sp>
      <p:sp>
        <p:nvSpPr>
          <p:cNvPr id="4" name="Segnaposto numero diapositiva 3">
            <a:extLst>
              <a:ext uri="{FF2B5EF4-FFF2-40B4-BE49-F238E27FC236}">
                <a16:creationId xmlns:a16="http://schemas.microsoft.com/office/drawing/2014/main" id="{38F412D8-41A8-AE79-B94E-1E88010A3856}"/>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23</a:t>
            </a:fld>
            <a:endParaRPr lang="it-IT"/>
          </a:p>
        </p:txBody>
      </p:sp>
      <p:sp>
        <p:nvSpPr>
          <p:cNvPr id="5" name="Titolo 1">
            <a:extLst>
              <a:ext uri="{FF2B5EF4-FFF2-40B4-BE49-F238E27FC236}">
                <a16:creationId xmlns:a16="http://schemas.microsoft.com/office/drawing/2014/main" id="{743B4A2F-D278-2C66-64DF-A30FD3391FAC}"/>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Accertamenti esecutivi e ingiunzioni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121123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0E401E9-1747-3857-636F-BC0D1A6FB98C}"/>
              </a:ext>
            </a:extLst>
          </p:cNvPr>
          <p:cNvSpPr>
            <a:spLocks noGrp="1"/>
          </p:cNvSpPr>
          <p:nvPr>
            <p:ph idx="4294967295"/>
          </p:nvPr>
        </p:nvSpPr>
        <p:spPr>
          <a:xfrm>
            <a:off x="2133600" y="4152900"/>
            <a:ext cx="14706600" cy="4310062"/>
          </a:xfrm>
        </p:spPr>
        <p:txBody>
          <a:bodyPr>
            <a:normAutofit/>
          </a:bodyPr>
          <a:lstStyle/>
          <a:p>
            <a:r>
              <a:rPr lang="it-IT" sz="2800" u="sng" dirty="0"/>
              <a:t>Art. 34 d.lgs. 150/2011 modifica all’art. 3 </a:t>
            </a:r>
            <a:r>
              <a:rPr lang="it-IT" sz="2800" u="sng" dirty="0" err="1"/>
              <a:t>r.d.</a:t>
            </a:r>
            <a:r>
              <a:rPr lang="it-IT" sz="2800" u="sng" dirty="0"/>
              <a:t> 639/1910</a:t>
            </a:r>
          </a:p>
          <a:p>
            <a:pPr marL="0" indent="0">
              <a:buNone/>
            </a:pPr>
            <a:endParaRPr lang="it-IT" sz="2800" dirty="0"/>
          </a:p>
          <a:p>
            <a:pPr marL="0" indent="0">
              <a:buNone/>
            </a:pPr>
            <a:r>
              <a:rPr lang="it-IT" sz="2800" dirty="0"/>
              <a:t>«Art. 3 </a:t>
            </a:r>
          </a:p>
          <a:p>
            <a:pPr marL="0" indent="0">
              <a:buNone/>
            </a:pPr>
            <a:r>
              <a:rPr lang="it-IT" sz="2800" dirty="0"/>
              <a:t>(art. 3, legge 24 dicembre 1908, n. 797)</a:t>
            </a:r>
          </a:p>
          <a:p>
            <a:pPr marL="0" indent="0">
              <a:buNone/>
            </a:pPr>
            <a:endParaRPr lang="it-IT" sz="2800" dirty="0"/>
          </a:p>
          <a:p>
            <a:pPr marL="0" indent="0">
              <a:buNone/>
            </a:pPr>
            <a:r>
              <a:rPr lang="it-IT" sz="2800" dirty="0"/>
              <a:t>Avverso l’ingiunzione prevista dal comma 2 si può proporre opposizione davanti all’autorità giudiziaria ordinaria. L’opposizione è disciplinata </a:t>
            </a:r>
            <a:r>
              <a:rPr lang="it-IT" sz="2800" u="sng" dirty="0"/>
              <a:t>dall’articolo 32 d.lgs. 1° settembre 2011, n. 150</a:t>
            </a:r>
            <a:r>
              <a:rPr lang="it-IT" sz="2800" dirty="0"/>
              <a:t>»</a:t>
            </a:r>
          </a:p>
        </p:txBody>
      </p:sp>
      <p:sp>
        <p:nvSpPr>
          <p:cNvPr id="4" name="Segnaposto numero diapositiva 3">
            <a:extLst>
              <a:ext uri="{FF2B5EF4-FFF2-40B4-BE49-F238E27FC236}">
                <a16:creationId xmlns:a16="http://schemas.microsoft.com/office/drawing/2014/main" id="{70FDB770-E4B9-9619-D696-58EC75E39981}"/>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24</a:t>
            </a:fld>
            <a:endParaRPr lang="it-IT"/>
          </a:p>
        </p:txBody>
      </p:sp>
      <p:sp>
        <p:nvSpPr>
          <p:cNvPr id="5" name="Titolo 1">
            <a:extLst>
              <a:ext uri="{FF2B5EF4-FFF2-40B4-BE49-F238E27FC236}">
                <a16:creationId xmlns:a16="http://schemas.microsoft.com/office/drawing/2014/main" id="{4CA4FB36-0319-91DF-68BA-5EB59803C0A7}"/>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Accertamenti esecutivi e ingiunzioni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556620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CE77DBA-3122-6CA6-0AE7-9ED6265AC8B0}"/>
              </a:ext>
            </a:extLst>
          </p:cNvPr>
          <p:cNvSpPr>
            <a:spLocks noGrp="1"/>
          </p:cNvSpPr>
          <p:nvPr>
            <p:ph idx="4294967295"/>
          </p:nvPr>
        </p:nvSpPr>
        <p:spPr>
          <a:xfrm>
            <a:off x="1600200" y="3471864"/>
            <a:ext cx="15773400" cy="6062662"/>
          </a:xfrm>
        </p:spPr>
        <p:txBody>
          <a:bodyPr>
            <a:normAutofit/>
          </a:bodyPr>
          <a:lstStyle/>
          <a:p>
            <a:r>
              <a:rPr lang="it-IT" sz="2800" u="sng" dirty="0"/>
              <a:t>Art. 32 d.lgs. 150/2011</a:t>
            </a:r>
          </a:p>
          <a:p>
            <a:pPr marL="0" indent="0" defTabSz="1371600">
              <a:spcBef>
                <a:spcPts val="1500"/>
              </a:spcBef>
              <a:buClr>
                <a:srgbClr val="9BAFB5"/>
              </a:buClr>
              <a:buNone/>
              <a:defRPr/>
            </a:pPr>
            <a:r>
              <a:rPr lang="it-IT" sz="2800" b="1" dirty="0">
                <a:solidFill>
                  <a:srgbClr val="333333"/>
                </a:solidFill>
              </a:rPr>
              <a:t>«Dell'opposizione a procedura coattiva per la riscossione delle entrate patrimoniali dello Stato e degli altri enti pubblici»</a:t>
            </a:r>
          </a:p>
          <a:p>
            <a:pPr defTabSz="1371600">
              <a:spcBef>
                <a:spcPts val="1500"/>
              </a:spcBef>
              <a:spcAft>
                <a:spcPts val="2250"/>
              </a:spcAft>
              <a:buClr>
                <a:srgbClr val="9BAFB5"/>
              </a:buClr>
              <a:buNone/>
              <a:defRPr/>
            </a:pPr>
            <a:r>
              <a:rPr lang="it-IT" sz="2800" dirty="0">
                <a:solidFill>
                  <a:srgbClr val="333333"/>
                </a:solidFill>
              </a:rPr>
              <a:t>1. Le controversie in materia di opposizione all'ingiunzione per il pagamento delle entrate patrimoniali degli enti pubblici di cui all'articolo </a:t>
            </a:r>
            <a:r>
              <a:rPr lang="it-IT" sz="2800" u="sng" dirty="0">
                <a:solidFill>
                  <a:srgbClr val="0F8538"/>
                </a:solidFill>
                <a:hlinkClick r:id="rId2" action="ppaction://hlinkfile"/>
              </a:rPr>
              <a:t>3 del testo unico</a:t>
            </a:r>
            <a:r>
              <a:rPr lang="it-IT" sz="2800" dirty="0">
                <a:solidFill>
                  <a:srgbClr val="333333"/>
                </a:solidFill>
              </a:rPr>
              <a:t> delle disposizioni di legge relative alla riscossione delle entrate patrimoniali dello Stato e degli altri enti pubblici approvato con </a:t>
            </a:r>
            <a:r>
              <a:rPr lang="it-IT" sz="2800" u="sng" dirty="0">
                <a:solidFill>
                  <a:srgbClr val="0F8538"/>
                </a:solidFill>
                <a:hlinkClick r:id="rId3"/>
              </a:rPr>
              <a:t>regio decreto 14 aprile 1910, n. 639</a:t>
            </a:r>
            <a:r>
              <a:rPr lang="it-IT" sz="2800" dirty="0">
                <a:solidFill>
                  <a:srgbClr val="333333"/>
                </a:solidFill>
              </a:rPr>
              <a:t>, sono regolate dal rito ordinario di cognizione.</a:t>
            </a:r>
          </a:p>
          <a:p>
            <a:pPr defTabSz="1371600">
              <a:spcBef>
                <a:spcPts val="1500"/>
              </a:spcBef>
              <a:spcAft>
                <a:spcPts val="2250"/>
              </a:spcAft>
              <a:buClr>
                <a:srgbClr val="9BAFB5"/>
              </a:buClr>
              <a:buNone/>
              <a:defRPr/>
            </a:pPr>
            <a:r>
              <a:rPr lang="it-IT" sz="2800" dirty="0">
                <a:solidFill>
                  <a:srgbClr val="333333"/>
                </a:solidFill>
              </a:rPr>
              <a:t>2. E' competente il giudice del luogo in cui ha sede l'ufficio che ha emesso il provvedimento opposto. </a:t>
            </a:r>
          </a:p>
          <a:p>
            <a:pPr marL="0" indent="0" defTabSz="1371600">
              <a:spcBef>
                <a:spcPts val="1500"/>
              </a:spcBef>
              <a:spcAft>
                <a:spcPts val="2250"/>
              </a:spcAft>
              <a:buClr>
                <a:srgbClr val="9BAFB5"/>
              </a:buClr>
              <a:buNone/>
              <a:defRPr/>
            </a:pPr>
            <a:r>
              <a:rPr lang="it-IT" sz="2800" dirty="0">
                <a:solidFill>
                  <a:srgbClr val="333333"/>
                </a:solidFill>
              </a:rPr>
              <a:t>3. L'efficacia esecutiva del provvedimento impugnato può essere sospesa secondo quanto previsto dall'articolo 5.</a:t>
            </a:r>
          </a:p>
        </p:txBody>
      </p:sp>
      <p:sp>
        <p:nvSpPr>
          <p:cNvPr id="4" name="Segnaposto numero diapositiva 3">
            <a:extLst>
              <a:ext uri="{FF2B5EF4-FFF2-40B4-BE49-F238E27FC236}">
                <a16:creationId xmlns:a16="http://schemas.microsoft.com/office/drawing/2014/main" id="{698A4AD2-B5D7-C34F-55F6-F254C6789D2E}"/>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25</a:t>
            </a:fld>
            <a:endParaRPr lang="it-IT"/>
          </a:p>
        </p:txBody>
      </p:sp>
      <p:sp>
        <p:nvSpPr>
          <p:cNvPr id="5" name="Titolo 1">
            <a:extLst>
              <a:ext uri="{FF2B5EF4-FFF2-40B4-BE49-F238E27FC236}">
                <a16:creationId xmlns:a16="http://schemas.microsoft.com/office/drawing/2014/main" id="{52948C6F-23B2-D071-B92F-30FEA6584936}"/>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Accertamenti esecutivi e ingiunzioni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19798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0DD2F09-4D3C-676B-DBF2-3CC9AC63D5C9}"/>
              </a:ext>
            </a:extLst>
          </p:cNvPr>
          <p:cNvSpPr>
            <a:spLocks noGrp="1"/>
          </p:cNvSpPr>
          <p:nvPr>
            <p:ph idx="4294967295"/>
          </p:nvPr>
        </p:nvSpPr>
        <p:spPr>
          <a:xfrm>
            <a:off x="2057400" y="3695700"/>
            <a:ext cx="14668500" cy="5376862"/>
          </a:xfrm>
        </p:spPr>
        <p:txBody>
          <a:bodyPr>
            <a:normAutofit/>
          </a:bodyPr>
          <a:lstStyle/>
          <a:p>
            <a:r>
              <a:rPr lang="it-IT" sz="2800" u="sng" dirty="0"/>
              <a:t>Art. 5 d.lgs. 150/2011</a:t>
            </a:r>
          </a:p>
          <a:p>
            <a:pPr marL="0" indent="0" defTabSz="1371600">
              <a:spcBef>
                <a:spcPts val="1500"/>
              </a:spcBef>
              <a:buClr>
                <a:srgbClr val="9BAFB5"/>
              </a:buClr>
              <a:buNone/>
              <a:defRPr/>
            </a:pPr>
            <a:r>
              <a:rPr lang="it-IT" sz="2800" b="1" dirty="0">
                <a:solidFill>
                  <a:srgbClr val="333333"/>
                </a:solidFill>
              </a:rPr>
              <a:t>«Sospensione dell'efficacia esecutiva del provvedimento impugnato»</a:t>
            </a:r>
          </a:p>
          <a:p>
            <a:pPr defTabSz="1371600">
              <a:spcBef>
                <a:spcPts val="1500"/>
              </a:spcBef>
              <a:spcAft>
                <a:spcPts val="2250"/>
              </a:spcAft>
              <a:buClr>
                <a:srgbClr val="9BAFB5"/>
              </a:buClr>
              <a:buNone/>
              <a:defRPr/>
            </a:pPr>
            <a:r>
              <a:rPr lang="it-IT" sz="2800" dirty="0">
                <a:solidFill>
                  <a:srgbClr val="333333"/>
                </a:solidFill>
              </a:rPr>
              <a:t>1. Nei casi in cui il presente decreto prevede la sospensione dell'efficacia esecutiva del provvedimento impugnato il giudice vi provvede, se richiesto e sentite le parti, con ordinanza non impugnabile, quando ricorrono gravi e circostanziate ragioni esplicitamente indicate nella motivazione.</a:t>
            </a:r>
          </a:p>
          <a:p>
            <a:pPr marL="0" indent="0" defTabSz="1371600">
              <a:spcBef>
                <a:spcPts val="1500"/>
              </a:spcBef>
              <a:spcAft>
                <a:spcPts val="2250"/>
              </a:spcAft>
              <a:buClr>
                <a:srgbClr val="9BAFB5"/>
              </a:buClr>
              <a:buNone/>
              <a:defRPr/>
            </a:pPr>
            <a:r>
              <a:rPr lang="it-IT" sz="2800" dirty="0">
                <a:solidFill>
                  <a:srgbClr val="333333"/>
                </a:solidFill>
              </a:rPr>
              <a:t>2. In caso di pericolo imminente di un danno grave e irreparabile, la sospensione può essere disposta con decreto pronunciato fuori udienza. La sospensione diviene inefficace se non è confermata, entro la prima udienza successiva, con l'ordinanza di cui al comma 1.</a:t>
            </a:r>
          </a:p>
          <a:p>
            <a:pPr marL="0" indent="0">
              <a:buNone/>
            </a:pPr>
            <a:endParaRPr lang="it-IT" sz="2800" u="sng" dirty="0"/>
          </a:p>
        </p:txBody>
      </p:sp>
      <p:sp>
        <p:nvSpPr>
          <p:cNvPr id="4" name="Segnaposto numero diapositiva 3">
            <a:extLst>
              <a:ext uri="{FF2B5EF4-FFF2-40B4-BE49-F238E27FC236}">
                <a16:creationId xmlns:a16="http://schemas.microsoft.com/office/drawing/2014/main" id="{18A20725-5765-D690-5899-C106439AC8FA}"/>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26</a:t>
            </a:fld>
            <a:endParaRPr lang="it-IT"/>
          </a:p>
        </p:txBody>
      </p:sp>
      <p:sp>
        <p:nvSpPr>
          <p:cNvPr id="5" name="Titolo 1">
            <a:extLst>
              <a:ext uri="{FF2B5EF4-FFF2-40B4-BE49-F238E27FC236}">
                <a16:creationId xmlns:a16="http://schemas.microsoft.com/office/drawing/2014/main" id="{2CA23CDD-DBA2-F9E1-6788-A33C52E4743E}"/>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a:solidFill>
                  <a:srgbClr val="0066CC"/>
                </a:solidFill>
                <a:latin typeface="Segoe UI"/>
                <a:ea typeface="+mn-ea"/>
                <a:cs typeface="+mn-cs"/>
              </a:rPr>
              <a:t>Accertamenti esecutivi e ingiunzioni</a:t>
            </a:r>
          </a:p>
        </p:txBody>
      </p:sp>
    </p:spTree>
    <p:extLst>
      <p:ext uri="{BB962C8B-B14F-4D97-AF65-F5344CB8AC3E}">
        <p14:creationId xmlns:p14="http://schemas.microsoft.com/office/powerpoint/2010/main" val="4216878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B4AF09-AA78-DB38-6B70-7A0790892813}"/>
              </a:ext>
            </a:extLst>
          </p:cNvPr>
          <p:cNvSpPr>
            <a:spLocks noGrp="1"/>
          </p:cNvSpPr>
          <p:nvPr>
            <p:ph type="title" idx="4294967295"/>
          </p:nvPr>
        </p:nvSpPr>
        <p:spPr>
          <a:xfrm>
            <a:off x="1257300" y="547688"/>
            <a:ext cx="15773400" cy="1988345"/>
          </a:xfrm>
        </p:spPr>
        <p:txBody>
          <a:bodyPr>
            <a:normAutofit/>
          </a:bodyPr>
          <a:lstStyle/>
          <a:p>
            <a:r>
              <a:rPr lang="it-IT" sz="3200" b="1" dirty="0">
                <a:solidFill>
                  <a:srgbClr val="0066CC"/>
                </a:solidFill>
                <a:latin typeface="Segoe UI"/>
                <a:ea typeface="+mn-ea"/>
                <a:cs typeface="+mn-cs"/>
              </a:rPr>
              <a:t>Pignoramenti mobiliari</a:t>
            </a:r>
          </a:p>
        </p:txBody>
      </p:sp>
      <p:sp>
        <p:nvSpPr>
          <p:cNvPr id="3" name="Segnaposto contenuto 2">
            <a:extLst>
              <a:ext uri="{FF2B5EF4-FFF2-40B4-BE49-F238E27FC236}">
                <a16:creationId xmlns:a16="http://schemas.microsoft.com/office/drawing/2014/main" id="{D61B67DE-2695-30AB-6C91-8C24D9EBBAF1}"/>
              </a:ext>
            </a:extLst>
          </p:cNvPr>
          <p:cNvSpPr>
            <a:spLocks noGrp="1"/>
          </p:cNvSpPr>
          <p:nvPr>
            <p:ph idx="4294967295"/>
          </p:nvPr>
        </p:nvSpPr>
        <p:spPr>
          <a:xfrm>
            <a:off x="2971800" y="3553682"/>
            <a:ext cx="11658600" cy="4691062"/>
          </a:xfrm>
        </p:spPr>
        <p:txBody>
          <a:bodyPr/>
          <a:lstStyle/>
          <a:p>
            <a:endParaRPr lang="it-IT" dirty="0"/>
          </a:p>
          <a:p>
            <a:pPr marL="0" indent="0">
              <a:buNone/>
            </a:pPr>
            <a:r>
              <a:rPr lang="it-IT" dirty="0"/>
              <a:t>                                                          esecuzioni immobiliari </a:t>
            </a:r>
          </a:p>
          <a:p>
            <a:pPr marL="0" indent="0">
              <a:buNone/>
            </a:pPr>
            <a:endParaRPr lang="it-IT" dirty="0"/>
          </a:p>
          <a:p>
            <a:pPr marL="0" indent="0">
              <a:buNone/>
            </a:pPr>
            <a:r>
              <a:rPr lang="it-IT" dirty="0"/>
              <a:t>Le esecuzioni si dividono in </a:t>
            </a:r>
          </a:p>
          <a:p>
            <a:endParaRPr lang="it-IT" dirty="0"/>
          </a:p>
          <a:p>
            <a:pPr marL="0" indent="0">
              <a:buNone/>
            </a:pPr>
            <a:r>
              <a:rPr lang="it-IT" dirty="0"/>
              <a:t>                                                           esecuzioni mobiliari </a:t>
            </a:r>
          </a:p>
          <a:p>
            <a:endParaRPr lang="it-IT" dirty="0"/>
          </a:p>
        </p:txBody>
      </p:sp>
      <p:cxnSp>
        <p:nvCxnSpPr>
          <p:cNvPr id="5" name="Connettore 2 4">
            <a:extLst>
              <a:ext uri="{FF2B5EF4-FFF2-40B4-BE49-F238E27FC236}">
                <a16:creationId xmlns:a16="http://schemas.microsoft.com/office/drawing/2014/main" id="{8B35E889-9A7C-A45A-B941-BF90B752D0AB}"/>
              </a:ext>
            </a:extLst>
          </p:cNvPr>
          <p:cNvCxnSpPr>
            <a:cxnSpLocks/>
          </p:cNvCxnSpPr>
          <p:nvPr/>
        </p:nvCxnSpPr>
        <p:spPr>
          <a:xfrm flipV="1">
            <a:off x="7625549" y="4765643"/>
            <a:ext cx="608860" cy="755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nettore 2 6">
            <a:extLst>
              <a:ext uri="{FF2B5EF4-FFF2-40B4-BE49-F238E27FC236}">
                <a16:creationId xmlns:a16="http://schemas.microsoft.com/office/drawing/2014/main" id="{1AEA65A4-4B22-A517-2E88-B54168D7D561}"/>
              </a:ext>
            </a:extLst>
          </p:cNvPr>
          <p:cNvCxnSpPr>
            <a:cxnSpLocks/>
          </p:cNvCxnSpPr>
          <p:nvPr/>
        </p:nvCxnSpPr>
        <p:spPr>
          <a:xfrm>
            <a:off x="7625549" y="5899213"/>
            <a:ext cx="763850" cy="6743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Segnaposto numero diapositiva 7">
            <a:extLst>
              <a:ext uri="{FF2B5EF4-FFF2-40B4-BE49-F238E27FC236}">
                <a16:creationId xmlns:a16="http://schemas.microsoft.com/office/drawing/2014/main" id="{8EBF2FA0-D065-ED3F-9D84-94B47AC3143A}"/>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27</a:t>
            </a:fld>
            <a:endParaRPr lang="it-IT"/>
          </a:p>
        </p:txBody>
      </p:sp>
    </p:spTree>
    <p:extLst>
      <p:ext uri="{BB962C8B-B14F-4D97-AF65-F5344CB8AC3E}">
        <p14:creationId xmlns:p14="http://schemas.microsoft.com/office/powerpoint/2010/main" val="353357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E498EE7-5FC7-ED57-29D4-C8E53E0AAFCA}"/>
              </a:ext>
            </a:extLst>
          </p:cNvPr>
          <p:cNvSpPr>
            <a:spLocks noGrp="1"/>
          </p:cNvSpPr>
          <p:nvPr>
            <p:ph idx="4294967295"/>
          </p:nvPr>
        </p:nvSpPr>
        <p:spPr>
          <a:xfrm>
            <a:off x="1257300" y="3471863"/>
            <a:ext cx="15773400" cy="6062663"/>
          </a:xfrm>
        </p:spPr>
        <p:txBody>
          <a:bodyPr>
            <a:normAutofit/>
          </a:bodyPr>
          <a:lstStyle/>
          <a:p>
            <a:pPr defTabSz="1371600">
              <a:spcBef>
                <a:spcPts val="1500"/>
              </a:spcBef>
              <a:buClr>
                <a:srgbClr val="9BAFB5"/>
              </a:buClr>
              <a:defRPr/>
            </a:pPr>
            <a:r>
              <a:rPr lang="it-IT" sz="2400" u="sng" dirty="0">
                <a:solidFill>
                  <a:srgbClr val="000000">
                    <a:lumMod val="85000"/>
                    <a:lumOff val="15000"/>
                  </a:srgbClr>
                </a:solidFill>
              </a:rPr>
              <a:t>Le esecuzioni immobiliari sono soggette ai limiti di cui all’art. 76 del dpr 602/1973 come specificato all’art. 7 gg quater</a:t>
            </a:r>
          </a:p>
          <a:p>
            <a:pPr defTabSz="1371600">
              <a:spcBef>
                <a:spcPts val="1500"/>
              </a:spcBef>
              <a:buClr>
                <a:srgbClr val="9BAFB5"/>
              </a:buClr>
              <a:defRPr/>
            </a:pPr>
            <a:r>
              <a:rPr lang="it-IT" sz="2400" dirty="0">
                <a:solidFill>
                  <a:srgbClr val="000000">
                    <a:lumMod val="85000"/>
                    <a:lumOff val="15000"/>
                  </a:srgbClr>
                </a:solidFill>
              </a:rPr>
              <a:t>Art. 76 dpr 602/1973 «</a:t>
            </a:r>
            <a:r>
              <a:rPr lang="it-IT" sz="2400" i="1" dirty="0">
                <a:solidFill>
                  <a:srgbClr val="000000">
                    <a:lumMod val="85000"/>
                    <a:lumOff val="15000"/>
                  </a:srgbClr>
                </a:solidFill>
              </a:rPr>
              <a:t>Ferma la facoltà di intervento ai sensi dell'articolo 499 del codice di procedura civile, l'agente della riscossione:</a:t>
            </a:r>
          </a:p>
          <a:p>
            <a:pPr defTabSz="1371600">
              <a:spcBef>
                <a:spcPts val="1500"/>
              </a:spcBef>
              <a:buClr>
                <a:srgbClr val="9BAFB5"/>
              </a:buClr>
              <a:defRPr/>
            </a:pPr>
            <a:r>
              <a:rPr lang="it-IT" sz="2400" i="1" dirty="0">
                <a:solidFill>
                  <a:srgbClr val="000000">
                    <a:lumMod val="85000"/>
                    <a:lumOff val="15000"/>
                  </a:srgbClr>
                </a:solidFill>
              </a:rPr>
              <a:t>a) non dà corso all'espropriazione se l'unico immobile di proprietà del debitore, con esclusione delle abitazioni di lusso aventi le caratteristiche individuate dal decreto del Ministro per i lavori pubblici 2 agosto 1969, pubblicato nella Gazzetta Ufficiale n. 218 del 27 agosto 1969, e comunque dei fabbricati classificati nelle categorie catastali A/8 e A/9, è adibito ad uso abitativo e lo stesso vi risiede anagraficamente; a-bis) non dà corso all'espropriazione per uno specifico paniere di beni definiti "beni essenziali" individuato ai sensi dell'articolo 514 del codice di procedura civile; </a:t>
            </a:r>
          </a:p>
          <a:p>
            <a:pPr defTabSz="1371600">
              <a:spcBef>
                <a:spcPts val="1500"/>
              </a:spcBef>
              <a:buClr>
                <a:srgbClr val="9BAFB5"/>
              </a:buClr>
              <a:defRPr/>
            </a:pPr>
            <a:r>
              <a:rPr lang="it-IT" sz="2400" i="1" dirty="0">
                <a:solidFill>
                  <a:srgbClr val="000000">
                    <a:lumMod val="85000"/>
                    <a:lumOff val="15000"/>
                  </a:srgbClr>
                </a:solidFill>
              </a:rPr>
              <a:t>b) nei casi diversi da quello di cui alla lettera a), può procedere all'espropriazione immobiliare se l'importo complessivo del credito per cui procede supera centoventimila euro. L'espropriazione può essere avviata se è stata iscritta l'ipoteca di cui all'articolo 77 e sono decorsi almeno sei mesi dall'iscrizione senza che il debito sia stato estinto. </a:t>
            </a:r>
          </a:p>
          <a:p>
            <a:pPr defTabSz="1371600">
              <a:spcBef>
                <a:spcPts val="1500"/>
              </a:spcBef>
              <a:buClr>
                <a:srgbClr val="9BAFB5"/>
              </a:buClr>
              <a:defRPr/>
            </a:pPr>
            <a:r>
              <a:rPr lang="it-IT" sz="2400" i="1" dirty="0">
                <a:solidFill>
                  <a:srgbClr val="000000">
                    <a:lumMod val="85000"/>
                    <a:lumOff val="15000"/>
                  </a:srgbClr>
                </a:solidFill>
              </a:rPr>
              <a:t>2. Il concessionario non procede all'espropriazione immobiliare se il valore dei beni, determinato a norma dell' articolo 79   e diminuito delle passività ipotecarie aventi priorità sul credito per il quale si procede, è inferiore all'importo indicato nel comma 1</a:t>
            </a:r>
            <a:r>
              <a:rPr lang="it-IT" sz="2400" dirty="0">
                <a:solidFill>
                  <a:srgbClr val="000000">
                    <a:lumMod val="85000"/>
                    <a:lumOff val="15000"/>
                  </a:srgbClr>
                </a:solidFill>
              </a:rPr>
              <a:t>»</a:t>
            </a:r>
          </a:p>
          <a:p>
            <a:endParaRPr lang="it-IT" sz="2400" dirty="0"/>
          </a:p>
        </p:txBody>
      </p:sp>
      <p:sp>
        <p:nvSpPr>
          <p:cNvPr id="4" name="Segnaposto numero diapositiva 3">
            <a:extLst>
              <a:ext uri="{FF2B5EF4-FFF2-40B4-BE49-F238E27FC236}">
                <a16:creationId xmlns:a16="http://schemas.microsoft.com/office/drawing/2014/main" id="{EE779DA0-5922-A332-B407-9388932505A2}"/>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28</a:t>
            </a:fld>
            <a:endParaRPr lang="it-IT"/>
          </a:p>
        </p:txBody>
      </p:sp>
      <p:sp>
        <p:nvSpPr>
          <p:cNvPr id="5" name="Titolo 1">
            <a:extLst>
              <a:ext uri="{FF2B5EF4-FFF2-40B4-BE49-F238E27FC236}">
                <a16:creationId xmlns:a16="http://schemas.microsoft.com/office/drawing/2014/main" id="{234901BA-40B0-5215-ADC3-A2951941BF2C}"/>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Pignoramenti mobiliari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535807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83950F-0A96-1443-8999-AFF350CD9FCA}"/>
              </a:ext>
            </a:extLst>
          </p:cNvPr>
          <p:cNvSpPr>
            <a:spLocks noGrp="1"/>
          </p:cNvSpPr>
          <p:nvPr>
            <p:ph idx="4294967295"/>
          </p:nvPr>
        </p:nvSpPr>
        <p:spPr>
          <a:xfrm>
            <a:off x="1981200" y="5143500"/>
            <a:ext cx="14859000" cy="1566862"/>
          </a:xfrm>
        </p:spPr>
        <p:txBody>
          <a:bodyPr>
            <a:normAutofit fontScale="92500" lnSpcReduction="10000"/>
          </a:bodyPr>
          <a:lstStyle/>
          <a:p>
            <a:pPr>
              <a:buFont typeface="Wingdings" pitchFamily="2" charset="2"/>
              <a:buChar char="Ø"/>
            </a:pPr>
            <a:r>
              <a:rPr lang="it-IT" dirty="0"/>
              <a:t>I LIMITI PIU’ IMPORTANTI DERIVANO DALL’IMPORTO - € 120.000,00 E UNICO IMMOBILE</a:t>
            </a:r>
          </a:p>
          <a:p>
            <a:pPr marL="0" indent="0">
              <a:buNone/>
            </a:pPr>
            <a:r>
              <a:rPr lang="it-IT" dirty="0"/>
              <a:t> </a:t>
            </a:r>
          </a:p>
          <a:p>
            <a:pPr>
              <a:buFont typeface="Wingdings" pitchFamily="2" charset="2"/>
              <a:buChar char="Ø"/>
            </a:pPr>
            <a:r>
              <a:rPr lang="it-IT" dirty="0"/>
              <a:t>NECESSARIA LA PREVENTIVA ISCRIZIONE DI IPOTECA EX ART. 77 DRP 602/1973 PER 6 MESI </a:t>
            </a:r>
          </a:p>
          <a:p>
            <a:pPr>
              <a:buFont typeface="Wingdings" pitchFamily="2" charset="2"/>
              <a:buChar char="Ø"/>
            </a:pPr>
            <a:endParaRPr lang="it-IT" dirty="0"/>
          </a:p>
        </p:txBody>
      </p:sp>
      <p:sp>
        <p:nvSpPr>
          <p:cNvPr id="4" name="Segnaposto numero diapositiva 3">
            <a:extLst>
              <a:ext uri="{FF2B5EF4-FFF2-40B4-BE49-F238E27FC236}">
                <a16:creationId xmlns:a16="http://schemas.microsoft.com/office/drawing/2014/main" id="{B5A7213E-20CE-D7CD-412C-FB51C0953B45}"/>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29</a:t>
            </a:fld>
            <a:endParaRPr lang="it-IT"/>
          </a:p>
        </p:txBody>
      </p:sp>
      <p:sp>
        <p:nvSpPr>
          <p:cNvPr id="5" name="Titolo 1">
            <a:extLst>
              <a:ext uri="{FF2B5EF4-FFF2-40B4-BE49-F238E27FC236}">
                <a16:creationId xmlns:a16="http://schemas.microsoft.com/office/drawing/2014/main" id="{305A799F-DC31-CAF5-807F-BFC44ADA937B}"/>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Pignoramenti mobiliari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322874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3352800" y="1823578"/>
            <a:ext cx="6819900" cy="492443"/>
          </a:xfrm>
          <a:prstGeom prst="rect">
            <a:avLst/>
          </a:prstGeom>
        </p:spPr>
        <p:txBody>
          <a:bodyPr wrap="square" lIns="0" tIns="0" rIns="0" bIns="0" rtlCol="0" anchor="t">
            <a:spAutoFit/>
          </a:bodyPr>
          <a:lstStyle/>
          <a:p>
            <a:r>
              <a:rPr lang="it-IT" sz="3200" b="1" dirty="0">
                <a:solidFill>
                  <a:srgbClr val="0066CC"/>
                </a:solidFill>
                <a:latin typeface="Segoe UI"/>
              </a:rPr>
              <a:t>🧭  La Riforma PNRR 1.15 </a:t>
            </a:r>
            <a:endParaRPr lang="en-US" sz="3199" b="1" dirty="0">
              <a:solidFill>
                <a:srgbClr val="000000"/>
              </a:solidFill>
              <a:latin typeface="Poppins Bold"/>
              <a:ea typeface="Poppins Bold"/>
              <a:cs typeface="Poppins Bold"/>
              <a:sym typeface="Poppins Bold"/>
            </a:endParaRPr>
          </a:p>
        </p:txBody>
      </p:sp>
      <p:sp>
        <p:nvSpPr>
          <p:cNvPr id="4" name="AutoShape 4"/>
          <p:cNvSpPr/>
          <p:nvPr/>
        </p:nvSpPr>
        <p:spPr>
          <a:xfrm flipV="1">
            <a:off x="1028775" y="2997708"/>
            <a:ext cx="17259225" cy="61912"/>
          </a:xfrm>
          <a:prstGeom prst="line">
            <a:avLst/>
          </a:prstGeom>
          <a:ln w="104775" cap="flat">
            <a:solidFill>
              <a:srgbClr val="A3C1CF"/>
            </a:solidFill>
            <a:prstDash val="solid"/>
            <a:headEnd type="none" w="sm" len="sm"/>
            <a:tailEnd type="none" w="sm" len="sm"/>
          </a:ln>
        </p:spPr>
        <p:txBody>
          <a:bodyPr/>
          <a:lstStyle/>
          <a:p>
            <a:endParaRPr lang="it-IT"/>
          </a:p>
        </p:txBody>
      </p:sp>
      <p:sp>
        <p:nvSpPr>
          <p:cNvPr id="5" name="TextBox 5"/>
          <p:cNvSpPr txBox="1"/>
          <p:nvPr/>
        </p:nvSpPr>
        <p:spPr>
          <a:xfrm>
            <a:off x="3200400" y="3521935"/>
            <a:ext cx="10433614" cy="5539978"/>
          </a:xfrm>
          <a:prstGeom prst="rect">
            <a:avLst/>
          </a:prstGeom>
        </p:spPr>
        <p:txBody>
          <a:bodyPr wrap="square" lIns="0" tIns="0" rIns="0" bIns="0" rtlCol="0" anchor="t">
            <a:spAutoFit/>
          </a:bodyPr>
          <a:lstStyle/>
          <a:p>
            <a:pPr algn="l"/>
            <a:r>
              <a:rPr lang="it-IT" sz="2400" b="0" i="0" dirty="0">
                <a:solidFill>
                  <a:srgbClr val="000000"/>
                </a:solidFill>
                <a:effectLst/>
                <a:latin typeface="Titillium Web" panose="00000500000000000000" pitchFamily="2" charset="0"/>
              </a:rPr>
              <a:t>l Piano Nazionale di Ripresa e Resilienza prevede tra le riforme abilitanti la Riforma 1.15 “Dotare le pubbliche amministrazioni di un sistema unico di contabilità economico-patrimoniale </a:t>
            </a:r>
            <a:r>
              <a:rPr lang="it-IT" sz="2400" b="0" i="1" dirty="0" err="1">
                <a:solidFill>
                  <a:srgbClr val="000000"/>
                </a:solidFill>
                <a:effectLst/>
                <a:latin typeface="Titillium Web" panose="00000500000000000000" pitchFamily="2" charset="0"/>
              </a:rPr>
              <a:t>accrual</a:t>
            </a:r>
            <a:r>
              <a:rPr lang="it-IT" sz="2400" b="0" i="0" dirty="0">
                <a:solidFill>
                  <a:srgbClr val="000000"/>
                </a:solidFill>
                <a:effectLst/>
                <a:latin typeface="Titillium Web" panose="00000500000000000000" pitchFamily="2" charset="0"/>
              </a:rPr>
              <a:t>”. In linea con il percorso delineato a livello internazionale ed europeo per la definizione di principi e standard contabili nelle pubbliche amministrazioni (IPSAS/EPSAS), e in attuazione della Direttiva 2011/85/UE del Consiglio, la Riforma 1.15 è volta a implementare un sistema di contabilità basato sul principio </a:t>
            </a:r>
            <a:r>
              <a:rPr lang="it-IT" sz="2400" b="0" i="1" dirty="0" err="1">
                <a:solidFill>
                  <a:srgbClr val="000000"/>
                </a:solidFill>
                <a:effectLst/>
                <a:latin typeface="Titillium Web" panose="00000500000000000000" pitchFamily="2" charset="0"/>
              </a:rPr>
              <a:t>accrual</a:t>
            </a:r>
            <a:r>
              <a:rPr lang="it-IT" sz="2400" b="0" i="0" dirty="0">
                <a:solidFill>
                  <a:srgbClr val="000000"/>
                </a:solidFill>
                <a:effectLst/>
                <a:latin typeface="Titillium Web" panose="00000500000000000000" pitchFamily="2" charset="0"/>
              </a:rPr>
              <a:t> unico per il settore pubblico. Le attività realizzate con la Riforma puntano, tra l’altro, a introdurre una serie di importanti strumenti, unici per tutte le pubbliche amministrazioni italiane, tra cui:</a:t>
            </a:r>
          </a:p>
          <a:p>
            <a:pPr algn="l">
              <a:buFont typeface="Arial" panose="020B0604020202020204" pitchFamily="34" charset="0"/>
              <a:buChar char="•"/>
            </a:pPr>
            <a:r>
              <a:rPr lang="it-IT" sz="2400" b="0" i="0" dirty="0">
                <a:solidFill>
                  <a:srgbClr val="000000"/>
                </a:solidFill>
                <a:effectLst/>
                <a:latin typeface="Titillium Web" panose="00000500000000000000" pitchFamily="2" charset="0"/>
              </a:rPr>
              <a:t>- un quadro concettuale, inteso come la struttura concettuale di riferimento che si colloca a monte dell’intero impianto contabile;</a:t>
            </a:r>
          </a:p>
          <a:p>
            <a:pPr algn="l">
              <a:buFont typeface="Arial" panose="020B0604020202020204" pitchFamily="34" charset="0"/>
              <a:buChar char="•"/>
            </a:pPr>
            <a:r>
              <a:rPr lang="it-IT" sz="2400" b="0" i="0" dirty="0">
                <a:solidFill>
                  <a:srgbClr val="000000"/>
                </a:solidFill>
                <a:effectLst/>
                <a:latin typeface="Titillium Web" panose="00000500000000000000" pitchFamily="2" charset="0"/>
              </a:rPr>
              <a:t>- un corpus di standard contabili, per ridurre le discordanze tra i diversi sistemi contabili attualmente in uso nelle pubbliche amministrazioni italiane;</a:t>
            </a:r>
          </a:p>
          <a:p>
            <a:pPr algn="l">
              <a:buFont typeface="Arial" panose="020B0604020202020204" pitchFamily="34" charset="0"/>
              <a:buChar char="•"/>
            </a:pPr>
            <a:r>
              <a:rPr lang="it-IT" sz="2400" b="0" i="0" dirty="0">
                <a:solidFill>
                  <a:srgbClr val="000000"/>
                </a:solidFill>
                <a:effectLst/>
                <a:latin typeface="Titillium Web" panose="00000500000000000000" pitchFamily="2" charset="0"/>
              </a:rPr>
              <a:t>- un nuovo piano dei conti multidimensionale, in linea con le migliori pratiche internazionali.</a:t>
            </a:r>
          </a:p>
        </p:txBody>
      </p:sp>
      <p:sp>
        <p:nvSpPr>
          <p:cNvPr id="6" name="Freeform 6"/>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2">
              <a:alphaModFix amt="62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sp>
        <p:nvSpPr>
          <p:cNvPr id="7" name="Freeform 7"/>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4"/>
            <a:stretch>
              <a:fillRect/>
            </a:stretch>
          </a:blipFill>
        </p:spPr>
        <p:txBody>
          <a:bodyPr/>
          <a:lstStyle/>
          <a:p>
            <a:endParaRPr lang="it-IT"/>
          </a:p>
        </p:txBody>
      </p:sp>
      <p:sp>
        <p:nvSpPr>
          <p:cNvPr id="8" name="TextBox 8"/>
          <p:cNvSpPr txBox="1"/>
          <p:nvPr/>
        </p:nvSpPr>
        <p:spPr>
          <a:xfrm>
            <a:off x="228600" y="210121"/>
            <a:ext cx="3750171" cy="269367"/>
          </a:xfrm>
          <a:prstGeom prst="rect">
            <a:avLst/>
          </a:prstGeom>
        </p:spPr>
        <p:txBody>
          <a:bodyPr lIns="0" tIns="0" rIns="0" bIns="0" rtlCol="0" anchor="t">
            <a:spAutoFit/>
          </a:bodyPr>
          <a:lstStyle/>
          <a:p>
            <a:pPr algn="ctr">
              <a:lnSpc>
                <a:spcPts val="2214"/>
              </a:lnSpc>
              <a:spcBef>
                <a:spcPct val="0"/>
              </a:spcBef>
            </a:pPr>
            <a:r>
              <a:rPr lang="en-US" sz="1800" b="1" dirty="0" err="1">
                <a:solidFill>
                  <a:srgbClr val="000000"/>
                </a:solidFill>
                <a:latin typeface="Open Sans Bold"/>
                <a:ea typeface="Open Sans Bold"/>
                <a:cs typeface="Open Sans Bold"/>
                <a:sym typeface="Open Sans Bold"/>
              </a:rPr>
              <a:t>Associazione</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dei</a:t>
            </a:r>
            <a:r>
              <a:rPr lang="en-US" sz="1800" b="1" dirty="0">
                <a:solidFill>
                  <a:srgbClr val="000000"/>
                </a:solidFill>
                <a:latin typeface="Open Sans Bold"/>
                <a:ea typeface="Open Sans Bold"/>
                <a:cs typeface="Open Sans Bold"/>
                <a:sym typeface="Open Sans Bold"/>
              </a:rPr>
              <a:t> </a:t>
            </a:r>
            <a:r>
              <a:rPr lang="en-US" sz="1800" b="1" dirty="0" err="1">
                <a:solidFill>
                  <a:srgbClr val="000000"/>
                </a:solidFill>
                <a:latin typeface="Open Sans Bold"/>
                <a:ea typeface="Open Sans Bold"/>
                <a:cs typeface="Open Sans Bold"/>
                <a:sym typeface="Open Sans Bold"/>
              </a:rPr>
              <a:t>Comuni</a:t>
            </a:r>
            <a:r>
              <a:rPr lang="en-US" sz="1800" b="1" dirty="0">
                <a:solidFill>
                  <a:srgbClr val="000000"/>
                </a:solidFill>
                <a:latin typeface="Open Sans Bold"/>
                <a:ea typeface="Open Sans Bold"/>
                <a:cs typeface="Open Sans Bold"/>
                <a:sym typeface="Open Sans Bold"/>
              </a:rPr>
              <a:t> Siciliani</a:t>
            </a:r>
          </a:p>
        </p:txBody>
      </p:sp>
      <p:sp>
        <p:nvSpPr>
          <p:cNvPr id="9" name="TextBox 9"/>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78463AA-7320-0B8F-42B9-C7DBD9FDE852}"/>
              </a:ext>
            </a:extLst>
          </p:cNvPr>
          <p:cNvSpPr>
            <a:spLocks noGrp="1"/>
          </p:cNvSpPr>
          <p:nvPr>
            <p:ph idx="4294967295"/>
          </p:nvPr>
        </p:nvSpPr>
        <p:spPr>
          <a:xfrm>
            <a:off x="2286000" y="3555207"/>
            <a:ext cx="15773400" cy="5093493"/>
          </a:xfrm>
        </p:spPr>
        <p:txBody>
          <a:bodyPr/>
          <a:lstStyle/>
          <a:p>
            <a:endParaRPr lang="it-IT" dirty="0"/>
          </a:p>
          <a:p>
            <a:pPr marL="0" indent="0">
              <a:buNone/>
            </a:pPr>
            <a:r>
              <a:rPr lang="it-IT" dirty="0"/>
              <a:t>                                                        ESECUZIONI PRESSO IL DEBITORE </a:t>
            </a:r>
          </a:p>
          <a:p>
            <a:endParaRPr lang="it-IT" dirty="0"/>
          </a:p>
          <a:p>
            <a:r>
              <a:rPr lang="it-IT" dirty="0"/>
              <a:t>ESECUZIONI MOBILIARI </a:t>
            </a:r>
          </a:p>
          <a:p>
            <a:endParaRPr lang="it-IT" dirty="0"/>
          </a:p>
          <a:p>
            <a:pPr marL="0" indent="0">
              <a:buNone/>
            </a:pPr>
            <a:r>
              <a:rPr lang="it-IT" dirty="0"/>
              <a:t>                                                         ESECUZIONI PRESSO TERZI </a:t>
            </a:r>
          </a:p>
          <a:p>
            <a:endParaRPr lang="it-IT" dirty="0"/>
          </a:p>
        </p:txBody>
      </p:sp>
      <p:cxnSp>
        <p:nvCxnSpPr>
          <p:cNvPr id="5" name="Connettore 2 4">
            <a:extLst>
              <a:ext uri="{FF2B5EF4-FFF2-40B4-BE49-F238E27FC236}">
                <a16:creationId xmlns:a16="http://schemas.microsoft.com/office/drawing/2014/main" id="{22C52675-7FC2-70A7-38FA-67D9328BD054}"/>
              </a:ext>
            </a:extLst>
          </p:cNvPr>
          <p:cNvCxnSpPr>
            <a:cxnSpLocks/>
          </p:cNvCxnSpPr>
          <p:nvPr/>
        </p:nvCxnSpPr>
        <p:spPr>
          <a:xfrm flipV="1">
            <a:off x="6892217" y="4736212"/>
            <a:ext cx="631609" cy="720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nettore 2 6">
            <a:extLst>
              <a:ext uri="{FF2B5EF4-FFF2-40B4-BE49-F238E27FC236}">
                <a16:creationId xmlns:a16="http://schemas.microsoft.com/office/drawing/2014/main" id="{986BFB27-EFA5-7F33-A41F-540DC38D1563}"/>
              </a:ext>
            </a:extLst>
          </p:cNvPr>
          <p:cNvCxnSpPr>
            <a:cxnSpLocks/>
          </p:cNvCxnSpPr>
          <p:nvPr/>
        </p:nvCxnSpPr>
        <p:spPr>
          <a:xfrm>
            <a:off x="6911267" y="5726097"/>
            <a:ext cx="784933" cy="7166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Segnaposto numero diapositiva 7">
            <a:extLst>
              <a:ext uri="{FF2B5EF4-FFF2-40B4-BE49-F238E27FC236}">
                <a16:creationId xmlns:a16="http://schemas.microsoft.com/office/drawing/2014/main" id="{3D3EA278-6B6E-605A-FCDB-17D2EB6012D5}"/>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30</a:t>
            </a:fld>
            <a:endParaRPr lang="it-IT"/>
          </a:p>
        </p:txBody>
      </p:sp>
      <p:sp>
        <p:nvSpPr>
          <p:cNvPr id="4" name="Titolo 1">
            <a:extLst>
              <a:ext uri="{FF2B5EF4-FFF2-40B4-BE49-F238E27FC236}">
                <a16:creationId xmlns:a16="http://schemas.microsoft.com/office/drawing/2014/main" id="{3024559D-8245-452D-B3BB-0B9F361333C9}"/>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Pignoramenti mobiliari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2833490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id="{27887CBE-CAE4-B0D1-168A-529211EE2FB2}"/>
              </a:ext>
            </a:extLst>
          </p:cNvPr>
          <p:cNvSpPr>
            <a:spLocks noGrp="1"/>
          </p:cNvSpPr>
          <p:nvPr>
            <p:ph idx="4294967295"/>
          </p:nvPr>
        </p:nvSpPr>
        <p:spPr>
          <a:xfrm>
            <a:off x="1257300" y="2738438"/>
            <a:ext cx="15773400" cy="6527007"/>
          </a:xfrm>
        </p:spPr>
        <p:txBody>
          <a:bodyPr/>
          <a:lstStyle/>
          <a:p>
            <a:endParaRPr lang="it-IT" dirty="0"/>
          </a:p>
          <a:p>
            <a:endParaRPr lang="it-IT" dirty="0"/>
          </a:p>
          <a:p>
            <a:pPr marL="0" indent="0">
              <a:buNone/>
            </a:pPr>
            <a:r>
              <a:rPr lang="it-IT" dirty="0"/>
              <a:t>                                                                        UFFICIALE GIUDIZIARIO</a:t>
            </a:r>
          </a:p>
          <a:p>
            <a:endParaRPr lang="it-IT" dirty="0"/>
          </a:p>
          <a:p>
            <a:r>
              <a:rPr lang="it-IT" dirty="0"/>
              <a:t>Esecuzioni presso il debitore </a:t>
            </a:r>
          </a:p>
          <a:p>
            <a:pPr marL="0" indent="0">
              <a:buNone/>
            </a:pPr>
            <a:endParaRPr lang="it-IT" dirty="0"/>
          </a:p>
          <a:p>
            <a:pPr marL="0" indent="0">
              <a:buNone/>
            </a:pPr>
            <a:r>
              <a:rPr lang="it-IT" dirty="0"/>
              <a:t>                                                                         FUNZ. RESP. RISCOSSIONE</a:t>
            </a:r>
          </a:p>
        </p:txBody>
      </p:sp>
      <p:cxnSp>
        <p:nvCxnSpPr>
          <p:cNvPr id="11" name="Connettore 2 10">
            <a:extLst>
              <a:ext uri="{FF2B5EF4-FFF2-40B4-BE49-F238E27FC236}">
                <a16:creationId xmlns:a16="http://schemas.microsoft.com/office/drawing/2014/main" id="{F450484A-3007-B0C7-D40D-C0A61D190434}"/>
              </a:ext>
            </a:extLst>
          </p:cNvPr>
          <p:cNvCxnSpPr>
            <a:cxnSpLocks/>
          </p:cNvCxnSpPr>
          <p:nvPr/>
        </p:nvCxnSpPr>
        <p:spPr>
          <a:xfrm flipV="1">
            <a:off x="6477000" y="4381500"/>
            <a:ext cx="1520301" cy="1051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ttore 2 12">
            <a:extLst>
              <a:ext uri="{FF2B5EF4-FFF2-40B4-BE49-F238E27FC236}">
                <a16:creationId xmlns:a16="http://schemas.microsoft.com/office/drawing/2014/main" id="{B7256BFA-7F10-5D27-9F92-F0255A3F21E8}"/>
              </a:ext>
            </a:extLst>
          </p:cNvPr>
          <p:cNvCxnSpPr>
            <a:cxnSpLocks/>
          </p:cNvCxnSpPr>
          <p:nvPr/>
        </p:nvCxnSpPr>
        <p:spPr>
          <a:xfrm>
            <a:off x="6477000" y="5589602"/>
            <a:ext cx="1520301" cy="7730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Segnaposto numero diapositiva 13">
            <a:extLst>
              <a:ext uri="{FF2B5EF4-FFF2-40B4-BE49-F238E27FC236}">
                <a16:creationId xmlns:a16="http://schemas.microsoft.com/office/drawing/2014/main" id="{7258FC5E-D946-9591-1F24-FAE1E5D47B2D}"/>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31</a:t>
            </a:fld>
            <a:endParaRPr lang="it-IT"/>
          </a:p>
        </p:txBody>
      </p:sp>
      <p:sp>
        <p:nvSpPr>
          <p:cNvPr id="3" name="Titolo 1">
            <a:extLst>
              <a:ext uri="{FF2B5EF4-FFF2-40B4-BE49-F238E27FC236}">
                <a16:creationId xmlns:a16="http://schemas.microsoft.com/office/drawing/2014/main" id="{789368E9-8DA9-7A63-DA84-C32DCABCCE4F}"/>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Pignoramenti mobiliari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1529409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647E6BB-EE21-0699-5192-F4E4E0D7F1A8}"/>
              </a:ext>
            </a:extLst>
          </p:cNvPr>
          <p:cNvSpPr>
            <a:spLocks noGrp="1"/>
          </p:cNvSpPr>
          <p:nvPr>
            <p:ph idx="4294967295"/>
          </p:nvPr>
        </p:nvSpPr>
        <p:spPr>
          <a:xfrm>
            <a:off x="2057400" y="4832748"/>
            <a:ext cx="14973300" cy="3358752"/>
          </a:xfrm>
        </p:spPr>
        <p:txBody>
          <a:bodyPr>
            <a:normAutofit lnSpcReduction="10000"/>
          </a:bodyPr>
          <a:lstStyle/>
          <a:p>
            <a:pPr>
              <a:buFont typeface="Wingdings" pitchFamily="2" charset="2"/>
              <a:buChar char="v"/>
            </a:pPr>
            <a:r>
              <a:rPr lang="it-IT" b="1" u="sng" dirty="0"/>
              <a:t> L’UFFICIALE GIUDIZIARIO </a:t>
            </a:r>
            <a:r>
              <a:rPr lang="it-IT" dirty="0"/>
              <a:t>E’ UNO DEGLI ORGANI AUSILIARI DEL GIUDICE CON COMPITI DI COLLEGAMENTO FRA QUESTI E LE PARTI. </a:t>
            </a:r>
          </a:p>
          <a:p>
            <a:pPr marL="0" indent="0">
              <a:buNone/>
            </a:pPr>
            <a:endParaRPr lang="it-IT" dirty="0"/>
          </a:p>
          <a:p>
            <a:pPr>
              <a:buFont typeface="Wingdings" pitchFamily="2" charset="2"/>
              <a:buChar char="v"/>
            </a:pPr>
            <a:r>
              <a:rPr lang="it-IT" dirty="0"/>
              <a:t> SVOLGE ATTIVITA’ ESECUTIVE DEGLI ATTI  DEI PROVVEDIMENTI GIUDIZIALI </a:t>
            </a:r>
          </a:p>
          <a:p>
            <a:pPr marL="0" indent="0">
              <a:buNone/>
            </a:pPr>
            <a:endParaRPr lang="it-IT" dirty="0"/>
          </a:p>
          <a:p>
            <a:pPr>
              <a:buFont typeface="Wingdings" pitchFamily="2" charset="2"/>
              <a:buChar char="v"/>
            </a:pPr>
            <a:r>
              <a:rPr lang="it-IT" dirty="0"/>
              <a:t> IN PARTICOLARE E’ INCARICATO DELLA NOTIFICAZIONE DEGLI ATTI</a:t>
            </a:r>
          </a:p>
        </p:txBody>
      </p:sp>
      <p:sp>
        <p:nvSpPr>
          <p:cNvPr id="4" name="Segnaposto numero diapositiva 3">
            <a:extLst>
              <a:ext uri="{FF2B5EF4-FFF2-40B4-BE49-F238E27FC236}">
                <a16:creationId xmlns:a16="http://schemas.microsoft.com/office/drawing/2014/main" id="{2663E70D-5809-64BE-7217-2BD5FF5E6C29}"/>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32</a:t>
            </a:fld>
            <a:endParaRPr lang="it-IT"/>
          </a:p>
        </p:txBody>
      </p:sp>
      <p:sp>
        <p:nvSpPr>
          <p:cNvPr id="5" name="Titolo 1">
            <a:extLst>
              <a:ext uri="{FF2B5EF4-FFF2-40B4-BE49-F238E27FC236}">
                <a16:creationId xmlns:a16="http://schemas.microsoft.com/office/drawing/2014/main" id="{70C1CB5B-6293-CC7D-6414-6A4C615EA682}"/>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Pignoramenti mobiliari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1161800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C8FDB41-AE0F-5756-A9C1-D8D868F42DFE}"/>
              </a:ext>
            </a:extLst>
          </p:cNvPr>
          <p:cNvSpPr>
            <a:spLocks noGrp="1"/>
          </p:cNvSpPr>
          <p:nvPr>
            <p:ph idx="4294967295"/>
          </p:nvPr>
        </p:nvSpPr>
        <p:spPr>
          <a:xfrm>
            <a:off x="1447800" y="3624264"/>
            <a:ext cx="15773400" cy="5910262"/>
          </a:xfrm>
        </p:spPr>
        <p:txBody>
          <a:bodyPr>
            <a:normAutofit/>
          </a:bodyPr>
          <a:lstStyle/>
          <a:p>
            <a:r>
              <a:rPr lang="it-IT" sz="2800" u="sng" dirty="0"/>
              <a:t>Art. 1 comma 793 l. 160/2019</a:t>
            </a:r>
          </a:p>
          <a:p>
            <a:pPr marL="0" indent="0">
              <a:buNone/>
            </a:pPr>
            <a:r>
              <a:rPr lang="it-IT" sz="2800" dirty="0">
                <a:solidFill>
                  <a:srgbClr val="333333"/>
                </a:solidFill>
              </a:rPr>
              <a:t>793. Il dirigente o, in assenza di questo, il responsabile apicale dell'ente o il soggetto affidatario dei servizi di cui all'articolo </a:t>
            </a:r>
            <a:r>
              <a:rPr lang="it-IT" sz="2800" u="sng" dirty="0">
                <a:solidFill>
                  <a:srgbClr val="0F8538"/>
                </a:solidFill>
                <a:hlinkClick r:id="rId2" action="ppaction://hlinkfile"/>
              </a:rPr>
              <a:t>52, comma 5, lettera b), del decreto legislativo n. 446 del 1997</a:t>
            </a:r>
            <a:r>
              <a:rPr lang="it-IT" sz="2800" dirty="0">
                <a:solidFill>
                  <a:srgbClr val="333333"/>
                </a:solidFill>
              </a:rPr>
              <a:t>, con proprio provvedimento, nomina uno o più funzionari responsabili della riscossione, i quali esercitano le funzioni demandate agli ufficiali della riscossione, nonché quelle già attribuite al segretario comunale dall'articolo </a:t>
            </a:r>
            <a:r>
              <a:rPr lang="it-IT" sz="2800" u="sng" dirty="0">
                <a:solidFill>
                  <a:srgbClr val="0F8538"/>
                </a:solidFill>
                <a:hlinkClick r:id="rId3" action="ppaction://hlinkfile"/>
              </a:rPr>
              <a:t>11 del testo unico di cui al regio decreto n. 639 del 1910</a:t>
            </a:r>
            <a:r>
              <a:rPr lang="it-IT" sz="2800" dirty="0">
                <a:solidFill>
                  <a:srgbClr val="333333"/>
                </a:solidFill>
              </a:rPr>
              <a:t>, in tutto il territorio nazionale in relazione al credito da escutere. I funzionari responsabili della riscossione sono nominati tra i dipendenti dell'ente o del soggetto affidatario dei servizi di cui all'articolo </a:t>
            </a:r>
            <a:r>
              <a:rPr lang="it-IT" sz="2800" u="sng" dirty="0">
                <a:solidFill>
                  <a:srgbClr val="0F8538"/>
                </a:solidFill>
              </a:rPr>
              <a:t>52, comma 5, lettera b), del decreto legislativo n. 446 del 1997</a:t>
            </a:r>
            <a:r>
              <a:rPr lang="it-IT" sz="2800" dirty="0">
                <a:solidFill>
                  <a:srgbClr val="333333"/>
                </a:solidFill>
              </a:rPr>
              <a:t>, fra persone che sono in possesso almeno di un diploma di istruzione secondaria di secondo grado e che hanno superato un esame di idoneità, previa frequenza di un apposito corso di preparazione e qualificazione. Restano ferme le abilitazioni già conseguite in base alle vigenti disposizioni di legge. Il mantenimento dell'idoneità all'esercizio delle funzioni è subordinato all'aggiornamento professionale biennale da effettuare tramite appositi corsi. La nomina dei funzionari della riscossione può essere revocata con provvedimento motivato.</a:t>
            </a:r>
            <a:endParaRPr lang="it-IT" sz="2800" dirty="0"/>
          </a:p>
          <a:p>
            <a:pPr marL="0" indent="0">
              <a:buNone/>
            </a:pPr>
            <a:endParaRPr lang="it-IT" sz="2800" dirty="0"/>
          </a:p>
        </p:txBody>
      </p:sp>
      <p:sp>
        <p:nvSpPr>
          <p:cNvPr id="4" name="Segnaposto numero diapositiva 3">
            <a:extLst>
              <a:ext uri="{FF2B5EF4-FFF2-40B4-BE49-F238E27FC236}">
                <a16:creationId xmlns:a16="http://schemas.microsoft.com/office/drawing/2014/main" id="{0DB0DEEA-439C-2CA7-74FC-092DA2BDCB8E}"/>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33</a:t>
            </a:fld>
            <a:endParaRPr lang="it-IT"/>
          </a:p>
        </p:txBody>
      </p:sp>
      <p:sp>
        <p:nvSpPr>
          <p:cNvPr id="5" name="Titolo 1">
            <a:extLst>
              <a:ext uri="{FF2B5EF4-FFF2-40B4-BE49-F238E27FC236}">
                <a16:creationId xmlns:a16="http://schemas.microsoft.com/office/drawing/2014/main" id="{1CCA0A87-16B0-6FFB-89F7-CE80B064AEAB}"/>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Pignoramenti mobiliari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3027110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107E524-BEE5-5933-C9D9-F9FD286FC576}"/>
              </a:ext>
            </a:extLst>
          </p:cNvPr>
          <p:cNvSpPr>
            <a:spLocks noGrp="1"/>
          </p:cNvSpPr>
          <p:nvPr>
            <p:ph idx="4294967295"/>
          </p:nvPr>
        </p:nvSpPr>
        <p:spPr>
          <a:xfrm>
            <a:off x="1257300" y="2738438"/>
            <a:ext cx="15773400" cy="6527007"/>
          </a:xfrm>
        </p:spPr>
        <p:txBody>
          <a:bodyPr/>
          <a:lstStyle/>
          <a:p>
            <a:pPr marL="0" indent="0">
              <a:buNone/>
            </a:pPr>
            <a:endParaRPr lang="it-IT" dirty="0"/>
          </a:p>
          <a:p>
            <a:pPr marL="0" indent="0">
              <a:buNone/>
            </a:pPr>
            <a:endParaRPr lang="it-IT" dirty="0"/>
          </a:p>
          <a:p>
            <a:pPr marL="0" indent="0">
              <a:buNone/>
            </a:pPr>
            <a:r>
              <a:rPr lang="it-IT" dirty="0"/>
              <a:t>                                                                          UFF. GIUD. </a:t>
            </a:r>
          </a:p>
          <a:p>
            <a:pPr marL="0" indent="0">
              <a:buNone/>
            </a:pPr>
            <a:endParaRPr lang="it-IT" dirty="0"/>
          </a:p>
          <a:p>
            <a:pPr marL="0" indent="0">
              <a:buNone/>
            </a:pPr>
            <a:r>
              <a:rPr lang="it-IT" dirty="0"/>
              <a:t>PIGNORAMENTO PRESSO IL DEBITORE                                  VENDITA</a:t>
            </a:r>
          </a:p>
          <a:p>
            <a:pPr marL="0" indent="0">
              <a:buNone/>
            </a:pPr>
            <a:endParaRPr lang="it-IT" dirty="0"/>
          </a:p>
          <a:p>
            <a:pPr marL="0" indent="0">
              <a:buNone/>
            </a:pPr>
            <a:r>
              <a:rPr lang="it-IT" dirty="0"/>
              <a:t>                                                                          FUNZ. RESP. RISC. </a:t>
            </a:r>
          </a:p>
          <a:p>
            <a:endParaRPr lang="it-IT" dirty="0"/>
          </a:p>
        </p:txBody>
      </p:sp>
      <p:cxnSp>
        <p:nvCxnSpPr>
          <p:cNvPr id="5" name="Connettore 2 4">
            <a:extLst>
              <a:ext uri="{FF2B5EF4-FFF2-40B4-BE49-F238E27FC236}">
                <a16:creationId xmlns:a16="http://schemas.microsoft.com/office/drawing/2014/main" id="{3C935044-107D-DD91-2A64-F2279F06AF45}"/>
              </a:ext>
            </a:extLst>
          </p:cNvPr>
          <p:cNvCxnSpPr/>
          <p:nvPr/>
        </p:nvCxnSpPr>
        <p:spPr>
          <a:xfrm flipV="1">
            <a:off x="7696200" y="4272193"/>
            <a:ext cx="439445" cy="8522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nettore 2 6">
            <a:extLst>
              <a:ext uri="{FF2B5EF4-FFF2-40B4-BE49-F238E27FC236}">
                <a16:creationId xmlns:a16="http://schemas.microsoft.com/office/drawing/2014/main" id="{8B5B5BC4-F0DD-1A12-69F9-87426EABBDEA}"/>
              </a:ext>
            </a:extLst>
          </p:cNvPr>
          <p:cNvCxnSpPr>
            <a:cxnSpLocks/>
          </p:cNvCxnSpPr>
          <p:nvPr/>
        </p:nvCxnSpPr>
        <p:spPr>
          <a:xfrm>
            <a:off x="7677150" y="5602446"/>
            <a:ext cx="458495" cy="7602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ttore 2 8">
            <a:extLst>
              <a:ext uri="{FF2B5EF4-FFF2-40B4-BE49-F238E27FC236}">
                <a16:creationId xmlns:a16="http://schemas.microsoft.com/office/drawing/2014/main" id="{3CA7A091-B722-2AE2-FB8C-0498DBD3C87E}"/>
              </a:ext>
            </a:extLst>
          </p:cNvPr>
          <p:cNvCxnSpPr>
            <a:cxnSpLocks/>
          </p:cNvCxnSpPr>
          <p:nvPr/>
        </p:nvCxnSpPr>
        <p:spPr>
          <a:xfrm>
            <a:off x="9982200" y="4272193"/>
            <a:ext cx="1371600" cy="7933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ttore 2 10">
            <a:extLst>
              <a:ext uri="{FF2B5EF4-FFF2-40B4-BE49-F238E27FC236}">
                <a16:creationId xmlns:a16="http://schemas.microsoft.com/office/drawing/2014/main" id="{32C5AB76-25B1-3487-509E-26B2B2ED0212}"/>
              </a:ext>
            </a:extLst>
          </p:cNvPr>
          <p:cNvCxnSpPr>
            <a:cxnSpLocks/>
          </p:cNvCxnSpPr>
          <p:nvPr/>
        </p:nvCxnSpPr>
        <p:spPr>
          <a:xfrm flipV="1">
            <a:off x="10972800" y="5602446"/>
            <a:ext cx="381000" cy="7602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Segnaposto numero diapositiva 11">
            <a:extLst>
              <a:ext uri="{FF2B5EF4-FFF2-40B4-BE49-F238E27FC236}">
                <a16:creationId xmlns:a16="http://schemas.microsoft.com/office/drawing/2014/main" id="{A4B6C4FB-58AE-5030-72A6-60AF676A56FB}"/>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34</a:t>
            </a:fld>
            <a:endParaRPr lang="it-IT"/>
          </a:p>
        </p:txBody>
      </p:sp>
      <p:sp>
        <p:nvSpPr>
          <p:cNvPr id="4" name="Titolo 1">
            <a:extLst>
              <a:ext uri="{FF2B5EF4-FFF2-40B4-BE49-F238E27FC236}">
                <a16:creationId xmlns:a16="http://schemas.microsoft.com/office/drawing/2014/main" id="{A49459F8-FB02-7D73-6372-0D3ADA580CFD}"/>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Pignoramenti mobiliari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3821967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E982AA2-EE08-04E3-50E2-0F0CC94337B8}"/>
              </a:ext>
            </a:extLst>
          </p:cNvPr>
          <p:cNvSpPr>
            <a:spLocks noGrp="1"/>
          </p:cNvSpPr>
          <p:nvPr>
            <p:ph idx="4294967295"/>
          </p:nvPr>
        </p:nvSpPr>
        <p:spPr>
          <a:xfrm>
            <a:off x="1257300" y="2738438"/>
            <a:ext cx="15773400" cy="6527007"/>
          </a:xfrm>
        </p:spPr>
        <p:txBody>
          <a:bodyPr/>
          <a:lstStyle/>
          <a:p>
            <a:endParaRPr lang="it-IT" dirty="0"/>
          </a:p>
          <a:p>
            <a:pPr marL="0" indent="0">
              <a:buNone/>
            </a:pPr>
            <a:r>
              <a:rPr lang="it-IT" dirty="0"/>
              <a:t>                                                                     ART. 72/72BIS/ 72 TER</a:t>
            </a:r>
          </a:p>
          <a:p>
            <a:pPr marL="0" indent="0">
              <a:buNone/>
            </a:pPr>
            <a:r>
              <a:rPr lang="it-IT" dirty="0"/>
              <a:t>                                                                    (PIGNORAM. ESATTORIALE)</a:t>
            </a:r>
          </a:p>
          <a:p>
            <a:r>
              <a:rPr lang="it-IT" dirty="0"/>
              <a:t>PIGNORAMENTO PRESSO TERZI </a:t>
            </a:r>
          </a:p>
          <a:p>
            <a:pPr marL="0" indent="0">
              <a:buNone/>
            </a:pPr>
            <a:r>
              <a:rPr lang="it-IT" dirty="0"/>
              <a:t> </a:t>
            </a:r>
          </a:p>
          <a:p>
            <a:pPr marL="0" indent="0">
              <a:buNone/>
            </a:pPr>
            <a:r>
              <a:rPr lang="it-IT" dirty="0"/>
              <a:t>                                                                    543 SS CPC</a:t>
            </a:r>
          </a:p>
        </p:txBody>
      </p:sp>
      <p:cxnSp>
        <p:nvCxnSpPr>
          <p:cNvPr id="5" name="Connettore 2 4">
            <a:extLst>
              <a:ext uri="{FF2B5EF4-FFF2-40B4-BE49-F238E27FC236}">
                <a16:creationId xmlns:a16="http://schemas.microsoft.com/office/drawing/2014/main" id="{2AE27425-E0E6-2CEB-6B40-AC7F1879B735}"/>
              </a:ext>
            </a:extLst>
          </p:cNvPr>
          <p:cNvCxnSpPr/>
          <p:nvPr/>
        </p:nvCxnSpPr>
        <p:spPr>
          <a:xfrm flipV="1">
            <a:off x="6781800" y="3619500"/>
            <a:ext cx="798990" cy="918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nettore 2 6">
            <a:extLst>
              <a:ext uri="{FF2B5EF4-FFF2-40B4-BE49-F238E27FC236}">
                <a16:creationId xmlns:a16="http://schemas.microsoft.com/office/drawing/2014/main" id="{519AC591-9F01-8A60-7760-164ABFE47BFD}"/>
              </a:ext>
            </a:extLst>
          </p:cNvPr>
          <p:cNvCxnSpPr>
            <a:cxnSpLocks/>
          </p:cNvCxnSpPr>
          <p:nvPr/>
        </p:nvCxnSpPr>
        <p:spPr>
          <a:xfrm>
            <a:off x="6848382" y="5069785"/>
            <a:ext cx="732408" cy="6788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Segnaposto numero diapositiva 7">
            <a:extLst>
              <a:ext uri="{FF2B5EF4-FFF2-40B4-BE49-F238E27FC236}">
                <a16:creationId xmlns:a16="http://schemas.microsoft.com/office/drawing/2014/main" id="{7A392B5E-4E71-2CBB-913B-2DF98B708C85}"/>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35</a:t>
            </a:fld>
            <a:endParaRPr lang="it-IT"/>
          </a:p>
        </p:txBody>
      </p:sp>
      <p:sp>
        <p:nvSpPr>
          <p:cNvPr id="4" name="Titolo 1">
            <a:extLst>
              <a:ext uri="{FF2B5EF4-FFF2-40B4-BE49-F238E27FC236}">
                <a16:creationId xmlns:a16="http://schemas.microsoft.com/office/drawing/2014/main" id="{DCD9C2CC-B1D0-CF29-580C-93A7578647B6}"/>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Pignoramenti mobiliari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3458035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58619B6-D1E9-58C8-7918-4385D52A3887}"/>
              </a:ext>
            </a:extLst>
          </p:cNvPr>
          <p:cNvSpPr>
            <a:spLocks noGrp="1"/>
          </p:cNvSpPr>
          <p:nvPr>
            <p:ph idx="4294967295"/>
          </p:nvPr>
        </p:nvSpPr>
        <p:spPr>
          <a:xfrm>
            <a:off x="1752600" y="3555207"/>
            <a:ext cx="14706600" cy="6527007"/>
          </a:xfrm>
        </p:spPr>
        <p:txBody>
          <a:bodyPr>
            <a:normAutofit/>
          </a:bodyPr>
          <a:lstStyle/>
          <a:p>
            <a:r>
              <a:rPr lang="it-IT" sz="2800" b="1" u="sng" dirty="0"/>
              <a:t>Art. 72 dpr 602/1973 – Pignoramento di fitti e pigioni</a:t>
            </a:r>
          </a:p>
          <a:p>
            <a:pPr marL="0" indent="0">
              <a:spcAft>
                <a:spcPts val="2250"/>
              </a:spcAft>
              <a:buNone/>
            </a:pPr>
            <a:r>
              <a:rPr lang="it-IT" sz="2800" dirty="0">
                <a:solidFill>
                  <a:srgbClr val="333333"/>
                </a:solidFill>
              </a:rPr>
              <a:t>L'atto di pignoramento di fitti o pigioni dovute da terzi al debitore iscritto a ruolo o ai coobbligati contiene, in luogo della citazione di cui al numero 4) dell'</a:t>
            </a:r>
            <a:r>
              <a:rPr lang="it-IT" sz="2800" u="sng" dirty="0">
                <a:solidFill>
                  <a:srgbClr val="0F8538"/>
                </a:solidFill>
                <a:hlinkClick r:id="rId2" action="ppaction://hlinkfile"/>
              </a:rPr>
              <a:t>articolo 543</a:t>
            </a:r>
            <a:r>
              <a:rPr lang="it-IT" sz="2800" dirty="0">
                <a:solidFill>
                  <a:srgbClr val="333333"/>
                </a:solidFill>
              </a:rPr>
              <a:t> del codice di procedura civile, l'ordine all'affittuario o all'inquilino di pagare direttamente al concessionario i fitti e le pigioni scaduti e non corrisposti nel termine di quindici giorni dalla notifica ed i fitti e le pigioni a scadere alle rispettive scadenze fino a concorrenza del credito per cui il concessionario procede.</a:t>
            </a:r>
          </a:p>
          <a:p>
            <a:pPr marL="0" indent="0">
              <a:spcAft>
                <a:spcPts val="2250"/>
              </a:spcAft>
              <a:buNone/>
            </a:pPr>
            <a:r>
              <a:rPr lang="it-IT" sz="2800" dirty="0">
                <a:solidFill>
                  <a:srgbClr val="333333"/>
                </a:solidFill>
              </a:rPr>
              <a:t>2. Nel caso di inottemperanza all'ordine di pagamento si procede, previa citazione del terzo intimato e del debitore, secondo le norme del codice di procedura civile. </a:t>
            </a:r>
          </a:p>
          <a:p>
            <a:pPr marL="0" indent="0">
              <a:spcAft>
                <a:spcPts val="2250"/>
              </a:spcAft>
              <a:buNone/>
            </a:pPr>
            <a:r>
              <a:rPr lang="it-IT" sz="2800" u="sng" dirty="0">
                <a:solidFill>
                  <a:srgbClr val="333333"/>
                </a:solidFill>
              </a:rPr>
              <a:t>Tale articolo verrà abrogato dal d.lgs. 33/2025 a partire dal 1° gennaio 2026 e sarà sostituito dall’art. 169 col medesimo testo (</a:t>
            </a:r>
            <a:r>
              <a:rPr lang="it-IT" sz="2800" u="sng" dirty="0" err="1">
                <a:solidFill>
                  <a:srgbClr val="333333"/>
                </a:solidFill>
              </a:rPr>
              <a:t>sostituizione</a:t>
            </a:r>
            <a:r>
              <a:rPr lang="it-IT" sz="2800" u="sng" dirty="0">
                <a:solidFill>
                  <a:srgbClr val="333333"/>
                </a:solidFill>
              </a:rPr>
              <a:t> concessionario </a:t>
            </a:r>
            <a:r>
              <a:rPr lang="it-IT" sz="2800" u="sng" dirty="0">
                <a:solidFill>
                  <a:srgbClr val="333333"/>
                </a:solidFill>
                <a:sym typeface="Wingdings" panose="05000000000000000000" pitchFamily="2" charset="2"/>
              </a:rPr>
              <a:t> agente della riscossione)</a:t>
            </a:r>
            <a:endParaRPr lang="it-IT" sz="2800" u="sng" dirty="0">
              <a:solidFill>
                <a:srgbClr val="333333"/>
              </a:solidFill>
            </a:endParaRPr>
          </a:p>
          <a:p>
            <a:endParaRPr lang="it-IT" sz="2800" dirty="0"/>
          </a:p>
        </p:txBody>
      </p:sp>
      <p:sp>
        <p:nvSpPr>
          <p:cNvPr id="4" name="Segnaposto numero diapositiva 3">
            <a:extLst>
              <a:ext uri="{FF2B5EF4-FFF2-40B4-BE49-F238E27FC236}">
                <a16:creationId xmlns:a16="http://schemas.microsoft.com/office/drawing/2014/main" id="{440891D3-EC76-3A1D-AE13-D7EB9FDD3759}"/>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36</a:t>
            </a:fld>
            <a:endParaRPr lang="it-IT"/>
          </a:p>
        </p:txBody>
      </p:sp>
      <p:sp>
        <p:nvSpPr>
          <p:cNvPr id="5" name="Titolo 1">
            <a:extLst>
              <a:ext uri="{FF2B5EF4-FFF2-40B4-BE49-F238E27FC236}">
                <a16:creationId xmlns:a16="http://schemas.microsoft.com/office/drawing/2014/main" id="{8E4E368E-3C0F-DC5C-054B-48873856C0D5}"/>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Pignoramenti mobiliari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240883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6DDB468-24D1-2853-0F24-A9744E4EDEC1}"/>
              </a:ext>
            </a:extLst>
          </p:cNvPr>
          <p:cNvSpPr>
            <a:spLocks noGrp="1"/>
          </p:cNvSpPr>
          <p:nvPr>
            <p:ph idx="4294967295"/>
          </p:nvPr>
        </p:nvSpPr>
        <p:spPr>
          <a:xfrm>
            <a:off x="1276350" y="3314700"/>
            <a:ext cx="15773400" cy="6527007"/>
          </a:xfrm>
        </p:spPr>
        <p:txBody>
          <a:bodyPr>
            <a:noAutofit/>
          </a:bodyPr>
          <a:lstStyle/>
          <a:p>
            <a:r>
              <a:rPr lang="it-IT" sz="2600" b="1" u="sng" dirty="0"/>
              <a:t>Art. 72 bis dpr 602/1973 – pignoramento dei crediti verso terzi </a:t>
            </a:r>
          </a:p>
          <a:p>
            <a:pPr>
              <a:spcAft>
                <a:spcPts val="2250"/>
              </a:spcAft>
            </a:pPr>
            <a:r>
              <a:rPr lang="it-IT" sz="2600" dirty="0">
                <a:solidFill>
                  <a:srgbClr val="333333"/>
                </a:solidFill>
              </a:rPr>
              <a:t>Salvo che per i crediti pensionistici e fermo restando quanto previsto dall'</a:t>
            </a:r>
            <a:r>
              <a:rPr lang="it-IT" sz="2600" u="sng" dirty="0">
                <a:solidFill>
                  <a:srgbClr val="0F8538"/>
                </a:solidFill>
                <a:hlinkClick r:id="rId2" action="ppaction://hlinkfile"/>
              </a:rPr>
              <a:t>articolo 545</a:t>
            </a:r>
            <a:r>
              <a:rPr lang="it-IT" sz="2600" dirty="0">
                <a:solidFill>
                  <a:srgbClr val="333333"/>
                </a:solidFill>
              </a:rPr>
              <a:t> commi quarto, quinto e sesto, del codice di procedura civile, e dall'articolo 72-ter del presente decreto, l'atto di pignoramento dei crediti del debitore verso terzi può contenere, in luogo della citazione di cui all'articolo 543, secondo comma, numero 4, dello stesso codice di procedura civile, l'ordine al terzo di pagare il credito direttamente al concessionario, fino a concorrenza del credito per cui si procede: a) nel termine di sessanta giorni dalla notifica dell'atto di pignoramento, per le somme per le quali il diritto alla percezione sia maturato anteriormente alla data di tale notifica; b) alle rispettive scadenze, per le restanti somme. 1-bis. L'atto di cui al comma 1 può essere redatto anche da dipendenti dell'agente della riscossione procedente non abilitati all'esercizio delle funzioni di ufficiale della riscossione e, in tal caso, reca l'indicazione a stampa dello stesso agente della riscossione e non è soggetto all'annotazione di cui all'articolo </a:t>
            </a:r>
            <a:r>
              <a:rPr lang="it-IT" sz="2600" u="sng" dirty="0">
                <a:solidFill>
                  <a:srgbClr val="0F8538"/>
                </a:solidFill>
                <a:hlinkClick r:id="rId3" action="ppaction://hlinkfile"/>
              </a:rPr>
              <a:t>44, comma 1, del decreto legislativo 13 aprile 1999, n. 112</a:t>
            </a:r>
            <a:r>
              <a:rPr lang="it-IT" sz="2600" dirty="0">
                <a:solidFill>
                  <a:srgbClr val="333333"/>
                </a:solidFill>
              </a:rPr>
              <a:t>. 2. Nel caso di inottemperanza all'ordine di pagamento, si applicano le disposizioni di cui all'articolo 72, comma 2</a:t>
            </a:r>
          </a:p>
          <a:p>
            <a:pPr>
              <a:spcAft>
                <a:spcPts val="2250"/>
              </a:spcAft>
            </a:pPr>
            <a:r>
              <a:rPr lang="it-IT" sz="2600" u="sng" dirty="0">
                <a:solidFill>
                  <a:srgbClr val="333333"/>
                </a:solidFill>
              </a:rPr>
              <a:t>Tale articolo verrà abrogato dal d.lgs. 33/2025 a partire dal 1° gennaio 2026 e sarà sostituito dall’art. 170 col medesimo testo (</a:t>
            </a:r>
            <a:r>
              <a:rPr lang="it-IT" sz="2600" u="sng" dirty="0" err="1">
                <a:solidFill>
                  <a:srgbClr val="333333"/>
                </a:solidFill>
              </a:rPr>
              <a:t>sostituizione</a:t>
            </a:r>
            <a:r>
              <a:rPr lang="it-IT" sz="2600" u="sng" dirty="0">
                <a:solidFill>
                  <a:srgbClr val="333333"/>
                </a:solidFill>
              </a:rPr>
              <a:t> concessionario </a:t>
            </a:r>
            <a:r>
              <a:rPr lang="it-IT" sz="2600" u="sng" dirty="0">
                <a:solidFill>
                  <a:srgbClr val="333333"/>
                </a:solidFill>
                <a:sym typeface="Wingdings" panose="05000000000000000000" pitchFamily="2" charset="2"/>
              </a:rPr>
              <a:t> agente della riscossione)</a:t>
            </a:r>
            <a:endParaRPr lang="it-IT" sz="2600" u="sng" dirty="0">
              <a:solidFill>
                <a:srgbClr val="333333"/>
              </a:solidFill>
            </a:endParaRPr>
          </a:p>
          <a:p>
            <a:pPr>
              <a:spcAft>
                <a:spcPts val="2250"/>
              </a:spcAft>
            </a:pPr>
            <a:endParaRPr lang="it-IT" sz="2600" dirty="0">
              <a:solidFill>
                <a:srgbClr val="333333"/>
              </a:solidFill>
            </a:endParaRPr>
          </a:p>
          <a:p>
            <a:endParaRPr lang="it-IT" sz="2600" dirty="0"/>
          </a:p>
        </p:txBody>
      </p:sp>
      <p:sp>
        <p:nvSpPr>
          <p:cNvPr id="4" name="Segnaposto numero diapositiva 3">
            <a:extLst>
              <a:ext uri="{FF2B5EF4-FFF2-40B4-BE49-F238E27FC236}">
                <a16:creationId xmlns:a16="http://schemas.microsoft.com/office/drawing/2014/main" id="{55F13E94-3284-F49B-9D37-4205140E22F1}"/>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37</a:t>
            </a:fld>
            <a:endParaRPr lang="it-IT"/>
          </a:p>
        </p:txBody>
      </p:sp>
      <p:sp>
        <p:nvSpPr>
          <p:cNvPr id="5" name="Titolo 1">
            <a:extLst>
              <a:ext uri="{FF2B5EF4-FFF2-40B4-BE49-F238E27FC236}">
                <a16:creationId xmlns:a16="http://schemas.microsoft.com/office/drawing/2014/main" id="{84C9EC58-2820-AE5F-B13E-2B62007A9B98}"/>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Pignoramenti mobiliari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1374555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8381931-E72F-3118-37B6-846B355CF977}"/>
              </a:ext>
            </a:extLst>
          </p:cNvPr>
          <p:cNvSpPr>
            <a:spLocks noGrp="1"/>
          </p:cNvSpPr>
          <p:nvPr>
            <p:ph idx="4294967295"/>
          </p:nvPr>
        </p:nvSpPr>
        <p:spPr>
          <a:xfrm>
            <a:off x="1581150" y="3286125"/>
            <a:ext cx="15125700" cy="7000875"/>
          </a:xfrm>
        </p:spPr>
        <p:txBody>
          <a:bodyPr>
            <a:normAutofit fontScale="85000" lnSpcReduction="20000"/>
          </a:bodyPr>
          <a:lstStyle/>
          <a:p>
            <a:r>
              <a:rPr lang="it-IT" b="1" u="sng" dirty="0"/>
              <a:t>Art. 72ter dpr 602/1973 – Limiti di pignorabilità </a:t>
            </a:r>
          </a:p>
          <a:p>
            <a:pPr marL="0" indent="0">
              <a:spcAft>
                <a:spcPts val="2250"/>
              </a:spcAft>
              <a:buNone/>
            </a:pPr>
            <a:r>
              <a:rPr lang="it-IT" dirty="0">
                <a:solidFill>
                  <a:srgbClr val="333333"/>
                </a:solidFill>
              </a:rPr>
              <a:t>Le somme dovute a titolo di stipendio, di salario o di altre </a:t>
            </a:r>
            <a:r>
              <a:rPr lang="it-IT" dirty="0" err="1">
                <a:solidFill>
                  <a:srgbClr val="333333"/>
                </a:solidFill>
              </a:rPr>
              <a:t>indennita'</a:t>
            </a:r>
            <a:r>
              <a:rPr lang="it-IT" dirty="0">
                <a:solidFill>
                  <a:srgbClr val="333333"/>
                </a:solidFill>
              </a:rPr>
              <a:t> relative al rapporto di lavoro o di impiego, comprese quelle dovute a causa di licenziamento, possono essere pignorate dall'agente della riscossione in misura pari ad un decimo per importi fino a 2.500 euro ed in misura pari ad un settimo per importi superiori a 2.500 euro e non superiori a 5.000 euro. </a:t>
            </a:r>
          </a:p>
          <a:p>
            <a:pPr marL="0" indent="0">
              <a:spcAft>
                <a:spcPts val="2250"/>
              </a:spcAft>
              <a:buNone/>
            </a:pPr>
            <a:r>
              <a:rPr lang="it-IT" dirty="0">
                <a:solidFill>
                  <a:srgbClr val="333333"/>
                </a:solidFill>
              </a:rPr>
              <a:t>2. Resta ferma la misura di cui all'articolo </a:t>
            </a:r>
            <a:r>
              <a:rPr lang="it-IT" u="sng" dirty="0">
                <a:solidFill>
                  <a:srgbClr val="0F8538"/>
                </a:solidFill>
                <a:hlinkClick r:id="rId2" action="ppaction://hlinkfile"/>
              </a:rPr>
              <a:t>545, quarto comma, del codice di procedura civile</a:t>
            </a:r>
            <a:r>
              <a:rPr lang="it-IT" dirty="0">
                <a:solidFill>
                  <a:srgbClr val="333333"/>
                </a:solidFill>
              </a:rPr>
              <a:t>, se le somme dovute a titolo di stipendio, di salario o di altre </a:t>
            </a:r>
            <a:r>
              <a:rPr lang="it-IT" dirty="0" err="1">
                <a:solidFill>
                  <a:srgbClr val="333333"/>
                </a:solidFill>
              </a:rPr>
              <a:t>indennita'</a:t>
            </a:r>
            <a:r>
              <a:rPr lang="it-IT" dirty="0">
                <a:solidFill>
                  <a:srgbClr val="333333"/>
                </a:solidFill>
              </a:rPr>
              <a:t> relative al rapporto di lavoro o di impiego, comprese quelle dovute a causa di licenziamento, superano i cinquemila euro. </a:t>
            </a:r>
          </a:p>
          <a:p>
            <a:pPr marL="0" indent="0">
              <a:spcAft>
                <a:spcPts val="2250"/>
              </a:spcAft>
              <a:buNone/>
            </a:pPr>
            <a:r>
              <a:rPr lang="it-IT" dirty="0">
                <a:solidFill>
                  <a:srgbClr val="333333"/>
                </a:solidFill>
              </a:rPr>
              <a:t>2-bis. Nel caso di accredito delle somme di cui ai commi 1 e 2 sul conto corrente intestato al debitore, gli obblighi del terzo pignorato non si estendono all'ultimo emolumento accreditato allo stesso titolo. </a:t>
            </a:r>
          </a:p>
          <a:p>
            <a:pPr marL="0" indent="0">
              <a:spcAft>
                <a:spcPts val="2250"/>
              </a:spcAft>
              <a:buNone/>
            </a:pPr>
            <a:r>
              <a:rPr lang="it-IT" dirty="0">
                <a:solidFill>
                  <a:srgbClr val="000000"/>
                </a:solidFill>
              </a:rPr>
              <a:t>2-ter. Ai medesimi fini previsti dai commi precedenti, l’Agenzia delle entrate acquisisce le informazioni relative ai rapporti di lavoro o di impiego, accedendo direttamente, in via telematica, alle specifiche banche dati dell’Istituto nazionale della previdenza sociale</a:t>
            </a:r>
          </a:p>
          <a:p>
            <a:pPr marL="0" indent="0">
              <a:spcAft>
                <a:spcPts val="2250"/>
              </a:spcAft>
              <a:buClr>
                <a:srgbClr val="9BAFB5"/>
              </a:buClr>
              <a:buNone/>
              <a:defRPr/>
            </a:pPr>
            <a:r>
              <a:rPr lang="it-IT" u="sng" dirty="0">
                <a:solidFill>
                  <a:srgbClr val="333333"/>
                </a:solidFill>
              </a:rPr>
              <a:t>Tale articolo verrà abrogato dal d.lgs. 33/2025 a partire dal 1° gennaio 2026 e sarà sostituito dall’art. 171 col medesimo testo</a:t>
            </a:r>
            <a:endParaRPr lang="it-IT" dirty="0">
              <a:solidFill>
                <a:srgbClr val="333333"/>
              </a:solidFill>
            </a:endParaRPr>
          </a:p>
        </p:txBody>
      </p:sp>
      <p:sp>
        <p:nvSpPr>
          <p:cNvPr id="4" name="Segnaposto numero diapositiva 3">
            <a:extLst>
              <a:ext uri="{FF2B5EF4-FFF2-40B4-BE49-F238E27FC236}">
                <a16:creationId xmlns:a16="http://schemas.microsoft.com/office/drawing/2014/main" id="{9EBC4F89-8467-914D-403D-13C8707E15B9}"/>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38</a:t>
            </a:fld>
            <a:endParaRPr lang="it-IT"/>
          </a:p>
        </p:txBody>
      </p:sp>
      <p:sp>
        <p:nvSpPr>
          <p:cNvPr id="5" name="Titolo 1">
            <a:extLst>
              <a:ext uri="{FF2B5EF4-FFF2-40B4-BE49-F238E27FC236}">
                <a16:creationId xmlns:a16="http://schemas.microsoft.com/office/drawing/2014/main" id="{4B1A171E-E213-E1DC-1145-88C5AAA4FA90}"/>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Pignoramenti mobiliari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3156670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AA77A19-5C78-F7D4-760D-3FABAD20E1E8}"/>
              </a:ext>
            </a:extLst>
          </p:cNvPr>
          <p:cNvSpPr>
            <a:spLocks noGrp="1"/>
          </p:cNvSpPr>
          <p:nvPr>
            <p:ph idx="4294967295"/>
          </p:nvPr>
        </p:nvSpPr>
        <p:spPr>
          <a:xfrm>
            <a:off x="3352800" y="4229100"/>
            <a:ext cx="12268200" cy="3700462"/>
          </a:xfrm>
        </p:spPr>
        <p:txBody>
          <a:bodyPr>
            <a:normAutofit/>
          </a:bodyPr>
          <a:lstStyle/>
          <a:p>
            <a:pPr>
              <a:buFont typeface="Wingdings" pitchFamily="2" charset="2"/>
              <a:buChar char="q"/>
            </a:pPr>
            <a:r>
              <a:rPr lang="it-IT" sz="2800" dirty="0"/>
              <a:t>Il pignoramento dei crediti pensionistici può avvenire solo tramite la procedura incardinata in Tribunale. </a:t>
            </a:r>
          </a:p>
          <a:p>
            <a:pPr>
              <a:buFont typeface="Wingdings" pitchFamily="2" charset="2"/>
              <a:buChar char="q"/>
            </a:pPr>
            <a:endParaRPr lang="it-IT" sz="2800" dirty="0"/>
          </a:p>
          <a:p>
            <a:pPr>
              <a:buFont typeface="Wingdings" pitchFamily="2" charset="2"/>
              <a:buChar char="q"/>
            </a:pPr>
            <a:r>
              <a:rPr lang="it-IT" sz="2800" dirty="0"/>
              <a:t>La sanzione in caso di pignoramento esattoriale è che venga incardinata la procedura in Tribunale come risulta dal combinato disposto degli artt. 72 e 72 bis del dpr 602/1973.</a:t>
            </a:r>
          </a:p>
          <a:p>
            <a:pPr>
              <a:buFont typeface="Wingdings" pitchFamily="2" charset="2"/>
              <a:buChar char="q"/>
            </a:pPr>
            <a:endParaRPr lang="it-IT" sz="2800" dirty="0"/>
          </a:p>
        </p:txBody>
      </p:sp>
      <p:sp>
        <p:nvSpPr>
          <p:cNvPr id="4" name="Segnaposto numero diapositiva 3">
            <a:extLst>
              <a:ext uri="{FF2B5EF4-FFF2-40B4-BE49-F238E27FC236}">
                <a16:creationId xmlns:a16="http://schemas.microsoft.com/office/drawing/2014/main" id="{774CDCCD-2992-18E4-284A-F762A4B3BA9A}"/>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39</a:t>
            </a:fld>
            <a:endParaRPr lang="it-IT"/>
          </a:p>
        </p:txBody>
      </p:sp>
      <p:sp>
        <p:nvSpPr>
          <p:cNvPr id="5" name="Titolo 1">
            <a:extLst>
              <a:ext uri="{FF2B5EF4-FFF2-40B4-BE49-F238E27FC236}">
                <a16:creationId xmlns:a16="http://schemas.microsoft.com/office/drawing/2014/main" id="{B548CEB0-3373-FD13-4A12-8F988492EB5A}"/>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a:solidFill>
                  <a:srgbClr val="0066CC"/>
                </a:solidFill>
                <a:latin typeface="Segoe UI"/>
                <a:ea typeface="+mn-ea"/>
                <a:cs typeface="+mn-cs"/>
              </a:rPr>
              <a:t>Pignoramenti mobiliari</a:t>
            </a:r>
          </a:p>
        </p:txBody>
      </p:sp>
    </p:spTree>
    <p:extLst>
      <p:ext uri="{BB962C8B-B14F-4D97-AF65-F5344CB8AC3E}">
        <p14:creationId xmlns:p14="http://schemas.microsoft.com/office/powerpoint/2010/main" val="287686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5524537" y="1868905"/>
            <a:ext cx="8267700" cy="492443"/>
          </a:xfrm>
          <a:prstGeom prst="rect">
            <a:avLst/>
          </a:prstGeom>
        </p:spPr>
        <p:txBody>
          <a:bodyPr wrap="square" lIns="0" tIns="0" rIns="0" bIns="0" rtlCol="0" anchor="t">
            <a:spAutoFit/>
          </a:bodyPr>
          <a:lstStyle/>
          <a:p>
            <a:r>
              <a:rPr lang="it-IT" sz="3200" b="1" dirty="0">
                <a:solidFill>
                  <a:srgbClr val="0066CC"/>
                </a:solidFill>
                <a:latin typeface="Segoe UI"/>
              </a:rPr>
              <a:t>🧭  Cosa Cambia Concretamente</a:t>
            </a:r>
            <a:endParaRPr lang="en-US" sz="3199" b="1" dirty="0">
              <a:solidFill>
                <a:srgbClr val="000000"/>
              </a:solidFill>
              <a:latin typeface="Poppins Bold"/>
              <a:ea typeface="Poppins Bold"/>
              <a:cs typeface="Poppins Bold"/>
              <a:sym typeface="Poppins Bold"/>
            </a:endParaRPr>
          </a:p>
        </p:txBody>
      </p:sp>
      <p:sp>
        <p:nvSpPr>
          <p:cNvPr id="4" name="AutoShape 4"/>
          <p:cNvSpPr/>
          <p:nvPr/>
        </p:nvSpPr>
        <p:spPr>
          <a:xfrm flipV="1">
            <a:off x="1028775" y="2997708"/>
            <a:ext cx="17259225" cy="61912"/>
          </a:xfrm>
          <a:prstGeom prst="line">
            <a:avLst/>
          </a:prstGeom>
          <a:ln w="104775" cap="flat">
            <a:solidFill>
              <a:srgbClr val="A3C1CF"/>
            </a:solidFill>
            <a:prstDash val="solid"/>
            <a:headEnd type="none" w="sm" len="sm"/>
            <a:tailEnd type="none" w="sm" len="sm"/>
          </a:ln>
        </p:spPr>
        <p:txBody>
          <a:bodyPr/>
          <a:lstStyle/>
          <a:p>
            <a:endParaRPr lang="it-IT"/>
          </a:p>
        </p:txBody>
      </p:sp>
      <p:sp>
        <p:nvSpPr>
          <p:cNvPr id="7" name="Freeform 7"/>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9" name="TextBox 9"/>
          <p:cNvSpPr txBox="1"/>
          <p:nvPr/>
        </p:nvSpPr>
        <p:spPr>
          <a:xfrm>
            <a:off x="-6598744" y="98755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graphicFrame>
        <p:nvGraphicFramePr>
          <p:cNvPr id="3" name="Tabella 2">
            <a:extLst>
              <a:ext uri="{FF2B5EF4-FFF2-40B4-BE49-F238E27FC236}">
                <a16:creationId xmlns:a16="http://schemas.microsoft.com/office/drawing/2014/main" id="{0BE5A353-9F12-7A62-0E7F-033E5EEF1D78}"/>
              </a:ext>
            </a:extLst>
          </p:cNvPr>
          <p:cNvGraphicFramePr>
            <a:graphicFrameLocks noGrp="1"/>
          </p:cNvGraphicFramePr>
          <p:nvPr>
            <p:extLst>
              <p:ext uri="{D42A27DB-BD31-4B8C-83A1-F6EECF244321}">
                <p14:modId xmlns:p14="http://schemas.microsoft.com/office/powerpoint/2010/main" val="149892123"/>
              </p:ext>
            </p:extLst>
          </p:nvPr>
        </p:nvGraphicFramePr>
        <p:xfrm>
          <a:off x="2816825" y="3715752"/>
          <a:ext cx="12573000" cy="5379492"/>
        </p:xfrm>
        <a:graphic>
          <a:graphicData uri="http://schemas.openxmlformats.org/drawingml/2006/table">
            <a:tbl>
              <a:tblPr/>
              <a:tblGrid>
                <a:gridCol w="3847076">
                  <a:extLst>
                    <a:ext uri="{9D8B030D-6E8A-4147-A177-3AD203B41FA5}">
                      <a16:colId xmlns:a16="http://schemas.microsoft.com/office/drawing/2014/main" val="683394371"/>
                    </a:ext>
                  </a:extLst>
                </a:gridCol>
                <a:gridCol w="4362962">
                  <a:extLst>
                    <a:ext uri="{9D8B030D-6E8A-4147-A177-3AD203B41FA5}">
                      <a16:colId xmlns:a16="http://schemas.microsoft.com/office/drawing/2014/main" val="887634783"/>
                    </a:ext>
                  </a:extLst>
                </a:gridCol>
                <a:gridCol w="4362962">
                  <a:extLst>
                    <a:ext uri="{9D8B030D-6E8A-4147-A177-3AD203B41FA5}">
                      <a16:colId xmlns:a16="http://schemas.microsoft.com/office/drawing/2014/main" val="918553912"/>
                    </a:ext>
                  </a:extLst>
                </a:gridCol>
              </a:tblGrid>
              <a:tr h="489044">
                <a:tc>
                  <a:txBody>
                    <a:bodyPr/>
                    <a:lstStyle/>
                    <a:p>
                      <a:r>
                        <a:rPr lang="it-IT"/>
                        <a:t>Aspetto</a:t>
                      </a:r>
                    </a:p>
                  </a:txBody>
                  <a:tcPr anchor="ctr">
                    <a:lnL>
                      <a:noFill/>
                    </a:lnL>
                    <a:lnR>
                      <a:noFill/>
                    </a:lnR>
                    <a:lnT>
                      <a:noFill/>
                    </a:lnT>
                    <a:lnB>
                      <a:noFill/>
                    </a:lnB>
                    <a:noFill/>
                  </a:tcPr>
                </a:tc>
                <a:tc>
                  <a:txBody>
                    <a:bodyPr/>
                    <a:lstStyle/>
                    <a:p>
                      <a:r>
                        <a:rPr lang="it-IT"/>
                        <a:t>Prima</a:t>
                      </a:r>
                    </a:p>
                  </a:txBody>
                  <a:tcPr anchor="ctr">
                    <a:lnL>
                      <a:noFill/>
                    </a:lnL>
                    <a:lnR>
                      <a:noFill/>
                    </a:lnR>
                    <a:lnT>
                      <a:noFill/>
                    </a:lnT>
                    <a:lnB>
                      <a:noFill/>
                    </a:lnB>
                    <a:noFill/>
                  </a:tcPr>
                </a:tc>
                <a:tc>
                  <a:txBody>
                    <a:bodyPr/>
                    <a:lstStyle/>
                    <a:p>
                      <a:r>
                        <a:rPr lang="it-IT"/>
                        <a:t>Ora</a:t>
                      </a:r>
                    </a:p>
                  </a:txBody>
                  <a:tcPr anchor="ctr">
                    <a:lnL>
                      <a:noFill/>
                    </a:lnL>
                    <a:lnR>
                      <a:noFill/>
                    </a:lnR>
                    <a:lnT>
                      <a:noFill/>
                    </a:lnT>
                    <a:lnB>
                      <a:noFill/>
                    </a:lnB>
                    <a:noFill/>
                  </a:tcPr>
                </a:tc>
                <a:extLst>
                  <a:ext uri="{0D108BD9-81ED-4DB2-BD59-A6C34878D82A}">
                    <a16:rowId xmlns:a16="http://schemas.microsoft.com/office/drawing/2014/main" val="2749894368"/>
                  </a:ext>
                </a:extLst>
              </a:tr>
              <a:tr h="1222612">
                <a:tc>
                  <a:txBody>
                    <a:bodyPr/>
                    <a:lstStyle/>
                    <a:p>
                      <a:r>
                        <a:rPr lang="it-IT" b="1" dirty="0"/>
                        <a:t>Riduzione dei sistemi contabili</a:t>
                      </a:r>
                      <a:endParaRPr lang="it-IT" dirty="0"/>
                    </a:p>
                  </a:txBody>
                  <a:tcPr anchor="ctr">
                    <a:lnL>
                      <a:noFill/>
                    </a:lnL>
                    <a:lnR>
                      <a:noFill/>
                    </a:lnR>
                    <a:lnT>
                      <a:noFill/>
                    </a:lnT>
                    <a:lnB>
                      <a:noFill/>
                    </a:lnB>
                    <a:noFill/>
                  </a:tcPr>
                </a:tc>
                <a:tc>
                  <a:txBody>
                    <a:bodyPr/>
                    <a:lstStyle/>
                    <a:p>
                      <a:r>
                        <a:rPr lang="it-IT"/>
                        <a:t>Solo finanziaria</a:t>
                      </a:r>
                    </a:p>
                  </a:txBody>
                  <a:tcPr anchor="ctr">
                    <a:lnL>
                      <a:noFill/>
                    </a:lnL>
                    <a:lnR>
                      <a:noFill/>
                    </a:lnR>
                    <a:lnT>
                      <a:noFill/>
                    </a:lnT>
                    <a:lnB>
                      <a:noFill/>
                    </a:lnB>
                    <a:noFill/>
                  </a:tcPr>
                </a:tc>
                <a:tc>
                  <a:txBody>
                    <a:bodyPr/>
                    <a:lstStyle/>
                    <a:p>
                      <a:r>
                        <a:rPr lang="it-IT"/>
                        <a:t>Duale: finanziaria + economico-patrimoniale (2025‑2027)</a:t>
                      </a:r>
                    </a:p>
                  </a:txBody>
                  <a:tcPr anchor="ctr">
                    <a:lnL>
                      <a:noFill/>
                    </a:lnL>
                    <a:lnR>
                      <a:noFill/>
                    </a:lnR>
                    <a:lnT>
                      <a:noFill/>
                    </a:lnT>
                    <a:lnB>
                      <a:noFill/>
                    </a:lnB>
                    <a:noFill/>
                  </a:tcPr>
                </a:tc>
                <a:extLst>
                  <a:ext uri="{0D108BD9-81ED-4DB2-BD59-A6C34878D82A}">
                    <a16:rowId xmlns:a16="http://schemas.microsoft.com/office/drawing/2014/main" val="2114950496"/>
                  </a:ext>
                </a:extLst>
              </a:tr>
              <a:tr h="1222612">
                <a:tc>
                  <a:txBody>
                    <a:bodyPr/>
                    <a:lstStyle/>
                    <a:p>
                      <a:r>
                        <a:rPr lang="it-IT" b="1" dirty="0"/>
                        <a:t>Riconoscimento residui</a:t>
                      </a:r>
                      <a:endParaRPr lang="it-IT" dirty="0"/>
                    </a:p>
                  </a:txBody>
                  <a:tcPr anchor="ctr">
                    <a:lnL>
                      <a:noFill/>
                    </a:lnL>
                    <a:lnR>
                      <a:noFill/>
                    </a:lnR>
                    <a:lnT>
                      <a:noFill/>
                    </a:lnT>
                    <a:lnB>
                      <a:noFill/>
                    </a:lnB>
                    <a:noFill/>
                  </a:tcPr>
                </a:tc>
                <a:tc>
                  <a:txBody>
                    <a:bodyPr/>
                    <a:lstStyle/>
                    <a:p>
                      <a:r>
                        <a:rPr lang="it-IT" dirty="0"/>
                        <a:t>Tecnico e spesso discrezionale</a:t>
                      </a:r>
                    </a:p>
                  </a:txBody>
                  <a:tcPr anchor="ctr">
                    <a:lnL>
                      <a:noFill/>
                    </a:lnL>
                    <a:lnR>
                      <a:noFill/>
                    </a:lnR>
                    <a:lnT>
                      <a:noFill/>
                    </a:lnT>
                    <a:lnB>
                      <a:noFill/>
                    </a:lnB>
                    <a:noFill/>
                  </a:tcPr>
                </a:tc>
                <a:tc>
                  <a:txBody>
                    <a:bodyPr/>
                    <a:lstStyle/>
                    <a:p>
                      <a:r>
                        <a:rPr lang="it-IT"/>
                        <a:t>Standard europei, medie SCF e riaccertamento formale</a:t>
                      </a:r>
                    </a:p>
                  </a:txBody>
                  <a:tcPr anchor="ctr">
                    <a:lnL>
                      <a:noFill/>
                    </a:lnL>
                    <a:lnR>
                      <a:noFill/>
                    </a:lnR>
                    <a:lnT>
                      <a:noFill/>
                    </a:lnT>
                    <a:lnB>
                      <a:noFill/>
                    </a:lnB>
                    <a:noFill/>
                  </a:tcPr>
                </a:tc>
                <a:extLst>
                  <a:ext uri="{0D108BD9-81ED-4DB2-BD59-A6C34878D82A}">
                    <a16:rowId xmlns:a16="http://schemas.microsoft.com/office/drawing/2014/main" val="373802147"/>
                  </a:ext>
                </a:extLst>
              </a:tr>
              <a:tr h="1222612">
                <a:tc>
                  <a:txBody>
                    <a:bodyPr/>
                    <a:lstStyle/>
                    <a:p>
                      <a:r>
                        <a:rPr lang="it-IT" b="1" dirty="0"/>
                        <a:t>Trasparenza</a:t>
                      </a:r>
                      <a:endParaRPr lang="it-IT" dirty="0"/>
                    </a:p>
                  </a:txBody>
                  <a:tcPr anchor="ctr">
                    <a:lnL>
                      <a:noFill/>
                    </a:lnL>
                    <a:lnR>
                      <a:noFill/>
                    </a:lnR>
                    <a:lnT>
                      <a:noFill/>
                    </a:lnT>
                    <a:lnB>
                      <a:noFill/>
                    </a:lnB>
                    <a:noFill/>
                  </a:tcPr>
                </a:tc>
                <a:tc>
                  <a:txBody>
                    <a:bodyPr/>
                    <a:lstStyle/>
                    <a:p>
                      <a:r>
                        <a:rPr lang="it-IT"/>
                        <a:t>Bassa visibilità patrimoniale</a:t>
                      </a:r>
                    </a:p>
                  </a:txBody>
                  <a:tcPr anchor="ctr">
                    <a:lnL>
                      <a:noFill/>
                    </a:lnL>
                    <a:lnR>
                      <a:noFill/>
                    </a:lnR>
                    <a:lnT>
                      <a:noFill/>
                    </a:lnT>
                    <a:lnB>
                      <a:noFill/>
                    </a:lnB>
                    <a:noFill/>
                  </a:tcPr>
                </a:tc>
                <a:tc>
                  <a:txBody>
                    <a:bodyPr/>
                    <a:lstStyle/>
                    <a:p>
                      <a:r>
                        <a:rPr lang="it-IT"/>
                        <a:t>Bilancio multiaspetto: costi, patrimonio, performance</a:t>
                      </a:r>
                    </a:p>
                  </a:txBody>
                  <a:tcPr anchor="ctr">
                    <a:lnL>
                      <a:noFill/>
                    </a:lnL>
                    <a:lnR>
                      <a:noFill/>
                    </a:lnR>
                    <a:lnT>
                      <a:noFill/>
                    </a:lnT>
                    <a:lnB>
                      <a:noFill/>
                    </a:lnB>
                    <a:noFill/>
                  </a:tcPr>
                </a:tc>
                <a:extLst>
                  <a:ext uri="{0D108BD9-81ED-4DB2-BD59-A6C34878D82A}">
                    <a16:rowId xmlns:a16="http://schemas.microsoft.com/office/drawing/2014/main" val="3511914783"/>
                  </a:ext>
                </a:extLst>
              </a:tr>
              <a:tr h="1222612">
                <a:tc>
                  <a:txBody>
                    <a:bodyPr/>
                    <a:lstStyle/>
                    <a:p>
                      <a:r>
                        <a:rPr lang="it-IT" b="1"/>
                        <a:t>Formazione e sistemi IT</a:t>
                      </a:r>
                      <a:endParaRPr lang="it-IT"/>
                    </a:p>
                  </a:txBody>
                  <a:tcPr anchor="ctr">
                    <a:lnL>
                      <a:noFill/>
                    </a:lnL>
                    <a:lnR>
                      <a:noFill/>
                    </a:lnR>
                    <a:lnT>
                      <a:noFill/>
                    </a:lnT>
                    <a:lnB>
                      <a:noFill/>
                    </a:lnB>
                    <a:noFill/>
                  </a:tcPr>
                </a:tc>
                <a:tc>
                  <a:txBody>
                    <a:bodyPr/>
                    <a:lstStyle/>
                    <a:p>
                      <a:r>
                        <a:rPr lang="it-IT"/>
                        <a:t>Facoltativa</a:t>
                      </a:r>
                    </a:p>
                  </a:txBody>
                  <a:tcPr anchor="ctr">
                    <a:lnL>
                      <a:noFill/>
                    </a:lnL>
                    <a:lnR>
                      <a:noFill/>
                    </a:lnR>
                    <a:lnT>
                      <a:noFill/>
                    </a:lnT>
                    <a:lnB>
                      <a:noFill/>
                    </a:lnB>
                    <a:noFill/>
                  </a:tcPr>
                </a:tc>
                <a:tc>
                  <a:txBody>
                    <a:bodyPr/>
                    <a:lstStyle/>
                    <a:p>
                      <a:r>
                        <a:rPr lang="it-IT" dirty="0"/>
                        <a:t>Obbligo formativo e upgrade sistemi gestionali per contabilità ACCRUAL</a:t>
                      </a:r>
                    </a:p>
                  </a:txBody>
                  <a:tcPr anchor="ctr">
                    <a:lnL>
                      <a:noFill/>
                    </a:lnL>
                    <a:lnR>
                      <a:noFill/>
                    </a:lnR>
                    <a:lnT>
                      <a:noFill/>
                    </a:lnT>
                    <a:lnB>
                      <a:noFill/>
                    </a:lnB>
                    <a:noFill/>
                  </a:tcPr>
                </a:tc>
                <a:extLst>
                  <a:ext uri="{0D108BD9-81ED-4DB2-BD59-A6C34878D82A}">
                    <a16:rowId xmlns:a16="http://schemas.microsoft.com/office/drawing/2014/main" val="3543271669"/>
                  </a:ext>
                </a:extLst>
              </a:tr>
            </a:tbl>
          </a:graphicData>
        </a:graphic>
      </p:graphicFrame>
      <p:sp>
        <p:nvSpPr>
          <p:cNvPr id="5" name="Freeform 6">
            <a:extLst>
              <a:ext uri="{FF2B5EF4-FFF2-40B4-BE49-F238E27FC236}">
                <a16:creationId xmlns:a16="http://schemas.microsoft.com/office/drawing/2014/main" id="{3B5DABC3-FC63-CF76-68B9-9334D6FDF65B}"/>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
        <p:nvSpPr>
          <p:cNvPr id="10" name="TextBox 7">
            <a:extLst>
              <a:ext uri="{FF2B5EF4-FFF2-40B4-BE49-F238E27FC236}">
                <a16:creationId xmlns:a16="http://schemas.microsoft.com/office/drawing/2014/main" id="{E2383786-A241-6DFC-6C19-CB75F7F9ECD6}"/>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a:solidFill>
                  <a:srgbClr val="000000"/>
                </a:solidFill>
                <a:latin typeface="Open Sans Bold"/>
                <a:ea typeface="Open Sans Bold"/>
                <a:cs typeface="Open Sans Bold"/>
                <a:sym typeface="Open Sans Bold"/>
              </a:rPr>
              <a:t>Associazione dei Comuni Siciliani</a:t>
            </a:r>
          </a:p>
        </p:txBody>
      </p:sp>
      <p:sp>
        <p:nvSpPr>
          <p:cNvPr id="11" name="Freeform 6">
            <a:extLst>
              <a:ext uri="{FF2B5EF4-FFF2-40B4-BE49-F238E27FC236}">
                <a16:creationId xmlns:a16="http://schemas.microsoft.com/office/drawing/2014/main" id="{F738417F-7FE9-B94A-5501-BC66684E9827}"/>
              </a:ext>
            </a:extLst>
          </p:cNvPr>
          <p:cNvSpPr/>
          <p:nvPr/>
        </p:nvSpPr>
        <p:spPr>
          <a:xfrm>
            <a:off x="15579514" y="2667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Tree>
    <p:extLst>
      <p:ext uri="{BB962C8B-B14F-4D97-AF65-F5344CB8AC3E}">
        <p14:creationId xmlns:p14="http://schemas.microsoft.com/office/powerpoint/2010/main" val="1322345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1940C4-F505-320E-6DAF-5E746B10BCD7}"/>
              </a:ext>
            </a:extLst>
          </p:cNvPr>
          <p:cNvSpPr>
            <a:spLocks noGrp="1"/>
          </p:cNvSpPr>
          <p:nvPr>
            <p:ph type="title" idx="4294967295"/>
          </p:nvPr>
        </p:nvSpPr>
        <p:spPr>
          <a:xfrm>
            <a:off x="1257300" y="547688"/>
            <a:ext cx="15773400" cy="1988345"/>
          </a:xfrm>
        </p:spPr>
        <p:txBody>
          <a:bodyPr>
            <a:normAutofit/>
          </a:bodyPr>
          <a:lstStyle/>
          <a:p>
            <a:r>
              <a:rPr lang="it-IT" sz="3200" b="1" dirty="0">
                <a:solidFill>
                  <a:srgbClr val="0066CC"/>
                </a:solidFill>
                <a:latin typeface="Segoe UI"/>
                <a:ea typeface="+mn-ea"/>
                <a:cs typeface="+mn-cs"/>
              </a:rPr>
              <a:t>Accesso banche dati</a:t>
            </a:r>
          </a:p>
        </p:txBody>
      </p:sp>
      <p:sp>
        <p:nvSpPr>
          <p:cNvPr id="3" name="Segnaposto contenuto 2">
            <a:extLst>
              <a:ext uri="{FF2B5EF4-FFF2-40B4-BE49-F238E27FC236}">
                <a16:creationId xmlns:a16="http://schemas.microsoft.com/office/drawing/2014/main" id="{2E4227D1-C8F8-71EE-1783-620EBF66B6B5}"/>
              </a:ext>
            </a:extLst>
          </p:cNvPr>
          <p:cNvSpPr>
            <a:spLocks noGrp="1"/>
          </p:cNvSpPr>
          <p:nvPr>
            <p:ph idx="4294967295"/>
          </p:nvPr>
        </p:nvSpPr>
        <p:spPr>
          <a:xfrm>
            <a:off x="1428750" y="3377352"/>
            <a:ext cx="15430500" cy="6361960"/>
          </a:xfrm>
        </p:spPr>
        <p:txBody>
          <a:bodyPr>
            <a:normAutofit/>
          </a:bodyPr>
          <a:lstStyle/>
          <a:p>
            <a:r>
              <a:rPr lang="it-IT" sz="2500" u="sng" dirty="0"/>
              <a:t>Art. 1 comma 791 l. 160/2019</a:t>
            </a:r>
          </a:p>
          <a:p>
            <a:pPr marL="0" indent="0">
              <a:buNone/>
            </a:pPr>
            <a:r>
              <a:rPr lang="it-IT" sz="2500" dirty="0"/>
              <a:t>791. Al fine di facilitare le attività di riscossione degli enti, si applicano le disposizioni seguenti in materia di accesso ai dati:</a:t>
            </a:r>
          </a:p>
          <a:p>
            <a:pPr marL="0" indent="0">
              <a:buNone/>
            </a:pPr>
            <a:r>
              <a:rPr lang="it-IT" sz="2500" dirty="0"/>
              <a:t>a) ai fini della riscossione, anche coattiva, sono autorizzati ad accedere gratuitamente alle informazioni relative ai debitori presenti nell'Anagrafe tributaria, ivi inclusi i dati e le informazioni di cui all'articolo </a:t>
            </a:r>
            <a:r>
              <a:rPr lang="it-IT" sz="2500" u="sng" dirty="0">
                <a:hlinkClick r:id="rId2" tooltip="· Decreto del Presidente della Repubblica del 29-09-1973, n. 605 - Disposizioni relative all'anagrafe tributaria e al codice fiscale dei contribuenti [Testo unico anagrafe tributaria] - Articolo 7 - Comunicazioni all'anagrafe tributaria."/>
              </a:rPr>
              <a:t>7, sesto comma, del</a:t>
            </a:r>
            <a:r>
              <a:rPr lang="it-IT" sz="2500" dirty="0"/>
              <a:t> </a:t>
            </a:r>
            <a:r>
              <a:rPr lang="it-IT" sz="2500" u="sng" dirty="0">
                <a:hlinkClick r:id="rId3"/>
              </a:rPr>
              <a:t>decreto del Presidente della Repubblica 29 settembre 1973, n. 605</a:t>
            </a:r>
            <a:r>
              <a:rPr lang="it-IT" sz="2500" dirty="0"/>
              <a:t>, gli enti e, per il tramite degli enti medesimi, i soggetti individuati ai sensi dell'articolo </a:t>
            </a:r>
            <a:r>
              <a:rPr lang="it-IT" sz="2500" u="sng" dirty="0">
                <a:hlinkClick r:id="rId4" action="ppaction://hlinkfile"/>
              </a:rPr>
              <a:t>52, comma 5, lettera b), del decreto legislativo n. 446 del 1997</a:t>
            </a:r>
            <a:r>
              <a:rPr lang="it-IT" sz="2500" dirty="0"/>
              <a:t> e dell'articolo 1, comma 691, della legge 27 dicembre 2013, n. 147, ai quali gli enti creditori hanno affidato il servizio di riscossione delle proprie entrate; </a:t>
            </a:r>
          </a:p>
          <a:p>
            <a:pPr marL="0" indent="0">
              <a:buNone/>
            </a:pPr>
            <a:r>
              <a:rPr lang="it-IT" sz="2500" dirty="0"/>
              <a:t>b) a tal fine, l'ente consente, sotto la propria responsabilità, ai soggetti affidatari l'utilizzo dei servizi di cooperazione informatica forniti dall'Agenzia delle entrate, nel rispetto delle prescrizioni normative e tecniche tempo per tempo vigenti e previa nomina di tali soggetti a responsabili esterni del trattamento ai sensi delle vigenti disposizioni in materia di tutela dei dati personali;</a:t>
            </a:r>
          </a:p>
          <a:p>
            <a:pPr marL="0" indent="0">
              <a:buNone/>
            </a:pPr>
            <a:r>
              <a:rPr lang="it-IT" sz="2500" dirty="0"/>
              <a:t>c) restano ferme, per i soggetti di cui alla lettera a), le modalità di accesso telematico per la consultazione delle banche dati catastale e ipotecaria, nonché del pubblico registro automobilistico.</a:t>
            </a:r>
          </a:p>
          <a:p>
            <a:pPr marL="0" indent="0">
              <a:buNone/>
            </a:pPr>
            <a:endParaRPr lang="it-IT" sz="2500" u="sng" dirty="0"/>
          </a:p>
        </p:txBody>
      </p:sp>
      <p:sp>
        <p:nvSpPr>
          <p:cNvPr id="4" name="Segnaposto numero diapositiva 3">
            <a:extLst>
              <a:ext uri="{FF2B5EF4-FFF2-40B4-BE49-F238E27FC236}">
                <a16:creationId xmlns:a16="http://schemas.microsoft.com/office/drawing/2014/main" id="{B9489B57-B690-2DCA-6A58-D073191A3A1B}"/>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40</a:t>
            </a:fld>
            <a:endParaRPr lang="it-IT"/>
          </a:p>
        </p:txBody>
      </p:sp>
    </p:spTree>
    <p:extLst>
      <p:ext uri="{BB962C8B-B14F-4D97-AF65-F5344CB8AC3E}">
        <p14:creationId xmlns:p14="http://schemas.microsoft.com/office/powerpoint/2010/main" val="969484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3CE712B-9C44-B533-456B-6E6BB53E86B0}"/>
              </a:ext>
            </a:extLst>
          </p:cNvPr>
          <p:cNvSpPr>
            <a:spLocks noGrp="1"/>
          </p:cNvSpPr>
          <p:nvPr>
            <p:ph idx="4294967295"/>
          </p:nvPr>
        </p:nvSpPr>
        <p:spPr>
          <a:xfrm>
            <a:off x="1600200" y="3776663"/>
            <a:ext cx="15430500" cy="5757863"/>
          </a:xfrm>
        </p:spPr>
        <p:txBody>
          <a:bodyPr>
            <a:normAutofit/>
          </a:bodyPr>
          <a:lstStyle/>
          <a:p>
            <a:r>
              <a:rPr lang="it-IT" sz="2500" u="sng" dirty="0"/>
              <a:t>Art. 72ter dpr 602/1973 comma 2 ter</a:t>
            </a:r>
          </a:p>
          <a:p>
            <a:pPr marL="0" indent="0">
              <a:buNone/>
            </a:pPr>
            <a:r>
              <a:rPr lang="it-IT" sz="2500" dirty="0"/>
              <a:t>1. Le somme dovute a titolo di stipendio, di salario o di altre </a:t>
            </a:r>
            <a:r>
              <a:rPr lang="it-IT" sz="2500" dirty="0" err="1"/>
              <a:t>indennita'</a:t>
            </a:r>
            <a:r>
              <a:rPr lang="it-IT" sz="2500" dirty="0"/>
              <a:t> relative al rapporto di lavoro o di impiego, comprese quelle dovute a causa di licenziamento, possono essere pignorate dall'agente della riscossione in misura pari ad un decimo per importi fino a 2.500 euro ed in misura pari ad un settimo per importi superiori a 2.500 euro e non superiori a 5.000 euro.</a:t>
            </a:r>
          </a:p>
          <a:p>
            <a:pPr marL="0" indent="0">
              <a:buNone/>
            </a:pPr>
            <a:r>
              <a:rPr lang="it-IT" sz="2500" dirty="0"/>
              <a:t>2. Resta ferma la misura di cui all'articolo </a:t>
            </a:r>
            <a:r>
              <a:rPr lang="it-IT" sz="2500" u="sng" dirty="0">
                <a:hlinkClick r:id="rId2" action="ppaction://hlinkfile"/>
              </a:rPr>
              <a:t>545, quarto comma, del codice di procedura civile</a:t>
            </a:r>
            <a:r>
              <a:rPr lang="it-IT" sz="2500" dirty="0"/>
              <a:t>, se le somme dovute a titolo di stipendio, di salario o di altre </a:t>
            </a:r>
            <a:r>
              <a:rPr lang="it-IT" sz="2500" dirty="0" err="1"/>
              <a:t>indennita'</a:t>
            </a:r>
            <a:r>
              <a:rPr lang="it-IT" sz="2500" dirty="0"/>
              <a:t> relative al rapporto di lavoro o di impiego, comprese quelle dovute a causa di licenziamento, superano i cinquemila euro.</a:t>
            </a:r>
          </a:p>
          <a:p>
            <a:pPr marL="0" indent="0">
              <a:buNone/>
            </a:pPr>
            <a:r>
              <a:rPr lang="it-IT" sz="2500" dirty="0"/>
              <a:t>2-bis. Nel caso di accredito delle somme di cui ai commi 1 e 2 sul conto corrente intestato al debitore, gli obblighi del terzo pignorato non si estendono all'ultimo emolumento accreditato allo stesso titolo. </a:t>
            </a:r>
          </a:p>
          <a:p>
            <a:pPr marL="0" indent="0">
              <a:buNone/>
            </a:pPr>
            <a:r>
              <a:rPr lang="it-IT" sz="2500" dirty="0"/>
              <a:t>2-ter. Ai medesimi fini previsti dai commi precedenti, l’Agenzia delle entrate acquisisce le informazioni relative ai rapporti di lavoro o di impiego, accedendo direttamente, in via telematica, alle specifiche banche dati dell’Istituto nazionale della previdenza sociale.</a:t>
            </a:r>
          </a:p>
          <a:p>
            <a:pPr marL="0" indent="0">
              <a:buNone/>
            </a:pPr>
            <a:endParaRPr lang="it-IT" sz="2500" u="sng" dirty="0"/>
          </a:p>
        </p:txBody>
      </p:sp>
      <p:sp>
        <p:nvSpPr>
          <p:cNvPr id="4" name="Segnaposto numero diapositiva 3">
            <a:extLst>
              <a:ext uri="{FF2B5EF4-FFF2-40B4-BE49-F238E27FC236}">
                <a16:creationId xmlns:a16="http://schemas.microsoft.com/office/drawing/2014/main" id="{E7ED75D0-1D68-F5D5-8211-122C57750821}"/>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41</a:t>
            </a:fld>
            <a:endParaRPr lang="it-IT"/>
          </a:p>
        </p:txBody>
      </p:sp>
      <p:sp>
        <p:nvSpPr>
          <p:cNvPr id="5" name="Titolo 1">
            <a:extLst>
              <a:ext uri="{FF2B5EF4-FFF2-40B4-BE49-F238E27FC236}">
                <a16:creationId xmlns:a16="http://schemas.microsoft.com/office/drawing/2014/main" id="{E435A90B-71E0-5FE5-815F-1FD7DB209773}"/>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Accesso banche dati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2949649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D943870-173E-7320-5FB0-FD17A91631FA}"/>
              </a:ext>
            </a:extLst>
          </p:cNvPr>
          <p:cNvSpPr>
            <a:spLocks noGrp="1"/>
          </p:cNvSpPr>
          <p:nvPr>
            <p:ph idx="4294967295"/>
          </p:nvPr>
        </p:nvSpPr>
        <p:spPr>
          <a:xfrm>
            <a:off x="1619250" y="3924300"/>
            <a:ext cx="15049500" cy="5152376"/>
          </a:xfrm>
        </p:spPr>
        <p:txBody>
          <a:bodyPr>
            <a:normAutofit lnSpcReduction="10000"/>
          </a:bodyPr>
          <a:lstStyle/>
          <a:p>
            <a:r>
              <a:rPr lang="it-IT" sz="2500" u="sng" dirty="0"/>
              <a:t>Art. 50 d.lgs. 82/2005 commi 1 e 2 </a:t>
            </a:r>
          </a:p>
          <a:p>
            <a:r>
              <a:rPr lang="it-IT" sz="2500" dirty="0"/>
              <a:t>1. I dati delle pubbliche amministrazioni sono formati, raccolti, conservati, resi disponibili e accessibili con l'uso delle tecnologie dell'informazione e della comunicazione che ne consentano la fruizione e riutilizzazione, alle condizioni fissate dall'ordinamento, da parte delle altre pubbliche amministrazioni e dai privati; restano salvi i limiti alla conoscibilità dei dati previsti dalle leggi e dai regolamenti, le norme in materia di protezione dei dati personali ed il rispetto della normativa comunitaria in materia di riutilizzo delle informazioni del settore pubblico.</a:t>
            </a:r>
          </a:p>
          <a:p>
            <a:r>
              <a:rPr lang="it-IT" sz="2500" dirty="0"/>
              <a:t>2. Qualunque dato trattato da una pubblica amministrazione, con le esclusioni di cui all'articolo 2, comma 6, salvi i casi previsti dall'</a:t>
            </a:r>
            <a:r>
              <a:rPr lang="it-IT" sz="2500" u="sng" dirty="0">
                <a:hlinkClick r:id="rId2" action="ppaction://hlinkfile"/>
              </a:rPr>
              <a:t>articolo 24</a:t>
            </a:r>
            <a:r>
              <a:rPr lang="it-IT" sz="2500" dirty="0"/>
              <a:t> della legge 7 agosto 1990, n. 241, e nel rispetto della normativa in materia di protezione dei dati personali, è reso accessibile e fruibile alle altre amministrazioni quando l'utilizzazione del dato sia necessaria per lo svolgimento dei compiti istituzionali dell'amministrazione richiedente, senza oneri a carico di quest'ultima, salvo per la prestazione di elaborazioni aggiuntive; è fatto comunque salvo il disposto degli articoli </a:t>
            </a:r>
            <a:r>
              <a:rPr lang="it-IT" sz="2500" u="sng" dirty="0">
                <a:hlinkClick r:id="rId3" action="ppaction://hlinkfile"/>
              </a:rPr>
              <a:t>43, commi 4 e 71, del decreto del Presidente della Repubblica 28 dicembre 2000, n. 445</a:t>
            </a:r>
            <a:r>
              <a:rPr lang="it-IT" sz="2500" dirty="0"/>
              <a:t>. </a:t>
            </a:r>
          </a:p>
          <a:p>
            <a:pPr marL="0" indent="0">
              <a:buNone/>
            </a:pPr>
            <a:endParaRPr lang="it-IT" sz="2500" u="sng" dirty="0"/>
          </a:p>
        </p:txBody>
      </p:sp>
      <p:sp>
        <p:nvSpPr>
          <p:cNvPr id="4" name="Segnaposto numero diapositiva 3">
            <a:extLst>
              <a:ext uri="{FF2B5EF4-FFF2-40B4-BE49-F238E27FC236}">
                <a16:creationId xmlns:a16="http://schemas.microsoft.com/office/drawing/2014/main" id="{56092423-4554-52A0-4B98-F87DCB9E25FD}"/>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42</a:t>
            </a:fld>
            <a:endParaRPr lang="it-IT"/>
          </a:p>
        </p:txBody>
      </p:sp>
      <p:sp>
        <p:nvSpPr>
          <p:cNvPr id="5" name="Titolo 1">
            <a:extLst>
              <a:ext uri="{FF2B5EF4-FFF2-40B4-BE49-F238E27FC236}">
                <a16:creationId xmlns:a16="http://schemas.microsoft.com/office/drawing/2014/main" id="{C6690C8E-742B-55F9-CAC9-50A88900878F}"/>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Accesso banche dati</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1442417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6CFF665-FC62-1744-FDC8-63283939B42B}"/>
              </a:ext>
            </a:extLst>
          </p:cNvPr>
          <p:cNvSpPr>
            <a:spLocks noGrp="1"/>
          </p:cNvSpPr>
          <p:nvPr>
            <p:ph idx="4294967295"/>
          </p:nvPr>
        </p:nvSpPr>
        <p:spPr>
          <a:xfrm>
            <a:off x="3200400" y="5143500"/>
            <a:ext cx="12954000" cy="773907"/>
          </a:xfrm>
        </p:spPr>
        <p:txBody>
          <a:bodyPr/>
          <a:lstStyle/>
          <a:p>
            <a:r>
              <a:rPr lang="it-IT" dirty="0"/>
              <a:t>Accesso banca dati INPS (estratto contributivo): VANTAGGI E SVANTAGGI</a:t>
            </a:r>
          </a:p>
        </p:txBody>
      </p:sp>
      <p:sp>
        <p:nvSpPr>
          <p:cNvPr id="4" name="Segnaposto numero diapositiva 3">
            <a:extLst>
              <a:ext uri="{FF2B5EF4-FFF2-40B4-BE49-F238E27FC236}">
                <a16:creationId xmlns:a16="http://schemas.microsoft.com/office/drawing/2014/main" id="{30BA91CF-6C64-78ED-EB77-FE25A49EC175}"/>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43</a:t>
            </a:fld>
            <a:endParaRPr lang="it-IT"/>
          </a:p>
        </p:txBody>
      </p:sp>
      <p:sp>
        <p:nvSpPr>
          <p:cNvPr id="5" name="Titolo 1">
            <a:extLst>
              <a:ext uri="{FF2B5EF4-FFF2-40B4-BE49-F238E27FC236}">
                <a16:creationId xmlns:a16="http://schemas.microsoft.com/office/drawing/2014/main" id="{617D77CC-E0D5-6931-6857-83BE69473257}"/>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a:solidFill>
                  <a:srgbClr val="0066CC"/>
                </a:solidFill>
                <a:latin typeface="Segoe UI"/>
                <a:ea typeface="+mn-ea"/>
                <a:cs typeface="+mn-cs"/>
              </a:rPr>
              <a:t>Accesso banche dati</a:t>
            </a:r>
          </a:p>
        </p:txBody>
      </p:sp>
    </p:spTree>
    <p:extLst>
      <p:ext uri="{BB962C8B-B14F-4D97-AF65-F5344CB8AC3E}">
        <p14:creationId xmlns:p14="http://schemas.microsoft.com/office/powerpoint/2010/main" val="464142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09782A-44D1-F5A8-4AD8-D1B7894B4BD6}"/>
              </a:ext>
            </a:extLst>
          </p:cNvPr>
          <p:cNvSpPr>
            <a:spLocks noGrp="1"/>
          </p:cNvSpPr>
          <p:nvPr>
            <p:ph type="title" idx="4294967295"/>
          </p:nvPr>
        </p:nvSpPr>
        <p:spPr>
          <a:xfrm>
            <a:off x="1257300" y="547688"/>
            <a:ext cx="15773400" cy="1988345"/>
          </a:xfrm>
        </p:spPr>
        <p:txBody>
          <a:bodyPr>
            <a:normAutofit/>
          </a:bodyPr>
          <a:lstStyle/>
          <a:p>
            <a:r>
              <a:rPr lang="it-IT" sz="3200" b="1" dirty="0">
                <a:solidFill>
                  <a:srgbClr val="0066CC"/>
                </a:solidFill>
                <a:latin typeface="Segoe UI"/>
                <a:ea typeface="+mn-ea"/>
                <a:cs typeface="+mn-cs"/>
              </a:rPr>
              <a:t>Best practices e verifica attività di riscossione affidata</a:t>
            </a:r>
          </a:p>
        </p:txBody>
      </p:sp>
      <p:sp>
        <p:nvSpPr>
          <p:cNvPr id="3" name="Segnaposto contenuto 2">
            <a:extLst>
              <a:ext uri="{FF2B5EF4-FFF2-40B4-BE49-F238E27FC236}">
                <a16:creationId xmlns:a16="http://schemas.microsoft.com/office/drawing/2014/main" id="{3418D9D2-4D26-0E24-4926-BCE29CB4F7F4}"/>
              </a:ext>
            </a:extLst>
          </p:cNvPr>
          <p:cNvSpPr>
            <a:spLocks noGrp="1"/>
          </p:cNvSpPr>
          <p:nvPr>
            <p:ph idx="4294967295"/>
          </p:nvPr>
        </p:nvSpPr>
        <p:spPr>
          <a:xfrm>
            <a:off x="3810000" y="5105400"/>
            <a:ext cx="11963400" cy="2633662"/>
          </a:xfrm>
        </p:spPr>
        <p:txBody>
          <a:bodyPr>
            <a:normAutofit/>
          </a:bodyPr>
          <a:lstStyle/>
          <a:p>
            <a:r>
              <a:rPr lang="it-IT" sz="2800" u="sng" dirty="0"/>
              <a:t>Art. 546 cpc precedente formulazione </a:t>
            </a:r>
          </a:p>
          <a:p>
            <a:pPr marL="0" indent="0">
              <a:buNone/>
            </a:pPr>
            <a:r>
              <a:rPr lang="it-IT" sz="2800" dirty="0"/>
              <a:t>Dal giorno in cui gli è notificato l’atto previsto nell’art. 543 cpc, il terzo è soggetto, relativamente alle cose e alle somme da lui dovute e </a:t>
            </a:r>
            <a:r>
              <a:rPr lang="it-IT" sz="2800" u="sng" dirty="0"/>
              <a:t>nei limiti dell’importo del credito precettato aumentato della metà</a:t>
            </a:r>
            <a:r>
              <a:rPr lang="it-IT" sz="2800" dirty="0"/>
              <a:t>, agli obblighi che la legge impone al custode …</a:t>
            </a:r>
          </a:p>
        </p:txBody>
      </p:sp>
      <p:sp>
        <p:nvSpPr>
          <p:cNvPr id="4" name="Segnaposto numero diapositiva 3">
            <a:extLst>
              <a:ext uri="{FF2B5EF4-FFF2-40B4-BE49-F238E27FC236}">
                <a16:creationId xmlns:a16="http://schemas.microsoft.com/office/drawing/2014/main" id="{A8871CF9-40C3-294E-650A-4781F0E5B65B}"/>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44</a:t>
            </a:fld>
            <a:endParaRPr lang="it-IT"/>
          </a:p>
        </p:txBody>
      </p:sp>
    </p:spTree>
    <p:extLst>
      <p:ext uri="{BB962C8B-B14F-4D97-AF65-F5344CB8AC3E}">
        <p14:creationId xmlns:p14="http://schemas.microsoft.com/office/powerpoint/2010/main" val="82127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E63CA47-7852-10D1-A5F4-E644FCC3CC23}"/>
              </a:ext>
            </a:extLst>
          </p:cNvPr>
          <p:cNvSpPr>
            <a:spLocks noGrp="1"/>
          </p:cNvSpPr>
          <p:nvPr>
            <p:ph idx="4294967295"/>
          </p:nvPr>
        </p:nvSpPr>
        <p:spPr>
          <a:xfrm>
            <a:off x="2438400" y="4076700"/>
            <a:ext cx="14058900" cy="4462462"/>
          </a:xfrm>
        </p:spPr>
        <p:txBody>
          <a:bodyPr>
            <a:normAutofit/>
          </a:bodyPr>
          <a:lstStyle/>
          <a:p>
            <a:pPr>
              <a:spcAft>
                <a:spcPts val="2250"/>
              </a:spcAft>
            </a:pPr>
            <a:r>
              <a:rPr lang="it-IT" sz="2800" dirty="0">
                <a:solidFill>
                  <a:srgbClr val="333333"/>
                </a:solidFill>
              </a:rPr>
              <a:t>Al codice di procedura civile, di cui al regio decreto 28 ottobre 1940, n. 1443, sono apportate le seguenti modificazioni:</a:t>
            </a:r>
          </a:p>
          <a:p>
            <a:pPr>
              <a:spcAft>
                <a:spcPts val="2250"/>
              </a:spcAft>
            </a:pPr>
            <a:r>
              <a:rPr lang="it-IT" sz="2800" dirty="0">
                <a:solidFill>
                  <a:srgbClr val="333333"/>
                </a:solidFill>
              </a:rPr>
              <a:t>a) all'articolo 546, primo comma, il primo periodo è sostituito dal seguente: «Dal giorno in cui gli è notificato l'atto previsto nell'articolo 543, il terzo è soggetto agli obblighi che la legge impone al custode relativamente alle cose e alle somme da lui dovute, nei limiti dell'importo del credito precettato aumentato di 1.000,00 euro per i crediti fino a 1.100,00 euro, di 1.600,00 euro per i crediti da 1.100,01 euro fino a 3.200,00 euro e della metà per i crediti superiori a 3.200,00 euro e della metà per i crediti superiori.»</a:t>
            </a:r>
          </a:p>
        </p:txBody>
      </p:sp>
      <p:sp>
        <p:nvSpPr>
          <p:cNvPr id="4" name="Segnaposto numero diapositiva 3">
            <a:extLst>
              <a:ext uri="{FF2B5EF4-FFF2-40B4-BE49-F238E27FC236}">
                <a16:creationId xmlns:a16="http://schemas.microsoft.com/office/drawing/2014/main" id="{EAB3068F-A484-EEFE-DE68-F547C1CF055A}"/>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45</a:t>
            </a:fld>
            <a:endParaRPr lang="it-IT"/>
          </a:p>
        </p:txBody>
      </p:sp>
      <p:sp>
        <p:nvSpPr>
          <p:cNvPr id="5" name="Titolo 1">
            <a:extLst>
              <a:ext uri="{FF2B5EF4-FFF2-40B4-BE49-F238E27FC236}">
                <a16:creationId xmlns:a16="http://schemas.microsoft.com/office/drawing/2014/main" id="{83006F8D-C39A-D5B4-AA57-64FD370FBEF3}"/>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Best practices e verifica attività di riscossione affidata</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2766695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AA441C3-4674-5ABF-3220-3A5DCA2F374B}"/>
              </a:ext>
            </a:extLst>
          </p:cNvPr>
          <p:cNvSpPr>
            <a:spLocks noGrp="1"/>
          </p:cNvSpPr>
          <p:nvPr>
            <p:ph idx="4294967295"/>
          </p:nvPr>
        </p:nvSpPr>
        <p:spPr>
          <a:xfrm>
            <a:off x="3124200" y="4152900"/>
            <a:ext cx="13296900" cy="4310062"/>
          </a:xfrm>
        </p:spPr>
        <p:txBody>
          <a:bodyPr>
            <a:normAutofit/>
          </a:bodyPr>
          <a:lstStyle/>
          <a:p>
            <a:r>
              <a:rPr lang="it-IT" sz="2800" u="sng" dirty="0"/>
              <a:t>Conseguenze del mancato rispetto del pignoramento incardinato in Tribunale</a:t>
            </a:r>
          </a:p>
          <a:p>
            <a:r>
              <a:rPr lang="it-IT" sz="2800" b="1" u="sng" dirty="0"/>
              <a:t>Cass. Sent. N. 1573/2018</a:t>
            </a:r>
          </a:p>
          <a:p>
            <a:pPr marL="0" indent="0">
              <a:buNone/>
            </a:pPr>
            <a:r>
              <a:rPr lang="it-IT" sz="2800" dirty="0"/>
              <a:t>Come già statuito da Cassazione 10 agosto 2017 n. 19986 vanno richiamati i principi di diritto già affermati da Cassazione 10 maggio 2016 n. 9390: 1) l’ordinanza con il quale il Giudice dell’esecuzione assegna in pagamento al creditore procedente la somma di cui il terzo pignorato si è dichiarato debitore nei confronti del debitore espropriato, costituisce titolo esecutivo nei confronti del terzo e a favore dell’assegnatario (</a:t>
            </a:r>
            <a:r>
              <a:rPr lang="it-IT" sz="2800" dirty="0" err="1"/>
              <a:t>conf.</a:t>
            </a:r>
            <a:r>
              <a:rPr lang="it-IT" sz="2800" dirty="0"/>
              <a:t> Cass. 2724/2017, Cass. 3712/2016, Cass. N. 11493/2015).</a:t>
            </a:r>
          </a:p>
          <a:p>
            <a:pPr marL="0" indent="0">
              <a:buNone/>
            </a:pPr>
            <a:endParaRPr lang="it-IT" sz="2800" u="sng" dirty="0"/>
          </a:p>
        </p:txBody>
      </p:sp>
      <p:sp>
        <p:nvSpPr>
          <p:cNvPr id="4" name="Segnaposto numero diapositiva 3">
            <a:extLst>
              <a:ext uri="{FF2B5EF4-FFF2-40B4-BE49-F238E27FC236}">
                <a16:creationId xmlns:a16="http://schemas.microsoft.com/office/drawing/2014/main" id="{998F2443-3D93-6A11-1C68-47B8DAD76283}"/>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46</a:t>
            </a:fld>
            <a:endParaRPr lang="it-IT"/>
          </a:p>
        </p:txBody>
      </p:sp>
      <p:sp>
        <p:nvSpPr>
          <p:cNvPr id="5" name="Titolo 1">
            <a:extLst>
              <a:ext uri="{FF2B5EF4-FFF2-40B4-BE49-F238E27FC236}">
                <a16:creationId xmlns:a16="http://schemas.microsoft.com/office/drawing/2014/main" id="{F1C6FC58-0BA9-D4E7-ECBC-1E2BC32970F7}"/>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Best practices e verifica attività di riscossione affidata</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2334468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4974421-AA83-A650-BD27-147CBF9DC824}"/>
              </a:ext>
            </a:extLst>
          </p:cNvPr>
          <p:cNvSpPr>
            <a:spLocks noGrp="1"/>
          </p:cNvSpPr>
          <p:nvPr>
            <p:ph idx="4294967295"/>
          </p:nvPr>
        </p:nvSpPr>
        <p:spPr>
          <a:xfrm>
            <a:off x="3048000" y="4604148"/>
            <a:ext cx="12649200" cy="2862262"/>
          </a:xfrm>
        </p:spPr>
        <p:txBody>
          <a:bodyPr>
            <a:normAutofit/>
          </a:bodyPr>
          <a:lstStyle/>
          <a:p>
            <a:r>
              <a:rPr lang="it-IT" sz="2800" u="sng" dirty="0"/>
              <a:t>Conseguenze del mancato rispetto del pignoramento incardinato in Tribunale</a:t>
            </a:r>
          </a:p>
          <a:p>
            <a:pPr marL="0" indent="0">
              <a:buNone/>
            </a:pPr>
            <a:r>
              <a:rPr lang="it-IT" sz="2800" dirty="0"/>
              <a:t>Nella successiva procedura esecutiva iniziata dal creditore nei confronti del terzo pignorato, sulla base del titolo esecutivo rappresentato dall’ordinanza di assegnazione è inibito al terzo pignorato di far valere fatti modificativi o estintivi del proprio debito nei confronti del debitore principale. </a:t>
            </a:r>
          </a:p>
          <a:p>
            <a:endParaRPr lang="it-IT" sz="2800" dirty="0"/>
          </a:p>
        </p:txBody>
      </p:sp>
      <p:sp>
        <p:nvSpPr>
          <p:cNvPr id="4" name="Segnaposto numero diapositiva 3">
            <a:extLst>
              <a:ext uri="{FF2B5EF4-FFF2-40B4-BE49-F238E27FC236}">
                <a16:creationId xmlns:a16="http://schemas.microsoft.com/office/drawing/2014/main" id="{A0E11B1C-E452-3A66-7801-ECDBB3AC8D7C}"/>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47</a:t>
            </a:fld>
            <a:endParaRPr lang="it-IT"/>
          </a:p>
        </p:txBody>
      </p:sp>
      <p:sp>
        <p:nvSpPr>
          <p:cNvPr id="5" name="Titolo 1">
            <a:extLst>
              <a:ext uri="{FF2B5EF4-FFF2-40B4-BE49-F238E27FC236}">
                <a16:creationId xmlns:a16="http://schemas.microsoft.com/office/drawing/2014/main" id="{13FF9943-34DE-2903-3FE9-78EE5BBE6747}"/>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Best practices e verifica attività di riscossione affidata</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1188099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CA05AAF-0E62-06D9-6F67-33877A62F0E7}"/>
              </a:ext>
            </a:extLst>
          </p:cNvPr>
          <p:cNvSpPr>
            <a:spLocks noGrp="1"/>
          </p:cNvSpPr>
          <p:nvPr>
            <p:ph idx="4294967295"/>
          </p:nvPr>
        </p:nvSpPr>
        <p:spPr>
          <a:xfrm>
            <a:off x="2819400" y="4602956"/>
            <a:ext cx="11277600" cy="3852862"/>
          </a:xfrm>
        </p:spPr>
        <p:txBody>
          <a:bodyPr>
            <a:normAutofit/>
          </a:bodyPr>
          <a:lstStyle/>
          <a:p>
            <a:r>
              <a:rPr lang="it-IT" sz="2800" u="sng" dirty="0"/>
              <a:t>Conseguenze del mancato rispetto del pignoramento incardinato in Tribunale</a:t>
            </a:r>
          </a:p>
          <a:p>
            <a:pPr marL="0" indent="0">
              <a:buNone/>
            </a:pPr>
            <a:r>
              <a:rPr lang="it-IT" sz="2800" b="1" u="sng" dirty="0"/>
              <a:t>Art. 388 </a:t>
            </a:r>
            <a:r>
              <a:rPr lang="it-IT" sz="2800" b="1" u="sng" dirty="0" err="1"/>
              <a:t>cp</a:t>
            </a:r>
            <a:r>
              <a:rPr lang="it-IT" sz="2800" b="1" u="sng" dirty="0"/>
              <a:t> – Mancata esecuzione dolosa di un provvedimento del Giudice</a:t>
            </a:r>
          </a:p>
          <a:p>
            <a:pPr marL="0" indent="0">
              <a:buNone/>
            </a:pPr>
            <a:r>
              <a:rPr lang="it-IT" sz="2800" dirty="0"/>
              <a:t>«…. Il custode di una cosa sottoposta a pignoramento, ovvero a sequestro giudiziario o conservativo che indebitamente rifiuta, omette o ritarda un atto dell’Ufficio è punito con la reclusione fino a una anno o con la multa fino a € 516,00…»</a:t>
            </a:r>
          </a:p>
          <a:p>
            <a:pPr marL="0" indent="0">
              <a:buNone/>
            </a:pPr>
            <a:r>
              <a:rPr lang="it-IT" sz="2800" u="sng" dirty="0"/>
              <a:t>Le sanzioni civili e penali si cumulano.</a:t>
            </a:r>
            <a:endParaRPr lang="it-IT" sz="2800" dirty="0"/>
          </a:p>
        </p:txBody>
      </p:sp>
      <p:sp>
        <p:nvSpPr>
          <p:cNvPr id="4" name="Segnaposto numero diapositiva 3">
            <a:extLst>
              <a:ext uri="{FF2B5EF4-FFF2-40B4-BE49-F238E27FC236}">
                <a16:creationId xmlns:a16="http://schemas.microsoft.com/office/drawing/2014/main" id="{908CDE49-8159-768E-B863-A87E6A8E99B9}"/>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48</a:t>
            </a:fld>
            <a:endParaRPr lang="it-IT"/>
          </a:p>
        </p:txBody>
      </p:sp>
      <p:sp>
        <p:nvSpPr>
          <p:cNvPr id="5" name="Titolo 1">
            <a:extLst>
              <a:ext uri="{FF2B5EF4-FFF2-40B4-BE49-F238E27FC236}">
                <a16:creationId xmlns:a16="http://schemas.microsoft.com/office/drawing/2014/main" id="{BBA1BA85-9938-461F-0E02-3518229FEBED}"/>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Best practices e verifica attività di riscossione affidata</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1588991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F36112D-57A7-EC34-7D68-399CE792CA1D}"/>
              </a:ext>
            </a:extLst>
          </p:cNvPr>
          <p:cNvSpPr>
            <a:spLocks noGrp="1"/>
          </p:cNvSpPr>
          <p:nvPr>
            <p:ph idx="4294967295"/>
          </p:nvPr>
        </p:nvSpPr>
        <p:spPr>
          <a:xfrm>
            <a:off x="3505200" y="4457700"/>
            <a:ext cx="12115800" cy="3548062"/>
          </a:xfrm>
        </p:spPr>
        <p:txBody>
          <a:bodyPr>
            <a:normAutofit/>
          </a:bodyPr>
          <a:lstStyle/>
          <a:p>
            <a:r>
              <a:rPr lang="it-IT" sz="2800" u="sng" dirty="0"/>
              <a:t>Conseguenze del mancato rispetto del pignoramento incardinato in Tribunale</a:t>
            </a:r>
          </a:p>
          <a:p>
            <a:pPr marL="0" indent="0">
              <a:buNone/>
            </a:pPr>
            <a:endParaRPr lang="it-IT" sz="2800" u="sng" dirty="0"/>
          </a:p>
          <a:p>
            <a:pPr marL="0" indent="0">
              <a:buNone/>
            </a:pPr>
            <a:r>
              <a:rPr lang="it-IT" sz="2800" dirty="0"/>
              <a:t>L’Agenzia delle Entrate con il </a:t>
            </a:r>
            <a:r>
              <a:rPr lang="it-IT" sz="2800" dirty="0" err="1"/>
              <a:t>Telefisco</a:t>
            </a:r>
            <a:r>
              <a:rPr lang="it-IT" sz="2800" dirty="0"/>
              <a:t> del 1° febbraio 2024 ha precisato che il pignoramento esattoriale deve essere notificato obbligatoriamente anche al debitore e non solo al terzo. </a:t>
            </a:r>
          </a:p>
          <a:p>
            <a:pPr marL="0" indent="0">
              <a:buNone/>
            </a:pPr>
            <a:endParaRPr lang="it-IT" sz="2800" dirty="0"/>
          </a:p>
        </p:txBody>
      </p:sp>
      <p:sp>
        <p:nvSpPr>
          <p:cNvPr id="4" name="Segnaposto numero diapositiva 3">
            <a:extLst>
              <a:ext uri="{FF2B5EF4-FFF2-40B4-BE49-F238E27FC236}">
                <a16:creationId xmlns:a16="http://schemas.microsoft.com/office/drawing/2014/main" id="{888F9AA4-2681-9330-0AD3-F0E83D522FD2}"/>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49</a:t>
            </a:fld>
            <a:endParaRPr lang="it-IT"/>
          </a:p>
        </p:txBody>
      </p:sp>
      <p:sp>
        <p:nvSpPr>
          <p:cNvPr id="5" name="Titolo 1">
            <a:extLst>
              <a:ext uri="{FF2B5EF4-FFF2-40B4-BE49-F238E27FC236}">
                <a16:creationId xmlns:a16="http://schemas.microsoft.com/office/drawing/2014/main" id="{03135189-AFDD-1930-16F6-46B0DBB6A060}"/>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a:solidFill>
                  <a:srgbClr val="0066CC"/>
                </a:solidFill>
                <a:latin typeface="Segoe UI"/>
                <a:ea typeface="+mn-ea"/>
                <a:cs typeface="+mn-cs"/>
              </a:rPr>
              <a:t>Best practices e verifica attività di riscossione affidata</a:t>
            </a:r>
            <a:endParaRPr lang="it-IT" sz="3200" b="1" dirty="0">
              <a:solidFill>
                <a:srgbClr val="0066CC"/>
              </a:solidFill>
              <a:latin typeface="Segoe UI"/>
              <a:ea typeface="+mn-ea"/>
              <a:cs typeface="+mn-cs"/>
            </a:endParaRPr>
          </a:p>
        </p:txBody>
      </p:sp>
    </p:spTree>
    <p:extLst>
      <p:ext uri="{BB962C8B-B14F-4D97-AF65-F5344CB8AC3E}">
        <p14:creationId xmlns:p14="http://schemas.microsoft.com/office/powerpoint/2010/main" val="95471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028700" y="1652235"/>
            <a:ext cx="13086018" cy="492443"/>
          </a:xfrm>
          <a:prstGeom prst="rect">
            <a:avLst/>
          </a:prstGeom>
        </p:spPr>
        <p:txBody>
          <a:bodyPr wrap="square" lIns="0" tIns="0" rIns="0" bIns="0" rtlCol="0" anchor="t">
            <a:spAutoFit/>
          </a:bodyPr>
          <a:lstStyle/>
          <a:p>
            <a:r>
              <a:rPr lang="it-IT" sz="3200" b="1" dirty="0">
                <a:solidFill>
                  <a:srgbClr val="0066CC"/>
                </a:solidFill>
                <a:latin typeface="Segoe UI"/>
              </a:rPr>
              <a:t>🧭  Perché il riaccertamento e il Fondo crediti cambiano tutto?</a:t>
            </a:r>
          </a:p>
        </p:txBody>
      </p:sp>
      <p:sp>
        <p:nvSpPr>
          <p:cNvPr id="4" name="AutoShape 4"/>
          <p:cNvSpPr/>
          <p:nvPr/>
        </p:nvSpPr>
        <p:spPr>
          <a:xfrm flipV="1">
            <a:off x="1028775" y="2997708"/>
            <a:ext cx="17259225" cy="61912"/>
          </a:xfrm>
          <a:prstGeom prst="line">
            <a:avLst/>
          </a:prstGeom>
          <a:ln w="104775" cap="flat">
            <a:solidFill>
              <a:srgbClr val="A3C1CF"/>
            </a:solidFill>
            <a:prstDash val="solid"/>
            <a:headEnd type="none" w="sm" len="sm"/>
            <a:tailEnd type="none" w="sm" len="sm"/>
          </a:ln>
        </p:spPr>
        <p:txBody>
          <a:bodyPr/>
          <a:lstStyle/>
          <a:p>
            <a:endParaRPr lang="it-IT"/>
          </a:p>
        </p:txBody>
      </p:sp>
      <p:sp>
        <p:nvSpPr>
          <p:cNvPr id="7" name="Freeform 7"/>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9" name="TextBox 9"/>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
        <p:nvSpPr>
          <p:cNvPr id="11" name="TextBox 3">
            <a:extLst>
              <a:ext uri="{FF2B5EF4-FFF2-40B4-BE49-F238E27FC236}">
                <a16:creationId xmlns:a16="http://schemas.microsoft.com/office/drawing/2014/main" id="{EFAA95A0-CD16-9278-AB58-E4600DD7C1BB}"/>
              </a:ext>
            </a:extLst>
          </p:cNvPr>
          <p:cNvSpPr txBox="1"/>
          <p:nvPr/>
        </p:nvSpPr>
        <p:spPr>
          <a:xfrm>
            <a:off x="1218545" y="3429001"/>
            <a:ext cx="14752842" cy="6063198"/>
          </a:xfrm>
          <a:prstGeom prst="rect">
            <a:avLst/>
          </a:prstGeom>
        </p:spPr>
        <p:txBody>
          <a:bodyPr wrap="square" lIns="0" tIns="0" rIns="0" bIns="0" rtlCol="0" anchor="t">
            <a:spAutoFit/>
          </a:bodyPr>
          <a:lstStyle/>
          <a:p>
            <a:pPr>
              <a:spcAft>
                <a:spcPts val="1000"/>
              </a:spcAft>
              <a:defRPr sz="2400">
                <a:latin typeface="Calibri Light"/>
              </a:defRPr>
            </a:pPr>
            <a:r>
              <a:rPr lang="it-IT" sz="3200" dirty="0"/>
              <a:t>➡️ </a:t>
            </a:r>
            <a:r>
              <a:rPr lang="it-IT" sz="2400" dirty="0"/>
              <a:t>Il riaccertamento ordinario impone </a:t>
            </a:r>
            <a:r>
              <a:rPr lang="it-IT" sz="2400" b="1" dirty="0"/>
              <a:t>verifiche formali sull’esigibilità dei crediti</a:t>
            </a:r>
            <a:r>
              <a:rPr lang="it-IT" sz="2400" dirty="0"/>
              <a:t>: non basta più “ritenere” incassabile, servono </a:t>
            </a:r>
            <a:r>
              <a:rPr lang="it-IT" sz="2400" b="1" dirty="0"/>
              <a:t>prove documentali</a:t>
            </a:r>
            <a:r>
              <a:rPr lang="it-IT" sz="2400" dirty="0"/>
              <a:t>.</a:t>
            </a:r>
            <a:endParaRPr lang="it-IT" sz="3200" dirty="0"/>
          </a:p>
          <a:p>
            <a:pPr algn="l">
              <a:spcAft>
                <a:spcPts val="1000"/>
              </a:spcAft>
              <a:defRPr sz="2400">
                <a:latin typeface="Calibri Light"/>
              </a:defRPr>
            </a:pPr>
            <a:endParaRPr lang="it-IT" sz="3200" dirty="0"/>
          </a:p>
          <a:p>
            <a:r>
              <a:rPr lang="it-IT" sz="3200" dirty="0"/>
              <a:t>➡️ </a:t>
            </a:r>
            <a:r>
              <a:rPr lang="it-IT" sz="2400" b="1" dirty="0"/>
              <a:t>Tempi, modalità e tracciabilità</a:t>
            </a:r>
            <a:r>
              <a:rPr lang="it-IT" sz="2400" dirty="0"/>
              <a:t> delle comunicazioni ai contribuenti diventano parte integrante della sostenibilità finanziaria.</a:t>
            </a:r>
          </a:p>
          <a:p>
            <a:pPr algn="l">
              <a:spcAft>
                <a:spcPts val="1000"/>
              </a:spcAft>
              <a:defRPr sz="2400">
                <a:latin typeface="Calibri Light"/>
              </a:defRPr>
            </a:pPr>
            <a:endParaRPr lang="it-IT" sz="3200" dirty="0"/>
          </a:p>
          <a:p>
            <a:pPr>
              <a:spcAft>
                <a:spcPts val="1000"/>
              </a:spcAft>
              <a:defRPr sz="2400">
                <a:latin typeface="Calibri Light"/>
              </a:defRPr>
            </a:pPr>
            <a:r>
              <a:rPr lang="it-IT" sz="3200" dirty="0"/>
              <a:t>➡️ </a:t>
            </a:r>
            <a:r>
              <a:rPr lang="it-IT" sz="2400" dirty="0"/>
              <a:t>Serve una </a:t>
            </a:r>
            <a:r>
              <a:rPr lang="it-IT" sz="2400" b="1" dirty="0"/>
              <a:t>catena informativa certificata</a:t>
            </a:r>
            <a:r>
              <a:rPr lang="it-IT" sz="2400" dirty="0"/>
              <a:t>: PDND, INAD, SEND, </a:t>
            </a:r>
            <a:r>
              <a:rPr lang="it-IT" sz="2400" dirty="0" err="1"/>
              <a:t>Agol</a:t>
            </a:r>
            <a:r>
              <a:rPr lang="it-IT" sz="2400" dirty="0"/>
              <a:t>  diventano strumenti abilitanti, non opzioni tecniche.</a:t>
            </a:r>
          </a:p>
          <a:p>
            <a:pPr>
              <a:spcAft>
                <a:spcPts val="1000"/>
              </a:spcAft>
              <a:defRPr sz="2400">
                <a:latin typeface="Calibri Light"/>
              </a:defRPr>
            </a:pPr>
            <a:endParaRPr lang="it-IT" sz="2400" dirty="0"/>
          </a:p>
          <a:p>
            <a:pPr>
              <a:spcAft>
                <a:spcPts val="1000"/>
              </a:spcAft>
              <a:defRPr sz="2400">
                <a:latin typeface="Calibri Light"/>
              </a:defRPr>
            </a:pPr>
            <a:r>
              <a:rPr kumimoji="0" lang="it-IT" sz="3200" b="0" i="0" u="none" strike="noStrike" kern="1200" cap="none" spc="0" normalizeH="0" baseline="0" noProof="0" dirty="0">
                <a:ln>
                  <a:noFill/>
                </a:ln>
                <a:solidFill>
                  <a:prstClr val="black"/>
                </a:solidFill>
                <a:effectLst/>
                <a:uLnTx/>
                <a:uFillTx/>
                <a:latin typeface="Calibri"/>
                <a:ea typeface="+mn-ea"/>
                <a:cs typeface="+mn-cs"/>
              </a:rPr>
              <a:t>➡️</a:t>
            </a:r>
            <a:r>
              <a:rPr lang="it-IT" sz="2400" dirty="0"/>
              <a:t> </a:t>
            </a:r>
            <a:r>
              <a:rPr lang="it-IT" dirty="0"/>
              <a:t>Senza organizzazione digitale dei servizi tributari, </a:t>
            </a:r>
            <a:r>
              <a:rPr lang="it-IT" b="1" dirty="0"/>
              <a:t>l’ente rischia minori accertamenti, maggiori accantonamenti e perdita di equilibrio di bilancio.</a:t>
            </a:r>
            <a:endParaRPr lang="it-IT" sz="2400" dirty="0"/>
          </a:p>
          <a:p>
            <a:pPr algn="l">
              <a:spcAft>
                <a:spcPts val="1000"/>
              </a:spcAft>
              <a:defRPr sz="2400">
                <a:latin typeface="Calibri Light"/>
              </a:defRPr>
            </a:pPr>
            <a:endParaRPr lang="it-IT" sz="3200" dirty="0"/>
          </a:p>
        </p:txBody>
      </p:sp>
      <p:sp>
        <p:nvSpPr>
          <p:cNvPr id="3" name="Freeform 6">
            <a:extLst>
              <a:ext uri="{FF2B5EF4-FFF2-40B4-BE49-F238E27FC236}">
                <a16:creationId xmlns:a16="http://schemas.microsoft.com/office/drawing/2014/main" id="{77D6420B-D356-2899-F1AC-3B447274C835}"/>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
        <p:nvSpPr>
          <p:cNvPr id="5" name="TextBox 7">
            <a:extLst>
              <a:ext uri="{FF2B5EF4-FFF2-40B4-BE49-F238E27FC236}">
                <a16:creationId xmlns:a16="http://schemas.microsoft.com/office/drawing/2014/main" id="{E6F9D023-007F-2504-5EB1-186CFAED64B1}"/>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a:solidFill>
                  <a:srgbClr val="000000"/>
                </a:solidFill>
                <a:latin typeface="Open Sans Bold"/>
                <a:ea typeface="Open Sans Bold"/>
                <a:cs typeface="Open Sans Bold"/>
                <a:sym typeface="Open Sans Bold"/>
              </a:rPr>
              <a:t>Associazione dei Comuni Siciliani</a:t>
            </a:r>
          </a:p>
        </p:txBody>
      </p:sp>
    </p:spTree>
    <p:extLst>
      <p:ext uri="{BB962C8B-B14F-4D97-AF65-F5344CB8AC3E}">
        <p14:creationId xmlns:p14="http://schemas.microsoft.com/office/powerpoint/2010/main" val="3407977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4F34C26-DD34-EA9F-4CDB-17D2BA7FF065}"/>
              </a:ext>
            </a:extLst>
          </p:cNvPr>
          <p:cNvSpPr>
            <a:spLocks noGrp="1"/>
          </p:cNvSpPr>
          <p:nvPr>
            <p:ph idx="4294967295"/>
          </p:nvPr>
        </p:nvSpPr>
        <p:spPr>
          <a:xfrm>
            <a:off x="2057400" y="4076700"/>
            <a:ext cx="15773400" cy="4843462"/>
          </a:xfrm>
        </p:spPr>
        <p:txBody>
          <a:bodyPr>
            <a:normAutofit/>
          </a:bodyPr>
          <a:lstStyle/>
          <a:p>
            <a:pPr marL="0" indent="0">
              <a:buNone/>
            </a:pPr>
            <a:r>
              <a:rPr lang="it-IT" sz="2800" dirty="0"/>
              <a:t>Le verifiche fondamentali che l’Ente deve effettuare al fine di verificare la correttezza dell’operato del Concessionario possono sintetizzarsi nel seguente prospetto:</a:t>
            </a:r>
          </a:p>
          <a:p>
            <a:pPr marL="771525" indent="-771525">
              <a:buAutoNum type="arabicPeriod"/>
            </a:pPr>
            <a:r>
              <a:rPr lang="it-IT" sz="2800" dirty="0"/>
              <a:t>Esame notifica alle società </a:t>
            </a:r>
          </a:p>
          <a:p>
            <a:pPr marL="771525" indent="-771525">
              <a:buAutoNum type="arabicPeriod"/>
            </a:pPr>
            <a:r>
              <a:rPr lang="it-IT" sz="2800" dirty="0"/>
              <a:t>Esame notifiche agli eredi </a:t>
            </a:r>
          </a:p>
          <a:p>
            <a:pPr marL="771525" indent="-771525">
              <a:buAutoNum type="arabicPeriod"/>
            </a:pPr>
            <a:r>
              <a:rPr lang="it-IT" sz="2800" dirty="0"/>
              <a:t>Esame notifica a campione</a:t>
            </a:r>
          </a:p>
          <a:p>
            <a:pPr marL="771525" indent="-771525">
              <a:buAutoNum type="arabicPeriod"/>
            </a:pPr>
            <a:r>
              <a:rPr lang="it-IT" sz="2800" dirty="0"/>
              <a:t>Verificare il numero dei pignoramenti esattoriali incardinati </a:t>
            </a:r>
          </a:p>
          <a:p>
            <a:pPr marL="771525" indent="-771525">
              <a:buAutoNum type="arabicPeriod"/>
            </a:pPr>
            <a:r>
              <a:rPr lang="it-IT" sz="2800" dirty="0"/>
              <a:t>Verificare il numero dei pignoramenti incardinati relativi ai crediti pensionistici </a:t>
            </a:r>
          </a:p>
          <a:p>
            <a:pPr marL="771525" indent="-771525">
              <a:buAutoNum type="arabicPeriod"/>
            </a:pPr>
            <a:r>
              <a:rPr lang="it-IT" sz="2800" dirty="0"/>
              <a:t>Verifica dell’applicazione del comma 2 art. 72 dpr 602/1973</a:t>
            </a:r>
          </a:p>
          <a:p>
            <a:pPr marL="771525" indent="-771525">
              <a:buAutoNum type="arabicPeriod"/>
            </a:pPr>
            <a:r>
              <a:rPr lang="it-IT" sz="2800" dirty="0"/>
              <a:t>Iscrizioni di ipoteche per i crediti superiori a € 20.000,00</a:t>
            </a:r>
          </a:p>
        </p:txBody>
      </p:sp>
      <p:sp>
        <p:nvSpPr>
          <p:cNvPr id="4" name="Segnaposto numero diapositiva 3">
            <a:extLst>
              <a:ext uri="{FF2B5EF4-FFF2-40B4-BE49-F238E27FC236}">
                <a16:creationId xmlns:a16="http://schemas.microsoft.com/office/drawing/2014/main" id="{571A1C0F-5F6B-6A35-4821-770A404BBDC4}"/>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50</a:t>
            </a:fld>
            <a:endParaRPr lang="it-IT"/>
          </a:p>
        </p:txBody>
      </p:sp>
      <p:sp>
        <p:nvSpPr>
          <p:cNvPr id="5" name="Titolo 1">
            <a:extLst>
              <a:ext uri="{FF2B5EF4-FFF2-40B4-BE49-F238E27FC236}">
                <a16:creationId xmlns:a16="http://schemas.microsoft.com/office/drawing/2014/main" id="{06A6D262-ACA8-7733-E4F5-BD2301839E57}"/>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a:solidFill>
                  <a:srgbClr val="0066CC"/>
                </a:solidFill>
                <a:latin typeface="Segoe UI"/>
                <a:ea typeface="+mn-ea"/>
                <a:cs typeface="+mn-cs"/>
              </a:rPr>
              <a:t>Best practices e verifica attività di riscossione affidata</a:t>
            </a:r>
          </a:p>
        </p:txBody>
      </p:sp>
    </p:spTree>
    <p:extLst>
      <p:ext uri="{BB962C8B-B14F-4D97-AF65-F5344CB8AC3E}">
        <p14:creationId xmlns:p14="http://schemas.microsoft.com/office/powerpoint/2010/main" val="61551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23649C9-9415-4F60-3B96-CB1AEB6C13FB}"/>
              </a:ext>
            </a:extLst>
          </p:cNvPr>
          <p:cNvSpPr>
            <a:spLocks noGrp="1"/>
          </p:cNvSpPr>
          <p:nvPr>
            <p:ph idx="4294967295"/>
          </p:nvPr>
        </p:nvSpPr>
        <p:spPr>
          <a:xfrm>
            <a:off x="1600200" y="4726784"/>
            <a:ext cx="15773400" cy="3319462"/>
          </a:xfrm>
        </p:spPr>
        <p:txBody>
          <a:bodyPr/>
          <a:lstStyle/>
          <a:p>
            <a:pPr marL="0" indent="0">
              <a:buNone/>
            </a:pPr>
            <a:r>
              <a:rPr lang="it-IT" dirty="0"/>
              <a:t>Nel terzo millennio l’informazione è divenuta l’arma più efficiente per vincere ogni guerra, anche quella contro la mancata riscossione; pertanto bisogna utilizzare le informazioni in maniera ottimale per raggiungere i migliori risultati. </a:t>
            </a:r>
          </a:p>
          <a:p>
            <a:pPr marL="0" indent="0">
              <a:buNone/>
            </a:pPr>
            <a:endParaRPr lang="it-IT" dirty="0"/>
          </a:p>
          <a:p>
            <a:pPr marL="0" indent="0" algn="ctr">
              <a:buNone/>
            </a:pPr>
            <a:r>
              <a:rPr lang="it-IT" sz="5400" dirty="0"/>
              <a:t>GRAZIE PER L’ATTENZIONE!</a:t>
            </a:r>
          </a:p>
          <a:p>
            <a:endParaRPr lang="it-IT" dirty="0"/>
          </a:p>
        </p:txBody>
      </p:sp>
      <p:sp>
        <p:nvSpPr>
          <p:cNvPr id="4" name="Segnaposto numero diapositiva 3">
            <a:extLst>
              <a:ext uri="{FF2B5EF4-FFF2-40B4-BE49-F238E27FC236}">
                <a16:creationId xmlns:a16="http://schemas.microsoft.com/office/drawing/2014/main" id="{73C0D96B-FE76-3491-B3F0-2A8271D86722}"/>
              </a:ext>
            </a:extLst>
          </p:cNvPr>
          <p:cNvSpPr>
            <a:spLocks noGrp="1"/>
          </p:cNvSpPr>
          <p:nvPr>
            <p:ph type="sldNum" sz="quarter" idx="4294967295"/>
          </p:nvPr>
        </p:nvSpPr>
        <p:spPr>
          <a:xfrm>
            <a:off x="12915900" y="9534526"/>
            <a:ext cx="4114800" cy="547688"/>
          </a:xfrm>
        </p:spPr>
        <p:txBody>
          <a:bodyPr/>
          <a:lstStyle/>
          <a:p>
            <a:fld id="{B6E82B48-891D-4829-8A01-4C7C9FB5D4C5}" type="slidenum">
              <a:rPr lang="it-IT" smtClean="0"/>
              <a:t>51</a:t>
            </a:fld>
            <a:endParaRPr lang="it-IT"/>
          </a:p>
        </p:txBody>
      </p:sp>
      <p:sp>
        <p:nvSpPr>
          <p:cNvPr id="5" name="Titolo 1">
            <a:extLst>
              <a:ext uri="{FF2B5EF4-FFF2-40B4-BE49-F238E27FC236}">
                <a16:creationId xmlns:a16="http://schemas.microsoft.com/office/drawing/2014/main" id="{8658CDE2-4E69-A417-7B2D-45E6A6787A3C}"/>
              </a:ext>
            </a:extLst>
          </p:cNvPr>
          <p:cNvSpPr txBox="1">
            <a:spLocks/>
          </p:cNvSpPr>
          <p:nvPr/>
        </p:nvSpPr>
        <p:spPr>
          <a:xfrm>
            <a:off x="1257300" y="547688"/>
            <a:ext cx="15773400" cy="1988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a:solidFill>
                  <a:srgbClr val="0066CC"/>
                </a:solidFill>
                <a:latin typeface="Segoe UI"/>
                <a:ea typeface="+mn-ea"/>
                <a:cs typeface="+mn-cs"/>
              </a:rPr>
              <a:t>Epilogo</a:t>
            </a:r>
          </a:p>
        </p:txBody>
      </p:sp>
    </p:spTree>
    <p:extLst>
      <p:ext uri="{BB962C8B-B14F-4D97-AF65-F5344CB8AC3E}">
        <p14:creationId xmlns:p14="http://schemas.microsoft.com/office/powerpoint/2010/main" val="125678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2362200" y="1028700"/>
            <a:ext cx="11658600" cy="2975751"/>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r>
              <a:rPr lang="it-IT" sz="3200" b="1" dirty="0">
                <a:solidFill>
                  <a:srgbClr val="0066CC"/>
                </a:solidFill>
                <a:latin typeface="Segoe UI"/>
              </a:rPr>
              <a:t>Quanti passaggi separano oggi un dato dal suo utilizzo </a:t>
            </a:r>
          </a:p>
          <a:p>
            <a:r>
              <a:rPr lang="it-IT" sz="3200" b="1" dirty="0">
                <a:solidFill>
                  <a:srgbClr val="0066CC"/>
                </a:solidFill>
                <a:latin typeface="Segoe UI"/>
              </a:rPr>
              <a:t>effettivo nel vostro Ente?</a:t>
            </a: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
        <p:nvSpPr>
          <p:cNvPr id="3" name="TextBox 3"/>
          <p:cNvSpPr txBox="1"/>
          <p:nvPr/>
        </p:nvSpPr>
        <p:spPr>
          <a:xfrm>
            <a:off x="2362200" y="4269418"/>
            <a:ext cx="14752842" cy="2975173"/>
          </a:xfrm>
          <a:prstGeom prst="rect">
            <a:avLst/>
          </a:prstGeom>
        </p:spPr>
        <p:txBody>
          <a:bodyPr wrap="square" lIns="0" tIns="0" rIns="0" bIns="0" rtlCol="0" anchor="t">
            <a:spAutoFit/>
          </a:bodyPr>
          <a:lstStyle/>
          <a:p>
            <a:pPr algn="l">
              <a:spcAft>
                <a:spcPts val="1000"/>
              </a:spcAft>
              <a:defRPr sz="2400">
                <a:latin typeface="Calibri Light"/>
              </a:defRPr>
            </a:pPr>
            <a:r>
              <a:rPr lang="it-IT" sz="3200" dirty="0"/>
              <a:t>➡️ Oggi l’interoperabilità è la chiave per ridurre tempi, errori e duplicazioni</a:t>
            </a:r>
          </a:p>
          <a:p>
            <a:pPr algn="l">
              <a:spcAft>
                <a:spcPts val="1000"/>
              </a:spcAft>
              <a:defRPr sz="2400">
                <a:latin typeface="Calibri Light"/>
              </a:defRPr>
            </a:pPr>
            <a:endParaRPr lang="it-IT" sz="3200" dirty="0"/>
          </a:p>
          <a:p>
            <a:pPr algn="l">
              <a:spcAft>
                <a:spcPts val="1000"/>
              </a:spcAft>
              <a:defRPr sz="2400">
                <a:latin typeface="Calibri Light"/>
              </a:defRPr>
            </a:pPr>
            <a:r>
              <a:rPr lang="it-IT" sz="3200" dirty="0"/>
              <a:t>➡️ La gestione tributaria può beneficiarne più di ogni altro settore</a:t>
            </a:r>
          </a:p>
          <a:p>
            <a:pPr algn="l">
              <a:spcAft>
                <a:spcPts val="1000"/>
              </a:spcAft>
              <a:defRPr sz="2400">
                <a:latin typeface="Calibri Light"/>
              </a:defRPr>
            </a:pPr>
            <a:endParaRPr lang="it-IT" sz="3200" dirty="0"/>
          </a:p>
          <a:p>
            <a:pPr algn="l">
              <a:spcAft>
                <a:spcPts val="1000"/>
              </a:spcAft>
              <a:defRPr sz="2400">
                <a:latin typeface="Calibri Light"/>
              </a:defRPr>
            </a:pPr>
            <a:r>
              <a:rPr lang="it-IT" sz="3200" dirty="0"/>
              <a:t>➡️ Non si tratta solo di tecnologia, ma di organizzazione</a:t>
            </a:r>
          </a:p>
        </p:txBody>
      </p:sp>
      <p:sp>
        <p:nvSpPr>
          <p:cNvPr id="4" name="AutoShape 4"/>
          <p:cNvSpPr/>
          <p:nvPr/>
        </p:nvSpPr>
        <p:spPr>
          <a:xfrm flipV="1">
            <a:off x="-113" y="2997708"/>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5" name="Freeform 5"/>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
        <p:nvSpPr>
          <p:cNvPr id="8" name="TextBox 7">
            <a:extLst>
              <a:ext uri="{FF2B5EF4-FFF2-40B4-BE49-F238E27FC236}">
                <a16:creationId xmlns:a16="http://schemas.microsoft.com/office/drawing/2014/main" id="{506D182B-8C24-3057-E231-76E79D84F177}"/>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a:solidFill>
                  <a:srgbClr val="000000"/>
                </a:solidFill>
                <a:latin typeface="Open Sans Bold"/>
                <a:ea typeface="Open Sans Bold"/>
                <a:cs typeface="Open Sans Bold"/>
                <a:sym typeface="Open Sans Bold"/>
              </a:rPr>
              <a:t>Associazione dei Comuni Siciliani</a:t>
            </a:r>
          </a:p>
        </p:txBody>
      </p:sp>
      <p:sp>
        <p:nvSpPr>
          <p:cNvPr id="9" name="Freeform 6">
            <a:extLst>
              <a:ext uri="{FF2B5EF4-FFF2-40B4-BE49-F238E27FC236}">
                <a16:creationId xmlns:a16="http://schemas.microsoft.com/office/drawing/2014/main" id="{DD183669-C2F3-F594-A92C-4F1F6CE49F7F}"/>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3581400" y="952500"/>
            <a:ext cx="10287000" cy="2975751"/>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r>
              <a:rPr lang="it-IT" sz="3200" b="1" dirty="0">
                <a:solidFill>
                  <a:srgbClr val="0066CC"/>
                </a:solidFill>
                <a:latin typeface="Segoe UI"/>
              </a:rPr>
              <a:t>I vostri sistemi parlano davvero tra loro? </a:t>
            </a:r>
          </a:p>
          <a:p>
            <a:r>
              <a:rPr lang="it-IT" sz="3200" b="1" dirty="0">
                <a:solidFill>
                  <a:srgbClr val="0066CC"/>
                </a:solidFill>
                <a:latin typeface="Segoe UI"/>
              </a:rPr>
              <a:t>O si scrivono annotazioni a mano?</a:t>
            </a: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
        <p:nvSpPr>
          <p:cNvPr id="3" name="TextBox 3"/>
          <p:cNvSpPr txBox="1"/>
          <p:nvPr/>
        </p:nvSpPr>
        <p:spPr>
          <a:xfrm>
            <a:off x="2362200" y="4269418"/>
            <a:ext cx="14752842" cy="3344505"/>
          </a:xfrm>
          <a:prstGeom prst="rect">
            <a:avLst/>
          </a:prstGeom>
        </p:spPr>
        <p:txBody>
          <a:bodyPr wrap="square" lIns="0" tIns="0" rIns="0" bIns="0" rtlCol="0" anchor="t">
            <a:spAutoFit/>
          </a:bodyPr>
          <a:lstStyle/>
          <a:p>
            <a:endParaRPr lang="it-IT" sz="2400" dirty="0"/>
          </a:p>
          <a:p>
            <a:pPr algn="l">
              <a:spcAft>
                <a:spcPts val="1000"/>
              </a:spcAft>
              <a:defRPr sz="2400">
                <a:latin typeface="Calibri Light"/>
              </a:defRPr>
            </a:pPr>
            <a:r>
              <a:rPr lang="it-IT" sz="3200" dirty="0"/>
              <a:t>➡️ La PDND (Piattaforma Digitale Nazionale Dati) abilita il dialogo tra enti</a:t>
            </a:r>
          </a:p>
          <a:p>
            <a:pPr algn="l">
              <a:spcAft>
                <a:spcPts val="1000"/>
              </a:spcAft>
              <a:defRPr sz="2400">
                <a:latin typeface="Calibri Light"/>
              </a:defRPr>
            </a:pPr>
            <a:endParaRPr lang="it-IT" sz="3200" dirty="0"/>
          </a:p>
          <a:p>
            <a:pPr algn="l">
              <a:spcAft>
                <a:spcPts val="1000"/>
              </a:spcAft>
              <a:defRPr sz="2400">
                <a:latin typeface="Calibri Light"/>
              </a:defRPr>
            </a:pPr>
            <a:r>
              <a:rPr lang="it-IT" sz="3200" dirty="0"/>
              <a:t>➡️ Accesso standardizzato, controllato e in tempo reale ai dati</a:t>
            </a:r>
          </a:p>
          <a:p>
            <a:pPr algn="l">
              <a:spcAft>
                <a:spcPts val="1000"/>
              </a:spcAft>
              <a:defRPr sz="2400">
                <a:latin typeface="Calibri Light"/>
              </a:defRPr>
            </a:pPr>
            <a:endParaRPr lang="it-IT" sz="3200" dirty="0"/>
          </a:p>
          <a:p>
            <a:pPr algn="l">
              <a:spcAft>
                <a:spcPts val="1000"/>
              </a:spcAft>
              <a:defRPr sz="2400">
                <a:latin typeface="Calibri Light"/>
              </a:defRPr>
            </a:pPr>
            <a:r>
              <a:rPr lang="it-IT" sz="3200" dirty="0"/>
              <a:t>➡️ Riduce le richieste ripetitive e gli adempimenti duplicati</a:t>
            </a:r>
          </a:p>
        </p:txBody>
      </p:sp>
      <p:sp>
        <p:nvSpPr>
          <p:cNvPr id="4" name="AutoShape 4"/>
          <p:cNvSpPr/>
          <p:nvPr/>
        </p:nvSpPr>
        <p:spPr>
          <a:xfrm flipV="1">
            <a:off x="-113" y="2997708"/>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5" name="Freeform 5"/>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
        <p:nvSpPr>
          <p:cNvPr id="8" name="TextBox 7">
            <a:extLst>
              <a:ext uri="{FF2B5EF4-FFF2-40B4-BE49-F238E27FC236}">
                <a16:creationId xmlns:a16="http://schemas.microsoft.com/office/drawing/2014/main" id="{A8E3EC43-CAAF-CC74-AAA5-9DFFC7282CD3}"/>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a:solidFill>
                  <a:srgbClr val="000000"/>
                </a:solidFill>
                <a:latin typeface="Open Sans Bold"/>
                <a:ea typeface="Open Sans Bold"/>
                <a:cs typeface="Open Sans Bold"/>
                <a:sym typeface="Open Sans Bold"/>
              </a:rPr>
              <a:t>Associazione dei Comuni Siciliani</a:t>
            </a:r>
          </a:p>
        </p:txBody>
      </p:sp>
      <p:sp>
        <p:nvSpPr>
          <p:cNvPr id="9" name="Freeform 6">
            <a:extLst>
              <a:ext uri="{FF2B5EF4-FFF2-40B4-BE49-F238E27FC236}">
                <a16:creationId xmlns:a16="http://schemas.microsoft.com/office/drawing/2014/main" id="{0E807C0B-B6F1-92B0-F2EF-C1C5A20D983B}"/>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Tree>
    <p:extLst>
      <p:ext uri="{BB962C8B-B14F-4D97-AF65-F5344CB8AC3E}">
        <p14:creationId xmlns:p14="http://schemas.microsoft.com/office/powerpoint/2010/main" val="148426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6471233" y="1301419"/>
            <a:ext cx="4495800" cy="2483309"/>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r>
              <a:rPr lang="it-IT" sz="3200" b="1" dirty="0">
                <a:solidFill>
                  <a:srgbClr val="0066CC"/>
                </a:solidFill>
                <a:latin typeface="Segoe UI"/>
              </a:rPr>
              <a:t>Cosa trovi su PDND?</a:t>
            </a: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
        <p:nvSpPr>
          <p:cNvPr id="4" name="AutoShape 4"/>
          <p:cNvSpPr/>
          <p:nvPr/>
        </p:nvSpPr>
        <p:spPr>
          <a:xfrm flipV="1">
            <a:off x="-113" y="2997708"/>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5" name="Freeform 5"/>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
        <p:nvSpPr>
          <p:cNvPr id="9" name="CasellaDiTesto 8">
            <a:extLst>
              <a:ext uri="{FF2B5EF4-FFF2-40B4-BE49-F238E27FC236}">
                <a16:creationId xmlns:a16="http://schemas.microsoft.com/office/drawing/2014/main" id="{05C7700E-EAA4-4D11-566D-AA669A6D0801}"/>
              </a:ext>
            </a:extLst>
          </p:cNvPr>
          <p:cNvSpPr txBox="1"/>
          <p:nvPr/>
        </p:nvSpPr>
        <p:spPr>
          <a:xfrm>
            <a:off x="3081187" y="3754642"/>
            <a:ext cx="11883233" cy="5509200"/>
          </a:xfrm>
          <a:prstGeom prst="rect">
            <a:avLst/>
          </a:prstGeom>
          <a:noFill/>
        </p:spPr>
        <p:txBody>
          <a:bodyPr wrap="square">
            <a:spAutoFit/>
          </a:bodyPr>
          <a:lstStyle/>
          <a:p>
            <a:pPr algn="l">
              <a:buFont typeface="Arial" panose="020B0604020202020204" pitchFamily="34" charset="0"/>
              <a:buChar char="•"/>
            </a:pPr>
            <a:r>
              <a:rPr lang="it-IT" sz="3200" b="0" i="0" dirty="0">
                <a:solidFill>
                  <a:srgbClr val="455B71"/>
                </a:solidFill>
                <a:effectLst/>
                <a:latin typeface="Titillium Web" panose="00000500000000000000" pitchFamily="2" charset="0"/>
              </a:rPr>
              <a:t>L’elenco dei soggetti aderenti a PDND</a:t>
            </a:r>
          </a:p>
          <a:p>
            <a:pPr algn="l">
              <a:buFont typeface="Arial" panose="020B0604020202020204" pitchFamily="34" charset="0"/>
              <a:buChar char="•"/>
            </a:pPr>
            <a:endParaRPr lang="it-IT" sz="3200" b="0" i="0" dirty="0">
              <a:solidFill>
                <a:srgbClr val="455B71"/>
              </a:solidFill>
              <a:effectLst/>
              <a:latin typeface="Titillium Web" panose="00000500000000000000" pitchFamily="2" charset="0"/>
            </a:endParaRPr>
          </a:p>
          <a:p>
            <a:pPr algn="l">
              <a:buFont typeface="Arial" panose="020B0604020202020204" pitchFamily="34" charset="0"/>
              <a:buChar char="•"/>
            </a:pPr>
            <a:r>
              <a:rPr lang="it-IT" sz="3200" b="0" i="0" dirty="0">
                <a:solidFill>
                  <a:srgbClr val="455B71"/>
                </a:solidFill>
                <a:effectLst/>
                <a:latin typeface="Titillium Web" panose="00000500000000000000" pitchFamily="2" charset="0"/>
              </a:rPr>
              <a:t>Il catalogo degli e-service dei quali si può fare richiesta di fruizione agli enti</a:t>
            </a:r>
          </a:p>
          <a:p>
            <a:pPr algn="l">
              <a:buFont typeface="Arial" panose="020B0604020202020204" pitchFamily="34" charset="0"/>
              <a:buChar char="•"/>
            </a:pPr>
            <a:endParaRPr lang="it-IT" sz="3200" b="0" i="0" dirty="0">
              <a:solidFill>
                <a:srgbClr val="455B71"/>
              </a:solidFill>
              <a:effectLst/>
              <a:latin typeface="Titillium Web" panose="00000500000000000000" pitchFamily="2" charset="0"/>
            </a:endParaRPr>
          </a:p>
          <a:p>
            <a:pPr algn="l">
              <a:buFont typeface="Arial" panose="020B0604020202020204" pitchFamily="34" charset="0"/>
              <a:buChar char="•"/>
            </a:pPr>
            <a:r>
              <a:rPr lang="it-IT" sz="3200" b="0" i="0" dirty="0">
                <a:solidFill>
                  <a:srgbClr val="455B71"/>
                </a:solidFill>
                <a:effectLst/>
                <a:latin typeface="Titillium Web" panose="00000500000000000000" pitchFamily="2" charset="0"/>
              </a:rPr>
              <a:t>Gli attributi necessari per poter accedere ai singoli e-service</a:t>
            </a:r>
          </a:p>
          <a:p>
            <a:pPr algn="l">
              <a:buFont typeface="Arial" panose="020B0604020202020204" pitchFamily="34" charset="0"/>
              <a:buChar char="•"/>
            </a:pPr>
            <a:r>
              <a:rPr lang="it-IT" sz="3200" b="0" i="0" dirty="0">
                <a:solidFill>
                  <a:srgbClr val="455B71"/>
                </a:solidFill>
                <a:effectLst/>
                <a:latin typeface="Titillium Web" panose="00000500000000000000" pitchFamily="2" charset="0"/>
              </a:rPr>
              <a:t>Le finalità per cui vengono inoltrate le richieste di fruizione</a:t>
            </a:r>
          </a:p>
          <a:p>
            <a:pPr algn="l">
              <a:buFont typeface="Arial" panose="020B0604020202020204" pitchFamily="34" charset="0"/>
              <a:buChar char="•"/>
            </a:pPr>
            <a:endParaRPr lang="it-IT" sz="3200" b="0" i="0" dirty="0">
              <a:solidFill>
                <a:srgbClr val="455B71"/>
              </a:solidFill>
              <a:effectLst/>
              <a:latin typeface="Titillium Web" panose="00000500000000000000" pitchFamily="2" charset="0"/>
            </a:endParaRPr>
          </a:p>
          <a:p>
            <a:pPr algn="l">
              <a:buFont typeface="Arial" panose="020B0604020202020204" pitchFamily="34" charset="0"/>
              <a:buChar char="•"/>
            </a:pPr>
            <a:r>
              <a:rPr lang="it-IT" sz="3200" b="0" i="0" dirty="0">
                <a:solidFill>
                  <a:srgbClr val="455B71"/>
                </a:solidFill>
                <a:effectLst/>
                <a:latin typeface="Titillium Web" panose="00000500000000000000" pitchFamily="2" charset="0"/>
              </a:rPr>
              <a:t>Il meccanismo di rilascio dei token</a:t>
            </a:r>
          </a:p>
          <a:p>
            <a:pPr algn="l">
              <a:buFont typeface="Arial" panose="020B0604020202020204" pitchFamily="34" charset="0"/>
              <a:buChar char="•"/>
            </a:pPr>
            <a:endParaRPr lang="it-IT" sz="3200" b="0" i="0" dirty="0">
              <a:solidFill>
                <a:srgbClr val="455B71"/>
              </a:solidFill>
              <a:effectLst/>
              <a:latin typeface="Titillium Web" panose="00000500000000000000" pitchFamily="2" charset="0"/>
            </a:endParaRPr>
          </a:p>
          <a:p>
            <a:pPr algn="l">
              <a:buFont typeface="Arial" panose="020B0604020202020204" pitchFamily="34" charset="0"/>
              <a:buChar char="•"/>
            </a:pPr>
            <a:r>
              <a:rPr lang="it-IT" sz="3200" b="0" i="0" dirty="0">
                <a:solidFill>
                  <a:srgbClr val="455B71"/>
                </a:solidFill>
                <a:effectLst/>
                <a:latin typeface="Titillium Web" panose="00000500000000000000" pitchFamily="2" charset="0"/>
              </a:rPr>
              <a:t>Le chiavi pubbliche</a:t>
            </a:r>
          </a:p>
        </p:txBody>
      </p:sp>
      <p:sp>
        <p:nvSpPr>
          <p:cNvPr id="3" name="TextBox 7">
            <a:extLst>
              <a:ext uri="{FF2B5EF4-FFF2-40B4-BE49-F238E27FC236}">
                <a16:creationId xmlns:a16="http://schemas.microsoft.com/office/drawing/2014/main" id="{13FFFBCC-FCFB-43F6-D4F3-7FF2CB3F1AEF}"/>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a:solidFill>
                  <a:srgbClr val="000000"/>
                </a:solidFill>
                <a:latin typeface="Open Sans Bold"/>
                <a:ea typeface="Open Sans Bold"/>
                <a:cs typeface="Open Sans Bold"/>
                <a:sym typeface="Open Sans Bold"/>
              </a:rPr>
              <a:t>Associazione dei Comuni Siciliani</a:t>
            </a:r>
          </a:p>
        </p:txBody>
      </p:sp>
      <p:sp>
        <p:nvSpPr>
          <p:cNvPr id="8" name="Freeform 6">
            <a:extLst>
              <a:ext uri="{FF2B5EF4-FFF2-40B4-BE49-F238E27FC236}">
                <a16:creationId xmlns:a16="http://schemas.microsoft.com/office/drawing/2014/main" id="{463DBD7F-62A0-494B-6A2C-8F5A81F446DE}"/>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Tree>
    <p:extLst>
      <p:ext uri="{BB962C8B-B14F-4D97-AF65-F5344CB8AC3E}">
        <p14:creationId xmlns:p14="http://schemas.microsoft.com/office/powerpoint/2010/main" val="48223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1219200" y="900987"/>
            <a:ext cx="17786896" cy="2483309"/>
          </a:xfrm>
          <a:prstGeom prst="rect">
            <a:avLst/>
          </a:prstGeom>
        </p:spPr>
        <p:txBody>
          <a:bodyPr wrap="square" lIns="0" tIns="0" rIns="0" bIns="0" rtlCol="0" anchor="t">
            <a:spAutoFit/>
          </a:bodyPr>
          <a:lstStyle/>
          <a:p>
            <a:pPr algn="ctr"/>
            <a:r>
              <a:rPr lang="it-IT" sz="3200" b="1" dirty="0">
                <a:solidFill>
                  <a:srgbClr val="0066CC"/>
                </a:solidFill>
                <a:latin typeface="Segoe UI"/>
              </a:rPr>
              <a:t> </a:t>
            </a:r>
          </a:p>
          <a:p>
            <a:r>
              <a:rPr lang="it-IT" sz="3200" b="1" dirty="0">
                <a:solidFill>
                  <a:srgbClr val="0066CC"/>
                </a:solidFill>
                <a:latin typeface="Segoe UI"/>
              </a:rPr>
              <a:t> Come inviate oggi le notifiche? Quante giacenze aspettano risposta?</a:t>
            </a: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a:p>
            <a:pPr algn="l">
              <a:lnSpc>
                <a:spcPts val="3935"/>
              </a:lnSpc>
            </a:pPr>
            <a:endParaRPr lang="en-US" sz="3199" b="1" dirty="0">
              <a:solidFill>
                <a:srgbClr val="000000"/>
              </a:solidFill>
              <a:latin typeface="Poppins Bold"/>
              <a:ea typeface="Poppins Bold"/>
              <a:cs typeface="Poppins Bold"/>
              <a:sym typeface="Poppins Bold"/>
            </a:endParaRPr>
          </a:p>
        </p:txBody>
      </p:sp>
      <p:sp>
        <p:nvSpPr>
          <p:cNvPr id="3" name="TextBox 3"/>
          <p:cNvSpPr txBox="1"/>
          <p:nvPr/>
        </p:nvSpPr>
        <p:spPr>
          <a:xfrm>
            <a:off x="2362200" y="4269418"/>
            <a:ext cx="14752842" cy="3713837"/>
          </a:xfrm>
          <a:prstGeom prst="rect">
            <a:avLst/>
          </a:prstGeom>
        </p:spPr>
        <p:txBody>
          <a:bodyPr wrap="square" lIns="0" tIns="0" rIns="0" bIns="0" rtlCol="0" anchor="t">
            <a:spAutoFit/>
          </a:bodyPr>
          <a:lstStyle/>
          <a:p>
            <a:endParaRPr lang="it-IT" sz="2400" dirty="0"/>
          </a:p>
          <a:p>
            <a:endParaRPr lang="it-IT" sz="2400" dirty="0"/>
          </a:p>
          <a:p>
            <a:pPr algn="l">
              <a:spcAft>
                <a:spcPts val="1000"/>
              </a:spcAft>
              <a:defRPr sz="2400">
                <a:latin typeface="Calibri Light"/>
              </a:defRPr>
            </a:pPr>
            <a:r>
              <a:rPr lang="it-IT" sz="3200" dirty="0"/>
              <a:t>➡️ INAD: ogni cittadino ha un domicilio digitale ufficiale</a:t>
            </a:r>
          </a:p>
          <a:p>
            <a:pPr algn="l">
              <a:spcAft>
                <a:spcPts val="1000"/>
              </a:spcAft>
              <a:defRPr sz="2400">
                <a:latin typeface="Calibri Light"/>
              </a:defRPr>
            </a:pPr>
            <a:endParaRPr lang="it-IT" sz="3200" dirty="0"/>
          </a:p>
          <a:p>
            <a:pPr algn="l">
              <a:spcAft>
                <a:spcPts val="1000"/>
              </a:spcAft>
              <a:defRPr sz="2400">
                <a:latin typeface="Calibri Light"/>
              </a:defRPr>
            </a:pPr>
            <a:r>
              <a:rPr lang="it-IT" sz="3200" dirty="0"/>
              <a:t>➡️ SEND di PagoPA: notifiche tracciate, legali, digitali</a:t>
            </a:r>
          </a:p>
          <a:p>
            <a:pPr algn="l">
              <a:spcAft>
                <a:spcPts val="1000"/>
              </a:spcAft>
              <a:defRPr sz="2400">
                <a:latin typeface="Calibri Light"/>
              </a:defRPr>
            </a:pPr>
            <a:endParaRPr lang="it-IT" sz="3200" dirty="0"/>
          </a:p>
          <a:p>
            <a:pPr algn="l">
              <a:spcAft>
                <a:spcPts val="1000"/>
              </a:spcAft>
              <a:defRPr sz="2400">
                <a:latin typeface="Calibri Light"/>
              </a:defRPr>
            </a:pPr>
            <a:r>
              <a:rPr lang="it-IT" sz="3200" dirty="0"/>
              <a:t>➡️ Risparmio, velocità, certezza, rispetto della normativa</a:t>
            </a:r>
          </a:p>
        </p:txBody>
      </p:sp>
      <p:sp>
        <p:nvSpPr>
          <p:cNvPr id="4" name="AutoShape 4"/>
          <p:cNvSpPr/>
          <p:nvPr/>
        </p:nvSpPr>
        <p:spPr>
          <a:xfrm flipV="1">
            <a:off x="-113" y="2997708"/>
            <a:ext cx="18288113" cy="30956"/>
          </a:xfrm>
          <a:prstGeom prst="line">
            <a:avLst/>
          </a:prstGeom>
          <a:ln w="104775" cap="flat">
            <a:solidFill>
              <a:srgbClr val="A3C1CF"/>
            </a:solidFill>
            <a:prstDash val="solid"/>
            <a:headEnd type="none" w="sm" len="sm"/>
            <a:tailEnd type="none" w="sm" len="sm"/>
          </a:ln>
        </p:spPr>
        <p:txBody>
          <a:bodyPr/>
          <a:lstStyle/>
          <a:p>
            <a:endParaRPr lang="it-IT"/>
          </a:p>
        </p:txBody>
      </p:sp>
      <p:sp>
        <p:nvSpPr>
          <p:cNvPr id="5" name="Freeform 5"/>
          <p:cNvSpPr/>
          <p:nvPr/>
        </p:nvSpPr>
        <p:spPr>
          <a:xfrm>
            <a:off x="15971387" y="7791318"/>
            <a:ext cx="2575826" cy="2575826"/>
          </a:xfrm>
          <a:custGeom>
            <a:avLst/>
            <a:gdLst/>
            <a:ahLst/>
            <a:cxnLst/>
            <a:rect l="l" t="t" r="r" b="b"/>
            <a:pathLst>
              <a:path w="2575826" h="2575826">
                <a:moveTo>
                  <a:pt x="0" y="0"/>
                </a:moveTo>
                <a:lnTo>
                  <a:pt x="2575826" y="0"/>
                </a:lnTo>
                <a:lnTo>
                  <a:pt x="2575826" y="2575825"/>
                </a:lnTo>
                <a:lnTo>
                  <a:pt x="0" y="2575825"/>
                </a:lnTo>
                <a:lnTo>
                  <a:pt x="0" y="0"/>
                </a:lnTo>
                <a:close/>
              </a:path>
            </a:pathLst>
          </a:custGeom>
          <a:blipFill>
            <a:blip r:embed="rId2"/>
            <a:stretch>
              <a:fillRect/>
            </a:stretch>
          </a:blipFill>
        </p:spPr>
        <p:txBody>
          <a:bodyPr/>
          <a:lstStyle/>
          <a:p>
            <a:endParaRPr lang="it-IT"/>
          </a:p>
        </p:txBody>
      </p:sp>
      <p:sp>
        <p:nvSpPr>
          <p:cNvPr id="7" name="TextBox 7"/>
          <p:cNvSpPr txBox="1"/>
          <p:nvPr/>
        </p:nvSpPr>
        <p:spPr>
          <a:xfrm>
            <a:off x="-6598744" y="9989821"/>
            <a:ext cx="26152924" cy="297179"/>
          </a:xfrm>
          <a:prstGeom prst="rect">
            <a:avLst/>
          </a:prstGeom>
        </p:spPr>
        <p:txBody>
          <a:bodyPr lIns="0" tIns="0" rIns="0" bIns="0" rtlCol="0" anchor="t">
            <a:spAutoFit/>
          </a:bodyPr>
          <a:lstStyle/>
          <a:p>
            <a:pPr algn="ctr">
              <a:lnSpc>
                <a:spcPts val="2520"/>
              </a:lnSpc>
            </a:pPr>
            <a:r>
              <a:rPr lang="en-US" sz="1800">
                <a:solidFill>
                  <a:srgbClr val="000000"/>
                </a:solidFill>
                <a:latin typeface="Open Sans"/>
                <a:ea typeface="Open Sans"/>
                <a:cs typeface="Open Sans"/>
                <a:sym typeface="Open Sans"/>
              </a:rPr>
              <a:t>“LA GESTIONE DEI TRIBUTI LOCALI COME COLONNA PORTANTE DELLA TENUTA ECONOMICO-FINANZIARIA DEI COMUNI”</a:t>
            </a:r>
          </a:p>
        </p:txBody>
      </p:sp>
      <p:sp>
        <p:nvSpPr>
          <p:cNvPr id="8" name="TextBox 7">
            <a:extLst>
              <a:ext uri="{FF2B5EF4-FFF2-40B4-BE49-F238E27FC236}">
                <a16:creationId xmlns:a16="http://schemas.microsoft.com/office/drawing/2014/main" id="{D503280B-6197-3F47-CE16-61B6E7C3F728}"/>
              </a:ext>
            </a:extLst>
          </p:cNvPr>
          <p:cNvSpPr txBox="1"/>
          <p:nvPr/>
        </p:nvSpPr>
        <p:spPr>
          <a:xfrm>
            <a:off x="288429" y="225933"/>
            <a:ext cx="3750171" cy="269367"/>
          </a:xfrm>
          <a:prstGeom prst="rect">
            <a:avLst/>
          </a:prstGeom>
        </p:spPr>
        <p:txBody>
          <a:bodyPr lIns="0" tIns="0" rIns="0" bIns="0" rtlCol="0" anchor="t">
            <a:spAutoFit/>
          </a:bodyPr>
          <a:lstStyle/>
          <a:p>
            <a:pPr algn="ctr">
              <a:lnSpc>
                <a:spcPts val="2214"/>
              </a:lnSpc>
              <a:spcBef>
                <a:spcPct val="0"/>
              </a:spcBef>
            </a:pPr>
            <a:r>
              <a:rPr lang="en-US" sz="1800" b="1">
                <a:solidFill>
                  <a:srgbClr val="000000"/>
                </a:solidFill>
                <a:latin typeface="Open Sans Bold"/>
                <a:ea typeface="Open Sans Bold"/>
                <a:cs typeface="Open Sans Bold"/>
                <a:sym typeface="Open Sans Bold"/>
              </a:rPr>
              <a:t>Associazione dei Comuni Siciliani</a:t>
            </a:r>
          </a:p>
        </p:txBody>
      </p:sp>
      <p:sp>
        <p:nvSpPr>
          <p:cNvPr id="9" name="Freeform 6">
            <a:extLst>
              <a:ext uri="{FF2B5EF4-FFF2-40B4-BE49-F238E27FC236}">
                <a16:creationId xmlns:a16="http://schemas.microsoft.com/office/drawing/2014/main" id="{A8CDC432-ED1D-8E17-183D-8345D37E5AB9}"/>
              </a:ext>
            </a:extLst>
          </p:cNvPr>
          <p:cNvSpPr/>
          <p:nvPr/>
        </p:nvSpPr>
        <p:spPr>
          <a:xfrm>
            <a:off x="15427114" y="114300"/>
            <a:ext cx="2784686" cy="2754307"/>
          </a:xfrm>
          <a:custGeom>
            <a:avLst/>
            <a:gdLst/>
            <a:ahLst/>
            <a:cxnLst/>
            <a:rect l="l" t="t" r="r" b="b"/>
            <a:pathLst>
              <a:path w="4173282" h="4127755">
                <a:moveTo>
                  <a:pt x="0" y="0"/>
                </a:moveTo>
                <a:lnTo>
                  <a:pt x="4173282" y="0"/>
                </a:lnTo>
                <a:lnTo>
                  <a:pt x="4173282" y="4127756"/>
                </a:lnTo>
                <a:lnTo>
                  <a:pt x="0" y="41277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it-IT"/>
          </a:p>
        </p:txBody>
      </p:sp>
    </p:spTree>
    <p:extLst>
      <p:ext uri="{BB962C8B-B14F-4D97-AF65-F5344CB8AC3E}">
        <p14:creationId xmlns:p14="http://schemas.microsoft.com/office/powerpoint/2010/main" val="766485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4769</TotalTime>
  <Words>4725</Words>
  <Application>Microsoft Office PowerPoint</Application>
  <PresentationFormat>Personalizzato</PresentationFormat>
  <Paragraphs>359</Paragraphs>
  <Slides>51</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51</vt:i4>
      </vt:variant>
    </vt:vector>
  </HeadingPairs>
  <TitlesOfParts>
    <vt:vector size="61" baseType="lpstr">
      <vt:lpstr>Open Sans Bold</vt:lpstr>
      <vt:lpstr>Calibri</vt:lpstr>
      <vt:lpstr>Arial</vt:lpstr>
      <vt:lpstr>Poppins Bold</vt:lpstr>
      <vt:lpstr>Calibri Light</vt:lpstr>
      <vt:lpstr>Open Sans</vt:lpstr>
      <vt:lpstr>Titillium Web</vt:lpstr>
      <vt:lpstr>Segoe UI</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Accertamenti esecutivi e ingiunzioni</vt:lpstr>
      <vt:lpstr>Accertamenti esecutivi e ingiunzioni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Pignoramenti mobiliari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Accesso banche dati</vt:lpstr>
      <vt:lpstr>Presentazione standard di PowerPoint</vt:lpstr>
      <vt:lpstr>Presentazione standard di PowerPoint</vt:lpstr>
      <vt:lpstr>Presentazione standard di PowerPoint</vt:lpstr>
      <vt:lpstr>Best practices e verifica attività di riscossione affidata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Bianco e Giallo Moderno Modello di Business Presentazione</dc:title>
  <dc:creator>CLAUDIO ROTUNNO</dc:creator>
  <cp:lastModifiedBy>Angela Pumilia</cp:lastModifiedBy>
  <cp:revision>5</cp:revision>
  <dcterms:created xsi:type="dcterms:W3CDTF">2006-08-16T00:00:00Z</dcterms:created>
  <dcterms:modified xsi:type="dcterms:W3CDTF">2025-06-30T07:54:00Z</dcterms:modified>
  <dc:identifier>DAGrV36mhE8</dc:identifier>
</cp:coreProperties>
</file>