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4"/>
  </p:notesMasterIdLst>
  <p:sldIdLst>
    <p:sldId id="420" r:id="rId4"/>
    <p:sldId id="256" r:id="rId5"/>
    <p:sldId id="416" r:id="rId6"/>
    <p:sldId id="417" r:id="rId7"/>
    <p:sldId id="357" r:id="rId8"/>
    <p:sldId id="418" r:id="rId9"/>
    <p:sldId id="358" r:id="rId10"/>
    <p:sldId id="359" r:id="rId11"/>
    <p:sldId id="360" r:id="rId12"/>
    <p:sldId id="361" r:id="rId13"/>
    <p:sldId id="362" r:id="rId14"/>
    <p:sldId id="363" r:id="rId15"/>
    <p:sldId id="364" r:id="rId16"/>
    <p:sldId id="406" r:id="rId17"/>
    <p:sldId id="365" r:id="rId18"/>
    <p:sldId id="405" r:id="rId19"/>
    <p:sldId id="366" r:id="rId20"/>
    <p:sldId id="367" r:id="rId21"/>
    <p:sldId id="368" r:id="rId22"/>
    <p:sldId id="369" r:id="rId23"/>
    <p:sldId id="370" r:id="rId24"/>
    <p:sldId id="371" r:id="rId25"/>
    <p:sldId id="421" r:id="rId26"/>
    <p:sldId id="411" r:id="rId27"/>
    <p:sldId id="408" r:id="rId28"/>
    <p:sldId id="403" r:id="rId29"/>
    <p:sldId id="404" r:id="rId30"/>
    <p:sldId id="383" r:id="rId31"/>
    <p:sldId id="372" r:id="rId32"/>
    <p:sldId id="373" r:id="rId33"/>
    <p:sldId id="410" r:id="rId34"/>
    <p:sldId id="412" r:id="rId35"/>
    <p:sldId id="413" r:id="rId36"/>
    <p:sldId id="376" r:id="rId37"/>
    <p:sldId id="414" r:id="rId38"/>
    <p:sldId id="377" r:id="rId39"/>
    <p:sldId id="378" r:id="rId40"/>
    <p:sldId id="374" r:id="rId41"/>
    <p:sldId id="397" r:id="rId42"/>
    <p:sldId id="398" r:id="rId43"/>
    <p:sldId id="399" r:id="rId44"/>
    <p:sldId id="400" r:id="rId45"/>
    <p:sldId id="401" r:id="rId46"/>
    <p:sldId id="384" r:id="rId47"/>
    <p:sldId id="375" r:id="rId48"/>
    <p:sldId id="379" r:id="rId49"/>
    <p:sldId id="380" r:id="rId50"/>
    <p:sldId id="381" r:id="rId51"/>
    <p:sldId id="385" r:id="rId52"/>
    <p:sldId id="386" r:id="rId53"/>
    <p:sldId id="387" r:id="rId54"/>
    <p:sldId id="389" r:id="rId55"/>
    <p:sldId id="422" r:id="rId56"/>
    <p:sldId id="382" r:id="rId57"/>
    <p:sldId id="390" r:id="rId58"/>
    <p:sldId id="423" r:id="rId59"/>
    <p:sldId id="391" r:id="rId60"/>
    <p:sldId id="392" r:id="rId61"/>
    <p:sldId id="393" r:id="rId62"/>
    <p:sldId id="419" r:id="rId6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2579" autoAdjust="0"/>
  </p:normalViewPr>
  <p:slideViewPr>
    <p:cSldViewPr snapToGrid="0">
      <p:cViewPr varScale="1">
        <p:scale>
          <a:sx n="60" d="100"/>
          <a:sy n="60" d="100"/>
        </p:scale>
        <p:origin x="81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5D96E-99E2-4678-8C04-14555B731C51}" type="datetimeFigureOut">
              <a:rPr lang="it-IT" smtClean="0"/>
              <a:t>30/06/2025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43C4F-1E69-4161-A8DA-7EC732C26B7E}" type="slidenum">
              <a:rPr lang="it-IT" smtClean="0"/>
              <a:t>‹N›</a:t>
            </a:fld>
            <a:endParaRPr lang="it-IT"/>
          </a:p>
        </p:txBody>
      </p:sp>
    </p:spTree>
    <p:extLst>
      <p:ext uri="{BB962C8B-B14F-4D97-AF65-F5344CB8AC3E}">
        <p14:creationId xmlns:p14="http://schemas.microsoft.com/office/powerpoint/2010/main" val="332068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0843C4F-1E69-4161-A8DA-7EC732C26B7E}" type="slidenum">
              <a:rPr lang="it-IT" smtClean="0"/>
              <a:t>4</a:t>
            </a:fld>
            <a:endParaRPr lang="it-IT"/>
          </a:p>
        </p:txBody>
      </p:sp>
    </p:spTree>
    <p:extLst>
      <p:ext uri="{BB962C8B-B14F-4D97-AF65-F5344CB8AC3E}">
        <p14:creationId xmlns:p14="http://schemas.microsoft.com/office/powerpoint/2010/main" val="113288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0843C4F-1E69-4161-A8DA-7EC732C26B7E}" type="slidenum">
              <a:rPr lang="it-IT" smtClean="0"/>
              <a:t>8</a:t>
            </a:fld>
            <a:endParaRPr lang="it-IT"/>
          </a:p>
        </p:txBody>
      </p:sp>
    </p:spTree>
    <p:extLst>
      <p:ext uri="{BB962C8B-B14F-4D97-AF65-F5344CB8AC3E}">
        <p14:creationId xmlns:p14="http://schemas.microsoft.com/office/powerpoint/2010/main" val="234189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0843C4F-1E69-4161-A8DA-7EC732C26B7E}" type="slidenum">
              <a:rPr lang="it-IT" smtClean="0"/>
              <a:t>14</a:t>
            </a:fld>
            <a:endParaRPr lang="it-IT"/>
          </a:p>
        </p:txBody>
      </p:sp>
    </p:spTree>
    <p:extLst>
      <p:ext uri="{BB962C8B-B14F-4D97-AF65-F5344CB8AC3E}">
        <p14:creationId xmlns:p14="http://schemas.microsoft.com/office/powerpoint/2010/main" val="162139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FD9DC-0226-3CDB-0F63-7789D1F2A3D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38BB12-9767-B859-2C86-DB5F6F1A729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AFE0E8-65B3-D6FA-18FF-EA517504D52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1B49551-A61D-C1E1-E009-C1074FCDBB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43C4F-1E69-4161-A8DA-7EC732C26B7E}"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33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0843C4F-1E69-4161-A8DA-7EC732C26B7E}" type="slidenum">
              <a:rPr lang="it-IT" smtClean="0"/>
              <a:t>17</a:t>
            </a:fld>
            <a:endParaRPr lang="it-IT"/>
          </a:p>
        </p:txBody>
      </p:sp>
    </p:spTree>
    <p:extLst>
      <p:ext uri="{BB962C8B-B14F-4D97-AF65-F5344CB8AC3E}">
        <p14:creationId xmlns:p14="http://schemas.microsoft.com/office/powerpoint/2010/main" val="296067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0843C4F-1E69-4161-A8DA-7EC732C26B7E}" type="slidenum">
              <a:rPr lang="it-IT" smtClean="0"/>
              <a:t>48</a:t>
            </a:fld>
            <a:endParaRPr lang="it-IT"/>
          </a:p>
        </p:txBody>
      </p:sp>
    </p:spTree>
    <p:extLst>
      <p:ext uri="{BB962C8B-B14F-4D97-AF65-F5344CB8AC3E}">
        <p14:creationId xmlns:p14="http://schemas.microsoft.com/office/powerpoint/2010/main" val="349370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9DFFE-32F0-892D-97CF-2AAE160D775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CE8FAF2-4323-3F5C-9BAA-212B52896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18C88F6-6822-9C12-5DFD-2D097A646AB6}"/>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5" name="Segnaposto piè di pagina 4">
            <a:extLst>
              <a:ext uri="{FF2B5EF4-FFF2-40B4-BE49-F238E27FC236}">
                <a16:creationId xmlns:a16="http://schemas.microsoft.com/office/drawing/2014/main" id="{313D2EFC-4F7A-A118-3361-E7379CB7DC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712234-ACE1-4571-282F-477835E9884B}"/>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207309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B0B68C-8AEA-6486-8ED5-71816C620F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30D291-191E-7DA2-5D34-48664B6F310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60D315-71B9-E339-6E15-71C3A0E3CAF3}"/>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5" name="Segnaposto piè di pagina 4">
            <a:extLst>
              <a:ext uri="{FF2B5EF4-FFF2-40B4-BE49-F238E27FC236}">
                <a16:creationId xmlns:a16="http://schemas.microsoft.com/office/drawing/2014/main" id="{C978918E-710F-98D6-D5FB-95D84C9BC7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87C24A-A159-F1E6-82E5-898F026503F0}"/>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359212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6A0A02-BCBA-9C35-D86F-C5986E2E6AD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4888FA-72E2-A00F-8F48-37DCD36DB11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115E64-074F-42F7-8EBD-8DC4775B54A7}"/>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5" name="Segnaposto piè di pagina 4">
            <a:extLst>
              <a:ext uri="{FF2B5EF4-FFF2-40B4-BE49-F238E27FC236}">
                <a16:creationId xmlns:a16="http://schemas.microsoft.com/office/drawing/2014/main" id="{9314FA1B-433F-29BE-4AB3-71D9025D63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F7E66E-B1D2-90B8-0D59-FC412C0C40A7}"/>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429420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4528C48-B240-49D9-8D5B-3094916BF7FF}" type="datetime1">
              <a:rPr lang="it-IT" smtClean="0">
                <a:solidFill>
                  <a:prstClr val="black">
                    <a:tint val="75000"/>
                  </a:prstClr>
                </a:solidFill>
              </a:rPr>
              <a:pPr/>
              <a:t>30/06/2025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913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56CC46F-EBF0-44CD-8460-C80C70D9C44D}" type="datetime1">
              <a:rPr lang="it-IT" smtClean="0">
                <a:solidFill>
                  <a:prstClr val="black">
                    <a:tint val="75000"/>
                  </a:prstClr>
                </a:solidFill>
              </a:rPr>
              <a:pPr/>
              <a:t>30/06/2025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9901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D6C11F9-E0B4-4CB7-A3B2-F6E605CA89C7}" type="datetime1">
              <a:rPr lang="it-IT" smtClean="0">
                <a:solidFill>
                  <a:prstClr val="black">
                    <a:tint val="75000"/>
                  </a:prstClr>
                </a:solidFill>
              </a:rPr>
              <a:pPr/>
              <a:t>30/06/2025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1389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1173D64-C52A-4C84-A0C8-ECAF3D2D5C1D}" type="datetime1">
              <a:rPr lang="it-IT" smtClean="0">
                <a:solidFill>
                  <a:prstClr val="black">
                    <a:tint val="75000"/>
                  </a:prstClr>
                </a:solidFill>
              </a:rPr>
              <a:pPr/>
              <a:t>30/06/2025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1266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3903C22-B620-4354-8C27-BEE7DFE2BC67}" type="datetime1">
              <a:rPr lang="it-IT" smtClean="0">
                <a:solidFill>
                  <a:prstClr val="black">
                    <a:tint val="75000"/>
                  </a:prstClr>
                </a:solidFill>
              </a:rPr>
              <a:pPr/>
              <a:t>30/06/2025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30339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034CB6F-673C-4354-A0FD-64031AC90ABE}" type="datetime1">
              <a:rPr lang="it-IT" smtClean="0">
                <a:solidFill>
                  <a:prstClr val="black">
                    <a:tint val="75000"/>
                  </a:prstClr>
                </a:solidFill>
              </a:rPr>
              <a:pPr/>
              <a:t>30/06/2025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9456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84B1D8A-9E03-4E68-A2EC-3AA60E1E08A4}" type="datetime1">
              <a:rPr lang="it-IT" smtClean="0">
                <a:solidFill>
                  <a:prstClr val="black">
                    <a:tint val="75000"/>
                  </a:prstClr>
                </a:solidFill>
              </a:rPr>
              <a:pPr/>
              <a:t>30/06/2025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4705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4B79202-936A-4E11-AA3D-ABED984A28BA}" type="datetime1">
              <a:rPr lang="it-IT" smtClean="0">
                <a:solidFill>
                  <a:prstClr val="black">
                    <a:tint val="75000"/>
                  </a:prstClr>
                </a:solidFill>
              </a:rPr>
              <a:pPr/>
              <a:t>30/06/2025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990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507977-832A-EF1C-5BF1-9EACB0A4E39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8A8A85-8DCE-6B9C-5360-532D43DAC32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1AFDAF-3BA0-8DA3-2CF9-41F30578127B}"/>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5" name="Segnaposto piè di pagina 4">
            <a:extLst>
              <a:ext uri="{FF2B5EF4-FFF2-40B4-BE49-F238E27FC236}">
                <a16:creationId xmlns:a16="http://schemas.microsoft.com/office/drawing/2014/main" id="{9A83C292-7BA1-BFAC-01D7-E76D3A313F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02A193-B355-F776-1A1C-F55702938064}"/>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175136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AC532BF-074A-49E5-B66A-A7340E1ECA5C}" type="datetime1">
              <a:rPr lang="it-IT" smtClean="0">
                <a:solidFill>
                  <a:prstClr val="black">
                    <a:tint val="75000"/>
                  </a:prstClr>
                </a:solidFill>
              </a:rPr>
              <a:pPr/>
              <a:t>30/06/2025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5962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16FE586-B5EE-455F-8182-E96901B484D4}" type="datetime1">
              <a:rPr lang="it-IT" smtClean="0">
                <a:solidFill>
                  <a:prstClr val="black">
                    <a:tint val="75000"/>
                  </a:prstClr>
                </a:solidFill>
              </a:rPr>
              <a:pPr/>
              <a:t>30/06/2025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09899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9418F9-920D-452A-BBBF-34EA4ADA50A1}" type="datetime1">
              <a:rPr lang="it-IT" smtClean="0">
                <a:solidFill>
                  <a:prstClr val="black">
                    <a:tint val="75000"/>
                  </a:prstClr>
                </a:solidFill>
              </a:rPr>
              <a:pPr/>
              <a:t>30/06/2025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10558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03890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28151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77803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70501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5058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83796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8622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60B86-E5BB-C939-7322-8D484E996AF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9E73866-D780-B3FC-7B89-E1EDB368F0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FD94C9B-DBD4-0609-7AD8-07CDA728C9F9}"/>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5" name="Segnaposto piè di pagina 4">
            <a:extLst>
              <a:ext uri="{FF2B5EF4-FFF2-40B4-BE49-F238E27FC236}">
                <a16:creationId xmlns:a16="http://schemas.microsoft.com/office/drawing/2014/main" id="{48573FE9-AF40-7113-538C-7C002E04F5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3EB361-4ACA-43FD-D4DD-7F485E9E639B}"/>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1116815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254078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068507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36304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19749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112937-4431-D127-1EBF-44801DC0B7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B9103F-C45A-018F-9B33-4D2AFF898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5AF0588-EA68-8827-F9BD-D336A687B2C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A93FD77-534B-4018-0EB6-BD65E867DA79}"/>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6" name="Segnaposto piè di pagina 5">
            <a:extLst>
              <a:ext uri="{FF2B5EF4-FFF2-40B4-BE49-F238E27FC236}">
                <a16:creationId xmlns:a16="http://schemas.microsoft.com/office/drawing/2014/main" id="{79CB95E4-C192-7D8D-CBEC-D258EA25CB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E26D4B-1E97-1927-0428-68404DAB654E}"/>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287535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AA0AC-68CB-31FA-A1E7-D5BFC8CED0A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B7D8154-171B-5B24-179C-64CF42E07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C22D6BD-C680-CCCC-2541-E64C56B15D5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2D7587-D950-B6B9-B82B-09111C839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7E72EDA-BA53-BF6F-4A71-B218F6A2F69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C24CD0C-92A7-7476-FD09-D75D4BB91CBC}"/>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8" name="Segnaposto piè di pagina 7">
            <a:extLst>
              <a:ext uri="{FF2B5EF4-FFF2-40B4-BE49-F238E27FC236}">
                <a16:creationId xmlns:a16="http://schemas.microsoft.com/office/drawing/2014/main" id="{423EAE78-2CA1-0CCD-70EA-125B3253899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4EF7117-42AD-0245-6D6E-66B9CAAFE737}"/>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388842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C7C5C0-4748-335A-4285-90741141DF2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B4669C8-CE57-F62D-60AE-384372A467EB}"/>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4" name="Segnaposto piè di pagina 3">
            <a:extLst>
              <a:ext uri="{FF2B5EF4-FFF2-40B4-BE49-F238E27FC236}">
                <a16:creationId xmlns:a16="http://schemas.microsoft.com/office/drawing/2014/main" id="{B47F3669-24DD-811D-1FF6-2968BF57645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E015B3C-A839-DB5D-112C-6FC8C13775F5}"/>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22836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B9C3F20-55CE-B46A-9F7D-4350191247DF}"/>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3" name="Segnaposto piè di pagina 2">
            <a:extLst>
              <a:ext uri="{FF2B5EF4-FFF2-40B4-BE49-F238E27FC236}">
                <a16:creationId xmlns:a16="http://schemas.microsoft.com/office/drawing/2014/main" id="{093B3E96-64F3-6EB9-8890-6D3E89BF412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F9AC41B-4641-D028-FE15-2A41B9E5861E}"/>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155495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4671D-66B1-210E-8659-1F82BD9D740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43B754F-59E6-3F98-FB3A-21647795C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2229007-4D34-646A-E86A-24856C7D0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AA3A80-EB8B-C509-66A5-317459A6E0AE}"/>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6" name="Segnaposto piè di pagina 5">
            <a:extLst>
              <a:ext uri="{FF2B5EF4-FFF2-40B4-BE49-F238E27FC236}">
                <a16:creationId xmlns:a16="http://schemas.microsoft.com/office/drawing/2014/main" id="{84423E4A-79E6-DCEA-D468-5AE1B3DB13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5CF91B-81B1-6E88-3BF7-407892DB6514}"/>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78841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3588C-3F05-FF4D-2CD2-239CB0A38E9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61C1C9-095F-E70F-A945-2C51CEECD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A804153-8EF1-CE38-E9DE-FA84BEBF0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7A3B57-D5C2-7FE3-5D69-7A06212D39C4}"/>
              </a:ext>
            </a:extLst>
          </p:cNvPr>
          <p:cNvSpPr>
            <a:spLocks noGrp="1"/>
          </p:cNvSpPr>
          <p:nvPr>
            <p:ph type="dt" sz="half" idx="10"/>
          </p:nvPr>
        </p:nvSpPr>
        <p:spPr/>
        <p:txBody>
          <a:bodyPr/>
          <a:lstStyle/>
          <a:p>
            <a:fld id="{BD670865-C1A5-49CD-8AB3-F02E9D9E5BDF}" type="datetimeFigureOut">
              <a:rPr lang="it-IT" smtClean="0"/>
              <a:t>30/06/2025</a:t>
            </a:fld>
            <a:endParaRPr lang="it-IT"/>
          </a:p>
        </p:txBody>
      </p:sp>
      <p:sp>
        <p:nvSpPr>
          <p:cNvPr id="6" name="Segnaposto piè di pagina 5">
            <a:extLst>
              <a:ext uri="{FF2B5EF4-FFF2-40B4-BE49-F238E27FC236}">
                <a16:creationId xmlns:a16="http://schemas.microsoft.com/office/drawing/2014/main" id="{DECAF849-5BCA-F7D1-6AA2-59384C8290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44CBFA-F8D5-0498-1D98-2135BA991309}"/>
              </a:ext>
            </a:extLst>
          </p:cNvPr>
          <p:cNvSpPr>
            <a:spLocks noGrp="1"/>
          </p:cNvSpPr>
          <p:nvPr>
            <p:ph type="sldNum" sz="quarter" idx="12"/>
          </p:nvPr>
        </p:nvSpPr>
        <p:spPr/>
        <p:txBody>
          <a:bodyPr/>
          <a:lstStyle/>
          <a:p>
            <a:fld id="{E7059B3B-F7C7-4591-A123-7DB4B31B2358}" type="slidenum">
              <a:rPr lang="it-IT" smtClean="0"/>
              <a:t>‹N›</a:t>
            </a:fld>
            <a:endParaRPr lang="it-IT"/>
          </a:p>
        </p:txBody>
      </p:sp>
    </p:spTree>
    <p:extLst>
      <p:ext uri="{BB962C8B-B14F-4D97-AF65-F5344CB8AC3E}">
        <p14:creationId xmlns:p14="http://schemas.microsoft.com/office/powerpoint/2010/main" val="75487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16C9302-B218-39E4-548F-9B56F4018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6D2D9E1-3DF6-B77A-238E-AC19C4170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6D773D0-377F-F3F4-A9D5-AA4A0AAC1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670865-C1A5-49CD-8AB3-F02E9D9E5BDF}" type="datetimeFigureOut">
              <a:rPr lang="it-IT" smtClean="0"/>
              <a:t>30/06/2025</a:t>
            </a:fld>
            <a:endParaRPr lang="it-IT"/>
          </a:p>
        </p:txBody>
      </p:sp>
      <p:sp>
        <p:nvSpPr>
          <p:cNvPr id="5" name="Segnaposto piè di pagina 4">
            <a:extLst>
              <a:ext uri="{FF2B5EF4-FFF2-40B4-BE49-F238E27FC236}">
                <a16:creationId xmlns:a16="http://schemas.microsoft.com/office/drawing/2014/main" id="{060F0608-5686-FBE2-023D-A8A34FB5D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16665A37-EC4A-63D6-DE76-3EE33429E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059B3B-F7C7-4591-A123-7DB4B31B2358}" type="slidenum">
              <a:rPr lang="it-IT" smtClean="0"/>
              <a:t>‹N›</a:t>
            </a:fld>
            <a:endParaRPr lang="it-IT"/>
          </a:p>
        </p:txBody>
      </p:sp>
    </p:spTree>
    <p:extLst>
      <p:ext uri="{BB962C8B-B14F-4D97-AF65-F5344CB8AC3E}">
        <p14:creationId xmlns:p14="http://schemas.microsoft.com/office/powerpoint/2010/main" val="253751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0F884-740D-45CA-BF91-1A1E56B0A830}" type="datetime1">
              <a:rPr lang="it-IT" smtClean="0">
                <a:solidFill>
                  <a:prstClr val="black">
                    <a:tint val="75000"/>
                  </a:prstClr>
                </a:solidFill>
              </a:rPr>
              <a:pPr/>
              <a:t>30/06/2025</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D1BD2-43F9-4183-9BB8-92BD4243F7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49895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6/30/2025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2290993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859501" y="-2169700"/>
            <a:ext cx="10646699" cy="10685555"/>
          </a:xfrm>
          <a:custGeom>
            <a:avLst/>
            <a:gdLst/>
            <a:ahLst/>
            <a:cxnLst/>
            <a:rect l="l" t="t" r="r" b="b"/>
            <a:pathLst>
              <a:path w="15970048" h="16028332">
                <a:moveTo>
                  <a:pt x="0" y="0"/>
                </a:moveTo>
                <a:lnTo>
                  <a:pt x="15970048" y="0"/>
                </a:lnTo>
                <a:lnTo>
                  <a:pt x="15970048" y="16028332"/>
                </a:lnTo>
                <a:lnTo>
                  <a:pt x="0" y="16028332"/>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a:off x="10647592" y="5194212"/>
            <a:ext cx="1717217" cy="1717217"/>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4"/>
            <a:stretch>
              <a:fillRect/>
            </a:stretch>
          </a:blipFill>
        </p:spPr>
        <p:txBody>
          <a:bodyPr/>
          <a:lstStyle/>
          <a:p>
            <a:endParaRPr lang="it-IT"/>
          </a:p>
        </p:txBody>
      </p:sp>
      <p:sp>
        <p:nvSpPr>
          <p:cNvPr id="4" name="TextBox 4"/>
          <p:cNvSpPr txBox="1"/>
          <p:nvPr/>
        </p:nvSpPr>
        <p:spPr>
          <a:xfrm>
            <a:off x="2941200" y="2077622"/>
            <a:ext cx="13110361" cy="685059"/>
          </a:xfrm>
          <a:prstGeom prst="rect">
            <a:avLst/>
          </a:prstGeom>
        </p:spPr>
        <p:txBody>
          <a:bodyPr lIns="0" tIns="0" rIns="0" bIns="0" rtlCol="0" anchor="t">
            <a:spAutoFit/>
          </a:bodyPr>
          <a:lstStyle/>
          <a:p>
            <a:pPr defTabSz="609630">
              <a:lnSpc>
                <a:spcPts val="6666"/>
              </a:lnSpc>
            </a:pPr>
            <a:endParaRPr sz="1200">
              <a:solidFill>
                <a:prstClr val="black"/>
              </a:solidFill>
              <a:latin typeface="Calibri"/>
            </a:endParaRPr>
          </a:p>
        </p:txBody>
      </p:sp>
      <p:sp>
        <p:nvSpPr>
          <p:cNvPr id="5" name="TextBox 5"/>
          <p:cNvSpPr txBox="1"/>
          <p:nvPr/>
        </p:nvSpPr>
        <p:spPr>
          <a:xfrm>
            <a:off x="80070" y="4911002"/>
            <a:ext cx="2924201" cy="269048"/>
          </a:xfrm>
          <a:prstGeom prst="rect">
            <a:avLst/>
          </a:prstGeom>
        </p:spPr>
        <p:txBody>
          <a:bodyPr lIns="0" tIns="0" rIns="0" bIns="0" rtlCol="0" anchor="t">
            <a:spAutoFit/>
          </a:bodyPr>
          <a:lstStyle/>
          <a:p>
            <a:pPr algn="just" defTabSz="609630">
              <a:lnSpc>
                <a:spcPts val="2240"/>
              </a:lnSpc>
            </a:pPr>
            <a:r>
              <a:rPr lang="en-US" sz="1600" b="1">
                <a:solidFill>
                  <a:srgbClr val="000000"/>
                </a:solidFill>
                <a:latin typeface="Poppins Bold"/>
                <a:ea typeface="Poppins Bold"/>
                <a:cs typeface="Poppins Bold"/>
                <a:sym typeface="Poppins Bold"/>
              </a:rPr>
              <a:t>Martedi 1 Luglio, 2025</a:t>
            </a:r>
          </a:p>
        </p:txBody>
      </p:sp>
      <p:sp>
        <p:nvSpPr>
          <p:cNvPr id="6" name="TextBox 6"/>
          <p:cNvSpPr txBox="1"/>
          <p:nvPr/>
        </p:nvSpPr>
        <p:spPr>
          <a:xfrm>
            <a:off x="2021867" y="1873250"/>
            <a:ext cx="8321967" cy="1580433"/>
          </a:xfrm>
          <a:prstGeom prst="rect">
            <a:avLst/>
          </a:prstGeom>
        </p:spPr>
        <p:txBody>
          <a:bodyPr lIns="0" tIns="0" rIns="0" bIns="0" rtlCol="0" anchor="t">
            <a:spAutoFit/>
          </a:bodyPr>
          <a:lstStyle/>
          <a:p>
            <a:pPr algn="ctr" defTabSz="609630">
              <a:lnSpc>
                <a:spcPts val="4200"/>
              </a:lnSpc>
            </a:pPr>
            <a:r>
              <a:rPr lang="en-US" sz="2999" b="1">
                <a:solidFill>
                  <a:srgbClr val="000000"/>
                </a:solidFill>
                <a:latin typeface="Open Sans Bold"/>
                <a:ea typeface="Open Sans Bold"/>
                <a:cs typeface="Open Sans Bold"/>
                <a:sym typeface="Open Sans Bold"/>
              </a:rPr>
              <a:t>“LA GESTIONE DEI TRIBUTI LOCALI COME COLONNA PORTANTE DELLA TENUTA ECONOMICO-FINANZIARIA DEI COMUNI”</a:t>
            </a:r>
          </a:p>
        </p:txBody>
      </p:sp>
      <p:sp>
        <p:nvSpPr>
          <p:cNvPr id="7" name="TextBox 7"/>
          <p:cNvSpPr txBox="1"/>
          <p:nvPr/>
        </p:nvSpPr>
        <p:spPr>
          <a:xfrm>
            <a:off x="80070" y="1"/>
            <a:ext cx="2500114" cy="184025"/>
          </a:xfrm>
          <a:prstGeom prst="rect">
            <a:avLst/>
          </a:prstGeom>
        </p:spPr>
        <p:txBody>
          <a:bodyPr lIns="0" tIns="0" rIns="0" bIns="0" rtlCol="0" anchor="t">
            <a:spAutoFit/>
          </a:bodyPr>
          <a:lstStyle/>
          <a:p>
            <a:pPr algn="ctr" defTabSz="609630">
              <a:lnSpc>
                <a:spcPts val="1476"/>
              </a:lnSpc>
              <a:spcBef>
                <a:spcPct val="0"/>
              </a:spcBef>
            </a:pPr>
            <a:r>
              <a:rPr lang="en-US" sz="1200" b="1" dirty="0" err="1">
                <a:solidFill>
                  <a:srgbClr val="000000"/>
                </a:solidFill>
                <a:latin typeface="Open Sans Bold"/>
                <a:ea typeface="Open Sans Bold"/>
                <a:cs typeface="Open Sans Bold"/>
                <a:sym typeface="Open Sans Bold"/>
              </a:rPr>
              <a:t>Associazione</a:t>
            </a:r>
            <a:r>
              <a:rPr lang="en-US" sz="1200" b="1" dirty="0">
                <a:solidFill>
                  <a:srgbClr val="000000"/>
                </a:solidFill>
                <a:latin typeface="Open Sans Bold"/>
                <a:ea typeface="Open Sans Bold"/>
                <a:cs typeface="Open Sans Bold"/>
                <a:sym typeface="Open Sans Bold"/>
              </a:rPr>
              <a:t> </a:t>
            </a:r>
            <a:r>
              <a:rPr lang="en-US" sz="1200" b="1" dirty="0" err="1">
                <a:solidFill>
                  <a:srgbClr val="000000"/>
                </a:solidFill>
                <a:latin typeface="Open Sans Bold"/>
                <a:ea typeface="Open Sans Bold"/>
                <a:cs typeface="Open Sans Bold"/>
                <a:sym typeface="Open Sans Bold"/>
              </a:rPr>
              <a:t>dei</a:t>
            </a:r>
            <a:r>
              <a:rPr lang="en-US" sz="1200" b="1" dirty="0">
                <a:solidFill>
                  <a:srgbClr val="000000"/>
                </a:solidFill>
                <a:latin typeface="Open Sans Bold"/>
                <a:ea typeface="Open Sans Bold"/>
                <a:cs typeface="Open Sans Bold"/>
                <a:sym typeface="Open Sans Bold"/>
              </a:rPr>
              <a:t> </a:t>
            </a:r>
            <a:r>
              <a:rPr lang="en-US" sz="1200" b="1" dirty="0" err="1">
                <a:solidFill>
                  <a:srgbClr val="000000"/>
                </a:solidFill>
                <a:latin typeface="Open Sans Bold"/>
                <a:ea typeface="Open Sans Bold"/>
                <a:cs typeface="Open Sans Bold"/>
                <a:sym typeface="Open Sans Bold"/>
              </a:rPr>
              <a:t>Comuni</a:t>
            </a:r>
            <a:r>
              <a:rPr lang="en-US" sz="1200" b="1" dirty="0">
                <a:solidFill>
                  <a:srgbClr val="000000"/>
                </a:solidFill>
                <a:latin typeface="Open Sans Bold"/>
                <a:ea typeface="Open Sans Bold"/>
                <a:cs typeface="Open Sans Bold"/>
                <a:sym typeface="Open Sans Bold"/>
              </a:rPr>
              <a:t> Siciliani</a:t>
            </a:r>
          </a:p>
        </p:txBody>
      </p:sp>
      <p:sp>
        <p:nvSpPr>
          <p:cNvPr id="8" name="TextBox 8"/>
          <p:cNvSpPr txBox="1"/>
          <p:nvPr/>
        </p:nvSpPr>
        <p:spPr>
          <a:xfrm>
            <a:off x="4121780" y="3665467"/>
            <a:ext cx="4122142" cy="195823"/>
          </a:xfrm>
          <a:prstGeom prst="rect">
            <a:avLst/>
          </a:prstGeom>
        </p:spPr>
        <p:txBody>
          <a:bodyPr lIns="0" tIns="0" rIns="0" bIns="0" rtlCol="0" anchor="t">
            <a:spAutoFit/>
          </a:bodyPr>
          <a:lstStyle/>
          <a:p>
            <a:pPr algn="ctr" defTabSz="609630">
              <a:lnSpc>
                <a:spcPts val="1558"/>
              </a:lnSpc>
              <a:spcBef>
                <a:spcPct val="0"/>
              </a:spcBef>
            </a:pPr>
            <a:r>
              <a:rPr lang="en-US" sz="1267" b="1">
                <a:solidFill>
                  <a:srgbClr val="000000"/>
                </a:solidFill>
                <a:latin typeface="Open Sans Bold"/>
                <a:ea typeface="Open Sans Bold"/>
                <a:cs typeface="Open Sans Bold"/>
                <a:sym typeface="Open Sans Bold"/>
              </a:rPr>
              <a:t>Giornata formativa in Presenza e Videoconferenza: </a:t>
            </a:r>
          </a:p>
        </p:txBody>
      </p:sp>
      <p:sp>
        <p:nvSpPr>
          <p:cNvPr id="9" name="TextBox 9"/>
          <p:cNvSpPr txBox="1"/>
          <p:nvPr/>
        </p:nvSpPr>
        <p:spPr>
          <a:xfrm>
            <a:off x="1" y="6127750"/>
            <a:ext cx="3817475" cy="269048"/>
          </a:xfrm>
          <a:prstGeom prst="rect">
            <a:avLst/>
          </a:prstGeom>
        </p:spPr>
        <p:txBody>
          <a:bodyPr lIns="0" tIns="0" rIns="0" bIns="0" rtlCol="0" anchor="t">
            <a:spAutoFit/>
          </a:bodyPr>
          <a:lstStyle/>
          <a:p>
            <a:pPr algn="just" defTabSz="609630">
              <a:lnSpc>
                <a:spcPts val="2240"/>
              </a:lnSpc>
            </a:pPr>
            <a:r>
              <a:rPr lang="en-US" sz="1600" b="1">
                <a:solidFill>
                  <a:srgbClr val="000000"/>
                </a:solidFill>
                <a:latin typeface="Poppins Bold"/>
                <a:ea typeface="Poppins Bold"/>
                <a:cs typeface="Poppins Bold"/>
                <a:sym typeface="Poppins Bold"/>
              </a:rPr>
              <a:t>Hotel San Paolo Palace, Palermo</a:t>
            </a:r>
          </a:p>
        </p:txBody>
      </p:sp>
      <p:sp>
        <p:nvSpPr>
          <p:cNvPr id="10" name="TextBox 10"/>
          <p:cNvSpPr txBox="1"/>
          <p:nvPr/>
        </p:nvSpPr>
        <p:spPr>
          <a:xfrm>
            <a:off x="80070" y="5519376"/>
            <a:ext cx="2924201" cy="269048"/>
          </a:xfrm>
          <a:prstGeom prst="rect">
            <a:avLst/>
          </a:prstGeom>
        </p:spPr>
        <p:txBody>
          <a:bodyPr lIns="0" tIns="0" rIns="0" bIns="0" rtlCol="0" anchor="t">
            <a:spAutoFit/>
          </a:bodyPr>
          <a:lstStyle/>
          <a:p>
            <a:pPr algn="just" defTabSz="609630">
              <a:lnSpc>
                <a:spcPts val="2240"/>
              </a:lnSpc>
            </a:pPr>
            <a:r>
              <a:rPr lang="en-US" sz="1600" b="1">
                <a:solidFill>
                  <a:srgbClr val="000000"/>
                </a:solidFill>
                <a:latin typeface="Poppins Bold"/>
                <a:ea typeface="Poppins Bold"/>
                <a:cs typeface="Poppins Bold"/>
                <a:sym typeface="Poppins Bold"/>
              </a:rPr>
              <a:t>Dalle 9.00 alle 14.00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9747F1-3748-3BEE-BD46-ABCD8AF2EF66}"/>
              </a:ext>
            </a:extLst>
          </p:cNvPr>
          <p:cNvSpPr>
            <a:spLocks noGrp="1"/>
          </p:cNvSpPr>
          <p:nvPr>
            <p:ph type="title"/>
          </p:nvPr>
        </p:nvSpPr>
        <p:spPr>
          <a:xfrm>
            <a:off x="609600" y="274638"/>
            <a:ext cx="10972800" cy="841781"/>
          </a:xfrm>
        </p:spPr>
        <p:txBody>
          <a:bodyPr>
            <a:normAutofit/>
          </a:bodyPr>
          <a:lstStyle/>
          <a:p>
            <a:r>
              <a:rPr lang="it-IT" dirty="0"/>
              <a:t>Parametri di deficitarietà strutturale</a:t>
            </a:r>
          </a:p>
        </p:txBody>
      </p:sp>
      <p:sp>
        <p:nvSpPr>
          <p:cNvPr id="3" name="Segnaposto contenuto 2">
            <a:extLst>
              <a:ext uri="{FF2B5EF4-FFF2-40B4-BE49-F238E27FC236}">
                <a16:creationId xmlns:a16="http://schemas.microsoft.com/office/drawing/2014/main" id="{BCBB645F-A5C1-C2EE-F398-9FB7B49FFFFD}"/>
              </a:ext>
            </a:extLst>
          </p:cNvPr>
          <p:cNvSpPr>
            <a:spLocks noGrp="1"/>
          </p:cNvSpPr>
          <p:nvPr>
            <p:ph idx="1"/>
          </p:nvPr>
        </p:nvSpPr>
        <p:spPr>
          <a:xfrm>
            <a:off x="609600" y="1012371"/>
            <a:ext cx="10972800" cy="5412922"/>
          </a:xfrm>
        </p:spPr>
        <p:txBody>
          <a:bodyPr>
            <a:normAutofit fontScale="92500" lnSpcReduction="20000"/>
          </a:bodyPr>
          <a:lstStyle/>
          <a:p>
            <a:pPr marL="0" indent="0" algn="just">
              <a:buNone/>
            </a:pPr>
            <a:r>
              <a:rPr lang="it-IT" dirty="0"/>
              <a:t>La capacità di riscossione incide anche sui parametri di deficitarietà strutturale dell’ente. </a:t>
            </a:r>
          </a:p>
          <a:p>
            <a:pPr marL="0" indent="0" algn="just">
              <a:buNone/>
            </a:pPr>
            <a:r>
              <a:rPr lang="it-IT" dirty="0"/>
              <a:t>Degli otto parametri, infatti,  tre sono connessi con la capacità di riscossione: </a:t>
            </a:r>
          </a:p>
          <a:p>
            <a:pPr marL="0" indent="0" algn="just">
              <a:buNone/>
            </a:pPr>
            <a:r>
              <a:rPr lang="it-IT" dirty="0"/>
              <a:t>a) capacità di riscossione del totale delle entrate (riscossioni in c/</a:t>
            </a:r>
          </a:p>
          <a:p>
            <a:pPr marL="0" indent="0" algn="just">
              <a:buNone/>
            </a:pPr>
            <a:r>
              <a:rPr lang="it-IT" dirty="0"/>
              <a:t>competenza + c/residui rapportate agli accertamenti + i residui iniziali) minore del 47%; </a:t>
            </a:r>
          </a:p>
          <a:p>
            <a:pPr marL="0" indent="0" algn="just">
              <a:buNone/>
            </a:pPr>
            <a:r>
              <a:rPr lang="it-IT" dirty="0"/>
              <a:t>b) anticipazione di tesoreria non restituita all’inizio dell’esercizio successivo maggiore di zero;</a:t>
            </a:r>
          </a:p>
          <a:p>
            <a:pPr marL="0" indent="0" algn="just">
              <a:buNone/>
            </a:pPr>
            <a:r>
              <a:rPr lang="it-IT" dirty="0"/>
              <a:t>c) incidenza degli incassi delle entrate proprie sulle previsioni definitive di parte corrente (incassi in c/competenza + in c/residui rapportate agli stanziamenti di cassa dei primi 3 titoli delle entrate) minore del 22%.</a:t>
            </a:r>
          </a:p>
        </p:txBody>
      </p:sp>
      <p:sp>
        <p:nvSpPr>
          <p:cNvPr id="4" name="Segnaposto numero diapositiva 3">
            <a:extLst>
              <a:ext uri="{FF2B5EF4-FFF2-40B4-BE49-F238E27FC236}">
                <a16:creationId xmlns:a16="http://schemas.microsoft.com/office/drawing/2014/main" id="{F71753ED-1870-251B-584D-1FA1EE0EFCAD}"/>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10</a:t>
            </a:fld>
            <a:endParaRPr lang="it-IT">
              <a:solidFill>
                <a:prstClr val="black">
                  <a:tint val="75000"/>
                </a:prstClr>
              </a:solidFill>
            </a:endParaRPr>
          </a:p>
        </p:txBody>
      </p:sp>
      <p:pic>
        <p:nvPicPr>
          <p:cNvPr id="5" name="Immagine 4">
            <a:extLst>
              <a:ext uri="{FF2B5EF4-FFF2-40B4-BE49-F238E27FC236}">
                <a16:creationId xmlns:a16="http://schemas.microsoft.com/office/drawing/2014/main" id="{D87A90B9-94D1-3FCB-1558-9EE721EBBF9E}"/>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88133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32D7A0-4534-8DDC-A0A2-A314210C6B7C}"/>
              </a:ext>
            </a:extLst>
          </p:cNvPr>
          <p:cNvSpPr>
            <a:spLocks noGrp="1"/>
          </p:cNvSpPr>
          <p:nvPr>
            <p:ph type="title"/>
          </p:nvPr>
        </p:nvSpPr>
        <p:spPr>
          <a:xfrm>
            <a:off x="609600" y="274639"/>
            <a:ext cx="10972800" cy="650394"/>
          </a:xfrm>
        </p:spPr>
        <p:txBody>
          <a:bodyPr>
            <a:normAutofit fontScale="90000"/>
          </a:bodyPr>
          <a:lstStyle/>
          <a:p>
            <a:r>
              <a:rPr lang="it-IT" dirty="0"/>
              <a:t>Capacità assunzionale</a:t>
            </a:r>
          </a:p>
        </p:txBody>
      </p:sp>
      <p:sp>
        <p:nvSpPr>
          <p:cNvPr id="3" name="Segnaposto contenuto 2">
            <a:extLst>
              <a:ext uri="{FF2B5EF4-FFF2-40B4-BE49-F238E27FC236}">
                <a16:creationId xmlns:a16="http://schemas.microsoft.com/office/drawing/2014/main" id="{5C68C968-9A3F-F38E-4674-46406A9B0765}"/>
              </a:ext>
            </a:extLst>
          </p:cNvPr>
          <p:cNvSpPr>
            <a:spLocks noGrp="1"/>
          </p:cNvSpPr>
          <p:nvPr>
            <p:ph idx="1"/>
          </p:nvPr>
        </p:nvSpPr>
        <p:spPr>
          <a:xfrm>
            <a:off x="609600" y="1025341"/>
            <a:ext cx="10972800" cy="5407356"/>
          </a:xfrm>
        </p:spPr>
        <p:txBody>
          <a:bodyPr>
            <a:normAutofit fontScale="85000" lnSpcReduction="20000"/>
          </a:bodyPr>
          <a:lstStyle/>
          <a:p>
            <a:pPr marL="0" indent="0" algn="just">
              <a:buNone/>
            </a:pPr>
            <a:r>
              <a:rPr lang="it-IT" dirty="0"/>
              <a:t>Il sistema attuale di calcolo della capacità assunzionale dei Comuni è collegato alla sostenibilità finanziaria.</a:t>
            </a:r>
          </a:p>
          <a:p>
            <a:pPr marL="0" indent="0" algn="just">
              <a:buNone/>
            </a:pPr>
            <a:r>
              <a:rPr lang="it-IT" dirty="0"/>
              <a:t>I Comuni possono effettuare assunzioni di personale sino a una</a:t>
            </a:r>
            <a:r>
              <a:rPr lang="it-IT" b="1" dirty="0"/>
              <a:t> spesa complessiva </a:t>
            </a:r>
            <a:r>
              <a:rPr lang="it-IT" dirty="0"/>
              <a:t>(relativa a tutto il personale dipendente, al lordo degli oneri riflessi a carico dell’amministrazione e al netto dell’IRAP), come rilevata nell’ultimo rendiconto di gestione approvato,</a:t>
            </a:r>
            <a:r>
              <a:rPr lang="it-IT" b="1" dirty="0"/>
              <a:t> rapportata alla media delle entrate correnti relative agli ultimi 3 rendiconti approvati (considerate al netto del Fondo Crediti di Dubbia Esigibilità stanziato nel bilancio di previsione dell’ultima annualità considerata), </a:t>
            </a:r>
            <a:r>
              <a:rPr lang="it-IT" dirty="0"/>
              <a:t>non superiore a un valore soglia predefinito a seconda della fascia demografica di appartenenza. </a:t>
            </a:r>
          </a:p>
          <a:p>
            <a:pPr marL="0" indent="0" algn="just">
              <a:buNone/>
            </a:pPr>
            <a:r>
              <a:rPr lang="it-IT" dirty="0"/>
              <a:t>Si tratta di una regola assunzionale con la quale viene indirettamente sollecitata la cura dell’ente nella riscossione delle entrate, facendo riferimento a un parametro finanziario, di flusso, a carattere flessibile il cui gettito medio nel triennio potrà, se in aumento, offrire ulteriori spazi assunzionali</a:t>
            </a:r>
          </a:p>
        </p:txBody>
      </p:sp>
      <p:sp>
        <p:nvSpPr>
          <p:cNvPr id="4" name="Segnaposto numero diapositiva 3">
            <a:extLst>
              <a:ext uri="{FF2B5EF4-FFF2-40B4-BE49-F238E27FC236}">
                <a16:creationId xmlns:a16="http://schemas.microsoft.com/office/drawing/2014/main" id="{65A5313B-0F9F-7C6B-F7A0-33A68F11989C}"/>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11</a:t>
            </a:fld>
            <a:endParaRPr lang="it-IT">
              <a:solidFill>
                <a:prstClr val="black">
                  <a:tint val="75000"/>
                </a:prstClr>
              </a:solidFill>
            </a:endParaRPr>
          </a:p>
        </p:txBody>
      </p:sp>
      <p:pic>
        <p:nvPicPr>
          <p:cNvPr id="5" name="Immagine 4">
            <a:extLst>
              <a:ext uri="{FF2B5EF4-FFF2-40B4-BE49-F238E27FC236}">
                <a16:creationId xmlns:a16="http://schemas.microsoft.com/office/drawing/2014/main" id="{A640C881-25E4-59C3-2FEE-BA75483937D5}"/>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35412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2826DA-4A49-B751-4520-27459DE44F9A}"/>
              </a:ext>
            </a:extLst>
          </p:cNvPr>
          <p:cNvSpPr>
            <a:spLocks noGrp="1"/>
          </p:cNvSpPr>
          <p:nvPr>
            <p:ph type="title"/>
          </p:nvPr>
        </p:nvSpPr>
        <p:spPr>
          <a:xfrm>
            <a:off x="609600" y="274638"/>
            <a:ext cx="10972800" cy="990636"/>
          </a:xfrm>
        </p:spPr>
        <p:txBody>
          <a:bodyPr>
            <a:normAutofit/>
          </a:bodyPr>
          <a:lstStyle/>
          <a:p>
            <a:r>
              <a:rPr lang="it-IT" dirty="0"/>
              <a:t>Anticipazioni di tesoreria</a:t>
            </a:r>
          </a:p>
        </p:txBody>
      </p:sp>
      <p:sp>
        <p:nvSpPr>
          <p:cNvPr id="3" name="Segnaposto contenuto 2">
            <a:extLst>
              <a:ext uri="{FF2B5EF4-FFF2-40B4-BE49-F238E27FC236}">
                <a16:creationId xmlns:a16="http://schemas.microsoft.com/office/drawing/2014/main" id="{6A05E6F4-B19B-4ECB-1737-5F3F154657EF}"/>
              </a:ext>
            </a:extLst>
          </p:cNvPr>
          <p:cNvSpPr>
            <a:spLocks noGrp="1"/>
          </p:cNvSpPr>
          <p:nvPr>
            <p:ph idx="1"/>
          </p:nvPr>
        </p:nvSpPr>
        <p:spPr>
          <a:xfrm>
            <a:off x="609600" y="1174194"/>
            <a:ext cx="10972800" cy="4951969"/>
          </a:xfrm>
        </p:spPr>
        <p:txBody>
          <a:bodyPr>
            <a:normAutofit fontScale="92500" lnSpcReduction="10000"/>
          </a:bodyPr>
          <a:lstStyle/>
          <a:p>
            <a:pPr marL="0" indent="0" algn="just">
              <a:buNone/>
            </a:pPr>
            <a:r>
              <a:rPr lang="it-IT" dirty="0"/>
              <a:t>Le mancate riscossioni generano, infine, crisi di liquidità con progressivo aumento delle anticipazioni di tesoreria che </a:t>
            </a:r>
            <a:r>
              <a:rPr lang="it-IT" b="1" dirty="0"/>
              <a:t>da temporaneo rimedio</a:t>
            </a:r>
            <a:r>
              <a:rPr lang="it-IT" dirty="0"/>
              <a:t> per far fronte a momentanee carenze di liquidità si trasforma in ordinario strumento di finanziamento, senza il quale molti enti locali non riescono a soddisfare le proprie esigenze di spesa per il disallineamento temporale fra incassi e pagamenti. Un ricorso costante e senza sostanziale soluzione di continuità all’anticipazione di tesoreria sconfina in una </a:t>
            </a:r>
            <a:r>
              <a:rPr lang="it-IT" b="1" dirty="0"/>
              <a:t>forma (anomala) d’indebitamento</a:t>
            </a:r>
            <a:r>
              <a:rPr lang="it-IT" dirty="0"/>
              <a:t>, trasformando l’anticipazione in una forma di debito di medio termine, in difformità dall’art. 119 della Costituzione che pone stringenti limiti in ordine all’utilizzo dell’indebitamento.</a:t>
            </a:r>
          </a:p>
        </p:txBody>
      </p:sp>
      <p:sp>
        <p:nvSpPr>
          <p:cNvPr id="4" name="Segnaposto numero diapositiva 3">
            <a:extLst>
              <a:ext uri="{FF2B5EF4-FFF2-40B4-BE49-F238E27FC236}">
                <a16:creationId xmlns:a16="http://schemas.microsoft.com/office/drawing/2014/main" id="{DE6B9813-3BE8-C30D-AA67-C35FED81EB7E}"/>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12</a:t>
            </a:fld>
            <a:endParaRPr lang="it-IT">
              <a:solidFill>
                <a:prstClr val="black">
                  <a:tint val="75000"/>
                </a:prstClr>
              </a:solidFill>
            </a:endParaRPr>
          </a:p>
        </p:txBody>
      </p:sp>
      <p:pic>
        <p:nvPicPr>
          <p:cNvPr id="6" name="Immagine 5">
            <a:extLst>
              <a:ext uri="{FF2B5EF4-FFF2-40B4-BE49-F238E27FC236}">
                <a16:creationId xmlns:a16="http://schemas.microsoft.com/office/drawing/2014/main" id="{2CF597E6-4334-2EEF-CAFD-9BA1CB1ED587}"/>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32233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8DA923-5C21-C432-715A-175AA7874A1E}"/>
              </a:ext>
            </a:extLst>
          </p:cNvPr>
          <p:cNvSpPr>
            <a:spLocks noGrp="1"/>
          </p:cNvSpPr>
          <p:nvPr>
            <p:ph type="title"/>
          </p:nvPr>
        </p:nvSpPr>
        <p:spPr>
          <a:xfrm>
            <a:off x="609600" y="274638"/>
            <a:ext cx="10972800" cy="754062"/>
          </a:xfrm>
        </p:spPr>
        <p:txBody>
          <a:bodyPr>
            <a:normAutofit fontScale="90000"/>
          </a:bodyPr>
          <a:lstStyle/>
          <a:p>
            <a:r>
              <a:rPr lang="it-IT" dirty="0"/>
              <a:t>La strategia vincente</a:t>
            </a:r>
          </a:p>
        </p:txBody>
      </p:sp>
      <p:sp>
        <p:nvSpPr>
          <p:cNvPr id="3" name="Segnaposto contenuto 2">
            <a:extLst>
              <a:ext uri="{FF2B5EF4-FFF2-40B4-BE49-F238E27FC236}">
                <a16:creationId xmlns:a16="http://schemas.microsoft.com/office/drawing/2014/main" id="{6F0D9305-3955-CFC0-CD41-EA3AD4E34204}"/>
              </a:ext>
            </a:extLst>
          </p:cNvPr>
          <p:cNvSpPr>
            <a:spLocks noGrp="1"/>
          </p:cNvSpPr>
          <p:nvPr>
            <p:ph idx="1"/>
          </p:nvPr>
        </p:nvSpPr>
        <p:spPr>
          <a:xfrm>
            <a:off x="609600" y="1028701"/>
            <a:ext cx="10972800" cy="5097464"/>
          </a:xfrm>
        </p:spPr>
        <p:txBody>
          <a:bodyPr>
            <a:normAutofit fontScale="92500" lnSpcReduction="10000"/>
          </a:bodyPr>
          <a:lstStyle/>
          <a:p>
            <a:pPr marL="0" indent="0" algn="just">
              <a:buNone/>
            </a:pPr>
            <a:r>
              <a:rPr lang="it-IT" dirty="0"/>
              <a:t>Una buona riscossione richiede un approccio globale, di sistema, in cui si condivida la consapevolezza che </a:t>
            </a:r>
            <a:r>
              <a:rPr lang="it-IT" b="1" dirty="0"/>
              <a:t>i diversi processi lavorativi debbano operare in una logica integrata</a:t>
            </a:r>
            <a:r>
              <a:rPr lang="it-IT" dirty="0"/>
              <a:t>. </a:t>
            </a:r>
          </a:p>
          <a:p>
            <a:pPr marL="0" indent="0" algn="just">
              <a:buNone/>
            </a:pPr>
            <a:r>
              <a:rPr lang="it-IT" dirty="0"/>
              <a:t>Lo sviluppo dei servizi digitali, la semplificazione degli adempimenti, la rateazione dei carichi tributari, le sollecitazioni all’adempimento spontaneo, l’accertamento programmato e tempestivo delle violazioni degli obblighi fiscali, la compensazione legale, la tempestività nell'affidamento dei ruoli e delle liste di carico e nell'avvio delle azioni di recupero, i pignoramenti, estendono pienamente la loro funzionalità se considerati unitariamente, tutti finalizzati a potenziare il “sistema riscossione”.</a:t>
            </a:r>
          </a:p>
        </p:txBody>
      </p:sp>
      <p:sp>
        <p:nvSpPr>
          <p:cNvPr id="4" name="Segnaposto numero diapositiva 3">
            <a:extLst>
              <a:ext uri="{FF2B5EF4-FFF2-40B4-BE49-F238E27FC236}">
                <a16:creationId xmlns:a16="http://schemas.microsoft.com/office/drawing/2014/main" id="{4BD023F7-B753-9667-0E74-D95D6686022A}"/>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13</a:t>
            </a:fld>
            <a:endParaRPr lang="it-IT">
              <a:solidFill>
                <a:prstClr val="black">
                  <a:tint val="75000"/>
                </a:prstClr>
              </a:solidFill>
            </a:endParaRPr>
          </a:p>
        </p:txBody>
      </p:sp>
      <p:pic>
        <p:nvPicPr>
          <p:cNvPr id="5" name="Immagine 4">
            <a:extLst>
              <a:ext uri="{FF2B5EF4-FFF2-40B4-BE49-F238E27FC236}">
                <a16:creationId xmlns:a16="http://schemas.microsoft.com/office/drawing/2014/main" id="{3DD225B8-7FDE-B73F-0458-BC7DD30D064C}"/>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71744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FB717-1CE0-48D5-8B5B-1E05F62971D6}"/>
              </a:ext>
            </a:extLst>
          </p:cNvPr>
          <p:cNvSpPr>
            <a:spLocks noGrp="1"/>
          </p:cNvSpPr>
          <p:nvPr>
            <p:ph type="title"/>
          </p:nvPr>
        </p:nvSpPr>
        <p:spPr>
          <a:xfrm>
            <a:off x="609600" y="274639"/>
            <a:ext cx="10972800" cy="370330"/>
          </a:xfrm>
        </p:spPr>
        <p:txBody>
          <a:bodyPr>
            <a:noAutofit/>
          </a:bodyPr>
          <a:lstStyle/>
          <a:p>
            <a:r>
              <a:rPr lang="it-IT" sz="3600" dirty="0"/>
              <a:t>Gestione integrata</a:t>
            </a:r>
          </a:p>
        </p:txBody>
      </p:sp>
      <p:sp>
        <p:nvSpPr>
          <p:cNvPr id="3" name="Segnaposto contenuto 2">
            <a:extLst>
              <a:ext uri="{FF2B5EF4-FFF2-40B4-BE49-F238E27FC236}">
                <a16:creationId xmlns:a16="http://schemas.microsoft.com/office/drawing/2014/main" id="{FD874E40-B442-6373-5E65-CF6B25FF6911}"/>
              </a:ext>
            </a:extLst>
          </p:cNvPr>
          <p:cNvSpPr>
            <a:spLocks noGrp="1"/>
          </p:cNvSpPr>
          <p:nvPr>
            <p:ph idx="1"/>
          </p:nvPr>
        </p:nvSpPr>
        <p:spPr>
          <a:xfrm>
            <a:off x="510362" y="776176"/>
            <a:ext cx="11249247" cy="5877887"/>
          </a:xfrm>
        </p:spPr>
        <p:txBody>
          <a:bodyPr>
            <a:noAutofit/>
          </a:bodyPr>
          <a:lstStyle/>
          <a:p>
            <a:pPr marL="0" indent="0" algn="just">
              <a:buNone/>
            </a:pPr>
            <a:r>
              <a:rPr lang="it-IT" dirty="0"/>
              <a:t>Ad esempio, è evidente che agevolare l’adempimento spontaneo con informazioni e servizi puntuali e tempestivi e sollecitarlo attraverso l’avvalimento del ravvedimento operoso da parte del contribuente moroso, restringe il numero degli avvisi di accertamento, così come un volume di avvisi di accertamento tempestivo che non sia inficiato da errori materiali, duplicazioni, vizi nei presupposti, vizi di notifica migliora il rapporto accertato/riscosso, mentre un’efficace attività di riscossione coattiva rende più convincente l’opportunità di mettersi in regola spontaneamente o comunque di versare le somme contestate con l’avviso di accertamento nei termini sapendo che, in mancanza, i propri crediti sarebbero oggetto di pignoramento.</a:t>
            </a:r>
          </a:p>
        </p:txBody>
      </p:sp>
      <p:sp>
        <p:nvSpPr>
          <p:cNvPr id="4" name="Segnaposto numero diapositiva 3">
            <a:extLst>
              <a:ext uri="{FF2B5EF4-FFF2-40B4-BE49-F238E27FC236}">
                <a16:creationId xmlns:a16="http://schemas.microsoft.com/office/drawing/2014/main" id="{1B80E2A8-477F-D24F-1A6B-7FA4AA8EF4D1}"/>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14</a:t>
            </a:fld>
            <a:endParaRPr lang="it-IT">
              <a:solidFill>
                <a:prstClr val="black">
                  <a:tint val="75000"/>
                </a:prstClr>
              </a:solidFill>
            </a:endParaRPr>
          </a:p>
        </p:txBody>
      </p:sp>
      <p:pic>
        <p:nvPicPr>
          <p:cNvPr id="5" name="Immagine 4">
            <a:extLst>
              <a:ext uri="{FF2B5EF4-FFF2-40B4-BE49-F238E27FC236}">
                <a16:creationId xmlns:a16="http://schemas.microsoft.com/office/drawing/2014/main" id="{7BDA4831-CA13-F05A-64FE-D03D0154E8B2}"/>
              </a:ext>
            </a:extLst>
          </p:cNvPr>
          <p:cNvPicPr>
            <a:picLocks noChangeAspect="1"/>
          </p:cNvPicPr>
          <p:nvPr/>
        </p:nvPicPr>
        <p:blipFill>
          <a:blip r:embed="rId3"/>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21516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F1B58F-3EC5-00A1-55E3-6A801E7B3425}"/>
              </a:ext>
            </a:extLst>
          </p:cNvPr>
          <p:cNvSpPr>
            <a:spLocks noGrp="1"/>
          </p:cNvSpPr>
          <p:nvPr>
            <p:ph type="title"/>
          </p:nvPr>
        </p:nvSpPr>
        <p:spPr>
          <a:xfrm>
            <a:off x="609600" y="274638"/>
            <a:ext cx="10972800" cy="969371"/>
          </a:xfrm>
        </p:spPr>
        <p:txBody>
          <a:bodyPr>
            <a:normAutofit/>
          </a:bodyPr>
          <a:lstStyle/>
          <a:p>
            <a:r>
              <a:rPr lang="it-IT" dirty="0"/>
              <a:t>I fattori critici di successo</a:t>
            </a:r>
          </a:p>
        </p:txBody>
      </p:sp>
      <p:sp>
        <p:nvSpPr>
          <p:cNvPr id="3" name="Segnaposto contenuto 2">
            <a:extLst>
              <a:ext uri="{FF2B5EF4-FFF2-40B4-BE49-F238E27FC236}">
                <a16:creationId xmlns:a16="http://schemas.microsoft.com/office/drawing/2014/main" id="{C8EA0D13-9BE6-84D7-CDD7-02635CA2B751}"/>
              </a:ext>
            </a:extLst>
          </p:cNvPr>
          <p:cNvSpPr>
            <a:spLocks noGrp="1"/>
          </p:cNvSpPr>
          <p:nvPr>
            <p:ph idx="1"/>
          </p:nvPr>
        </p:nvSpPr>
        <p:spPr>
          <a:xfrm>
            <a:off x="337457" y="1110343"/>
            <a:ext cx="11593286" cy="5246008"/>
          </a:xfrm>
        </p:spPr>
        <p:txBody>
          <a:bodyPr>
            <a:normAutofit/>
          </a:bodyPr>
          <a:lstStyle/>
          <a:p>
            <a:pPr marL="0" indent="0" algn="just">
              <a:buNone/>
            </a:pPr>
            <a:r>
              <a:rPr lang="it-IT" dirty="0"/>
              <a:t>Per una buona riscossione occorrono:</a:t>
            </a:r>
          </a:p>
          <a:p>
            <a:pPr marL="514350" indent="-514350" algn="just">
              <a:buAutoNum type="alphaLcParenR"/>
            </a:pPr>
            <a:r>
              <a:rPr lang="it-IT" dirty="0"/>
              <a:t>l’individuazione di adeguati modelli organizzativi;</a:t>
            </a:r>
          </a:p>
          <a:p>
            <a:pPr marL="0" indent="0" algn="just">
              <a:buNone/>
            </a:pPr>
            <a:r>
              <a:rPr lang="it-IT" dirty="0"/>
              <a:t>b) l’ampliamento delle possibilità di adempimento;</a:t>
            </a:r>
          </a:p>
          <a:p>
            <a:pPr marL="0" indent="0" algn="just">
              <a:buNone/>
            </a:pPr>
            <a:r>
              <a:rPr lang="it-IT" dirty="0"/>
              <a:t>c) l’utilizzo efficace delle banche dati e la programmazione dei controlli fiscali;</a:t>
            </a:r>
          </a:p>
          <a:p>
            <a:pPr marL="0" indent="0" algn="just">
              <a:buNone/>
            </a:pPr>
            <a:r>
              <a:rPr lang="it-IT" dirty="0"/>
              <a:t>d) l’utilizzazione funzionale del dialogo preventivo con il contribuente e degli istituti deflattivi;</a:t>
            </a:r>
          </a:p>
          <a:p>
            <a:pPr marL="0" indent="0" algn="just">
              <a:buNone/>
            </a:pPr>
            <a:r>
              <a:rPr lang="it-IT" dirty="0"/>
              <a:t>e) l’efficienza dell’attività di gestione della riscossione coattiva;</a:t>
            </a:r>
          </a:p>
          <a:p>
            <a:pPr marL="0" indent="0" algn="just">
              <a:buNone/>
            </a:pPr>
            <a:r>
              <a:rPr lang="it-IT" dirty="0"/>
              <a:t>f) un puntuale monitoraggio dei risultati del contenzioso.</a:t>
            </a:r>
          </a:p>
        </p:txBody>
      </p:sp>
      <p:sp>
        <p:nvSpPr>
          <p:cNvPr id="4" name="Segnaposto numero diapositiva 3">
            <a:extLst>
              <a:ext uri="{FF2B5EF4-FFF2-40B4-BE49-F238E27FC236}">
                <a16:creationId xmlns:a16="http://schemas.microsoft.com/office/drawing/2014/main" id="{D029DC27-F0D7-9024-D75F-4E44D1DD5183}"/>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15</a:t>
            </a:fld>
            <a:endParaRPr lang="it-IT">
              <a:solidFill>
                <a:prstClr val="black">
                  <a:tint val="75000"/>
                </a:prstClr>
              </a:solidFill>
            </a:endParaRPr>
          </a:p>
        </p:txBody>
      </p:sp>
      <p:pic>
        <p:nvPicPr>
          <p:cNvPr id="5" name="Immagine 4">
            <a:extLst>
              <a:ext uri="{FF2B5EF4-FFF2-40B4-BE49-F238E27FC236}">
                <a16:creationId xmlns:a16="http://schemas.microsoft.com/office/drawing/2014/main" id="{7771E860-6D4A-CBE1-0EE4-F7A486688F28}"/>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9027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B71A2-2550-8A17-C6DB-055B092966F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536A1E5-0250-3F27-7D0E-2EC78C2A1DF4}"/>
              </a:ext>
            </a:extLst>
          </p:cNvPr>
          <p:cNvSpPr>
            <a:spLocks noGrp="1"/>
          </p:cNvSpPr>
          <p:nvPr>
            <p:ph type="title"/>
          </p:nvPr>
        </p:nvSpPr>
        <p:spPr>
          <a:xfrm>
            <a:off x="609600" y="274638"/>
            <a:ext cx="10972800" cy="661027"/>
          </a:xfrm>
        </p:spPr>
        <p:txBody>
          <a:bodyPr>
            <a:normAutofit fontScale="90000"/>
          </a:bodyPr>
          <a:lstStyle/>
          <a:p>
            <a:r>
              <a:rPr lang="it-IT" dirty="0"/>
              <a:t>Piano di potenziamento</a:t>
            </a:r>
          </a:p>
        </p:txBody>
      </p:sp>
      <p:sp>
        <p:nvSpPr>
          <p:cNvPr id="3" name="Segnaposto contenuto 2">
            <a:extLst>
              <a:ext uri="{FF2B5EF4-FFF2-40B4-BE49-F238E27FC236}">
                <a16:creationId xmlns:a16="http://schemas.microsoft.com/office/drawing/2014/main" id="{DD240964-EFB7-2E2B-E2DF-A4B3FCD6760D}"/>
              </a:ext>
            </a:extLst>
          </p:cNvPr>
          <p:cNvSpPr>
            <a:spLocks noGrp="1"/>
          </p:cNvSpPr>
          <p:nvPr>
            <p:ph idx="1"/>
          </p:nvPr>
        </p:nvSpPr>
        <p:spPr>
          <a:xfrm>
            <a:off x="361508" y="935665"/>
            <a:ext cx="11574678" cy="5420686"/>
          </a:xfrm>
        </p:spPr>
        <p:txBody>
          <a:bodyPr>
            <a:noAutofit/>
          </a:bodyPr>
          <a:lstStyle/>
          <a:p>
            <a:pPr marL="0" indent="0" algn="just">
              <a:buNone/>
            </a:pPr>
            <a:r>
              <a:rPr lang="it-IT" dirty="0">
                <a:latin typeface="HelveticaNeueLTStd-Roman"/>
              </a:rPr>
              <a:t>Q</a:t>
            </a:r>
            <a:r>
              <a:rPr lang="it-IT" b="0" i="0" u="none" strike="noStrike" baseline="0" dirty="0">
                <a:latin typeface="HelveticaNeueLTStd-Roman"/>
              </a:rPr>
              <a:t>uesti fattori critici di successo </a:t>
            </a:r>
            <a:r>
              <a:rPr lang="it-IT" dirty="0">
                <a:latin typeface="HelveticaNeueLTStd-Roman"/>
              </a:rPr>
              <a:t>possono essere</a:t>
            </a:r>
            <a:r>
              <a:rPr lang="it-IT" b="0" i="0" u="none" strike="noStrike" baseline="0" dirty="0">
                <a:latin typeface="HelveticaNeueLTStd-Roman"/>
              </a:rPr>
              <a:t> la base strutturale di un piano di potenziamento.</a:t>
            </a:r>
          </a:p>
          <a:p>
            <a:pPr marL="0" indent="0" algn="just">
              <a:buNone/>
            </a:pPr>
            <a:r>
              <a:rPr lang="it-IT" b="0" i="0" u="none" strike="noStrike" baseline="0" dirty="0">
                <a:latin typeface="HelveticaNeueLTStd-Roman"/>
              </a:rPr>
              <a:t>Gli enti che negli ultimi 3 esercizi hanno formalmente attivato un processo di accelerazione della propria capacità di riscossione possono </a:t>
            </a:r>
            <a:r>
              <a:rPr lang="it-IT" dirty="0">
                <a:latin typeface="HelveticaNeueLTStd-Roman"/>
              </a:rPr>
              <a:t>calcolare il fondo </a:t>
            </a:r>
            <a:r>
              <a:rPr lang="it-IT" b="0" i="0" u="none" strike="noStrike" baseline="0" dirty="0">
                <a:latin typeface="HelveticaNeueLTStd-Roman"/>
              </a:rPr>
              <a:t> basandosi sui risultati di tali ultimi 3 esercizi.</a:t>
            </a:r>
          </a:p>
          <a:p>
            <a:pPr marL="0" indent="0" algn="just">
              <a:buNone/>
            </a:pPr>
            <a:r>
              <a:rPr lang="it-IT" dirty="0">
                <a:latin typeface="HelveticaNeueLTStd-Roman"/>
              </a:rPr>
              <a:t>L’ANCI, in sede di osservazioni alla bozza di decreto attuativo delle delega fiscale sui tributi locali, ha proposto di calcolare il FCDE in relazione agli andamenti positivi registrati nel solo ultimo anno di consuntivo, a fronte degli attuali 3/5 anni. </a:t>
            </a:r>
          </a:p>
          <a:p>
            <a:pPr marL="0" indent="0" algn="just">
              <a:buNone/>
            </a:pPr>
            <a:endParaRPr lang="it-IT" sz="2300" b="0" i="0" u="none" strike="noStrike" baseline="0" dirty="0">
              <a:latin typeface="HelveticaNeueLTStd-Roman"/>
            </a:endParaRPr>
          </a:p>
        </p:txBody>
      </p:sp>
      <p:sp>
        <p:nvSpPr>
          <p:cNvPr id="4" name="Segnaposto numero diapositiva 3">
            <a:extLst>
              <a:ext uri="{FF2B5EF4-FFF2-40B4-BE49-F238E27FC236}">
                <a16:creationId xmlns:a16="http://schemas.microsoft.com/office/drawing/2014/main" id="{A7497F69-18B6-5A6B-8081-5AE6E15040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D1BD2-43F9-4183-9BB8-92BD4243F713}"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68E67A21-39F7-50E9-9980-6FE49C90CA08}"/>
              </a:ext>
            </a:extLst>
          </p:cNvPr>
          <p:cNvPicPr>
            <a:picLocks noChangeAspect="1"/>
          </p:cNvPicPr>
          <p:nvPr/>
        </p:nvPicPr>
        <p:blipFill>
          <a:blip r:embed="rId3"/>
          <a:stretch>
            <a:fillRect/>
          </a:stretch>
        </p:blipFill>
        <p:spPr>
          <a:xfrm>
            <a:off x="218503" y="174331"/>
            <a:ext cx="3993226" cy="389195"/>
          </a:xfrm>
          <a:prstGeom prst="rect">
            <a:avLst/>
          </a:prstGeom>
        </p:spPr>
      </p:pic>
    </p:spTree>
    <p:extLst>
      <p:ext uri="{BB962C8B-B14F-4D97-AF65-F5344CB8AC3E}">
        <p14:creationId xmlns:p14="http://schemas.microsoft.com/office/powerpoint/2010/main" val="54807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9FBBE-CEF2-D79D-72D0-63D2B59A199E}"/>
              </a:ext>
            </a:extLst>
          </p:cNvPr>
          <p:cNvSpPr>
            <a:spLocks noGrp="1"/>
          </p:cNvSpPr>
          <p:nvPr>
            <p:ph type="title"/>
          </p:nvPr>
        </p:nvSpPr>
        <p:spPr>
          <a:xfrm>
            <a:off x="609600" y="274637"/>
            <a:ext cx="10972800" cy="705077"/>
          </a:xfrm>
        </p:spPr>
        <p:txBody>
          <a:bodyPr>
            <a:normAutofit fontScale="90000"/>
          </a:bodyPr>
          <a:lstStyle/>
          <a:p>
            <a:r>
              <a:rPr lang="it-IT" dirty="0"/>
              <a:t>Modelli organizzativi</a:t>
            </a:r>
          </a:p>
        </p:txBody>
      </p:sp>
      <p:sp>
        <p:nvSpPr>
          <p:cNvPr id="3" name="Segnaposto contenuto 2">
            <a:extLst>
              <a:ext uri="{FF2B5EF4-FFF2-40B4-BE49-F238E27FC236}">
                <a16:creationId xmlns:a16="http://schemas.microsoft.com/office/drawing/2014/main" id="{A5EF3866-685C-C4A4-ECEC-F5A8924DD50A}"/>
              </a:ext>
            </a:extLst>
          </p:cNvPr>
          <p:cNvSpPr>
            <a:spLocks noGrp="1"/>
          </p:cNvSpPr>
          <p:nvPr>
            <p:ph idx="1"/>
          </p:nvPr>
        </p:nvSpPr>
        <p:spPr>
          <a:xfrm>
            <a:off x="609600" y="1297171"/>
            <a:ext cx="10972800" cy="4828993"/>
          </a:xfrm>
        </p:spPr>
        <p:txBody>
          <a:bodyPr>
            <a:normAutofit fontScale="92500" lnSpcReduction="20000"/>
          </a:bodyPr>
          <a:lstStyle/>
          <a:p>
            <a:pPr marL="0" indent="0" algn="just">
              <a:buNone/>
            </a:pPr>
            <a:r>
              <a:rPr lang="it-IT" sz="4400" dirty="0"/>
              <a:t>Le evidenze empiriche (Indagine conoscitiva IFEL sullo stato della fiscalità locale e sui modelli organizzativi per la gestione delle entrate) relative alla concreta adozione dei modelli organizzativi da parte dei Comuni mostrano che la gestione diretta sia preferita per la riscossione ordinaria e per l’attività di accertamento mentre per la riscossione coattiva la gestione è prevalentemente affidata all’esterno.</a:t>
            </a:r>
          </a:p>
        </p:txBody>
      </p:sp>
      <p:sp>
        <p:nvSpPr>
          <p:cNvPr id="4" name="Segnaposto numero diapositiva 3">
            <a:extLst>
              <a:ext uri="{FF2B5EF4-FFF2-40B4-BE49-F238E27FC236}">
                <a16:creationId xmlns:a16="http://schemas.microsoft.com/office/drawing/2014/main" id="{7B98FEBD-5339-667D-FB3E-E30D285DA6FA}"/>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17</a:t>
            </a:fld>
            <a:endParaRPr lang="it-IT">
              <a:solidFill>
                <a:prstClr val="black">
                  <a:tint val="75000"/>
                </a:prstClr>
              </a:solidFill>
            </a:endParaRPr>
          </a:p>
        </p:txBody>
      </p:sp>
      <p:pic>
        <p:nvPicPr>
          <p:cNvPr id="5" name="Immagine 4">
            <a:extLst>
              <a:ext uri="{FF2B5EF4-FFF2-40B4-BE49-F238E27FC236}">
                <a16:creationId xmlns:a16="http://schemas.microsoft.com/office/drawing/2014/main" id="{155DD8BA-7D93-82C2-A6A8-44A54832DD4C}"/>
              </a:ext>
            </a:extLst>
          </p:cNvPr>
          <p:cNvPicPr>
            <a:picLocks noChangeAspect="1"/>
          </p:cNvPicPr>
          <p:nvPr/>
        </p:nvPicPr>
        <p:blipFill>
          <a:blip r:embed="rId3"/>
          <a:stretch>
            <a:fillRect/>
          </a:stretch>
        </p:blipFill>
        <p:spPr>
          <a:xfrm>
            <a:off x="218503" y="174331"/>
            <a:ext cx="3993226" cy="389195"/>
          </a:xfrm>
          <a:prstGeom prst="rect">
            <a:avLst/>
          </a:prstGeom>
        </p:spPr>
      </p:pic>
    </p:spTree>
    <p:extLst>
      <p:ext uri="{BB962C8B-B14F-4D97-AF65-F5344CB8AC3E}">
        <p14:creationId xmlns:p14="http://schemas.microsoft.com/office/powerpoint/2010/main" val="70597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0F0E4B27-33DD-7CC0-B6DF-94343E130249}"/>
              </a:ext>
            </a:extLst>
          </p:cNvPr>
          <p:cNvPicPr>
            <a:picLocks noGrp="1" noChangeAspect="1"/>
          </p:cNvPicPr>
          <p:nvPr>
            <p:ph idx="1"/>
          </p:nvPr>
        </p:nvPicPr>
        <p:blipFill>
          <a:blip r:embed="rId2"/>
          <a:stretch>
            <a:fillRect/>
          </a:stretch>
        </p:blipFill>
        <p:spPr>
          <a:xfrm>
            <a:off x="120650" y="446747"/>
            <a:ext cx="11950700" cy="6236922"/>
          </a:xfrm>
          <a:noFill/>
        </p:spPr>
      </p:pic>
      <p:sp>
        <p:nvSpPr>
          <p:cNvPr id="4" name="Segnaposto numero diapositiva 3" hidden="1">
            <a:extLst>
              <a:ext uri="{FF2B5EF4-FFF2-40B4-BE49-F238E27FC236}">
                <a16:creationId xmlns:a16="http://schemas.microsoft.com/office/drawing/2014/main" id="{FEAC64CD-FCE9-A372-4104-E624CFE285F9}"/>
              </a:ext>
            </a:extLst>
          </p:cNvPr>
          <p:cNvSpPr>
            <a:spLocks noGrp="1"/>
          </p:cNvSpPr>
          <p:nvPr>
            <p:ph type="sldNum" sz="quarter" idx="12"/>
          </p:nvPr>
        </p:nvSpPr>
        <p:spPr/>
        <p:txBody>
          <a:bodyPr/>
          <a:lstStyle/>
          <a:p>
            <a:pPr>
              <a:spcAft>
                <a:spcPts val="600"/>
              </a:spcAft>
            </a:pPr>
            <a:fld id="{FC0D1BD2-43F9-4183-9BB8-92BD4243F713}" type="slidenum">
              <a:rPr lang="it-IT" smtClean="0">
                <a:solidFill>
                  <a:prstClr val="black">
                    <a:tint val="75000"/>
                  </a:prstClr>
                </a:solidFill>
              </a:rPr>
              <a:pPr>
                <a:spcAft>
                  <a:spcPts val="600"/>
                </a:spcAft>
              </a:pPr>
              <a:t>18</a:t>
            </a:fld>
            <a:endParaRPr lang="it-IT">
              <a:solidFill>
                <a:prstClr val="black">
                  <a:tint val="75000"/>
                </a:prstClr>
              </a:solidFill>
            </a:endParaRPr>
          </a:p>
        </p:txBody>
      </p:sp>
      <p:pic>
        <p:nvPicPr>
          <p:cNvPr id="2" name="Immagine 1">
            <a:extLst>
              <a:ext uri="{FF2B5EF4-FFF2-40B4-BE49-F238E27FC236}">
                <a16:creationId xmlns:a16="http://schemas.microsoft.com/office/drawing/2014/main" id="{748404CD-2E4D-EC59-4F1A-D3BC58B0B3E3}"/>
              </a:ext>
            </a:extLst>
          </p:cNvPr>
          <p:cNvPicPr>
            <a:picLocks noChangeAspect="1"/>
          </p:cNvPicPr>
          <p:nvPr/>
        </p:nvPicPr>
        <p:blipFill>
          <a:blip r:embed="rId3"/>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692780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09FAE487-C897-EACA-4C5C-65F15368E12D}"/>
              </a:ext>
            </a:extLst>
          </p:cNvPr>
          <p:cNvPicPr>
            <a:picLocks noGrp="1" noChangeAspect="1"/>
          </p:cNvPicPr>
          <p:nvPr>
            <p:ph idx="1"/>
          </p:nvPr>
        </p:nvPicPr>
        <p:blipFill>
          <a:blip r:embed="rId2"/>
          <a:stretch>
            <a:fillRect/>
          </a:stretch>
        </p:blipFill>
        <p:spPr>
          <a:xfrm>
            <a:off x="120650" y="563526"/>
            <a:ext cx="11950700" cy="5975872"/>
          </a:xfrm>
          <a:noFill/>
        </p:spPr>
      </p:pic>
      <p:sp>
        <p:nvSpPr>
          <p:cNvPr id="4" name="Segnaposto numero diapositiva 3" hidden="1">
            <a:extLst>
              <a:ext uri="{FF2B5EF4-FFF2-40B4-BE49-F238E27FC236}">
                <a16:creationId xmlns:a16="http://schemas.microsoft.com/office/drawing/2014/main" id="{09A163B4-FC6E-62AD-1598-BA9C7AA91C96}"/>
              </a:ext>
            </a:extLst>
          </p:cNvPr>
          <p:cNvSpPr>
            <a:spLocks noGrp="1"/>
          </p:cNvSpPr>
          <p:nvPr>
            <p:ph type="sldNum" sz="quarter" idx="12"/>
          </p:nvPr>
        </p:nvSpPr>
        <p:spPr/>
        <p:txBody>
          <a:bodyPr/>
          <a:lstStyle/>
          <a:p>
            <a:pPr>
              <a:spcAft>
                <a:spcPts val="600"/>
              </a:spcAft>
            </a:pPr>
            <a:fld id="{FC0D1BD2-43F9-4183-9BB8-92BD4243F713}" type="slidenum">
              <a:rPr lang="it-IT" smtClean="0">
                <a:solidFill>
                  <a:prstClr val="black">
                    <a:tint val="75000"/>
                  </a:prstClr>
                </a:solidFill>
              </a:rPr>
              <a:pPr>
                <a:spcAft>
                  <a:spcPts val="600"/>
                </a:spcAft>
              </a:pPr>
              <a:t>19</a:t>
            </a:fld>
            <a:endParaRPr lang="it-IT">
              <a:solidFill>
                <a:prstClr val="black">
                  <a:tint val="75000"/>
                </a:prstClr>
              </a:solidFill>
            </a:endParaRPr>
          </a:p>
        </p:txBody>
      </p:sp>
      <p:pic>
        <p:nvPicPr>
          <p:cNvPr id="2" name="Immagine 1">
            <a:extLst>
              <a:ext uri="{FF2B5EF4-FFF2-40B4-BE49-F238E27FC236}">
                <a16:creationId xmlns:a16="http://schemas.microsoft.com/office/drawing/2014/main" id="{C68D3062-DA78-2A31-0788-42523FCC5725}"/>
              </a:ext>
            </a:extLst>
          </p:cNvPr>
          <p:cNvPicPr>
            <a:picLocks noChangeAspect="1"/>
          </p:cNvPicPr>
          <p:nvPr/>
        </p:nvPicPr>
        <p:blipFill>
          <a:blip r:embed="rId3"/>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80793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8C2172-73F3-D432-EB25-F5A4CA3F3036}"/>
              </a:ext>
            </a:extLst>
          </p:cNvPr>
          <p:cNvSpPr>
            <a:spLocks noGrp="1"/>
          </p:cNvSpPr>
          <p:nvPr>
            <p:ph type="ctrTitle"/>
          </p:nvPr>
        </p:nvSpPr>
        <p:spPr>
          <a:xfrm>
            <a:off x="1524000" y="421241"/>
            <a:ext cx="9144000" cy="3088722"/>
          </a:xfrm>
        </p:spPr>
        <p:txBody>
          <a:bodyPr>
            <a:normAutofit/>
          </a:bodyPr>
          <a:lstStyle/>
          <a:p>
            <a:r>
              <a:rPr lang="it-IT" sz="5400" dirty="0"/>
              <a:t>IL SISTEMA RISCOSSIONE</a:t>
            </a:r>
            <a:br>
              <a:rPr lang="it-IT" sz="4800" dirty="0"/>
            </a:br>
            <a:endParaRPr lang="it-IT" sz="4800" dirty="0"/>
          </a:p>
        </p:txBody>
      </p:sp>
      <p:sp>
        <p:nvSpPr>
          <p:cNvPr id="3" name="Sottotitolo 2">
            <a:extLst>
              <a:ext uri="{FF2B5EF4-FFF2-40B4-BE49-F238E27FC236}">
                <a16:creationId xmlns:a16="http://schemas.microsoft.com/office/drawing/2014/main" id="{761A57C5-5496-E798-2925-AE4D021A1183}"/>
              </a:ext>
            </a:extLst>
          </p:cNvPr>
          <p:cNvSpPr>
            <a:spLocks noGrp="1"/>
          </p:cNvSpPr>
          <p:nvPr>
            <p:ph type="subTitle" idx="1"/>
          </p:nvPr>
        </p:nvSpPr>
        <p:spPr>
          <a:xfrm>
            <a:off x="1524000" y="3136605"/>
            <a:ext cx="9144000" cy="2121195"/>
          </a:xfrm>
        </p:spPr>
        <p:txBody>
          <a:bodyPr>
            <a:normAutofit/>
          </a:bodyPr>
          <a:lstStyle/>
          <a:p>
            <a:r>
              <a:rPr kumimoji="0" lang="it-IT" sz="4400" b="0" i="0" u="none" strike="noStrike" kern="1200" cap="none" spc="0" normalizeH="0" baseline="0" noProof="0" dirty="0">
                <a:ln>
                  <a:noFill/>
                </a:ln>
                <a:solidFill>
                  <a:prstClr val="black"/>
                </a:solidFill>
                <a:effectLst/>
                <a:uLnTx/>
                <a:uFillTx/>
                <a:latin typeface="Aptos Display" panose="02110004020202020204"/>
                <a:ea typeface="+mj-ea"/>
                <a:cs typeface="+mj-cs"/>
              </a:rPr>
              <a:t>LA GESTIONE UNITARIA COME PRESUPPOSTO DELL’EFFICIENZA</a:t>
            </a:r>
          </a:p>
          <a:p>
            <a:r>
              <a:rPr lang="it-IT" sz="3600" i="1" dirty="0">
                <a:solidFill>
                  <a:prstClr val="black"/>
                </a:solidFill>
                <a:latin typeface="Aptos Display" panose="02110004020202020204"/>
                <a:ea typeface="+mj-ea"/>
                <a:cs typeface="+mj-cs"/>
              </a:rPr>
              <a:t>di Antonino Gentile</a:t>
            </a:r>
            <a:endParaRPr lang="it-IT" sz="3600" i="1" dirty="0"/>
          </a:p>
        </p:txBody>
      </p:sp>
      <p:pic>
        <p:nvPicPr>
          <p:cNvPr id="5" name="Immagine 4">
            <a:extLst>
              <a:ext uri="{FF2B5EF4-FFF2-40B4-BE49-F238E27FC236}">
                <a16:creationId xmlns:a16="http://schemas.microsoft.com/office/drawing/2014/main" id="{F1F4C708-782F-E418-835D-B3B2464B40B6}"/>
              </a:ext>
            </a:extLst>
          </p:cNvPr>
          <p:cNvPicPr>
            <a:picLocks noChangeAspect="1"/>
          </p:cNvPicPr>
          <p:nvPr/>
        </p:nvPicPr>
        <p:blipFill>
          <a:blip r:embed="rId2"/>
          <a:stretch>
            <a:fillRect/>
          </a:stretch>
        </p:blipFill>
        <p:spPr>
          <a:xfrm>
            <a:off x="218503" y="174331"/>
            <a:ext cx="3993226" cy="493819"/>
          </a:xfrm>
          <a:prstGeom prst="rect">
            <a:avLst/>
          </a:prstGeom>
        </p:spPr>
      </p:pic>
      <p:pic>
        <p:nvPicPr>
          <p:cNvPr id="7" name="Immagine 6">
            <a:extLst>
              <a:ext uri="{FF2B5EF4-FFF2-40B4-BE49-F238E27FC236}">
                <a16:creationId xmlns:a16="http://schemas.microsoft.com/office/drawing/2014/main" id="{ADEA8150-E69D-C4D6-C9E7-D647E84D8603}"/>
              </a:ext>
            </a:extLst>
          </p:cNvPr>
          <p:cNvPicPr>
            <a:picLocks noChangeAspect="1"/>
          </p:cNvPicPr>
          <p:nvPr/>
        </p:nvPicPr>
        <p:blipFill>
          <a:blip r:embed="rId3"/>
          <a:stretch>
            <a:fillRect/>
          </a:stretch>
        </p:blipFill>
        <p:spPr>
          <a:xfrm>
            <a:off x="-4146697" y="6401393"/>
            <a:ext cx="17107785" cy="493819"/>
          </a:xfrm>
          <a:prstGeom prst="rect">
            <a:avLst/>
          </a:prstGeom>
        </p:spPr>
      </p:pic>
      <p:sp>
        <p:nvSpPr>
          <p:cNvPr id="8" name="Freeform 3">
            <a:extLst>
              <a:ext uri="{FF2B5EF4-FFF2-40B4-BE49-F238E27FC236}">
                <a16:creationId xmlns:a16="http://schemas.microsoft.com/office/drawing/2014/main" id="{3781FF8E-3B2F-DCA8-3D19-6B423DF0115E}"/>
              </a:ext>
            </a:extLst>
          </p:cNvPr>
          <p:cNvSpPr/>
          <p:nvPr/>
        </p:nvSpPr>
        <p:spPr>
          <a:xfrm>
            <a:off x="10647592" y="5194213"/>
            <a:ext cx="1717217" cy="1557462"/>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4"/>
            <a:stretch>
              <a:fillRect/>
            </a:stretch>
          </a:blipFill>
        </p:spPr>
        <p:txBody>
          <a:bodyPr/>
          <a:lstStyle/>
          <a:p>
            <a:endParaRPr lang="it-IT">
              <a:solidFill>
                <a:prstClr val="black"/>
              </a:solidFill>
              <a:latin typeface="Calibri"/>
            </a:endParaRPr>
          </a:p>
        </p:txBody>
      </p:sp>
    </p:spTree>
    <p:extLst>
      <p:ext uri="{BB962C8B-B14F-4D97-AF65-F5344CB8AC3E}">
        <p14:creationId xmlns:p14="http://schemas.microsoft.com/office/powerpoint/2010/main" val="3402872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E9D3B-7212-091F-81E0-62964DCB6044}"/>
              </a:ext>
            </a:extLst>
          </p:cNvPr>
          <p:cNvSpPr>
            <a:spLocks noGrp="1"/>
          </p:cNvSpPr>
          <p:nvPr>
            <p:ph type="title"/>
          </p:nvPr>
        </p:nvSpPr>
        <p:spPr>
          <a:xfrm>
            <a:off x="609600" y="274638"/>
            <a:ext cx="10972800" cy="756720"/>
          </a:xfrm>
        </p:spPr>
        <p:txBody>
          <a:bodyPr>
            <a:normAutofit fontScale="90000"/>
          </a:bodyPr>
          <a:lstStyle/>
          <a:p>
            <a:r>
              <a:rPr lang="it-IT" dirty="0"/>
              <a:t>Concessionari privati</a:t>
            </a:r>
          </a:p>
        </p:txBody>
      </p:sp>
      <p:sp>
        <p:nvSpPr>
          <p:cNvPr id="3" name="Segnaposto contenuto 2">
            <a:extLst>
              <a:ext uri="{FF2B5EF4-FFF2-40B4-BE49-F238E27FC236}">
                <a16:creationId xmlns:a16="http://schemas.microsoft.com/office/drawing/2014/main" id="{016E8445-0D9A-D866-DA50-5A247CF2F9B4}"/>
              </a:ext>
            </a:extLst>
          </p:cNvPr>
          <p:cNvSpPr>
            <a:spLocks noGrp="1"/>
          </p:cNvSpPr>
          <p:nvPr>
            <p:ph idx="1"/>
          </p:nvPr>
        </p:nvSpPr>
        <p:spPr>
          <a:xfrm>
            <a:off x="218503" y="935665"/>
            <a:ext cx="11668697" cy="5420686"/>
          </a:xfrm>
        </p:spPr>
        <p:txBody>
          <a:bodyPr>
            <a:normAutofit fontScale="92500" lnSpcReduction="20000"/>
          </a:bodyPr>
          <a:lstStyle/>
          <a:p>
            <a:pPr marL="0" indent="0" algn="just">
              <a:buNone/>
            </a:pPr>
            <a:r>
              <a:rPr lang="it-IT" dirty="0"/>
              <a:t>Quali le criticità?</a:t>
            </a:r>
          </a:p>
          <a:p>
            <a:pPr marL="0" indent="0" algn="just">
              <a:buNone/>
            </a:pPr>
            <a:r>
              <a:rPr lang="it-IT" dirty="0"/>
              <a:t>La regolamentazione del settore privato è carente. Non esistono, ad esempio, indicazioni generali e puntuali sulle condizioni contrattuali (durata minima, costi del servizio, rendicontazione, fase successiva alla cessazione del servizio, travaso dei dati all’ente creditore) e sul sistema dei controlli che gli enti devono attuare con riferimento al rispetto degli adempimenti richiesti al soggetto affidatario.</a:t>
            </a:r>
          </a:p>
          <a:p>
            <a:pPr marL="0" indent="0" algn="just">
              <a:buNone/>
            </a:pPr>
            <a:r>
              <a:rPr lang="it-IT" dirty="0"/>
              <a:t>Ciò può comportare concrete fattispecie di inefficacia o scarsa qualità dei servizi e gravi difformità nelle remunerazioni. </a:t>
            </a:r>
          </a:p>
          <a:p>
            <a:pPr marL="0" indent="0" algn="just">
              <a:buNone/>
            </a:pPr>
            <a:r>
              <a:rPr lang="it-IT" dirty="0"/>
              <a:t>Sul punto, si richiama la mancata attuazione della previsione legislativa contenuta nella legge 27 dicembre 2019, n. 160 (art. 1, comma 806) che contemplava l’emanazione di uno o più decreti del MEF diretti a indicare le linee guida.</a:t>
            </a:r>
          </a:p>
        </p:txBody>
      </p:sp>
      <p:sp>
        <p:nvSpPr>
          <p:cNvPr id="4" name="Segnaposto numero diapositiva 3">
            <a:extLst>
              <a:ext uri="{FF2B5EF4-FFF2-40B4-BE49-F238E27FC236}">
                <a16:creationId xmlns:a16="http://schemas.microsoft.com/office/drawing/2014/main" id="{8A9D1DFF-ED7F-F244-F101-20B66694C030}"/>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20</a:t>
            </a:fld>
            <a:endParaRPr lang="it-IT">
              <a:solidFill>
                <a:prstClr val="black">
                  <a:tint val="75000"/>
                </a:prstClr>
              </a:solidFill>
            </a:endParaRPr>
          </a:p>
        </p:txBody>
      </p:sp>
      <p:pic>
        <p:nvPicPr>
          <p:cNvPr id="6" name="Immagine 5">
            <a:extLst>
              <a:ext uri="{FF2B5EF4-FFF2-40B4-BE49-F238E27FC236}">
                <a16:creationId xmlns:a16="http://schemas.microsoft.com/office/drawing/2014/main" id="{C78F5778-FA9D-B349-EC0C-AEF0FBE404BE}"/>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06147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F3464-CEF9-C66E-6FFB-76E1D7857C65}"/>
              </a:ext>
            </a:extLst>
          </p:cNvPr>
          <p:cNvSpPr>
            <a:spLocks noGrp="1"/>
          </p:cNvSpPr>
          <p:nvPr>
            <p:ph type="title"/>
          </p:nvPr>
        </p:nvSpPr>
        <p:spPr>
          <a:xfrm>
            <a:off x="609600" y="174331"/>
            <a:ext cx="10972800" cy="495520"/>
          </a:xfrm>
        </p:spPr>
        <p:txBody>
          <a:bodyPr>
            <a:normAutofit fontScale="90000"/>
          </a:bodyPr>
          <a:lstStyle/>
          <a:p>
            <a:r>
              <a:rPr lang="it-IT" dirty="0"/>
              <a:t>ADER</a:t>
            </a:r>
          </a:p>
        </p:txBody>
      </p:sp>
      <p:sp>
        <p:nvSpPr>
          <p:cNvPr id="3" name="Segnaposto contenuto 2">
            <a:extLst>
              <a:ext uri="{FF2B5EF4-FFF2-40B4-BE49-F238E27FC236}">
                <a16:creationId xmlns:a16="http://schemas.microsoft.com/office/drawing/2014/main" id="{8B1AE1DD-144E-9E02-BDB8-152DD65CFE71}"/>
              </a:ext>
            </a:extLst>
          </p:cNvPr>
          <p:cNvSpPr>
            <a:spLocks noGrp="1"/>
          </p:cNvSpPr>
          <p:nvPr>
            <p:ph idx="1"/>
          </p:nvPr>
        </p:nvSpPr>
        <p:spPr>
          <a:xfrm>
            <a:off x="233915" y="744278"/>
            <a:ext cx="11628791" cy="5773479"/>
          </a:xfrm>
        </p:spPr>
        <p:txBody>
          <a:bodyPr>
            <a:noAutofit/>
          </a:bodyPr>
          <a:lstStyle/>
          <a:p>
            <a:pPr marL="0" indent="0" algn="just">
              <a:buNone/>
            </a:pPr>
            <a:r>
              <a:rPr lang="it-IT" sz="2600" dirty="0"/>
              <a:t>I Comuni possono avvalersi anche di Agenzia entrate-Riscossione, previa delibera consiliare senza che sia necessaria una procedura a evidenza pubblica. </a:t>
            </a:r>
          </a:p>
          <a:p>
            <a:pPr marL="0" indent="0" algn="just">
              <a:buNone/>
            </a:pPr>
            <a:r>
              <a:rPr lang="it-IT" sz="2600" dirty="0"/>
              <a:t>Sarebbe auspicabile una gestione ad hoc all’interno di ADER (una specifica direzione aziendale). La nuova governance dovrebbe coniugare i benefici e le sinergie dei servizi di riscossione nazionali con le peculiarità dei crediti locali, che richiedono un’azione di riscossione mirata e selettiva specificamente orientata per valore (</a:t>
            </a:r>
            <a:r>
              <a:rPr lang="it-IT" sz="2600" b="1" dirty="0"/>
              <a:t>il 94% dei crediti comunali rientra nella fascia fino a mille euro</a:t>
            </a:r>
            <a:r>
              <a:rPr lang="it-IT" sz="2600" dirty="0"/>
              <a:t>), natura del debito e profilazione del debitore. </a:t>
            </a:r>
          </a:p>
          <a:p>
            <a:pPr marL="0" indent="0" algn="just">
              <a:buNone/>
            </a:pPr>
            <a:r>
              <a:rPr lang="it-IT" sz="2600" dirty="0"/>
              <a:t>Alla creazione di una specifica struttura dedicata alla riscossione coattiva delle entrate degli enti locali potrebbe fare da sinallagma una revisione della misura degli oneri di riscossione a favore di Agenzia entrate-Riscossione, oggi fissata nella misura dell’1% delle somme riscosse trattenuta a carico del Comune all’atto del riversamento (art. 17, comma 3, lett. d) del d.lgs. n. 112/1999), prevedendosi un meccanismo percentuale al rialzo collegato agli obiettivi di riscossione.</a:t>
            </a:r>
          </a:p>
        </p:txBody>
      </p:sp>
      <p:sp>
        <p:nvSpPr>
          <p:cNvPr id="4" name="Segnaposto numero diapositiva 3">
            <a:extLst>
              <a:ext uri="{FF2B5EF4-FFF2-40B4-BE49-F238E27FC236}">
                <a16:creationId xmlns:a16="http://schemas.microsoft.com/office/drawing/2014/main" id="{A3E9FADA-ABA2-B64B-04EF-4D47CEC039A5}"/>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21</a:t>
            </a:fld>
            <a:endParaRPr lang="it-IT">
              <a:solidFill>
                <a:prstClr val="black">
                  <a:tint val="75000"/>
                </a:prstClr>
              </a:solidFill>
            </a:endParaRPr>
          </a:p>
        </p:txBody>
      </p:sp>
      <p:pic>
        <p:nvPicPr>
          <p:cNvPr id="7" name="Immagine 6">
            <a:extLst>
              <a:ext uri="{FF2B5EF4-FFF2-40B4-BE49-F238E27FC236}">
                <a16:creationId xmlns:a16="http://schemas.microsoft.com/office/drawing/2014/main" id="{3C899F9D-00F5-4F56-CED1-AC18C0E2CE6F}"/>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76781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E4C60-CA55-9DB9-AB52-5792DC3C75ED}"/>
              </a:ext>
            </a:extLst>
          </p:cNvPr>
          <p:cNvSpPr>
            <a:spLocks noGrp="1"/>
          </p:cNvSpPr>
          <p:nvPr>
            <p:ph type="title"/>
          </p:nvPr>
        </p:nvSpPr>
        <p:spPr>
          <a:xfrm>
            <a:off x="609600" y="274638"/>
            <a:ext cx="10972800" cy="926841"/>
          </a:xfrm>
        </p:spPr>
        <p:txBody>
          <a:bodyPr>
            <a:normAutofit/>
          </a:bodyPr>
          <a:lstStyle/>
          <a:p>
            <a:r>
              <a:rPr lang="it-IT" dirty="0"/>
              <a:t>Discarico automatico carichi ADER</a:t>
            </a:r>
          </a:p>
        </p:txBody>
      </p:sp>
      <p:sp>
        <p:nvSpPr>
          <p:cNvPr id="3" name="Segnaposto contenuto 2">
            <a:extLst>
              <a:ext uri="{FF2B5EF4-FFF2-40B4-BE49-F238E27FC236}">
                <a16:creationId xmlns:a16="http://schemas.microsoft.com/office/drawing/2014/main" id="{F069C3B9-6C76-2F4D-B6F8-95D370EBB0F6}"/>
              </a:ext>
            </a:extLst>
          </p:cNvPr>
          <p:cNvSpPr>
            <a:spLocks noGrp="1"/>
          </p:cNvSpPr>
          <p:nvPr>
            <p:ph idx="1"/>
          </p:nvPr>
        </p:nvSpPr>
        <p:spPr>
          <a:xfrm>
            <a:off x="218503" y="1099457"/>
            <a:ext cx="11583637" cy="5334000"/>
          </a:xfrm>
        </p:spPr>
        <p:txBody>
          <a:bodyPr>
            <a:noAutofit/>
          </a:bodyPr>
          <a:lstStyle/>
          <a:p>
            <a:pPr marL="0" indent="0" algn="just">
              <a:buNone/>
            </a:pPr>
            <a:r>
              <a:rPr lang="it-IT" sz="2500" dirty="0"/>
              <a:t>Con i nuovi meccanismi del </a:t>
            </a:r>
            <a:r>
              <a:rPr lang="it-IT" sz="2500" b="1" dirty="0"/>
              <a:t>discarico automatico </a:t>
            </a:r>
            <a:r>
              <a:rPr lang="it-IT" sz="2500" dirty="0"/>
              <a:t>e del discarico anticipato, i comuni sono chiamati a pianificare attentamente la riscossione coattiva.</a:t>
            </a:r>
          </a:p>
          <a:p>
            <a:pPr marL="0" indent="0" algn="just">
              <a:buNone/>
            </a:pPr>
            <a:r>
              <a:rPr lang="it-IT" sz="2500" dirty="0"/>
              <a:t>Le quote affidate all’Agenzia delle entrate-Riscossione a decorrere dal 1° gennaio 2025 e non riscosse entro il 31 dicembre del quinto anno successivo a quello di affidamento sono automaticamente discaricate.</a:t>
            </a:r>
          </a:p>
          <a:p>
            <a:pPr marL="0" indent="0" algn="just">
              <a:buNone/>
            </a:pPr>
            <a:r>
              <a:rPr lang="it-IT" sz="2500" dirty="0"/>
              <a:t>È previsto anche il </a:t>
            </a:r>
            <a:r>
              <a:rPr lang="it-IT" sz="2500" b="1" dirty="0"/>
              <a:t>discarico anticipato</a:t>
            </a:r>
            <a:r>
              <a:rPr lang="it-IT" sz="2500" dirty="0"/>
              <a:t>. L'Agenzia delle entrate-Riscossione può trasmettere in qualsiasi momento (anche prima dei 5 anni) all'ente titolare del credito la comunicazione di discarico anticipato delle quote che le sono state affidate dal 1° gennaio 2025 e per le quali la stessa ha rilevato: a) la chiusura del fallimento o della liquidazione giudiziale; b) mediante accesso effettuato all’anagrafe tributaria prima del discarico, l'assenza di beni del debitore suscettibili di poter essere aggrediti; c) la mancanza di nuovi beni rispetto a quelli con riferimento ai quali, nel biennio precedente, le attività di recupero sono state esaurite con esito parzialmente o totalmente infruttuoso. </a:t>
            </a:r>
          </a:p>
          <a:p>
            <a:pPr marL="0" indent="0" algn="just">
              <a:buNone/>
            </a:pPr>
            <a:r>
              <a:rPr lang="it-IT" sz="2300" dirty="0"/>
              <a:t>.</a:t>
            </a:r>
          </a:p>
        </p:txBody>
      </p:sp>
      <p:sp>
        <p:nvSpPr>
          <p:cNvPr id="4" name="Segnaposto numero diapositiva 3">
            <a:extLst>
              <a:ext uri="{FF2B5EF4-FFF2-40B4-BE49-F238E27FC236}">
                <a16:creationId xmlns:a16="http://schemas.microsoft.com/office/drawing/2014/main" id="{1534122C-254E-C1A7-411E-8E7F39916912}"/>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22</a:t>
            </a:fld>
            <a:endParaRPr lang="it-IT">
              <a:solidFill>
                <a:prstClr val="black">
                  <a:tint val="75000"/>
                </a:prstClr>
              </a:solidFill>
            </a:endParaRPr>
          </a:p>
        </p:txBody>
      </p:sp>
      <p:pic>
        <p:nvPicPr>
          <p:cNvPr id="5" name="Immagine 4">
            <a:extLst>
              <a:ext uri="{FF2B5EF4-FFF2-40B4-BE49-F238E27FC236}">
                <a16:creationId xmlns:a16="http://schemas.microsoft.com/office/drawing/2014/main" id="{5273D206-30C2-1F10-36C0-BCF912662502}"/>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17797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E82AF-8D31-E5E5-6F9E-BE4DC4DC8C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25E95A1-B2F3-B385-5F71-A439F6A0E636}"/>
              </a:ext>
            </a:extLst>
          </p:cNvPr>
          <p:cNvSpPr>
            <a:spLocks noGrp="1"/>
          </p:cNvSpPr>
          <p:nvPr>
            <p:ph type="title"/>
          </p:nvPr>
        </p:nvSpPr>
        <p:spPr>
          <a:xfrm>
            <a:off x="609600" y="274638"/>
            <a:ext cx="10972800" cy="926841"/>
          </a:xfrm>
        </p:spPr>
        <p:txBody>
          <a:bodyPr>
            <a:normAutofit/>
          </a:bodyPr>
          <a:lstStyle/>
          <a:p>
            <a:r>
              <a:rPr lang="it-IT" dirty="0"/>
              <a:t>Discarico automatico carichi ADER</a:t>
            </a:r>
          </a:p>
        </p:txBody>
      </p:sp>
      <p:sp>
        <p:nvSpPr>
          <p:cNvPr id="3" name="Segnaposto contenuto 2">
            <a:extLst>
              <a:ext uri="{FF2B5EF4-FFF2-40B4-BE49-F238E27FC236}">
                <a16:creationId xmlns:a16="http://schemas.microsoft.com/office/drawing/2014/main" id="{0E16C200-D8E6-8BCB-CCA9-32DC87C805E0}"/>
              </a:ext>
            </a:extLst>
          </p:cNvPr>
          <p:cNvSpPr>
            <a:spLocks noGrp="1"/>
          </p:cNvSpPr>
          <p:nvPr>
            <p:ph idx="1"/>
          </p:nvPr>
        </p:nvSpPr>
        <p:spPr>
          <a:xfrm>
            <a:off x="435936" y="1301786"/>
            <a:ext cx="11249246" cy="5054564"/>
          </a:xfrm>
        </p:spPr>
        <p:txBody>
          <a:bodyPr>
            <a:noAutofit/>
          </a:bodyPr>
          <a:lstStyle/>
          <a:p>
            <a:pPr marL="0" indent="0" algn="just">
              <a:buNone/>
            </a:pPr>
            <a:r>
              <a:rPr lang="it-IT" sz="3100" dirty="0"/>
              <a:t>Fino alla prescrizione del diritto di credito (il cui termine di decorrenza è computato dall'ultimo atto notificato anteriormente al discarico automatico), </a:t>
            </a:r>
            <a:r>
              <a:rPr lang="it-IT" sz="3100" b="1" dirty="0"/>
              <a:t>la riscossione coattiva delle somme discaricate può essere:</a:t>
            </a:r>
            <a:r>
              <a:rPr lang="it-IT" sz="3100" dirty="0"/>
              <a:t> a) gestita direttamente dall'ente creditore; b) affidata dall'ente creditore a uno dei soggetti di cui all'articolo 52, comma 5, lettera b), del decreto legislativo 15 dicembre 1997, n. 446; c) riaffidata per due anni dall'ente creditore all'Agenzia delle entrate-Riscossione mediante adesione alle condizioni di servizio rese disponibili dall'Agenzia, comunicandole i beni del debitore da aggredire, se ha conoscenza di nuovi, circostanziati e significativi elementi reddituali o patrimoniali del debitore. </a:t>
            </a:r>
          </a:p>
          <a:p>
            <a:pPr marL="0" indent="0" algn="just">
              <a:buNone/>
            </a:pPr>
            <a:endParaRPr lang="it-IT" sz="2300" dirty="0"/>
          </a:p>
        </p:txBody>
      </p:sp>
      <p:sp>
        <p:nvSpPr>
          <p:cNvPr id="4" name="Segnaposto numero diapositiva 3">
            <a:extLst>
              <a:ext uri="{FF2B5EF4-FFF2-40B4-BE49-F238E27FC236}">
                <a16:creationId xmlns:a16="http://schemas.microsoft.com/office/drawing/2014/main" id="{33674CE8-4D7B-25FE-01F5-89D4D4B96973}"/>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23</a:t>
            </a:fld>
            <a:endParaRPr lang="it-IT">
              <a:solidFill>
                <a:prstClr val="black">
                  <a:tint val="75000"/>
                </a:prstClr>
              </a:solidFill>
            </a:endParaRPr>
          </a:p>
        </p:txBody>
      </p:sp>
      <p:pic>
        <p:nvPicPr>
          <p:cNvPr id="5" name="Immagine 4">
            <a:extLst>
              <a:ext uri="{FF2B5EF4-FFF2-40B4-BE49-F238E27FC236}">
                <a16:creationId xmlns:a16="http://schemas.microsoft.com/office/drawing/2014/main" id="{352D1861-A445-E38C-8C39-F09222660D38}"/>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01973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513E-4A75-5E61-2E31-0D69D50BA64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F7CA223-186F-3D4C-B321-10C3CEB8F2E5}"/>
              </a:ext>
            </a:extLst>
          </p:cNvPr>
          <p:cNvSpPr>
            <a:spLocks noGrp="1"/>
          </p:cNvSpPr>
          <p:nvPr>
            <p:ph type="title"/>
          </p:nvPr>
        </p:nvSpPr>
        <p:spPr>
          <a:xfrm>
            <a:off x="609600" y="274637"/>
            <a:ext cx="10972800" cy="1075697"/>
          </a:xfrm>
        </p:spPr>
        <p:txBody>
          <a:bodyPr>
            <a:normAutofit/>
          </a:bodyPr>
          <a:lstStyle/>
          <a:p>
            <a:r>
              <a:rPr lang="it-IT" dirty="0"/>
              <a:t>Discarico automatico carichi ADER</a:t>
            </a:r>
          </a:p>
        </p:txBody>
      </p:sp>
      <p:sp>
        <p:nvSpPr>
          <p:cNvPr id="3" name="Segnaposto contenuto 2">
            <a:extLst>
              <a:ext uri="{FF2B5EF4-FFF2-40B4-BE49-F238E27FC236}">
                <a16:creationId xmlns:a16="http://schemas.microsoft.com/office/drawing/2014/main" id="{D07369A3-06AB-3F3E-7FF5-5E19EF9629D4}"/>
              </a:ext>
            </a:extLst>
          </p:cNvPr>
          <p:cNvSpPr>
            <a:spLocks noGrp="1"/>
          </p:cNvSpPr>
          <p:nvPr>
            <p:ph idx="1"/>
          </p:nvPr>
        </p:nvSpPr>
        <p:spPr>
          <a:xfrm>
            <a:off x="371475" y="1190625"/>
            <a:ext cx="11420475" cy="5165725"/>
          </a:xfrm>
        </p:spPr>
        <p:txBody>
          <a:bodyPr>
            <a:noAutofit/>
          </a:bodyPr>
          <a:lstStyle/>
          <a:p>
            <a:pPr marL="0" indent="0" algn="just">
              <a:buNone/>
            </a:pPr>
            <a:r>
              <a:rPr lang="it-IT" sz="2500" dirty="0"/>
              <a:t>Va, altresì, segnalata la possibilità per gli enti creditori di chiedere all'agente della riscossione la riconsegna anticipata dei carichi ad esso affidati e non ancora riscossi, ad eccezione di quelli per i quali sono in corso procedure esecutive. Tale facoltà è esercitata: a) dopo il ventiquattresimo mese successivo a quello della presa in carico, quanto ai carichi già affidati alla data di entrata in vigore del d.lgs. n.110/2024 (8 agosto 2024); b) tra il ventiquattresimo e il trentesimo mese successivo a quello della presa in carico, quanto ai carichi affidati successivamente alla data di entrata in vigore del decreto. </a:t>
            </a:r>
          </a:p>
          <a:p>
            <a:pPr marL="0" indent="0" algn="just">
              <a:buNone/>
            </a:pPr>
            <a:r>
              <a:rPr lang="it-IT" sz="2500" dirty="0"/>
              <a:t>Quanto ai poteri di controllo degli enti locali impositori sono esercitabili nella misura massima del 5 per cento di quanto oggetto di discarico nell’anno di riferimento del controllo e limitati alla verifica della notifica della cartella entro nove mesi successivi all’affidamento del carico e degli atti interruttivi della prescrizione. Ciò limita la responsabilità di ADER.</a:t>
            </a:r>
          </a:p>
          <a:p>
            <a:pPr marL="0" indent="0" algn="just">
              <a:buNone/>
            </a:pPr>
            <a:endParaRPr lang="it-IT" sz="2500" dirty="0"/>
          </a:p>
          <a:p>
            <a:pPr marL="0" indent="0" algn="just">
              <a:buNone/>
            </a:pPr>
            <a:r>
              <a:rPr lang="it-IT" sz="2800" dirty="0"/>
              <a:t>.</a:t>
            </a:r>
          </a:p>
        </p:txBody>
      </p:sp>
      <p:sp>
        <p:nvSpPr>
          <p:cNvPr id="4" name="Segnaposto numero diapositiva 3">
            <a:extLst>
              <a:ext uri="{FF2B5EF4-FFF2-40B4-BE49-F238E27FC236}">
                <a16:creationId xmlns:a16="http://schemas.microsoft.com/office/drawing/2014/main" id="{A5E7AA6F-02DB-97BB-A700-A714F6F78E72}"/>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24</a:t>
            </a:fld>
            <a:endParaRPr lang="it-IT">
              <a:solidFill>
                <a:prstClr val="black">
                  <a:tint val="75000"/>
                </a:prstClr>
              </a:solidFill>
            </a:endParaRPr>
          </a:p>
        </p:txBody>
      </p:sp>
      <p:pic>
        <p:nvPicPr>
          <p:cNvPr id="5" name="Immagine 4">
            <a:extLst>
              <a:ext uri="{FF2B5EF4-FFF2-40B4-BE49-F238E27FC236}">
                <a16:creationId xmlns:a16="http://schemas.microsoft.com/office/drawing/2014/main" id="{104AF5A0-6939-375C-3DFA-3E62ADDA9AF7}"/>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387658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53BCFD-84CC-048A-C496-6C3EE2881D77}"/>
              </a:ext>
            </a:extLst>
          </p:cNvPr>
          <p:cNvSpPr>
            <a:spLocks noGrp="1"/>
          </p:cNvSpPr>
          <p:nvPr>
            <p:ph type="title"/>
          </p:nvPr>
        </p:nvSpPr>
        <p:spPr>
          <a:xfrm>
            <a:off x="609600" y="274637"/>
            <a:ext cx="10972800" cy="894943"/>
          </a:xfrm>
        </p:spPr>
        <p:txBody>
          <a:bodyPr>
            <a:normAutofit fontScale="90000"/>
          </a:bodyPr>
          <a:lstStyle/>
          <a:p>
            <a:r>
              <a:rPr lang="it-IT" dirty="0"/>
              <a:t>Stop ai rimborsi fiscali per chi ha debiti con ADER</a:t>
            </a:r>
          </a:p>
        </p:txBody>
      </p:sp>
      <p:sp>
        <p:nvSpPr>
          <p:cNvPr id="3" name="Segnaposto contenuto 2">
            <a:extLst>
              <a:ext uri="{FF2B5EF4-FFF2-40B4-BE49-F238E27FC236}">
                <a16:creationId xmlns:a16="http://schemas.microsoft.com/office/drawing/2014/main" id="{674D4DF2-A1D4-9C1A-A64C-02D11D041B33}"/>
              </a:ext>
            </a:extLst>
          </p:cNvPr>
          <p:cNvSpPr>
            <a:spLocks noGrp="1"/>
          </p:cNvSpPr>
          <p:nvPr>
            <p:ph idx="1"/>
          </p:nvPr>
        </p:nvSpPr>
        <p:spPr>
          <a:xfrm>
            <a:off x="350874" y="1063255"/>
            <a:ext cx="11430000" cy="5293095"/>
          </a:xfrm>
        </p:spPr>
        <p:txBody>
          <a:bodyPr>
            <a:noAutofit/>
          </a:bodyPr>
          <a:lstStyle/>
          <a:p>
            <a:pPr marL="0" indent="0" algn="just">
              <a:buNone/>
            </a:pPr>
            <a:r>
              <a:rPr lang="it-IT" sz="2300" dirty="0"/>
              <a:t>Si tratta dell’obbligo, posto a carico dell’Agenzia delle entrate ( ex art. 28 ter d.p.r. n. 602/73 ora art. 108 del d.lgs. n. 33/2025), di verificare, in sede di erogazione di un rimborso d’imposta di ammontare superiore a 500 euro comprensivo di interessi, se il beneficiario risulta inadempiente all'obbligo di versamento derivante dalla notifica di una o più cartelle di pagamento. In caso affermativo, l’Agenzia trasmette in via telematica apposita segnalazione all'agente della riscossione che notifica all'interessato una proposta di compensazione, tra il credito d'imposta e il debito iscritto a ruolo, sospendendo l’azione di recupero e invitando il debitore a comunicare entro sessanta giorni se intende accettare tale proposta. In caso di rifiuto della predetta proposta o di mancato tempestivo riscontro alla stessa, cessano gli effetti della sospensione e l'agente della riscossione comunica in via telematica all’Agenzia delle entrate che non ha ottenuto l'adesione dell’interessato alla proposta di compensazione. In tal caso, le somme restano a disposizione dell'agente della riscossione, fino al 31 dicembre dell'anno successivo a quello dimessa a disposizione, per l'avvio dell'azione di pignoramento. </a:t>
            </a:r>
          </a:p>
          <a:p>
            <a:pPr marL="0" indent="0" algn="just">
              <a:buNone/>
            </a:pPr>
            <a:r>
              <a:rPr lang="it-IT" sz="2300" dirty="0"/>
              <a:t>La disposizione si applica anche alle somme dovute agli enti locali che si avvalgono di ADER (art. 20 bis d.lgs. n. 46/1999-ora art.127 d.lgs. n. 33/25).</a:t>
            </a:r>
          </a:p>
        </p:txBody>
      </p:sp>
      <p:sp>
        <p:nvSpPr>
          <p:cNvPr id="4" name="Segnaposto numero diapositiva 3">
            <a:extLst>
              <a:ext uri="{FF2B5EF4-FFF2-40B4-BE49-F238E27FC236}">
                <a16:creationId xmlns:a16="http://schemas.microsoft.com/office/drawing/2014/main" id="{99C4C316-75A9-5829-81B4-D882711367CF}"/>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25</a:t>
            </a:fld>
            <a:endParaRPr lang="it-IT">
              <a:solidFill>
                <a:prstClr val="black">
                  <a:tint val="75000"/>
                </a:prstClr>
              </a:solidFill>
            </a:endParaRPr>
          </a:p>
        </p:txBody>
      </p:sp>
      <p:pic>
        <p:nvPicPr>
          <p:cNvPr id="5" name="Immagine 4">
            <a:extLst>
              <a:ext uri="{FF2B5EF4-FFF2-40B4-BE49-F238E27FC236}">
                <a16:creationId xmlns:a16="http://schemas.microsoft.com/office/drawing/2014/main" id="{0562658B-160E-6A07-CCCB-FB5A6A80BA5A}"/>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83166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EA62C-102C-10A4-1CCB-C3433835CFAE}"/>
              </a:ext>
            </a:extLst>
          </p:cNvPr>
          <p:cNvSpPr>
            <a:spLocks noGrp="1"/>
          </p:cNvSpPr>
          <p:nvPr>
            <p:ph type="title"/>
          </p:nvPr>
        </p:nvSpPr>
        <p:spPr>
          <a:xfrm>
            <a:off x="609600" y="274637"/>
            <a:ext cx="10972800" cy="629129"/>
          </a:xfrm>
        </p:spPr>
        <p:txBody>
          <a:bodyPr>
            <a:normAutofit fontScale="90000"/>
          </a:bodyPr>
          <a:lstStyle/>
          <a:p>
            <a:r>
              <a:rPr lang="it-IT" dirty="0"/>
              <a:t>Misure premiali per il personale</a:t>
            </a:r>
          </a:p>
        </p:txBody>
      </p:sp>
      <p:sp>
        <p:nvSpPr>
          <p:cNvPr id="3" name="Segnaposto contenuto 2">
            <a:extLst>
              <a:ext uri="{FF2B5EF4-FFF2-40B4-BE49-F238E27FC236}">
                <a16:creationId xmlns:a16="http://schemas.microsoft.com/office/drawing/2014/main" id="{8C034195-772E-D596-3622-236BBF4008B0}"/>
              </a:ext>
            </a:extLst>
          </p:cNvPr>
          <p:cNvSpPr>
            <a:spLocks noGrp="1"/>
          </p:cNvSpPr>
          <p:nvPr>
            <p:ph idx="1"/>
          </p:nvPr>
        </p:nvSpPr>
        <p:spPr>
          <a:xfrm>
            <a:off x="269357" y="903767"/>
            <a:ext cx="11745433" cy="5452584"/>
          </a:xfrm>
        </p:spPr>
        <p:txBody>
          <a:bodyPr>
            <a:noAutofit/>
          </a:bodyPr>
          <a:lstStyle/>
          <a:p>
            <a:pPr marL="0" indent="0" algn="just">
              <a:buNone/>
            </a:pPr>
            <a:r>
              <a:rPr lang="it-IT" sz="2500" dirty="0"/>
              <a:t>I comuni (art. 1, comma 1091 legge n. 145/2019) possono, con proprio regolamento di organizzazione di competenza della Giunta, prevedere che </a:t>
            </a:r>
            <a:r>
              <a:rPr lang="it-IT" sz="2500" b="1" dirty="0"/>
              <a:t>il gettito complessivamente incassato (competenza e residui) per IMU e TARI a seguito dell'attività di recupero tributario</a:t>
            </a:r>
            <a:r>
              <a:rPr lang="it-IT" sz="2500" dirty="0"/>
              <a:t> posta in essere nelle varie modalità in cui tale attività può realizzarsi, </a:t>
            </a:r>
            <a:r>
              <a:rPr lang="it-IT" sz="2500" b="1" dirty="0"/>
              <a:t>nell’anno precedente </a:t>
            </a:r>
            <a:r>
              <a:rPr lang="it-IT" sz="2500" dirty="0"/>
              <a:t>a quello di riferimento, indipendentemente dal periodo di emissione dell’atto (includendo, quindi, anche le somme da rateizzazione e da riscossione coattiva), certificato dal conto consuntivo approvato, </a:t>
            </a:r>
            <a:r>
              <a:rPr lang="it-IT" sz="2500" b="1" dirty="0"/>
              <a:t>sia destinato, nella misura massima del 5%, </a:t>
            </a:r>
            <a:r>
              <a:rPr lang="it-IT" sz="2500" dirty="0"/>
              <a:t>al potenziamento delle risorse strumentali degli uffici comunali preposti alla gestione delle entrate e/o al trattamento accessorio del personale dipendente (dell’ufficio tributi ma anche di altri uffici che in vario modo concorrono al raggiungimento degli obiettivi del settore entrate), anche di qualifica dirigenziale, </a:t>
            </a:r>
            <a:r>
              <a:rPr lang="it-IT" sz="2500" b="1" dirty="0"/>
              <a:t>a titolo di incentivazione specifica che non può superare il 15% del trattamento tabellare annuo lordo individuale</a:t>
            </a:r>
            <a:r>
              <a:rPr lang="it-IT" sz="2500" dirty="0"/>
              <a:t>. La disposizione si applica a condizione che il bilancio e il rendiconto siano approvati nei termini stabiliti, anche se prorogati (Corte dei conti, Sez. Aut., del. n. 19/2021).</a:t>
            </a:r>
          </a:p>
        </p:txBody>
      </p:sp>
      <p:sp>
        <p:nvSpPr>
          <p:cNvPr id="4" name="Segnaposto numero diapositiva 3">
            <a:extLst>
              <a:ext uri="{FF2B5EF4-FFF2-40B4-BE49-F238E27FC236}">
                <a16:creationId xmlns:a16="http://schemas.microsoft.com/office/drawing/2014/main" id="{1BCBC230-4ECF-D34F-3533-E58F1F9875CA}"/>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26</a:t>
            </a:fld>
            <a:endParaRPr lang="it-IT">
              <a:solidFill>
                <a:prstClr val="black">
                  <a:tint val="75000"/>
                </a:prstClr>
              </a:solidFill>
            </a:endParaRPr>
          </a:p>
        </p:txBody>
      </p:sp>
      <p:pic>
        <p:nvPicPr>
          <p:cNvPr id="5" name="Immagine 4">
            <a:extLst>
              <a:ext uri="{FF2B5EF4-FFF2-40B4-BE49-F238E27FC236}">
                <a16:creationId xmlns:a16="http://schemas.microsoft.com/office/drawing/2014/main" id="{286BF452-EB6C-E28F-B01B-B5B290740DB0}"/>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035952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3C143-3CC0-B2D5-1D00-14051294ADA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E8950F2-0CF7-4B8C-A918-D191B9E5D76C}"/>
              </a:ext>
            </a:extLst>
          </p:cNvPr>
          <p:cNvSpPr>
            <a:spLocks noGrp="1"/>
          </p:cNvSpPr>
          <p:nvPr>
            <p:ph type="title"/>
          </p:nvPr>
        </p:nvSpPr>
        <p:spPr>
          <a:xfrm>
            <a:off x="609600" y="274638"/>
            <a:ext cx="10972800" cy="682292"/>
          </a:xfrm>
        </p:spPr>
        <p:txBody>
          <a:bodyPr>
            <a:normAutofit fontScale="90000"/>
          </a:bodyPr>
          <a:lstStyle/>
          <a:p>
            <a:r>
              <a:rPr lang="it-IT" dirty="0"/>
              <a:t>Misure premiali per il personale</a:t>
            </a:r>
          </a:p>
        </p:txBody>
      </p:sp>
      <p:sp>
        <p:nvSpPr>
          <p:cNvPr id="3" name="Segnaposto contenuto 2">
            <a:extLst>
              <a:ext uri="{FF2B5EF4-FFF2-40B4-BE49-F238E27FC236}">
                <a16:creationId xmlns:a16="http://schemas.microsoft.com/office/drawing/2014/main" id="{49F6E0D7-0E1A-425B-D102-3BB054CA4B82}"/>
              </a:ext>
            </a:extLst>
          </p:cNvPr>
          <p:cNvSpPr>
            <a:spLocks noGrp="1"/>
          </p:cNvSpPr>
          <p:nvPr>
            <p:ph idx="1"/>
          </p:nvPr>
        </p:nvSpPr>
        <p:spPr>
          <a:xfrm>
            <a:off x="269357" y="956930"/>
            <a:ext cx="11745433" cy="5764546"/>
          </a:xfrm>
        </p:spPr>
        <p:txBody>
          <a:bodyPr>
            <a:noAutofit/>
          </a:bodyPr>
          <a:lstStyle/>
          <a:p>
            <a:pPr marL="0" indent="0" algn="just">
              <a:buNone/>
            </a:pPr>
            <a:r>
              <a:rPr lang="it-IT" sz="2300" dirty="0"/>
              <a:t>La ripartizione del fondo tra quota da destinare al potenziamento delle risorse strumentali degli uffici comunali preposti alla gestione delle entrate e quota da destinare al riconoscimento del trattamento accessorio al personale dipendente sarà </a:t>
            </a:r>
            <a:r>
              <a:rPr lang="it-IT" sz="2300" b="1" dirty="0"/>
              <a:t>stabilita annualmente, in sede di predisposizione del bilancio di previsione</a:t>
            </a:r>
            <a:r>
              <a:rPr lang="it-IT" sz="2300" dirty="0"/>
              <a:t>.</a:t>
            </a:r>
          </a:p>
          <a:p>
            <a:pPr marL="0" indent="0" algn="just">
              <a:buNone/>
            </a:pPr>
            <a:r>
              <a:rPr lang="it-IT" sz="2300" b="1" dirty="0"/>
              <a:t>Successivamente, nella fase di assegnazione degli obiettivi del settore entrate verranno predeterminati gli obiettivi per accedere al trattamento accessorio</a:t>
            </a:r>
            <a:r>
              <a:rPr lang="it-IT" sz="2300" dirty="0"/>
              <a:t>, per i quali saranno definiti i tempi di attuazione, le fasi del processo, il personale coinvolto e gli indicatori di risultato. Gli obiettivi possono essere finalizzati, ad esempio, all’incremento del numero degli accertamenti notificati nell’anno, alla maggiore imposta accertata, alla maggiore imposta definita, alla tempestiva emissione degli avvisi nella prima parte dell’anno, al miglioramento del riscosso, alla bonifica delle banche dati, alla tempestiva lavorazione delle istanze di rimborso, alla riduzione dei tempi di erogazione dei servizi, ecc.</a:t>
            </a:r>
          </a:p>
          <a:p>
            <a:pPr marL="0" indent="0" algn="just">
              <a:buNone/>
            </a:pPr>
            <a:r>
              <a:rPr lang="it-IT" sz="2300" dirty="0"/>
              <a:t>Le quote da attribuire mediante contrattazione integrativa a ogni dipendente sono quantificate sulla base della percentuale di apporto quali-quantitativo alla realizzazione degli obiettivi del settore entrate e sono erogabili successivamente all’approvazione del consuntivo e della relazione sulla performance.</a:t>
            </a:r>
          </a:p>
        </p:txBody>
      </p:sp>
      <p:sp>
        <p:nvSpPr>
          <p:cNvPr id="4" name="Segnaposto numero diapositiva 3">
            <a:extLst>
              <a:ext uri="{FF2B5EF4-FFF2-40B4-BE49-F238E27FC236}">
                <a16:creationId xmlns:a16="http://schemas.microsoft.com/office/drawing/2014/main" id="{2A04405D-B2EA-6A8B-5EA2-420FBE9BE6E5}"/>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27</a:t>
            </a:fld>
            <a:endParaRPr lang="it-IT">
              <a:solidFill>
                <a:prstClr val="black">
                  <a:tint val="75000"/>
                </a:prstClr>
              </a:solidFill>
            </a:endParaRPr>
          </a:p>
        </p:txBody>
      </p:sp>
      <p:pic>
        <p:nvPicPr>
          <p:cNvPr id="5" name="Immagine 4">
            <a:extLst>
              <a:ext uri="{FF2B5EF4-FFF2-40B4-BE49-F238E27FC236}">
                <a16:creationId xmlns:a16="http://schemas.microsoft.com/office/drawing/2014/main" id="{9D110CF1-E667-D66A-6C50-C24FE63C05EA}"/>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9815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767F70-5150-F824-00F7-E7A94B414E6F}"/>
              </a:ext>
            </a:extLst>
          </p:cNvPr>
          <p:cNvSpPr>
            <a:spLocks noGrp="1"/>
          </p:cNvSpPr>
          <p:nvPr>
            <p:ph type="title"/>
          </p:nvPr>
        </p:nvSpPr>
        <p:spPr>
          <a:xfrm>
            <a:off x="609600" y="1221827"/>
            <a:ext cx="10972800" cy="2573995"/>
          </a:xfrm>
        </p:spPr>
        <p:txBody>
          <a:bodyPr>
            <a:normAutofit/>
          </a:bodyPr>
          <a:lstStyle/>
          <a:p>
            <a:r>
              <a:rPr lang="it-IT" sz="4800" dirty="0"/>
              <a:t>Strumenti e strategie per favorire l’adempimento spontaneo</a:t>
            </a:r>
          </a:p>
        </p:txBody>
      </p:sp>
      <p:sp>
        <p:nvSpPr>
          <p:cNvPr id="3" name="Segnaposto numero diapositiva 2">
            <a:extLst>
              <a:ext uri="{FF2B5EF4-FFF2-40B4-BE49-F238E27FC236}">
                <a16:creationId xmlns:a16="http://schemas.microsoft.com/office/drawing/2014/main" id="{A133A993-97F7-D656-B325-1B620C1D1C6F}"/>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28</a:t>
            </a:fld>
            <a:endParaRPr lang="it-IT">
              <a:solidFill>
                <a:prstClr val="black">
                  <a:tint val="75000"/>
                </a:prstClr>
              </a:solidFill>
            </a:endParaRPr>
          </a:p>
        </p:txBody>
      </p:sp>
      <p:pic>
        <p:nvPicPr>
          <p:cNvPr id="4" name="Immagine 3">
            <a:extLst>
              <a:ext uri="{FF2B5EF4-FFF2-40B4-BE49-F238E27FC236}">
                <a16:creationId xmlns:a16="http://schemas.microsoft.com/office/drawing/2014/main" id="{099FDC7F-117A-9065-018B-64977C716841}"/>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168819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C672B-05BF-FED6-1433-FE4CEB27AB13}"/>
              </a:ext>
            </a:extLst>
          </p:cNvPr>
          <p:cNvSpPr>
            <a:spLocks noGrp="1"/>
          </p:cNvSpPr>
          <p:nvPr>
            <p:ph type="title"/>
          </p:nvPr>
        </p:nvSpPr>
        <p:spPr>
          <a:xfrm>
            <a:off x="609600" y="274638"/>
            <a:ext cx="10972800" cy="457197"/>
          </a:xfrm>
        </p:spPr>
        <p:txBody>
          <a:bodyPr>
            <a:normAutofit fontScale="90000"/>
          </a:bodyPr>
          <a:lstStyle/>
          <a:p>
            <a:r>
              <a:rPr lang="it-IT" dirty="0"/>
              <a:t>Cassetto fiscale</a:t>
            </a:r>
          </a:p>
        </p:txBody>
      </p:sp>
      <p:sp>
        <p:nvSpPr>
          <p:cNvPr id="3" name="Segnaposto contenuto 2">
            <a:extLst>
              <a:ext uri="{FF2B5EF4-FFF2-40B4-BE49-F238E27FC236}">
                <a16:creationId xmlns:a16="http://schemas.microsoft.com/office/drawing/2014/main" id="{F8F9574D-6BEB-248B-532A-99829E080E9E}"/>
              </a:ext>
            </a:extLst>
          </p:cNvPr>
          <p:cNvSpPr>
            <a:spLocks noGrp="1"/>
          </p:cNvSpPr>
          <p:nvPr>
            <p:ph idx="1"/>
          </p:nvPr>
        </p:nvSpPr>
        <p:spPr>
          <a:xfrm>
            <a:off x="285749" y="731835"/>
            <a:ext cx="11634107" cy="5624515"/>
          </a:xfrm>
        </p:spPr>
        <p:txBody>
          <a:bodyPr>
            <a:noAutofit/>
          </a:bodyPr>
          <a:lstStyle/>
          <a:p>
            <a:pPr marL="0" indent="0" algn="just">
              <a:buNone/>
            </a:pPr>
            <a:r>
              <a:rPr lang="it-IT" sz="2300" dirty="0"/>
              <a:t>Per favorire l’adempimento spontaneo è necessario lo sviluppo di </a:t>
            </a:r>
            <a:r>
              <a:rPr lang="it-IT" sz="2300" b="1" dirty="0"/>
              <a:t>servizi digitali </a:t>
            </a:r>
            <a:r>
              <a:rPr lang="it-IT" sz="2300" dirty="0"/>
              <a:t>che consentano di assolvere agli obblighi dichiarativi, alle variazioni e cessazioni delle utenze, alle richieste di agevolazioni, alla possibilità di rateizzare i debiti ma anche che forniscano puntuali informazioni sulle scadenze e le opportunità di fruire di agevolazioni al pagamento.</a:t>
            </a:r>
          </a:p>
          <a:p>
            <a:pPr marL="0" indent="0" algn="just">
              <a:buNone/>
            </a:pPr>
            <a:r>
              <a:rPr lang="it-IT" sz="2300" dirty="0"/>
              <a:t>È utile, al riguardo, la messa in disponibilità di un </a:t>
            </a:r>
            <a:r>
              <a:rPr lang="it-IT" sz="2300" b="1" dirty="0"/>
              <a:t>cassetto fiscale </a:t>
            </a:r>
            <a:r>
              <a:rPr lang="it-IT" sz="2300" dirty="0"/>
              <a:t>di cui il contribuente possa avvalersi, ad esempio, per rateizzazioni, ravvedimento operoso, pagamenti online, iscrizione di una nuova utenza, cessazione di un’utenza, variazione di un’utenza, richiesta di agevolazione o riduzione o esenzione o esclusione, cambio di residenza, emigrazione presso altro Comune, annullamento/ rettifica accertamento in autotutela, annullamento/ rettifica cartella esattoriale, variazione di abitazione parte della quale viene destinata ad attività professionale.</a:t>
            </a:r>
          </a:p>
          <a:p>
            <a:pPr marL="0" indent="0" algn="just">
              <a:buNone/>
            </a:pPr>
            <a:r>
              <a:rPr lang="it-IT" sz="2300" dirty="0"/>
              <a:t>Alla facilitazione nell’inoltro delle istanze deve affiancarsi alla </a:t>
            </a:r>
            <a:r>
              <a:rPr lang="it-IT" sz="2300" b="1" dirty="0"/>
              <a:t>tempestività</a:t>
            </a:r>
            <a:r>
              <a:rPr lang="it-IT" sz="2300" dirty="0"/>
              <a:t> della lavorazione delle istanze dei contribuenti (ad esempio, l’aggiornamento delle variazioni intervenute nell’apertura e nella chiusura delle posizioni), tenuto conto che i ritardi incidono in modo esponenziale sulla proposizione del contenzioso, creano gravi disservizi e incidono sull’immagine del comune.</a:t>
            </a:r>
          </a:p>
        </p:txBody>
      </p:sp>
      <p:sp>
        <p:nvSpPr>
          <p:cNvPr id="4" name="Segnaposto numero diapositiva 3">
            <a:extLst>
              <a:ext uri="{FF2B5EF4-FFF2-40B4-BE49-F238E27FC236}">
                <a16:creationId xmlns:a16="http://schemas.microsoft.com/office/drawing/2014/main" id="{722093EF-3968-3CC6-D73C-1E9EA55686A1}"/>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29</a:t>
            </a:fld>
            <a:endParaRPr lang="it-IT">
              <a:solidFill>
                <a:prstClr val="black">
                  <a:tint val="75000"/>
                </a:prstClr>
              </a:solidFill>
            </a:endParaRPr>
          </a:p>
        </p:txBody>
      </p:sp>
      <p:pic>
        <p:nvPicPr>
          <p:cNvPr id="5" name="Immagine 4">
            <a:extLst>
              <a:ext uri="{FF2B5EF4-FFF2-40B4-BE49-F238E27FC236}">
                <a16:creationId xmlns:a16="http://schemas.microsoft.com/office/drawing/2014/main" id="{C1DE7A83-29AB-580F-1CC9-74A58D3EF99B}"/>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38379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E83034-FDD6-2231-9366-B99D27984B1B}"/>
              </a:ext>
            </a:extLst>
          </p:cNvPr>
          <p:cNvSpPr>
            <a:spLocks noGrp="1"/>
          </p:cNvSpPr>
          <p:nvPr>
            <p:ph type="title"/>
          </p:nvPr>
        </p:nvSpPr>
        <p:spPr>
          <a:xfrm>
            <a:off x="838200" y="-116958"/>
            <a:ext cx="10515600" cy="1658679"/>
          </a:xfrm>
        </p:spPr>
        <p:txBody>
          <a:bodyPr>
            <a:normAutofit/>
          </a:bodyPr>
          <a:lstStyle/>
          <a:p>
            <a:pPr marL="0" marR="0" lvl="0" indent="0" algn="ctr" defTabSz="914400" rtl="0" eaLnBrk="1" fontAlgn="auto" latinLnBrk="0" hangingPunct="1">
              <a:lnSpc>
                <a:spcPts val="2214"/>
              </a:lnSpc>
              <a:spcBef>
                <a:spcPct val="0"/>
              </a:spcBef>
              <a:spcAft>
                <a:spcPts val="0"/>
              </a:spcAft>
              <a:buClrTx/>
              <a:buSzTx/>
              <a:buFontTx/>
              <a:buNone/>
              <a:tabLst/>
              <a:defRPr/>
            </a:pPr>
            <a:br>
              <a:rPr kumimoji="0" lang="en-US" sz="1800" b="1" i="0" u="none" strike="noStrike" kern="1200" cap="none" spc="0" normalizeH="0" baseline="0" noProof="0" dirty="0">
                <a:ln>
                  <a:noFill/>
                </a:ln>
                <a:solidFill>
                  <a:srgbClr val="000000"/>
                </a:solidFill>
                <a:effectLst/>
                <a:uLnTx/>
                <a:uFillTx/>
                <a:latin typeface="Open Sans Bold"/>
                <a:ea typeface="Open Sans Bold"/>
                <a:cs typeface="Open Sans Bold"/>
                <a:sym typeface="Open Sans Bold"/>
              </a:rPr>
            </a:br>
            <a:r>
              <a:rPr kumimoji="0" lang="en-US" sz="1800" b="1" i="0" u="none" strike="noStrike" kern="1200" cap="none" spc="0" normalizeH="0" baseline="0" noProof="0" dirty="0" err="1">
                <a:ln>
                  <a:noFill/>
                </a:ln>
                <a:solidFill>
                  <a:srgbClr val="000000"/>
                </a:solidFill>
                <a:effectLst/>
                <a:uLnTx/>
                <a:uFillTx/>
                <a:latin typeface="Open Sans Bold"/>
                <a:ea typeface="Open Sans Bold"/>
                <a:cs typeface="Open Sans Bold"/>
                <a:sym typeface="Open Sans Bold"/>
              </a:rPr>
              <a:t>i</a:t>
            </a:r>
            <a:br>
              <a:rPr kumimoji="0" lang="en-US" sz="1800" b="1" i="0" u="none" strike="noStrike" kern="1200" cap="none" spc="0" normalizeH="0" baseline="0" noProof="0" dirty="0">
                <a:ln>
                  <a:noFill/>
                </a:ln>
                <a:solidFill>
                  <a:srgbClr val="000000"/>
                </a:solidFill>
                <a:effectLst/>
                <a:uLnTx/>
                <a:uFillTx/>
                <a:latin typeface="Open Sans Bold"/>
                <a:ea typeface="Open Sans Bold"/>
                <a:cs typeface="Open Sans Bold"/>
                <a:sym typeface="Open Sans Bold"/>
              </a:rPr>
            </a:br>
            <a:r>
              <a:rPr lang="it-IT" dirty="0"/>
              <a:t>La centralità della riscossione</a:t>
            </a:r>
          </a:p>
        </p:txBody>
      </p:sp>
      <p:sp>
        <p:nvSpPr>
          <p:cNvPr id="3" name="Segnaposto contenuto 2">
            <a:extLst>
              <a:ext uri="{FF2B5EF4-FFF2-40B4-BE49-F238E27FC236}">
                <a16:creationId xmlns:a16="http://schemas.microsoft.com/office/drawing/2014/main" id="{A5DE3D49-71D9-D4B4-1901-A5CCB63965A7}"/>
              </a:ext>
            </a:extLst>
          </p:cNvPr>
          <p:cNvSpPr>
            <a:spLocks noGrp="1"/>
          </p:cNvSpPr>
          <p:nvPr>
            <p:ph idx="1"/>
          </p:nvPr>
        </p:nvSpPr>
        <p:spPr>
          <a:xfrm>
            <a:off x="244548" y="1275906"/>
            <a:ext cx="11717079" cy="5216969"/>
          </a:xfrm>
        </p:spPr>
        <p:txBody>
          <a:bodyPr>
            <a:normAutofit/>
          </a:bodyPr>
          <a:lstStyle/>
          <a:p>
            <a:pPr marL="0" indent="0" algn="just">
              <a:buNone/>
            </a:pPr>
            <a:r>
              <a:rPr lang="it-IT" sz="2900" dirty="0"/>
              <a:t>La riscossione rappresenta il carburante per l’impostazione e l’attuazione delle politiche pubbliche degli enti locali. Bassi e disomogenei incassi impediscono la realizzazione dei progetti e il   soddisfacimento dei bisogni dei cittadini e, se perduranti, rappresentano l’anticamera del dissesto funzionale prima e finanziario poi. Come più volte rappresentato dalla Corte costituzionale, “una riscossione ordinata e tempestivamente controllabile delle entrate è elemento indefettibile di una corretta elaborazione e gestione del bilancio”. </a:t>
            </a:r>
          </a:p>
          <a:p>
            <a:pPr marL="0" indent="0" algn="just">
              <a:buNone/>
            </a:pPr>
            <a:r>
              <a:rPr lang="it-IT" sz="2900" dirty="0"/>
              <a:t>Eppure dalle analisi degli indici di realizzazione degli ultimi anni emerge come la scarsa capacità di trasformare gli accertamenti in riscossioni sia un dato costante, delineando un quadro finanziario complessivo negativo, specialmente per alcune aree territoriali.</a:t>
            </a:r>
          </a:p>
          <a:p>
            <a:pPr marL="0" indent="0">
              <a:buNone/>
            </a:pPr>
            <a:endParaRPr lang="it-IT" dirty="0"/>
          </a:p>
        </p:txBody>
      </p:sp>
      <p:pic>
        <p:nvPicPr>
          <p:cNvPr id="5" name="Immagine 4">
            <a:extLst>
              <a:ext uri="{FF2B5EF4-FFF2-40B4-BE49-F238E27FC236}">
                <a16:creationId xmlns:a16="http://schemas.microsoft.com/office/drawing/2014/main" id="{9CA48972-35AF-181F-DB1A-31E57D838E38}"/>
              </a:ext>
            </a:extLst>
          </p:cNvPr>
          <p:cNvPicPr>
            <a:picLocks noChangeAspect="1"/>
          </p:cNvPicPr>
          <p:nvPr/>
        </p:nvPicPr>
        <p:blipFill>
          <a:blip r:embed="rId2"/>
          <a:stretch>
            <a:fillRect/>
          </a:stretch>
        </p:blipFill>
        <p:spPr>
          <a:xfrm>
            <a:off x="9622464" y="244549"/>
            <a:ext cx="1902343" cy="669850"/>
          </a:xfrm>
          <a:prstGeom prst="rect">
            <a:avLst/>
          </a:prstGeom>
        </p:spPr>
      </p:pic>
      <p:pic>
        <p:nvPicPr>
          <p:cNvPr id="6" name="Immagine 5">
            <a:extLst>
              <a:ext uri="{FF2B5EF4-FFF2-40B4-BE49-F238E27FC236}">
                <a16:creationId xmlns:a16="http://schemas.microsoft.com/office/drawing/2014/main" id="{0837D081-A715-E885-D0F5-5B33548B1891}"/>
              </a:ext>
            </a:extLst>
          </p:cNvPr>
          <p:cNvPicPr>
            <a:picLocks noChangeAspect="1"/>
          </p:cNvPicPr>
          <p:nvPr/>
        </p:nvPicPr>
        <p:blipFill>
          <a:blip r:embed="rId3"/>
          <a:stretch>
            <a:fillRect/>
          </a:stretch>
        </p:blipFill>
        <p:spPr>
          <a:xfrm>
            <a:off x="218503" y="174331"/>
            <a:ext cx="3993226" cy="493819"/>
          </a:xfrm>
          <a:prstGeom prst="rect">
            <a:avLst/>
          </a:prstGeom>
        </p:spPr>
      </p:pic>
    </p:spTree>
    <p:extLst>
      <p:ext uri="{BB962C8B-B14F-4D97-AF65-F5344CB8AC3E}">
        <p14:creationId xmlns:p14="http://schemas.microsoft.com/office/powerpoint/2010/main" val="2982774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EAA943-76C3-DFD9-5F5D-C7ACD2D11B43}"/>
              </a:ext>
            </a:extLst>
          </p:cNvPr>
          <p:cNvSpPr>
            <a:spLocks noGrp="1"/>
          </p:cNvSpPr>
          <p:nvPr>
            <p:ph type="title"/>
          </p:nvPr>
        </p:nvSpPr>
        <p:spPr>
          <a:xfrm>
            <a:off x="609600" y="274638"/>
            <a:ext cx="10972800" cy="721405"/>
          </a:xfrm>
        </p:spPr>
        <p:txBody>
          <a:bodyPr>
            <a:normAutofit fontScale="90000"/>
          </a:bodyPr>
          <a:lstStyle/>
          <a:p>
            <a:r>
              <a:rPr lang="it-IT" dirty="0"/>
              <a:t>App IO/Pago-PA/SEND</a:t>
            </a:r>
          </a:p>
        </p:txBody>
      </p:sp>
      <p:sp>
        <p:nvSpPr>
          <p:cNvPr id="3" name="Segnaposto contenuto 2">
            <a:extLst>
              <a:ext uri="{FF2B5EF4-FFF2-40B4-BE49-F238E27FC236}">
                <a16:creationId xmlns:a16="http://schemas.microsoft.com/office/drawing/2014/main" id="{E4326BC8-4BC0-A1E6-B7A7-A8679103DF87}"/>
              </a:ext>
            </a:extLst>
          </p:cNvPr>
          <p:cNvSpPr>
            <a:spLocks noGrp="1"/>
          </p:cNvSpPr>
          <p:nvPr>
            <p:ph idx="1"/>
          </p:nvPr>
        </p:nvSpPr>
        <p:spPr>
          <a:xfrm>
            <a:off x="609600" y="1094015"/>
            <a:ext cx="10972800" cy="5032150"/>
          </a:xfrm>
        </p:spPr>
        <p:txBody>
          <a:bodyPr>
            <a:normAutofit fontScale="92500" lnSpcReduction="20000"/>
          </a:bodyPr>
          <a:lstStyle/>
          <a:p>
            <a:pPr marL="0" indent="0" algn="just">
              <a:buNone/>
            </a:pPr>
            <a:r>
              <a:rPr lang="it-IT" dirty="0"/>
              <a:t>Fra i servizi telematici da offrire, oltre al cassetto fiscale, è utile l’uso dell’</a:t>
            </a:r>
            <a:r>
              <a:rPr lang="it-IT" b="1" dirty="0"/>
              <a:t>app IO</a:t>
            </a:r>
            <a:r>
              <a:rPr lang="it-IT" dirty="0"/>
              <a:t>. Avvalendosi dell’app, l’ente locale può mettere a disposizione dei cittadini molteplici servizi. Ad esempio, in tema di TARI, messagistica di avviso delle scadenze tributarie e solleciti bonari, notifiche sull’emissione di un nuovo avviso di pagamento e possibilità di effettuare il pagamento dell’avviso di pagamento tramite PagoPA integrata nell’app. Con </a:t>
            </a:r>
            <a:r>
              <a:rPr lang="it-IT" b="1" dirty="0"/>
              <a:t>Pago- Pa</a:t>
            </a:r>
            <a:r>
              <a:rPr lang="it-IT" dirty="0"/>
              <a:t>, da un lato, il contribuente può disporre di più canali e opzioni di pagamento e conoscere i costi delle commissioni di pagamento in modo trasparente, dall’altro l’ente può gestire i pagamenti in modo più efficiente e economico, controllare e monitorare, in tempo reale, tutti gli incassi. Inoltre, attraverso l’integrazione di </a:t>
            </a:r>
            <a:r>
              <a:rPr lang="it-IT" b="1" dirty="0"/>
              <a:t>SEND</a:t>
            </a:r>
            <a:r>
              <a:rPr lang="it-IT" dirty="0"/>
              <a:t> (</a:t>
            </a:r>
            <a:r>
              <a:rPr lang="it-IT" dirty="0" err="1"/>
              <a:t>SErvizio</a:t>
            </a:r>
            <a:r>
              <a:rPr lang="it-IT" dirty="0"/>
              <a:t> Notifiche Digitali) nell’app IO è possibile ricevere l’avviso di notifiche digitali</a:t>
            </a:r>
          </a:p>
        </p:txBody>
      </p:sp>
      <p:sp>
        <p:nvSpPr>
          <p:cNvPr id="4" name="Segnaposto numero diapositiva 3">
            <a:extLst>
              <a:ext uri="{FF2B5EF4-FFF2-40B4-BE49-F238E27FC236}">
                <a16:creationId xmlns:a16="http://schemas.microsoft.com/office/drawing/2014/main" id="{5971DAED-182F-DA2E-E353-D4E6D8B2075A}"/>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30</a:t>
            </a:fld>
            <a:endParaRPr lang="it-IT">
              <a:solidFill>
                <a:prstClr val="black">
                  <a:tint val="75000"/>
                </a:prstClr>
              </a:solidFill>
            </a:endParaRPr>
          </a:p>
        </p:txBody>
      </p:sp>
      <p:pic>
        <p:nvPicPr>
          <p:cNvPr id="5" name="Immagine 4">
            <a:extLst>
              <a:ext uri="{FF2B5EF4-FFF2-40B4-BE49-F238E27FC236}">
                <a16:creationId xmlns:a16="http://schemas.microsoft.com/office/drawing/2014/main" id="{13517A09-5C5F-6672-7DDC-C8441C0A8403}"/>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229309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311E34-0D15-E379-0BB9-FA6862F34D61}"/>
              </a:ext>
            </a:extLst>
          </p:cNvPr>
          <p:cNvSpPr>
            <a:spLocks noGrp="1"/>
          </p:cNvSpPr>
          <p:nvPr>
            <p:ph type="title"/>
          </p:nvPr>
        </p:nvSpPr>
        <p:spPr>
          <a:xfrm>
            <a:off x="609600" y="274638"/>
            <a:ext cx="10972800" cy="661027"/>
          </a:xfrm>
        </p:spPr>
        <p:txBody>
          <a:bodyPr>
            <a:normAutofit fontScale="90000"/>
          </a:bodyPr>
          <a:lstStyle/>
          <a:p>
            <a:r>
              <a:rPr lang="it-IT" dirty="0"/>
              <a:t>Agevolazioni e Facilitazioni al pagamento</a:t>
            </a:r>
          </a:p>
        </p:txBody>
      </p:sp>
      <p:sp>
        <p:nvSpPr>
          <p:cNvPr id="3" name="Segnaposto contenuto 2">
            <a:extLst>
              <a:ext uri="{FF2B5EF4-FFF2-40B4-BE49-F238E27FC236}">
                <a16:creationId xmlns:a16="http://schemas.microsoft.com/office/drawing/2014/main" id="{A7AC3688-01C5-951A-ED53-E01A6D59DCBB}"/>
              </a:ext>
            </a:extLst>
          </p:cNvPr>
          <p:cNvSpPr>
            <a:spLocks noGrp="1"/>
          </p:cNvSpPr>
          <p:nvPr>
            <p:ph idx="1"/>
          </p:nvPr>
        </p:nvSpPr>
        <p:spPr>
          <a:xfrm>
            <a:off x="609600" y="1052623"/>
            <a:ext cx="10972800" cy="5073541"/>
          </a:xfrm>
        </p:spPr>
        <p:txBody>
          <a:bodyPr>
            <a:normAutofit fontScale="92500" lnSpcReduction="20000"/>
          </a:bodyPr>
          <a:lstStyle/>
          <a:p>
            <a:pPr marL="0" indent="0" algn="just">
              <a:buNone/>
            </a:pPr>
            <a:r>
              <a:rPr lang="it-IT" dirty="0"/>
              <a:t>Gli enti territoriali possono, con propria deliberazione, stabilire una riduzione fino al 20 per cento delle aliquote e delle tariffe delle proprie entrate tributarie e patrimoniali, applicabile a condizione che il soggetto passivo provveda ad adempiere mediante autorizzazione permanente all'addebito diretto del pagamento su conto corrente bancario o postale (art.118 ter DECRETO-LEGGE 19 maggio 2020, n. </a:t>
            </a:r>
            <a:r>
              <a:rPr lang="it-IT"/>
              <a:t>34).</a:t>
            </a:r>
            <a:endParaRPr lang="it-IT" dirty="0"/>
          </a:p>
          <a:p>
            <a:pPr marL="0" indent="0" algn="just">
              <a:buNone/>
            </a:pPr>
            <a:r>
              <a:rPr lang="it-IT" dirty="0"/>
              <a:t>Quanto alla TARI, che è destinata a coprire il costo del servizio di raccolta e smaltimento rifiuti, vanno previste nel regolamento più rate per il pagamento della tassa annuale, in acconto e a saldo. Ciò, oltre a rendere più agevole il pagamento, consentirà di avvicinare il momento del saldo mensile del servizio da parte del comune a quello di riscossione del tributo.</a:t>
            </a:r>
          </a:p>
        </p:txBody>
      </p:sp>
      <p:sp>
        <p:nvSpPr>
          <p:cNvPr id="4" name="Segnaposto numero diapositiva 3">
            <a:extLst>
              <a:ext uri="{FF2B5EF4-FFF2-40B4-BE49-F238E27FC236}">
                <a16:creationId xmlns:a16="http://schemas.microsoft.com/office/drawing/2014/main" id="{C96C2542-B8D6-09E4-F2E4-F526E233AC82}"/>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31</a:t>
            </a:fld>
            <a:endParaRPr lang="it-IT">
              <a:solidFill>
                <a:prstClr val="black">
                  <a:tint val="75000"/>
                </a:prstClr>
              </a:solidFill>
            </a:endParaRPr>
          </a:p>
        </p:txBody>
      </p:sp>
      <p:pic>
        <p:nvPicPr>
          <p:cNvPr id="5" name="Immagine 4">
            <a:extLst>
              <a:ext uri="{FF2B5EF4-FFF2-40B4-BE49-F238E27FC236}">
                <a16:creationId xmlns:a16="http://schemas.microsoft.com/office/drawing/2014/main" id="{8161976C-D38C-7EE0-8F01-6D35DCEC22E7}"/>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63173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F02BF-28E0-0329-2AB3-F5D1C01E6C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C82A162-DF24-4211-3B47-B79B1DE1EBCC}"/>
              </a:ext>
            </a:extLst>
          </p:cNvPr>
          <p:cNvSpPr>
            <a:spLocks noGrp="1"/>
          </p:cNvSpPr>
          <p:nvPr>
            <p:ph type="title"/>
          </p:nvPr>
        </p:nvSpPr>
        <p:spPr>
          <a:xfrm>
            <a:off x="609600" y="136524"/>
            <a:ext cx="10972800" cy="659217"/>
          </a:xfrm>
        </p:spPr>
        <p:txBody>
          <a:bodyPr>
            <a:normAutofit fontScale="90000"/>
          </a:bodyPr>
          <a:lstStyle/>
          <a:p>
            <a:r>
              <a:rPr lang="it-IT" dirty="0"/>
              <a:t>Bonus sociale rifiuti</a:t>
            </a:r>
          </a:p>
        </p:txBody>
      </p:sp>
      <p:sp>
        <p:nvSpPr>
          <p:cNvPr id="3" name="Segnaposto contenuto 2">
            <a:extLst>
              <a:ext uri="{FF2B5EF4-FFF2-40B4-BE49-F238E27FC236}">
                <a16:creationId xmlns:a16="http://schemas.microsoft.com/office/drawing/2014/main" id="{3B40F3A5-F060-8ADC-DF2D-1FA369969C5E}"/>
              </a:ext>
            </a:extLst>
          </p:cNvPr>
          <p:cNvSpPr>
            <a:spLocks noGrp="1"/>
          </p:cNvSpPr>
          <p:nvPr>
            <p:ph idx="1"/>
          </p:nvPr>
        </p:nvSpPr>
        <p:spPr>
          <a:xfrm>
            <a:off x="359229" y="795742"/>
            <a:ext cx="11413671" cy="5711384"/>
          </a:xfrm>
        </p:spPr>
        <p:txBody>
          <a:bodyPr>
            <a:noAutofit/>
          </a:bodyPr>
          <a:lstStyle/>
          <a:p>
            <a:pPr marL="0" indent="0" algn="just">
              <a:buNone/>
            </a:pPr>
            <a:r>
              <a:rPr lang="it-IT" sz="2800" dirty="0"/>
              <a:t>Per ridurre la platea degli inadempienti, è utile la previsioni di riduzioni/esenzioni per categorie di contribuenti con Indicatore della situazione economica equivalente (ISEE) sotto determinate soglie caratteristiche di disagio economico-sociale. </a:t>
            </a:r>
          </a:p>
          <a:p>
            <a:pPr marL="0" indent="0" algn="just">
              <a:buNone/>
            </a:pPr>
            <a:r>
              <a:rPr lang="it-IT" sz="2800" dirty="0"/>
              <a:t>Dal 1° gennaio 2025 si applica per legge il bonus sociale rifiuti.</a:t>
            </a:r>
          </a:p>
          <a:p>
            <a:pPr marL="0" indent="0" algn="just">
              <a:buNone/>
            </a:pPr>
            <a:r>
              <a:rPr lang="it-IT" sz="2800" dirty="0"/>
              <a:t>L'accesso al bonus è  riconosciuto  ai nuclei familiari il cui ISEE non  risulti  superiore  a  9.530  euro, elevato a 20.000 euro limitatamente ai nuclei  familiari  con  almeno quattro figli a carico, con riferimento ad una unica fornitura di servizio di gestione integrato dei rifiuti urbani, nella  titolarità di  uno dei componenti del nucleo familiare. </a:t>
            </a:r>
          </a:p>
          <a:p>
            <a:pPr marL="0" indent="0" algn="just">
              <a:buNone/>
            </a:pPr>
            <a:r>
              <a:rPr lang="it-IT" sz="2800" dirty="0"/>
              <a:t>L'agevolazione consiste  in  una riduzione del 25 per cento della tassa sui  rifiuti  (TARI)  o  della tariffa corrispettiva. </a:t>
            </a:r>
          </a:p>
        </p:txBody>
      </p:sp>
      <p:sp>
        <p:nvSpPr>
          <p:cNvPr id="4" name="Segnaposto numero diapositiva 3">
            <a:extLst>
              <a:ext uri="{FF2B5EF4-FFF2-40B4-BE49-F238E27FC236}">
                <a16:creationId xmlns:a16="http://schemas.microsoft.com/office/drawing/2014/main" id="{A3408765-9432-F520-5A09-A5F9E153E74F}"/>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32</a:t>
            </a:fld>
            <a:endParaRPr lang="it-IT">
              <a:solidFill>
                <a:prstClr val="black">
                  <a:tint val="75000"/>
                </a:prstClr>
              </a:solidFill>
            </a:endParaRPr>
          </a:p>
        </p:txBody>
      </p:sp>
      <p:pic>
        <p:nvPicPr>
          <p:cNvPr id="5" name="Immagine 4">
            <a:extLst>
              <a:ext uri="{FF2B5EF4-FFF2-40B4-BE49-F238E27FC236}">
                <a16:creationId xmlns:a16="http://schemas.microsoft.com/office/drawing/2014/main" id="{8EB3C4A3-2702-344C-9C39-F68BF9D5BD1A}"/>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092501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9E074-FA08-CEC7-C851-FC2EAC35D21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E77C74-37A7-4F9C-B909-8A0CAB73B0E2}"/>
              </a:ext>
            </a:extLst>
          </p:cNvPr>
          <p:cNvSpPr>
            <a:spLocks noGrp="1"/>
          </p:cNvSpPr>
          <p:nvPr>
            <p:ph type="title"/>
          </p:nvPr>
        </p:nvSpPr>
        <p:spPr>
          <a:xfrm>
            <a:off x="609600" y="136524"/>
            <a:ext cx="10972800" cy="1064955"/>
          </a:xfrm>
        </p:spPr>
        <p:txBody>
          <a:bodyPr>
            <a:normAutofit/>
          </a:bodyPr>
          <a:lstStyle/>
          <a:p>
            <a:r>
              <a:rPr lang="it-IT" dirty="0"/>
              <a:t>Bonus sociale rifiuti</a:t>
            </a:r>
          </a:p>
        </p:txBody>
      </p:sp>
      <p:sp>
        <p:nvSpPr>
          <p:cNvPr id="3" name="Segnaposto contenuto 2">
            <a:extLst>
              <a:ext uri="{FF2B5EF4-FFF2-40B4-BE49-F238E27FC236}">
                <a16:creationId xmlns:a16="http://schemas.microsoft.com/office/drawing/2014/main" id="{54460EEA-318F-EBE9-5D5A-BB56C6F31BDA}"/>
              </a:ext>
            </a:extLst>
          </p:cNvPr>
          <p:cNvSpPr>
            <a:spLocks noGrp="1"/>
          </p:cNvSpPr>
          <p:nvPr>
            <p:ph idx="1"/>
          </p:nvPr>
        </p:nvSpPr>
        <p:spPr>
          <a:xfrm>
            <a:off x="283978" y="1127050"/>
            <a:ext cx="11624044" cy="5358809"/>
          </a:xfrm>
        </p:spPr>
        <p:txBody>
          <a:bodyPr>
            <a:noAutofit/>
          </a:bodyPr>
          <a:lstStyle/>
          <a:p>
            <a:pPr marL="0" indent="0" algn="just">
              <a:buNone/>
            </a:pPr>
            <a:r>
              <a:rPr lang="it-IT" sz="2600" dirty="0"/>
              <a:t>Il bonus sociale per i  rifiuti, in conformità con quanto avviene per i  bonus sociali relativi all'energia elettrica, al gas e al  servizio  idrico integrato, è riconosciuto automaticamente agli utenti  domestici  sulla base delle dichiarazioni sostitutive uniche (</a:t>
            </a:r>
            <a:r>
              <a:rPr lang="it-IT" sz="2600" dirty="0" err="1"/>
              <a:t>Dsu</a:t>
            </a:r>
            <a:r>
              <a:rPr lang="it-IT" sz="2600" dirty="0"/>
              <a:t>) necessarie per il </a:t>
            </a:r>
            <a:r>
              <a:rPr lang="it-IT" sz="2600"/>
              <a:t>calcolo dell’Isee </a:t>
            </a:r>
            <a:r>
              <a:rPr lang="it-IT" sz="2600" dirty="0"/>
              <a:t>che  soddisfino  i  requisiti.</a:t>
            </a:r>
          </a:p>
          <a:p>
            <a:pPr marL="0" indent="0" algn="just">
              <a:buNone/>
            </a:pPr>
            <a:r>
              <a:rPr lang="it-IT" sz="2600" dirty="0"/>
              <a:t>Per la copertura degli oneri derivanti dalla applicazione  della agevolazione è istituita da ARERA una  apposita componente  perequativa di 6 euro,  applicata  alla  generalità dell'utenza, domestica e non domestica.</a:t>
            </a:r>
          </a:p>
          <a:p>
            <a:pPr marL="0" indent="0" algn="just">
              <a:buNone/>
            </a:pPr>
            <a:r>
              <a:rPr lang="it-IT" sz="2600" dirty="0"/>
              <a:t>Nei fatti si attua una sorta di solidarietà forzata a livello nazionale e non comunale. L’effetto è che ci saranno numerosi Comuni in cui le entrate da componente perequativa saranno superiori al costo del bonus che sarà loro riversato.</a:t>
            </a:r>
          </a:p>
          <a:p>
            <a:pPr marL="0" indent="0" algn="just">
              <a:buNone/>
            </a:pPr>
            <a:r>
              <a:rPr lang="it-IT" sz="2600" dirty="0"/>
              <a:t>La componente perequativa si aggiunge alle due componenti perequative introdotte nel 2024 (quella sui rifiuti pescati accidentalmente e quella sugli eventi calamitosi).</a:t>
            </a:r>
          </a:p>
          <a:p>
            <a:pPr marL="0" indent="0" algn="just">
              <a:buNone/>
            </a:pPr>
            <a:endParaRPr lang="it-IT" sz="2400" dirty="0"/>
          </a:p>
        </p:txBody>
      </p:sp>
      <p:sp>
        <p:nvSpPr>
          <p:cNvPr id="4" name="Segnaposto numero diapositiva 3">
            <a:extLst>
              <a:ext uri="{FF2B5EF4-FFF2-40B4-BE49-F238E27FC236}">
                <a16:creationId xmlns:a16="http://schemas.microsoft.com/office/drawing/2014/main" id="{A694AC80-AD34-BB81-0B20-CEC52DAE7049}"/>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33</a:t>
            </a:fld>
            <a:endParaRPr lang="it-IT">
              <a:solidFill>
                <a:prstClr val="black">
                  <a:tint val="75000"/>
                </a:prstClr>
              </a:solidFill>
            </a:endParaRPr>
          </a:p>
        </p:txBody>
      </p:sp>
      <p:pic>
        <p:nvPicPr>
          <p:cNvPr id="5" name="Immagine 4">
            <a:extLst>
              <a:ext uri="{FF2B5EF4-FFF2-40B4-BE49-F238E27FC236}">
                <a16:creationId xmlns:a16="http://schemas.microsoft.com/office/drawing/2014/main" id="{D083DACE-04EC-5100-D45C-969C3B68833A}"/>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345227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753D6-4FE0-EFB7-BF7E-42A529452D52}"/>
              </a:ext>
            </a:extLst>
          </p:cNvPr>
          <p:cNvSpPr>
            <a:spLocks noGrp="1"/>
          </p:cNvSpPr>
          <p:nvPr>
            <p:ph type="title"/>
          </p:nvPr>
        </p:nvSpPr>
        <p:spPr>
          <a:xfrm>
            <a:off x="609600" y="274638"/>
            <a:ext cx="10972800" cy="618497"/>
          </a:xfrm>
        </p:spPr>
        <p:txBody>
          <a:bodyPr>
            <a:normAutofit fontScale="90000"/>
          </a:bodyPr>
          <a:lstStyle/>
          <a:p>
            <a:r>
              <a:rPr lang="it-IT" dirty="0"/>
              <a:t>Esenzioni /riduzioni</a:t>
            </a:r>
          </a:p>
        </p:txBody>
      </p:sp>
      <p:sp>
        <p:nvSpPr>
          <p:cNvPr id="3" name="Segnaposto contenuto 2">
            <a:extLst>
              <a:ext uri="{FF2B5EF4-FFF2-40B4-BE49-F238E27FC236}">
                <a16:creationId xmlns:a16="http://schemas.microsoft.com/office/drawing/2014/main" id="{1A76D17E-1582-388B-5D64-C369FB083EB6}"/>
              </a:ext>
            </a:extLst>
          </p:cNvPr>
          <p:cNvSpPr>
            <a:spLocks noGrp="1"/>
          </p:cNvSpPr>
          <p:nvPr>
            <p:ph idx="1"/>
          </p:nvPr>
        </p:nvSpPr>
        <p:spPr>
          <a:xfrm>
            <a:off x="340243" y="993442"/>
            <a:ext cx="11432658" cy="5284893"/>
          </a:xfrm>
        </p:spPr>
        <p:txBody>
          <a:bodyPr>
            <a:noAutofit/>
          </a:bodyPr>
          <a:lstStyle/>
          <a:p>
            <a:pPr marL="0" indent="0" algn="just">
              <a:buNone/>
            </a:pPr>
            <a:r>
              <a:rPr lang="it-IT" sz="2700" dirty="0"/>
              <a:t>L'agevolazione sulla TARI per le famiglie a basso reddito non è una novità assoluta, poiché alcuni comuni già applicavano sconti o esenzioni. Tuttavia, il nuovo decreto introduce due grandi innovazioni:</a:t>
            </a:r>
          </a:p>
          <a:p>
            <a:pPr marL="0" indent="0" algn="just">
              <a:buNone/>
            </a:pPr>
            <a:r>
              <a:rPr lang="it-IT" sz="2700" dirty="0"/>
              <a:t>Uniformità nazionale: prima, ogni Comune aveva regole proprie per concedere le agevolazioni. Ora, lo sconto segue criteri stabiliti a livello nazionale.</a:t>
            </a:r>
          </a:p>
          <a:p>
            <a:pPr marL="0" indent="0" algn="just">
              <a:buNone/>
            </a:pPr>
            <a:r>
              <a:rPr lang="it-IT" sz="2700" dirty="0"/>
              <a:t>Riconoscimento automatico: mentre in passato serviva una richiesta da parte degli interessati, ora il bonus verrà  assegnato automaticamente grazie ai dati ISEE forniti dall'INPS al Sii (sistema informativo integrato) e dal Sii a </a:t>
            </a:r>
            <a:r>
              <a:rPr lang="it-IT" sz="2700" dirty="0" err="1"/>
              <a:t>Sgate</a:t>
            </a:r>
            <a:r>
              <a:rPr lang="it-IT" sz="2700" dirty="0"/>
              <a:t> (sistema di gestione delle agevolazioni sulle tariffe energetiche),</a:t>
            </a:r>
          </a:p>
          <a:p>
            <a:pPr marL="0" indent="0" algn="just">
              <a:buNone/>
            </a:pPr>
            <a:r>
              <a:rPr lang="it-IT" sz="2700" dirty="0"/>
              <a:t>Il comma 660 della legge 147/2013 autorizza ancora oggi il mantenimento degli eventuali bonus locali a carico del bilancio locale, che si andrebbero quindi a cumulare con quello statale.</a:t>
            </a:r>
          </a:p>
          <a:p>
            <a:pPr marL="0" indent="0" algn="just">
              <a:buNone/>
            </a:pPr>
            <a:endParaRPr lang="it-IT" sz="2400" dirty="0"/>
          </a:p>
        </p:txBody>
      </p:sp>
      <p:sp>
        <p:nvSpPr>
          <p:cNvPr id="4" name="Segnaposto numero diapositiva 3">
            <a:extLst>
              <a:ext uri="{FF2B5EF4-FFF2-40B4-BE49-F238E27FC236}">
                <a16:creationId xmlns:a16="http://schemas.microsoft.com/office/drawing/2014/main" id="{B7D3E7ED-0CDA-4577-40A1-8D3BE7D7505E}"/>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34</a:t>
            </a:fld>
            <a:endParaRPr lang="it-IT">
              <a:solidFill>
                <a:prstClr val="black">
                  <a:tint val="75000"/>
                </a:prstClr>
              </a:solidFill>
            </a:endParaRPr>
          </a:p>
        </p:txBody>
      </p:sp>
      <p:pic>
        <p:nvPicPr>
          <p:cNvPr id="5" name="Immagine 4">
            <a:extLst>
              <a:ext uri="{FF2B5EF4-FFF2-40B4-BE49-F238E27FC236}">
                <a16:creationId xmlns:a16="http://schemas.microsoft.com/office/drawing/2014/main" id="{D07697B2-C475-C739-CA33-C42923CE3D3E}"/>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3762230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D91E5-99A8-64E0-5C81-329A13F41FC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817D08-5795-3DAB-232B-3FA4A26087B0}"/>
              </a:ext>
            </a:extLst>
          </p:cNvPr>
          <p:cNvSpPr>
            <a:spLocks noGrp="1"/>
          </p:cNvSpPr>
          <p:nvPr>
            <p:ph type="title"/>
          </p:nvPr>
        </p:nvSpPr>
        <p:spPr>
          <a:xfrm>
            <a:off x="609600" y="274638"/>
            <a:ext cx="10972800" cy="337683"/>
          </a:xfrm>
        </p:spPr>
        <p:txBody>
          <a:bodyPr>
            <a:normAutofit fontScale="90000"/>
          </a:bodyPr>
          <a:lstStyle/>
          <a:p>
            <a:r>
              <a:rPr lang="it-IT" dirty="0"/>
              <a:t>Baratto</a:t>
            </a:r>
          </a:p>
        </p:txBody>
      </p:sp>
      <p:sp>
        <p:nvSpPr>
          <p:cNvPr id="3" name="Segnaposto contenuto 2">
            <a:extLst>
              <a:ext uri="{FF2B5EF4-FFF2-40B4-BE49-F238E27FC236}">
                <a16:creationId xmlns:a16="http://schemas.microsoft.com/office/drawing/2014/main" id="{6F43212E-1129-F60C-60D1-8F0425BE0A72}"/>
              </a:ext>
            </a:extLst>
          </p:cNvPr>
          <p:cNvSpPr>
            <a:spLocks noGrp="1"/>
          </p:cNvSpPr>
          <p:nvPr>
            <p:ph idx="1"/>
          </p:nvPr>
        </p:nvSpPr>
        <p:spPr>
          <a:xfrm>
            <a:off x="359229" y="710292"/>
            <a:ext cx="11413671" cy="5568043"/>
          </a:xfrm>
        </p:spPr>
        <p:txBody>
          <a:bodyPr>
            <a:noAutofit/>
          </a:bodyPr>
          <a:lstStyle/>
          <a:p>
            <a:pPr marL="0" indent="0" algn="just">
              <a:buNone/>
            </a:pPr>
            <a:r>
              <a:rPr lang="it-IT" sz="2500" dirty="0"/>
              <a:t>Altra misura utile per ridurre la platea degli inadempienti, è la previsione di modalità alternative di adempimento dell’obbligazione tributaria, regolamentando il c.d. </a:t>
            </a:r>
            <a:r>
              <a:rPr lang="it-IT" sz="2500" b="1" dirty="0"/>
              <a:t>baratto amministrativo </a:t>
            </a:r>
            <a:r>
              <a:rPr lang="it-IT" sz="2500" dirty="0"/>
              <a:t>previsto dall’art. 190 del d.lgs. n. 50/2016. In forza di tale norma, gli enti territoriali possono definire con apposita delibera i criteri e le condizioni per la realizzazione di contratti di partenariato sociale, sulla base di progetti presentati da cittadini  singoli o associati, purché individuati in relazione a un preciso ambito territoriale. I contratti possono riguardare la pulizia, la manutenzione, l’abbellimento di aree verdi, piazze o strade, ovvero la loro valorizzazione mediante iniziative culturali di vario genere, interventi di decoro urbano, di recupero e riuso con finalità di interesse generale, di aree e beni immobili inutilizzati. In relazione alla tipologia degli interventi, gli enti territoriali individuano riduzioni o esenzioni di tributi corrispondenti al tipo di attività svolta dal privato o dall’associazione ovvero comunque utili alla comunità di riferimento in un’ottica di recupero del valore sociale della partecipazione dei cittadini alla stessa.</a:t>
            </a:r>
          </a:p>
        </p:txBody>
      </p:sp>
      <p:sp>
        <p:nvSpPr>
          <p:cNvPr id="4" name="Segnaposto numero diapositiva 3">
            <a:extLst>
              <a:ext uri="{FF2B5EF4-FFF2-40B4-BE49-F238E27FC236}">
                <a16:creationId xmlns:a16="http://schemas.microsoft.com/office/drawing/2014/main" id="{6444F35E-D575-88C6-8B07-802F7CAFED7A}"/>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35</a:t>
            </a:fld>
            <a:endParaRPr lang="it-IT">
              <a:solidFill>
                <a:prstClr val="black">
                  <a:tint val="75000"/>
                </a:prstClr>
              </a:solidFill>
            </a:endParaRPr>
          </a:p>
        </p:txBody>
      </p:sp>
      <p:pic>
        <p:nvPicPr>
          <p:cNvPr id="5" name="Immagine 4">
            <a:extLst>
              <a:ext uri="{FF2B5EF4-FFF2-40B4-BE49-F238E27FC236}">
                <a16:creationId xmlns:a16="http://schemas.microsoft.com/office/drawing/2014/main" id="{6134EEF4-524F-A715-8B5C-299BADE7217C}"/>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837551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F1983-23DB-A466-089C-34BB62BCC902}"/>
              </a:ext>
            </a:extLst>
          </p:cNvPr>
          <p:cNvSpPr>
            <a:spLocks noGrp="1"/>
          </p:cNvSpPr>
          <p:nvPr>
            <p:ph type="title"/>
          </p:nvPr>
        </p:nvSpPr>
        <p:spPr>
          <a:xfrm>
            <a:off x="609600" y="274639"/>
            <a:ext cx="10972800" cy="777984"/>
          </a:xfrm>
        </p:spPr>
        <p:txBody>
          <a:bodyPr>
            <a:normAutofit/>
          </a:bodyPr>
          <a:lstStyle/>
          <a:p>
            <a:r>
              <a:rPr lang="it-IT" dirty="0"/>
              <a:t>Esenzioni /riduzioni/baratto e copertura in BPF</a:t>
            </a:r>
          </a:p>
        </p:txBody>
      </p:sp>
      <p:sp>
        <p:nvSpPr>
          <p:cNvPr id="3" name="Segnaposto contenuto 2">
            <a:extLst>
              <a:ext uri="{FF2B5EF4-FFF2-40B4-BE49-F238E27FC236}">
                <a16:creationId xmlns:a16="http://schemas.microsoft.com/office/drawing/2014/main" id="{994EEBC3-4F5F-3995-55FB-755D5DBB5DCA}"/>
              </a:ext>
            </a:extLst>
          </p:cNvPr>
          <p:cNvSpPr>
            <a:spLocks noGrp="1"/>
          </p:cNvSpPr>
          <p:nvPr>
            <p:ph idx="1"/>
          </p:nvPr>
        </p:nvSpPr>
        <p:spPr>
          <a:xfrm>
            <a:off x="218503" y="1052623"/>
            <a:ext cx="11652368" cy="5413490"/>
          </a:xfrm>
        </p:spPr>
        <p:txBody>
          <a:bodyPr>
            <a:noAutofit/>
          </a:bodyPr>
          <a:lstStyle/>
          <a:p>
            <a:pPr marL="0" indent="0" algn="just">
              <a:buNone/>
            </a:pPr>
            <a:r>
              <a:rPr lang="it-IT" sz="3000" dirty="0"/>
              <a:t>Entrambe le opzioni, bonus locale e baratto, richiedono nel BPF stanziamenti a copertura e, quindi, vanno attentamente ponderate. È indubbio, però, che un’analisi delle posizioni di morosità continuata connessa a carenza di beni/ somme pignorabili potrebbe costituire una base di valutazione sulle scelte programmatiche da compiere. L’individuazione ponderata di posizioni da ammettere a esenzioni/riduzioni impedirebbe il sorgere di nuove morosità e il miglioramento della capacità di riscossione e, quindi, una minore misura degli accantonamenti al FCDE che compenserebbe gli stanziamenti a copertura delle citate spese fiscali, consentendo il conseguimento di un valore aggiunto a quello di tutela delle fragilità e di sviluppo della partecipazione dei cittadini al benessere della comunità</a:t>
            </a:r>
          </a:p>
        </p:txBody>
      </p:sp>
      <p:sp>
        <p:nvSpPr>
          <p:cNvPr id="4" name="Segnaposto numero diapositiva 3">
            <a:extLst>
              <a:ext uri="{FF2B5EF4-FFF2-40B4-BE49-F238E27FC236}">
                <a16:creationId xmlns:a16="http://schemas.microsoft.com/office/drawing/2014/main" id="{76A2FBB1-3964-4462-A4D8-9468A06DF250}"/>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36</a:t>
            </a:fld>
            <a:endParaRPr lang="it-IT">
              <a:solidFill>
                <a:prstClr val="black">
                  <a:tint val="75000"/>
                </a:prstClr>
              </a:solidFill>
            </a:endParaRPr>
          </a:p>
        </p:txBody>
      </p:sp>
      <p:pic>
        <p:nvPicPr>
          <p:cNvPr id="5" name="Immagine 4">
            <a:extLst>
              <a:ext uri="{FF2B5EF4-FFF2-40B4-BE49-F238E27FC236}">
                <a16:creationId xmlns:a16="http://schemas.microsoft.com/office/drawing/2014/main" id="{41B79173-D9A3-4BCE-E84F-98D8A174B5A5}"/>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42544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97B67-E8BF-4403-AC21-C4DA83DED692}"/>
              </a:ext>
            </a:extLst>
          </p:cNvPr>
          <p:cNvSpPr>
            <a:spLocks noGrp="1"/>
          </p:cNvSpPr>
          <p:nvPr>
            <p:ph type="title"/>
          </p:nvPr>
        </p:nvSpPr>
        <p:spPr>
          <a:xfrm>
            <a:off x="609600" y="274639"/>
            <a:ext cx="10972800" cy="427110"/>
          </a:xfrm>
        </p:spPr>
        <p:txBody>
          <a:bodyPr>
            <a:normAutofit fontScale="90000"/>
          </a:bodyPr>
          <a:lstStyle/>
          <a:p>
            <a:r>
              <a:rPr lang="it-IT" dirty="0"/>
              <a:t>Rateazioni</a:t>
            </a:r>
          </a:p>
        </p:txBody>
      </p:sp>
      <p:sp>
        <p:nvSpPr>
          <p:cNvPr id="3" name="Segnaposto contenuto 2">
            <a:extLst>
              <a:ext uri="{FF2B5EF4-FFF2-40B4-BE49-F238E27FC236}">
                <a16:creationId xmlns:a16="http://schemas.microsoft.com/office/drawing/2014/main" id="{64C5A52E-67F6-F730-D47B-C804E48EBF53}"/>
              </a:ext>
            </a:extLst>
          </p:cNvPr>
          <p:cNvSpPr>
            <a:spLocks noGrp="1"/>
          </p:cNvSpPr>
          <p:nvPr>
            <p:ph idx="1"/>
          </p:nvPr>
        </p:nvSpPr>
        <p:spPr>
          <a:xfrm>
            <a:off x="276447" y="839971"/>
            <a:ext cx="11578096" cy="5430199"/>
          </a:xfrm>
        </p:spPr>
        <p:txBody>
          <a:bodyPr>
            <a:noAutofit/>
          </a:bodyPr>
          <a:lstStyle/>
          <a:p>
            <a:pPr marL="0" indent="0" algn="just">
              <a:buNone/>
            </a:pPr>
            <a:r>
              <a:rPr lang="it-IT" sz="2600" dirty="0"/>
              <a:t>Vanno facilitati i pagamenti e agevolata la regolarizzazione della posizione tributaria attraverso un’efficace </a:t>
            </a:r>
            <a:r>
              <a:rPr lang="it-IT" sz="2600" b="1" dirty="0"/>
              <a:t>disciplina della rateazione, tarata sulle evidenze empiriche locali, </a:t>
            </a:r>
            <a:r>
              <a:rPr lang="it-IT" sz="2600" dirty="0"/>
              <a:t>che consenta a coloro che hanno ricevuto avvisi di accertamento e dichiarano di trovarsi in temporanea situazione di difficoltà economica di rateizzare il proprio debito.</a:t>
            </a:r>
          </a:p>
          <a:p>
            <a:pPr marL="0" indent="0" algn="just">
              <a:buNone/>
            </a:pPr>
            <a:r>
              <a:rPr lang="it-IT" sz="2600" dirty="0"/>
              <a:t>Poiché i crediti assistiti da </a:t>
            </a:r>
            <a:r>
              <a:rPr lang="it-IT" sz="2600" b="1" dirty="0"/>
              <a:t>fideiussione</a:t>
            </a:r>
            <a:r>
              <a:rPr lang="it-IT" sz="2600" dirty="0"/>
              <a:t> non richiedono accantonamenti in bilancio al FCDE, è utile, oltre che per le finalità proprie di garanzia della riscossione del credito, la previsione regolamentare che subordini la concessione di rateizzazione degli avvisi di accertamento per importi superiori a un ammontare significativo (rispetto ai crediti propri della specifica realtà territoriale) al rilascio di fideiussione bancaria o assicurativa. In tal modo per l’importo coperto da fideiussione si riduce l’ammontare da accantonare nel fondo.</a:t>
            </a:r>
          </a:p>
          <a:p>
            <a:pPr marL="0" indent="0" algn="just">
              <a:buNone/>
            </a:pPr>
            <a:r>
              <a:rPr lang="it-IT" sz="2600" dirty="0"/>
              <a:t>Particolare rilevanza deve inoltre essere attribuita alla vigilanza ed al </a:t>
            </a:r>
            <a:r>
              <a:rPr lang="it-IT" sz="2600" b="1" dirty="0"/>
              <a:t>monitoraggio</a:t>
            </a:r>
            <a:r>
              <a:rPr lang="it-IT" sz="2600" dirty="0"/>
              <a:t> sul puntuale pagamento di tutti gli importi che siano stati rateizzati.</a:t>
            </a:r>
          </a:p>
        </p:txBody>
      </p:sp>
      <p:sp>
        <p:nvSpPr>
          <p:cNvPr id="4" name="Segnaposto numero diapositiva 3">
            <a:extLst>
              <a:ext uri="{FF2B5EF4-FFF2-40B4-BE49-F238E27FC236}">
                <a16:creationId xmlns:a16="http://schemas.microsoft.com/office/drawing/2014/main" id="{A8FB13FC-D4EA-4F3F-B5CF-5790B3CC1C11}"/>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37</a:t>
            </a:fld>
            <a:endParaRPr lang="it-IT">
              <a:solidFill>
                <a:prstClr val="black">
                  <a:tint val="75000"/>
                </a:prstClr>
              </a:solidFill>
            </a:endParaRPr>
          </a:p>
        </p:txBody>
      </p:sp>
      <p:pic>
        <p:nvPicPr>
          <p:cNvPr id="5" name="Immagine 4">
            <a:extLst>
              <a:ext uri="{FF2B5EF4-FFF2-40B4-BE49-F238E27FC236}">
                <a16:creationId xmlns:a16="http://schemas.microsoft.com/office/drawing/2014/main" id="{DFF0CD97-287C-0826-6ACC-F6062915F950}"/>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373028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D273A9-8309-A6FD-D920-795419862784}"/>
              </a:ext>
            </a:extLst>
          </p:cNvPr>
          <p:cNvSpPr>
            <a:spLocks noGrp="1"/>
          </p:cNvSpPr>
          <p:nvPr>
            <p:ph type="title"/>
          </p:nvPr>
        </p:nvSpPr>
        <p:spPr>
          <a:xfrm>
            <a:off x="609600" y="274639"/>
            <a:ext cx="10972800" cy="692924"/>
          </a:xfrm>
        </p:spPr>
        <p:txBody>
          <a:bodyPr>
            <a:normAutofit/>
          </a:bodyPr>
          <a:lstStyle/>
          <a:p>
            <a:r>
              <a:rPr lang="it-IT" sz="3600" dirty="0"/>
              <a:t>Ravvedimento operoso</a:t>
            </a:r>
          </a:p>
        </p:txBody>
      </p:sp>
      <p:sp>
        <p:nvSpPr>
          <p:cNvPr id="3" name="Segnaposto contenuto 2">
            <a:extLst>
              <a:ext uri="{FF2B5EF4-FFF2-40B4-BE49-F238E27FC236}">
                <a16:creationId xmlns:a16="http://schemas.microsoft.com/office/drawing/2014/main" id="{DAEC61DF-18F4-5BD7-113A-0AF9828DB880}"/>
              </a:ext>
            </a:extLst>
          </p:cNvPr>
          <p:cNvSpPr>
            <a:spLocks noGrp="1"/>
          </p:cNvSpPr>
          <p:nvPr>
            <p:ph idx="1"/>
          </p:nvPr>
        </p:nvSpPr>
        <p:spPr>
          <a:xfrm>
            <a:off x="218503" y="967563"/>
            <a:ext cx="11774832" cy="5528930"/>
          </a:xfrm>
        </p:spPr>
        <p:txBody>
          <a:bodyPr>
            <a:noAutofit/>
          </a:bodyPr>
          <a:lstStyle/>
          <a:p>
            <a:pPr marL="0" indent="0" algn="just">
              <a:buNone/>
            </a:pPr>
            <a:r>
              <a:rPr lang="it-IT" sz="2500" dirty="0"/>
              <a:t>Sempre nella logica di prevenire azioni autoritative, è importante agevolare il </a:t>
            </a:r>
            <a:r>
              <a:rPr lang="it-IT" sz="2500" b="1" dirty="0"/>
              <a:t>ravvedimento operoso </a:t>
            </a:r>
            <a:r>
              <a:rPr lang="it-IT" sz="2500" dirty="0"/>
              <a:t>con riduzione delle sanzioni per chi paga volontariamente anche se in ritardo. A tal fine, prima della notifica degli avvisi di accertamento, è utile che i soggetti inadempienti, agli indirizzi di posta elettronica certificata o, in caso di indirizzo PEC non attivo, mediante posta ordinaria ricevano una </a:t>
            </a:r>
            <a:r>
              <a:rPr lang="it-IT" sz="2500" b="1" dirty="0"/>
              <a:t>lettera di compliance </a:t>
            </a:r>
            <a:r>
              <a:rPr lang="it-IT" sz="2500" dirty="0"/>
              <a:t>con cui vengono informati della possibilità di avvalersi dell’istituto del ravvedimento operoso per il versamento del tributo dovuto con l’applicazione degli interessi legali e l’applicazione delle sanzioni ridotte oppure della possibilità di comunicare al Comune che nulla è dovuto per avvenuto regolare versamento o dichiarazione, evitandosi così l’emissione di avvisi di accertamento per omesso o parziale versamento o per infedele o omessa dichiarazione. In tale contesto, l’</a:t>
            </a:r>
            <a:r>
              <a:rPr lang="it-IT" sz="2500" b="1" dirty="0"/>
              <a:t>operazione compliance</a:t>
            </a:r>
            <a:r>
              <a:rPr lang="it-IT" sz="2500" dirty="0"/>
              <a:t> deve essere un metodo operativo non episodico ma che dovrà precedere sistematicamente la fase autoritativa vera e propria dell’emissione degli avvisi di accertamento esecutivi. Sarebbe funzionale personalizzare le lettere di compliance con riferimenti alle risultanze patrimoniali e personali del debitore così da rilevare i rischi di subire possibili pignoramenti.</a:t>
            </a:r>
          </a:p>
        </p:txBody>
      </p:sp>
      <p:sp>
        <p:nvSpPr>
          <p:cNvPr id="4" name="Segnaposto numero diapositiva 3">
            <a:extLst>
              <a:ext uri="{FF2B5EF4-FFF2-40B4-BE49-F238E27FC236}">
                <a16:creationId xmlns:a16="http://schemas.microsoft.com/office/drawing/2014/main" id="{D36D5310-04AD-5EF0-CCCB-04CD6D7E512A}"/>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38</a:t>
            </a:fld>
            <a:endParaRPr lang="it-IT">
              <a:solidFill>
                <a:prstClr val="black">
                  <a:tint val="75000"/>
                </a:prstClr>
              </a:solidFill>
            </a:endParaRPr>
          </a:p>
        </p:txBody>
      </p:sp>
      <p:pic>
        <p:nvPicPr>
          <p:cNvPr id="5" name="Immagine 4">
            <a:extLst>
              <a:ext uri="{FF2B5EF4-FFF2-40B4-BE49-F238E27FC236}">
                <a16:creationId xmlns:a16="http://schemas.microsoft.com/office/drawing/2014/main" id="{33C79281-862E-C682-8A86-7F2F5AAE3FC5}"/>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554035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1FC752-B4C3-2682-6B36-3255A0E5057C}"/>
              </a:ext>
            </a:extLst>
          </p:cNvPr>
          <p:cNvSpPr>
            <a:spLocks noGrp="1"/>
          </p:cNvSpPr>
          <p:nvPr>
            <p:ph type="title"/>
          </p:nvPr>
        </p:nvSpPr>
        <p:spPr>
          <a:xfrm>
            <a:off x="609600" y="136524"/>
            <a:ext cx="10972800" cy="1150016"/>
          </a:xfrm>
        </p:spPr>
        <p:txBody>
          <a:bodyPr>
            <a:noAutofit/>
          </a:bodyPr>
          <a:lstStyle/>
          <a:p>
            <a:r>
              <a:rPr lang="it-IT" sz="2900" dirty="0"/>
              <a:t>Misure preventive di contrasto all’evasione da riscossione</a:t>
            </a:r>
          </a:p>
        </p:txBody>
      </p:sp>
      <p:sp>
        <p:nvSpPr>
          <p:cNvPr id="3" name="Segnaposto contenuto 2">
            <a:extLst>
              <a:ext uri="{FF2B5EF4-FFF2-40B4-BE49-F238E27FC236}">
                <a16:creationId xmlns:a16="http://schemas.microsoft.com/office/drawing/2014/main" id="{F5C6A3C8-7363-114C-3769-42043DCA9A01}"/>
              </a:ext>
            </a:extLst>
          </p:cNvPr>
          <p:cNvSpPr>
            <a:spLocks noGrp="1"/>
          </p:cNvSpPr>
          <p:nvPr>
            <p:ph idx="1"/>
          </p:nvPr>
        </p:nvSpPr>
        <p:spPr>
          <a:xfrm>
            <a:off x="425302" y="1105786"/>
            <a:ext cx="11419368" cy="5401339"/>
          </a:xfrm>
        </p:spPr>
        <p:txBody>
          <a:bodyPr>
            <a:noAutofit/>
          </a:bodyPr>
          <a:lstStyle/>
          <a:p>
            <a:pPr marL="0" indent="0" algn="just">
              <a:buNone/>
            </a:pPr>
            <a:r>
              <a:rPr lang="it-IT" sz="2600" dirty="0"/>
              <a:t>Gli enti locali competenti al rilascio di licenze, autorizzazioni, concessioni e dei relativi rinnovi, alla ricezione di segnalazioni certificate di inizio attività, uniche o condizionate, concernenti attività commerciali o produttive possono dispone, con norma regolamentare, che il </a:t>
            </a:r>
            <a:r>
              <a:rPr lang="it-IT" sz="2600" b="1" dirty="0"/>
              <a:t>rilascio o il rinnovo e la permanenza </a:t>
            </a:r>
            <a:r>
              <a:rPr lang="it-IT" sz="2600" dirty="0"/>
              <a:t>in esercizio siano </a:t>
            </a:r>
            <a:r>
              <a:rPr lang="it-IT" sz="2600" b="1" dirty="0"/>
              <a:t>subordinati alla verifica della regolarità del pagamento </a:t>
            </a:r>
            <a:r>
              <a:rPr lang="it-IT" sz="2600" dirty="0"/>
              <a:t>dei tributi locali da parte dei soggetti richiedenti (art. 15 ter dl n. 34/2019).</a:t>
            </a:r>
          </a:p>
          <a:p>
            <a:pPr marL="0" indent="0" algn="just">
              <a:buNone/>
            </a:pPr>
            <a:r>
              <a:rPr lang="it-IT" sz="2600" dirty="0"/>
              <a:t>Spetta ai relativi regolamenti comunali recepire e procedimentalizzare la norma.</a:t>
            </a:r>
          </a:p>
          <a:p>
            <a:pPr marL="0" indent="0" algn="just">
              <a:buNone/>
            </a:pPr>
            <a:r>
              <a:rPr lang="it-IT" sz="2600" dirty="0"/>
              <a:t>Si configura </a:t>
            </a:r>
            <a:r>
              <a:rPr lang="it-IT" sz="2600" b="1" dirty="0"/>
              <a:t>irregolarità tributaria </a:t>
            </a:r>
            <a:r>
              <a:rPr lang="it-IT" sz="2600" dirty="0"/>
              <a:t>allorquando il contribuente abbia un debito fiscale a seguito di parziale o mancato versamento alla scadenza ordinaria, di avviso di accertamento non sospeso amministrativamente o giudizialmente, cartella esattoriale/ingiunzione, per un importo complessivo superiore all’ importo determinato nel regolamento. Il Consiglio di Stato, con sentenza n. 8875/2022, ha escluso che il credito tributario debba essere definitivamente accertato.</a:t>
            </a:r>
          </a:p>
        </p:txBody>
      </p:sp>
      <p:sp>
        <p:nvSpPr>
          <p:cNvPr id="4" name="Segnaposto numero diapositiva 3">
            <a:extLst>
              <a:ext uri="{FF2B5EF4-FFF2-40B4-BE49-F238E27FC236}">
                <a16:creationId xmlns:a16="http://schemas.microsoft.com/office/drawing/2014/main" id="{0402DF24-A871-EF73-0D4B-DD1A52034E11}"/>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39</a:t>
            </a:fld>
            <a:endParaRPr lang="it-IT">
              <a:solidFill>
                <a:prstClr val="black">
                  <a:tint val="75000"/>
                </a:prstClr>
              </a:solidFill>
            </a:endParaRPr>
          </a:p>
        </p:txBody>
      </p:sp>
      <p:pic>
        <p:nvPicPr>
          <p:cNvPr id="5" name="Immagine 4">
            <a:extLst>
              <a:ext uri="{FF2B5EF4-FFF2-40B4-BE49-F238E27FC236}">
                <a16:creationId xmlns:a16="http://schemas.microsoft.com/office/drawing/2014/main" id="{638BB603-3180-C599-F39A-50034C474B7F}"/>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05770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2E0519-1666-5A43-A097-93C47F477668}"/>
              </a:ext>
            </a:extLst>
          </p:cNvPr>
          <p:cNvSpPr>
            <a:spLocks noGrp="1"/>
          </p:cNvSpPr>
          <p:nvPr>
            <p:ph type="title"/>
          </p:nvPr>
        </p:nvSpPr>
        <p:spPr>
          <a:xfrm>
            <a:off x="838200" y="365125"/>
            <a:ext cx="10515600" cy="846987"/>
          </a:xfrm>
        </p:spPr>
        <p:txBody>
          <a:bodyPr>
            <a:noAutofit/>
          </a:bodyPr>
          <a:lstStyle/>
          <a:p>
            <a:pPr algn="ctr"/>
            <a:r>
              <a:rPr lang="it-IT" sz="2800" dirty="0"/>
              <a:t>Andamento delle riscossioni-esercizio 2023- Titolo I</a:t>
            </a:r>
            <a:br>
              <a:rPr lang="it-IT" sz="2800" dirty="0"/>
            </a:br>
            <a:r>
              <a:rPr lang="it-IT" sz="2800" dirty="0"/>
              <a:t>Corte dei conti 19 marzo 2025-Audizione federalismo</a:t>
            </a:r>
          </a:p>
        </p:txBody>
      </p:sp>
      <p:pic>
        <p:nvPicPr>
          <p:cNvPr id="5" name="Segnaposto contenuto 4">
            <a:extLst>
              <a:ext uri="{FF2B5EF4-FFF2-40B4-BE49-F238E27FC236}">
                <a16:creationId xmlns:a16="http://schemas.microsoft.com/office/drawing/2014/main" id="{44BEF0E0-D985-7B4D-A287-73DE711E49E5}"/>
              </a:ext>
            </a:extLst>
          </p:cNvPr>
          <p:cNvPicPr>
            <a:picLocks noGrp="1" noChangeAspect="1"/>
          </p:cNvPicPr>
          <p:nvPr>
            <p:ph sz="half" idx="1"/>
          </p:nvPr>
        </p:nvPicPr>
        <p:blipFill>
          <a:blip r:embed="rId3"/>
          <a:stretch>
            <a:fillRect/>
          </a:stretch>
        </p:blipFill>
        <p:spPr>
          <a:xfrm>
            <a:off x="414671" y="1488558"/>
            <a:ext cx="6104662" cy="4688405"/>
          </a:xfrm>
          <a:prstGeom prst="rect">
            <a:avLst/>
          </a:prstGeom>
        </p:spPr>
      </p:pic>
      <p:sp>
        <p:nvSpPr>
          <p:cNvPr id="4" name="Segnaposto contenuto 3">
            <a:extLst>
              <a:ext uri="{FF2B5EF4-FFF2-40B4-BE49-F238E27FC236}">
                <a16:creationId xmlns:a16="http://schemas.microsoft.com/office/drawing/2014/main" id="{3865D2E1-11A0-E222-69FD-78D67D1CD379}"/>
              </a:ext>
            </a:extLst>
          </p:cNvPr>
          <p:cNvSpPr>
            <a:spLocks noGrp="1"/>
          </p:cNvSpPr>
          <p:nvPr>
            <p:ph sz="half" idx="2"/>
          </p:nvPr>
        </p:nvSpPr>
        <p:spPr>
          <a:xfrm>
            <a:off x="6671733" y="1488558"/>
            <a:ext cx="5105595" cy="4688405"/>
          </a:xfrm>
        </p:spPr>
        <p:txBody>
          <a:bodyPr>
            <a:normAutofit lnSpcReduction="10000"/>
          </a:bodyPr>
          <a:lstStyle/>
          <a:p>
            <a:pPr marL="0" indent="0" algn="just">
              <a:buNone/>
            </a:pPr>
            <a:r>
              <a:rPr lang="it-IT" b="1" dirty="0"/>
              <a:t>Riscossione complessiva </a:t>
            </a:r>
          </a:p>
          <a:p>
            <a:pPr marL="0" indent="0" algn="just">
              <a:buNone/>
            </a:pPr>
            <a:r>
              <a:rPr lang="it-IT" dirty="0"/>
              <a:t>Nord Est 73%   Nord Ovest  68%</a:t>
            </a:r>
          </a:p>
          <a:p>
            <a:pPr marL="0" indent="0" algn="just">
              <a:buNone/>
            </a:pPr>
            <a:r>
              <a:rPr lang="it-IT" dirty="0"/>
              <a:t>Centro 50% Sud 43% Isole sotto il 40%.</a:t>
            </a:r>
          </a:p>
          <a:p>
            <a:pPr marL="0" indent="0" algn="just">
              <a:buNone/>
            </a:pPr>
            <a:r>
              <a:rPr lang="it-IT" dirty="0"/>
              <a:t> </a:t>
            </a:r>
            <a:r>
              <a:rPr lang="it-IT" b="1" dirty="0"/>
              <a:t>Riscossione c/competenza</a:t>
            </a:r>
          </a:p>
          <a:p>
            <a:pPr marL="0" indent="0" algn="just">
              <a:buNone/>
            </a:pPr>
            <a:r>
              <a:rPr lang="it-IT" dirty="0"/>
              <a:t> Nord Est 82%    Nord </a:t>
            </a:r>
            <a:r>
              <a:rPr lang="it-IT" dirty="0" err="1"/>
              <a:t>Oves</a:t>
            </a:r>
            <a:r>
              <a:rPr lang="it-IT" dirty="0"/>
              <a:t> 78%</a:t>
            </a:r>
          </a:p>
          <a:p>
            <a:pPr marL="0" indent="0" algn="just">
              <a:buNone/>
            </a:pPr>
            <a:r>
              <a:rPr lang="it-IT" dirty="0"/>
              <a:t> Centro 73     Sud 71     Isole 61%</a:t>
            </a:r>
          </a:p>
          <a:p>
            <a:pPr marL="0" indent="0" algn="just">
              <a:buNone/>
            </a:pPr>
            <a:r>
              <a:rPr lang="it-IT" b="1" dirty="0"/>
              <a:t>Riscossione c/residui</a:t>
            </a:r>
          </a:p>
          <a:p>
            <a:pPr marL="0" indent="0" algn="just">
              <a:buNone/>
            </a:pPr>
            <a:r>
              <a:rPr lang="it-IT" dirty="0"/>
              <a:t>Nord Est 43%   Nord Ovest 40%</a:t>
            </a:r>
          </a:p>
          <a:p>
            <a:pPr marL="0" indent="0" algn="just">
              <a:buNone/>
            </a:pPr>
            <a:r>
              <a:rPr lang="it-IT" dirty="0"/>
              <a:t>Centro e Isole 20%     Sud 18%</a:t>
            </a:r>
          </a:p>
          <a:p>
            <a:pPr marL="0" indent="0">
              <a:buNone/>
            </a:pPr>
            <a:endParaRPr lang="it-IT" dirty="0"/>
          </a:p>
        </p:txBody>
      </p:sp>
      <p:pic>
        <p:nvPicPr>
          <p:cNvPr id="3" name="Immagine 2">
            <a:extLst>
              <a:ext uri="{FF2B5EF4-FFF2-40B4-BE49-F238E27FC236}">
                <a16:creationId xmlns:a16="http://schemas.microsoft.com/office/drawing/2014/main" id="{3C52D8D1-55DF-C0B8-D101-B2D2332EE7B3}"/>
              </a:ext>
            </a:extLst>
          </p:cNvPr>
          <p:cNvPicPr>
            <a:picLocks noChangeAspect="1"/>
          </p:cNvPicPr>
          <p:nvPr/>
        </p:nvPicPr>
        <p:blipFill>
          <a:blip r:embed="rId4"/>
          <a:stretch>
            <a:fillRect/>
          </a:stretch>
        </p:blipFill>
        <p:spPr>
          <a:xfrm flipH="1">
            <a:off x="10313578" y="365125"/>
            <a:ext cx="1339703" cy="846988"/>
          </a:xfrm>
          <a:prstGeom prst="rect">
            <a:avLst/>
          </a:prstGeom>
        </p:spPr>
      </p:pic>
    </p:spTree>
    <p:extLst>
      <p:ext uri="{BB962C8B-B14F-4D97-AF65-F5344CB8AC3E}">
        <p14:creationId xmlns:p14="http://schemas.microsoft.com/office/powerpoint/2010/main" val="1804250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5A3E2A-6C8E-A1BF-D55E-7D1204BBD0F0}"/>
              </a:ext>
            </a:extLst>
          </p:cNvPr>
          <p:cNvSpPr>
            <a:spLocks noGrp="1"/>
          </p:cNvSpPr>
          <p:nvPr>
            <p:ph type="title"/>
          </p:nvPr>
        </p:nvSpPr>
        <p:spPr>
          <a:xfrm>
            <a:off x="609600" y="274637"/>
            <a:ext cx="10972800" cy="926841"/>
          </a:xfrm>
        </p:spPr>
        <p:txBody>
          <a:bodyPr>
            <a:normAutofit/>
          </a:bodyPr>
          <a:lstStyle/>
          <a:p>
            <a:r>
              <a:rPr lang="it-IT" dirty="0"/>
              <a:t>Misure preventive di contrasto</a:t>
            </a:r>
          </a:p>
        </p:txBody>
      </p:sp>
      <p:sp>
        <p:nvSpPr>
          <p:cNvPr id="3" name="Segnaposto contenuto 2">
            <a:extLst>
              <a:ext uri="{FF2B5EF4-FFF2-40B4-BE49-F238E27FC236}">
                <a16:creationId xmlns:a16="http://schemas.microsoft.com/office/drawing/2014/main" id="{41F940EB-9A02-466A-FEB4-323213952349}"/>
              </a:ext>
            </a:extLst>
          </p:cNvPr>
          <p:cNvSpPr>
            <a:spLocks noGrp="1"/>
          </p:cNvSpPr>
          <p:nvPr>
            <p:ph idx="1"/>
          </p:nvPr>
        </p:nvSpPr>
        <p:spPr>
          <a:xfrm>
            <a:off x="297711" y="946299"/>
            <a:ext cx="11536325" cy="5410052"/>
          </a:xfrm>
        </p:spPr>
        <p:txBody>
          <a:bodyPr>
            <a:noAutofit/>
          </a:bodyPr>
          <a:lstStyle/>
          <a:p>
            <a:pPr marL="0" indent="0" algn="just">
              <a:buNone/>
            </a:pPr>
            <a:r>
              <a:rPr lang="it-IT" sz="2500" b="1" dirty="0"/>
              <a:t>Per le attività in essere</a:t>
            </a:r>
            <a:r>
              <a:rPr lang="it-IT" sz="2500" dirty="0"/>
              <a:t>, l’ufficio SUAP provvede a inviare all'Ufficio Tributi l’elenco dei soggetti che hanno licenze, autorizzazioni e concessioni attive e dei quali è necessario verificare la posizione di irregolarità tributaria. In caso di esito negativo della verifica da parte del Comune sulla regolarità tributaria, l’ufficio SUAP notifica all’interessato la comunicazione di avvio del procedimento di sospensione dell’attività di cui alle licenze, autorizzazioni, concessioni e segnalazioni certificate di inizio attività, assegnando un termine di ? giorni per la regolarizzazione e la produzione dell’attestazione di pagamento nonché la presentazione di eventuali memorie. Decorso infruttuosamente tale termine nei ? giorni successivi viene emesso, da parte dell’Ufficio SUAP, il provvedimento di sospensione per un periodo di ? giorni, previa notifica del provvedimento da parte del Comune al contribuente interessato.</a:t>
            </a:r>
          </a:p>
          <a:p>
            <a:pPr marL="0" indent="0" algn="just">
              <a:buNone/>
            </a:pPr>
            <a:r>
              <a:rPr lang="it-IT" sz="2500" dirty="0"/>
              <a:t>Qualora gli interessati non regolarizzino la loro posizione entro il predetto termine, il Settore SUAP procederà con determina dirigenziale alla revoca della licenza / autorizzazione / concessione o a disporre la cessazione dell’attività in caso di SCIA.</a:t>
            </a:r>
          </a:p>
        </p:txBody>
      </p:sp>
      <p:sp>
        <p:nvSpPr>
          <p:cNvPr id="4" name="Segnaposto numero diapositiva 3">
            <a:extLst>
              <a:ext uri="{FF2B5EF4-FFF2-40B4-BE49-F238E27FC236}">
                <a16:creationId xmlns:a16="http://schemas.microsoft.com/office/drawing/2014/main" id="{B654FC0F-324D-D7A1-6DE1-4CDA737AA0F6}"/>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40</a:t>
            </a:fld>
            <a:endParaRPr lang="it-IT">
              <a:solidFill>
                <a:prstClr val="black">
                  <a:tint val="75000"/>
                </a:prstClr>
              </a:solidFill>
            </a:endParaRPr>
          </a:p>
        </p:txBody>
      </p:sp>
      <p:pic>
        <p:nvPicPr>
          <p:cNvPr id="5" name="Immagine 4">
            <a:extLst>
              <a:ext uri="{FF2B5EF4-FFF2-40B4-BE49-F238E27FC236}">
                <a16:creationId xmlns:a16="http://schemas.microsoft.com/office/drawing/2014/main" id="{F1AA9330-A393-AACE-3AFC-EC66E73FE632}"/>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623437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4771-08AF-C87A-76EE-FECFA6072EC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BD21C4-E0BE-62B5-6CD7-AEBC7EE7B894}"/>
              </a:ext>
            </a:extLst>
          </p:cNvPr>
          <p:cNvSpPr>
            <a:spLocks noGrp="1"/>
          </p:cNvSpPr>
          <p:nvPr>
            <p:ph type="title"/>
          </p:nvPr>
        </p:nvSpPr>
        <p:spPr>
          <a:xfrm>
            <a:off x="609600" y="274637"/>
            <a:ext cx="10972800" cy="799251"/>
          </a:xfrm>
        </p:spPr>
        <p:txBody>
          <a:bodyPr>
            <a:normAutofit/>
          </a:bodyPr>
          <a:lstStyle/>
          <a:p>
            <a:r>
              <a:rPr lang="it-IT" dirty="0"/>
              <a:t> Misure preventive di contrasto</a:t>
            </a:r>
          </a:p>
        </p:txBody>
      </p:sp>
      <p:sp>
        <p:nvSpPr>
          <p:cNvPr id="3" name="Segnaposto contenuto 2">
            <a:extLst>
              <a:ext uri="{FF2B5EF4-FFF2-40B4-BE49-F238E27FC236}">
                <a16:creationId xmlns:a16="http://schemas.microsoft.com/office/drawing/2014/main" id="{427C42D0-8912-E2CE-AD0E-CA2D9B687B1A}"/>
              </a:ext>
            </a:extLst>
          </p:cNvPr>
          <p:cNvSpPr>
            <a:spLocks noGrp="1"/>
          </p:cNvSpPr>
          <p:nvPr>
            <p:ph idx="1"/>
          </p:nvPr>
        </p:nvSpPr>
        <p:spPr>
          <a:xfrm>
            <a:off x="297711" y="1073889"/>
            <a:ext cx="11536325" cy="5282462"/>
          </a:xfrm>
        </p:spPr>
        <p:txBody>
          <a:bodyPr>
            <a:noAutofit/>
          </a:bodyPr>
          <a:lstStyle/>
          <a:p>
            <a:pPr marL="0" indent="0" algn="just">
              <a:buNone/>
            </a:pPr>
            <a:r>
              <a:rPr lang="it-IT" sz="2400" b="1" dirty="0"/>
              <a:t>In caso di rilascio/rinnovo di licenze, autorizzazioni, concessioni</a:t>
            </a:r>
            <a:r>
              <a:rPr lang="it-IT" sz="2400" dirty="0"/>
              <a:t>, l’ufficio SUAP, una volta ricevuta l’istanza, tenuto conto dei termini di legge previsti per il rilascio del provvedimento o per l’accoglimento della richiesta, procede ad inviare all’Ufficio Tributi i nominativi dei soggetti che hanno fatto richiesta di rilascio di licenze, autorizzazioni, concessioni e dei relativi rinnovi o che hanno depositato segnalazioni certificate di inizio attività - SCIA, uniche o condizionate, (ai fini dell’attestazione di regolarità tributaria del soggetto istante.</a:t>
            </a:r>
          </a:p>
          <a:p>
            <a:pPr marL="0" indent="0" algn="just">
              <a:buNone/>
            </a:pPr>
            <a:r>
              <a:rPr lang="it-IT" sz="2400" dirty="0"/>
              <a:t>Entro ? giorni dalla comunicazione l’Ufficio Tributi effettua le necessarie verifiche e ne trasmette gli esiti all’ufficio SUAP. In caso di irregolarità tributaria l’ufficio SUAP sospende il procedimento e assegna agli interessati un termine di ? giorni per la regolarizzazione e la produzione dell’attestazione di pagamento nonché la presentazione di eventuali memorie, in assenza della quale il titolo non potrà essere rilasciato.</a:t>
            </a:r>
          </a:p>
          <a:p>
            <a:pPr marL="0" indent="0" algn="just">
              <a:buNone/>
            </a:pPr>
            <a:r>
              <a:rPr lang="it-IT" sz="2400" dirty="0"/>
              <a:t>Decorso infruttuosamente il superiore termine, entro i ? giorni successivi si procederà alla emissione del diniego ed alla notifica del provvedimento da parte dell’Ufficio SUAP.</a:t>
            </a:r>
          </a:p>
          <a:p>
            <a:pPr marL="0" indent="0" algn="just">
              <a:buNone/>
            </a:pPr>
            <a:r>
              <a:rPr lang="it-IT" sz="2300" dirty="0"/>
              <a:t> </a:t>
            </a:r>
          </a:p>
        </p:txBody>
      </p:sp>
      <p:sp>
        <p:nvSpPr>
          <p:cNvPr id="4" name="Segnaposto numero diapositiva 3">
            <a:extLst>
              <a:ext uri="{FF2B5EF4-FFF2-40B4-BE49-F238E27FC236}">
                <a16:creationId xmlns:a16="http://schemas.microsoft.com/office/drawing/2014/main" id="{EBD567DD-2280-C0E1-53DE-B02A94D7AD2E}"/>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41</a:t>
            </a:fld>
            <a:endParaRPr lang="it-IT">
              <a:solidFill>
                <a:prstClr val="black">
                  <a:tint val="75000"/>
                </a:prstClr>
              </a:solidFill>
            </a:endParaRPr>
          </a:p>
        </p:txBody>
      </p:sp>
      <p:pic>
        <p:nvPicPr>
          <p:cNvPr id="5" name="Immagine 4">
            <a:extLst>
              <a:ext uri="{FF2B5EF4-FFF2-40B4-BE49-F238E27FC236}">
                <a16:creationId xmlns:a16="http://schemas.microsoft.com/office/drawing/2014/main" id="{35032DCE-7CE4-9B7B-E474-0F86054011DD}"/>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148975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7708B4-9985-04AF-45DB-BB73B649E762}"/>
              </a:ext>
            </a:extLst>
          </p:cNvPr>
          <p:cNvSpPr>
            <a:spLocks noGrp="1"/>
          </p:cNvSpPr>
          <p:nvPr>
            <p:ph type="title"/>
          </p:nvPr>
        </p:nvSpPr>
        <p:spPr/>
        <p:txBody>
          <a:bodyPr/>
          <a:lstStyle/>
          <a:p>
            <a:r>
              <a:rPr lang="it-IT" dirty="0"/>
              <a:t>Misure preventive di contrasto</a:t>
            </a:r>
          </a:p>
        </p:txBody>
      </p:sp>
      <p:sp>
        <p:nvSpPr>
          <p:cNvPr id="3" name="Segnaposto contenuto 2">
            <a:extLst>
              <a:ext uri="{FF2B5EF4-FFF2-40B4-BE49-F238E27FC236}">
                <a16:creationId xmlns:a16="http://schemas.microsoft.com/office/drawing/2014/main" id="{B17EC046-4D33-1BCA-ECB4-138532B7F2BA}"/>
              </a:ext>
            </a:extLst>
          </p:cNvPr>
          <p:cNvSpPr>
            <a:spLocks noGrp="1"/>
          </p:cNvSpPr>
          <p:nvPr>
            <p:ph idx="1"/>
          </p:nvPr>
        </p:nvSpPr>
        <p:spPr>
          <a:xfrm>
            <a:off x="218503" y="1238250"/>
            <a:ext cx="11621072" cy="5013694"/>
          </a:xfrm>
        </p:spPr>
        <p:txBody>
          <a:bodyPr>
            <a:noAutofit/>
          </a:bodyPr>
          <a:lstStyle/>
          <a:p>
            <a:pPr marL="0" indent="0" algn="just">
              <a:buNone/>
            </a:pPr>
            <a:r>
              <a:rPr lang="it-IT" sz="3100" b="1" dirty="0"/>
              <a:t>Nel caso di attività soggetta a SCIA</a:t>
            </a:r>
            <a:r>
              <a:rPr lang="it-IT" sz="3100" dirty="0"/>
              <a:t>, unica o condizionata, all’atto della presentazione della segnalazione verrà fornita adeguata informativa indicante che l’istante sarà oggetto di verifica della regolarità tributaria di cui al Regolamento. La SCIA presentata da un soggetto che si trovi alla data di presentazione della stessa nelle condizioni di irregolarità tributaria è considerata inefficace. L’Ufficio SUAP, accertata l’irregolarità tributaria, assegna agli interessati un termine di ? giorni per la regolarizzazione e la produzione dell’attestazione di pagamento nonché la presentazione di eventuali memorie. Qualora l’interessato non provveda a regolarizzare la posizione entro il termine concesso l’inefficacia della SCIA sarà considerata definitiva.</a:t>
            </a:r>
          </a:p>
        </p:txBody>
      </p:sp>
      <p:sp>
        <p:nvSpPr>
          <p:cNvPr id="4" name="Segnaposto numero diapositiva 3">
            <a:extLst>
              <a:ext uri="{FF2B5EF4-FFF2-40B4-BE49-F238E27FC236}">
                <a16:creationId xmlns:a16="http://schemas.microsoft.com/office/drawing/2014/main" id="{C70A4C0B-D471-6DD0-A834-43C6B10DAEC0}"/>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42</a:t>
            </a:fld>
            <a:endParaRPr lang="it-IT">
              <a:solidFill>
                <a:prstClr val="black">
                  <a:tint val="75000"/>
                </a:prstClr>
              </a:solidFill>
            </a:endParaRPr>
          </a:p>
        </p:txBody>
      </p:sp>
      <p:pic>
        <p:nvPicPr>
          <p:cNvPr id="5" name="Immagine 4">
            <a:extLst>
              <a:ext uri="{FF2B5EF4-FFF2-40B4-BE49-F238E27FC236}">
                <a16:creationId xmlns:a16="http://schemas.microsoft.com/office/drawing/2014/main" id="{D4723754-AA30-22F7-9009-C3FF3C8A92D7}"/>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105648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EEDCB-6F2B-F9CF-6816-0072B08E3D77}"/>
              </a:ext>
            </a:extLst>
          </p:cNvPr>
          <p:cNvSpPr>
            <a:spLocks noGrp="1"/>
          </p:cNvSpPr>
          <p:nvPr>
            <p:ph type="title"/>
          </p:nvPr>
        </p:nvSpPr>
        <p:spPr>
          <a:xfrm>
            <a:off x="609600" y="274638"/>
            <a:ext cx="10972800" cy="788617"/>
          </a:xfrm>
        </p:spPr>
        <p:txBody>
          <a:bodyPr>
            <a:normAutofit/>
          </a:bodyPr>
          <a:lstStyle/>
          <a:p>
            <a:r>
              <a:rPr lang="it-IT" dirty="0"/>
              <a:t> Misure preventive di contrasto</a:t>
            </a:r>
          </a:p>
        </p:txBody>
      </p:sp>
      <p:sp>
        <p:nvSpPr>
          <p:cNvPr id="3" name="Segnaposto contenuto 2">
            <a:extLst>
              <a:ext uri="{FF2B5EF4-FFF2-40B4-BE49-F238E27FC236}">
                <a16:creationId xmlns:a16="http://schemas.microsoft.com/office/drawing/2014/main" id="{82DAB179-8DCA-D4DF-D5E0-3FE5621676B7}"/>
              </a:ext>
            </a:extLst>
          </p:cNvPr>
          <p:cNvSpPr>
            <a:spLocks noGrp="1"/>
          </p:cNvSpPr>
          <p:nvPr>
            <p:ph idx="1"/>
          </p:nvPr>
        </p:nvSpPr>
        <p:spPr>
          <a:xfrm>
            <a:off x="218503" y="1063256"/>
            <a:ext cx="11711227" cy="5293096"/>
          </a:xfrm>
        </p:spPr>
        <p:txBody>
          <a:bodyPr>
            <a:noAutofit/>
          </a:bodyPr>
          <a:lstStyle/>
          <a:p>
            <a:pPr marL="0" indent="0" algn="just">
              <a:buNone/>
            </a:pPr>
            <a:r>
              <a:rPr lang="it-IT" sz="2400" b="1" dirty="0"/>
              <a:t>I contribuenti morosi potranno procedere a regolarizzare la propria posizione debitoria tramite saldo del dovuto, avvalendosi dell’istituto del ravvedimento operoso, ovvero con gli strumenti previsti dal Regolamento generale delle entrate per la rateizzazione degli avvisi di accertamento qualora l’evasione sia stata già accertata.</a:t>
            </a:r>
          </a:p>
          <a:p>
            <a:pPr marL="0" indent="0" algn="just">
              <a:buNone/>
            </a:pPr>
            <a:r>
              <a:rPr lang="it-IT" sz="2400" dirty="0"/>
              <a:t>Qualora l'assolvimento del requisito di regolarità tributaria avvenga mediante la sottoscrizione di piani di rateizzazione, il rispetto delle scadenze di detti piani è vincolante, a pena di decadenza dell'autorizzazione, concessione o licenza richiesta. Il mancato pagamento anche solo di una rata fa ritornare il contribuente nella posizione di irregolarità tributaria ai fini dell’applicazione del Regolamento.</a:t>
            </a:r>
          </a:p>
          <a:p>
            <a:pPr marL="0" indent="0" algn="just">
              <a:buNone/>
            </a:pPr>
            <a:r>
              <a:rPr lang="it-IT" sz="2400" dirty="0"/>
              <a:t>Per i tributi iscritti a ruolo la verifica viene effettuata dall’Ufficio Tributi sulla base degli elementi risultanti alla data della stessa dall’apposito applicativo web di Agenzia delle entrate riscossione.</a:t>
            </a:r>
          </a:p>
          <a:p>
            <a:pPr marL="0" indent="0" algn="just">
              <a:buNone/>
            </a:pPr>
            <a:r>
              <a:rPr lang="it-IT" sz="2400" dirty="0"/>
              <a:t>Qualora risulti attivata la procedura di riscossione coattiva la posizione debitoria può essere definita con il pagamento delle somme dovute.</a:t>
            </a:r>
          </a:p>
        </p:txBody>
      </p:sp>
      <p:sp>
        <p:nvSpPr>
          <p:cNvPr id="4" name="Segnaposto numero diapositiva 3">
            <a:extLst>
              <a:ext uri="{FF2B5EF4-FFF2-40B4-BE49-F238E27FC236}">
                <a16:creationId xmlns:a16="http://schemas.microsoft.com/office/drawing/2014/main" id="{6BF841F8-0ED4-8F88-7B60-3CE253AB69D7}"/>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43</a:t>
            </a:fld>
            <a:endParaRPr lang="it-IT">
              <a:solidFill>
                <a:prstClr val="black">
                  <a:tint val="75000"/>
                </a:prstClr>
              </a:solidFill>
            </a:endParaRPr>
          </a:p>
        </p:txBody>
      </p:sp>
      <p:pic>
        <p:nvPicPr>
          <p:cNvPr id="5" name="Immagine 4">
            <a:extLst>
              <a:ext uri="{FF2B5EF4-FFF2-40B4-BE49-F238E27FC236}">
                <a16:creationId xmlns:a16="http://schemas.microsoft.com/office/drawing/2014/main" id="{007069C5-0EC8-3BC1-507C-FD677D4651F4}"/>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897201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E590D-0E83-14C1-775D-8EFC0AAA246E}"/>
              </a:ext>
            </a:extLst>
          </p:cNvPr>
          <p:cNvSpPr>
            <a:spLocks noGrp="1"/>
          </p:cNvSpPr>
          <p:nvPr>
            <p:ph type="title"/>
          </p:nvPr>
        </p:nvSpPr>
        <p:spPr>
          <a:xfrm>
            <a:off x="609600" y="1066922"/>
            <a:ext cx="10972800" cy="2835227"/>
          </a:xfrm>
        </p:spPr>
        <p:txBody>
          <a:bodyPr>
            <a:normAutofit/>
          </a:bodyPr>
          <a:lstStyle/>
          <a:p>
            <a:r>
              <a:rPr lang="it-IT" dirty="0"/>
              <a:t>Proficuità comparata e tempestività per un’azione efficace di accertamento e</a:t>
            </a:r>
            <a:br>
              <a:rPr lang="it-IT" dirty="0"/>
            </a:br>
            <a:r>
              <a:rPr lang="it-IT" dirty="0"/>
              <a:t>riscossione</a:t>
            </a:r>
          </a:p>
        </p:txBody>
      </p:sp>
      <p:sp>
        <p:nvSpPr>
          <p:cNvPr id="3" name="Segnaposto numero diapositiva 2">
            <a:extLst>
              <a:ext uri="{FF2B5EF4-FFF2-40B4-BE49-F238E27FC236}">
                <a16:creationId xmlns:a16="http://schemas.microsoft.com/office/drawing/2014/main" id="{7E2E9483-FB0D-052A-CFE2-C2707EF3A118}"/>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44</a:t>
            </a:fld>
            <a:endParaRPr lang="it-IT">
              <a:solidFill>
                <a:prstClr val="black">
                  <a:tint val="75000"/>
                </a:prstClr>
              </a:solidFill>
            </a:endParaRPr>
          </a:p>
        </p:txBody>
      </p:sp>
      <p:pic>
        <p:nvPicPr>
          <p:cNvPr id="4" name="Immagine 3">
            <a:extLst>
              <a:ext uri="{FF2B5EF4-FFF2-40B4-BE49-F238E27FC236}">
                <a16:creationId xmlns:a16="http://schemas.microsoft.com/office/drawing/2014/main" id="{C9C70D85-AD65-F5A5-1987-FC651562CFB3}"/>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723067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D933B3-26E6-308C-C1EE-81309D8F0F05}"/>
              </a:ext>
            </a:extLst>
          </p:cNvPr>
          <p:cNvSpPr>
            <a:spLocks noGrp="1"/>
          </p:cNvSpPr>
          <p:nvPr>
            <p:ph type="title"/>
          </p:nvPr>
        </p:nvSpPr>
        <p:spPr>
          <a:xfrm>
            <a:off x="201386" y="457201"/>
            <a:ext cx="10972800" cy="465554"/>
          </a:xfrm>
        </p:spPr>
        <p:txBody>
          <a:bodyPr>
            <a:normAutofit fontScale="90000"/>
          </a:bodyPr>
          <a:lstStyle/>
          <a:p>
            <a:r>
              <a:rPr lang="it-IT" sz="2900" b="1" dirty="0"/>
              <a:t>SOLVIBILITA’</a:t>
            </a:r>
          </a:p>
        </p:txBody>
      </p:sp>
      <p:sp>
        <p:nvSpPr>
          <p:cNvPr id="3" name="Segnaposto contenuto 2">
            <a:extLst>
              <a:ext uri="{FF2B5EF4-FFF2-40B4-BE49-F238E27FC236}">
                <a16:creationId xmlns:a16="http://schemas.microsoft.com/office/drawing/2014/main" id="{B17E128F-0CAC-ADED-1398-9FF775517E4A}"/>
              </a:ext>
            </a:extLst>
          </p:cNvPr>
          <p:cNvSpPr>
            <a:spLocks noGrp="1"/>
          </p:cNvSpPr>
          <p:nvPr>
            <p:ph idx="1"/>
          </p:nvPr>
        </p:nvSpPr>
        <p:spPr>
          <a:xfrm>
            <a:off x="310101" y="1032641"/>
            <a:ext cx="11272299" cy="5323710"/>
          </a:xfrm>
        </p:spPr>
        <p:txBody>
          <a:bodyPr>
            <a:normAutofit fontScale="85000" lnSpcReduction="10000"/>
          </a:bodyPr>
          <a:lstStyle/>
          <a:p>
            <a:pPr marL="0" indent="0" algn="just">
              <a:buNone/>
            </a:pPr>
            <a:r>
              <a:rPr lang="it-IT" dirty="0"/>
              <a:t>Le attività di analisi, selezione e controllo non possono essere programmate e realizzate per conseguire meri obiettivi numerici privi di reali effetti esattivi ma devono essere finalizzate alla riduzione dell’evaso attraverso un’effettiva riscossione. </a:t>
            </a:r>
          </a:p>
          <a:p>
            <a:pPr marL="0" indent="0" algn="just">
              <a:buNone/>
            </a:pPr>
            <a:r>
              <a:rPr lang="it-IT" dirty="0"/>
              <a:t>A tal fine, è essenziale accompagnare l’attività di prevenzione e contrasto con un’adeguata </a:t>
            </a:r>
            <a:r>
              <a:rPr lang="it-IT" b="1" dirty="0"/>
              <a:t>profilazione dei soggetti che tenga conto, oltre che della sostenibilità della pretesa, anche dell’effettiva solvibilità del contribuente</a:t>
            </a:r>
            <a:r>
              <a:rPr lang="it-IT" dirty="0"/>
              <a:t>. In generale, saranno indicatori positivi di solvibilità il possesso di beni immobili, di partecipazioni o la titolarità di redditi di lavoro dipendente o la percezione di canoni di locazione. Certamente significativa sarà, per sostenere la riscossione nei confronti degli esercenti attività commerciali o produttive, la previsione regolamentare di sospensione/revoca delle autorizzazioni/concessioni/ licenze degli esercizi pubblici in assenza dei versamenti dei tributi di locali.</a:t>
            </a:r>
          </a:p>
        </p:txBody>
      </p:sp>
      <p:sp>
        <p:nvSpPr>
          <p:cNvPr id="4" name="Segnaposto numero diapositiva 3">
            <a:extLst>
              <a:ext uri="{FF2B5EF4-FFF2-40B4-BE49-F238E27FC236}">
                <a16:creationId xmlns:a16="http://schemas.microsoft.com/office/drawing/2014/main" id="{F8AE6B62-D356-9933-2D26-50AB44E6018D}"/>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45</a:t>
            </a:fld>
            <a:endParaRPr lang="it-IT">
              <a:solidFill>
                <a:prstClr val="black">
                  <a:tint val="75000"/>
                </a:prstClr>
              </a:solidFill>
            </a:endParaRPr>
          </a:p>
        </p:txBody>
      </p:sp>
      <p:pic>
        <p:nvPicPr>
          <p:cNvPr id="5" name="Immagine 4">
            <a:extLst>
              <a:ext uri="{FF2B5EF4-FFF2-40B4-BE49-F238E27FC236}">
                <a16:creationId xmlns:a16="http://schemas.microsoft.com/office/drawing/2014/main" id="{2D25CFE9-8D2B-581A-906E-FD84458F0F9E}"/>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89543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CC2C7-3CA7-B947-338A-65B03DF6F33B}"/>
              </a:ext>
            </a:extLst>
          </p:cNvPr>
          <p:cNvSpPr>
            <a:spLocks noGrp="1"/>
          </p:cNvSpPr>
          <p:nvPr>
            <p:ph type="title"/>
          </p:nvPr>
        </p:nvSpPr>
        <p:spPr>
          <a:xfrm>
            <a:off x="609600" y="274637"/>
            <a:ext cx="10972800" cy="746089"/>
          </a:xfrm>
        </p:spPr>
        <p:txBody>
          <a:bodyPr>
            <a:normAutofit fontScale="90000"/>
          </a:bodyPr>
          <a:lstStyle/>
          <a:p>
            <a:r>
              <a:rPr lang="it-IT" dirty="0"/>
              <a:t>Tempestività degli accertamenti</a:t>
            </a:r>
          </a:p>
        </p:txBody>
      </p:sp>
      <p:sp>
        <p:nvSpPr>
          <p:cNvPr id="3" name="Segnaposto contenuto 2">
            <a:extLst>
              <a:ext uri="{FF2B5EF4-FFF2-40B4-BE49-F238E27FC236}">
                <a16:creationId xmlns:a16="http://schemas.microsoft.com/office/drawing/2014/main" id="{7F647314-96AD-DF8C-8191-2B11330CCBC9}"/>
              </a:ext>
            </a:extLst>
          </p:cNvPr>
          <p:cNvSpPr>
            <a:spLocks noGrp="1"/>
          </p:cNvSpPr>
          <p:nvPr>
            <p:ph idx="1"/>
          </p:nvPr>
        </p:nvSpPr>
        <p:spPr>
          <a:xfrm>
            <a:off x="318977" y="1020726"/>
            <a:ext cx="11525693" cy="5335625"/>
          </a:xfrm>
        </p:spPr>
        <p:txBody>
          <a:bodyPr>
            <a:noAutofit/>
          </a:bodyPr>
          <a:lstStyle/>
          <a:p>
            <a:pPr marL="0" indent="0" algn="just">
              <a:buNone/>
            </a:pPr>
            <a:r>
              <a:rPr lang="it-IT" sz="2500" b="1" dirty="0"/>
              <a:t>E’ importante la riduzione dei tempi intercorrenti fra l’inadempimento e l’accertamento</a:t>
            </a:r>
            <a:r>
              <a:rPr lang="it-IT" sz="2500" dirty="0"/>
              <a:t>.</a:t>
            </a:r>
          </a:p>
          <a:p>
            <a:pPr marL="0" indent="0" algn="just">
              <a:buNone/>
            </a:pPr>
            <a:r>
              <a:rPr lang="it-IT" sz="2500" dirty="0"/>
              <a:t>Non di rado, i Comuni limitano l’azione accertatrice sulle annualità in scadenza, con il rischio della decadenza. Peraltro, attendere lo scadere del quinquennio per notificare gli avvisi di accertamento su annualità in scadenza aumenta il gap temporale fra il verificarsi del presupposto dell’inadempimento e quello della risposta autoritativa, con riflessi negativi sulla possibilità di riscuotere i crediti dopo diversi anni e, comunque, sulla tempestività della riscossione. </a:t>
            </a:r>
            <a:r>
              <a:rPr lang="it-IT" sz="2500" b="1" dirty="0"/>
              <a:t>La vicinanza fra inadempimento e controllo favorisce</a:t>
            </a:r>
            <a:r>
              <a:rPr lang="it-IT" sz="2500" dirty="0"/>
              <a:t>, all’opposto, </a:t>
            </a:r>
            <a:r>
              <a:rPr lang="it-IT" sz="2500" b="1" dirty="0"/>
              <a:t>una maggiore adesione spontanea</a:t>
            </a:r>
            <a:r>
              <a:rPr lang="it-IT" sz="2500" dirty="0"/>
              <a:t>. Se si aggiunge che gli enti creditori possono richiedere all’agente della riscossione la riconsegna anticipata dei carichi ad esso affidati e non ancora riscossi per gestirli direttamente o affidarli a concessionari privati, trascorsi ventiquattro mesi da quello della presa in carico (art. 3, comma 3 d.lgs. n. 110/2024), al ritardo nell’esercizio dell’azione di accertamento si cumula il decorso di altri ventiquattro mesi. </a:t>
            </a:r>
          </a:p>
        </p:txBody>
      </p:sp>
      <p:sp>
        <p:nvSpPr>
          <p:cNvPr id="4" name="Segnaposto numero diapositiva 3">
            <a:extLst>
              <a:ext uri="{FF2B5EF4-FFF2-40B4-BE49-F238E27FC236}">
                <a16:creationId xmlns:a16="http://schemas.microsoft.com/office/drawing/2014/main" id="{B267D54F-F93C-429B-4DE8-05A7C22AC8F0}"/>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46</a:t>
            </a:fld>
            <a:endParaRPr lang="it-IT">
              <a:solidFill>
                <a:prstClr val="black">
                  <a:tint val="75000"/>
                </a:prstClr>
              </a:solidFill>
            </a:endParaRPr>
          </a:p>
        </p:txBody>
      </p:sp>
      <p:pic>
        <p:nvPicPr>
          <p:cNvPr id="5" name="Immagine 4">
            <a:extLst>
              <a:ext uri="{FF2B5EF4-FFF2-40B4-BE49-F238E27FC236}">
                <a16:creationId xmlns:a16="http://schemas.microsoft.com/office/drawing/2014/main" id="{B98CA971-953B-C465-48D1-828AA1930A65}"/>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77605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266C7A-4FD0-073D-DBDD-129BE7F8E878}"/>
              </a:ext>
            </a:extLst>
          </p:cNvPr>
          <p:cNvSpPr>
            <a:spLocks noGrp="1"/>
          </p:cNvSpPr>
          <p:nvPr>
            <p:ph type="title"/>
          </p:nvPr>
        </p:nvSpPr>
        <p:spPr>
          <a:xfrm>
            <a:off x="609600" y="274638"/>
            <a:ext cx="10972800" cy="958739"/>
          </a:xfrm>
        </p:spPr>
        <p:txBody>
          <a:bodyPr>
            <a:normAutofit/>
          </a:bodyPr>
          <a:lstStyle/>
          <a:p>
            <a:r>
              <a:rPr lang="it-IT" dirty="0"/>
              <a:t>Tempestività degli accertamenti</a:t>
            </a:r>
          </a:p>
        </p:txBody>
      </p:sp>
      <p:sp>
        <p:nvSpPr>
          <p:cNvPr id="3" name="Segnaposto contenuto 2">
            <a:extLst>
              <a:ext uri="{FF2B5EF4-FFF2-40B4-BE49-F238E27FC236}">
                <a16:creationId xmlns:a16="http://schemas.microsoft.com/office/drawing/2014/main" id="{8F2E7508-4422-7C39-0578-BE49251A58E6}"/>
              </a:ext>
            </a:extLst>
          </p:cNvPr>
          <p:cNvSpPr>
            <a:spLocks noGrp="1"/>
          </p:cNvSpPr>
          <p:nvPr>
            <p:ph idx="1"/>
          </p:nvPr>
        </p:nvSpPr>
        <p:spPr>
          <a:xfrm>
            <a:off x="609600" y="1233377"/>
            <a:ext cx="10972800" cy="5122974"/>
          </a:xfrm>
        </p:spPr>
        <p:txBody>
          <a:bodyPr>
            <a:normAutofit fontScale="85000" lnSpcReduction="20000"/>
          </a:bodyPr>
          <a:lstStyle/>
          <a:p>
            <a:pPr marL="0" indent="0" algn="just">
              <a:buNone/>
            </a:pPr>
            <a:r>
              <a:rPr lang="it-IT" b="1" dirty="0"/>
              <a:t>È opportuno, altresì, concentrare l’attività accertativa nella prima parte dell’anno</a:t>
            </a:r>
            <a:r>
              <a:rPr lang="it-IT" dirty="0"/>
              <a:t>. </a:t>
            </a:r>
          </a:p>
          <a:p>
            <a:pPr marL="0" indent="0" algn="just">
              <a:buNone/>
            </a:pPr>
            <a:r>
              <a:rPr lang="it-IT" dirty="0"/>
              <a:t>Infatti, il buon andamento dell’azione amministrativa e il miglioramento del tasso di riscossione impone che l’attività di contrasto all’evasione venga attuata con costanza di progressione, evitando la concentrazione nella parte finale dell’anno ma, al contrario, accentuando la notifica degli atti nel primo semestre. Altrimenti, all’accertamento contabile non segue la riscossione dei tributi nell’anno che, invece, si sposta all’anno successivo, con incidenza assolutamente negativa sul tasso di riscossione in c/competenza.</a:t>
            </a:r>
          </a:p>
          <a:p>
            <a:pPr marL="0" indent="0" algn="just">
              <a:buNone/>
            </a:pPr>
            <a:r>
              <a:rPr lang="it-IT" b="1" dirty="0"/>
              <a:t>L’invio degli avvisi di accertamento TARI entro un anno dalla violazione registra un aumento sia nella riscossione ordinaria spontanea (+1,32 punti), che nella riscossione da accertamento (+7,49 punti) e coattiva (+8,52 punti)</a:t>
            </a:r>
          </a:p>
          <a:p>
            <a:pPr marL="0" indent="0" algn="just">
              <a:buNone/>
            </a:pPr>
            <a:r>
              <a:rPr lang="it-IT" dirty="0"/>
              <a:t>(</a:t>
            </a:r>
            <a:r>
              <a:rPr lang="it-IT" i="1" dirty="0"/>
              <a:t>IFEL nell’ambito dell’“Indagine conoscitiva sullo stato della fiscalità locale e sui modelli organizzativi per la gestione delle entrate</a:t>
            </a:r>
            <a:r>
              <a:rPr lang="it-IT" dirty="0"/>
              <a:t>”</a:t>
            </a:r>
          </a:p>
        </p:txBody>
      </p:sp>
      <p:sp>
        <p:nvSpPr>
          <p:cNvPr id="4" name="Segnaposto numero diapositiva 3">
            <a:extLst>
              <a:ext uri="{FF2B5EF4-FFF2-40B4-BE49-F238E27FC236}">
                <a16:creationId xmlns:a16="http://schemas.microsoft.com/office/drawing/2014/main" id="{AD62BA22-531B-D769-3EDE-059BFF7F62F3}"/>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47</a:t>
            </a:fld>
            <a:endParaRPr lang="it-IT">
              <a:solidFill>
                <a:prstClr val="black">
                  <a:tint val="75000"/>
                </a:prstClr>
              </a:solidFill>
            </a:endParaRPr>
          </a:p>
        </p:txBody>
      </p:sp>
      <p:pic>
        <p:nvPicPr>
          <p:cNvPr id="5" name="Immagine 4">
            <a:extLst>
              <a:ext uri="{FF2B5EF4-FFF2-40B4-BE49-F238E27FC236}">
                <a16:creationId xmlns:a16="http://schemas.microsoft.com/office/drawing/2014/main" id="{5BA48B02-C251-D5F8-E2DE-5B8B9820345B}"/>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361959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817F0-BCEA-3A82-E709-5F61BD1E8B57}"/>
              </a:ext>
            </a:extLst>
          </p:cNvPr>
          <p:cNvSpPr>
            <a:spLocks noGrp="1"/>
          </p:cNvSpPr>
          <p:nvPr>
            <p:ph type="title"/>
          </p:nvPr>
        </p:nvSpPr>
        <p:spPr>
          <a:xfrm>
            <a:off x="609600" y="274638"/>
            <a:ext cx="10972800" cy="1128860"/>
          </a:xfrm>
        </p:spPr>
        <p:txBody>
          <a:bodyPr>
            <a:normAutofit/>
          </a:bodyPr>
          <a:lstStyle/>
          <a:p>
            <a:r>
              <a:rPr lang="it-IT" dirty="0"/>
              <a:t>Qualità degli accertamenti</a:t>
            </a:r>
          </a:p>
        </p:txBody>
      </p:sp>
      <p:sp>
        <p:nvSpPr>
          <p:cNvPr id="3" name="Segnaposto contenuto 2">
            <a:extLst>
              <a:ext uri="{FF2B5EF4-FFF2-40B4-BE49-F238E27FC236}">
                <a16:creationId xmlns:a16="http://schemas.microsoft.com/office/drawing/2014/main" id="{2624128D-9DBC-B633-4E45-321307CAE85A}"/>
              </a:ext>
            </a:extLst>
          </p:cNvPr>
          <p:cNvSpPr>
            <a:spLocks noGrp="1"/>
          </p:cNvSpPr>
          <p:nvPr>
            <p:ph idx="1"/>
          </p:nvPr>
        </p:nvSpPr>
        <p:spPr>
          <a:xfrm>
            <a:off x="609600" y="1318437"/>
            <a:ext cx="10972800" cy="4939240"/>
          </a:xfrm>
        </p:spPr>
        <p:txBody>
          <a:bodyPr>
            <a:normAutofit fontScale="92500"/>
          </a:bodyPr>
          <a:lstStyle/>
          <a:p>
            <a:pPr marL="0" indent="0" algn="just">
              <a:buNone/>
            </a:pPr>
            <a:r>
              <a:rPr lang="it-IT" sz="3400" dirty="0"/>
              <a:t>La buona riscossione non può prescindere dalla buona qualità degli atti.</a:t>
            </a:r>
          </a:p>
          <a:p>
            <a:pPr marL="0" indent="0" algn="just">
              <a:buNone/>
            </a:pPr>
            <a:r>
              <a:rPr lang="it-IT" sz="3400" dirty="0"/>
              <a:t>Un miglioramento della qualità degli accertamenti, suffragato da una bassa percentuale di annullamenti in autotutela, contribuisce al miglioramento del tasso di riscossione da accertamento.</a:t>
            </a:r>
          </a:p>
          <a:p>
            <a:pPr marL="0" indent="0" algn="just">
              <a:buNone/>
            </a:pPr>
            <a:r>
              <a:rPr lang="it-IT" sz="3400" b="1" dirty="0"/>
              <a:t>L’impatto positivo di una bassa percentuale di annullamenti in autotutela (entro il 5%), secondo l’indagine campionaria IFEL, è associato ad un incremento di quasi 10 punti nella riscossione da accertamento per l’IMU.</a:t>
            </a:r>
          </a:p>
        </p:txBody>
      </p:sp>
      <p:sp>
        <p:nvSpPr>
          <p:cNvPr id="4" name="Segnaposto numero diapositiva 3">
            <a:extLst>
              <a:ext uri="{FF2B5EF4-FFF2-40B4-BE49-F238E27FC236}">
                <a16:creationId xmlns:a16="http://schemas.microsoft.com/office/drawing/2014/main" id="{92EBF44C-7697-CA8F-C3A7-954CD62D4D63}"/>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48</a:t>
            </a:fld>
            <a:endParaRPr lang="it-IT">
              <a:solidFill>
                <a:prstClr val="black">
                  <a:tint val="75000"/>
                </a:prstClr>
              </a:solidFill>
            </a:endParaRPr>
          </a:p>
        </p:txBody>
      </p:sp>
      <p:pic>
        <p:nvPicPr>
          <p:cNvPr id="5" name="Immagine 4">
            <a:extLst>
              <a:ext uri="{FF2B5EF4-FFF2-40B4-BE49-F238E27FC236}">
                <a16:creationId xmlns:a16="http://schemas.microsoft.com/office/drawing/2014/main" id="{224A1627-AE0B-2331-A4D4-5BEE1428333C}"/>
              </a:ext>
            </a:extLst>
          </p:cNvPr>
          <p:cNvPicPr>
            <a:picLocks noChangeAspect="1"/>
          </p:cNvPicPr>
          <p:nvPr/>
        </p:nvPicPr>
        <p:blipFill>
          <a:blip r:embed="rId3"/>
          <a:stretch>
            <a:fillRect/>
          </a:stretch>
        </p:blipFill>
        <p:spPr>
          <a:xfrm>
            <a:off x="218503" y="174331"/>
            <a:ext cx="3993226" cy="389195"/>
          </a:xfrm>
          <a:prstGeom prst="rect">
            <a:avLst/>
          </a:prstGeom>
        </p:spPr>
      </p:pic>
    </p:spTree>
    <p:extLst>
      <p:ext uri="{BB962C8B-B14F-4D97-AF65-F5344CB8AC3E}">
        <p14:creationId xmlns:p14="http://schemas.microsoft.com/office/powerpoint/2010/main" val="3221199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18493E-56CB-8143-6A92-808678D608FA}"/>
              </a:ext>
            </a:extLst>
          </p:cNvPr>
          <p:cNvSpPr>
            <a:spLocks noGrp="1"/>
          </p:cNvSpPr>
          <p:nvPr>
            <p:ph type="title"/>
          </p:nvPr>
        </p:nvSpPr>
        <p:spPr>
          <a:xfrm>
            <a:off x="609600" y="274638"/>
            <a:ext cx="10972800" cy="692925"/>
          </a:xfrm>
        </p:spPr>
        <p:txBody>
          <a:bodyPr>
            <a:normAutofit fontScale="90000"/>
          </a:bodyPr>
          <a:lstStyle/>
          <a:p>
            <a:r>
              <a:rPr lang="it-IT" dirty="0"/>
              <a:t>Qualità del servizio pubblico</a:t>
            </a:r>
          </a:p>
        </p:txBody>
      </p:sp>
      <p:sp>
        <p:nvSpPr>
          <p:cNvPr id="3" name="Segnaposto contenuto 2">
            <a:extLst>
              <a:ext uri="{FF2B5EF4-FFF2-40B4-BE49-F238E27FC236}">
                <a16:creationId xmlns:a16="http://schemas.microsoft.com/office/drawing/2014/main" id="{19E62526-925D-C6C7-3609-3FCAAEA64856}"/>
              </a:ext>
            </a:extLst>
          </p:cNvPr>
          <p:cNvSpPr>
            <a:spLocks noGrp="1"/>
          </p:cNvSpPr>
          <p:nvPr>
            <p:ph idx="1"/>
          </p:nvPr>
        </p:nvSpPr>
        <p:spPr>
          <a:xfrm>
            <a:off x="329609" y="967563"/>
            <a:ext cx="11727712" cy="5388787"/>
          </a:xfrm>
        </p:spPr>
        <p:txBody>
          <a:bodyPr>
            <a:noAutofit/>
          </a:bodyPr>
          <a:lstStyle/>
          <a:p>
            <a:pPr marL="0" indent="0" algn="just">
              <a:buNone/>
            </a:pPr>
            <a:r>
              <a:rPr lang="it-IT" sz="2400" dirty="0"/>
              <a:t>La lealtà fiscale è anche associata alla qualità della spesa pubblica locale. </a:t>
            </a:r>
          </a:p>
          <a:p>
            <a:pPr marL="0" indent="0" algn="just">
              <a:buNone/>
            </a:pPr>
            <a:r>
              <a:rPr lang="it-IT" sz="2400" dirty="0"/>
              <a:t>Ad esempio in tema di TARI, la qualità del lavoro dell’azienda di raccolta e smaltimento rifiuti che incide non solo sull’igiene ambientale e sulla qualità della vita dei cittadini ma anche sulla misura delle entrate che il Comune deve incassare per pagare il corrispettivo del contratto di servizio e, di conseguenza, assicurare la tempestività dei pagamenti spettanti alla società in stretta connessione con le prestazioni rese. </a:t>
            </a:r>
          </a:p>
          <a:p>
            <a:pPr marL="0" indent="0" algn="just">
              <a:buNone/>
            </a:pPr>
            <a:r>
              <a:rPr lang="it-IT" sz="2400" dirty="0"/>
              <a:t>Ovviamente, la qualità del servizio svolto deve essere assicurata da un attento monitoraggio da parte dell’ufficio ambiente del Comune. A tal fine, è fondamentale che, fra gli obblighi del soggetto affidatario, sia prevista la realizzazione di un sistema informatico di controllo della gestione da condividere con il Comune in grado di fornire a quest’ultimo elementi conoscitivi e dati utili per svolgere le funzioni di controllo e valutazione dei servizi. Così come, da parte del Comune, va istituito un idoneo nucleo di vigilanza ambientale, al fine del controllo del rispetto degli obblighi di servizio, oltre che per sanzionare gli utenti che non rispettano le prescrizioni sui rifiuti. Ciò contribuirà alla certificazione della regolare esecuzione del servizio che deve accompagnare l’atto di liquidazione delle fatture ricevute.</a:t>
            </a:r>
          </a:p>
        </p:txBody>
      </p:sp>
      <p:sp>
        <p:nvSpPr>
          <p:cNvPr id="4" name="Segnaposto numero diapositiva 3">
            <a:extLst>
              <a:ext uri="{FF2B5EF4-FFF2-40B4-BE49-F238E27FC236}">
                <a16:creationId xmlns:a16="http://schemas.microsoft.com/office/drawing/2014/main" id="{E5C20908-253B-E696-5787-4640815E5004}"/>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49</a:t>
            </a:fld>
            <a:endParaRPr lang="it-IT">
              <a:solidFill>
                <a:prstClr val="black">
                  <a:tint val="75000"/>
                </a:prstClr>
              </a:solidFill>
            </a:endParaRPr>
          </a:p>
        </p:txBody>
      </p:sp>
      <p:pic>
        <p:nvPicPr>
          <p:cNvPr id="5" name="Immagine 4">
            <a:extLst>
              <a:ext uri="{FF2B5EF4-FFF2-40B4-BE49-F238E27FC236}">
                <a16:creationId xmlns:a16="http://schemas.microsoft.com/office/drawing/2014/main" id="{2E3D6C2F-BBE6-F80F-DFD8-7688119003B1}"/>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93229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7E09A1-ECF1-59D1-C553-D9C8B63311A8}"/>
              </a:ext>
            </a:extLst>
          </p:cNvPr>
          <p:cNvSpPr>
            <a:spLocks noGrp="1"/>
          </p:cNvSpPr>
          <p:nvPr>
            <p:ph type="title"/>
          </p:nvPr>
        </p:nvSpPr>
        <p:spPr>
          <a:xfrm>
            <a:off x="609600" y="136524"/>
            <a:ext cx="10972800" cy="873569"/>
          </a:xfrm>
        </p:spPr>
        <p:txBody>
          <a:bodyPr anchor="ctr">
            <a:normAutofit fontScale="90000"/>
          </a:bodyPr>
          <a:lstStyle/>
          <a:p>
            <a:pPr>
              <a:lnSpc>
                <a:spcPct val="90000"/>
              </a:lnSpc>
            </a:pPr>
            <a:r>
              <a:rPr lang="en-US" sz="2400" u="sng" dirty="0"/>
              <a:t>R/C+R/R</a:t>
            </a:r>
            <a:br>
              <a:rPr lang="en-US" sz="2400" u="sng" dirty="0"/>
            </a:br>
            <a:r>
              <a:rPr lang="en-US" sz="2400" dirty="0"/>
              <a:t>ACC+RI </a:t>
            </a:r>
            <a:br>
              <a:rPr lang="en-US" sz="2400" dirty="0"/>
            </a:br>
            <a:r>
              <a:rPr lang="en-US" sz="2400" dirty="0" err="1"/>
              <a:t>titoli</a:t>
            </a:r>
            <a:r>
              <a:rPr lang="en-US" sz="2400" dirty="0"/>
              <a:t> 1° e 3°</a:t>
            </a:r>
          </a:p>
        </p:txBody>
      </p:sp>
      <p:pic>
        <p:nvPicPr>
          <p:cNvPr id="6" name="Segnaposto contenuto 5">
            <a:extLst>
              <a:ext uri="{FF2B5EF4-FFF2-40B4-BE49-F238E27FC236}">
                <a16:creationId xmlns:a16="http://schemas.microsoft.com/office/drawing/2014/main" id="{EF951CB6-EA0B-A0B1-26B7-DAA173F1926A}"/>
              </a:ext>
            </a:extLst>
          </p:cNvPr>
          <p:cNvPicPr>
            <a:picLocks noGrp="1" noChangeAspect="1"/>
          </p:cNvPicPr>
          <p:nvPr>
            <p:ph idx="1"/>
          </p:nvPr>
        </p:nvPicPr>
        <p:blipFill>
          <a:blip r:embed="rId2"/>
          <a:stretch>
            <a:fillRect/>
          </a:stretch>
        </p:blipFill>
        <p:spPr>
          <a:xfrm>
            <a:off x="350874" y="1010093"/>
            <a:ext cx="11674549" cy="5435046"/>
          </a:xfrm>
          <a:noFill/>
        </p:spPr>
      </p:pic>
      <p:sp>
        <p:nvSpPr>
          <p:cNvPr id="4" name="Segnaposto numero diapositiva 3">
            <a:extLst>
              <a:ext uri="{FF2B5EF4-FFF2-40B4-BE49-F238E27FC236}">
                <a16:creationId xmlns:a16="http://schemas.microsoft.com/office/drawing/2014/main" id="{FF9D8E1C-E43C-B4F4-417E-A5720175BCD9}"/>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C0D1BD2-43F9-4183-9BB8-92BD4243F713}" type="slidenum">
              <a:rPr lang="it-IT" smtClean="0">
                <a:solidFill>
                  <a:prstClr val="black">
                    <a:tint val="75000"/>
                  </a:prstClr>
                </a:solidFill>
              </a:rPr>
              <a:pPr>
                <a:spcAft>
                  <a:spcPts val="600"/>
                </a:spcAft>
              </a:pPr>
              <a:t>5</a:t>
            </a:fld>
            <a:endParaRPr lang="it-IT">
              <a:solidFill>
                <a:prstClr val="black">
                  <a:tint val="75000"/>
                </a:prstClr>
              </a:solidFill>
            </a:endParaRPr>
          </a:p>
        </p:txBody>
      </p:sp>
      <p:pic>
        <p:nvPicPr>
          <p:cNvPr id="3" name="Immagine 2">
            <a:extLst>
              <a:ext uri="{FF2B5EF4-FFF2-40B4-BE49-F238E27FC236}">
                <a16:creationId xmlns:a16="http://schemas.microsoft.com/office/drawing/2014/main" id="{A79358A3-44F6-C706-C6E2-EE597F3B01FC}"/>
              </a:ext>
            </a:extLst>
          </p:cNvPr>
          <p:cNvPicPr>
            <a:picLocks noChangeAspect="1"/>
          </p:cNvPicPr>
          <p:nvPr/>
        </p:nvPicPr>
        <p:blipFill>
          <a:blip r:embed="rId3"/>
          <a:stretch>
            <a:fillRect/>
          </a:stretch>
        </p:blipFill>
        <p:spPr>
          <a:xfrm>
            <a:off x="218503" y="174331"/>
            <a:ext cx="3993226" cy="493819"/>
          </a:xfrm>
          <a:prstGeom prst="rect">
            <a:avLst/>
          </a:prstGeom>
        </p:spPr>
      </p:pic>
    </p:spTree>
    <p:extLst>
      <p:ext uri="{BB962C8B-B14F-4D97-AF65-F5344CB8AC3E}">
        <p14:creationId xmlns:p14="http://schemas.microsoft.com/office/powerpoint/2010/main" val="2166282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CE9CC63-6C94-D7C5-F6C6-E719823D0BDE}"/>
              </a:ext>
            </a:extLst>
          </p:cNvPr>
          <p:cNvSpPr>
            <a:spLocks noGrp="1"/>
          </p:cNvSpPr>
          <p:nvPr>
            <p:ph type="title"/>
          </p:nvPr>
        </p:nvSpPr>
        <p:spPr>
          <a:xfrm>
            <a:off x="609600" y="274638"/>
            <a:ext cx="10972800" cy="457197"/>
          </a:xfrm>
        </p:spPr>
        <p:txBody>
          <a:bodyPr>
            <a:normAutofit fontScale="90000"/>
          </a:bodyPr>
          <a:lstStyle/>
          <a:p>
            <a:r>
              <a:rPr lang="en-US" dirty="0"/>
              <a:t>Dati OPENCIVITAS</a:t>
            </a:r>
          </a:p>
        </p:txBody>
      </p:sp>
      <p:pic>
        <p:nvPicPr>
          <p:cNvPr id="6" name="Segnaposto contenuto 5">
            <a:extLst>
              <a:ext uri="{FF2B5EF4-FFF2-40B4-BE49-F238E27FC236}">
                <a16:creationId xmlns:a16="http://schemas.microsoft.com/office/drawing/2014/main" id="{28F374CA-22CF-6A48-8699-47A6F9930E7B}"/>
              </a:ext>
            </a:extLst>
          </p:cNvPr>
          <p:cNvPicPr>
            <a:picLocks noGrp="1" noChangeAspect="1"/>
          </p:cNvPicPr>
          <p:nvPr>
            <p:ph idx="1"/>
          </p:nvPr>
        </p:nvPicPr>
        <p:blipFill>
          <a:blip r:embed="rId2"/>
          <a:stretch>
            <a:fillRect/>
          </a:stretch>
        </p:blipFill>
        <p:spPr>
          <a:xfrm>
            <a:off x="2680178" y="1158767"/>
            <a:ext cx="6831643" cy="4967398"/>
          </a:xfrm>
          <a:noFill/>
        </p:spPr>
      </p:pic>
      <p:sp>
        <p:nvSpPr>
          <p:cNvPr id="4" name="Segnaposto numero diapositiva 3">
            <a:extLst>
              <a:ext uri="{FF2B5EF4-FFF2-40B4-BE49-F238E27FC236}">
                <a16:creationId xmlns:a16="http://schemas.microsoft.com/office/drawing/2014/main" id="{E629D03D-EFA9-B7D9-B8E1-BFAE85641B34}"/>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C0D1BD2-43F9-4183-9BB8-92BD4243F713}" type="slidenum">
              <a:rPr lang="it-IT" smtClean="0">
                <a:solidFill>
                  <a:prstClr val="black">
                    <a:tint val="75000"/>
                  </a:prstClr>
                </a:solidFill>
              </a:rPr>
              <a:pPr>
                <a:spcAft>
                  <a:spcPts val="600"/>
                </a:spcAft>
              </a:pPr>
              <a:t>50</a:t>
            </a:fld>
            <a:endParaRPr lang="it-IT">
              <a:solidFill>
                <a:prstClr val="black">
                  <a:tint val="75000"/>
                </a:prstClr>
              </a:solidFill>
            </a:endParaRPr>
          </a:p>
        </p:txBody>
      </p:sp>
      <p:pic>
        <p:nvPicPr>
          <p:cNvPr id="2" name="Immagine 1">
            <a:extLst>
              <a:ext uri="{FF2B5EF4-FFF2-40B4-BE49-F238E27FC236}">
                <a16:creationId xmlns:a16="http://schemas.microsoft.com/office/drawing/2014/main" id="{B4A11238-FBC2-31BD-E700-911E6224BD72}"/>
              </a:ext>
            </a:extLst>
          </p:cNvPr>
          <p:cNvPicPr>
            <a:picLocks noChangeAspect="1"/>
          </p:cNvPicPr>
          <p:nvPr/>
        </p:nvPicPr>
        <p:blipFill>
          <a:blip r:embed="rId3"/>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870739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FB04A7-8A66-0921-44B6-4D5E263931D7}"/>
              </a:ext>
            </a:extLst>
          </p:cNvPr>
          <p:cNvSpPr>
            <a:spLocks noGrp="1"/>
          </p:cNvSpPr>
          <p:nvPr>
            <p:ph idx="1"/>
          </p:nvPr>
        </p:nvSpPr>
        <p:spPr>
          <a:xfrm>
            <a:off x="285749" y="677636"/>
            <a:ext cx="11568793" cy="5678715"/>
          </a:xfrm>
        </p:spPr>
        <p:txBody>
          <a:bodyPr>
            <a:noAutofit/>
          </a:bodyPr>
          <a:lstStyle/>
          <a:p>
            <a:pPr marL="0" indent="0" algn="just">
              <a:buNone/>
            </a:pPr>
            <a:endParaRPr lang="it-IT" sz="2600" dirty="0"/>
          </a:p>
          <a:p>
            <a:pPr marL="0" indent="0" algn="just">
              <a:buNone/>
            </a:pPr>
            <a:r>
              <a:rPr lang="it-IT" sz="2600" dirty="0"/>
              <a:t>Una riscossione coattiva efficace, oltre che concorrere per ciò stesso all’incremento dei tassi di riscossione complessiva, come strumento di riscossione di ultima istanza, costituisce un forte incentivo ai pagamenti spontanei e a quelli conseguenti ad avvisi di accertamento, conferendo credibilità e forza al processo riscossivo nel suo insieme (riscossione spontanea, da accertamento e coattiva). </a:t>
            </a:r>
          </a:p>
          <a:p>
            <a:pPr marL="0" indent="0" algn="just">
              <a:buNone/>
            </a:pPr>
            <a:r>
              <a:rPr lang="it-IT" sz="2600" dirty="0"/>
              <a:t>Decorso il termine utile per il pagamento, gli avvisi di accertamento sono immediatamente esecutivi e la riscossione delle somme richieste, decorsi ulteriori 30 giorni, è affidata in carico al soggetto legittimato alla riscossione coattiva.</a:t>
            </a:r>
          </a:p>
          <a:p>
            <a:pPr marL="0" indent="0" algn="just">
              <a:buNone/>
            </a:pPr>
            <a:r>
              <a:rPr lang="it-IT" sz="2600" dirty="0"/>
              <a:t>È importante assicurare la </a:t>
            </a:r>
            <a:r>
              <a:rPr lang="it-IT" sz="2600" b="1" dirty="0"/>
              <a:t>tempestività della formazione e affidamento dei ruoli o delle liste di carico </a:t>
            </a:r>
            <a:r>
              <a:rPr lang="it-IT" sz="2600" dirty="0"/>
              <a:t>a titolo definitivo ma anche a titolo provvisorio. In mancanza, si ritarda l’avvio dell’azione coattiva e il conseguente incremento del tasso di riscossione.</a:t>
            </a:r>
          </a:p>
          <a:p>
            <a:pPr marL="0" indent="0" algn="just">
              <a:buNone/>
            </a:pPr>
            <a:r>
              <a:rPr lang="it-IT" sz="2600" dirty="0"/>
              <a:t> </a:t>
            </a:r>
          </a:p>
        </p:txBody>
      </p:sp>
      <p:sp>
        <p:nvSpPr>
          <p:cNvPr id="4" name="Segnaposto numero diapositiva 3">
            <a:extLst>
              <a:ext uri="{FF2B5EF4-FFF2-40B4-BE49-F238E27FC236}">
                <a16:creationId xmlns:a16="http://schemas.microsoft.com/office/drawing/2014/main" id="{EA253042-BCB8-5496-5DDB-CC915B099615}"/>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51</a:t>
            </a:fld>
            <a:endParaRPr lang="it-IT">
              <a:solidFill>
                <a:prstClr val="black">
                  <a:tint val="75000"/>
                </a:prstClr>
              </a:solidFill>
            </a:endParaRPr>
          </a:p>
        </p:txBody>
      </p:sp>
      <p:sp>
        <p:nvSpPr>
          <p:cNvPr id="6" name="Titolo 5">
            <a:extLst>
              <a:ext uri="{FF2B5EF4-FFF2-40B4-BE49-F238E27FC236}">
                <a16:creationId xmlns:a16="http://schemas.microsoft.com/office/drawing/2014/main" id="{EDE0A8D5-79B3-3D9D-9EFA-F9BB8A550436}"/>
              </a:ext>
            </a:extLst>
          </p:cNvPr>
          <p:cNvSpPr>
            <a:spLocks noGrp="1"/>
          </p:cNvSpPr>
          <p:nvPr>
            <p:ph type="title"/>
          </p:nvPr>
        </p:nvSpPr>
        <p:spPr>
          <a:xfrm>
            <a:off x="609600" y="274637"/>
            <a:ext cx="10972800" cy="926841"/>
          </a:xfrm>
        </p:spPr>
        <p:txBody>
          <a:bodyPr>
            <a:normAutofit/>
          </a:bodyPr>
          <a:lstStyle/>
          <a:p>
            <a:r>
              <a:rPr lang="it-IT" dirty="0"/>
              <a:t>Efficacia azione di riscossione</a:t>
            </a:r>
          </a:p>
        </p:txBody>
      </p:sp>
      <p:pic>
        <p:nvPicPr>
          <p:cNvPr id="2" name="Immagine 1">
            <a:extLst>
              <a:ext uri="{FF2B5EF4-FFF2-40B4-BE49-F238E27FC236}">
                <a16:creationId xmlns:a16="http://schemas.microsoft.com/office/drawing/2014/main" id="{42DA657C-2567-B110-D996-6B55362BADA5}"/>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306138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2DED0-A1D0-A9A1-98FA-C45CBC855C26}"/>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C2C890-7557-C47A-BF5F-3FBC4C6DBCBB}"/>
              </a:ext>
            </a:extLst>
          </p:cNvPr>
          <p:cNvSpPr>
            <a:spLocks noGrp="1"/>
          </p:cNvSpPr>
          <p:nvPr>
            <p:ph idx="1"/>
          </p:nvPr>
        </p:nvSpPr>
        <p:spPr>
          <a:xfrm>
            <a:off x="265815" y="1041990"/>
            <a:ext cx="11588728" cy="5448617"/>
          </a:xfrm>
        </p:spPr>
        <p:txBody>
          <a:bodyPr>
            <a:noAutofit/>
          </a:bodyPr>
          <a:lstStyle/>
          <a:p>
            <a:pPr marL="0" indent="0" algn="just">
              <a:buNone/>
            </a:pPr>
            <a:r>
              <a:rPr lang="it-IT" sz="2600" dirty="0"/>
              <a:t>Così come causa di ritardo nella riscossione può essere l’assenza di </a:t>
            </a:r>
            <a:r>
              <a:rPr lang="it-IT" sz="2600" b="1" dirty="0"/>
              <a:t>monitoraggio delle sospensioni amministrative  e giudiziarie e delle rateazioni concesse</a:t>
            </a:r>
            <a:r>
              <a:rPr lang="it-IT" sz="2600" dirty="0"/>
              <a:t>.</a:t>
            </a:r>
          </a:p>
          <a:p>
            <a:pPr marL="0" indent="0" algn="just">
              <a:buNone/>
            </a:pPr>
            <a:r>
              <a:rPr lang="it-IT" sz="2600" dirty="0"/>
              <a:t>Il contribuente decade dai benefici della rateizzazione dei carichi ADER per inadempienza quando non esegue il pagamento di 8 rate anche non consecutive Con la decadenza il debito ritorna esigibile in un’unica soluzione e possono essere immediatamente riprese le azioni di recupero.</a:t>
            </a:r>
          </a:p>
          <a:p>
            <a:pPr marL="0" indent="0" algn="just">
              <a:buNone/>
            </a:pPr>
            <a:r>
              <a:rPr lang="it-IT" sz="2600" dirty="0"/>
              <a:t>È importante, altresì, la </a:t>
            </a:r>
            <a:r>
              <a:rPr lang="it-IT" sz="2600" b="1" dirty="0"/>
              <a:t>tempestività nell’avvio delle azioni di recupero</a:t>
            </a:r>
            <a:r>
              <a:rPr lang="it-IT" sz="2600" dirty="0"/>
              <a:t>. </a:t>
            </a:r>
          </a:p>
          <a:p>
            <a:pPr marL="0" indent="0" algn="just">
              <a:buNone/>
            </a:pPr>
            <a:r>
              <a:rPr lang="it-IT" sz="2600" b="1" dirty="0"/>
              <a:t>Per ADER, il tasso di riscossione volontaria entro 60 giorni dalla cartella/avviso esecutivo o da rateazioni richieste nei 60 giorni dalla notifica della cartella è stato del 24% nel 2022. Inoltre, l’indicatore di efficacia delle azioni di recupero poste in essere da ADER rileva un’alta efficacia degli avvisi di sollecito e dei preavvisi di fermo (dell’ordine del 25%) nei 90 giorni successivi alla data dell’azione (Fonte: Rapporto di verifica MEF-DF dei risultati della gestione 2023 di ADER).</a:t>
            </a:r>
          </a:p>
        </p:txBody>
      </p:sp>
      <p:sp>
        <p:nvSpPr>
          <p:cNvPr id="4" name="Segnaposto numero diapositiva 3">
            <a:extLst>
              <a:ext uri="{FF2B5EF4-FFF2-40B4-BE49-F238E27FC236}">
                <a16:creationId xmlns:a16="http://schemas.microsoft.com/office/drawing/2014/main" id="{A8096561-39D1-0FFF-5BA9-7D6C42C14276}"/>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52</a:t>
            </a:fld>
            <a:endParaRPr lang="it-IT">
              <a:solidFill>
                <a:prstClr val="black">
                  <a:tint val="75000"/>
                </a:prstClr>
              </a:solidFill>
            </a:endParaRPr>
          </a:p>
        </p:txBody>
      </p:sp>
      <p:sp>
        <p:nvSpPr>
          <p:cNvPr id="6" name="Titolo 5">
            <a:extLst>
              <a:ext uri="{FF2B5EF4-FFF2-40B4-BE49-F238E27FC236}">
                <a16:creationId xmlns:a16="http://schemas.microsoft.com/office/drawing/2014/main" id="{36E3C9F9-0867-0E10-721A-6B9381A1E03B}"/>
              </a:ext>
            </a:extLst>
          </p:cNvPr>
          <p:cNvSpPr>
            <a:spLocks noGrp="1"/>
          </p:cNvSpPr>
          <p:nvPr>
            <p:ph type="title"/>
          </p:nvPr>
        </p:nvSpPr>
        <p:spPr>
          <a:xfrm>
            <a:off x="609600" y="274638"/>
            <a:ext cx="10972800" cy="767352"/>
          </a:xfrm>
        </p:spPr>
        <p:txBody>
          <a:bodyPr>
            <a:normAutofit/>
          </a:bodyPr>
          <a:lstStyle/>
          <a:p>
            <a:r>
              <a:rPr lang="it-IT" dirty="0"/>
              <a:t>Efficacia azione di riscossione</a:t>
            </a:r>
          </a:p>
        </p:txBody>
      </p:sp>
      <p:pic>
        <p:nvPicPr>
          <p:cNvPr id="2" name="Immagine 1">
            <a:extLst>
              <a:ext uri="{FF2B5EF4-FFF2-40B4-BE49-F238E27FC236}">
                <a16:creationId xmlns:a16="http://schemas.microsoft.com/office/drawing/2014/main" id="{32E4568C-7990-8789-1343-75571BB52794}"/>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75903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C0E04-CD9F-4727-03B0-6F235CCDCA60}"/>
              </a:ext>
            </a:extLst>
          </p:cNvPr>
          <p:cNvSpPr>
            <a:spLocks noGrp="1"/>
          </p:cNvSpPr>
          <p:nvPr>
            <p:ph type="title"/>
          </p:nvPr>
        </p:nvSpPr>
        <p:spPr>
          <a:xfrm>
            <a:off x="609600" y="274637"/>
            <a:ext cx="10972800" cy="5615799"/>
          </a:xfrm>
        </p:spPr>
        <p:txBody>
          <a:bodyPr/>
          <a:lstStyle/>
          <a:p>
            <a:r>
              <a:rPr lang="it-IT" dirty="0"/>
              <a:t>LA COMPENSAZIONE LEGALE</a:t>
            </a:r>
          </a:p>
        </p:txBody>
      </p:sp>
      <p:sp>
        <p:nvSpPr>
          <p:cNvPr id="3" name="Segnaposto numero diapositiva 2">
            <a:extLst>
              <a:ext uri="{FF2B5EF4-FFF2-40B4-BE49-F238E27FC236}">
                <a16:creationId xmlns:a16="http://schemas.microsoft.com/office/drawing/2014/main" id="{FDC9A2A5-E0B0-DAAB-FFA0-7D2BAB89C997}"/>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53</a:t>
            </a:fld>
            <a:endParaRPr lang="it-IT">
              <a:solidFill>
                <a:prstClr val="black">
                  <a:tint val="75000"/>
                </a:prstClr>
              </a:solidFill>
            </a:endParaRPr>
          </a:p>
        </p:txBody>
      </p:sp>
      <p:pic>
        <p:nvPicPr>
          <p:cNvPr id="4" name="Immagine 3">
            <a:extLst>
              <a:ext uri="{FF2B5EF4-FFF2-40B4-BE49-F238E27FC236}">
                <a16:creationId xmlns:a16="http://schemas.microsoft.com/office/drawing/2014/main" id="{3337090C-B65B-BC99-26A4-DAE6D0A38E9A}"/>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2160811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95697C-76DA-E900-9294-7040DA64EC05}"/>
              </a:ext>
            </a:extLst>
          </p:cNvPr>
          <p:cNvSpPr>
            <a:spLocks noGrp="1"/>
          </p:cNvSpPr>
          <p:nvPr>
            <p:ph type="title"/>
          </p:nvPr>
        </p:nvSpPr>
        <p:spPr>
          <a:xfrm>
            <a:off x="609600" y="274638"/>
            <a:ext cx="10972800" cy="719275"/>
          </a:xfrm>
        </p:spPr>
        <p:txBody>
          <a:bodyPr>
            <a:normAutofit fontScale="90000"/>
          </a:bodyPr>
          <a:lstStyle/>
          <a:p>
            <a:r>
              <a:rPr lang="it-IT" dirty="0"/>
              <a:t>Compensazione legale</a:t>
            </a:r>
          </a:p>
        </p:txBody>
      </p:sp>
      <p:sp>
        <p:nvSpPr>
          <p:cNvPr id="3" name="Segnaposto contenuto 2">
            <a:extLst>
              <a:ext uri="{FF2B5EF4-FFF2-40B4-BE49-F238E27FC236}">
                <a16:creationId xmlns:a16="http://schemas.microsoft.com/office/drawing/2014/main" id="{444D1BC3-478C-E294-942B-E9ECAA70F37E}"/>
              </a:ext>
            </a:extLst>
          </p:cNvPr>
          <p:cNvSpPr>
            <a:spLocks noGrp="1"/>
          </p:cNvSpPr>
          <p:nvPr>
            <p:ph idx="1"/>
          </p:nvPr>
        </p:nvSpPr>
        <p:spPr>
          <a:xfrm>
            <a:off x="609600" y="1097281"/>
            <a:ext cx="10972800" cy="5028884"/>
          </a:xfrm>
        </p:spPr>
        <p:txBody>
          <a:bodyPr>
            <a:normAutofit/>
          </a:bodyPr>
          <a:lstStyle/>
          <a:p>
            <a:pPr marL="0" indent="0" algn="just">
              <a:buNone/>
            </a:pPr>
            <a:r>
              <a:rPr lang="it-IT" dirty="0"/>
              <a:t>Ma ancor prima di affidare i carichi al soggetto legittimato alla riscossione coattiva, va attivata la procedura di compensazione legale. Il Comune, infatti, può estinguere le proprie obbligazioni anche mediante compensazione legale con propri crediti certi, liquidi ed esigibili ai sensi dell’art. 1243 c.c. È il caso, ad esempio, in cui il Comune sia creditore di importi contenuti in un avviso di accertamento/ constatazione violazioni, definitivo in assenza di ricorso o per intervenuta sentenza passata in giudicato e, allo stesso tempo, sia debitore nei confronti dello stesso soggetto per forniture, lavori, prestazione di servizi, resi e fatturati.</a:t>
            </a:r>
          </a:p>
        </p:txBody>
      </p:sp>
      <p:sp>
        <p:nvSpPr>
          <p:cNvPr id="4" name="Segnaposto numero diapositiva 3">
            <a:extLst>
              <a:ext uri="{FF2B5EF4-FFF2-40B4-BE49-F238E27FC236}">
                <a16:creationId xmlns:a16="http://schemas.microsoft.com/office/drawing/2014/main" id="{E7C77A14-65BE-FBF0-FA86-C21E457504D6}"/>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54</a:t>
            </a:fld>
            <a:endParaRPr lang="it-IT">
              <a:solidFill>
                <a:prstClr val="black">
                  <a:tint val="75000"/>
                </a:prstClr>
              </a:solidFill>
            </a:endParaRPr>
          </a:p>
        </p:txBody>
      </p:sp>
      <p:pic>
        <p:nvPicPr>
          <p:cNvPr id="5" name="Immagine 4">
            <a:extLst>
              <a:ext uri="{FF2B5EF4-FFF2-40B4-BE49-F238E27FC236}">
                <a16:creationId xmlns:a16="http://schemas.microsoft.com/office/drawing/2014/main" id="{58FF7FC0-EF90-405B-F033-017C490000E2}"/>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43453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6050-053C-896A-F641-C8FB1A15A91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7EE12B4-378A-0771-80C0-DCF427DB750D}"/>
              </a:ext>
            </a:extLst>
          </p:cNvPr>
          <p:cNvSpPr>
            <a:spLocks noGrp="1"/>
          </p:cNvSpPr>
          <p:nvPr>
            <p:ph type="title"/>
          </p:nvPr>
        </p:nvSpPr>
        <p:spPr>
          <a:xfrm>
            <a:off x="609600" y="274638"/>
            <a:ext cx="10972800" cy="719275"/>
          </a:xfrm>
        </p:spPr>
        <p:txBody>
          <a:bodyPr>
            <a:normAutofit fontScale="90000"/>
          </a:bodyPr>
          <a:lstStyle/>
          <a:p>
            <a:r>
              <a:rPr lang="it-IT" dirty="0"/>
              <a:t>Compensazione legale</a:t>
            </a:r>
          </a:p>
        </p:txBody>
      </p:sp>
      <p:sp>
        <p:nvSpPr>
          <p:cNvPr id="3" name="Segnaposto contenuto 2">
            <a:extLst>
              <a:ext uri="{FF2B5EF4-FFF2-40B4-BE49-F238E27FC236}">
                <a16:creationId xmlns:a16="http://schemas.microsoft.com/office/drawing/2014/main" id="{7ABBD4AE-3F12-600C-05E6-0C5B795E4B95}"/>
              </a:ext>
            </a:extLst>
          </p:cNvPr>
          <p:cNvSpPr>
            <a:spLocks noGrp="1"/>
          </p:cNvSpPr>
          <p:nvPr>
            <p:ph idx="1"/>
          </p:nvPr>
        </p:nvSpPr>
        <p:spPr>
          <a:xfrm>
            <a:off x="609600" y="1097281"/>
            <a:ext cx="10972800" cy="5028884"/>
          </a:xfrm>
        </p:spPr>
        <p:txBody>
          <a:bodyPr>
            <a:normAutofit fontScale="85000" lnSpcReduction="10000"/>
          </a:bodyPr>
          <a:lstStyle/>
          <a:p>
            <a:pPr marL="0" indent="0" algn="just">
              <a:buNone/>
            </a:pPr>
            <a:r>
              <a:rPr lang="it-IT" dirty="0"/>
              <a:t>Per rendere operativa la compensazione legale va attivata una procedura informatica che consenta, nel pieno rispetto della privacy, di compensare i debiti del comune con i crediti dallo stesso vantati. L’operatore dell’ufficio responsabile della liquidazione inserisce nell’applicativo il codice fiscale e/o la partita IVA del creditore per riscontrare la presenza di debiti dello stesso da compensare; in caso di esito positivo per esistenza di somme dovute al comune l’operatore procederà alla compensazione, utilizzando le informazioni utili per la redazione della determinazione di liquidazione contenute nel report generato dal sistema, ivi compresi i riferimenti all’accertamento contabile e ai capitoli interessati. La procedura si conclude con l’invio del mandato di pagamento e delle collegate reversali al tesoriere; contestualmente il sistema aggiornerà in automatico la posizione amministrativa del soggetto debitore e ne darà comunicazione allo stesso.</a:t>
            </a:r>
          </a:p>
        </p:txBody>
      </p:sp>
      <p:sp>
        <p:nvSpPr>
          <p:cNvPr id="4" name="Segnaposto numero diapositiva 3">
            <a:extLst>
              <a:ext uri="{FF2B5EF4-FFF2-40B4-BE49-F238E27FC236}">
                <a16:creationId xmlns:a16="http://schemas.microsoft.com/office/drawing/2014/main" id="{A9006E00-7722-7E0D-50CD-CD507716D8CA}"/>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55</a:t>
            </a:fld>
            <a:endParaRPr lang="it-IT">
              <a:solidFill>
                <a:prstClr val="black">
                  <a:tint val="75000"/>
                </a:prstClr>
              </a:solidFill>
            </a:endParaRPr>
          </a:p>
        </p:txBody>
      </p:sp>
      <p:pic>
        <p:nvPicPr>
          <p:cNvPr id="5" name="Immagine 4">
            <a:extLst>
              <a:ext uri="{FF2B5EF4-FFF2-40B4-BE49-F238E27FC236}">
                <a16:creationId xmlns:a16="http://schemas.microsoft.com/office/drawing/2014/main" id="{FB9CCF60-8AC7-8310-1809-525D7E305544}"/>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034727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63CD94-FB27-7FF3-9377-C64446B86665}"/>
              </a:ext>
            </a:extLst>
          </p:cNvPr>
          <p:cNvSpPr>
            <a:spLocks noGrp="1"/>
          </p:cNvSpPr>
          <p:nvPr>
            <p:ph type="title"/>
          </p:nvPr>
        </p:nvSpPr>
        <p:spPr>
          <a:xfrm>
            <a:off x="609600" y="274637"/>
            <a:ext cx="10972800" cy="5509475"/>
          </a:xfrm>
        </p:spPr>
        <p:txBody>
          <a:bodyPr>
            <a:normAutofit/>
          </a:bodyPr>
          <a:lstStyle/>
          <a:p>
            <a:r>
              <a:rPr lang="it-IT" dirty="0"/>
              <a:t>Prospettive di rafforzamento della riscossione pubblica</a:t>
            </a:r>
          </a:p>
        </p:txBody>
      </p:sp>
      <p:sp>
        <p:nvSpPr>
          <p:cNvPr id="3" name="Segnaposto numero diapositiva 2">
            <a:extLst>
              <a:ext uri="{FF2B5EF4-FFF2-40B4-BE49-F238E27FC236}">
                <a16:creationId xmlns:a16="http://schemas.microsoft.com/office/drawing/2014/main" id="{6727AE58-A7AC-6960-AF7F-851BE6C30D8D}"/>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56</a:t>
            </a:fld>
            <a:endParaRPr lang="it-IT">
              <a:solidFill>
                <a:prstClr val="black">
                  <a:tint val="75000"/>
                </a:prstClr>
              </a:solidFill>
            </a:endParaRPr>
          </a:p>
        </p:txBody>
      </p:sp>
      <p:pic>
        <p:nvPicPr>
          <p:cNvPr id="4" name="Immagine 3">
            <a:extLst>
              <a:ext uri="{FF2B5EF4-FFF2-40B4-BE49-F238E27FC236}">
                <a16:creationId xmlns:a16="http://schemas.microsoft.com/office/drawing/2014/main" id="{FBC23C00-250A-C2E4-3809-D8D579CA1289}"/>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031622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DAAFF8-0174-6565-DEDA-BF875050F47E}"/>
              </a:ext>
            </a:extLst>
          </p:cNvPr>
          <p:cNvSpPr>
            <a:spLocks noGrp="1"/>
          </p:cNvSpPr>
          <p:nvPr>
            <p:ph type="title"/>
          </p:nvPr>
        </p:nvSpPr>
        <p:spPr>
          <a:xfrm>
            <a:off x="609600" y="274639"/>
            <a:ext cx="10972800" cy="692924"/>
          </a:xfrm>
        </p:spPr>
        <p:txBody>
          <a:bodyPr>
            <a:noAutofit/>
          </a:bodyPr>
          <a:lstStyle/>
          <a:p>
            <a:r>
              <a:rPr lang="it-IT" sz="3600" dirty="0"/>
              <a:t>Per un rafforzamento della riscossione pubblica</a:t>
            </a:r>
          </a:p>
        </p:txBody>
      </p:sp>
      <p:sp>
        <p:nvSpPr>
          <p:cNvPr id="3" name="Segnaposto contenuto 2">
            <a:extLst>
              <a:ext uri="{FF2B5EF4-FFF2-40B4-BE49-F238E27FC236}">
                <a16:creationId xmlns:a16="http://schemas.microsoft.com/office/drawing/2014/main" id="{B218F4E6-2699-6D2C-B253-3510018E1A6A}"/>
              </a:ext>
            </a:extLst>
          </p:cNvPr>
          <p:cNvSpPr>
            <a:spLocks noGrp="1"/>
          </p:cNvSpPr>
          <p:nvPr>
            <p:ph idx="1"/>
          </p:nvPr>
        </p:nvSpPr>
        <p:spPr>
          <a:xfrm>
            <a:off x="329609" y="1212111"/>
            <a:ext cx="11493796" cy="5144239"/>
          </a:xfrm>
        </p:spPr>
        <p:txBody>
          <a:bodyPr>
            <a:normAutofit fontScale="55000" lnSpcReduction="20000"/>
          </a:bodyPr>
          <a:lstStyle/>
          <a:p>
            <a:pPr marL="0" indent="0" algn="just">
              <a:buNone/>
            </a:pPr>
            <a:r>
              <a:rPr lang="it-IT" sz="4200" dirty="0"/>
              <a:t>Andrebbe, innanzi tutto, superata la attuale complessità degli </a:t>
            </a:r>
            <a:r>
              <a:rPr lang="it-IT" sz="4200" b="1" dirty="0"/>
              <a:t>adempimenti propedeutic</a:t>
            </a:r>
            <a:r>
              <a:rPr lang="it-IT" sz="4200" dirty="0"/>
              <a:t>i all’avvio delle procedure di recupero coattivo, di seguito descritti:</a:t>
            </a:r>
          </a:p>
          <a:p>
            <a:pPr algn="just">
              <a:buFont typeface="Wingdings" panose="05000000000000000000" pitchFamily="2" charset="2"/>
              <a:buChar char="§"/>
            </a:pPr>
            <a:r>
              <a:rPr lang="it-IT" sz="4200" dirty="0"/>
              <a:t>	decorso un anno dalla notifica della cartella/avviso, per attivare l’azione esecutiva, è necessario l’invio al debitore di un nuovo atto di intimazione al pagamento del debito, che a sua volta perde efficacia, trascorso un anno dalla data di notifica, con conseguente necessità di notificare un nuovo atto prima di avviare le procedure esecutive di recupero;</a:t>
            </a:r>
          </a:p>
          <a:p>
            <a:pPr algn="just">
              <a:buFont typeface="Wingdings" panose="05000000000000000000" pitchFamily="2" charset="2"/>
              <a:buChar char="§"/>
            </a:pPr>
            <a:r>
              <a:rPr lang="it-IT" sz="4200" dirty="0"/>
              <a:t>	è previsto l’obbligo di sollecito di pagamento per debiti fino a 1.000 euro (che costituiscono nel residuo 2000-2024 il 75,90% dei crediti) e l’impossibilità di procedere ad azioni cautelari ed esecutive prima del decorso di 60 giorni dall’invio, mediante posta ordinaria, di una comunicazione contenente il dettaglio delle somme dovute; </a:t>
            </a:r>
          </a:p>
          <a:p>
            <a:pPr algn="just">
              <a:buFont typeface="Wingdings" panose="05000000000000000000" pitchFamily="2" charset="2"/>
              <a:buChar char="§"/>
            </a:pPr>
            <a:r>
              <a:rPr lang="it-IT" sz="4200" dirty="0"/>
              <a:t>	per i crediti contenuti negli avvisi di accertamento esecutivo, è previsto l’obbligo di inviare al debitore uno specifico avviso di presa in carico, con il quale lo si informa dell’avvenuto passaggio dell’incarico di riscossione dall’ente creditore all’Agente della riscossione il quale, peraltro, non può procedere ad esecuzione forzata (salvo i casi di fondato pericolo per la riscossione) nei successivi 180 giorni dall’affidamento del credito da riscuotere.</a:t>
            </a:r>
          </a:p>
          <a:p>
            <a:pPr marL="0" indent="0">
              <a:buNone/>
            </a:pPr>
            <a:endParaRPr lang="it-IT" dirty="0"/>
          </a:p>
        </p:txBody>
      </p:sp>
      <p:sp>
        <p:nvSpPr>
          <p:cNvPr id="4" name="Segnaposto numero diapositiva 3">
            <a:extLst>
              <a:ext uri="{FF2B5EF4-FFF2-40B4-BE49-F238E27FC236}">
                <a16:creationId xmlns:a16="http://schemas.microsoft.com/office/drawing/2014/main" id="{A0966D3C-5596-4B10-1DC5-58926153990D}"/>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57</a:t>
            </a:fld>
            <a:endParaRPr lang="it-IT">
              <a:solidFill>
                <a:prstClr val="black">
                  <a:tint val="75000"/>
                </a:prstClr>
              </a:solidFill>
            </a:endParaRPr>
          </a:p>
        </p:txBody>
      </p:sp>
      <p:pic>
        <p:nvPicPr>
          <p:cNvPr id="5" name="Immagine 4">
            <a:extLst>
              <a:ext uri="{FF2B5EF4-FFF2-40B4-BE49-F238E27FC236}">
                <a16:creationId xmlns:a16="http://schemas.microsoft.com/office/drawing/2014/main" id="{2DA945D3-2B5A-4905-F5E0-B89BBD2FDFAA}"/>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3054001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886EE-53B0-E10A-FBBD-52B599DBDE76}"/>
              </a:ext>
            </a:extLst>
          </p:cNvPr>
          <p:cNvSpPr>
            <a:spLocks noGrp="1"/>
          </p:cNvSpPr>
          <p:nvPr>
            <p:ph type="title"/>
          </p:nvPr>
        </p:nvSpPr>
        <p:spPr>
          <a:xfrm>
            <a:off x="609600" y="274638"/>
            <a:ext cx="10972800" cy="948106"/>
          </a:xfrm>
        </p:spPr>
        <p:txBody>
          <a:bodyPr>
            <a:normAutofit/>
          </a:bodyPr>
          <a:lstStyle/>
          <a:p>
            <a:r>
              <a:rPr lang="it-IT" sz="3600" dirty="0"/>
              <a:t>Per un rafforzamento della riscossione pubblica</a:t>
            </a:r>
          </a:p>
        </p:txBody>
      </p:sp>
      <p:sp>
        <p:nvSpPr>
          <p:cNvPr id="3" name="Segnaposto contenuto 2">
            <a:extLst>
              <a:ext uri="{FF2B5EF4-FFF2-40B4-BE49-F238E27FC236}">
                <a16:creationId xmlns:a16="http://schemas.microsoft.com/office/drawing/2014/main" id="{5042C05D-0E0F-1112-626D-F7B6CD50C305}"/>
              </a:ext>
            </a:extLst>
          </p:cNvPr>
          <p:cNvSpPr>
            <a:spLocks noGrp="1"/>
          </p:cNvSpPr>
          <p:nvPr>
            <p:ph idx="1"/>
          </p:nvPr>
        </p:nvSpPr>
        <p:spPr>
          <a:xfrm>
            <a:off x="609600" y="1222744"/>
            <a:ext cx="10972800" cy="4903420"/>
          </a:xfrm>
        </p:spPr>
        <p:txBody>
          <a:bodyPr>
            <a:normAutofit fontScale="85000" lnSpcReduction="10000"/>
          </a:bodyPr>
          <a:lstStyle/>
          <a:p>
            <a:pPr marL="0" indent="0">
              <a:buNone/>
            </a:pPr>
            <a:r>
              <a:rPr lang="it-IT" dirty="0"/>
              <a:t>Superata, comunque, la fase degli atti propedeutici, l’azione di recupero risulta limitata, rispetto ai creditori privati, da diverse misure specifiche, quali:</a:t>
            </a:r>
          </a:p>
          <a:p>
            <a:pPr>
              <a:buFont typeface="Wingdings" panose="05000000000000000000" pitchFamily="2" charset="2"/>
              <a:buChar char="§"/>
            </a:pPr>
            <a:r>
              <a:rPr lang="it-IT" dirty="0"/>
              <a:t>la possibilità di iscrivere l’ipoteca legale solo nel caso di debiti superiori a 20.000 euro e, comunque, dopo la notifica di una comunicazione preventiva;</a:t>
            </a:r>
          </a:p>
          <a:p>
            <a:pPr>
              <a:buFont typeface="Wingdings" panose="05000000000000000000" pitchFamily="2" charset="2"/>
              <a:buChar char="§"/>
            </a:pPr>
            <a:r>
              <a:rPr lang="it-IT" dirty="0"/>
              <a:t>l’impignorabilità dell’unico immobile di proprietà del debitore in cui lo stesso risieda, a esclusione delle abitazioni di lusso; </a:t>
            </a:r>
          </a:p>
          <a:p>
            <a:pPr>
              <a:buFont typeface="Wingdings" panose="05000000000000000000" pitchFamily="2" charset="2"/>
              <a:buChar char="§"/>
            </a:pPr>
            <a:r>
              <a:rPr lang="it-IT" dirty="0"/>
              <a:t>l’impignorabilità assoluta dei beni immobili per debiti inferiori a 120.000 euro; </a:t>
            </a:r>
          </a:p>
          <a:p>
            <a:pPr>
              <a:buFont typeface="Wingdings" panose="05000000000000000000" pitchFamily="2" charset="2"/>
              <a:buChar char="§"/>
            </a:pPr>
            <a:r>
              <a:rPr lang="it-IT" dirty="0"/>
              <a:t>l’impignorabilità dei beni immobili del debitore, diversi dalla prima casa, il cui valore, diminuito delle passività ipotecarie aventi priorità sul credito, non superi 120.000 euro; </a:t>
            </a:r>
          </a:p>
          <a:p>
            <a:pPr marL="0" indent="0">
              <a:buNone/>
            </a:pPr>
            <a:endParaRPr lang="it-IT" dirty="0"/>
          </a:p>
        </p:txBody>
      </p:sp>
      <p:sp>
        <p:nvSpPr>
          <p:cNvPr id="4" name="Segnaposto numero diapositiva 3">
            <a:extLst>
              <a:ext uri="{FF2B5EF4-FFF2-40B4-BE49-F238E27FC236}">
                <a16:creationId xmlns:a16="http://schemas.microsoft.com/office/drawing/2014/main" id="{2C17CCCF-72F9-9B21-1B3F-6B2DC54B5C21}"/>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58</a:t>
            </a:fld>
            <a:endParaRPr lang="it-IT">
              <a:solidFill>
                <a:prstClr val="black">
                  <a:tint val="75000"/>
                </a:prstClr>
              </a:solidFill>
            </a:endParaRPr>
          </a:p>
        </p:txBody>
      </p:sp>
      <p:pic>
        <p:nvPicPr>
          <p:cNvPr id="5" name="Immagine 4">
            <a:extLst>
              <a:ext uri="{FF2B5EF4-FFF2-40B4-BE49-F238E27FC236}">
                <a16:creationId xmlns:a16="http://schemas.microsoft.com/office/drawing/2014/main" id="{6CFC1813-0E29-688F-5F4F-A526BB9EBB22}"/>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42634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DA5CD-E801-0792-929E-B2312B83CA51}"/>
              </a:ext>
            </a:extLst>
          </p:cNvPr>
          <p:cNvSpPr>
            <a:spLocks noGrp="1"/>
          </p:cNvSpPr>
          <p:nvPr>
            <p:ph type="title"/>
          </p:nvPr>
        </p:nvSpPr>
        <p:spPr>
          <a:xfrm>
            <a:off x="609600" y="274638"/>
            <a:ext cx="10972800" cy="894943"/>
          </a:xfrm>
        </p:spPr>
        <p:txBody>
          <a:bodyPr>
            <a:normAutofit/>
          </a:bodyPr>
          <a:lstStyle/>
          <a:p>
            <a:r>
              <a:rPr lang="it-IT" dirty="0"/>
              <a:t>Per un rafforzamento della riscossione pubblica</a:t>
            </a:r>
          </a:p>
        </p:txBody>
      </p:sp>
      <p:sp>
        <p:nvSpPr>
          <p:cNvPr id="3" name="Segnaposto contenuto 2">
            <a:extLst>
              <a:ext uri="{FF2B5EF4-FFF2-40B4-BE49-F238E27FC236}">
                <a16:creationId xmlns:a16="http://schemas.microsoft.com/office/drawing/2014/main" id="{5B1D9E2A-8C7E-4F48-8CEB-7BA75579B1C3}"/>
              </a:ext>
            </a:extLst>
          </p:cNvPr>
          <p:cNvSpPr>
            <a:spLocks noGrp="1"/>
          </p:cNvSpPr>
          <p:nvPr>
            <p:ph idx="1"/>
          </p:nvPr>
        </p:nvSpPr>
        <p:spPr>
          <a:xfrm>
            <a:off x="382773" y="1269887"/>
            <a:ext cx="11419368" cy="5086463"/>
          </a:xfrm>
        </p:spPr>
        <p:txBody>
          <a:bodyPr>
            <a:normAutofit fontScale="70000" lnSpcReduction="20000"/>
          </a:bodyPr>
          <a:lstStyle/>
          <a:p>
            <a:pPr marL="0" indent="0" algn="just">
              <a:buNone/>
            </a:pPr>
            <a:r>
              <a:rPr lang="it-IT" sz="3300" dirty="0"/>
              <a:t>Oltre alla rivisitazione dei limiti di pignorabilità immobiliare e presso terzi e degli obblighi di sollecito prima di procedere ad azioni cautelari ed esecutive, ulteriori interventi potrebbero riguardare:</a:t>
            </a:r>
          </a:p>
          <a:p>
            <a:pPr algn="just">
              <a:buFont typeface="Wingdings" panose="05000000000000000000" pitchFamily="2" charset="2"/>
              <a:buChar char="§"/>
            </a:pPr>
            <a:r>
              <a:rPr lang="it-IT" sz="3300" dirty="0"/>
              <a:t>le procedure di cancellazione dal registro imprese di cui all’art. 2495 c.c., allo scopo di precludere l’estinzione giuridica delle imprese quando sussistano debiti iscritti a ruolo definitivamente accertati e scaduti superiori ad un determinato importo;</a:t>
            </a:r>
          </a:p>
          <a:p>
            <a:pPr algn="just">
              <a:buFont typeface="Wingdings" panose="05000000000000000000" pitchFamily="2" charset="2"/>
              <a:buChar char="§"/>
            </a:pPr>
            <a:r>
              <a:rPr lang="it-IT" sz="3300" dirty="0"/>
              <a:t>l’estensione dell’art. 48-bis del DPR n. 602/1973 (blocco dei pagamenti di importo superiore a 5.000 euro da parte della PA e segnalazione ad </a:t>
            </a:r>
            <a:r>
              <a:rPr lang="it-IT" sz="3300" dirty="0" err="1"/>
              <a:t>AdeR</a:t>
            </a:r>
            <a:r>
              <a:rPr lang="it-IT" sz="3300" dirty="0"/>
              <a:t>) anche per le somme riscosse direttamente dagli enti locali e da concessionari privati, nonché la riduzione di tale tetto, alla luce dell’abnorme ammontare dei crediti sotto i 5.000 euro che riguarda trasversalmente tutti gli enti impositori; al riguardo, la quota del c.d. microcredito (fino a 5.000 euro) rappresenta il 12% circa del valore (154,20 miliardi), ma il 93% dei singoli crediti (271,20 milioni) del carico residuo 2000-2024. Un abbassamento della soglia di cui all’articolo 48-bis del DPR n. 602 del 1973, portandola ad esempio da 5.000 a 1.000 euro, amplierebbe il numero dei pignoramenti presso terzi, aumentando l’efficacia della riscossione (nel 2023 sono stati eseguiti 323.198 pignoramenti presso terzi, di cui solo 40.108 ai sensi del predetto articolo 48-bis) .</a:t>
            </a:r>
          </a:p>
          <a:p>
            <a:pPr marL="0" indent="0">
              <a:buNone/>
            </a:pPr>
            <a:endParaRPr lang="it-IT" dirty="0"/>
          </a:p>
        </p:txBody>
      </p:sp>
      <p:sp>
        <p:nvSpPr>
          <p:cNvPr id="4" name="Segnaposto numero diapositiva 3">
            <a:extLst>
              <a:ext uri="{FF2B5EF4-FFF2-40B4-BE49-F238E27FC236}">
                <a16:creationId xmlns:a16="http://schemas.microsoft.com/office/drawing/2014/main" id="{DBB5965A-C114-49D3-CBCA-68ED93606821}"/>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59</a:t>
            </a:fld>
            <a:endParaRPr lang="it-IT">
              <a:solidFill>
                <a:prstClr val="black">
                  <a:tint val="75000"/>
                </a:prstClr>
              </a:solidFill>
            </a:endParaRPr>
          </a:p>
        </p:txBody>
      </p:sp>
      <p:pic>
        <p:nvPicPr>
          <p:cNvPr id="5" name="Immagine 4">
            <a:extLst>
              <a:ext uri="{FF2B5EF4-FFF2-40B4-BE49-F238E27FC236}">
                <a16:creationId xmlns:a16="http://schemas.microsoft.com/office/drawing/2014/main" id="{76F07301-404D-38EA-0722-B01CD52AE764}"/>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116295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EE498E32-6083-19B5-0796-35C583E92841}"/>
              </a:ext>
            </a:extLst>
          </p:cNvPr>
          <p:cNvPicPr>
            <a:picLocks noGrp="1" noChangeAspect="1"/>
          </p:cNvPicPr>
          <p:nvPr>
            <p:ph idx="1"/>
          </p:nvPr>
        </p:nvPicPr>
        <p:blipFill>
          <a:blip r:embed="rId2"/>
          <a:stretch>
            <a:fillRect/>
          </a:stretch>
        </p:blipFill>
        <p:spPr>
          <a:xfrm>
            <a:off x="1229921" y="68263"/>
            <a:ext cx="9732157" cy="6721475"/>
          </a:xfrm>
          <a:noFill/>
        </p:spPr>
      </p:pic>
      <p:sp>
        <p:nvSpPr>
          <p:cNvPr id="4" name="Segnaposto numero diapositiva 3" hidden="1">
            <a:extLst>
              <a:ext uri="{FF2B5EF4-FFF2-40B4-BE49-F238E27FC236}">
                <a16:creationId xmlns:a16="http://schemas.microsoft.com/office/drawing/2014/main" id="{19443841-8648-302B-3C7A-06E2C3D187B3}"/>
              </a:ext>
            </a:extLst>
          </p:cNvPr>
          <p:cNvSpPr>
            <a:spLocks noGrp="1"/>
          </p:cNvSpPr>
          <p:nvPr>
            <p:ph type="sldNum" sz="quarter" idx="12"/>
          </p:nvPr>
        </p:nvSpPr>
        <p:spPr/>
        <p:txBody>
          <a:bodyPr/>
          <a:lstStyle/>
          <a:p>
            <a:pPr>
              <a:spcAft>
                <a:spcPts val="600"/>
              </a:spcAft>
            </a:pPr>
            <a:fld id="{FC0D1BD2-43F9-4183-9BB8-92BD4243F713}" type="slidenum">
              <a:rPr lang="it-IT" smtClean="0">
                <a:solidFill>
                  <a:prstClr val="black">
                    <a:tint val="75000"/>
                  </a:prstClr>
                </a:solidFill>
              </a:rPr>
              <a:pPr>
                <a:spcAft>
                  <a:spcPts val="600"/>
                </a:spcAft>
              </a:pPr>
              <a:t>6</a:t>
            </a:fld>
            <a:endParaRPr lang="it-IT">
              <a:solidFill>
                <a:prstClr val="black">
                  <a:tint val="75000"/>
                </a:prstClr>
              </a:solidFill>
            </a:endParaRPr>
          </a:p>
        </p:txBody>
      </p:sp>
    </p:spTree>
    <p:extLst>
      <p:ext uri="{BB962C8B-B14F-4D97-AF65-F5344CB8AC3E}">
        <p14:creationId xmlns:p14="http://schemas.microsoft.com/office/powerpoint/2010/main" val="3808936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035E-A164-8D11-2A94-11C19F9FEB0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7D06834-0D57-C0ED-6D4B-A035C93D43BA}"/>
              </a:ext>
            </a:extLst>
          </p:cNvPr>
          <p:cNvSpPr>
            <a:spLocks noGrp="1"/>
          </p:cNvSpPr>
          <p:nvPr>
            <p:ph type="title"/>
          </p:nvPr>
        </p:nvSpPr>
        <p:spPr>
          <a:xfrm>
            <a:off x="609600" y="274639"/>
            <a:ext cx="10972800" cy="905574"/>
          </a:xfrm>
        </p:spPr>
        <p:txBody>
          <a:bodyPr>
            <a:normAutofit/>
          </a:bodyPr>
          <a:lstStyle/>
          <a:p>
            <a:r>
              <a:rPr lang="it-IT" dirty="0"/>
              <a:t>Per un rafforzamento della riscossione pubblica</a:t>
            </a:r>
          </a:p>
        </p:txBody>
      </p:sp>
      <p:sp>
        <p:nvSpPr>
          <p:cNvPr id="3" name="Segnaposto contenuto 2">
            <a:extLst>
              <a:ext uri="{FF2B5EF4-FFF2-40B4-BE49-F238E27FC236}">
                <a16:creationId xmlns:a16="http://schemas.microsoft.com/office/drawing/2014/main" id="{AA0659C0-8E8B-4033-31C5-6A3E02D6FFE7}"/>
              </a:ext>
            </a:extLst>
          </p:cNvPr>
          <p:cNvSpPr>
            <a:spLocks noGrp="1"/>
          </p:cNvSpPr>
          <p:nvPr>
            <p:ph idx="1"/>
          </p:nvPr>
        </p:nvSpPr>
        <p:spPr>
          <a:xfrm>
            <a:off x="191386" y="1180213"/>
            <a:ext cx="11712143" cy="4945951"/>
          </a:xfrm>
        </p:spPr>
        <p:txBody>
          <a:bodyPr>
            <a:noAutofit/>
          </a:bodyPr>
          <a:lstStyle/>
          <a:p>
            <a:pPr algn="just">
              <a:buFont typeface="Wingdings" panose="05000000000000000000" pitchFamily="2" charset="2"/>
              <a:buChar char="§"/>
            </a:pPr>
            <a:r>
              <a:rPr lang="it-IT" sz="2400" dirty="0"/>
              <a:t>La piena utilizzazione dei dati contenuti nell’anagrafe dei rapporti finanziari (consentita anche per il processo di riscossione degli enti locali ex art. 17-bis, </a:t>
            </a:r>
            <a:r>
              <a:rPr lang="it-IT" sz="2400" dirty="0" err="1"/>
              <a:t>d.l.</a:t>
            </a:r>
            <a:r>
              <a:rPr lang="it-IT" sz="2400" dirty="0"/>
              <a:t> n. 76/2020). </a:t>
            </a:r>
          </a:p>
          <a:p>
            <a:pPr marL="0" indent="0" algn="just">
              <a:buNone/>
            </a:pPr>
            <a:r>
              <a:rPr lang="it-IT" sz="2400" dirty="0"/>
              <a:t>Attualmente non è concesso l’accesso massivo, ma solo puntuale e l’invio delle informazioni dei conti correnti avviene con cadenza annuale. La comunicazione, infatti, va effettuata entro il 15 febbraio dell’anno successivo a quello a cui si riferiscono le informazioni, con l’effetto che le informazioni sulle giacenze dei conti possono essere molto diverse da quelle reali, riferendosi ad un periodo di tempo anche molto lontano. Gli intermediari, infatti, devono trasmettere mensilmente solo i dati delle aperture e delle chiusure dei rapporti finanziari (entro il mese successivo all’apertura o alla cessazione del rapporto). </a:t>
            </a:r>
          </a:p>
          <a:p>
            <a:pPr marL="0" indent="0" algn="just">
              <a:buNone/>
            </a:pPr>
            <a:r>
              <a:rPr lang="it-IT" sz="2400" dirty="0"/>
              <a:t>Ne consegue che buona parte dei pignoramenti non raggiunge alcun risultato, perché i conti correnti dei debitori sottoposti a pignoramento non sono capienti o, addirittura, non hanno un saldo attivo.   Al fine di aumentare l’efficacia dell’attività di riscossione e la tempestività dell’azione di recupero, sarebbe opportuno prevedere che la struttura procedente possa conoscere non solo l’esistenza del rapporto, ma anche la sua consistenza attuale. </a:t>
            </a:r>
          </a:p>
        </p:txBody>
      </p:sp>
      <p:sp>
        <p:nvSpPr>
          <p:cNvPr id="4" name="Segnaposto numero diapositiva 3">
            <a:extLst>
              <a:ext uri="{FF2B5EF4-FFF2-40B4-BE49-F238E27FC236}">
                <a16:creationId xmlns:a16="http://schemas.microsoft.com/office/drawing/2014/main" id="{FA9B5BDE-45E2-BE03-9C76-9C9718DA3A4C}"/>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60</a:t>
            </a:fld>
            <a:endParaRPr lang="it-IT">
              <a:solidFill>
                <a:prstClr val="black">
                  <a:tint val="75000"/>
                </a:prstClr>
              </a:solidFill>
            </a:endParaRPr>
          </a:p>
        </p:txBody>
      </p:sp>
      <p:pic>
        <p:nvPicPr>
          <p:cNvPr id="5" name="Immagine 4">
            <a:extLst>
              <a:ext uri="{FF2B5EF4-FFF2-40B4-BE49-F238E27FC236}">
                <a16:creationId xmlns:a16="http://schemas.microsoft.com/office/drawing/2014/main" id="{6A99592B-1D8D-AAFA-1FD1-9A9D7D802647}"/>
              </a:ext>
            </a:extLst>
          </p:cNvPr>
          <p:cNvPicPr>
            <a:picLocks noChangeAspect="1"/>
          </p:cNvPicPr>
          <p:nvPr/>
        </p:nvPicPr>
        <p:blipFill>
          <a:blip r:embed="rId2"/>
          <a:stretch>
            <a:fillRect/>
          </a:stretch>
        </p:blipFill>
        <p:spPr>
          <a:xfrm>
            <a:off x="218503" y="174331"/>
            <a:ext cx="3993226" cy="389195"/>
          </a:xfrm>
          <a:prstGeom prst="rect">
            <a:avLst/>
          </a:prstGeom>
        </p:spPr>
      </p:pic>
    </p:spTree>
    <p:extLst>
      <p:ext uri="{BB962C8B-B14F-4D97-AF65-F5344CB8AC3E}">
        <p14:creationId xmlns:p14="http://schemas.microsoft.com/office/powerpoint/2010/main" val="393936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CA756D-574E-BCAF-6073-2703FB93D88C}"/>
              </a:ext>
            </a:extLst>
          </p:cNvPr>
          <p:cNvSpPr>
            <a:spLocks noGrp="1"/>
          </p:cNvSpPr>
          <p:nvPr>
            <p:ph type="title"/>
          </p:nvPr>
        </p:nvSpPr>
        <p:spPr>
          <a:xfrm>
            <a:off x="609600" y="274637"/>
            <a:ext cx="10972800" cy="1036897"/>
          </a:xfrm>
        </p:spPr>
        <p:txBody>
          <a:bodyPr>
            <a:normAutofit/>
          </a:bodyPr>
          <a:lstStyle/>
          <a:p>
            <a:r>
              <a:rPr lang="it-IT" sz="3200" dirty="0"/>
              <a:t>Conseguenze scarsa capacità di riscossione</a:t>
            </a:r>
          </a:p>
        </p:txBody>
      </p:sp>
      <p:sp>
        <p:nvSpPr>
          <p:cNvPr id="3" name="Segnaposto contenuto 2">
            <a:extLst>
              <a:ext uri="{FF2B5EF4-FFF2-40B4-BE49-F238E27FC236}">
                <a16:creationId xmlns:a16="http://schemas.microsoft.com/office/drawing/2014/main" id="{6766905D-2B22-9165-CC04-F2725A7AA144}"/>
              </a:ext>
            </a:extLst>
          </p:cNvPr>
          <p:cNvSpPr>
            <a:spLocks noGrp="1"/>
          </p:cNvSpPr>
          <p:nvPr>
            <p:ph idx="1"/>
          </p:nvPr>
        </p:nvSpPr>
        <p:spPr>
          <a:xfrm>
            <a:off x="609600" y="1541721"/>
            <a:ext cx="10972800" cy="4584444"/>
          </a:xfrm>
        </p:spPr>
        <p:txBody>
          <a:bodyPr>
            <a:normAutofit/>
          </a:bodyPr>
          <a:lstStyle/>
          <a:p>
            <a:pPr algn="l"/>
            <a:r>
              <a:rPr lang="it-IT" sz="3200" b="1" i="0" u="none" strike="noStrike" baseline="0" dirty="0">
                <a:latin typeface="TimesLTStd-Bold"/>
              </a:rPr>
              <a:t>accantonamenti obbligatori al FCDE (Fondo Crediti di Dubbia Esigibilità);</a:t>
            </a:r>
          </a:p>
          <a:p>
            <a:pPr algn="l"/>
            <a:r>
              <a:rPr lang="it-IT" sz="3200" b="1" i="0" u="none" strike="noStrike" baseline="0" dirty="0">
                <a:latin typeface="TimesLTStd-Bold"/>
              </a:rPr>
              <a:t>accantonamenti al FGDC (Fondo Garanzia Debiti Commerciali) per ritardo nei pagamenti;</a:t>
            </a:r>
          </a:p>
          <a:p>
            <a:pPr algn="l"/>
            <a:r>
              <a:rPr lang="it-IT" sz="3200" b="1" i="0" u="none" strike="noStrike" baseline="0" dirty="0">
                <a:latin typeface="TimesLTStd-Bold"/>
              </a:rPr>
              <a:t>incidenza sui parametri di deficitarietà strutturale dell’ente;</a:t>
            </a:r>
          </a:p>
          <a:p>
            <a:pPr algn="l"/>
            <a:r>
              <a:rPr lang="it-IT" sz="3200" b="1" i="0" u="none" strike="noStrike" baseline="0" dirty="0">
                <a:latin typeface="TimesLTStd-Bold"/>
              </a:rPr>
              <a:t>incidenza sulle capacità assunzionali;</a:t>
            </a:r>
          </a:p>
          <a:p>
            <a:pPr algn="l"/>
            <a:r>
              <a:rPr lang="it-IT" sz="3200" b="1" i="0" u="none" strike="noStrike" baseline="0" dirty="0">
                <a:latin typeface="TimesLTStd-Bold"/>
              </a:rPr>
              <a:t>crisi di liquidità e anticipazioni di tesoreria.</a:t>
            </a:r>
            <a:endParaRPr lang="it-IT" dirty="0"/>
          </a:p>
        </p:txBody>
      </p:sp>
      <p:sp>
        <p:nvSpPr>
          <p:cNvPr id="4" name="Segnaposto numero diapositiva 3">
            <a:extLst>
              <a:ext uri="{FF2B5EF4-FFF2-40B4-BE49-F238E27FC236}">
                <a16:creationId xmlns:a16="http://schemas.microsoft.com/office/drawing/2014/main" id="{38103C2A-1008-36F3-8385-458593B66CC8}"/>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7</a:t>
            </a:fld>
            <a:endParaRPr lang="it-IT">
              <a:solidFill>
                <a:prstClr val="black">
                  <a:tint val="75000"/>
                </a:prstClr>
              </a:solidFill>
            </a:endParaRPr>
          </a:p>
        </p:txBody>
      </p:sp>
      <p:pic>
        <p:nvPicPr>
          <p:cNvPr id="5" name="Immagine 4">
            <a:extLst>
              <a:ext uri="{FF2B5EF4-FFF2-40B4-BE49-F238E27FC236}">
                <a16:creationId xmlns:a16="http://schemas.microsoft.com/office/drawing/2014/main" id="{A2CD93DE-E8AA-5E3F-C6A7-8B781ADEA086}"/>
              </a:ext>
            </a:extLst>
          </p:cNvPr>
          <p:cNvPicPr>
            <a:picLocks noChangeAspect="1"/>
          </p:cNvPicPr>
          <p:nvPr/>
        </p:nvPicPr>
        <p:blipFill>
          <a:blip r:embed="rId2"/>
          <a:stretch>
            <a:fillRect/>
          </a:stretch>
        </p:blipFill>
        <p:spPr>
          <a:xfrm>
            <a:off x="10547498" y="136524"/>
            <a:ext cx="1376839" cy="1179473"/>
          </a:xfrm>
          <a:prstGeom prst="rect">
            <a:avLst/>
          </a:prstGeom>
        </p:spPr>
      </p:pic>
      <p:pic>
        <p:nvPicPr>
          <p:cNvPr id="6" name="Immagine 5">
            <a:extLst>
              <a:ext uri="{FF2B5EF4-FFF2-40B4-BE49-F238E27FC236}">
                <a16:creationId xmlns:a16="http://schemas.microsoft.com/office/drawing/2014/main" id="{4E6A9C91-D400-6D03-27C2-73D9EC874C8F}"/>
              </a:ext>
            </a:extLst>
          </p:cNvPr>
          <p:cNvPicPr>
            <a:picLocks noChangeAspect="1"/>
          </p:cNvPicPr>
          <p:nvPr/>
        </p:nvPicPr>
        <p:blipFill>
          <a:blip r:embed="rId3"/>
          <a:stretch>
            <a:fillRect/>
          </a:stretch>
        </p:blipFill>
        <p:spPr>
          <a:xfrm>
            <a:off x="218503" y="174331"/>
            <a:ext cx="3993226" cy="493819"/>
          </a:xfrm>
          <a:prstGeom prst="rect">
            <a:avLst/>
          </a:prstGeom>
        </p:spPr>
      </p:pic>
    </p:spTree>
    <p:extLst>
      <p:ext uri="{BB962C8B-B14F-4D97-AF65-F5344CB8AC3E}">
        <p14:creationId xmlns:p14="http://schemas.microsoft.com/office/powerpoint/2010/main" val="266213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AF39DC-5F56-635F-6D89-5517BCE072F6}"/>
              </a:ext>
            </a:extLst>
          </p:cNvPr>
          <p:cNvSpPr>
            <a:spLocks noGrp="1"/>
          </p:cNvSpPr>
          <p:nvPr>
            <p:ph type="title"/>
          </p:nvPr>
        </p:nvSpPr>
        <p:spPr>
          <a:xfrm>
            <a:off x="677635" y="391024"/>
            <a:ext cx="10972800" cy="386669"/>
          </a:xfrm>
        </p:spPr>
        <p:txBody>
          <a:bodyPr>
            <a:normAutofit fontScale="90000"/>
          </a:bodyPr>
          <a:lstStyle/>
          <a:p>
            <a:r>
              <a:rPr lang="it-IT" dirty="0"/>
              <a:t>FCDE</a:t>
            </a:r>
          </a:p>
        </p:txBody>
      </p:sp>
      <p:sp>
        <p:nvSpPr>
          <p:cNvPr id="3" name="Segnaposto contenuto 2">
            <a:extLst>
              <a:ext uri="{FF2B5EF4-FFF2-40B4-BE49-F238E27FC236}">
                <a16:creationId xmlns:a16="http://schemas.microsoft.com/office/drawing/2014/main" id="{702C5C52-9A0B-EFF5-BE25-C730709C18D1}"/>
              </a:ext>
            </a:extLst>
          </p:cNvPr>
          <p:cNvSpPr>
            <a:spLocks noGrp="1"/>
          </p:cNvSpPr>
          <p:nvPr>
            <p:ph idx="1"/>
          </p:nvPr>
        </p:nvSpPr>
        <p:spPr>
          <a:xfrm>
            <a:off x="391886" y="718456"/>
            <a:ext cx="11544299" cy="5445579"/>
          </a:xfrm>
        </p:spPr>
        <p:txBody>
          <a:bodyPr>
            <a:noAutofit/>
          </a:bodyPr>
          <a:lstStyle/>
          <a:p>
            <a:pPr marL="0" indent="0" algn="just">
              <a:buNone/>
            </a:pPr>
            <a:r>
              <a:rPr lang="it-IT" sz="2300" b="0" i="0" u="none" strike="noStrike" baseline="0" dirty="0">
                <a:latin typeface="HelveticaNeueLTStd-Roman"/>
              </a:rPr>
              <a:t>Il principio della competenza finanziaria potenziata prevede che le entrate siano accertate per l’intero importo del credito, anche quelle di dubbia e difficile esazione di cui non è certa la riscossione integrale. Tuttavia, per evitare che le spese esigibili nel corso dell’esercizio vengano coperte con entrate non disponibili, è obbligatorio effettuare un accantonamento al Fondo Crediti di Dubbia Esigibilità iscritto fra le uscite nel BPF (complemento a 100 media rapporto incassi in c/competenza e acc</a:t>
            </a:r>
            <a:r>
              <a:rPr lang="it-IT" sz="2300" dirty="0">
                <a:latin typeface="HelveticaNeueLTStd-Roman"/>
              </a:rPr>
              <a:t>ertamenti in c/competenza ultimi 5 anni) e</a:t>
            </a:r>
            <a:r>
              <a:rPr lang="it-IT" sz="2300" b="0" i="0" u="none" strike="noStrike" baseline="0" dirty="0">
                <a:latin typeface="HelveticaNeueLTStd-Roman"/>
              </a:rPr>
              <a:t> vincolare una quota del risultato di amministrazione in sede di rendiconto (complemento a 100 media rapporto </a:t>
            </a:r>
            <a:r>
              <a:rPr lang="it-IT" sz="2300" b="0" i="0" u="none" strike="noStrike" baseline="0" dirty="0" err="1">
                <a:latin typeface="HelveticaNeueLTStd-Roman"/>
              </a:rPr>
              <a:t>rapporto</a:t>
            </a:r>
            <a:r>
              <a:rPr lang="it-IT" sz="2300" b="0" i="0" u="none" strike="noStrike" baseline="0" dirty="0">
                <a:latin typeface="HelveticaNeueLTStd-Roman"/>
              </a:rPr>
              <a:t> incassi in c/residui e residui attivi ultimi 5 anni)</a:t>
            </a:r>
          </a:p>
          <a:p>
            <a:pPr marL="0" indent="0" algn="just">
              <a:buNone/>
            </a:pPr>
            <a:r>
              <a:rPr lang="it-IT" sz="2300" b="0" i="0" u="none" strike="noStrike" baseline="0" dirty="0">
                <a:latin typeface="HelveticaNeueLTStd-Roman"/>
              </a:rPr>
              <a:t>Non solo, ma l’accantonamento obbligatorio in bilancio al FCDE genera in materia di TARI un ulteriore effetto negativo. Infatti, fino all’80% della quota accantonata al FCDE relativo alla entrata TARI può concorrere ad aumentare i costi che affluiscono nel PEF, che rappresenta la base di riferimento per la determinazione delle tariffe della TARI e per il loro adeguamento annuo (cfr. Metodo Tariffario Rifiuti – MTR 2 – art. 16, comma 2, allegato alla Deliberazione ARERA n. 363/21). Ciò si traduce in maggior carico fiscale delle tariffe che graverà sui cittadini che onorano il loro dovere tributario.</a:t>
            </a:r>
          </a:p>
        </p:txBody>
      </p:sp>
      <p:sp>
        <p:nvSpPr>
          <p:cNvPr id="4" name="Segnaposto numero diapositiva 3">
            <a:extLst>
              <a:ext uri="{FF2B5EF4-FFF2-40B4-BE49-F238E27FC236}">
                <a16:creationId xmlns:a16="http://schemas.microsoft.com/office/drawing/2014/main" id="{082D92A9-67ED-6D84-4214-937A7C63843E}"/>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8</a:t>
            </a:fld>
            <a:endParaRPr lang="it-IT">
              <a:solidFill>
                <a:prstClr val="black">
                  <a:tint val="75000"/>
                </a:prstClr>
              </a:solidFill>
            </a:endParaRPr>
          </a:p>
        </p:txBody>
      </p:sp>
      <p:pic>
        <p:nvPicPr>
          <p:cNvPr id="6" name="Immagine 5">
            <a:extLst>
              <a:ext uri="{FF2B5EF4-FFF2-40B4-BE49-F238E27FC236}">
                <a16:creationId xmlns:a16="http://schemas.microsoft.com/office/drawing/2014/main" id="{3A7DCD10-B7A9-DEC3-A546-DA6BCCDD2996}"/>
              </a:ext>
            </a:extLst>
          </p:cNvPr>
          <p:cNvPicPr>
            <a:picLocks noChangeAspect="1"/>
          </p:cNvPicPr>
          <p:nvPr/>
        </p:nvPicPr>
        <p:blipFill>
          <a:blip r:embed="rId3"/>
          <a:stretch>
            <a:fillRect/>
          </a:stretch>
        </p:blipFill>
        <p:spPr>
          <a:xfrm>
            <a:off x="218503" y="174331"/>
            <a:ext cx="3993226" cy="493819"/>
          </a:xfrm>
          <a:prstGeom prst="rect">
            <a:avLst/>
          </a:prstGeom>
        </p:spPr>
      </p:pic>
    </p:spTree>
    <p:extLst>
      <p:ext uri="{BB962C8B-B14F-4D97-AF65-F5344CB8AC3E}">
        <p14:creationId xmlns:p14="http://schemas.microsoft.com/office/powerpoint/2010/main" val="11792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15D798-3CFA-C296-0069-63604E2B868E}"/>
              </a:ext>
            </a:extLst>
          </p:cNvPr>
          <p:cNvSpPr>
            <a:spLocks noGrp="1"/>
          </p:cNvSpPr>
          <p:nvPr>
            <p:ph type="title"/>
          </p:nvPr>
        </p:nvSpPr>
        <p:spPr>
          <a:xfrm>
            <a:off x="609600" y="274638"/>
            <a:ext cx="10972800" cy="696912"/>
          </a:xfrm>
        </p:spPr>
        <p:txBody>
          <a:bodyPr>
            <a:normAutofit fontScale="90000"/>
          </a:bodyPr>
          <a:lstStyle/>
          <a:p>
            <a:r>
              <a:rPr lang="it-IT" dirty="0"/>
              <a:t>FGDC</a:t>
            </a:r>
          </a:p>
        </p:txBody>
      </p:sp>
      <p:sp>
        <p:nvSpPr>
          <p:cNvPr id="3" name="Segnaposto contenuto 2">
            <a:extLst>
              <a:ext uri="{FF2B5EF4-FFF2-40B4-BE49-F238E27FC236}">
                <a16:creationId xmlns:a16="http://schemas.microsoft.com/office/drawing/2014/main" id="{BD90C6E4-B964-7FE4-2486-84B84BE2E810}"/>
              </a:ext>
            </a:extLst>
          </p:cNvPr>
          <p:cNvSpPr>
            <a:spLocks noGrp="1"/>
          </p:cNvSpPr>
          <p:nvPr>
            <p:ph idx="1"/>
          </p:nvPr>
        </p:nvSpPr>
        <p:spPr>
          <a:xfrm>
            <a:off x="609600" y="1102179"/>
            <a:ext cx="10972800" cy="5023985"/>
          </a:xfrm>
        </p:spPr>
        <p:txBody>
          <a:bodyPr>
            <a:normAutofit lnSpcReduction="10000"/>
          </a:bodyPr>
          <a:lstStyle/>
          <a:p>
            <a:pPr marL="0" indent="0" algn="just">
              <a:buNone/>
            </a:pPr>
            <a:r>
              <a:rPr lang="it-IT" dirty="0"/>
              <a:t>Una bassa percentuale di riscossione rappresenta una sofferenza del margine di tesoreria e comporta il rallentamento delle operazioni di pagamento.</a:t>
            </a:r>
          </a:p>
          <a:p>
            <a:pPr marL="0" indent="0" algn="just">
              <a:buNone/>
            </a:pPr>
            <a:r>
              <a:rPr lang="it-IT" dirty="0"/>
              <a:t>Il meccanismo di accantonamento al fondo garanzia debiti commerciali (tra l’1% e il 5% degli stanziamenti di spesa per acquisto di beni e servizi in relazione al crescere del ritardo medio dei pagamenti registrati nell’esercizio precedente) è finalizzato a comprimere la spesa di competenza per generare surplus di cassa in grado di garantire il pagamento tempestivo dei debiti commerciali e la riduzione dei debiti pregressi insoluti iscritti in bilancio o riconosciuti.</a:t>
            </a:r>
          </a:p>
        </p:txBody>
      </p:sp>
      <p:sp>
        <p:nvSpPr>
          <p:cNvPr id="4" name="Segnaposto numero diapositiva 3">
            <a:extLst>
              <a:ext uri="{FF2B5EF4-FFF2-40B4-BE49-F238E27FC236}">
                <a16:creationId xmlns:a16="http://schemas.microsoft.com/office/drawing/2014/main" id="{BF2A19EB-B5E0-64BC-8303-23874A579C45}"/>
              </a:ext>
            </a:extLst>
          </p:cNvPr>
          <p:cNvSpPr>
            <a:spLocks noGrp="1"/>
          </p:cNvSpPr>
          <p:nvPr>
            <p:ph type="sldNum" sz="quarter" idx="12"/>
          </p:nvPr>
        </p:nvSpPr>
        <p:spPr/>
        <p:txBody>
          <a:bodyPr/>
          <a:lstStyle/>
          <a:p>
            <a:fld id="{FC0D1BD2-43F9-4183-9BB8-92BD4243F713}" type="slidenum">
              <a:rPr lang="it-IT" smtClean="0">
                <a:solidFill>
                  <a:prstClr val="black">
                    <a:tint val="75000"/>
                  </a:prstClr>
                </a:solidFill>
              </a:rPr>
              <a:pPr/>
              <a:t>9</a:t>
            </a:fld>
            <a:endParaRPr lang="it-IT">
              <a:solidFill>
                <a:prstClr val="black">
                  <a:tint val="75000"/>
                </a:prstClr>
              </a:solidFill>
            </a:endParaRPr>
          </a:p>
        </p:txBody>
      </p:sp>
      <p:pic>
        <p:nvPicPr>
          <p:cNvPr id="5" name="Immagine 4">
            <a:extLst>
              <a:ext uri="{FF2B5EF4-FFF2-40B4-BE49-F238E27FC236}">
                <a16:creationId xmlns:a16="http://schemas.microsoft.com/office/drawing/2014/main" id="{DF3058FD-ACC0-E19C-A8DB-6CFE0C094AC0}"/>
              </a:ext>
            </a:extLst>
          </p:cNvPr>
          <p:cNvPicPr>
            <a:picLocks noChangeAspect="1"/>
          </p:cNvPicPr>
          <p:nvPr/>
        </p:nvPicPr>
        <p:blipFill>
          <a:blip r:embed="rId2"/>
          <a:stretch>
            <a:fillRect/>
          </a:stretch>
        </p:blipFill>
        <p:spPr>
          <a:xfrm>
            <a:off x="218503" y="174331"/>
            <a:ext cx="3993226" cy="493819"/>
          </a:xfrm>
          <a:prstGeom prst="rect">
            <a:avLst/>
          </a:prstGeom>
        </p:spPr>
      </p:pic>
    </p:spTree>
    <p:extLst>
      <p:ext uri="{BB962C8B-B14F-4D97-AF65-F5344CB8AC3E}">
        <p14:creationId xmlns:p14="http://schemas.microsoft.com/office/powerpoint/2010/main" val="25476363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10040</TotalTime>
  <Words>7612</Words>
  <Application>Microsoft Office PowerPoint</Application>
  <PresentationFormat>Widescreen</PresentationFormat>
  <Paragraphs>270</Paragraphs>
  <Slides>60</Slides>
  <Notes>6</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60</vt:i4>
      </vt:variant>
    </vt:vector>
  </HeadingPairs>
  <TitlesOfParts>
    <vt:vector size="72" baseType="lpstr">
      <vt:lpstr>Aptos</vt:lpstr>
      <vt:lpstr>Aptos Display</vt:lpstr>
      <vt:lpstr>Arial</vt:lpstr>
      <vt:lpstr>Calibri</vt:lpstr>
      <vt:lpstr>HelveticaNeueLTStd-Roman</vt:lpstr>
      <vt:lpstr>Open Sans Bold</vt:lpstr>
      <vt:lpstr>Poppins Bold</vt:lpstr>
      <vt:lpstr>TimesLTStd-Bold</vt:lpstr>
      <vt:lpstr>Wingdings</vt:lpstr>
      <vt:lpstr>Tema di Office</vt:lpstr>
      <vt:lpstr>4_Tema di Office</vt:lpstr>
      <vt:lpstr>Office Theme</vt:lpstr>
      <vt:lpstr>Presentazione standard di PowerPoint</vt:lpstr>
      <vt:lpstr>IL SISTEMA RISCOSSIONE </vt:lpstr>
      <vt:lpstr> i La centralità della riscossione</vt:lpstr>
      <vt:lpstr>Andamento delle riscossioni-esercizio 2023- Titolo I Corte dei conti 19 marzo 2025-Audizione federalismo</vt:lpstr>
      <vt:lpstr>R/C+R/R ACC+RI  titoli 1° e 3°</vt:lpstr>
      <vt:lpstr>Presentazione standard di PowerPoint</vt:lpstr>
      <vt:lpstr>Conseguenze scarsa capacità di riscossione</vt:lpstr>
      <vt:lpstr>FCDE</vt:lpstr>
      <vt:lpstr>FGDC</vt:lpstr>
      <vt:lpstr>Parametri di deficitarietà strutturale</vt:lpstr>
      <vt:lpstr>Capacità assunzionale</vt:lpstr>
      <vt:lpstr>Anticipazioni di tesoreria</vt:lpstr>
      <vt:lpstr>La strategia vincente</vt:lpstr>
      <vt:lpstr>Gestione integrata</vt:lpstr>
      <vt:lpstr>I fattori critici di successo</vt:lpstr>
      <vt:lpstr>Piano di potenziamento</vt:lpstr>
      <vt:lpstr>Modelli organizzativi</vt:lpstr>
      <vt:lpstr>Presentazione standard di PowerPoint</vt:lpstr>
      <vt:lpstr>Presentazione standard di PowerPoint</vt:lpstr>
      <vt:lpstr>Concessionari privati</vt:lpstr>
      <vt:lpstr>ADER</vt:lpstr>
      <vt:lpstr>Discarico automatico carichi ADER</vt:lpstr>
      <vt:lpstr>Discarico automatico carichi ADER</vt:lpstr>
      <vt:lpstr>Discarico automatico carichi ADER</vt:lpstr>
      <vt:lpstr>Stop ai rimborsi fiscali per chi ha debiti con ADER</vt:lpstr>
      <vt:lpstr>Misure premiali per il personale</vt:lpstr>
      <vt:lpstr>Misure premiali per il personale</vt:lpstr>
      <vt:lpstr>Strumenti e strategie per favorire l’adempimento spontaneo</vt:lpstr>
      <vt:lpstr>Cassetto fiscale</vt:lpstr>
      <vt:lpstr>App IO/Pago-PA/SEND</vt:lpstr>
      <vt:lpstr>Agevolazioni e Facilitazioni al pagamento</vt:lpstr>
      <vt:lpstr>Bonus sociale rifiuti</vt:lpstr>
      <vt:lpstr>Bonus sociale rifiuti</vt:lpstr>
      <vt:lpstr>Esenzioni /riduzioni</vt:lpstr>
      <vt:lpstr>Baratto</vt:lpstr>
      <vt:lpstr>Esenzioni /riduzioni/baratto e copertura in BPF</vt:lpstr>
      <vt:lpstr>Rateazioni</vt:lpstr>
      <vt:lpstr>Ravvedimento operoso</vt:lpstr>
      <vt:lpstr>Misure preventive di contrasto all’evasione da riscossione</vt:lpstr>
      <vt:lpstr>Misure preventive di contrasto</vt:lpstr>
      <vt:lpstr> Misure preventive di contrasto</vt:lpstr>
      <vt:lpstr>Misure preventive di contrasto</vt:lpstr>
      <vt:lpstr> Misure preventive di contrasto</vt:lpstr>
      <vt:lpstr>Proficuità comparata e tempestività per un’azione efficace di accertamento e riscossione</vt:lpstr>
      <vt:lpstr>SOLVIBILITA’</vt:lpstr>
      <vt:lpstr>Tempestività degli accertamenti</vt:lpstr>
      <vt:lpstr>Tempestività degli accertamenti</vt:lpstr>
      <vt:lpstr>Qualità degli accertamenti</vt:lpstr>
      <vt:lpstr>Qualità del servizio pubblico</vt:lpstr>
      <vt:lpstr>Dati OPENCIVITAS</vt:lpstr>
      <vt:lpstr>Efficacia azione di riscossione</vt:lpstr>
      <vt:lpstr>Efficacia azione di riscossione</vt:lpstr>
      <vt:lpstr>LA COMPENSAZIONE LEGALE</vt:lpstr>
      <vt:lpstr>Compensazione legale</vt:lpstr>
      <vt:lpstr>Compensazione legale</vt:lpstr>
      <vt:lpstr>Prospettive di rafforzamento della riscossione pubblica</vt:lpstr>
      <vt:lpstr>Per un rafforzamento della riscossione pubblica</vt:lpstr>
      <vt:lpstr>Per un rafforzamento della riscossione pubblica</vt:lpstr>
      <vt:lpstr>Per un rafforzamento della riscossione pubblica</vt:lpstr>
      <vt:lpstr>Per un rafforzamento della riscossione pubblica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Antonino Gentile</dc:creator>
  <cp:lastModifiedBy>Antonino Gentile</cp:lastModifiedBy>
  <cp:revision>60</cp:revision>
  <dcterms:created xsi:type="dcterms:W3CDTF">2025-06-10T16:50:18Z</dcterms:created>
  <dcterms:modified xsi:type="dcterms:W3CDTF">2025-06-30T06:41:56Z</dcterms:modified>
</cp:coreProperties>
</file>