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34" r:id="rId3"/>
  </p:sldMasterIdLst>
  <p:notesMasterIdLst>
    <p:notesMasterId r:id="rId27"/>
  </p:notesMasterIdLst>
  <p:sldIdLst>
    <p:sldId id="257" r:id="rId4"/>
    <p:sldId id="438" r:id="rId5"/>
    <p:sldId id="319" r:id="rId6"/>
    <p:sldId id="442" r:id="rId7"/>
    <p:sldId id="3026" r:id="rId8"/>
    <p:sldId id="439" r:id="rId9"/>
    <p:sldId id="440" r:id="rId10"/>
    <p:sldId id="427" r:id="rId11"/>
    <p:sldId id="3025" r:id="rId12"/>
    <p:sldId id="441" r:id="rId13"/>
    <p:sldId id="3027" r:id="rId14"/>
    <p:sldId id="3029" r:id="rId15"/>
    <p:sldId id="3035" r:id="rId16"/>
    <p:sldId id="3023" r:id="rId17"/>
    <p:sldId id="3040" r:id="rId18"/>
    <p:sldId id="3041" r:id="rId19"/>
    <p:sldId id="3042" r:id="rId20"/>
    <p:sldId id="3036" r:id="rId21"/>
    <p:sldId id="3037" r:id="rId22"/>
    <p:sldId id="3038" r:id="rId23"/>
    <p:sldId id="3039" r:id="rId24"/>
    <p:sldId id="455" r:id="rId25"/>
    <p:sldId id="652"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5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4EBA8-EABC-460D-91B8-D329ECC41DD5}" v="2" dt="2025-06-30T11:15:47.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86385" autoAdjust="0"/>
  </p:normalViewPr>
  <p:slideViewPr>
    <p:cSldViewPr snapToGrid="0" showGuides="1">
      <p:cViewPr varScale="1">
        <p:scale>
          <a:sx n="56" d="100"/>
          <a:sy n="56" d="100"/>
        </p:scale>
        <p:origin x="1506" y="78"/>
      </p:cViewPr>
      <p:guideLst>
        <p:guide orient="horz" pos="2160"/>
        <p:guide pos="2880"/>
      </p:guideLst>
    </p:cSldViewPr>
  </p:slideViewPr>
  <p:outlineViewPr>
    <p:cViewPr>
      <p:scale>
        <a:sx n="33" d="100"/>
        <a:sy n="33" d="100"/>
      </p:scale>
      <p:origin x="0" y="-271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5CBE6-F7CC-4070-AF85-E1990237F80D}" type="datetimeFigureOut">
              <a:rPr lang="it-IT" smtClean="0"/>
              <a:t>01/07/2025</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298C7-888F-40FB-9926-98194AD66A40}" type="slidenum">
              <a:rPr lang="it-IT" smtClean="0"/>
              <a:t>‹N›</a:t>
            </a:fld>
            <a:endParaRPr lang="it-IT"/>
          </a:p>
        </p:txBody>
      </p:sp>
    </p:spTree>
    <p:extLst>
      <p:ext uri="{BB962C8B-B14F-4D97-AF65-F5344CB8AC3E}">
        <p14:creationId xmlns:p14="http://schemas.microsoft.com/office/powerpoint/2010/main" val="721470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5"/>
          </p:nvPr>
        </p:nvSpPr>
        <p:spPr/>
        <p:txBody>
          <a:bodyPr/>
          <a:lstStyle/>
          <a:p>
            <a:fld id="{D2A298C7-888F-40FB-9926-98194AD66A40}" type="slidenum">
              <a:rPr lang="it-IT" smtClean="0"/>
              <a:t>3</a:t>
            </a:fld>
            <a:endParaRPr lang="it-IT"/>
          </a:p>
        </p:txBody>
      </p:sp>
    </p:spTree>
    <p:extLst>
      <p:ext uri="{BB962C8B-B14F-4D97-AF65-F5344CB8AC3E}">
        <p14:creationId xmlns:p14="http://schemas.microsoft.com/office/powerpoint/2010/main" val="46995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2A298C7-888F-40FB-9926-98194AD66A40}" type="slidenum">
              <a:rPr lang="it-IT" smtClean="0"/>
              <a:t>6</a:t>
            </a:fld>
            <a:endParaRPr lang="it-IT"/>
          </a:p>
        </p:txBody>
      </p:sp>
    </p:spTree>
    <p:extLst>
      <p:ext uri="{BB962C8B-B14F-4D97-AF65-F5344CB8AC3E}">
        <p14:creationId xmlns:p14="http://schemas.microsoft.com/office/powerpoint/2010/main" val="69195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3995AC20-A61E-965A-D51C-FE913FB7F9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defRPr>
            </a:lvl4pPr>
            <a:lvl5pPr marL="2058988" indent="-228600" defTabSz="919163">
              <a:spcBef>
                <a:spcPct val="30000"/>
              </a:spcBef>
              <a:defRPr sz="1200">
                <a:solidFill>
                  <a:schemeClr val="tx1"/>
                </a:solidFill>
                <a:latin typeface="Arial" panose="020B0604020202020204" pitchFamily="34" charset="0"/>
              </a:defRPr>
            </a:lvl5pPr>
            <a:lvl6pPr marL="2516188" indent="-228600" defTabSz="919163" eaLnBrk="0" fontAlgn="base" hangingPunct="0">
              <a:spcBef>
                <a:spcPct val="30000"/>
              </a:spcBef>
              <a:spcAft>
                <a:spcPct val="0"/>
              </a:spcAft>
              <a:defRPr sz="1200">
                <a:solidFill>
                  <a:schemeClr val="tx1"/>
                </a:solidFill>
                <a:latin typeface="Arial" panose="020B0604020202020204" pitchFamily="34" charset="0"/>
              </a:defRPr>
            </a:lvl6pPr>
            <a:lvl7pPr marL="2973388" indent="-228600" defTabSz="919163" eaLnBrk="0" fontAlgn="base" hangingPunct="0">
              <a:spcBef>
                <a:spcPct val="30000"/>
              </a:spcBef>
              <a:spcAft>
                <a:spcPct val="0"/>
              </a:spcAft>
              <a:defRPr sz="1200">
                <a:solidFill>
                  <a:schemeClr val="tx1"/>
                </a:solidFill>
                <a:latin typeface="Arial" panose="020B0604020202020204" pitchFamily="34" charset="0"/>
              </a:defRPr>
            </a:lvl7pPr>
            <a:lvl8pPr marL="3430588" indent="-228600" defTabSz="919163" eaLnBrk="0" fontAlgn="base" hangingPunct="0">
              <a:spcBef>
                <a:spcPct val="30000"/>
              </a:spcBef>
              <a:spcAft>
                <a:spcPct val="0"/>
              </a:spcAft>
              <a:defRPr sz="1200">
                <a:solidFill>
                  <a:schemeClr val="tx1"/>
                </a:solidFill>
                <a:latin typeface="Arial" panose="020B0604020202020204" pitchFamily="34" charset="0"/>
              </a:defRPr>
            </a:lvl8pPr>
            <a:lvl9pPr marL="3887788" indent="-228600" defTabSz="9191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9163" rtl="0" eaLnBrk="1" fontAlgn="base" latinLnBrk="0" hangingPunct="1">
              <a:lnSpc>
                <a:spcPct val="100000"/>
              </a:lnSpc>
              <a:spcBef>
                <a:spcPct val="0"/>
              </a:spcBef>
              <a:spcAft>
                <a:spcPct val="0"/>
              </a:spcAft>
              <a:buClrTx/>
              <a:buSzTx/>
              <a:buFontTx/>
              <a:buNone/>
              <a:tabLst/>
              <a:defRPr/>
            </a:pPr>
            <a:fld id="{8E83DC16-C6DE-4538-B3D2-4732EB2F5CC1}"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9163" rtl="0" eaLnBrk="1" fontAlgn="base" latinLnBrk="0" hangingPunct="1">
                <a:lnSpc>
                  <a:spcPct val="100000"/>
                </a:lnSpc>
                <a:spcBef>
                  <a:spcPct val="0"/>
                </a:spcBef>
                <a:spcAft>
                  <a:spcPct val="0"/>
                </a:spcAft>
                <a:buClrTx/>
                <a:buSzTx/>
                <a:buFontTx/>
                <a:buNone/>
                <a:tabLst/>
                <a:defRPr/>
              </a:pPr>
              <a:t>23</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87" name="Rectangle 7">
            <a:extLst>
              <a:ext uri="{FF2B5EF4-FFF2-40B4-BE49-F238E27FC236}">
                <a16:creationId xmlns:a16="http://schemas.microsoft.com/office/drawing/2014/main" id="{BCA5A319-6B01-F551-4F23-065DC7A883FD}"/>
              </a:ext>
            </a:extLst>
          </p:cNvPr>
          <p:cNvSpPr txBox="1">
            <a:spLocks noGrp="1" noChangeArrowheads="1"/>
          </p:cNvSpPr>
          <p:nvPr/>
        </p:nvSpPr>
        <p:spPr bwMode="auto">
          <a:xfrm>
            <a:off x="5624513"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5" tIns="46024" rIns="92055" bIns="46024" anchor="b"/>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CD5DB30D-81FD-4AA6-81A8-1C44E9BA9FDC}"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0750" rtl="0" eaLnBrk="1" fontAlgn="base" latinLnBrk="0" hangingPunct="1">
                <a:lnSpc>
                  <a:spcPct val="100000"/>
                </a:lnSpc>
                <a:spcBef>
                  <a:spcPct val="0"/>
                </a:spcBef>
                <a:spcAft>
                  <a:spcPct val="0"/>
                </a:spcAft>
                <a:buClrTx/>
                <a:buSzTx/>
                <a:buFontTx/>
                <a:buNone/>
                <a:tabLst/>
                <a:defRPr/>
              </a:pPr>
              <a:t>23</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88" name="Rectangle 2">
            <a:extLst>
              <a:ext uri="{FF2B5EF4-FFF2-40B4-BE49-F238E27FC236}">
                <a16:creationId xmlns:a16="http://schemas.microsoft.com/office/drawing/2014/main" id="{CE133846-0267-77FC-183B-F585038632F4}"/>
              </a:ext>
            </a:extLst>
          </p:cNvPr>
          <p:cNvSpPr>
            <a:spLocks noGrp="1" noRot="1" noChangeAspect="1" noChangeArrowheads="1" noTextEdit="1"/>
          </p:cNvSpPr>
          <p:nvPr>
            <p:ph type="sldImg"/>
          </p:nvPr>
        </p:nvSpPr>
        <p:spPr>
          <a:ln/>
        </p:spPr>
      </p:sp>
      <p:sp>
        <p:nvSpPr>
          <p:cNvPr id="93189" name="Rectangle 3">
            <a:extLst>
              <a:ext uri="{FF2B5EF4-FFF2-40B4-BE49-F238E27FC236}">
                <a16:creationId xmlns:a16="http://schemas.microsoft.com/office/drawing/2014/main" id="{0BE80F5C-0888-072F-FAB3-51027B42BD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5" tIns="46024" rIns="92055" bIns="46024"/>
          <a:lstStyle/>
          <a:p>
            <a:pPr eaLnBrk="1" hangingPunct="1"/>
            <a:endParaRPr lang="it-IT" altLang="it-IT"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60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1"/>
            <a:ext cx="3086100" cy="365125"/>
          </a:xfrm>
        </p:spPr>
        <p:txBody>
          <a:bodyPr/>
          <a:lstStyle>
            <a:lvl1pPr>
              <a:defRPr sz="100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1"/>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81010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nome relatore</a:t>
            </a:r>
          </a:p>
        </p:txBody>
      </p:sp>
      <p:sp>
        <p:nvSpPr>
          <p:cNvPr id="6" name="Slide Number Placeholder 5"/>
          <p:cNvSpPr>
            <a:spLocks noGrp="1"/>
          </p:cNvSpPr>
          <p:nvPr>
            <p:ph type="sldNum" sz="quarter" idx="12"/>
          </p:nvPr>
        </p:nvSpPr>
        <p:spPr/>
        <p:txBody>
          <a:bodyPr/>
          <a:lstStyle/>
          <a:p>
            <a:fld id="{20E12F8D-37A0-40B6-87B4-EBE961E160C5}" type="slidenum">
              <a:rPr lang="it-IT" smtClean="0"/>
              <a:t>‹N›</a:t>
            </a:fld>
            <a:endParaRPr lang="it-IT"/>
          </a:p>
        </p:txBody>
      </p:sp>
    </p:spTree>
    <p:extLst>
      <p:ext uri="{BB962C8B-B14F-4D97-AF65-F5344CB8AC3E}">
        <p14:creationId xmlns:p14="http://schemas.microsoft.com/office/powerpoint/2010/main" val="406247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nome relatore</a:t>
            </a:r>
          </a:p>
        </p:txBody>
      </p:sp>
      <p:sp>
        <p:nvSpPr>
          <p:cNvPr id="6" name="Slide Number Placeholder 5"/>
          <p:cNvSpPr>
            <a:spLocks noGrp="1"/>
          </p:cNvSpPr>
          <p:nvPr>
            <p:ph type="sldNum" sz="quarter" idx="12"/>
          </p:nvPr>
        </p:nvSpPr>
        <p:spPr/>
        <p:txBody>
          <a:bodyPr/>
          <a:lstStyle/>
          <a:p>
            <a:fld id="{20E12F8D-37A0-40B6-87B4-EBE961E160C5}" type="slidenum">
              <a:rPr lang="it-IT" smtClean="0"/>
              <a:t>‹N›</a:t>
            </a:fld>
            <a:endParaRPr lang="it-IT"/>
          </a:p>
        </p:txBody>
      </p:sp>
    </p:spTree>
    <p:extLst>
      <p:ext uri="{BB962C8B-B14F-4D97-AF65-F5344CB8AC3E}">
        <p14:creationId xmlns:p14="http://schemas.microsoft.com/office/powerpoint/2010/main" val="1929015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rtl="0"/>
            <a:fld id="{46B2AB89-642D-461B-88E3-BE7E49276E6D}" type="datetime1">
              <a:rPr lang="it-IT" smtClean="0"/>
              <a:t>01/07/2025</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59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85E0D28E-6F2F-4715-A424-3B01AC64AD4B}" type="datetime1">
              <a:rPr lang="it-IT" smtClean="0"/>
              <a:t>01/07/2025</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928357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F953424F-4FD0-4DEA-A244-2F5A83926123}" type="datetime1">
              <a:rPr lang="it-IT" smtClean="0"/>
              <a:t>01/07/2025</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1294481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rtl="0"/>
            <a:fld id="{ED487A35-6EB2-4106-87BE-5998F37E93E7}" type="datetime1">
              <a:rPr lang="it-IT" smtClean="0"/>
              <a:t>01/07/2025</a:t>
            </a:fld>
            <a:endParaRPr lang="en-US"/>
          </a:p>
        </p:txBody>
      </p:sp>
      <p:sp>
        <p:nvSpPr>
          <p:cNvPr id="6" name="Footer Placeholder 5"/>
          <p:cNvSpPr>
            <a:spLocks noGrp="1"/>
          </p:cNvSpPr>
          <p:nvPr>
            <p:ph type="ftr" sz="quarter" idx="11"/>
          </p:nvPr>
        </p:nvSpPr>
        <p:spPr/>
        <p:txBody>
          <a:bodyPr/>
          <a:lstStyle/>
          <a:p>
            <a:pPr rtl="0"/>
            <a:endParaRPr lang="en-US"/>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230499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rtl="0"/>
            <a:fld id="{6D0A2449-0E6F-4EC8-9AF5-127FFF9E4F17}" type="datetime1">
              <a:rPr lang="it-IT" smtClean="0"/>
              <a:t>01/07/2025</a:t>
            </a:fld>
            <a:endParaRPr lang="en-US"/>
          </a:p>
        </p:txBody>
      </p:sp>
      <p:sp>
        <p:nvSpPr>
          <p:cNvPr id="8" name="Footer Placeholder 7"/>
          <p:cNvSpPr>
            <a:spLocks noGrp="1"/>
          </p:cNvSpPr>
          <p:nvPr>
            <p:ph type="ftr" sz="quarter" idx="11"/>
          </p:nvPr>
        </p:nvSpPr>
        <p:spPr/>
        <p:txBody>
          <a:bodyPr/>
          <a:lstStyle/>
          <a:p>
            <a:pPr rtl="0"/>
            <a:endParaRPr lang="en-US"/>
          </a:p>
        </p:txBody>
      </p:sp>
      <p:sp>
        <p:nvSpPr>
          <p:cNvPr id="9" name="Slide Number Placeholder 8"/>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959769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fld id="{43ECC08F-3232-4266-A826-505EFF618F02}" type="datetime1">
              <a:rPr lang="it-IT" smtClean="0"/>
              <a:t>01/07/2025</a:t>
            </a:fld>
            <a:endParaRPr lang="en-US"/>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549796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8A8228F9-9C50-4094-9999-09A1682E91E0}" type="datetime1">
              <a:rPr lang="it-IT" smtClean="0"/>
              <a:t>01/07/2025</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493632405"/>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24F848B3-DD0C-4C86-9703-1DC7B521FCF8}" type="datetime1">
              <a:rPr lang="it-IT" smtClean="0"/>
              <a:t>01/07/2025</a:t>
            </a:fld>
            <a:endParaRPr lang="en-US"/>
          </a:p>
        </p:txBody>
      </p:sp>
      <p:sp>
        <p:nvSpPr>
          <p:cNvPr id="6" name="Footer Placeholder 5"/>
          <p:cNvSpPr>
            <a:spLocks noGrp="1"/>
          </p:cNvSpPr>
          <p:nvPr>
            <p:ph type="ftr" sz="quarter" idx="11"/>
          </p:nvPr>
        </p:nvSpPr>
        <p:spPr/>
        <p:txBody>
          <a:bodyPr/>
          <a:lstStyle/>
          <a:p>
            <a:pPr rtl="0"/>
            <a:endParaRPr lang="en-US"/>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11415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nome relatore</a:t>
            </a:r>
          </a:p>
        </p:txBody>
      </p:sp>
      <p:sp>
        <p:nvSpPr>
          <p:cNvPr id="6" name="Slide Number Placeholder 5"/>
          <p:cNvSpPr>
            <a:spLocks noGrp="1"/>
          </p:cNvSpPr>
          <p:nvPr>
            <p:ph type="sldNum" sz="quarter" idx="12"/>
          </p:nvPr>
        </p:nvSpPr>
        <p:spPr/>
        <p:txBody>
          <a:bodyPr/>
          <a:lstStyle/>
          <a:p>
            <a:fld id="{20E12F8D-37A0-40B6-87B4-EBE961E160C5}" type="slidenum">
              <a:rPr lang="it-IT" smtClean="0"/>
              <a:t>‹N›</a:t>
            </a:fld>
            <a:endParaRPr lang="it-IT"/>
          </a:p>
        </p:txBody>
      </p:sp>
    </p:spTree>
    <p:extLst>
      <p:ext uri="{BB962C8B-B14F-4D97-AF65-F5344CB8AC3E}">
        <p14:creationId xmlns:p14="http://schemas.microsoft.com/office/powerpoint/2010/main" val="855207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711CFEF3-F103-4E31-9572-24F0BC84FDFF}" type="datetime1">
              <a:rPr lang="it-IT" smtClean="0"/>
              <a:t>01/07/2025</a:t>
            </a:fld>
            <a:endParaRPr lang="en-US" dirty="0"/>
          </a:p>
        </p:txBody>
      </p:sp>
      <p:sp>
        <p:nvSpPr>
          <p:cNvPr id="6" name="Footer Placeholder 5"/>
          <p:cNvSpPr>
            <a:spLocks noGrp="1"/>
          </p:cNvSpPr>
          <p:nvPr>
            <p:ph type="ftr" sz="quarter" idx="11"/>
          </p:nvPr>
        </p:nvSpPr>
        <p:spPr/>
        <p:txBody>
          <a:bodyPr/>
          <a:lstStyle/>
          <a:p>
            <a:pPr algn="l"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4282970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pPr rtl="0"/>
            <a:fld id="{8A8228F9-9C50-4094-9999-09A1682E91E0}" type="datetime1">
              <a:rPr lang="it-IT" smtClean="0"/>
              <a:t>01/07/2025</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822261776"/>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8A8228F9-9C50-4094-9999-09A1682E91E0}" type="datetime1">
              <a:rPr lang="it-IT" smtClean="0"/>
              <a:t>01/07/2025</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539024671"/>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8A8228F9-9C50-4094-9999-09A1682E91E0}" type="datetime1">
              <a:rPr lang="it-IT" smtClean="0"/>
              <a:t>01/07/2025</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4245963835"/>
      </p:ext>
    </p:extLst>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8A8228F9-9C50-4094-9999-09A1682E91E0}" type="datetime1">
              <a:rPr lang="it-IT" smtClean="0"/>
              <a:t>01/07/2025</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152736400"/>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8A8228F9-9C50-4094-9999-09A1682E91E0}" type="datetime1">
              <a:rPr lang="it-IT" smtClean="0"/>
              <a:t>01/07/2025</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719107236"/>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8A8228F9-9C50-4094-9999-09A1682E91E0}" type="datetime1">
              <a:rPr lang="it-IT" smtClean="0"/>
              <a:t>01/07/2025</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976640461"/>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FB6DF1C0-0F0C-4064-ABD6-C9C1782C86AE}" type="datetime1">
              <a:rPr lang="it-IT" smtClean="0"/>
              <a:t>01/07/2025</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4038092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8A8228F9-9C50-4094-9999-09A1682E91E0}" type="datetime1">
              <a:rPr lang="it-IT" smtClean="0"/>
              <a:t>01/07/2025</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1168174336"/>
      </p:ext>
    </p:extLst>
  </p:cSld>
  <p:clrMapOvr>
    <a:masterClrMapping/>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339193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nome relatore</a:t>
            </a:r>
          </a:p>
        </p:txBody>
      </p:sp>
      <p:sp>
        <p:nvSpPr>
          <p:cNvPr id="6" name="Slide Number Placeholder 5"/>
          <p:cNvSpPr>
            <a:spLocks noGrp="1"/>
          </p:cNvSpPr>
          <p:nvPr>
            <p:ph type="sldNum" sz="quarter" idx="12"/>
          </p:nvPr>
        </p:nvSpPr>
        <p:spPr/>
        <p:txBody>
          <a:bodyPr/>
          <a:lstStyle/>
          <a:p>
            <a:fld id="{20E12F8D-37A0-40B6-87B4-EBE961E160C5}" type="slidenum">
              <a:rPr lang="it-IT" smtClean="0"/>
              <a:t>‹N›</a:t>
            </a:fld>
            <a:endParaRPr lang="it-IT"/>
          </a:p>
        </p:txBody>
      </p:sp>
    </p:spTree>
    <p:extLst>
      <p:ext uri="{BB962C8B-B14F-4D97-AF65-F5344CB8AC3E}">
        <p14:creationId xmlns:p14="http://schemas.microsoft.com/office/powerpoint/2010/main" val="2269200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855051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4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2248674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5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507810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6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2179691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7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2840691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8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2233162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9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2029808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3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3214376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4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1265833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5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158749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a:t>nome relatore</a:t>
            </a:r>
          </a:p>
        </p:txBody>
      </p:sp>
      <p:sp>
        <p:nvSpPr>
          <p:cNvPr id="7" name="Slide Number Placeholder 6"/>
          <p:cNvSpPr>
            <a:spLocks noGrp="1"/>
          </p:cNvSpPr>
          <p:nvPr>
            <p:ph type="sldNum" sz="quarter" idx="12"/>
          </p:nvPr>
        </p:nvSpPr>
        <p:spPr/>
        <p:txBody>
          <a:bodyPr/>
          <a:lstStyle/>
          <a:p>
            <a:fld id="{20E12F8D-37A0-40B6-87B4-EBE961E160C5}" type="slidenum">
              <a:rPr lang="it-IT" smtClean="0"/>
              <a:t>‹N›</a:t>
            </a:fld>
            <a:endParaRPr lang="it-IT"/>
          </a:p>
        </p:txBody>
      </p:sp>
    </p:spTree>
    <p:extLst>
      <p:ext uri="{BB962C8B-B14F-4D97-AF65-F5344CB8AC3E}">
        <p14:creationId xmlns:p14="http://schemas.microsoft.com/office/powerpoint/2010/main" val="2606317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6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2059249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7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833255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8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2890830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9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2605356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0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2697489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1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7703239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2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16547578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3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40552318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4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42103125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5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85934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p>
            <a:r>
              <a:rPr lang="it-IT"/>
              <a:t>nome relatore</a:t>
            </a:r>
          </a:p>
        </p:txBody>
      </p:sp>
      <p:sp>
        <p:nvSpPr>
          <p:cNvPr id="9" name="Slide Number Placeholder 8"/>
          <p:cNvSpPr>
            <a:spLocks noGrp="1"/>
          </p:cNvSpPr>
          <p:nvPr>
            <p:ph type="sldNum" sz="quarter" idx="12"/>
          </p:nvPr>
        </p:nvSpPr>
        <p:spPr/>
        <p:txBody>
          <a:bodyPr/>
          <a:lstStyle/>
          <a:p>
            <a:fld id="{20E12F8D-37A0-40B6-87B4-EBE961E160C5}" type="slidenum">
              <a:rPr lang="it-IT" smtClean="0"/>
              <a:t>‹N›</a:t>
            </a:fld>
            <a:endParaRPr lang="it-IT"/>
          </a:p>
        </p:txBody>
      </p:sp>
    </p:spTree>
    <p:extLst>
      <p:ext uri="{BB962C8B-B14F-4D97-AF65-F5344CB8AC3E}">
        <p14:creationId xmlns:p14="http://schemas.microsoft.com/office/powerpoint/2010/main" val="9496215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6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334431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7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2350959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8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3331560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9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13189664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0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632447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1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3779102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2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25485050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3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28736319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4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166"/>
            <a:ext cx="7772400" cy="2387600"/>
          </a:xfrm>
        </p:spPr>
        <p:txBody>
          <a:bodyPr anchor="b"/>
          <a:lstStyle>
            <a:lvl1pPr algn="ctr">
              <a:defRPr sz="45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2890841"/>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5" name="Footer Placeholder 4"/>
          <p:cNvSpPr>
            <a:spLocks noGrp="1"/>
          </p:cNvSpPr>
          <p:nvPr>
            <p:ph type="ftr" sz="quarter" idx="11"/>
          </p:nvPr>
        </p:nvSpPr>
        <p:spPr>
          <a:xfrm>
            <a:off x="268816" y="6356353"/>
            <a:ext cx="3086100" cy="365125"/>
          </a:xfrm>
        </p:spPr>
        <p:txBody>
          <a:bodyPr/>
          <a:lstStyle>
            <a:lvl1pPr>
              <a:defRPr sz="750">
                <a:solidFill>
                  <a:srgbClr val="26358C"/>
                </a:solidFill>
              </a:defRPr>
            </a:lvl1pPr>
          </a:lstStyle>
          <a:p>
            <a:pPr algn="l"/>
            <a:r>
              <a:rPr lang="it-IT" dirty="0"/>
              <a:t>nome relatore</a:t>
            </a:r>
          </a:p>
        </p:txBody>
      </p:sp>
      <p:sp>
        <p:nvSpPr>
          <p:cNvPr id="19" name="Segnaposto immagine 18"/>
          <p:cNvSpPr>
            <a:spLocks noGrp="1"/>
          </p:cNvSpPr>
          <p:nvPr>
            <p:ph type="pic" sz="quarter" idx="13"/>
          </p:nvPr>
        </p:nvSpPr>
        <p:spPr>
          <a:xfrm>
            <a:off x="0" y="2285"/>
            <a:ext cx="9144000" cy="403114"/>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it-IT"/>
          </a:p>
        </p:txBody>
      </p:sp>
      <p:sp>
        <p:nvSpPr>
          <p:cNvPr id="8" name="Slide Number Placeholder 5"/>
          <p:cNvSpPr>
            <a:spLocks noGrp="1"/>
          </p:cNvSpPr>
          <p:nvPr>
            <p:ph type="sldNum" sz="quarter" idx="12"/>
          </p:nvPr>
        </p:nvSpPr>
        <p:spPr>
          <a:xfrm>
            <a:off x="6972300" y="6356353"/>
            <a:ext cx="2057400" cy="365125"/>
          </a:xfrm>
        </p:spPr>
        <p:txBody>
          <a:bodyPr/>
          <a:lstStyle>
            <a:lvl1pPr>
              <a:defRPr>
                <a:solidFill>
                  <a:srgbClr val="26358C"/>
                </a:solidFill>
              </a:defRPr>
            </a:lvl1pPr>
          </a:lstStyle>
          <a:p>
            <a:fld id="{20E12F8D-37A0-40B6-87B4-EBE961E160C5}" type="slidenum">
              <a:rPr lang="it-IT" smtClean="0"/>
              <a:pPr/>
              <a:t>‹N›</a:t>
            </a:fld>
            <a:endParaRPr lang="it-IT" dirty="0"/>
          </a:p>
        </p:txBody>
      </p:sp>
    </p:spTree>
    <p:extLst>
      <p:ext uri="{BB962C8B-B14F-4D97-AF65-F5344CB8AC3E}">
        <p14:creationId xmlns:p14="http://schemas.microsoft.com/office/powerpoint/2010/main" val="32926290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EAA0FA5-22C4-EDD5-2E28-9C94B7DA6258}"/>
              </a:ext>
            </a:extLst>
          </p:cNvPr>
          <p:cNvSpPr/>
          <p:nvPr/>
        </p:nvSpPr>
        <p:spPr>
          <a:xfrm>
            <a:off x="1" y="1"/>
            <a:ext cx="366346"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3" name="Rettangolo 2">
            <a:extLst>
              <a:ext uri="{FF2B5EF4-FFF2-40B4-BE49-F238E27FC236}">
                <a16:creationId xmlns:a16="http://schemas.microsoft.com/office/drawing/2014/main" id="{B9EA6F34-E86B-8422-51B7-713E335DD6F0}"/>
              </a:ext>
            </a:extLst>
          </p:cNvPr>
          <p:cNvSpPr/>
          <p:nvPr/>
        </p:nvSpPr>
        <p:spPr>
          <a:xfrm>
            <a:off x="309197" y="681039"/>
            <a:ext cx="45426"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4" name="Rettangolo 3">
            <a:extLst>
              <a:ext uri="{FF2B5EF4-FFF2-40B4-BE49-F238E27FC236}">
                <a16:creationId xmlns:a16="http://schemas.microsoft.com/office/drawing/2014/main" id="{DEC6EBCF-3D78-9A13-65DC-9B25C86E0EB5}"/>
              </a:ext>
            </a:extLst>
          </p:cNvPr>
          <p:cNvSpPr/>
          <p:nvPr/>
        </p:nvSpPr>
        <p:spPr>
          <a:xfrm>
            <a:off x="269631" y="681039"/>
            <a:ext cx="2637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5" name="Rettangolo 4">
            <a:extLst>
              <a:ext uri="{FF2B5EF4-FFF2-40B4-BE49-F238E27FC236}">
                <a16:creationId xmlns:a16="http://schemas.microsoft.com/office/drawing/2014/main" id="{53461A8E-CDB5-91A1-45FD-8D8F8EC3D4BD}"/>
              </a:ext>
            </a:extLst>
          </p:cNvPr>
          <p:cNvSpPr/>
          <p:nvPr/>
        </p:nvSpPr>
        <p:spPr>
          <a:xfrm>
            <a:off x="250582" y="681039"/>
            <a:ext cx="879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6" name="Rettangolo 5">
            <a:extLst>
              <a:ext uri="{FF2B5EF4-FFF2-40B4-BE49-F238E27FC236}">
                <a16:creationId xmlns:a16="http://schemas.microsoft.com/office/drawing/2014/main" id="{DD3E9F97-EB03-7673-B463-E82C097B0F66}"/>
              </a:ext>
            </a:extLst>
          </p:cNvPr>
          <p:cNvSpPr/>
          <p:nvPr/>
        </p:nvSpPr>
        <p:spPr>
          <a:xfrm>
            <a:off x="221274" y="681039"/>
            <a:ext cx="1025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7" name="Rettangolo 6">
            <a:extLst>
              <a:ext uri="{FF2B5EF4-FFF2-40B4-BE49-F238E27FC236}">
                <a16:creationId xmlns:a16="http://schemas.microsoft.com/office/drawing/2014/main" id="{9F812BA9-9AA6-5B7A-2C56-5FB0F5C4AC41}"/>
              </a:ext>
            </a:extLst>
          </p:cNvPr>
          <p:cNvSpPr/>
          <p:nvPr/>
        </p:nvSpPr>
        <p:spPr>
          <a:xfrm>
            <a:off x="254978" y="5046664"/>
            <a:ext cx="73269"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10" name="Rettangolo 9">
            <a:extLst>
              <a:ext uri="{FF2B5EF4-FFF2-40B4-BE49-F238E27FC236}">
                <a16:creationId xmlns:a16="http://schemas.microsoft.com/office/drawing/2014/main" id="{6AB486C6-3676-03FD-318E-1010E416E964}"/>
              </a:ext>
            </a:extLst>
          </p:cNvPr>
          <p:cNvSpPr/>
          <p:nvPr/>
        </p:nvSpPr>
        <p:spPr>
          <a:xfrm>
            <a:off x="254978" y="4797425"/>
            <a:ext cx="73269"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11" name="Rettangolo 10">
            <a:extLst>
              <a:ext uri="{FF2B5EF4-FFF2-40B4-BE49-F238E27FC236}">
                <a16:creationId xmlns:a16="http://schemas.microsoft.com/office/drawing/2014/main" id="{54CE9E24-FB84-9C97-9954-FF52E17B7DEE}"/>
              </a:ext>
            </a:extLst>
          </p:cNvPr>
          <p:cNvSpPr/>
          <p:nvPr/>
        </p:nvSpPr>
        <p:spPr>
          <a:xfrm>
            <a:off x="254978" y="4637088"/>
            <a:ext cx="73269"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12" name="Rettangolo 11">
            <a:extLst>
              <a:ext uri="{FF2B5EF4-FFF2-40B4-BE49-F238E27FC236}">
                <a16:creationId xmlns:a16="http://schemas.microsoft.com/office/drawing/2014/main" id="{2085F386-0F3C-3D89-DFB2-6F60201EF545}"/>
              </a:ext>
            </a:extLst>
          </p:cNvPr>
          <p:cNvSpPr/>
          <p:nvPr/>
        </p:nvSpPr>
        <p:spPr>
          <a:xfrm>
            <a:off x="254978" y="4541838"/>
            <a:ext cx="73269"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8" name="Titolo 7"/>
          <p:cNvSpPr>
            <a:spLocks noGrp="1"/>
          </p:cNvSpPr>
          <p:nvPr>
            <p:ph type="ctrTitle"/>
          </p:nvPr>
        </p:nvSpPr>
        <p:spPr>
          <a:xfrm>
            <a:off x="914400" y="4343400"/>
            <a:ext cx="7772400" cy="1975104"/>
          </a:xfrm>
        </p:spPr>
        <p:txBody>
          <a:bodyPr/>
          <a:lstStyle>
            <a:lvl1pPr marR="8441" algn="l">
              <a:defRPr sz="3692" b="1" cap="all" spc="0" baseline="0">
                <a:effectLst>
                  <a:reflection blurRad="12700" stA="34000" endA="740" endPos="53000" dir="5400000" sy="-100000" algn="bl" rotWithShape="0"/>
                </a:effectLst>
              </a:defRPr>
            </a:lvl1pPr>
            <a:extLst/>
          </a:lstStyle>
          <a:p>
            <a:r>
              <a:rPr lang="it-IT"/>
              <a:t>Fare clic per modificare lo stile del titolo</a:t>
            </a:r>
            <a:endParaRPr lang="en-US"/>
          </a:p>
        </p:txBody>
      </p:sp>
      <p:sp>
        <p:nvSpPr>
          <p:cNvPr id="9" name="Sottotitolo 8"/>
          <p:cNvSpPr>
            <a:spLocks noGrp="1"/>
          </p:cNvSpPr>
          <p:nvPr>
            <p:ph type="subTitle" idx="1"/>
          </p:nvPr>
        </p:nvSpPr>
        <p:spPr>
          <a:xfrm>
            <a:off x="914400" y="2834640"/>
            <a:ext cx="7772400" cy="1508760"/>
          </a:xfrm>
        </p:spPr>
        <p:txBody>
          <a:bodyPr lIns="100584" anchor="b"/>
          <a:lstStyle>
            <a:lvl1pPr marL="0" indent="0" algn="l">
              <a:spcBef>
                <a:spcPts val="0"/>
              </a:spcBef>
              <a:buNone/>
              <a:defRPr sz="1846">
                <a:solidFill>
                  <a:schemeClr val="tx1"/>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extLst/>
          </a:lstStyle>
          <a:p>
            <a:r>
              <a:rPr lang="it-IT"/>
              <a:t>Fare clic per modificare lo stile del sottotitolo dello schema</a:t>
            </a:r>
            <a:endParaRPr lang="en-US"/>
          </a:p>
        </p:txBody>
      </p:sp>
      <p:sp>
        <p:nvSpPr>
          <p:cNvPr id="13" name="Segnaposto data 27">
            <a:extLst>
              <a:ext uri="{FF2B5EF4-FFF2-40B4-BE49-F238E27FC236}">
                <a16:creationId xmlns:a16="http://schemas.microsoft.com/office/drawing/2014/main" id="{253F2A66-EC2E-FFF8-9167-C9A2FCE1DABE}"/>
              </a:ext>
            </a:extLst>
          </p:cNvPr>
          <p:cNvSpPr>
            <a:spLocks noGrp="1"/>
          </p:cNvSpPr>
          <p:nvPr>
            <p:ph type="dt" sz="half" idx="10"/>
          </p:nvPr>
        </p:nvSpPr>
        <p:spPr>
          <a:xfrm>
            <a:off x="6477000" y="6416676"/>
            <a:ext cx="2133600" cy="365125"/>
          </a:xfrm>
        </p:spPr>
        <p:txBody>
          <a:bodyPr/>
          <a:lstStyle>
            <a:lvl1pPr>
              <a:defRPr/>
            </a:lvl1pPr>
          </a:lstStyle>
          <a:p>
            <a:pPr>
              <a:defRPr/>
            </a:pPr>
            <a:fld id="{099FCFAB-1527-47B4-A0B0-42DCAB9AFEFA}" type="datetime1">
              <a:rPr lang="it-IT"/>
              <a:pPr>
                <a:defRPr/>
              </a:pPr>
              <a:t>01/07/2025</a:t>
            </a:fld>
            <a:endParaRPr lang="it-IT"/>
          </a:p>
        </p:txBody>
      </p:sp>
      <p:sp>
        <p:nvSpPr>
          <p:cNvPr id="14" name="Segnaposto piè di pagina 16">
            <a:extLst>
              <a:ext uri="{FF2B5EF4-FFF2-40B4-BE49-F238E27FC236}">
                <a16:creationId xmlns:a16="http://schemas.microsoft.com/office/drawing/2014/main" id="{6E4D790C-F23E-3719-4FA2-A09D764926B5}"/>
              </a:ext>
            </a:extLst>
          </p:cNvPr>
          <p:cNvSpPr>
            <a:spLocks noGrp="1"/>
          </p:cNvSpPr>
          <p:nvPr>
            <p:ph type="ftr" sz="quarter" idx="11"/>
          </p:nvPr>
        </p:nvSpPr>
        <p:spPr>
          <a:xfrm>
            <a:off x="914400" y="6416676"/>
            <a:ext cx="5562600" cy="365125"/>
          </a:xfrm>
        </p:spPr>
        <p:txBody>
          <a:bodyPr/>
          <a:lstStyle>
            <a:lvl1pPr>
              <a:defRPr/>
            </a:lvl1pPr>
          </a:lstStyle>
          <a:p>
            <a:pPr>
              <a:defRPr/>
            </a:pPr>
            <a:endParaRPr lang="it-IT"/>
          </a:p>
        </p:txBody>
      </p:sp>
      <p:sp>
        <p:nvSpPr>
          <p:cNvPr id="15" name="Segnaposto numero diapositiva 28">
            <a:extLst>
              <a:ext uri="{FF2B5EF4-FFF2-40B4-BE49-F238E27FC236}">
                <a16:creationId xmlns:a16="http://schemas.microsoft.com/office/drawing/2014/main" id="{6E8E3D0B-C439-91E3-33A6-631DEC1B50DE}"/>
              </a:ext>
            </a:extLst>
          </p:cNvPr>
          <p:cNvSpPr>
            <a:spLocks noGrp="1"/>
          </p:cNvSpPr>
          <p:nvPr>
            <p:ph type="sldNum" sz="quarter" idx="12"/>
          </p:nvPr>
        </p:nvSpPr>
        <p:spPr>
          <a:xfrm>
            <a:off x="8610600" y="6416676"/>
            <a:ext cx="457200" cy="365125"/>
          </a:xfrm>
        </p:spPr>
        <p:txBody>
          <a:bodyPr/>
          <a:lstStyle>
            <a:lvl1pPr>
              <a:defRPr/>
            </a:lvl1pPr>
          </a:lstStyle>
          <a:p>
            <a:fld id="{E8E38F14-4B6F-4C3E-9B5C-7FDDD37366E5}" type="slidenum">
              <a:rPr lang="it-IT" altLang="it-IT"/>
              <a:pPr/>
              <a:t>‹N›</a:t>
            </a:fld>
            <a:endParaRPr lang="it-IT" altLang="it-IT"/>
          </a:p>
        </p:txBody>
      </p:sp>
    </p:spTree>
    <p:extLst>
      <p:ext uri="{BB962C8B-B14F-4D97-AF65-F5344CB8AC3E}">
        <p14:creationId xmlns:p14="http://schemas.microsoft.com/office/powerpoint/2010/main" val="2060363283"/>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endParaRPr lang="it-IT"/>
          </a:p>
        </p:txBody>
      </p:sp>
      <p:sp>
        <p:nvSpPr>
          <p:cNvPr id="4" name="Footer Placeholder 3"/>
          <p:cNvSpPr>
            <a:spLocks noGrp="1"/>
          </p:cNvSpPr>
          <p:nvPr>
            <p:ph type="ftr" sz="quarter" idx="11"/>
          </p:nvPr>
        </p:nvSpPr>
        <p:spPr/>
        <p:txBody>
          <a:bodyPr/>
          <a:lstStyle/>
          <a:p>
            <a:r>
              <a:rPr lang="it-IT"/>
              <a:t>nome relatore</a:t>
            </a:r>
          </a:p>
        </p:txBody>
      </p:sp>
      <p:sp>
        <p:nvSpPr>
          <p:cNvPr id="5" name="Slide Number Placeholder 4"/>
          <p:cNvSpPr>
            <a:spLocks noGrp="1"/>
          </p:cNvSpPr>
          <p:nvPr>
            <p:ph type="sldNum" sz="quarter" idx="12"/>
          </p:nvPr>
        </p:nvSpPr>
        <p:spPr/>
        <p:txBody>
          <a:bodyPr/>
          <a:lstStyle/>
          <a:p>
            <a:fld id="{20E12F8D-37A0-40B6-87B4-EBE961E160C5}" type="slidenum">
              <a:rPr lang="it-IT" smtClean="0"/>
              <a:t>‹N›</a:t>
            </a:fld>
            <a:endParaRPr lang="it-IT"/>
          </a:p>
        </p:txBody>
      </p:sp>
    </p:spTree>
    <p:extLst>
      <p:ext uri="{BB962C8B-B14F-4D97-AF65-F5344CB8AC3E}">
        <p14:creationId xmlns:p14="http://schemas.microsoft.com/office/powerpoint/2010/main" val="28726237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F2B82B6-2A46-46B3-CA33-7D017B7CAF4A}"/>
              </a:ext>
            </a:extLst>
          </p:cNvPr>
          <p:cNvSpPr/>
          <p:nvPr/>
        </p:nvSpPr>
        <p:spPr>
          <a:xfrm>
            <a:off x="1" y="1"/>
            <a:ext cx="366346"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5" name="Rettangolo 4">
            <a:extLst>
              <a:ext uri="{FF2B5EF4-FFF2-40B4-BE49-F238E27FC236}">
                <a16:creationId xmlns:a16="http://schemas.microsoft.com/office/drawing/2014/main" id="{D4570CA1-4219-E972-83D6-CBBD45E6DE5C}"/>
              </a:ext>
            </a:extLst>
          </p:cNvPr>
          <p:cNvSpPr/>
          <p:nvPr/>
        </p:nvSpPr>
        <p:spPr>
          <a:xfrm>
            <a:off x="254978" y="5046664"/>
            <a:ext cx="73269"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6" name="Rettangolo 5">
            <a:extLst>
              <a:ext uri="{FF2B5EF4-FFF2-40B4-BE49-F238E27FC236}">
                <a16:creationId xmlns:a16="http://schemas.microsoft.com/office/drawing/2014/main" id="{19A0211D-2B75-AD53-0092-CA5BDC09081C}"/>
              </a:ext>
            </a:extLst>
          </p:cNvPr>
          <p:cNvSpPr/>
          <p:nvPr/>
        </p:nvSpPr>
        <p:spPr>
          <a:xfrm>
            <a:off x="254978" y="4797425"/>
            <a:ext cx="73269"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7" name="Rettangolo 6">
            <a:extLst>
              <a:ext uri="{FF2B5EF4-FFF2-40B4-BE49-F238E27FC236}">
                <a16:creationId xmlns:a16="http://schemas.microsoft.com/office/drawing/2014/main" id="{9236A25E-115A-6315-0193-595A515750F4}"/>
              </a:ext>
            </a:extLst>
          </p:cNvPr>
          <p:cNvSpPr/>
          <p:nvPr/>
        </p:nvSpPr>
        <p:spPr>
          <a:xfrm>
            <a:off x="254978" y="4637088"/>
            <a:ext cx="73269"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8" name="Rettangolo 7">
            <a:extLst>
              <a:ext uri="{FF2B5EF4-FFF2-40B4-BE49-F238E27FC236}">
                <a16:creationId xmlns:a16="http://schemas.microsoft.com/office/drawing/2014/main" id="{C6441679-5B95-EA3E-1F5D-A16719C97FE0}"/>
              </a:ext>
            </a:extLst>
          </p:cNvPr>
          <p:cNvSpPr/>
          <p:nvPr/>
        </p:nvSpPr>
        <p:spPr>
          <a:xfrm>
            <a:off x="254978" y="4541838"/>
            <a:ext cx="73269"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9" name="Rettangolo 8">
            <a:extLst>
              <a:ext uri="{FF2B5EF4-FFF2-40B4-BE49-F238E27FC236}">
                <a16:creationId xmlns:a16="http://schemas.microsoft.com/office/drawing/2014/main" id="{B579461A-7EDD-4E44-33DB-B0DB1694CB91}"/>
              </a:ext>
            </a:extLst>
          </p:cNvPr>
          <p:cNvSpPr/>
          <p:nvPr/>
        </p:nvSpPr>
        <p:spPr>
          <a:xfrm>
            <a:off x="309197" y="681039"/>
            <a:ext cx="45426"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10" name="Rettangolo 9">
            <a:extLst>
              <a:ext uri="{FF2B5EF4-FFF2-40B4-BE49-F238E27FC236}">
                <a16:creationId xmlns:a16="http://schemas.microsoft.com/office/drawing/2014/main" id="{F330E289-92D8-C79D-CE24-53E857E0B929}"/>
              </a:ext>
            </a:extLst>
          </p:cNvPr>
          <p:cNvSpPr/>
          <p:nvPr/>
        </p:nvSpPr>
        <p:spPr>
          <a:xfrm>
            <a:off x="269631" y="681039"/>
            <a:ext cx="2637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11" name="Rettangolo 10">
            <a:extLst>
              <a:ext uri="{FF2B5EF4-FFF2-40B4-BE49-F238E27FC236}">
                <a16:creationId xmlns:a16="http://schemas.microsoft.com/office/drawing/2014/main" id="{87B193F8-5088-08C4-00FE-1080A15353D1}"/>
              </a:ext>
            </a:extLst>
          </p:cNvPr>
          <p:cNvSpPr/>
          <p:nvPr/>
        </p:nvSpPr>
        <p:spPr>
          <a:xfrm>
            <a:off x="250582" y="681039"/>
            <a:ext cx="8792"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12" name="Rettangolo 11">
            <a:extLst>
              <a:ext uri="{FF2B5EF4-FFF2-40B4-BE49-F238E27FC236}">
                <a16:creationId xmlns:a16="http://schemas.microsoft.com/office/drawing/2014/main" id="{6A7E6B89-EAE3-601A-F251-F3DF86718AED}"/>
              </a:ext>
            </a:extLst>
          </p:cNvPr>
          <p:cNvSpPr/>
          <p:nvPr/>
        </p:nvSpPr>
        <p:spPr>
          <a:xfrm>
            <a:off x="221274" y="681039"/>
            <a:ext cx="1025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13" name="Figura a mano libera 17">
            <a:extLst>
              <a:ext uri="{FF2B5EF4-FFF2-40B4-BE49-F238E27FC236}">
                <a16:creationId xmlns:a16="http://schemas.microsoft.com/office/drawing/2014/main" id="{6C98BA51-6E3B-D5AC-0A75-4885E5E46323}"/>
              </a:ext>
            </a:extLst>
          </p:cNvPr>
          <p:cNvSpPr>
            <a:spLocks/>
          </p:cNvSpPr>
          <p:nvPr/>
        </p:nvSpPr>
        <p:spPr bwMode="auto">
          <a:xfrm>
            <a:off x="4828443" y="1073150"/>
            <a:ext cx="4322885" cy="5791200"/>
          </a:xfrm>
          <a:custGeom>
            <a:avLst/>
            <a:gdLst>
              <a:gd name="T0" fmla="*/ 0 w 2736"/>
              <a:gd name="T1" fmla="*/ 2147483646 h 3648"/>
              <a:gd name="T2" fmla="*/ 2147483646 w 2736"/>
              <a:gd name="T3" fmla="*/ 2147483646 h 3648"/>
              <a:gd name="T4" fmla="*/ 2147483646 w 2736"/>
              <a:gd name="T5" fmla="*/ 0 h 3648"/>
              <a:gd name="T6" fmla="*/ 2147483646 w 2736"/>
              <a:gd name="T7" fmla="*/ 2147483646 h 3648"/>
              <a:gd name="T8" fmla="*/ 2147483646 w 2736"/>
              <a:gd name="T9" fmla="*/ 2147483646 h 3648"/>
              <a:gd name="T10" fmla="*/ 2147483646 w 2736"/>
              <a:gd name="T11" fmla="*/ 2147483646 h 3648"/>
              <a:gd name="T12" fmla="*/ 0 w 2736"/>
              <a:gd name="T13" fmla="*/ 2147483646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it-IT" sz="1662"/>
          </a:p>
        </p:txBody>
      </p:sp>
      <p:sp>
        <p:nvSpPr>
          <p:cNvPr id="14" name="Figura a mano libera 18">
            <a:extLst>
              <a:ext uri="{FF2B5EF4-FFF2-40B4-BE49-F238E27FC236}">
                <a16:creationId xmlns:a16="http://schemas.microsoft.com/office/drawing/2014/main" id="{FD59764F-993C-B878-A4E6-86DED5F6AB86}"/>
              </a:ext>
            </a:extLst>
          </p:cNvPr>
          <p:cNvSpPr>
            <a:spLocks/>
          </p:cNvSpPr>
          <p:nvPr/>
        </p:nvSpPr>
        <p:spPr bwMode="auto">
          <a:xfrm>
            <a:off x="373673" y="1"/>
            <a:ext cx="5514242" cy="6615113"/>
          </a:xfrm>
          <a:custGeom>
            <a:avLst/>
            <a:gdLst>
              <a:gd name="T0" fmla="*/ 0 w 3504"/>
              <a:gd name="T1" fmla="*/ 2147483646 h 4128"/>
              <a:gd name="T2" fmla="*/ 0 w 3504"/>
              <a:gd name="T3" fmla="*/ 2147483646 h 4128"/>
              <a:gd name="T4" fmla="*/ 2147483646 w 3504"/>
              <a:gd name="T5" fmla="*/ 2147483646 h 4128"/>
              <a:gd name="T6" fmla="*/ 2147483646 w 3504"/>
              <a:gd name="T7" fmla="*/ 0 h 4128"/>
              <a:gd name="T8" fmla="*/ 2147483646 w 3504"/>
              <a:gd name="T9" fmla="*/ 0 h 4128"/>
              <a:gd name="T10" fmla="*/ 2147483646 w 3504"/>
              <a:gd name="T11" fmla="*/ 2147483646 h 4128"/>
              <a:gd name="T12" fmla="*/ 0 w 3504"/>
              <a:gd name="T13" fmla="*/ 2147483646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it-IT" sz="1662"/>
          </a:p>
        </p:txBody>
      </p:sp>
      <p:sp>
        <p:nvSpPr>
          <p:cNvPr id="15" name="Figura a mano libera 17">
            <a:extLst>
              <a:ext uri="{FF2B5EF4-FFF2-40B4-BE49-F238E27FC236}">
                <a16:creationId xmlns:a16="http://schemas.microsoft.com/office/drawing/2014/main" id="{E6A9CF22-ECF3-C607-BD28-0C65EE87ACFE}"/>
              </a:ext>
            </a:extLst>
          </p:cNvPr>
          <p:cNvSpPr>
            <a:spLocks/>
          </p:cNvSpPr>
          <p:nvPr/>
        </p:nvSpPr>
        <p:spPr bwMode="auto">
          <a:xfrm rot="5236414">
            <a:off x="4462097" y="1483092"/>
            <a:ext cx="4114800" cy="1189892"/>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lgn="ctr" eaLnBrk="1" hangingPunct="1">
              <a:spcBef>
                <a:spcPct val="50000"/>
              </a:spcBef>
              <a:defRPr/>
            </a:pPr>
            <a:endParaRPr lang="en-US" sz="1662">
              <a:latin typeface="Arial" charset="0"/>
            </a:endParaRPr>
          </a:p>
        </p:txBody>
      </p:sp>
      <p:sp>
        <p:nvSpPr>
          <p:cNvPr id="16" name="Figura a mano libera 18">
            <a:extLst>
              <a:ext uri="{FF2B5EF4-FFF2-40B4-BE49-F238E27FC236}">
                <a16:creationId xmlns:a16="http://schemas.microsoft.com/office/drawing/2014/main" id="{9FFC47F1-2C4F-CA10-9F9B-EC9E822919D3}"/>
              </a:ext>
            </a:extLst>
          </p:cNvPr>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ctr" eaLnBrk="1" hangingPunct="1">
              <a:spcBef>
                <a:spcPct val="50000"/>
              </a:spcBef>
              <a:defRPr/>
            </a:pPr>
            <a:endParaRPr lang="en-US" sz="1662">
              <a:latin typeface="Arial" charset="0"/>
            </a:endParaRPr>
          </a:p>
        </p:txBody>
      </p:sp>
      <p:sp>
        <p:nvSpPr>
          <p:cNvPr id="17" name="Figura a mano libera 19">
            <a:extLst>
              <a:ext uri="{FF2B5EF4-FFF2-40B4-BE49-F238E27FC236}">
                <a16:creationId xmlns:a16="http://schemas.microsoft.com/office/drawing/2014/main" id="{5DB490C8-FD34-E4BF-E03F-9A4D9C2AB6A0}"/>
              </a:ext>
            </a:extLst>
          </p:cNvPr>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ctr" eaLnBrk="1" hangingPunct="1">
              <a:spcBef>
                <a:spcPct val="50000"/>
              </a:spcBef>
              <a:defRPr/>
            </a:pPr>
            <a:endParaRPr lang="en-US" sz="1662">
              <a:latin typeface="Arial" charset="0"/>
            </a:endParaRPr>
          </a:p>
        </p:txBody>
      </p:sp>
      <p:sp>
        <p:nvSpPr>
          <p:cNvPr id="18" name="Figura a mano libera 20">
            <a:extLst>
              <a:ext uri="{FF2B5EF4-FFF2-40B4-BE49-F238E27FC236}">
                <a16:creationId xmlns:a16="http://schemas.microsoft.com/office/drawing/2014/main" id="{C06AD16E-475C-13A6-CE92-B40A2B413803}"/>
              </a:ext>
            </a:extLst>
          </p:cNvPr>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ctr" eaLnBrk="1" hangingPunct="1">
              <a:spcBef>
                <a:spcPct val="50000"/>
              </a:spcBef>
              <a:defRPr/>
            </a:pPr>
            <a:endParaRPr lang="en-US" sz="1662">
              <a:latin typeface="Arial" charset="0"/>
            </a:endParaRPr>
          </a:p>
        </p:txBody>
      </p:sp>
      <p:sp>
        <p:nvSpPr>
          <p:cNvPr id="19" name="Figura a mano libera 22">
            <a:extLst>
              <a:ext uri="{FF2B5EF4-FFF2-40B4-BE49-F238E27FC236}">
                <a16:creationId xmlns:a16="http://schemas.microsoft.com/office/drawing/2014/main" id="{8432AE79-2577-5593-0DFD-A6AA12557779}"/>
              </a:ext>
            </a:extLst>
          </p:cNvPr>
          <p:cNvSpPr>
            <a:spLocks/>
          </p:cNvSpPr>
          <p:nvPr/>
        </p:nvSpPr>
        <p:spPr bwMode="auto">
          <a:xfrm>
            <a:off x="5947997" y="4246564"/>
            <a:ext cx="2091103"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ctr" eaLnBrk="1" hangingPunct="1">
              <a:spcBef>
                <a:spcPct val="50000"/>
              </a:spcBef>
              <a:defRPr/>
            </a:pPr>
            <a:endParaRPr lang="en-US" sz="1662">
              <a:latin typeface="Arial" charset="0"/>
            </a:endParaRPr>
          </a:p>
        </p:txBody>
      </p:sp>
      <p:sp>
        <p:nvSpPr>
          <p:cNvPr id="20" name="Figura a mano libera 23">
            <a:extLst>
              <a:ext uri="{FF2B5EF4-FFF2-40B4-BE49-F238E27FC236}">
                <a16:creationId xmlns:a16="http://schemas.microsoft.com/office/drawing/2014/main" id="{1DCBC2E2-B3F4-6436-986D-D1A31A4BF0F4}"/>
              </a:ext>
            </a:extLst>
          </p:cNvPr>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ctr" eaLnBrk="1" hangingPunct="1">
              <a:spcBef>
                <a:spcPct val="50000"/>
              </a:spcBef>
              <a:defRPr/>
            </a:pPr>
            <a:endParaRPr lang="en-US" sz="1662">
              <a:latin typeface="Arial" charset="0"/>
            </a:endParaRPr>
          </a:p>
        </p:txBody>
      </p:sp>
      <p:sp>
        <p:nvSpPr>
          <p:cNvPr id="21" name="Figura a mano libera 24">
            <a:extLst>
              <a:ext uri="{FF2B5EF4-FFF2-40B4-BE49-F238E27FC236}">
                <a16:creationId xmlns:a16="http://schemas.microsoft.com/office/drawing/2014/main" id="{88511D48-3352-1091-9402-28787ECCEF1E}"/>
              </a:ext>
            </a:extLst>
          </p:cNvPr>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ctr" eaLnBrk="1" hangingPunct="1">
              <a:spcBef>
                <a:spcPct val="50000"/>
              </a:spcBef>
              <a:defRPr/>
            </a:pPr>
            <a:endParaRPr lang="en-US" sz="1662">
              <a:latin typeface="Arial" charset="0"/>
            </a:endParaRPr>
          </a:p>
        </p:txBody>
      </p:sp>
      <p:sp>
        <p:nvSpPr>
          <p:cNvPr id="22" name="Figura a mano libera 25">
            <a:extLst>
              <a:ext uri="{FF2B5EF4-FFF2-40B4-BE49-F238E27FC236}">
                <a16:creationId xmlns:a16="http://schemas.microsoft.com/office/drawing/2014/main" id="{77D5C115-B405-426D-7E25-F109329B8CF4}"/>
              </a:ext>
            </a:extLst>
          </p:cNvPr>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ctr" eaLnBrk="1" hangingPunct="1">
              <a:spcBef>
                <a:spcPct val="50000"/>
              </a:spcBef>
              <a:defRPr/>
            </a:pPr>
            <a:endParaRPr lang="en-US" sz="1662">
              <a:latin typeface="Arial" charset="0"/>
            </a:endParaRPr>
          </a:p>
        </p:txBody>
      </p:sp>
      <p:sp>
        <p:nvSpPr>
          <p:cNvPr id="23" name="Figura a mano libera 26">
            <a:extLst>
              <a:ext uri="{FF2B5EF4-FFF2-40B4-BE49-F238E27FC236}">
                <a16:creationId xmlns:a16="http://schemas.microsoft.com/office/drawing/2014/main" id="{76D38593-6082-01C8-92AD-B4F4BC61B7A0}"/>
              </a:ext>
            </a:extLst>
          </p:cNvPr>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ctr" eaLnBrk="1" hangingPunct="1">
              <a:spcBef>
                <a:spcPct val="50000"/>
              </a:spcBef>
              <a:defRPr/>
            </a:pPr>
            <a:endParaRPr lang="en-US" sz="1662">
              <a:latin typeface="Arial" charset="0"/>
            </a:endParaRPr>
          </a:p>
        </p:txBody>
      </p:sp>
      <p:sp>
        <p:nvSpPr>
          <p:cNvPr id="24" name="Figura a mano libera 27">
            <a:extLst>
              <a:ext uri="{FF2B5EF4-FFF2-40B4-BE49-F238E27FC236}">
                <a16:creationId xmlns:a16="http://schemas.microsoft.com/office/drawing/2014/main" id="{DD01FF40-2B69-3619-D4DE-060C71CEA532}"/>
              </a:ext>
            </a:extLst>
          </p:cNvPr>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ctr" eaLnBrk="1" hangingPunct="1">
              <a:spcBef>
                <a:spcPct val="50000"/>
              </a:spcBef>
              <a:defRPr/>
            </a:pPr>
            <a:endParaRPr lang="en-US" sz="1662">
              <a:latin typeface="Arial" charset="0"/>
            </a:endParaRPr>
          </a:p>
        </p:txBody>
      </p:sp>
      <p:sp>
        <p:nvSpPr>
          <p:cNvPr id="25" name="Figura a mano libera 28">
            <a:extLst>
              <a:ext uri="{FF2B5EF4-FFF2-40B4-BE49-F238E27FC236}">
                <a16:creationId xmlns:a16="http://schemas.microsoft.com/office/drawing/2014/main" id="{63D7055A-1710-63EF-FEFE-82B3AFF3E8AA}"/>
              </a:ext>
            </a:extLst>
          </p:cNvPr>
          <p:cNvSpPr>
            <a:spLocks/>
          </p:cNvSpPr>
          <p:nvPr/>
        </p:nvSpPr>
        <p:spPr bwMode="auto">
          <a:xfrm>
            <a:off x="366346"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ctr" eaLnBrk="1" hangingPunct="1">
              <a:spcBef>
                <a:spcPct val="50000"/>
              </a:spcBef>
              <a:defRPr/>
            </a:pPr>
            <a:endParaRPr lang="en-US" sz="1662">
              <a:latin typeface="Arial" charset="0"/>
            </a:endParaRPr>
          </a:p>
        </p:txBody>
      </p:sp>
      <p:sp>
        <p:nvSpPr>
          <p:cNvPr id="26" name="Figura a mano libera 29">
            <a:extLst>
              <a:ext uri="{FF2B5EF4-FFF2-40B4-BE49-F238E27FC236}">
                <a16:creationId xmlns:a16="http://schemas.microsoft.com/office/drawing/2014/main" id="{2466AF6F-3737-F8E8-E007-0DF77F1515BA}"/>
              </a:ext>
            </a:extLst>
          </p:cNvPr>
          <p:cNvSpPr>
            <a:spLocks/>
          </p:cNvSpPr>
          <p:nvPr/>
        </p:nvSpPr>
        <p:spPr bwMode="auto">
          <a:xfrm>
            <a:off x="366346"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ctr" eaLnBrk="1" hangingPunct="1">
              <a:spcBef>
                <a:spcPct val="50000"/>
              </a:spcBef>
              <a:defRPr/>
            </a:pPr>
            <a:endParaRPr lang="en-US" sz="1662">
              <a:latin typeface="Arial" charset="0"/>
            </a:endParaRPr>
          </a:p>
        </p:txBody>
      </p:sp>
      <p:sp>
        <p:nvSpPr>
          <p:cNvPr id="27" name="Figura a mano libera 30">
            <a:extLst>
              <a:ext uri="{FF2B5EF4-FFF2-40B4-BE49-F238E27FC236}">
                <a16:creationId xmlns:a16="http://schemas.microsoft.com/office/drawing/2014/main" id="{E7187A40-0959-B270-BD8E-D4AB00EBAF63}"/>
              </a:ext>
            </a:extLst>
          </p:cNvPr>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lgn="ctr" eaLnBrk="1" hangingPunct="1">
              <a:spcBef>
                <a:spcPct val="50000"/>
              </a:spcBef>
              <a:defRPr/>
            </a:pPr>
            <a:endParaRPr lang="en-US" sz="1662">
              <a:latin typeface="Arial" charset="0"/>
            </a:endParaRPr>
          </a:p>
        </p:txBody>
      </p:sp>
      <p:sp>
        <p:nvSpPr>
          <p:cNvPr id="28" name="Rettangolo 27">
            <a:extLst>
              <a:ext uri="{FF2B5EF4-FFF2-40B4-BE49-F238E27FC236}">
                <a16:creationId xmlns:a16="http://schemas.microsoft.com/office/drawing/2014/main" id="{2464AE58-48B0-5872-E367-112446BB13A1}"/>
              </a:ext>
            </a:extLst>
          </p:cNvPr>
          <p:cNvSpPr/>
          <p:nvPr/>
        </p:nvSpPr>
        <p:spPr>
          <a:xfrm>
            <a:off x="363416" y="401638"/>
            <a:ext cx="850362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29" name="Rettangolo 28">
            <a:extLst>
              <a:ext uri="{FF2B5EF4-FFF2-40B4-BE49-F238E27FC236}">
                <a16:creationId xmlns:a16="http://schemas.microsoft.com/office/drawing/2014/main" id="{F0DEFDE5-297A-1542-C1B7-4A505BAD5054}"/>
              </a:ext>
            </a:extLst>
          </p:cNvPr>
          <p:cNvSpPr/>
          <p:nvPr/>
        </p:nvSpPr>
        <p:spPr>
          <a:xfrm flipH="1">
            <a:off x="372208" y="681039"/>
            <a:ext cx="2637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30" name="Rettangolo 29">
            <a:extLst>
              <a:ext uri="{FF2B5EF4-FFF2-40B4-BE49-F238E27FC236}">
                <a16:creationId xmlns:a16="http://schemas.microsoft.com/office/drawing/2014/main" id="{00B9B27A-E057-224B-1987-74AB2C4000D5}"/>
              </a:ext>
            </a:extLst>
          </p:cNvPr>
          <p:cNvSpPr/>
          <p:nvPr/>
        </p:nvSpPr>
        <p:spPr>
          <a:xfrm flipH="1">
            <a:off x="411774" y="681039"/>
            <a:ext cx="2637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31" name="Rettangolo 30">
            <a:extLst>
              <a:ext uri="{FF2B5EF4-FFF2-40B4-BE49-F238E27FC236}">
                <a16:creationId xmlns:a16="http://schemas.microsoft.com/office/drawing/2014/main" id="{6F857C09-BA0D-72A2-B1C6-57E577949AA5}"/>
              </a:ext>
            </a:extLst>
          </p:cNvPr>
          <p:cNvSpPr/>
          <p:nvPr/>
        </p:nvSpPr>
        <p:spPr>
          <a:xfrm flipH="1">
            <a:off x="448408" y="681039"/>
            <a:ext cx="879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32" name="Rettangolo 31">
            <a:extLst>
              <a:ext uri="{FF2B5EF4-FFF2-40B4-BE49-F238E27FC236}">
                <a16:creationId xmlns:a16="http://schemas.microsoft.com/office/drawing/2014/main" id="{888545B8-9507-F6DB-67D3-E6DBB009CAC1}"/>
              </a:ext>
            </a:extLst>
          </p:cNvPr>
          <p:cNvSpPr/>
          <p:nvPr/>
        </p:nvSpPr>
        <p:spPr>
          <a:xfrm flipH="1">
            <a:off x="476251" y="681039"/>
            <a:ext cx="1025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33" name="Rettangolo 32">
            <a:extLst>
              <a:ext uri="{FF2B5EF4-FFF2-40B4-BE49-F238E27FC236}">
                <a16:creationId xmlns:a16="http://schemas.microsoft.com/office/drawing/2014/main" id="{5C741502-767E-FA51-FFD4-B6E32EF50ABA}"/>
              </a:ext>
            </a:extLst>
          </p:cNvPr>
          <p:cNvSpPr/>
          <p:nvPr/>
        </p:nvSpPr>
        <p:spPr>
          <a:xfrm>
            <a:off x="501162" y="681039"/>
            <a:ext cx="35169"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3" name="Segnaposto testo 2"/>
          <p:cNvSpPr>
            <a:spLocks noGrp="1"/>
          </p:cNvSpPr>
          <p:nvPr>
            <p:ph type="body" idx="1"/>
          </p:nvPr>
        </p:nvSpPr>
        <p:spPr>
          <a:xfrm>
            <a:off x="706902" y="1351672"/>
            <a:ext cx="5718048" cy="977486"/>
          </a:xfrm>
        </p:spPr>
        <p:txBody>
          <a:bodyPr lIns="82296" bIns="0"/>
          <a:lstStyle>
            <a:lvl1pPr marL="50645" indent="0">
              <a:buNone/>
              <a:defRPr sz="1846">
                <a:solidFill>
                  <a:schemeClr val="tx1">
                    <a:tint val="75000"/>
                  </a:schemeClr>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extLst/>
          </a:lstStyle>
          <a:p>
            <a:pPr lvl="0"/>
            <a:r>
              <a:rPr lang="it-IT"/>
              <a:t>Fare clic per modificare stili del testo dello schema</a:t>
            </a:r>
          </a:p>
        </p:txBody>
      </p:sp>
      <p:sp>
        <p:nvSpPr>
          <p:cNvPr id="2" name="Titolo 1"/>
          <p:cNvSpPr>
            <a:spLocks noGrp="1"/>
          </p:cNvSpPr>
          <p:nvPr>
            <p:ph type="title"/>
          </p:nvPr>
        </p:nvSpPr>
        <p:spPr>
          <a:xfrm>
            <a:off x="706902" y="512064"/>
            <a:ext cx="8156448" cy="777240"/>
          </a:xfrm>
        </p:spPr>
        <p:txBody>
          <a:bodyPr tIns="64008"/>
          <a:lstStyle>
            <a:lvl1pPr algn="l">
              <a:buNone/>
              <a:defRPr sz="3508" b="0" cap="none" spc="-138" baseline="0"/>
            </a:lvl1pPr>
            <a:extLst/>
          </a:lstStyle>
          <a:p>
            <a:r>
              <a:rPr lang="it-IT"/>
              <a:t>Fare clic per modificare lo stile del titolo</a:t>
            </a:r>
            <a:endParaRPr lang="en-US"/>
          </a:p>
        </p:txBody>
      </p:sp>
      <p:sp>
        <p:nvSpPr>
          <p:cNvPr id="34" name="Segnaposto data 3">
            <a:extLst>
              <a:ext uri="{FF2B5EF4-FFF2-40B4-BE49-F238E27FC236}">
                <a16:creationId xmlns:a16="http://schemas.microsoft.com/office/drawing/2014/main" id="{3D66F95F-FC1F-FB7C-09D9-77963E4FD620}"/>
              </a:ext>
            </a:extLst>
          </p:cNvPr>
          <p:cNvSpPr>
            <a:spLocks noGrp="1"/>
          </p:cNvSpPr>
          <p:nvPr>
            <p:ph type="dt" sz="half" idx="10"/>
          </p:nvPr>
        </p:nvSpPr>
        <p:spPr>
          <a:xfrm>
            <a:off x="6477000" y="6416676"/>
            <a:ext cx="2133600" cy="365125"/>
          </a:xfrm>
        </p:spPr>
        <p:txBody>
          <a:bodyPr/>
          <a:lstStyle>
            <a:lvl1pPr>
              <a:defRPr/>
            </a:lvl1pPr>
          </a:lstStyle>
          <a:p>
            <a:pPr>
              <a:defRPr/>
            </a:pPr>
            <a:fld id="{EE2ABE99-E4B5-4F2E-85ED-EE40A7BDD3B0}" type="datetime1">
              <a:rPr lang="it-IT"/>
              <a:pPr>
                <a:defRPr/>
              </a:pPr>
              <a:t>01/07/2025</a:t>
            </a:fld>
            <a:endParaRPr lang="it-IT"/>
          </a:p>
        </p:txBody>
      </p:sp>
      <p:sp>
        <p:nvSpPr>
          <p:cNvPr id="35" name="Segnaposto piè di pagina 4">
            <a:extLst>
              <a:ext uri="{FF2B5EF4-FFF2-40B4-BE49-F238E27FC236}">
                <a16:creationId xmlns:a16="http://schemas.microsoft.com/office/drawing/2014/main" id="{FD62CB01-B6E9-6A41-DB3B-6F2AC562DA47}"/>
              </a:ext>
            </a:extLst>
          </p:cNvPr>
          <p:cNvSpPr>
            <a:spLocks noGrp="1"/>
          </p:cNvSpPr>
          <p:nvPr>
            <p:ph type="ftr" sz="quarter" idx="11"/>
          </p:nvPr>
        </p:nvSpPr>
        <p:spPr>
          <a:xfrm>
            <a:off x="914400" y="6416676"/>
            <a:ext cx="5562600" cy="365125"/>
          </a:xfrm>
        </p:spPr>
        <p:txBody>
          <a:bodyPr/>
          <a:lstStyle>
            <a:lvl1pPr>
              <a:defRPr/>
            </a:lvl1pPr>
          </a:lstStyle>
          <a:p>
            <a:pPr>
              <a:defRPr/>
            </a:pPr>
            <a:endParaRPr lang="it-IT"/>
          </a:p>
        </p:txBody>
      </p:sp>
      <p:sp>
        <p:nvSpPr>
          <p:cNvPr id="36" name="Segnaposto numero diapositiva 5">
            <a:extLst>
              <a:ext uri="{FF2B5EF4-FFF2-40B4-BE49-F238E27FC236}">
                <a16:creationId xmlns:a16="http://schemas.microsoft.com/office/drawing/2014/main" id="{7ACBAA4E-1B6A-5413-4512-CD4594F6B7D8}"/>
              </a:ext>
            </a:extLst>
          </p:cNvPr>
          <p:cNvSpPr>
            <a:spLocks noGrp="1"/>
          </p:cNvSpPr>
          <p:nvPr>
            <p:ph type="sldNum" sz="quarter" idx="12"/>
          </p:nvPr>
        </p:nvSpPr>
        <p:spPr>
          <a:xfrm>
            <a:off x="8610600" y="6416676"/>
            <a:ext cx="457200" cy="365125"/>
          </a:xfrm>
        </p:spPr>
        <p:txBody>
          <a:bodyPr/>
          <a:lstStyle>
            <a:lvl1pPr>
              <a:defRPr/>
            </a:lvl1pPr>
          </a:lstStyle>
          <a:p>
            <a:fld id="{66ECC82D-9E25-452E-844F-ECE7FD63BC26}" type="slidenum">
              <a:rPr lang="it-IT" altLang="it-IT"/>
              <a:pPr/>
              <a:t>‹N›</a:t>
            </a:fld>
            <a:endParaRPr lang="it-IT" altLang="it-IT"/>
          </a:p>
        </p:txBody>
      </p:sp>
    </p:spTree>
    <p:extLst>
      <p:ext uri="{BB962C8B-B14F-4D97-AF65-F5344CB8AC3E}">
        <p14:creationId xmlns:p14="http://schemas.microsoft.com/office/powerpoint/2010/main" val="3379188686"/>
      </p:ext>
    </p:extLst>
  </p:cSld>
  <p:clrMapOvr>
    <a:masterClrMapping/>
  </p:clrMapOvr>
  <p:transition spd="med">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512064"/>
            <a:ext cx="8229600" cy="914400"/>
          </a:xfrm>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64344" y="1770503"/>
            <a:ext cx="4038600" cy="4525963"/>
          </a:xfrm>
        </p:spPr>
        <p:txBody>
          <a:bodyPr/>
          <a:lstStyle>
            <a:lvl1pPr>
              <a:defRPr sz="2585"/>
            </a:lvl1pPr>
            <a:lvl2pPr>
              <a:defRPr sz="2215"/>
            </a:lvl2pPr>
            <a:lvl3pPr>
              <a:defRPr sz="1846"/>
            </a:lvl3pPr>
            <a:lvl4pPr>
              <a:defRPr sz="1662"/>
            </a:lvl4pPr>
            <a:lvl5pPr>
              <a:defRPr sz="1662"/>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55344" y="1770503"/>
            <a:ext cx="4038600" cy="4525963"/>
          </a:xfrm>
        </p:spPr>
        <p:txBody>
          <a:bodyPr/>
          <a:lstStyle>
            <a:lvl1pPr>
              <a:defRPr sz="2585"/>
            </a:lvl1pPr>
            <a:lvl2pPr>
              <a:defRPr sz="2215"/>
            </a:lvl2pPr>
            <a:lvl3pPr>
              <a:defRPr sz="1846"/>
            </a:lvl3pPr>
            <a:lvl4pPr>
              <a:defRPr sz="1662"/>
            </a:lvl4pPr>
            <a:lvl5pPr>
              <a:defRPr sz="1662"/>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55C06A61-C4D5-6156-6E99-AEAF01FBF48D}"/>
              </a:ext>
            </a:extLst>
          </p:cNvPr>
          <p:cNvSpPr>
            <a:spLocks noGrp="1"/>
          </p:cNvSpPr>
          <p:nvPr>
            <p:ph type="dt" sz="half" idx="10"/>
          </p:nvPr>
        </p:nvSpPr>
        <p:spPr>
          <a:xfrm>
            <a:off x="6477000" y="6416676"/>
            <a:ext cx="2133600" cy="365125"/>
          </a:xfrm>
        </p:spPr>
        <p:txBody>
          <a:bodyPr/>
          <a:lstStyle>
            <a:lvl1pPr>
              <a:defRPr/>
            </a:lvl1pPr>
          </a:lstStyle>
          <a:p>
            <a:pPr>
              <a:defRPr/>
            </a:pPr>
            <a:fld id="{576EC5A4-BA78-4E2D-AA08-7DD9EB658CED}" type="datetime1">
              <a:rPr lang="it-IT"/>
              <a:pPr>
                <a:defRPr/>
              </a:pPr>
              <a:t>01/07/2025</a:t>
            </a:fld>
            <a:endParaRPr lang="it-IT"/>
          </a:p>
        </p:txBody>
      </p:sp>
      <p:sp>
        <p:nvSpPr>
          <p:cNvPr id="6" name="Segnaposto piè di pagina 5">
            <a:extLst>
              <a:ext uri="{FF2B5EF4-FFF2-40B4-BE49-F238E27FC236}">
                <a16:creationId xmlns:a16="http://schemas.microsoft.com/office/drawing/2014/main" id="{F7E6E50A-9686-AE1A-DF25-7F255E398B8B}"/>
              </a:ext>
            </a:extLst>
          </p:cNvPr>
          <p:cNvSpPr>
            <a:spLocks noGrp="1"/>
          </p:cNvSpPr>
          <p:nvPr>
            <p:ph type="ftr" sz="quarter" idx="11"/>
          </p:nvPr>
        </p:nvSpPr>
        <p:spPr>
          <a:xfrm>
            <a:off x="914400" y="6416676"/>
            <a:ext cx="5562600" cy="365125"/>
          </a:xfrm>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DB12E1C8-BE23-A65B-1608-E54121ECBFDC}"/>
              </a:ext>
            </a:extLst>
          </p:cNvPr>
          <p:cNvSpPr>
            <a:spLocks noGrp="1"/>
          </p:cNvSpPr>
          <p:nvPr>
            <p:ph type="sldNum" sz="quarter" idx="12"/>
          </p:nvPr>
        </p:nvSpPr>
        <p:spPr>
          <a:xfrm>
            <a:off x="8610600" y="6416676"/>
            <a:ext cx="457200" cy="365125"/>
          </a:xfrm>
        </p:spPr>
        <p:txBody>
          <a:bodyPr/>
          <a:lstStyle>
            <a:lvl1pPr>
              <a:defRPr/>
            </a:lvl1pPr>
          </a:lstStyle>
          <a:p>
            <a:fld id="{2F81BA1E-73B8-49C4-AE37-6889F348663E}" type="slidenum">
              <a:rPr lang="it-IT" altLang="it-IT"/>
              <a:pPr/>
              <a:t>‹N›</a:t>
            </a:fld>
            <a:endParaRPr lang="it-IT" altLang="it-IT"/>
          </a:p>
        </p:txBody>
      </p:sp>
    </p:spTree>
    <p:extLst>
      <p:ext uri="{BB962C8B-B14F-4D97-AF65-F5344CB8AC3E}">
        <p14:creationId xmlns:p14="http://schemas.microsoft.com/office/powerpoint/2010/main" val="1794513266"/>
      </p:ext>
    </p:extLst>
  </p:cSld>
  <p:clrMapOvr>
    <a:masterClrMapping/>
  </p:clrMapOvr>
  <p:transition spd="med">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7406D891-639D-2552-3A6F-92D5ECDAAD27}"/>
              </a:ext>
            </a:extLst>
          </p:cNvPr>
          <p:cNvSpPr/>
          <p:nvPr/>
        </p:nvSpPr>
        <p:spPr>
          <a:xfrm>
            <a:off x="0" y="401638"/>
            <a:ext cx="8867043"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8" name="Rettangolo 7">
            <a:extLst>
              <a:ext uri="{FF2B5EF4-FFF2-40B4-BE49-F238E27FC236}">
                <a16:creationId xmlns:a16="http://schemas.microsoft.com/office/drawing/2014/main" id="{3C08D38A-5BDF-D2DF-9212-72C9D5A75F7B}"/>
              </a:ext>
            </a:extLst>
          </p:cNvPr>
          <p:cNvSpPr/>
          <p:nvPr/>
        </p:nvSpPr>
        <p:spPr>
          <a:xfrm>
            <a:off x="87924" y="681039"/>
            <a:ext cx="4542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9" name="Rettangolo 8">
            <a:extLst>
              <a:ext uri="{FF2B5EF4-FFF2-40B4-BE49-F238E27FC236}">
                <a16:creationId xmlns:a16="http://schemas.microsoft.com/office/drawing/2014/main" id="{9FFD3E47-677E-0A6D-E8E0-26CFCF94F8BA}"/>
              </a:ext>
            </a:extLst>
          </p:cNvPr>
          <p:cNvSpPr/>
          <p:nvPr/>
        </p:nvSpPr>
        <p:spPr>
          <a:xfrm>
            <a:off x="46893" y="681039"/>
            <a:ext cx="2784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10" name="Rettangolo 9">
            <a:extLst>
              <a:ext uri="{FF2B5EF4-FFF2-40B4-BE49-F238E27FC236}">
                <a16:creationId xmlns:a16="http://schemas.microsoft.com/office/drawing/2014/main" id="{B81BDA58-1A5D-7A9C-19AC-EF8FADC28492}"/>
              </a:ext>
            </a:extLst>
          </p:cNvPr>
          <p:cNvSpPr/>
          <p:nvPr/>
        </p:nvSpPr>
        <p:spPr>
          <a:xfrm>
            <a:off x="27843" y="681039"/>
            <a:ext cx="1025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11" name="Rettangolo 10">
            <a:extLst>
              <a:ext uri="{FF2B5EF4-FFF2-40B4-BE49-F238E27FC236}">
                <a16:creationId xmlns:a16="http://schemas.microsoft.com/office/drawing/2014/main" id="{33390C1A-531F-6283-38F6-E1D0F4BDF36A}"/>
              </a:ext>
            </a:extLst>
          </p:cNvPr>
          <p:cNvSpPr/>
          <p:nvPr/>
        </p:nvSpPr>
        <p:spPr>
          <a:xfrm>
            <a:off x="1" y="681039"/>
            <a:ext cx="8792"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12" name="Rettangolo 11">
            <a:extLst>
              <a:ext uri="{FF2B5EF4-FFF2-40B4-BE49-F238E27FC236}">
                <a16:creationId xmlns:a16="http://schemas.microsoft.com/office/drawing/2014/main" id="{74CEEE6D-28AD-BD4A-E6AF-40D9779B2016}"/>
              </a:ext>
            </a:extLst>
          </p:cNvPr>
          <p:cNvSpPr/>
          <p:nvPr/>
        </p:nvSpPr>
        <p:spPr>
          <a:xfrm flipH="1">
            <a:off x="149470" y="681039"/>
            <a:ext cx="2784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13" name="Rettangolo 12">
            <a:extLst>
              <a:ext uri="{FF2B5EF4-FFF2-40B4-BE49-F238E27FC236}">
                <a16:creationId xmlns:a16="http://schemas.microsoft.com/office/drawing/2014/main" id="{AC436ED0-F4E3-45E2-5F15-FCB2EDB43D1D}"/>
              </a:ext>
            </a:extLst>
          </p:cNvPr>
          <p:cNvSpPr/>
          <p:nvPr/>
        </p:nvSpPr>
        <p:spPr>
          <a:xfrm flipH="1">
            <a:off x="189035" y="681039"/>
            <a:ext cx="27842"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14" name="Rettangolo 13">
            <a:extLst>
              <a:ext uri="{FF2B5EF4-FFF2-40B4-BE49-F238E27FC236}">
                <a16:creationId xmlns:a16="http://schemas.microsoft.com/office/drawing/2014/main" id="{D057EA97-6E73-1EC2-52DE-6F231A56B55B}"/>
              </a:ext>
            </a:extLst>
          </p:cNvPr>
          <p:cNvSpPr/>
          <p:nvPr/>
        </p:nvSpPr>
        <p:spPr>
          <a:xfrm flipH="1">
            <a:off x="227136" y="681039"/>
            <a:ext cx="8792"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15" name="Rettangolo 14">
            <a:extLst>
              <a:ext uri="{FF2B5EF4-FFF2-40B4-BE49-F238E27FC236}">
                <a16:creationId xmlns:a16="http://schemas.microsoft.com/office/drawing/2014/main" id="{80E238C4-57F2-26FD-B6A1-DD47A67A5B84}"/>
              </a:ext>
            </a:extLst>
          </p:cNvPr>
          <p:cNvSpPr/>
          <p:nvPr/>
        </p:nvSpPr>
        <p:spPr>
          <a:xfrm flipH="1">
            <a:off x="254978" y="681039"/>
            <a:ext cx="8792"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16" name="Rettangolo 15">
            <a:extLst>
              <a:ext uri="{FF2B5EF4-FFF2-40B4-BE49-F238E27FC236}">
                <a16:creationId xmlns:a16="http://schemas.microsoft.com/office/drawing/2014/main" id="{9A350A85-6955-1051-6079-C367D8D0897F}"/>
              </a:ext>
            </a:extLst>
          </p:cNvPr>
          <p:cNvSpPr/>
          <p:nvPr/>
        </p:nvSpPr>
        <p:spPr>
          <a:xfrm>
            <a:off x="278423" y="681039"/>
            <a:ext cx="3663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2" name="Titolo 1"/>
          <p:cNvSpPr>
            <a:spLocks noGrp="1"/>
          </p:cNvSpPr>
          <p:nvPr>
            <p:ph type="title"/>
          </p:nvPr>
        </p:nvSpPr>
        <p:spPr>
          <a:xfrm>
            <a:off x="504824" y="512064"/>
            <a:ext cx="7772400" cy="914400"/>
          </a:xfrm>
        </p:spPr>
        <p:txBody>
          <a:bodyPr/>
          <a:lstStyle>
            <a:lvl1pPr>
              <a:defRPr sz="3692"/>
            </a:lvl1pPr>
            <a:extLst/>
          </a:lstStyle>
          <a:p>
            <a:r>
              <a:rPr lang="it-IT"/>
              <a:t>Fare clic per modificare lo stile del titolo</a:t>
            </a:r>
            <a:endParaRPr lang="en-US"/>
          </a:p>
        </p:txBody>
      </p:sp>
      <p:sp>
        <p:nvSpPr>
          <p:cNvPr id="3" name="Segnaposto testo 2"/>
          <p:cNvSpPr>
            <a:spLocks noGrp="1"/>
          </p:cNvSpPr>
          <p:nvPr>
            <p:ph type="body" idx="1"/>
          </p:nvPr>
        </p:nvSpPr>
        <p:spPr>
          <a:xfrm>
            <a:off x="457200" y="1809750"/>
            <a:ext cx="4040188" cy="639762"/>
          </a:xfrm>
        </p:spPr>
        <p:txBody>
          <a:bodyPr anchor="ctr"/>
          <a:lstStyle>
            <a:lvl1pPr marL="67527" indent="0" algn="l">
              <a:buNone/>
              <a:defRPr sz="2215" b="1">
                <a:solidFill>
                  <a:schemeClr val="accent2"/>
                </a:solidFill>
              </a:defRPr>
            </a:lvl1pPr>
            <a:lvl2pPr>
              <a:buNone/>
              <a:defRPr sz="1846" b="1"/>
            </a:lvl2pPr>
            <a:lvl3pPr>
              <a:buNone/>
              <a:defRPr sz="1662" b="1"/>
            </a:lvl3pPr>
            <a:lvl4pPr>
              <a:buNone/>
              <a:defRPr sz="1477" b="1"/>
            </a:lvl4pPr>
            <a:lvl5pPr>
              <a:buNone/>
              <a:defRPr sz="1477" b="1"/>
            </a:lvl5pPr>
            <a:extLst/>
          </a:lstStyle>
          <a:p>
            <a:pPr lvl="0"/>
            <a:r>
              <a:rPr lang="it-IT"/>
              <a:t>Fare clic per modificare stili del testo dello schema</a:t>
            </a:r>
          </a:p>
        </p:txBody>
      </p:sp>
      <p:sp>
        <p:nvSpPr>
          <p:cNvPr id="4" name="Segnaposto testo 3"/>
          <p:cNvSpPr>
            <a:spLocks noGrp="1"/>
          </p:cNvSpPr>
          <p:nvPr>
            <p:ph type="body" sz="half" idx="3"/>
          </p:nvPr>
        </p:nvSpPr>
        <p:spPr>
          <a:xfrm>
            <a:off x="4645026" y="1809750"/>
            <a:ext cx="4041775" cy="639762"/>
          </a:xfrm>
        </p:spPr>
        <p:txBody>
          <a:bodyPr anchor="ctr"/>
          <a:lstStyle>
            <a:lvl1pPr marL="67527" indent="0">
              <a:buNone/>
              <a:defRPr sz="2215" b="1">
                <a:solidFill>
                  <a:schemeClr val="accent2"/>
                </a:solidFill>
              </a:defRPr>
            </a:lvl1pPr>
            <a:lvl2pPr>
              <a:buNone/>
              <a:defRPr sz="1846" b="1"/>
            </a:lvl2pPr>
            <a:lvl3pPr>
              <a:buNone/>
              <a:defRPr sz="1662" b="1"/>
            </a:lvl3pPr>
            <a:lvl4pPr>
              <a:buNone/>
              <a:defRPr sz="1477" b="1"/>
            </a:lvl4pPr>
            <a:lvl5pPr>
              <a:buNone/>
              <a:defRPr sz="1477" b="1"/>
            </a:lvl5pPr>
            <a:extLst/>
          </a:lstStyle>
          <a:p>
            <a:pPr lvl="0"/>
            <a:r>
              <a:rPr lang="it-IT"/>
              <a:t>Fare clic per modificare stili del testo dello schema</a:t>
            </a:r>
          </a:p>
        </p:txBody>
      </p:sp>
      <p:sp>
        <p:nvSpPr>
          <p:cNvPr id="5" name="Segnaposto contenuto 4"/>
          <p:cNvSpPr>
            <a:spLocks noGrp="1"/>
          </p:cNvSpPr>
          <p:nvPr>
            <p:ph sz="quarter" idx="2"/>
          </p:nvPr>
        </p:nvSpPr>
        <p:spPr>
          <a:xfrm>
            <a:off x="457200" y="2459037"/>
            <a:ext cx="4040188" cy="3959352"/>
          </a:xfrm>
        </p:spPr>
        <p:txBody>
          <a:bodyPr/>
          <a:lstStyle>
            <a:lvl1pPr>
              <a:defRPr sz="2215"/>
            </a:lvl1pPr>
            <a:lvl2pPr>
              <a:defRPr sz="1846"/>
            </a:lvl2pPr>
            <a:lvl3pPr>
              <a:defRPr sz="1662"/>
            </a:lvl3pPr>
            <a:lvl4pPr>
              <a:defRPr sz="1477"/>
            </a:lvl4pPr>
            <a:lvl5pPr>
              <a:defRPr sz="1477"/>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5"/>
          <p:cNvSpPr>
            <a:spLocks noGrp="1"/>
          </p:cNvSpPr>
          <p:nvPr>
            <p:ph sz="quarter" idx="4"/>
          </p:nvPr>
        </p:nvSpPr>
        <p:spPr>
          <a:xfrm>
            <a:off x="4645026" y="2459037"/>
            <a:ext cx="4041775" cy="3959352"/>
          </a:xfrm>
        </p:spPr>
        <p:txBody>
          <a:bodyPr/>
          <a:lstStyle>
            <a:lvl1pPr>
              <a:defRPr sz="2215"/>
            </a:lvl1pPr>
            <a:lvl2pPr>
              <a:defRPr sz="1846"/>
            </a:lvl2pPr>
            <a:lvl3pPr>
              <a:defRPr sz="1662"/>
            </a:lvl3pPr>
            <a:lvl4pPr>
              <a:defRPr sz="1477"/>
            </a:lvl4pPr>
            <a:lvl5pPr>
              <a:defRPr sz="1477"/>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7" name="Segnaposto data 6">
            <a:extLst>
              <a:ext uri="{FF2B5EF4-FFF2-40B4-BE49-F238E27FC236}">
                <a16:creationId xmlns:a16="http://schemas.microsoft.com/office/drawing/2014/main" id="{D540D8CC-5DEF-F92C-7FF7-2029FC7ADF18}"/>
              </a:ext>
            </a:extLst>
          </p:cNvPr>
          <p:cNvSpPr>
            <a:spLocks noGrp="1"/>
          </p:cNvSpPr>
          <p:nvPr>
            <p:ph type="dt" sz="half" idx="10"/>
          </p:nvPr>
        </p:nvSpPr>
        <p:spPr>
          <a:xfrm>
            <a:off x="6477000" y="6416676"/>
            <a:ext cx="2133600" cy="365125"/>
          </a:xfrm>
        </p:spPr>
        <p:txBody>
          <a:bodyPr/>
          <a:lstStyle>
            <a:lvl1pPr>
              <a:defRPr/>
            </a:lvl1pPr>
          </a:lstStyle>
          <a:p>
            <a:pPr>
              <a:defRPr/>
            </a:pPr>
            <a:fld id="{360759B1-24EB-4436-940C-5E6BBFA7374D}" type="datetime1">
              <a:rPr lang="it-IT"/>
              <a:pPr>
                <a:defRPr/>
              </a:pPr>
              <a:t>01/07/2025</a:t>
            </a:fld>
            <a:endParaRPr lang="it-IT"/>
          </a:p>
        </p:txBody>
      </p:sp>
      <p:sp>
        <p:nvSpPr>
          <p:cNvPr id="18" name="Segnaposto piè di pagina 7">
            <a:extLst>
              <a:ext uri="{FF2B5EF4-FFF2-40B4-BE49-F238E27FC236}">
                <a16:creationId xmlns:a16="http://schemas.microsoft.com/office/drawing/2014/main" id="{03D3CDEC-0B1F-E062-6150-00A3496C5AD3}"/>
              </a:ext>
            </a:extLst>
          </p:cNvPr>
          <p:cNvSpPr>
            <a:spLocks noGrp="1"/>
          </p:cNvSpPr>
          <p:nvPr>
            <p:ph type="ftr" sz="quarter" idx="11"/>
          </p:nvPr>
        </p:nvSpPr>
        <p:spPr>
          <a:xfrm>
            <a:off x="914400" y="6416676"/>
            <a:ext cx="5562600" cy="365125"/>
          </a:xfrm>
        </p:spPr>
        <p:txBody>
          <a:bodyPr/>
          <a:lstStyle>
            <a:lvl1pPr>
              <a:defRPr/>
            </a:lvl1pPr>
          </a:lstStyle>
          <a:p>
            <a:pPr>
              <a:defRPr/>
            </a:pPr>
            <a:endParaRPr lang="it-IT"/>
          </a:p>
        </p:txBody>
      </p:sp>
      <p:sp>
        <p:nvSpPr>
          <p:cNvPr id="19" name="Segnaposto numero diapositiva 8">
            <a:extLst>
              <a:ext uri="{FF2B5EF4-FFF2-40B4-BE49-F238E27FC236}">
                <a16:creationId xmlns:a16="http://schemas.microsoft.com/office/drawing/2014/main" id="{330E7E82-DAA6-88CA-5F5D-520DB2C3412B}"/>
              </a:ext>
            </a:extLst>
          </p:cNvPr>
          <p:cNvSpPr>
            <a:spLocks noGrp="1"/>
          </p:cNvSpPr>
          <p:nvPr>
            <p:ph type="sldNum" sz="quarter" idx="12"/>
          </p:nvPr>
        </p:nvSpPr>
        <p:spPr>
          <a:xfrm>
            <a:off x="8610600" y="6416676"/>
            <a:ext cx="457200" cy="365125"/>
          </a:xfrm>
        </p:spPr>
        <p:txBody>
          <a:bodyPr/>
          <a:lstStyle>
            <a:lvl1pPr>
              <a:defRPr/>
            </a:lvl1pPr>
          </a:lstStyle>
          <a:p>
            <a:fld id="{3B145823-C3AD-419D-A882-C2AE5E48D2A4}" type="slidenum">
              <a:rPr lang="it-IT" altLang="it-IT"/>
              <a:pPr/>
              <a:t>‹N›</a:t>
            </a:fld>
            <a:endParaRPr lang="it-IT" altLang="it-IT"/>
          </a:p>
        </p:txBody>
      </p:sp>
    </p:spTree>
    <p:extLst>
      <p:ext uri="{BB962C8B-B14F-4D97-AF65-F5344CB8AC3E}">
        <p14:creationId xmlns:p14="http://schemas.microsoft.com/office/powerpoint/2010/main" val="2034715916"/>
      </p:ext>
    </p:extLst>
  </p:cSld>
  <p:clrMapOvr>
    <a:masterClrMapping/>
  </p:clrMapOvr>
  <p:transition spd="med">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9FD6301-EB7F-F5DF-89C0-FCB546D51259}"/>
              </a:ext>
            </a:extLst>
          </p:cNvPr>
          <p:cNvSpPr>
            <a:spLocks noGrp="1"/>
          </p:cNvSpPr>
          <p:nvPr>
            <p:ph type="dt" sz="half" idx="10"/>
          </p:nvPr>
        </p:nvSpPr>
        <p:spPr>
          <a:xfrm>
            <a:off x="6477000" y="6416676"/>
            <a:ext cx="2133600" cy="365125"/>
          </a:xfrm>
        </p:spPr>
        <p:txBody>
          <a:bodyPr/>
          <a:lstStyle>
            <a:lvl1pPr>
              <a:defRPr/>
            </a:lvl1pPr>
          </a:lstStyle>
          <a:p>
            <a:pPr>
              <a:defRPr/>
            </a:pPr>
            <a:fld id="{57919BFB-DB5F-4579-BE4A-250730EE453C}" type="datetime1">
              <a:rPr lang="it-IT"/>
              <a:pPr>
                <a:defRPr/>
              </a:pPr>
              <a:t>01/07/2025</a:t>
            </a:fld>
            <a:endParaRPr lang="it-IT"/>
          </a:p>
        </p:txBody>
      </p:sp>
      <p:sp>
        <p:nvSpPr>
          <p:cNvPr id="3" name="Segnaposto piè di pagina 2">
            <a:extLst>
              <a:ext uri="{FF2B5EF4-FFF2-40B4-BE49-F238E27FC236}">
                <a16:creationId xmlns:a16="http://schemas.microsoft.com/office/drawing/2014/main" id="{174D446A-6287-8544-0301-758642120E8F}"/>
              </a:ext>
            </a:extLst>
          </p:cNvPr>
          <p:cNvSpPr>
            <a:spLocks noGrp="1"/>
          </p:cNvSpPr>
          <p:nvPr>
            <p:ph type="ftr" sz="quarter" idx="11"/>
          </p:nvPr>
        </p:nvSpPr>
        <p:spPr>
          <a:xfrm>
            <a:off x="914400" y="6416676"/>
            <a:ext cx="5562600" cy="365125"/>
          </a:xfrm>
        </p:spPr>
        <p:txBody>
          <a:bodyPr/>
          <a:lstStyle>
            <a:lvl1pPr>
              <a:defRPr/>
            </a:lvl1pPr>
          </a:lstStyle>
          <a:p>
            <a:pPr>
              <a:defRPr/>
            </a:pPr>
            <a:endParaRPr lang="it-IT"/>
          </a:p>
        </p:txBody>
      </p:sp>
      <p:sp>
        <p:nvSpPr>
          <p:cNvPr id="4" name="Segnaposto numero diapositiva 3">
            <a:extLst>
              <a:ext uri="{FF2B5EF4-FFF2-40B4-BE49-F238E27FC236}">
                <a16:creationId xmlns:a16="http://schemas.microsoft.com/office/drawing/2014/main" id="{5B6E4330-CC7B-E3E7-2224-B7AF472D8CE7}"/>
              </a:ext>
            </a:extLst>
          </p:cNvPr>
          <p:cNvSpPr>
            <a:spLocks noGrp="1"/>
          </p:cNvSpPr>
          <p:nvPr>
            <p:ph type="sldNum" sz="quarter" idx="12"/>
          </p:nvPr>
        </p:nvSpPr>
        <p:spPr>
          <a:xfrm>
            <a:off x="8610600" y="6416676"/>
            <a:ext cx="457200" cy="365125"/>
          </a:xfrm>
        </p:spPr>
        <p:txBody>
          <a:bodyPr/>
          <a:lstStyle>
            <a:lvl1pPr>
              <a:defRPr/>
            </a:lvl1pPr>
          </a:lstStyle>
          <a:p>
            <a:fld id="{21C9A3BB-1B9E-45A2-9AD2-60D889475303}" type="slidenum">
              <a:rPr lang="it-IT" altLang="it-IT"/>
              <a:pPr/>
              <a:t>‹N›</a:t>
            </a:fld>
            <a:endParaRPr lang="it-IT" altLang="it-IT"/>
          </a:p>
        </p:txBody>
      </p:sp>
    </p:spTree>
    <p:extLst>
      <p:ext uri="{BB962C8B-B14F-4D97-AF65-F5344CB8AC3E}">
        <p14:creationId xmlns:p14="http://schemas.microsoft.com/office/powerpoint/2010/main" val="2665464948"/>
      </p:ext>
    </p:extLst>
  </p:cSld>
  <p:clrMapOvr>
    <a:masterClrMapping/>
  </p:clrMapOvr>
  <p:transition spd="med">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7B1C7807-4728-295D-F1E9-52BF4A5732CD}"/>
              </a:ext>
            </a:extLst>
          </p:cNvPr>
          <p:cNvSpPr/>
          <p:nvPr/>
        </p:nvSpPr>
        <p:spPr>
          <a:xfrm>
            <a:off x="1" y="1"/>
            <a:ext cx="366346"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6" name="Rettangolo 5">
            <a:extLst>
              <a:ext uri="{FF2B5EF4-FFF2-40B4-BE49-F238E27FC236}">
                <a16:creationId xmlns:a16="http://schemas.microsoft.com/office/drawing/2014/main" id="{D950284C-B246-2D3C-2058-BC73824DCCE8}"/>
              </a:ext>
            </a:extLst>
          </p:cNvPr>
          <p:cNvSpPr/>
          <p:nvPr/>
        </p:nvSpPr>
        <p:spPr>
          <a:xfrm>
            <a:off x="254978" y="5046664"/>
            <a:ext cx="73269"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7" name="Rettangolo 6">
            <a:extLst>
              <a:ext uri="{FF2B5EF4-FFF2-40B4-BE49-F238E27FC236}">
                <a16:creationId xmlns:a16="http://schemas.microsoft.com/office/drawing/2014/main" id="{783A75E2-E933-1A68-7FA5-DC23626ED1CD}"/>
              </a:ext>
            </a:extLst>
          </p:cNvPr>
          <p:cNvSpPr/>
          <p:nvPr/>
        </p:nvSpPr>
        <p:spPr>
          <a:xfrm>
            <a:off x="254978" y="4797425"/>
            <a:ext cx="73269"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8" name="Rettangolo 7">
            <a:extLst>
              <a:ext uri="{FF2B5EF4-FFF2-40B4-BE49-F238E27FC236}">
                <a16:creationId xmlns:a16="http://schemas.microsoft.com/office/drawing/2014/main" id="{6B65C055-2C03-4D6A-A392-B9790550B786}"/>
              </a:ext>
            </a:extLst>
          </p:cNvPr>
          <p:cNvSpPr/>
          <p:nvPr/>
        </p:nvSpPr>
        <p:spPr>
          <a:xfrm>
            <a:off x="254978" y="4637088"/>
            <a:ext cx="73269"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9" name="Rettangolo 8">
            <a:extLst>
              <a:ext uri="{FF2B5EF4-FFF2-40B4-BE49-F238E27FC236}">
                <a16:creationId xmlns:a16="http://schemas.microsoft.com/office/drawing/2014/main" id="{411D26BB-E1F7-5550-06D8-422B712F20CF}"/>
              </a:ext>
            </a:extLst>
          </p:cNvPr>
          <p:cNvSpPr/>
          <p:nvPr/>
        </p:nvSpPr>
        <p:spPr>
          <a:xfrm>
            <a:off x="254978" y="4541838"/>
            <a:ext cx="73269"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10" name="Rettangolo 9">
            <a:extLst>
              <a:ext uri="{FF2B5EF4-FFF2-40B4-BE49-F238E27FC236}">
                <a16:creationId xmlns:a16="http://schemas.microsoft.com/office/drawing/2014/main" id="{CB3D6079-58DD-33E2-8B02-9B42A85EA5F0}"/>
              </a:ext>
            </a:extLst>
          </p:cNvPr>
          <p:cNvSpPr/>
          <p:nvPr/>
        </p:nvSpPr>
        <p:spPr>
          <a:xfrm>
            <a:off x="309197" y="681039"/>
            <a:ext cx="45426"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11" name="Rettangolo 10">
            <a:extLst>
              <a:ext uri="{FF2B5EF4-FFF2-40B4-BE49-F238E27FC236}">
                <a16:creationId xmlns:a16="http://schemas.microsoft.com/office/drawing/2014/main" id="{A5199BEA-D329-1967-8F89-B627EC5B36DE}"/>
              </a:ext>
            </a:extLst>
          </p:cNvPr>
          <p:cNvSpPr/>
          <p:nvPr/>
        </p:nvSpPr>
        <p:spPr>
          <a:xfrm>
            <a:off x="269631" y="681039"/>
            <a:ext cx="2637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12" name="Rettangolo 11">
            <a:extLst>
              <a:ext uri="{FF2B5EF4-FFF2-40B4-BE49-F238E27FC236}">
                <a16:creationId xmlns:a16="http://schemas.microsoft.com/office/drawing/2014/main" id="{1740E7B7-5649-2D4A-27AF-88D8CD8205BB}"/>
              </a:ext>
            </a:extLst>
          </p:cNvPr>
          <p:cNvSpPr/>
          <p:nvPr/>
        </p:nvSpPr>
        <p:spPr>
          <a:xfrm>
            <a:off x="250582" y="681039"/>
            <a:ext cx="8792"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sp>
        <p:nvSpPr>
          <p:cNvPr id="13" name="Rettangolo 12">
            <a:extLst>
              <a:ext uri="{FF2B5EF4-FFF2-40B4-BE49-F238E27FC236}">
                <a16:creationId xmlns:a16="http://schemas.microsoft.com/office/drawing/2014/main" id="{0EC5828A-48DB-927C-A8F1-7CCC201070E6}"/>
              </a:ext>
            </a:extLst>
          </p:cNvPr>
          <p:cNvSpPr/>
          <p:nvPr/>
        </p:nvSpPr>
        <p:spPr>
          <a:xfrm>
            <a:off x="221274" y="681039"/>
            <a:ext cx="1025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dirty="0"/>
          </a:p>
        </p:txBody>
      </p:sp>
      <p:sp>
        <p:nvSpPr>
          <p:cNvPr id="14" name="Rettangolo 13">
            <a:extLst>
              <a:ext uri="{FF2B5EF4-FFF2-40B4-BE49-F238E27FC236}">
                <a16:creationId xmlns:a16="http://schemas.microsoft.com/office/drawing/2014/main" id="{966A9558-D661-CD2E-EDB6-FAEBD05D2EA0}"/>
              </a:ext>
            </a:extLst>
          </p:cNvPr>
          <p:cNvSpPr/>
          <p:nvPr/>
        </p:nvSpPr>
        <p:spPr>
          <a:xfrm>
            <a:off x="367812" y="0"/>
            <a:ext cx="8779119"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50000"/>
              </a:spcBef>
              <a:defRPr/>
            </a:pPr>
            <a:endParaRPr lang="en-US" sz="1662"/>
          </a:p>
        </p:txBody>
      </p:sp>
      <p:cxnSp>
        <p:nvCxnSpPr>
          <p:cNvPr id="15" name="Connettore 1 16">
            <a:extLst>
              <a:ext uri="{FF2B5EF4-FFF2-40B4-BE49-F238E27FC236}">
                <a16:creationId xmlns:a16="http://schemas.microsoft.com/office/drawing/2014/main" id="{1240BADA-0DB7-3FEE-0349-309444DCDCB0}"/>
              </a:ext>
            </a:extLst>
          </p:cNvPr>
          <p:cNvCxnSpPr/>
          <p:nvPr/>
        </p:nvCxnSpPr>
        <p:spPr>
          <a:xfrm flipV="1">
            <a:off x="363416"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6" name="Gruppo 19">
            <a:extLst>
              <a:ext uri="{FF2B5EF4-FFF2-40B4-BE49-F238E27FC236}">
                <a16:creationId xmlns:a16="http://schemas.microsoft.com/office/drawing/2014/main" id="{0ABFA056-758E-079A-6282-A34CA41C3601}"/>
              </a:ext>
            </a:extLst>
          </p:cNvPr>
          <p:cNvGrpSpPr>
            <a:grpSpLocks/>
          </p:cNvGrpSpPr>
          <p:nvPr/>
        </p:nvGrpSpPr>
        <p:grpSpPr bwMode="auto">
          <a:xfrm rot="5400000">
            <a:off x="8515411" y="1219017"/>
            <a:ext cx="131762" cy="128954"/>
            <a:chOff x="6668087" y="1297746"/>
            <a:chExt cx="161840" cy="156602"/>
          </a:xfrm>
        </p:grpSpPr>
        <p:cxnSp>
          <p:nvCxnSpPr>
            <p:cNvPr id="17" name="Connettore 1 18">
              <a:extLst>
                <a:ext uri="{FF2B5EF4-FFF2-40B4-BE49-F238E27FC236}">
                  <a16:creationId xmlns:a16="http://schemas.microsoft.com/office/drawing/2014/main" id="{7CD2D2B5-0D2F-4B71-CBCF-3642BC1E8F8A}"/>
                </a:ext>
              </a:extLst>
            </p:cNvPr>
            <p:cNvCxnSpPr/>
            <p:nvPr/>
          </p:nvCxnSpPr>
          <p:spPr>
            <a:xfrm rot="16200000">
              <a:off x="6663570" y="1302263"/>
              <a:ext cx="88978"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Connettore 1 19">
              <a:extLst>
                <a:ext uri="{FF2B5EF4-FFF2-40B4-BE49-F238E27FC236}">
                  <a16:creationId xmlns:a16="http://schemas.microsoft.com/office/drawing/2014/main" id="{365BE54A-16DA-D6C1-5F27-3DF2F22F64E1}"/>
                </a:ext>
              </a:extLst>
            </p:cNvPr>
            <p:cNvCxnSpPr/>
            <p:nvPr/>
          </p:nvCxnSpPr>
          <p:spPr>
            <a:xfrm rot="16200000" flipV="1">
              <a:off x="6684857" y="1492608"/>
              <a:ext cx="12634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Connettore 1 20">
              <a:extLst>
                <a:ext uri="{FF2B5EF4-FFF2-40B4-BE49-F238E27FC236}">
                  <a16:creationId xmlns:a16="http://schemas.microsoft.com/office/drawing/2014/main" id="{14A4E503-52FC-1532-C8DF-F4EEFBC9C388}"/>
                </a:ext>
              </a:extLst>
            </p:cNvPr>
            <p:cNvCxnSpPr/>
            <p:nvPr/>
          </p:nvCxnSpPr>
          <p:spPr>
            <a:xfrm rot="5400000" flipH="1">
              <a:off x="6744490" y="1301288"/>
              <a:ext cx="88978"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uppo 25">
            <a:extLst>
              <a:ext uri="{FF2B5EF4-FFF2-40B4-BE49-F238E27FC236}">
                <a16:creationId xmlns:a16="http://schemas.microsoft.com/office/drawing/2014/main" id="{E38C6BEE-CC73-A252-491E-FA81046BBAF8}"/>
              </a:ext>
            </a:extLst>
          </p:cNvPr>
          <p:cNvGrpSpPr>
            <a:grpSpLocks/>
          </p:cNvGrpSpPr>
          <p:nvPr/>
        </p:nvGrpSpPr>
        <p:grpSpPr bwMode="auto">
          <a:xfrm rot="5400000">
            <a:off x="8667811" y="1371417"/>
            <a:ext cx="131762" cy="128954"/>
            <a:chOff x="6668087" y="1297746"/>
            <a:chExt cx="161840" cy="156602"/>
          </a:xfrm>
        </p:grpSpPr>
        <p:cxnSp>
          <p:nvCxnSpPr>
            <p:cNvPr id="21" name="Connettore 1 23">
              <a:extLst>
                <a:ext uri="{FF2B5EF4-FFF2-40B4-BE49-F238E27FC236}">
                  <a16:creationId xmlns:a16="http://schemas.microsoft.com/office/drawing/2014/main" id="{A9D4876D-4B8C-4413-30EE-1B7F4B8288B8}"/>
                </a:ext>
              </a:extLst>
            </p:cNvPr>
            <p:cNvCxnSpPr/>
            <p:nvPr/>
          </p:nvCxnSpPr>
          <p:spPr>
            <a:xfrm rot="16200000">
              <a:off x="6663570" y="1302263"/>
              <a:ext cx="88978"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Connettore 1 24">
              <a:extLst>
                <a:ext uri="{FF2B5EF4-FFF2-40B4-BE49-F238E27FC236}">
                  <a16:creationId xmlns:a16="http://schemas.microsoft.com/office/drawing/2014/main" id="{68976C4A-DF91-2EB2-895B-42A56EFC0421}"/>
                </a:ext>
              </a:extLst>
            </p:cNvPr>
            <p:cNvCxnSpPr/>
            <p:nvPr/>
          </p:nvCxnSpPr>
          <p:spPr>
            <a:xfrm rot="16200000" flipV="1">
              <a:off x="6684857" y="1492608"/>
              <a:ext cx="12634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Connettore 1 25">
              <a:extLst>
                <a:ext uri="{FF2B5EF4-FFF2-40B4-BE49-F238E27FC236}">
                  <a16:creationId xmlns:a16="http://schemas.microsoft.com/office/drawing/2014/main" id="{FBEE270F-578F-ABFF-EEE6-F29FDBD44574}"/>
                </a:ext>
              </a:extLst>
            </p:cNvPr>
            <p:cNvCxnSpPr/>
            <p:nvPr/>
          </p:nvCxnSpPr>
          <p:spPr>
            <a:xfrm rot="5400000" flipH="1">
              <a:off x="6744490" y="1301288"/>
              <a:ext cx="88978"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uppo 29">
            <a:extLst>
              <a:ext uri="{FF2B5EF4-FFF2-40B4-BE49-F238E27FC236}">
                <a16:creationId xmlns:a16="http://schemas.microsoft.com/office/drawing/2014/main" id="{804C767F-5766-DEBC-4B66-B0DE2BE00CE5}"/>
              </a:ext>
            </a:extLst>
          </p:cNvPr>
          <p:cNvGrpSpPr>
            <a:grpSpLocks/>
          </p:cNvGrpSpPr>
          <p:nvPr/>
        </p:nvGrpSpPr>
        <p:grpSpPr bwMode="auto">
          <a:xfrm rot="5400000">
            <a:off x="8320515" y="1474605"/>
            <a:ext cx="131763" cy="128954"/>
            <a:chOff x="6668087" y="1297746"/>
            <a:chExt cx="161840" cy="156602"/>
          </a:xfrm>
        </p:grpSpPr>
        <p:cxnSp>
          <p:nvCxnSpPr>
            <p:cNvPr id="25" name="Connettore 1 27">
              <a:extLst>
                <a:ext uri="{FF2B5EF4-FFF2-40B4-BE49-F238E27FC236}">
                  <a16:creationId xmlns:a16="http://schemas.microsoft.com/office/drawing/2014/main" id="{539601AC-ACE1-FFA4-5A06-FE8BD4300762}"/>
                </a:ext>
              </a:extLst>
            </p:cNvPr>
            <p:cNvCxnSpPr/>
            <p:nvPr/>
          </p:nvCxnSpPr>
          <p:spPr>
            <a:xfrm rot="16200000">
              <a:off x="6663570" y="1302262"/>
              <a:ext cx="88978"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Connettore 1 28">
              <a:extLst>
                <a:ext uri="{FF2B5EF4-FFF2-40B4-BE49-F238E27FC236}">
                  <a16:creationId xmlns:a16="http://schemas.microsoft.com/office/drawing/2014/main" id="{CE999FD9-AA98-C8EC-666D-D242A0C533BA}"/>
                </a:ext>
              </a:extLst>
            </p:cNvPr>
            <p:cNvCxnSpPr/>
            <p:nvPr/>
          </p:nvCxnSpPr>
          <p:spPr>
            <a:xfrm rot="16200000" flipV="1">
              <a:off x="6684857" y="1492608"/>
              <a:ext cx="126350"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Connettore 1 29">
              <a:extLst>
                <a:ext uri="{FF2B5EF4-FFF2-40B4-BE49-F238E27FC236}">
                  <a16:creationId xmlns:a16="http://schemas.microsoft.com/office/drawing/2014/main" id="{91F78D69-6293-CFF2-4B80-59E497B18FDD}"/>
                </a:ext>
              </a:extLst>
            </p:cNvPr>
            <p:cNvCxnSpPr/>
            <p:nvPr/>
          </p:nvCxnSpPr>
          <p:spPr>
            <a:xfrm rot="5400000" flipH="1">
              <a:off x="6744490" y="1301287"/>
              <a:ext cx="88978"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olo 1"/>
          <p:cNvSpPr>
            <a:spLocks noGrp="1"/>
          </p:cNvSpPr>
          <p:nvPr>
            <p:ph type="title"/>
          </p:nvPr>
        </p:nvSpPr>
        <p:spPr bwMode="grayWhite">
          <a:xfrm>
            <a:off x="914400" y="441253"/>
            <a:ext cx="6858000" cy="701749"/>
          </a:xfrm>
        </p:spPr>
        <p:txBody>
          <a:bodyPr anchor="b"/>
          <a:lstStyle>
            <a:lvl1pPr algn="l">
              <a:buNone/>
              <a:defRPr sz="1939" b="0"/>
            </a:lvl1pPr>
            <a:extLst/>
          </a:lstStyle>
          <a:p>
            <a:r>
              <a:rPr lang="it-IT"/>
              <a:t>Fare clic per modificare lo stile del titolo</a:t>
            </a:r>
            <a:endParaRPr lang="en-US"/>
          </a:p>
        </p:txBody>
      </p:sp>
      <p:sp>
        <p:nvSpPr>
          <p:cNvPr id="3" name="Segnaposto immagine 2"/>
          <p:cNvSpPr>
            <a:spLocks noGrp="1"/>
          </p:cNvSpPr>
          <p:nvPr>
            <p:ph type="pic" idx="1"/>
          </p:nvPr>
        </p:nvSpPr>
        <p:spPr>
          <a:xfrm>
            <a:off x="368032" y="1893781"/>
            <a:ext cx="8778240" cy="4960144"/>
          </a:xfrm>
          <a:solidFill>
            <a:schemeClr val="bg2"/>
          </a:solidFill>
        </p:spPr>
        <p:txBody>
          <a:bodyPr>
            <a:normAutofit/>
          </a:bodyPr>
          <a:lstStyle>
            <a:lvl1pPr marL="0" indent="0">
              <a:buNone/>
              <a:defRPr sz="2954"/>
            </a:lvl1pPr>
            <a:extLst/>
          </a:lstStyle>
          <a:p>
            <a:pPr lvl="0"/>
            <a:r>
              <a:rPr lang="it-IT" noProof="0"/>
              <a:t>Fare clic sull'icona per inserire un'immagine</a:t>
            </a:r>
            <a:endParaRPr lang="en-US" noProof="0"/>
          </a:p>
        </p:txBody>
      </p:sp>
      <p:sp>
        <p:nvSpPr>
          <p:cNvPr id="4" name="Segnaposto testo 3"/>
          <p:cNvSpPr>
            <a:spLocks noGrp="1"/>
          </p:cNvSpPr>
          <p:nvPr>
            <p:ph type="body" sz="half" idx="2"/>
          </p:nvPr>
        </p:nvSpPr>
        <p:spPr bwMode="grayWhite">
          <a:xfrm>
            <a:off x="914400" y="1150144"/>
            <a:ext cx="6858000" cy="685800"/>
          </a:xfrm>
        </p:spPr>
        <p:txBody>
          <a:bodyPr/>
          <a:lstStyle>
            <a:lvl1pPr marL="25322" indent="0">
              <a:spcBef>
                <a:spcPts val="0"/>
              </a:spcBef>
              <a:buNone/>
              <a:defRPr sz="1292">
                <a:solidFill>
                  <a:srgbClr val="FFFFFF"/>
                </a:solidFill>
              </a:defRPr>
            </a:lvl1pPr>
            <a:lvl2pPr>
              <a:defRPr sz="1108"/>
            </a:lvl2pPr>
            <a:lvl3pPr>
              <a:defRPr sz="923"/>
            </a:lvl3pPr>
            <a:lvl4pPr>
              <a:defRPr sz="831"/>
            </a:lvl4pPr>
            <a:lvl5pPr>
              <a:defRPr sz="831"/>
            </a:lvl5pPr>
            <a:extLst/>
          </a:lstStyle>
          <a:p>
            <a:pPr lvl="0"/>
            <a:r>
              <a:rPr lang="it-IT"/>
              <a:t>Fare clic per modificare stili del testo dello schema</a:t>
            </a:r>
          </a:p>
        </p:txBody>
      </p:sp>
      <p:sp>
        <p:nvSpPr>
          <p:cNvPr id="28" name="Segnaposto data 4">
            <a:extLst>
              <a:ext uri="{FF2B5EF4-FFF2-40B4-BE49-F238E27FC236}">
                <a16:creationId xmlns:a16="http://schemas.microsoft.com/office/drawing/2014/main" id="{7EC91519-AF0F-5A9A-C1CF-90BA52A01451}"/>
              </a:ext>
            </a:extLst>
          </p:cNvPr>
          <p:cNvSpPr>
            <a:spLocks noGrp="1"/>
          </p:cNvSpPr>
          <p:nvPr>
            <p:ph type="dt" sz="half" idx="10"/>
          </p:nvPr>
        </p:nvSpPr>
        <p:spPr/>
        <p:txBody>
          <a:bodyPr/>
          <a:lstStyle>
            <a:lvl1pPr>
              <a:defRPr/>
            </a:lvl1pPr>
          </a:lstStyle>
          <a:p>
            <a:pPr>
              <a:defRPr/>
            </a:pPr>
            <a:fld id="{F958F78D-78B3-4E6D-BEF9-81628B9A9AF0}" type="datetime1">
              <a:rPr lang="it-IT"/>
              <a:pPr>
                <a:defRPr/>
              </a:pPr>
              <a:t>01/07/2025</a:t>
            </a:fld>
            <a:endParaRPr lang="it-IT"/>
          </a:p>
        </p:txBody>
      </p:sp>
      <p:sp>
        <p:nvSpPr>
          <p:cNvPr id="29" name="Segnaposto piè di pagina 5">
            <a:extLst>
              <a:ext uri="{FF2B5EF4-FFF2-40B4-BE49-F238E27FC236}">
                <a16:creationId xmlns:a16="http://schemas.microsoft.com/office/drawing/2014/main" id="{28D0B8E2-2ECA-FA83-E5DA-2185B3F9629F}"/>
              </a:ext>
            </a:extLst>
          </p:cNvPr>
          <p:cNvSpPr>
            <a:spLocks noGrp="1"/>
          </p:cNvSpPr>
          <p:nvPr>
            <p:ph type="ftr" sz="quarter" idx="11"/>
          </p:nvPr>
        </p:nvSpPr>
        <p:spPr/>
        <p:txBody>
          <a:bodyPr/>
          <a:lstStyle>
            <a:lvl1pPr>
              <a:defRPr/>
            </a:lvl1pPr>
          </a:lstStyle>
          <a:p>
            <a:pPr>
              <a:defRPr/>
            </a:pPr>
            <a:endParaRPr lang="it-IT"/>
          </a:p>
        </p:txBody>
      </p:sp>
      <p:sp>
        <p:nvSpPr>
          <p:cNvPr id="30" name="Segnaposto numero diapositiva 6">
            <a:extLst>
              <a:ext uri="{FF2B5EF4-FFF2-40B4-BE49-F238E27FC236}">
                <a16:creationId xmlns:a16="http://schemas.microsoft.com/office/drawing/2014/main" id="{9ACE399B-F261-CE00-863E-162B2D2D4EF2}"/>
              </a:ext>
            </a:extLst>
          </p:cNvPr>
          <p:cNvSpPr>
            <a:spLocks noGrp="1"/>
          </p:cNvSpPr>
          <p:nvPr>
            <p:ph type="sldNum" sz="quarter" idx="12"/>
          </p:nvPr>
        </p:nvSpPr>
        <p:spPr/>
        <p:txBody>
          <a:bodyPr/>
          <a:lstStyle>
            <a:lvl1pPr>
              <a:defRPr/>
            </a:lvl1pPr>
          </a:lstStyle>
          <a:p>
            <a:fld id="{FF1C098C-89AA-45C7-8CAF-D65BE8A430D3}" type="slidenum">
              <a:rPr lang="it-IT" altLang="it-IT"/>
              <a:pPr/>
              <a:t>‹N›</a:t>
            </a:fld>
            <a:endParaRPr lang="it-IT" altLang="it-IT"/>
          </a:p>
        </p:txBody>
      </p:sp>
    </p:spTree>
    <p:extLst>
      <p:ext uri="{BB962C8B-B14F-4D97-AF65-F5344CB8AC3E}">
        <p14:creationId xmlns:p14="http://schemas.microsoft.com/office/powerpoint/2010/main" val="4154610666"/>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p>
        </p:txBody>
      </p:sp>
      <p:sp>
        <p:nvSpPr>
          <p:cNvPr id="3" name="Footer Placeholder 2"/>
          <p:cNvSpPr>
            <a:spLocks noGrp="1"/>
          </p:cNvSpPr>
          <p:nvPr>
            <p:ph type="ftr" sz="quarter" idx="11"/>
          </p:nvPr>
        </p:nvSpPr>
        <p:spPr/>
        <p:txBody>
          <a:bodyPr/>
          <a:lstStyle/>
          <a:p>
            <a:r>
              <a:rPr lang="it-IT"/>
              <a:t>nome relatore</a:t>
            </a:r>
          </a:p>
        </p:txBody>
      </p:sp>
      <p:sp>
        <p:nvSpPr>
          <p:cNvPr id="4" name="Slide Number Placeholder 3"/>
          <p:cNvSpPr>
            <a:spLocks noGrp="1"/>
          </p:cNvSpPr>
          <p:nvPr>
            <p:ph type="sldNum" sz="quarter" idx="12"/>
          </p:nvPr>
        </p:nvSpPr>
        <p:spPr/>
        <p:txBody>
          <a:bodyPr/>
          <a:lstStyle/>
          <a:p>
            <a:fld id="{20E12F8D-37A0-40B6-87B4-EBE961E160C5}" type="slidenum">
              <a:rPr lang="it-IT" smtClean="0"/>
              <a:t>‹N›</a:t>
            </a:fld>
            <a:endParaRPr lang="it-IT"/>
          </a:p>
        </p:txBody>
      </p:sp>
    </p:spTree>
    <p:extLst>
      <p:ext uri="{BB962C8B-B14F-4D97-AF65-F5344CB8AC3E}">
        <p14:creationId xmlns:p14="http://schemas.microsoft.com/office/powerpoint/2010/main" val="67035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a:t>nome relatore</a:t>
            </a:r>
          </a:p>
        </p:txBody>
      </p:sp>
      <p:sp>
        <p:nvSpPr>
          <p:cNvPr id="7" name="Slide Number Placeholder 6"/>
          <p:cNvSpPr>
            <a:spLocks noGrp="1"/>
          </p:cNvSpPr>
          <p:nvPr>
            <p:ph type="sldNum" sz="quarter" idx="12"/>
          </p:nvPr>
        </p:nvSpPr>
        <p:spPr/>
        <p:txBody>
          <a:bodyPr/>
          <a:lstStyle/>
          <a:p>
            <a:fld id="{20E12F8D-37A0-40B6-87B4-EBE961E160C5}" type="slidenum">
              <a:rPr lang="it-IT" smtClean="0"/>
              <a:t>‹N›</a:t>
            </a:fld>
            <a:endParaRPr lang="it-IT"/>
          </a:p>
        </p:txBody>
      </p:sp>
    </p:spTree>
    <p:extLst>
      <p:ext uri="{BB962C8B-B14F-4D97-AF65-F5344CB8AC3E}">
        <p14:creationId xmlns:p14="http://schemas.microsoft.com/office/powerpoint/2010/main" val="282071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a:t>nome relatore</a:t>
            </a:r>
          </a:p>
        </p:txBody>
      </p:sp>
      <p:sp>
        <p:nvSpPr>
          <p:cNvPr id="7" name="Slide Number Placeholder 6"/>
          <p:cNvSpPr>
            <a:spLocks noGrp="1"/>
          </p:cNvSpPr>
          <p:nvPr>
            <p:ph type="sldNum" sz="quarter" idx="12"/>
          </p:nvPr>
        </p:nvSpPr>
        <p:spPr/>
        <p:txBody>
          <a:bodyPr/>
          <a:lstStyle/>
          <a:p>
            <a:fld id="{20E12F8D-37A0-40B6-87B4-EBE961E160C5}" type="slidenum">
              <a:rPr lang="it-IT" smtClean="0"/>
              <a:t>‹N›</a:t>
            </a:fld>
            <a:endParaRPr lang="it-IT"/>
          </a:p>
        </p:txBody>
      </p:sp>
    </p:spTree>
    <p:extLst>
      <p:ext uri="{BB962C8B-B14F-4D97-AF65-F5344CB8AC3E}">
        <p14:creationId xmlns:p14="http://schemas.microsoft.com/office/powerpoint/2010/main" val="199031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theme" Target="../theme/theme3.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nome relatore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12F8D-37A0-40B6-87B4-EBE961E160C5}" type="slidenum">
              <a:rPr lang="it-IT" smtClean="0"/>
              <a:t>‹N›</a:t>
            </a:fld>
            <a:endParaRPr lang="it-IT"/>
          </a:p>
        </p:txBody>
      </p:sp>
    </p:spTree>
    <p:extLst>
      <p:ext uri="{BB962C8B-B14F-4D97-AF65-F5344CB8AC3E}">
        <p14:creationId xmlns:p14="http://schemas.microsoft.com/office/powerpoint/2010/main" val="1116305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pPr rtl="0"/>
            <a:fld id="{8A8228F9-9C50-4094-9999-09A1682E91E0}" type="datetime1">
              <a:rPr lang="it-IT" smtClean="0"/>
              <a:t>01/07/2025</a:t>
            </a:fld>
            <a:endParaRPr lang="en-US" dirty="0"/>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pPr rtl="0"/>
            <a:endParaRPr lang="en-US" dirty="0"/>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42214622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Lst>
  <p:hf sldNum="0" hdr="0" ftr="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22" name="Segnaposto titolo 21">
            <a:extLst>
              <a:ext uri="{FF2B5EF4-FFF2-40B4-BE49-F238E27FC236}">
                <a16:creationId xmlns:a16="http://schemas.microsoft.com/office/drawing/2014/main" id="{DD0DA816-2C01-DBCA-6313-CC0444077B6D}"/>
              </a:ext>
            </a:extLst>
          </p:cNvPr>
          <p:cNvSpPr>
            <a:spLocks noGrp="1"/>
          </p:cNvSpPr>
          <p:nvPr>
            <p:ph type="title"/>
          </p:nvPr>
        </p:nvSpPr>
        <p:spPr>
          <a:xfrm>
            <a:off x="914400" y="512763"/>
            <a:ext cx="7772400" cy="914400"/>
          </a:xfrm>
          <a:prstGeom prst="rect">
            <a:avLst/>
          </a:prstGeom>
        </p:spPr>
        <p:txBody>
          <a:bodyPr vert="horz" anchor="t">
            <a:noAutofit/>
          </a:bodyPr>
          <a:lstStyle/>
          <a:p>
            <a:r>
              <a:rPr lang="it-IT"/>
              <a:t>Fare clic per modificare lo stile del titolo</a:t>
            </a:r>
            <a:endParaRPr lang="en-US"/>
          </a:p>
        </p:txBody>
      </p:sp>
      <p:sp>
        <p:nvSpPr>
          <p:cNvPr id="1027" name="Segnaposto testo 12">
            <a:extLst>
              <a:ext uri="{FF2B5EF4-FFF2-40B4-BE49-F238E27FC236}">
                <a16:creationId xmlns:a16="http://schemas.microsoft.com/office/drawing/2014/main" id="{F7DF8FA4-E7DB-EF7B-B5A3-35D47103E186}"/>
              </a:ext>
            </a:extLst>
          </p:cNvPr>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34" name="Segnaposto data 4">
            <a:extLst>
              <a:ext uri="{FF2B5EF4-FFF2-40B4-BE49-F238E27FC236}">
                <a16:creationId xmlns:a16="http://schemas.microsoft.com/office/drawing/2014/main" id="{AC761280-B7AA-FA02-361F-DC30000CA74E}"/>
              </a:ext>
            </a:extLst>
          </p:cNvPr>
          <p:cNvSpPr>
            <a:spLocks noGrp="1"/>
          </p:cNvSpPr>
          <p:nvPr>
            <p:ph type="dt" sz="half" idx="2"/>
          </p:nvPr>
        </p:nvSpPr>
        <p:spPr>
          <a:xfrm>
            <a:off x="6477000" y="55563"/>
            <a:ext cx="2133600" cy="365125"/>
          </a:xfrm>
          <a:prstGeom prst="rect">
            <a:avLst/>
          </a:prstGeom>
        </p:spPr>
        <p:txBody>
          <a:bodyPr vert="horz" wrap="square" lIns="91440" tIns="45720" rIns="91440" bIns="45720" numCol="1" anchor="b" anchorCtr="0" compatLnSpc="1">
            <a:prstTxWarp prst="textNoShape">
              <a:avLst/>
            </a:prstTxWarp>
          </a:bodyPr>
          <a:lstStyle>
            <a:lvl1pPr algn="l" eaLnBrk="1" hangingPunct="1">
              <a:spcBef>
                <a:spcPct val="50000"/>
              </a:spcBef>
              <a:defRPr sz="1015">
                <a:solidFill>
                  <a:schemeClr val="tx2"/>
                </a:solidFill>
                <a:latin typeface="Arial" charset="0"/>
              </a:defRPr>
            </a:lvl1pPr>
          </a:lstStyle>
          <a:p>
            <a:pPr>
              <a:defRPr/>
            </a:pPr>
            <a:fld id="{D93E982A-9DE0-48BA-BB6F-8BB5DAD52078}" type="datetime1">
              <a:rPr lang="it-IT"/>
              <a:pPr>
                <a:defRPr/>
              </a:pPr>
              <a:t>01/07/2025</a:t>
            </a:fld>
            <a:endParaRPr lang="it-IT"/>
          </a:p>
        </p:txBody>
      </p:sp>
      <p:sp>
        <p:nvSpPr>
          <p:cNvPr id="35" name="Segnaposto piè di pagina 5">
            <a:extLst>
              <a:ext uri="{FF2B5EF4-FFF2-40B4-BE49-F238E27FC236}">
                <a16:creationId xmlns:a16="http://schemas.microsoft.com/office/drawing/2014/main" id="{606C6AB4-35A4-39CD-5ED7-019164F7535D}"/>
              </a:ext>
            </a:extLst>
          </p:cNvPr>
          <p:cNvSpPr>
            <a:spLocks noGrp="1"/>
          </p:cNvSpPr>
          <p:nvPr>
            <p:ph type="ftr" sz="quarter" idx="3"/>
          </p:nvPr>
        </p:nvSpPr>
        <p:spPr>
          <a:xfrm>
            <a:off x="914400" y="55563"/>
            <a:ext cx="5562600" cy="365125"/>
          </a:xfrm>
          <a:prstGeom prst="rect">
            <a:avLst/>
          </a:prstGeom>
        </p:spPr>
        <p:txBody>
          <a:bodyPr vert="horz" wrap="square" lIns="91440" tIns="45720" rIns="91440" bIns="45720" numCol="1" anchor="b" anchorCtr="0" compatLnSpc="1">
            <a:prstTxWarp prst="textNoShape">
              <a:avLst/>
            </a:prstTxWarp>
          </a:bodyPr>
          <a:lstStyle>
            <a:lvl1pPr algn="r" eaLnBrk="1" hangingPunct="1">
              <a:spcBef>
                <a:spcPct val="50000"/>
              </a:spcBef>
              <a:defRPr sz="1015">
                <a:solidFill>
                  <a:schemeClr val="tx2"/>
                </a:solidFill>
                <a:latin typeface="Arial" charset="0"/>
              </a:defRPr>
            </a:lvl1pPr>
          </a:lstStyle>
          <a:p>
            <a:pPr>
              <a:defRPr/>
            </a:pPr>
            <a:endParaRPr lang="it-IT"/>
          </a:p>
        </p:txBody>
      </p:sp>
      <p:sp>
        <p:nvSpPr>
          <p:cNvPr id="36" name="Segnaposto numero diapositiva 6">
            <a:extLst>
              <a:ext uri="{FF2B5EF4-FFF2-40B4-BE49-F238E27FC236}">
                <a16:creationId xmlns:a16="http://schemas.microsoft.com/office/drawing/2014/main" id="{85128028-059D-ED7C-4F04-78429BA2FF49}"/>
              </a:ext>
            </a:extLst>
          </p:cNvPr>
          <p:cNvSpPr>
            <a:spLocks noGrp="1"/>
          </p:cNvSpPr>
          <p:nvPr>
            <p:ph type="sldNum" sz="quarter" idx="4"/>
          </p:nvPr>
        </p:nvSpPr>
        <p:spPr>
          <a:xfrm>
            <a:off x="8610600" y="55563"/>
            <a:ext cx="457200" cy="365125"/>
          </a:xfrm>
          <a:prstGeom prst="rect">
            <a:avLst/>
          </a:prstGeom>
        </p:spPr>
        <p:txBody>
          <a:bodyPr vert="horz" wrap="square" lIns="91440" tIns="45720" rIns="91440" bIns="45720" numCol="1" anchor="b" anchorCtr="0" compatLnSpc="1">
            <a:prstTxWarp prst="textNoShape">
              <a:avLst/>
            </a:prstTxWarp>
          </a:bodyPr>
          <a:lstStyle>
            <a:lvl1pPr eaLnBrk="1" hangingPunct="1">
              <a:spcBef>
                <a:spcPct val="50000"/>
              </a:spcBef>
              <a:defRPr sz="1108">
                <a:solidFill>
                  <a:schemeClr val="tx2"/>
                </a:solidFill>
              </a:defRPr>
            </a:lvl1pPr>
          </a:lstStyle>
          <a:p>
            <a:fld id="{40DB4B53-8798-4133-875C-52954185C706}" type="slidenum">
              <a:rPr lang="it-IT" altLang="it-IT"/>
              <a:pPr/>
              <a:t>‹N›</a:t>
            </a:fld>
            <a:endParaRPr lang="it-IT" altLang="it-IT"/>
          </a:p>
        </p:txBody>
      </p:sp>
    </p:spTree>
    <p:extLst>
      <p:ext uri="{BB962C8B-B14F-4D97-AF65-F5344CB8AC3E}">
        <p14:creationId xmlns:p14="http://schemas.microsoft.com/office/powerpoint/2010/main" val="3531889014"/>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Lst>
  <p:transition spd="med">
    <p:random/>
  </p:transition>
  <p:hf hdr="0" ftr="0" dt="0"/>
  <p:txStyles>
    <p:titleStyle>
      <a:lvl1pPr algn="l" rtl="0" eaLnBrk="0" fontAlgn="base" hangingPunct="0">
        <a:spcBef>
          <a:spcPct val="0"/>
        </a:spcBef>
        <a:spcAft>
          <a:spcPct val="0"/>
        </a:spcAft>
        <a:defRPr sz="3692" kern="1200" spc="-92">
          <a:solidFill>
            <a:srgbClr val="C1EEFF"/>
          </a:solidFill>
          <a:latin typeface="Arial" charset="0"/>
          <a:ea typeface="+mj-ea"/>
          <a:cs typeface="+mj-cs"/>
        </a:defRPr>
      </a:lvl1pPr>
      <a:lvl2pPr algn="l" rtl="0" eaLnBrk="0" fontAlgn="base" hangingPunct="0">
        <a:spcBef>
          <a:spcPct val="0"/>
        </a:spcBef>
        <a:spcAft>
          <a:spcPct val="0"/>
        </a:spcAft>
        <a:defRPr sz="3692">
          <a:solidFill>
            <a:srgbClr val="C1EEFF"/>
          </a:solidFill>
          <a:latin typeface="Arial" charset="0"/>
        </a:defRPr>
      </a:lvl2pPr>
      <a:lvl3pPr algn="l" rtl="0" eaLnBrk="0" fontAlgn="base" hangingPunct="0">
        <a:spcBef>
          <a:spcPct val="0"/>
        </a:spcBef>
        <a:spcAft>
          <a:spcPct val="0"/>
        </a:spcAft>
        <a:defRPr sz="3692">
          <a:solidFill>
            <a:srgbClr val="C1EEFF"/>
          </a:solidFill>
          <a:latin typeface="Arial" charset="0"/>
        </a:defRPr>
      </a:lvl3pPr>
      <a:lvl4pPr algn="l" rtl="0" eaLnBrk="0" fontAlgn="base" hangingPunct="0">
        <a:spcBef>
          <a:spcPct val="0"/>
        </a:spcBef>
        <a:spcAft>
          <a:spcPct val="0"/>
        </a:spcAft>
        <a:defRPr sz="3692">
          <a:solidFill>
            <a:srgbClr val="C1EEFF"/>
          </a:solidFill>
          <a:latin typeface="Arial" charset="0"/>
        </a:defRPr>
      </a:lvl4pPr>
      <a:lvl5pPr algn="l" rtl="0" eaLnBrk="0" fontAlgn="base" hangingPunct="0">
        <a:spcBef>
          <a:spcPct val="0"/>
        </a:spcBef>
        <a:spcAft>
          <a:spcPct val="0"/>
        </a:spcAft>
        <a:defRPr sz="3692">
          <a:solidFill>
            <a:srgbClr val="C1EEFF"/>
          </a:solidFill>
          <a:latin typeface="Arial" charset="0"/>
        </a:defRPr>
      </a:lvl5pPr>
      <a:lvl6pPr marL="422041" algn="l" rtl="0" fontAlgn="base">
        <a:spcBef>
          <a:spcPct val="0"/>
        </a:spcBef>
        <a:spcAft>
          <a:spcPct val="0"/>
        </a:spcAft>
        <a:defRPr sz="3692">
          <a:solidFill>
            <a:srgbClr val="C1EEFF"/>
          </a:solidFill>
          <a:latin typeface="Consolas" pitchFamily="49" charset="0"/>
        </a:defRPr>
      </a:lvl6pPr>
      <a:lvl7pPr marL="844083" algn="l" rtl="0" fontAlgn="base">
        <a:spcBef>
          <a:spcPct val="0"/>
        </a:spcBef>
        <a:spcAft>
          <a:spcPct val="0"/>
        </a:spcAft>
        <a:defRPr sz="3692">
          <a:solidFill>
            <a:srgbClr val="C1EEFF"/>
          </a:solidFill>
          <a:latin typeface="Consolas" pitchFamily="49" charset="0"/>
        </a:defRPr>
      </a:lvl7pPr>
      <a:lvl8pPr marL="1266124" algn="l" rtl="0" fontAlgn="base">
        <a:spcBef>
          <a:spcPct val="0"/>
        </a:spcBef>
        <a:spcAft>
          <a:spcPct val="0"/>
        </a:spcAft>
        <a:defRPr sz="3692">
          <a:solidFill>
            <a:srgbClr val="C1EEFF"/>
          </a:solidFill>
          <a:latin typeface="Consolas" pitchFamily="49" charset="0"/>
        </a:defRPr>
      </a:lvl8pPr>
      <a:lvl9pPr marL="1688165" algn="l" rtl="0" fontAlgn="base">
        <a:spcBef>
          <a:spcPct val="0"/>
        </a:spcBef>
        <a:spcAft>
          <a:spcPct val="0"/>
        </a:spcAft>
        <a:defRPr sz="3692">
          <a:solidFill>
            <a:srgbClr val="C1EEFF"/>
          </a:solidFill>
          <a:latin typeface="Consolas" pitchFamily="49" charset="0"/>
        </a:defRPr>
      </a:lvl9pPr>
      <a:extLst/>
    </p:titleStyle>
    <p:bodyStyle>
      <a:lvl1pPr marL="379545" indent="-316531" algn="l" rtl="0" eaLnBrk="0" fontAlgn="base" hangingPunct="0">
        <a:spcBef>
          <a:spcPts val="646"/>
        </a:spcBef>
        <a:spcAft>
          <a:spcPct val="0"/>
        </a:spcAft>
        <a:buClr>
          <a:schemeClr val="tx2"/>
        </a:buClr>
        <a:buSzPct val="95000"/>
        <a:buFont typeface="Wingdings" panose="05000000000000000000" pitchFamily="2" charset="2"/>
        <a:buChar char=""/>
        <a:defRPr sz="2769" kern="1200">
          <a:solidFill>
            <a:schemeClr val="tx1"/>
          </a:solidFill>
          <a:latin typeface="Arial" charset="0"/>
          <a:ea typeface="+mn-ea"/>
          <a:cs typeface="+mn-cs"/>
        </a:defRPr>
      </a:lvl1pPr>
      <a:lvl2pPr marL="682886" indent="-263776" algn="l" rtl="0" eaLnBrk="0" fontAlgn="base" hangingPunct="0">
        <a:spcBef>
          <a:spcPct val="20000"/>
        </a:spcBef>
        <a:spcAft>
          <a:spcPct val="0"/>
        </a:spcAft>
        <a:buClr>
          <a:schemeClr val="accent2"/>
        </a:buClr>
        <a:buSzPct val="90000"/>
        <a:buFont typeface="Wingdings" panose="05000000000000000000" pitchFamily="2" charset="2"/>
        <a:buChar char=""/>
        <a:defRPr sz="2400" kern="1200">
          <a:solidFill>
            <a:schemeClr val="tx1"/>
          </a:solidFill>
          <a:latin typeface="Arial" charset="0"/>
          <a:ea typeface="+mn-ea"/>
          <a:cs typeface="+mn-cs"/>
        </a:defRPr>
      </a:lvl2pPr>
      <a:lvl3pPr marL="918820" indent="-211021" algn="l" rtl="0" eaLnBrk="0" fontAlgn="base" hangingPunct="0">
        <a:spcBef>
          <a:spcPct val="20000"/>
        </a:spcBef>
        <a:spcAft>
          <a:spcPct val="0"/>
        </a:spcAft>
        <a:buClr>
          <a:schemeClr val="accent2"/>
        </a:buClr>
        <a:buFont typeface="Wingdings 2" panose="05020102010507070707" pitchFamily="18" charset="2"/>
        <a:buChar char=""/>
        <a:defRPr sz="2215" kern="1200">
          <a:solidFill>
            <a:schemeClr val="tx1"/>
          </a:solidFill>
          <a:latin typeface="Arial" charset="0"/>
          <a:ea typeface="+mn-ea"/>
          <a:cs typeface="+mn-cs"/>
        </a:defRPr>
      </a:lvl3pPr>
      <a:lvl4pPr marL="1163544" indent="-211021" algn="l" rtl="0" eaLnBrk="0" fontAlgn="base" hangingPunct="0">
        <a:spcBef>
          <a:spcPct val="20000"/>
        </a:spcBef>
        <a:spcAft>
          <a:spcPct val="0"/>
        </a:spcAft>
        <a:buClr>
          <a:srgbClr val="FEB80A"/>
        </a:buClr>
        <a:buFont typeface="Wingdings 3" panose="05040102010807070707" pitchFamily="18" charset="2"/>
        <a:buChar char=""/>
        <a:defRPr sz="2031" kern="1200">
          <a:solidFill>
            <a:schemeClr val="tx1"/>
          </a:solidFill>
          <a:latin typeface="Arial" charset="0"/>
          <a:ea typeface="+mn-ea"/>
          <a:cs typeface="+mn-cs"/>
        </a:defRPr>
      </a:lvl4pPr>
      <a:lvl5pPr marL="1367238" indent="-193436" algn="l" rtl="0" eaLnBrk="0" fontAlgn="base" hangingPunct="0">
        <a:spcBef>
          <a:spcPct val="20000"/>
        </a:spcBef>
        <a:spcAft>
          <a:spcPct val="0"/>
        </a:spcAft>
        <a:buClr>
          <a:srgbClr val="FEB80A"/>
        </a:buClr>
        <a:buFont typeface="Wingdings 2" panose="05020102010507070707" pitchFamily="18" charset="2"/>
        <a:buChar char=""/>
        <a:defRPr sz="1846" kern="1200">
          <a:solidFill>
            <a:schemeClr val="tx1"/>
          </a:solidFill>
          <a:latin typeface="Arial" charset="0"/>
          <a:ea typeface="+mn-ea"/>
          <a:cs typeface="+mn-cs"/>
        </a:defRPr>
      </a:lvl5pPr>
      <a:lvl6pPr marL="1578435" indent="-194139" algn="l" rtl="0" eaLnBrk="1" latinLnBrk="0" hangingPunct="1">
        <a:spcBef>
          <a:spcPct val="20000"/>
        </a:spcBef>
        <a:buClr>
          <a:schemeClr val="accent3"/>
        </a:buClr>
        <a:buFont typeface="Wingdings 2"/>
        <a:buChar char=""/>
        <a:defRPr kumimoji="0" sz="1662" kern="1200">
          <a:solidFill>
            <a:schemeClr val="tx1"/>
          </a:solidFill>
          <a:latin typeface="+mn-lt"/>
          <a:ea typeface="+mn-ea"/>
          <a:cs typeface="+mn-cs"/>
        </a:defRPr>
      </a:lvl6pPr>
      <a:lvl7pPr marL="1755692" indent="-168817" algn="l" rtl="0" eaLnBrk="1" latinLnBrk="0" hangingPunct="1">
        <a:spcBef>
          <a:spcPct val="20000"/>
        </a:spcBef>
        <a:buClr>
          <a:schemeClr val="accent4"/>
        </a:buClr>
        <a:buFont typeface="Wingdings 2"/>
        <a:buChar char=""/>
        <a:defRPr kumimoji="0" sz="1477" kern="1200">
          <a:solidFill>
            <a:schemeClr val="tx1"/>
          </a:solidFill>
          <a:latin typeface="+mn-lt"/>
          <a:ea typeface="+mn-ea"/>
          <a:cs typeface="+mn-cs"/>
        </a:defRPr>
      </a:lvl7pPr>
      <a:lvl8pPr marL="1932949" indent="-168817" algn="l" rtl="0" eaLnBrk="1" latinLnBrk="0" hangingPunct="1">
        <a:spcBef>
          <a:spcPct val="20000"/>
        </a:spcBef>
        <a:buClr>
          <a:schemeClr val="accent4"/>
        </a:buClr>
        <a:buFont typeface="Wingdings 2"/>
        <a:buChar char=""/>
        <a:defRPr kumimoji="0" sz="1477" kern="1200">
          <a:solidFill>
            <a:schemeClr val="tx1"/>
          </a:solidFill>
          <a:latin typeface="+mn-lt"/>
          <a:ea typeface="+mn-ea"/>
          <a:cs typeface="+mn-cs"/>
        </a:defRPr>
      </a:lvl8pPr>
      <a:lvl9pPr marL="2110207" indent="-168817" algn="l" rtl="0" eaLnBrk="1" latinLnBrk="0" hangingPunct="1">
        <a:spcBef>
          <a:spcPct val="20000"/>
        </a:spcBef>
        <a:buClr>
          <a:schemeClr val="accent4"/>
        </a:buClr>
        <a:buFont typeface="Wingdings 2"/>
        <a:buChar char=""/>
        <a:defRPr kumimoji="0" sz="1477" kern="1200">
          <a:solidFill>
            <a:schemeClr val="tx1"/>
          </a:solidFill>
          <a:latin typeface="+mn-lt"/>
          <a:ea typeface="+mn-ea"/>
          <a:cs typeface="+mn-cs"/>
        </a:defRPr>
      </a:lvl9pPr>
      <a:extLst/>
    </p:bodyStyle>
    <p:otherStyle>
      <a:defPPr>
        <a:defRPr lang="it-IT"/>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3.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6" name="Rectangle 10">
            <a:extLst>
              <a:ext uri="{FF2B5EF4-FFF2-40B4-BE49-F238E27FC236}">
                <a16:creationId xmlns:a16="http://schemas.microsoft.com/office/drawing/2014/main" id="{0B65EC2C-5E72-45C4-9792-4143706AA7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olo 1">
            <a:extLst>
              <a:ext uri="{FF2B5EF4-FFF2-40B4-BE49-F238E27FC236}">
                <a16:creationId xmlns:a16="http://schemas.microsoft.com/office/drawing/2014/main" id="{18C3B467-088C-4F3D-A9A7-105C4E1E20CD}"/>
              </a:ext>
            </a:extLst>
          </p:cNvPr>
          <p:cNvSpPr>
            <a:spLocks noGrp="1"/>
          </p:cNvSpPr>
          <p:nvPr>
            <p:ph type="ctrTitle"/>
          </p:nvPr>
        </p:nvSpPr>
        <p:spPr>
          <a:xfrm>
            <a:off x="3078362" y="1698172"/>
            <a:ext cx="5758418" cy="2611435"/>
          </a:xfrm>
        </p:spPr>
        <p:txBody>
          <a:bodyPr rtlCol="0">
            <a:normAutofit fontScale="90000"/>
          </a:bodyPr>
          <a:lstStyle/>
          <a:p>
            <a:pPr algn="ctr"/>
            <a:r>
              <a:rPr lang="it-IT" sz="1600" b="1" dirty="0">
                <a:solidFill>
                  <a:srgbClr val="FF0000"/>
                </a:solidFill>
                <a:effectLst>
                  <a:outerShdw blurRad="38100" dist="38100" dir="2700000" algn="tl">
                    <a:srgbClr val="000000">
                      <a:alpha val="43137"/>
                    </a:srgbClr>
                  </a:outerShdw>
                </a:effectLst>
                <a:latin typeface="Garamond" panose="02020404030301010803" pitchFamily="18" charset="0"/>
              </a:rPr>
              <a:t>LA GESTIONE DEI TRIBUTI LOCALI COME COLONNA</a:t>
            </a:r>
            <a:br>
              <a:rPr lang="it-IT" sz="1600" b="1" dirty="0">
                <a:solidFill>
                  <a:srgbClr val="FF0000"/>
                </a:solidFill>
                <a:effectLst>
                  <a:outerShdw blurRad="38100" dist="38100" dir="2700000" algn="tl">
                    <a:srgbClr val="000000">
                      <a:alpha val="43137"/>
                    </a:srgbClr>
                  </a:outerShdw>
                </a:effectLst>
                <a:latin typeface="Garamond" panose="02020404030301010803" pitchFamily="18" charset="0"/>
              </a:rPr>
            </a:br>
            <a:r>
              <a:rPr lang="it-IT" sz="1600" b="1" dirty="0">
                <a:solidFill>
                  <a:srgbClr val="FF0000"/>
                </a:solidFill>
                <a:effectLst>
                  <a:outerShdw blurRad="38100" dist="38100" dir="2700000" algn="tl">
                    <a:srgbClr val="000000">
                      <a:alpha val="43137"/>
                    </a:srgbClr>
                  </a:outerShdw>
                </a:effectLst>
                <a:latin typeface="Garamond" panose="02020404030301010803" pitchFamily="18" charset="0"/>
              </a:rPr>
              <a:t>PORTANTE DELLA TENUTA ECONOMICO-FINANZIARIA DEI</a:t>
            </a:r>
            <a:br>
              <a:rPr lang="it-IT" sz="1600" b="1" dirty="0">
                <a:solidFill>
                  <a:srgbClr val="FF0000"/>
                </a:solidFill>
                <a:effectLst>
                  <a:outerShdw blurRad="38100" dist="38100" dir="2700000" algn="tl">
                    <a:srgbClr val="000000">
                      <a:alpha val="43137"/>
                    </a:srgbClr>
                  </a:outerShdw>
                </a:effectLst>
                <a:latin typeface="Garamond" panose="02020404030301010803" pitchFamily="18" charset="0"/>
              </a:rPr>
            </a:br>
            <a:r>
              <a:rPr lang="it-IT" sz="1600" b="1" dirty="0">
                <a:solidFill>
                  <a:srgbClr val="FF0000"/>
                </a:solidFill>
                <a:effectLst>
                  <a:outerShdw blurRad="38100" dist="38100" dir="2700000" algn="tl">
                    <a:srgbClr val="000000">
                      <a:alpha val="43137"/>
                    </a:srgbClr>
                  </a:outerShdw>
                </a:effectLst>
                <a:latin typeface="Garamond" panose="02020404030301010803" pitchFamily="18" charset="0"/>
              </a:rPr>
              <a:t>COMUNI</a:t>
            </a:r>
            <a:br>
              <a:rPr lang="it-IT" sz="1600" b="1" dirty="0">
                <a:solidFill>
                  <a:srgbClr val="FF0000"/>
                </a:solidFill>
                <a:effectLst>
                  <a:outerShdw blurRad="38100" dist="38100" dir="2700000" algn="tl">
                    <a:srgbClr val="000000">
                      <a:alpha val="43137"/>
                    </a:srgbClr>
                  </a:outerShdw>
                </a:effectLst>
                <a:latin typeface="Garamond" panose="02020404030301010803" pitchFamily="18" charset="0"/>
              </a:rPr>
            </a:br>
            <a:r>
              <a:rPr lang="it-IT" sz="1600" b="1" dirty="0">
                <a:solidFill>
                  <a:srgbClr val="FF0000"/>
                </a:solidFill>
                <a:effectLst>
                  <a:outerShdw blurRad="38100" dist="38100" dir="2700000" algn="tl">
                    <a:srgbClr val="000000">
                      <a:alpha val="43137"/>
                    </a:srgbClr>
                  </a:outerShdw>
                </a:effectLst>
                <a:latin typeface="Garamond" panose="02020404030301010803" pitchFamily="18" charset="0"/>
              </a:rPr>
              <a:t>Giornata formativa in Presenza e Videoconferenza.</a:t>
            </a:r>
            <a:br>
              <a:rPr lang="it-IT" sz="1600" b="1" dirty="0">
                <a:solidFill>
                  <a:srgbClr val="FF0000"/>
                </a:solidFill>
                <a:effectLst>
                  <a:outerShdw blurRad="38100" dist="38100" dir="2700000" algn="tl">
                    <a:srgbClr val="000000">
                      <a:alpha val="43137"/>
                    </a:srgbClr>
                  </a:outerShdw>
                </a:effectLst>
                <a:latin typeface="Garamond" panose="02020404030301010803" pitchFamily="18" charset="0"/>
              </a:rPr>
            </a:br>
            <a:br>
              <a:rPr lang="it-IT" sz="1600" b="1" dirty="0">
                <a:solidFill>
                  <a:srgbClr val="FF0000"/>
                </a:solidFill>
                <a:effectLst>
                  <a:outerShdw blurRad="38100" dist="38100" dir="2700000" algn="tl">
                    <a:srgbClr val="000000">
                      <a:alpha val="43137"/>
                    </a:srgbClr>
                  </a:outerShdw>
                </a:effectLst>
                <a:latin typeface="Garamond" panose="02020404030301010803" pitchFamily="18" charset="0"/>
              </a:rPr>
            </a:br>
            <a:r>
              <a:rPr lang="it-IT" sz="1600" b="1" dirty="0">
                <a:solidFill>
                  <a:srgbClr val="FF0000"/>
                </a:solidFill>
                <a:effectLst>
                  <a:outerShdw blurRad="38100" dist="38100" dir="2700000" algn="tl">
                    <a:srgbClr val="000000">
                      <a:alpha val="43137"/>
                    </a:srgbClr>
                  </a:outerShdw>
                </a:effectLst>
                <a:latin typeface="Garamond" panose="02020404030301010803" pitchFamily="18" charset="0"/>
              </a:rPr>
              <a:t>Martedì 1° luglio 2025 - ore 09:00 – Hotel San Paolo Palace, Palermo</a:t>
            </a:r>
            <a:br>
              <a:rPr lang="it-IT" sz="1600" b="1" dirty="0">
                <a:solidFill>
                  <a:srgbClr val="FF0000"/>
                </a:solidFill>
                <a:effectLst>
                  <a:outerShdw blurRad="38100" dist="38100" dir="2700000" algn="tl">
                    <a:srgbClr val="000000">
                      <a:alpha val="43137"/>
                    </a:srgbClr>
                  </a:outerShdw>
                </a:effectLst>
                <a:latin typeface="Garamond" panose="02020404030301010803" pitchFamily="18" charset="0"/>
              </a:rPr>
            </a:br>
            <a:br>
              <a:rPr lang="it-IT" sz="1600" b="1" dirty="0">
                <a:solidFill>
                  <a:srgbClr val="FF0000"/>
                </a:solidFill>
                <a:effectLst>
                  <a:outerShdw blurRad="38100" dist="38100" dir="2700000" algn="tl">
                    <a:srgbClr val="000000">
                      <a:alpha val="43137"/>
                    </a:srgbClr>
                  </a:outerShdw>
                </a:effectLst>
                <a:latin typeface="Garamond" panose="02020404030301010803" pitchFamily="18" charset="0"/>
              </a:rPr>
            </a:br>
            <a:r>
              <a:rPr lang="it-IT" sz="1600" b="1" dirty="0">
                <a:solidFill>
                  <a:srgbClr val="000000"/>
                </a:solidFill>
                <a:latin typeface="Garamond" panose="02020404030301010803" pitchFamily="18" charset="0"/>
              </a:rPr>
              <a:t>Crisi finanziaria degli enti locali.</a:t>
            </a:r>
            <a:br>
              <a:rPr lang="it-IT" sz="1600" b="1" dirty="0">
                <a:solidFill>
                  <a:srgbClr val="000000"/>
                </a:solidFill>
                <a:latin typeface="Garamond" panose="02020404030301010803" pitchFamily="18" charset="0"/>
              </a:rPr>
            </a:br>
            <a:r>
              <a:rPr lang="it-IT" sz="1600" b="1" dirty="0">
                <a:solidFill>
                  <a:srgbClr val="000000"/>
                </a:solidFill>
                <a:latin typeface="Garamond" panose="02020404030301010803" pitchFamily="18" charset="0"/>
              </a:rPr>
              <a:t>Cause e rimedi</a:t>
            </a:r>
            <a:br>
              <a:rPr lang="it-IT" sz="1600" b="1" dirty="0">
                <a:solidFill>
                  <a:srgbClr val="000000"/>
                </a:solidFill>
                <a:latin typeface="Garamond" panose="02020404030301010803" pitchFamily="18" charset="0"/>
              </a:rPr>
            </a:br>
            <a:r>
              <a:rPr lang="it-IT" sz="1600" b="1" dirty="0">
                <a:solidFill>
                  <a:srgbClr val="000000"/>
                </a:solidFill>
                <a:latin typeface="Garamond" panose="02020404030301010803" pitchFamily="18" charset="0"/>
              </a:rPr>
              <a:t>Relazione - Salvatore Pilato</a:t>
            </a:r>
            <a:br>
              <a:rPr lang="it-IT" sz="1600" b="1" dirty="0">
                <a:solidFill>
                  <a:srgbClr val="000000"/>
                </a:solidFill>
                <a:latin typeface="Garamond" panose="02020404030301010803" pitchFamily="18" charset="0"/>
              </a:rPr>
            </a:br>
            <a:endParaRPr lang="it" sz="1600" dirty="0"/>
          </a:p>
        </p:txBody>
      </p:sp>
      <p:pic>
        <p:nvPicPr>
          <p:cNvPr id="6" name="Immagine 5" descr="Primo piano di un logo&#10;&#10;Descrizione generata automa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a:stretch/>
        </p:blipFill>
        <p:spPr>
          <a:xfrm>
            <a:off x="461177" y="1979875"/>
            <a:ext cx="2417195" cy="2329732"/>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27" name="Group 12">
            <a:extLst>
              <a:ext uri="{FF2B5EF4-FFF2-40B4-BE49-F238E27FC236}">
                <a16:creationId xmlns:a16="http://schemas.microsoft.com/office/drawing/2014/main" id="{9073B6DB-4B88-4BCD-97DE-9DD16B88A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7" y="3079750"/>
            <a:ext cx="2236394" cy="2406650"/>
            <a:chOff x="9206969" y="2963333"/>
            <a:chExt cx="2981858" cy="3208867"/>
          </a:xfrm>
        </p:grpSpPr>
        <p:cxnSp>
          <p:nvCxnSpPr>
            <p:cNvPr id="14" name="Straight Connector 13">
              <a:extLst>
                <a:ext uri="{FF2B5EF4-FFF2-40B4-BE49-F238E27FC236}">
                  <a16:creationId xmlns:a16="http://schemas.microsoft.com/office/drawing/2014/main" id="{346E4CB1-2A79-49F6-8FDD-74161D0D1B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AF7F103-B34D-460F-A43A-1A0953D573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A6EF948-AE5B-4AFD-9071-4553E2EA58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A008A68-D48C-4C79-AC7D-65C0D47EA0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D2F0D54-7F2F-45FC-BA8B-BE63A7DA4E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32A97-F085-4FF8-A73E-37A7CEA90B3A}"/>
              </a:ext>
            </a:extLst>
          </p:cNvPr>
          <p:cNvSpPr>
            <a:spLocks noGrp="1"/>
          </p:cNvSpPr>
          <p:nvPr>
            <p:ph type="ctrTitle"/>
          </p:nvPr>
        </p:nvSpPr>
        <p:spPr>
          <a:xfrm>
            <a:off x="685800" y="637953"/>
            <a:ext cx="7772400" cy="347656"/>
          </a:xfrm>
        </p:spPr>
        <p:txBody>
          <a:bodyPr>
            <a:normAutofit fontScale="90000"/>
          </a:bodyPr>
          <a:lstStyle/>
          <a:p>
            <a:r>
              <a:rPr lang="it-IT" sz="2400" b="1" i="1" dirty="0">
                <a:solidFill>
                  <a:srgbClr val="FF0000"/>
                </a:solidFill>
                <a:effectLst>
                  <a:outerShdw blurRad="38100" dist="38100" dir="2700000" algn="tl">
                    <a:srgbClr val="000000">
                      <a:alpha val="43137"/>
                    </a:srgbClr>
                  </a:outerShdw>
                </a:effectLst>
                <a:highlight>
                  <a:srgbClr val="FFFF00"/>
                </a:highlight>
              </a:rPr>
              <a:t>Le cause strutturali e la rilevanza strategica della riscossione</a:t>
            </a:r>
          </a:p>
        </p:txBody>
      </p:sp>
      <p:sp>
        <p:nvSpPr>
          <p:cNvPr id="3" name="Sottotitolo 2">
            <a:extLst>
              <a:ext uri="{FF2B5EF4-FFF2-40B4-BE49-F238E27FC236}">
                <a16:creationId xmlns:a16="http://schemas.microsoft.com/office/drawing/2014/main" id="{65995595-E25B-42E2-B006-EA8A296CFF37}"/>
              </a:ext>
            </a:extLst>
          </p:cNvPr>
          <p:cNvSpPr>
            <a:spLocks noGrp="1"/>
          </p:cNvSpPr>
          <p:nvPr>
            <p:ph type="subTitle" idx="1"/>
          </p:nvPr>
        </p:nvSpPr>
        <p:spPr>
          <a:xfrm>
            <a:off x="361741" y="1137238"/>
            <a:ext cx="8400422" cy="5219114"/>
          </a:xfrm>
        </p:spPr>
        <p:txBody>
          <a:bodyPr>
            <a:normAutofit fontScale="85000" lnSpcReduction="20000"/>
          </a:bodyPr>
          <a:lstStyle/>
          <a:p>
            <a:pPr marL="342900" indent="-342900" algn="just">
              <a:buFontTx/>
              <a:buChar char="-"/>
            </a:pPr>
            <a:r>
              <a:rPr lang="it-IT" b="1" dirty="0">
                <a:solidFill>
                  <a:srgbClr val="FF0000"/>
                </a:solidFill>
                <a:effectLst>
                  <a:outerShdw blurRad="38100" dist="38100" dir="2700000" algn="tl">
                    <a:srgbClr val="000000">
                      <a:alpha val="43137"/>
                    </a:srgbClr>
                  </a:outerShdw>
                </a:effectLst>
                <a:highlight>
                  <a:srgbClr val="00FF00"/>
                </a:highlight>
              </a:rPr>
              <a:t>Sulla gestione di bilancio degli enti locali emergono le diffuse difficoltà di natura strutturale, riferite tanto ai Comuni di grandi dimensioni che ai Comuni di media-piccola dimensione, di procedere alla efficiente riscossione delle entrate tributarie e patrimoniali, in misura idonea e sufficiente ad assicurare l’equilibrio finanziario</a:t>
            </a:r>
            <a:r>
              <a:rPr lang="it-IT" b="1" dirty="0">
                <a:effectLst>
                  <a:outerShdw blurRad="38100" dist="38100" dir="2700000" algn="tl">
                    <a:srgbClr val="000000">
                      <a:alpha val="43137"/>
                    </a:srgbClr>
                  </a:outerShdw>
                </a:effectLst>
              </a:rPr>
              <a:t>.</a:t>
            </a:r>
          </a:p>
          <a:p>
            <a:pPr marL="342900" indent="-342900" algn="just">
              <a:buFontTx/>
              <a:buChar char="-"/>
            </a:pPr>
            <a:r>
              <a:rPr lang="it-IT" b="1" dirty="0">
                <a:effectLst>
                  <a:outerShdw blurRad="38100" dist="38100" dir="2700000" algn="tl">
                    <a:srgbClr val="000000">
                      <a:alpha val="43137"/>
                    </a:srgbClr>
                  </a:outerShdw>
                </a:effectLst>
              </a:rPr>
              <a:t>Inoltre, nel quadro attuativo del PNRR, lo svolgimento istruttorio dei controlli finanziari richiede l’acquisizione di tutti gli elementi utili a valutare la capacità amministrativa nell’attuazione della spesa d’investimento in situazioni di trasparenza nell’affidamento contrattuale e la sussistenza di un margine corrente, sufficiente ad assorbire i costi ordinari di natura aggiuntiva, gravanti sull’equilibrio di bilancio.</a:t>
            </a:r>
          </a:p>
          <a:p>
            <a:pPr marL="342900" indent="-342900" algn="just">
              <a:buFontTx/>
              <a:buChar char="-"/>
            </a:pPr>
            <a:r>
              <a:rPr lang="it-IT" b="1" dirty="0">
                <a:effectLst>
                  <a:outerShdw blurRad="38100" dist="38100" dir="2700000" algn="tl">
                    <a:srgbClr val="000000">
                      <a:alpha val="43137"/>
                    </a:srgbClr>
                  </a:outerShdw>
                </a:effectLst>
              </a:rPr>
              <a:t>Con ricorrente frequenza, nell’esercizio delle attività di controllo finanziario è adottata una deliberazione metodologica e/o d’organizzazione per il monitoraggio degli inadempimenti a specifici obblighi contabili gravanti sugli EE.LL. e sugli Organi di revisione e per la riduzione dei tempi d’adempimento.</a:t>
            </a:r>
          </a:p>
          <a:p>
            <a:pPr marL="342900" indent="-342900" algn="just">
              <a:buFontTx/>
              <a:buChar char="-"/>
            </a:pPr>
            <a:r>
              <a:rPr lang="it-IT" b="1" dirty="0">
                <a:effectLst>
                  <a:outerShdw blurRad="38100" dist="38100" dir="2700000" algn="tl">
                    <a:srgbClr val="000000">
                      <a:alpha val="43137"/>
                    </a:srgbClr>
                  </a:outerShdw>
                </a:effectLst>
              </a:rPr>
              <a:t>Per la soluzione delle complesse questioni strutturali connesse alle diverse tipologie d’inadempimento degli obblighi di rilevanza amministrativo-contabile è risultata utile </a:t>
            </a:r>
            <a:r>
              <a:rPr lang="it-IT" b="1" dirty="0">
                <a:solidFill>
                  <a:srgbClr val="FF0000"/>
                </a:solidFill>
                <a:effectLst>
                  <a:outerShdw blurRad="38100" dist="38100" dir="2700000" algn="tl">
                    <a:srgbClr val="000000">
                      <a:alpha val="43137"/>
                    </a:srgbClr>
                  </a:outerShdw>
                </a:effectLst>
                <a:highlight>
                  <a:srgbClr val="00FFFF"/>
                </a:highlight>
              </a:rPr>
              <a:t>la sottoscrizione di protocolli d’intesa, definiti in contenuti generali e programmatici, con l’ANCI </a:t>
            </a:r>
            <a:r>
              <a:rPr lang="it-IT" b="1" dirty="0">
                <a:effectLst>
                  <a:outerShdw blurRad="38100" dist="38100" dir="2700000" algn="tl">
                    <a:srgbClr val="000000">
                      <a:alpha val="43137"/>
                    </a:srgbClr>
                  </a:outerShdw>
                </a:effectLst>
              </a:rPr>
              <a:t>e gli ordini professionali dei Revisori contabili, nei quali inserire le necessarie </a:t>
            </a:r>
            <a:r>
              <a:rPr lang="it-IT" b="1" dirty="0">
                <a:solidFill>
                  <a:srgbClr val="FF0000"/>
                </a:solidFill>
                <a:effectLst>
                  <a:outerShdw blurRad="38100" dist="38100" dir="2700000" algn="tl">
                    <a:srgbClr val="000000">
                      <a:alpha val="43137"/>
                    </a:srgbClr>
                  </a:outerShdw>
                </a:effectLst>
                <a:highlight>
                  <a:srgbClr val="00FFFF"/>
                </a:highlight>
              </a:rPr>
              <a:t>clausole organizzative orientate alla compliance adempimentale</a:t>
            </a:r>
            <a:r>
              <a:rPr lang="it-IT" b="1" dirty="0">
                <a:effectLst>
                  <a:outerShdw blurRad="38100" dist="38100" dir="2700000" algn="tl">
                    <a:srgbClr val="000000">
                      <a:alpha val="43137"/>
                    </a:srgbClr>
                  </a:outerShdw>
                </a:effectLst>
              </a:rPr>
              <a:t>.</a:t>
            </a:r>
          </a:p>
          <a:p>
            <a:pPr marL="342900" indent="-342900" algn="just">
              <a:buFont typeface="Arial" panose="020B0604020202020204" pitchFamily="34" charset="0"/>
              <a:buChar char="•"/>
            </a:pPr>
            <a:endParaRPr lang="it-IT" b="1" dirty="0">
              <a:effectLst>
                <a:outerShdw blurRad="38100" dist="38100" dir="2700000" algn="tl">
                  <a:srgbClr val="000000">
                    <a:alpha val="43137"/>
                  </a:srgbClr>
                </a:outerShdw>
              </a:effectLst>
            </a:endParaRPr>
          </a:p>
          <a:p>
            <a:pPr marL="342900" indent="-342900" algn="just">
              <a:buFont typeface="Arial" panose="020B0604020202020204" pitchFamily="34" charset="0"/>
              <a:buChar char="•"/>
            </a:pPr>
            <a:endParaRPr lang="it-IT" b="1" dirty="0">
              <a:effectLst>
                <a:outerShdw blurRad="38100" dist="38100" dir="2700000" algn="tl">
                  <a:srgbClr val="000000">
                    <a:alpha val="43137"/>
                  </a:srgbClr>
                </a:outerShdw>
              </a:effectLst>
            </a:endParaRPr>
          </a:p>
          <a:p>
            <a:pPr marL="342900" indent="-342900" algn="just">
              <a:buFont typeface="Arial" panose="020B0604020202020204" pitchFamily="34" charset="0"/>
              <a:buChar char="•"/>
            </a:pPr>
            <a:endParaRPr lang="it-IT" b="1" dirty="0">
              <a:effectLst>
                <a:outerShdw blurRad="38100" dist="38100" dir="2700000" algn="tl">
                  <a:srgbClr val="000000">
                    <a:alpha val="43137"/>
                  </a:srgbClr>
                </a:outerShdw>
              </a:effectLst>
            </a:endParaRPr>
          </a:p>
          <a:p>
            <a:pPr marL="342900" indent="-342900" algn="just">
              <a:buFont typeface="Arial" panose="020B0604020202020204" pitchFamily="34" charset="0"/>
              <a:buChar char="•"/>
            </a:pPr>
            <a:endParaRPr lang="it-IT" b="1" dirty="0">
              <a:effectLst>
                <a:outerShdw blurRad="38100" dist="38100" dir="2700000" algn="tl">
                  <a:srgbClr val="000000">
                    <a:alpha val="43137"/>
                  </a:srgbClr>
                </a:outerShdw>
              </a:effectLst>
            </a:endParaRPr>
          </a:p>
          <a:p>
            <a:pPr marL="342900" indent="-342900" algn="just">
              <a:buFontTx/>
              <a:buChar char="-"/>
            </a:pPr>
            <a:endParaRPr lang="it-IT" dirty="0"/>
          </a:p>
        </p:txBody>
      </p:sp>
      <p:sp>
        <p:nvSpPr>
          <p:cNvPr id="4" name="Segnaposto piè di pagina 3">
            <a:extLst>
              <a:ext uri="{FF2B5EF4-FFF2-40B4-BE49-F238E27FC236}">
                <a16:creationId xmlns:a16="http://schemas.microsoft.com/office/drawing/2014/main" id="{07D4F86C-4096-4921-ACB6-094BFFB448EF}"/>
              </a:ext>
            </a:extLst>
          </p:cNvPr>
          <p:cNvSpPr>
            <a:spLocks noGrp="1"/>
          </p:cNvSpPr>
          <p:nvPr>
            <p:ph type="ftr" sz="quarter" idx="11"/>
          </p:nvPr>
        </p:nvSpPr>
        <p:spPr/>
        <p:txBody>
          <a:bodyPr/>
          <a:lstStyle/>
          <a:p>
            <a:pPr algn="l"/>
            <a:r>
              <a:rPr lang="it-IT" sz="1400" dirty="0"/>
              <a:t>Salvatore Pilato</a:t>
            </a:r>
          </a:p>
        </p:txBody>
      </p:sp>
      <p:pic>
        <p:nvPicPr>
          <p:cNvPr id="7" name="Segnaposto immagine 6">
            <a:extLst>
              <a:ext uri="{FF2B5EF4-FFF2-40B4-BE49-F238E27FC236}">
                <a16:creationId xmlns:a16="http://schemas.microsoft.com/office/drawing/2014/main" id="{34D9DDFF-83B1-1192-D64D-9FC68004E04D}"/>
              </a:ext>
            </a:extLst>
          </p:cNvPr>
          <p:cNvPicPr>
            <a:picLocks noGrp="1" noChangeAspect="1"/>
          </p:cNvPicPr>
          <p:nvPr>
            <p:ph type="pic" sz="quarter" idx="13"/>
          </p:nvPr>
        </p:nvPicPr>
        <p:blipFill>
          <a:blip r:embed="rId2"/>
          <a:srcRect t="24834" b="24834"/>
          <a:stretch>
            <a:fillRect/>
          </a:stretch>
        </p:blipFill>
        <p:spPr>
          <a:xfrm>
            <a:off x="0" y="1588"/>
            <a:ext cx="9144000" cy="500060"/>
          </a:xfrm>
          <a:prstGeom prst="rect">
            <a:avLst/>
          </a:prstGeom>
        </p:spPr>
      </p:pic>
      <p:sp>
        <p:nvSpPr>
          <p:cNvPr id="6" name="Segnaposto numero diapositiva 5">
            <a:extLst>
              <a:ext uri="{FF2B5EF4-FFF2-40B4-BE49-F238E27FC236}">
                <a16:creationId xmlns:a16="http://schemas.microsoft.com/office/drawing/2014/main" id="{E98AEB78-723A-440B-8BB7-01D6ED7C03DD}"/>
              </a:ext>
            </a:extLst>
          </p:cNvPr>
          <p:cNvSpPr>
            <a:spLocks noGrp="1"/>
          </p:cNvSpPr>
          <p:nvPr>
            <p:ph type="sldNum" sz="quarter" idx="12"/>
          </p:nvPr>
        </p:nvSpPr>
        <p:spPr/>
        <p:txBody>
          <a:bodyPr/>
          <a:lstStyle/>
          <a:p>
            <a:fld id="{20E12F8D-37A0-40B6-87B4-EBE961E160C5}" type="slidenum">
              <a:rPr lang="it-IT" smtClean="0"/>
              <a:pPr/>
              <a:t>10</a:t>
            </a:fld>
            <a:r>
              <a:rPr lang="it-IT" dirty="0"/>
              <a:t> </a:t>
            </a:r>
          </a:p>
        </p:txBody>
      </p:sp>
    </p:spTree>
    <p:extLst>
      <p:ext uri="{BB962C8B-B14F-4D97-AF65-F5344CB8AC3E}">
        <p14:creationId xmlns:p14="http://schemas.microsoft.com/office/powerpoint/2010/main" val="3078672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32A97-F085-4FF8-A73E-37A7CEA90B3A}"/>
              </a:ext>
            </a:extLst>
          </p:cNvPr>
          <p:cNvSpPr>
            <a:spLocks noGrp="1"/>
          </p:cNvSpPr>
          <p:nvPr>
            <p:ph type="ctrTitle"/>
          </p:nvPr>
        </p:nvSpPr>
        <p:spPr>
          <a:xfrm>
            <a:off x="685800" y="637953"/>
            <a:ext cx="7772400" cy="674012"/>
          </a:xfrm>
        </p:spPr>
        <p:txBody>
          <a:bodyPr>
            <a:normAutofit/>
          </a:bodyPr>
          <a:lstStyle/>
          <a:p>
            <a:r>
              <a:rPr lang="it-IT" sz="2400" b="1" i="1" dirty="0">
                <a:solidFill>
                  <a:srgbClr val="FF0000"/>
                </a:solidFill>
                <a:effectLst>
                  <a:outerShdw blurRad="38100" dist="38100" dir="2700000" algn="tl">
                    <a:srgbClr val="000000">
                      <a:alpha val="43137"/>
                    </a:srgbClr>
                  </a:outerShdw>
                </a:effectLst>
                <a:highlight>
                  <a:srgbClr val="FFFF00"/>
                </a:highlight>
              </a:rPr>
              <a:t>I referti sulla finanza locale  </a:t>
            </a:r>
          </a:p>
        </p:txBody>
      </p:sp>
      <p:sp>
        <p:nvSpPr>
          <p:cNvPr id="3" name="Sottotitolo 2">
            <a:extLst>
              <a:ext uri="{FF2B5EF4-FFF2-40B4-BE49-F238E27FC236}">
                <a16:creationId xmlns:a16="http://schemas.microsoft.com/office/drawing/2014/main" id="{65995595-E25B-42E2-B006-EA8A296CFF37}"/>
              </a:ext>
            </a:extLst>
          </p:cNvPr>
          <p:cNvSpPr>
            <a:spLocks noGrp="1"/>
          </p:cNvSpPr>
          <p:nvPr>
            <p:ph type="subTitle" idx="1"/>
          </p:nvPr>
        </p:nvSpPr>
        <p:spPr>
          <a:xfrm>
            <a:off x="190920" y="1448270"/>
            <a:ext cx="8838780" cy="4908082"/>
          </a:xfrm>
        </p:spPr>
        <p:txBody>
          <a:bodyPr>
            <a:normAutofit fontScale="77500" lnSpcReduction="20000"/>
          </a:bodyPr>
          <a:lstStyle/>
          <a:p>
            <a:pPr marL="342900" indent="-342900" algn="just">
              <a:buFontTx/>
              <a:buChar char="-"/>
            </a:pPr>
            <a:r>
              <a:rPr lang="it-IT" b="1" dirty="0">
                <a:effectLst>
                  <a:outerShdw blurRad="38100" dist="38100" dir="2700000" algn="tl">
                    <a:srgbClr val="000000">
                      <a:alpha val="43137"/>
                    </a:srgbClr>
                  </a:outerShdw>
                </a:effectLst>
              </a:rPr>
              <a:t>Nei referti sulla finanza locale, incentrati sulla individuazione delle principali disfunzioni generatrici dello stato di dissesto finanziario, è alquanto ricorrente il dato patologico rilevabile sull’andamento della riscossione delle entrate tributarie, che raggiungono percentuali troppo basse ed insufficienti alla copertura della spesa corrente.</a:t>
            </a:r>
          </a:p>
          <a:p>
            <a:pPr marL="342900" indent="-342900" algn="just">
              <a:buFontTx/>
              <a:buChar char="-"/>
            </a:pPr>
            <a:r>
              <a:rPr lang="it-IT" b="1" dirty="0">
                <a:solidFill>
                  <a:srgbClr val="FF0000"/>
                </a:solidFill>
                <a:effectLst>
                  <a:outerShdw blurRad="38100" dist="38100" dir="2700000" algn="tl">
                    <a:srgbClr val="000000">
                      <a:alpha val="43137"/>
                    </a:srgbClr>
                  </a:outerShdw>
                </a:effectLst>
                <a:highlight>
                  <a:srgbClr val="00FFFF"/>
                </a:highlight>
              </a:rPr>
              <a:t>Sul profilo in esame assume rilevanza emblematica il richiamo dei contenuti della deliberazione n. 86/2020/GEST adottata dalla Sezione di controllo per la Regione Siciliana, già nella del 30 Giugno 2020 ("Finanza locale in Sicilia nel periodo 2017-2018"), che riconosce "la complessa situazione in cui si dibatte la finanza locale in Sicilia, soprattutto a cause delle difficoltà ad incrementare la capacità di riscossione delle entrate proprie, divenute il fulcro della gestione finanziaria a seguito delle drastica riduzione dei trasferimenti statali e delle difficoltà del bilancio regionale, che rendono difficilmente prevedibile un incremento dei trasferimenti regionali a sostegno dei precari equilibri di bilancio degli enti locali siciliani, ancor più in ragione delle contingenze legate alla pandemia in corso ed all'insufficienza delle misure di sostegno adottate sinora dallo Stato in favore delle amministrazioni locali col rischio concreto di rendere sempre meno agevole l'erogazione dei servizi essenziali in favore dei cittadini".</a:t>
            </a:r>
          </a:p>
          <a:p>
            <a:pPr marL="342900" indent="-342900" algn="just">
              <a:buFontTx/>
              <a:buChar char="-"/>
            </a:pPr>
            <a:r>
              <a:rPr lang="it-IT" b="1" dirty="0">
                <a:effectLst>
                  <a:outerShdw blurRad="38100" dist="38100" dir="2700000" algn="tl">
                    <a:srgbClr val="000000">
                      <a:alpha val="43137"/>
                    </a:srgbClr>
                  </a:outerShdw>
                </a:effectLst>
              </a:rPr>
              <a:t>Da tali considerazioni si rileva il nesso finanziario tra l’andamento della riscossione delle entrate locali e la copertura dei costi dei servizi essenziali, in un quadro contrassegnato dall’esiguità dei trasferimenti correnti, provenienti dal bilancio regionale e statale (</a:t>
            </a:r>
            <a:r>
              <a:rPr lang="it-IT" b="1" dirty="0">
                <a:solidFill>
                  <a:srgbClr val="FF0000"/>
                </a:solidFill>
                <a:effectLst>
                  <a:outerShdw blurRad="38100" dist="38100" dir="2700000" algn="tl">
                    <a:srgbClr val="000000">
                      <a:alpha val="43137"/>
                    </a:srgbClr>
                  </a:outerShdw>
                </a:effectLst>
                <a:highlight>
                  <a:srgbClr val="00FF00"/>
                </a:highlight>
              </a:rPr>
              <a:t>v. deliberazione 319/2024/GEST/ finanza locale siciliana</a:t>
            </a:r>
            <a:r>
              <a:rPr lang="it-IT" b="1" dirty="0">
                <a:effectLst>
                  <a:outerShdw blurRad="38100" dist="38100" dir="2700000" algn="tl">
                    <a:srgbClr val="000000">
                      <a:alpha val="43137"/>
                    </a:srgbClr>
                  </a:outerShdw>
                </a:effectLst>
              </a:rPr>
              <a:t>).</a:t>
            </a:r>
            <a:endParaRPr lang="it-IT" dirty="0"/>
          </a:p>
        </p:txBody>
      </p:sp>
      <p:sp>
        <p:nvSpPr>
          <p:cNvPr id="4" name="Segnaposto piè di pagina 3">
            <a:extLst>
              <a:ext uri="{FF2B5EF4-FFF2-40B4-BE49-F238E27FC236}">
                <a16:creationId xmlns:a16="http://schemas.microsoft.com/office/drawing/2014/main" id="{07D4F86C-4096-4921-ACB6-094BFFB448EF}"/>
              </a:ext>
            </a:extLst>
          </p:cNvPr>
          <p:cNvSpPr>
            <a:spLocks noGrp="1"/>
          </p:cNvSpPr>
          <p:nvPr>
            <p:ph type="ftr" sz="quarter" idx="11"/>
          </p:nvPr>
        </p:nvSpPr>
        <p:spPr/>
        <p:txBody>
          <a:bodyPr/>
          <a:lstStyle/>
          <a:p>
            <a:pPr algn="l"/>
            <a:r>
              <a:rPr lang="it-IT" sz="1400" dirty="0"/>
              <a:t>Salvatore Pilato</a:t>
            </a:r>
          </a:p>
        </p:txBody>
      </p:sp>
      <p:pic>
        <p:nvPicPr>
          <p:cNvPr id="7" name="Segnaposto immagine 6">
            <a:extLst>
              <a:ext uri="{FF2B5EF4-FFF2-40B4-BE49-F238E27FC236}">
                <a16:creationId xmlns:a16="http://schemas.microsoft.com/office/drawing/2014/main" id="{34D9DDFF-83B1-1192-D64D-9FC68004E04D}"/>
              </a:ext>
            </a:extLst>
          </p:cNvPr>
          <p:cNvPicPr>
            <a:picLocks noGrp="1" noChangeAspect="1"/>
          </p:cNvPicPr>
          <p:nvPr>
            <p:ph type="pic" sz="quarter" idx="13"/>
          </p:nvPr>
        </p:nvPicPr>
        <p:blipFill>
          <a:blip r:embed="rId2"/>
          <a:srcRect t="24834" b="24834"/>
          <a:stretch>
            <a:fillRect/>
          </a:stretch>
        </p:blipFill>
        <p:spPr>
          <a:xfrm>
            <a:off x="0" y="1588"/>
            <a:ext cx="9144000" cy="500060"/>
          </a:xfrm>
          <a:prstGeom prst="rect">
            <a:avLst/>
          </a:prstGeom>
        </p:spPr>
      </p:pic>
      <p:sp>
        <p:nvSpPr>
          <p:cNvPr id="6" name="Segnaposto numero diapositiva 5">
            <a:extLst>
              <a:ext uri="{FF2B5EF4-FFF2-40B4-BE49-F238E27FC236}">
                <a16:creationId xmlns:a16="http://schemas.microsoft.com/office/drawing/2014/main" id="{E98AEB78-723A-440B-8BB7-01D6ED7C03DD}"/>
              </a:ext>
            </a:extLst>
          </p:cNvPr>
          <p:cNvSpPr>
            <a:spLocks noGrp="1"/>
          </p:cNvSpPr>
          <p:nvPr>
            <p:ph type="sldNum" sz="quarter" idx="12"/>
          </p:nvPr>
        </p:nvSpPr>
        <p:spPr/>
        <p:txBody>
          <a:bodyPr/>
          <a:lstStyle/>
          <a:p>
            <a:fld id="{20E12F8D-37A0-40B6-87B4-EBE961E160C5}" type="slidenum">
              <a:rPr lang="it-IT" smtClean="0"/>
              <a:pPr/>
              <a:t>11</a:t>
            </a:fld>
            <a:r>
              <a:rPr lang="it-IT" dirty="0"/>
              <a:t> </a:t>
            </a:r>
          </a:p>
        </p:txBody>
      </p:sp>
    </p:spTree>
    <p:extLst>
      <p:ext uri="{BB962C8B-B14F-4D97-AF65-F5344CB8AC3E}">
        <p14:creationId xmlns:p14="http://schemas.microsoft.com/office/powerpoint/2010/main" val="322648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32A97-F085-4FF8-A73E-37A7CEA90B3A}"/>
              </a:ext>
            </a:extLst>
          </p:cNvPr>
          <p:cNvSpPr>
            <a:spLocks noGrp="1"/>
          </p:cNvSpPr>
          <p:nvPr>
            <p:ph type="ctrTitle"/>
          </p:nvPr>
        </p:nvSpPr>
        <p:spPr>
          <a:xfrm>
            <a:off x="268816" y="637953"/>
            <a:ext cx="8875183" cy="674012"/>
          </a:xfrm>
        </p:spPr>
        <p:txBody>
          <a:bodyPr>
            <a:normAutofit/>
          </a:bodyPr>
          <a:lstStyle/>
          <a:p>
            <a:r>
              <a:rPr lang="it-IT" sz="2400" b="1" i="1" dirty="0">
                <a:solidFill>
                  <a:srgbClr val="FF0000"/>
                </a:solidFill>
                <a:effectLst>
                  <a:outerShdw blurRad="38100" dist="38100" dir="2700000" algn="tl">
                    <a:srgbClr val="000000">
                      <a:alpha val="43137"/>
                    </a:srgbClr>
                  </a:outerShdw>
                </a:effectLst>
                <a:highlight>
                  <a:srgbClr val="FFFF00"/>
                </a:highlight>
              </a:rPr>
              <a:t>Dal rapporto annuale Bankitalia sull’economia della Sicilia- giugno 2025</a:t>
            </a:r>
          </a:p>
        </p:txBody>
      </p:sp>
      <p:sp>
        <p:nvSpPr>
          <p:cNvPr id="3" name="Sottotitolo 2">
            <a:extLst>
              <a:ext uri="{FF2B5EF4-FFF2-40B4-BE49-F238E27FC236}">
                <a16:creationId xmlns:a16="http://schemas.microsoft.com/office/drawing/2014/main" id="{65995595-E25B-42E2-B006-EA8A296CFF37}"/>
              </a:ext>
            </a:extLst>
          </p:cNvPr>
          <p:cNvSpPr>
            <a:spLocks noGrp="1"/>
          </p:cNvSpPr>
          <p:nvPr>
            <p:ph type="subTitle" idx="1"/>
          </p:nvPr>
        </p:nvSpPr>
        <p:spPr>
          <a:xfrm>
            <a:off x="268816" y="1311966"/>
            <a:ext cx="8760883" cy="5044386"/>
          </a:xfrm>
        </p:spPr>
        <p:txBody>
          <a:bodyPr>
            <a:normAutofit fontScale="70000" lnSpcReduction="20000"/>
          </a:bodyPr>
          <a:lstStyle/>
          <a:p>
            <a:pPr marL="342900" indent="-342900" algn="just">
              <a:buFontTx/>
              <a:buChar char="-"/>
            </a:pPr>
            <a:endParaRPr lang="it-IT" b="1" dirty="0">
              <a:effectLst>
                <a:outerShdw blurRad="38100" dist="38100" dir="2700000" algn="tl">
                  <a:srgbClr val="000000">
                    <a:alpha val="43137"/>
                  </a:srgbClr>
                </a:outerShdw>
              </a:effectLst>
              <a:highlight>
                <a:srgbClr val="00FF00"/>
              </a:highlight>
            </a:endParaRPr>
          </a:p>
          <a:p>
            <a:pPr marL="342900" indent="-342900" algn="just">
              <a:buFontTx/>
              <a:buChar char="-"/>
            </a:pPr>
            <a:r>
              <a:rPr lang="it-IT" b="1" dirty="0">
                <a:effectLst>
                  <a:outerShdw blurRad="38100" dist="38100" dir="2700000" algn="tl">
                    <a:srgbClr val="000000">
                      <a:alpha val="43137"/>
                    </a:srgbClr>
                  </a:outerShdw>
                </a:effectLst>
              </a:rPr>
              <a:t>Gli incassi correnti dei Comuni siciliani, pari a 1.161 euro pro capite, hanno continuato a crescere, ma in misura minore rispetto alla media nazionale e delle RSS (7,3 per cento a fronte dell’8,6 e 10,6, rispettivamente). Le entrate tributarie, pari a circa i due quinti del totale, sono aumentate del 9,1 per cento, meno che nelle aree di confronto; alla dinamica hanno contribuito tutti i principali tributi comunali inclusa la Tari, che finanzia il servizio di raccolta e smaltimento dei rifiuti urbani.</a:t>
            </a:r>
          </a:p>
          <a:p>
            <a:pPr marL="342900" indent="-342900" algn="just">
              <a:buFontTx/>
              <a:buChar char="-"/>
            </a:pPr>
            <a:r>
              <a:rPr lang="it-IT" b="1" i="1" dirty="0">
                <a:solidFill>
                  <a:srgbClr val="FF0000"/>
                </a:solidFill>
                <a:effectLst>
                  <a:outerShdw blurRad="38100" dist="38100" dir="2700000" algn="tl">
                    <a:srgbClr val="000000">
                      <a:alpha val="43137"/>
                    </a:srgbClr>
                  </a:outerShdw>
                </a:effectLst>
                <a:highlight>
                  <a:srgbClr val="00FFFF"/>
                </a:highlight>
              </a:rPr>
              <a:t>La politica fiscale dei Comuni su alcuni tributi </a:t>
            </a:r>
            <a:r>
              <a:rPr lang="it-IT" b="1" dirty="0">
                <a:effectLst>
                  <a:outerShdw blurRad="38100" dist="38100" dir="2700000" algn="tl">
                    <a:srgbClr val="000000">
                      <a:alpha val="43137"/>
                    </a:srgbClr>
                  </a:outerShdw>
                </a:effectLst>
              </a:rPr>
              <a:t>– </a:t>
            </a:r>
            <a:r>
              <a:rPr lang="it-IT" b="1" dirty="0">
                <a:solidFill>
                  <a:srgbClr val="FF0000"/>
                </a:solidFill>
                <a:effectLst>
                  <a:outerShdw blurRad="38100" dist="38100" dir="2700000" algn="tl">
                    <a:srgbClr val="000000">
                      <a:alpha val="43137"/>
                    </a:srgbClr>
                  </a:outerShdw>
                </a:effectLst>
              </a:rPr>
              <a:t>Le entrate tributarie locali dipendono dal livello delle basi imponibili, definite prevalentemente dalla normativa nazionale, e dal sistema di aliquote, esenzioni e agevolazioni di ciascuna imposta che gli enti territoriali possono entro certi limiti modificare</a:t>
            </a:r>
            <a:r>
              <a:rPr lang="it-IT" b="1" dirty="0">
                <a:effectLst>
                  <a:outerShdw blurRad="38100" dist="38100" dir="2700000" algn="tl">
                    <a:srgbClr val="000000">
                      <a:alpha val="43137"/>
                    </a:srgbClr>
                  </a:outerShdw>
                </a:effectLst>
              </a:rPr>
              <a:t>. </a:t>
            </a:r>
            <a:r>
              <a:rPr lang="it-IT" b="1" dirty="0">
                <a:effectLst>
                  <a:outerShdw blurRad="38100" dist="38100" dir="2700000" algn="tl">
                    <a:srgbClr val="000000">
                      <a:alpha val="43137"/>
                    </a:srgbClr>
                  </a:outerShdw>
                </a:effectLst>
                <a:highlight>
                  <a:srgbClr val="00FF00"/>
                </a:highlight>
              </a:rPr>
              <a:t>In Sicilia il gettito rinveniente dai tributi comunali è significativamente inferiore alla media nazionale, soprattutto per le minori basi imponibili. Gli incassi sono influenzati anche dalle difficoltà di riscossione degli enti</a:t>
            </a:r>
            <a:r>
              <a:rPr lang="it-IT" b="1" dirty="0">
                <a:effectLst>
                  <a:outerShdw blurRad="38100" dist="38100" dir="2700000" algn="tl">
                    <a:srgbClr val="000000">
                      <a:alpha val="43137"/>
                    </a:srgbClr>
                  </a:outerShdw>
                </a:effectLst>
              </a:rPr>
              <a:t>; in base a una recente indagine della Corte dei conti, la Sicilia risulta, dopo il Lazio, la regione con il minore rapporto tra riscossioni e accertamenti per i Comuni, con un gap pari a 244 euro pro capite (a fronte di 159 nella media nazionale) e un ammontare totale di quasi un miliardo di euro di mancati incassi nel 2023; secondo le stime della Corte dei conti, se raggiungessero la percentuale nazionale media di riscossione, i Comuni siciliani potrebbero incrementare le proprie entrate correnti di oltre il 7 per cento, per un ammontare annuo di circa 400 milioni.</a:t>
            </a:r>
          </a:p>
          <a:p>
            <a:pPr marL="342900" indent="-342900" algn="just">
              <a:buFontTx/>
              <a:buChar char="-"/>
            </a:pPr>
            <a:r>
              <a:rPr lang="it-IT" b="1" dirty="0">
                <a:effectLst>
                  <a:outerShdw blurRad="38100" dist="38100" dir="2700000" algn="tl">
                    <a:srgbClr val="000000">
                      <a:alpha val="43137"/>
                    </a:srgbClr>
                  </a:outerShdw>
                </a:effectLst>
              </a:rPr>
              <a:t>L’imposta municipale propria (Imu), che è applicata principalmente sulle abitazioni non di residenza, e l’addizionale all’Irpef sono due tra i principali tributi comunali, rappresentando rispettivamente il 19 e il 5 per cento delle entrate correnti dei Comuni siciliani (24 e 7 nella media nazionale).</a:t>
            </a:r>
          </a:p>
        </p:txBody>
      </p:sp>
      <p:sp>
        <p:nvSpPr>
          <p:cNvPr id="4" name="Segnaposto piè di pagina 3">
            <a:extLst>
              <a:ext uri="{FF2B5EF4-FFF2-40B4-BE49-F238E27FC236}">
                <a16:creationId xmlns:a16="http://schemas.microsoft.com/office/drawing/2014/main" id="{07D4F86C-4096-4921-ACB6-094BFFB448EF}"/>
              </a:ext>
            </a:extLst>
          </p:cNvPr>
          <p:cNvSpPr>
            <a:spLocks noGrp="1"/>
          </p:cNvSpPr>
          <p:nvPr>
            <p:ph type="ftr" sz="quarter" idx="11"/>
          </p:nvPr>
        </p:nvSpPr>
        <p:spPr/>
        <p:txBody>
          <a:bodyPr/>
          <a:lstStyle/>
          <a:p>
            <a:pPr algn="l"/>
            <a:r>
              <a:rPr lang="it-IT" sz="1400" dirty="0"/>
              <a:t>Salvatore Pilato</a:t>
            </a:r>
          </a:p>
        </p:txBody>
      </p:sp>
      <p:pic>
        <p:nvPicPr>
          <p:cNvPr id="7" name="Segnaposto immagine 6">
            <a:extLst>
              <a:ext uri="{FF2B5EF4-FFF2-40B4-BE49-F238E27FC236}">
                <a16:creationId xmlns:a16="http://schemas.microsoft.com/office/drawing/2014/main" id="{34D9DDFF-83B1-1192-D64D-9FC68004E04D}"/>
              </a:ext>
            </a:extLst>
          </p:cNvPr>
          <p:cNvPicPr>
            <a:picLocks noGrp="1" noChangeAspect="1"/>
          </p:cNvPicPr>
          <p:nvPr>
            <p:ph type="pic" sz="quarter" idx="13"/>
          </p:nvPr>
        </p:nvPicPr>
        <p:blipFill>
          <a:blip r:embed="rId2"/>
          <a:srcRect t="24834" b="24834"/>
          <a:stretch>
            <a:fillRect/>
          </a:stretch>
        </p:blipFill>
        <p:spPr>
          <a:xfrm>
            <a:off x="0" y="1588"/>
            <a:ext cx="9144000" cy="674012"/>
          </a:xfrm>
          <a:prstGeom prst="rect">
            <a:avLst/>
          </a:prstGeom>
        </p:spPr>
      </p:pic>
      <p:sp>
        <p:nvSpPr>
          <p:cNvPr id="6" name="Segnaposto numero diapositiva 5">
            <a:extLst>
              <a:ext uri="{FF2B5EF4-FFF2-40B4-BE49-F238E27FC236}">
                <a16:creationId xmlns:a16="http://schemas.microsoft.com/office/drawing/2014/main" id="{E98AEB78-723A-440B-8BB7-01D6ED7C03DD}"/>
              </a:ext>
            </a:extLst>
          </p:cNvPr>
          <p:cNvSpPr>
            <a:spLocks noGrp="1"/>
          </p:cNvSpPr>
          <p:nvPr>
            <p:ph type="sldNum" sz="quarter" idx="12"/>
          </p:nvPr>
        </p:nvSpPr>
        <p:spPr/>
        <p:txBody>
          <a:bodyPr/>
          <a:lstStyle/>
          <a:p>
            <a:fld id="{20E12F8D-37A0-40B6-87B4-EBE961E160C5}" type="slidenum">
              <a:rPr lang="it-IT" smtClean="0"/>
              <a:pPr/>
              <a:t>12</a:t>
            </a:fld>
            <a:r>
              <a:rPr lang="it-IT" dirty="0"/>
              <a:t> </a:t>
            </a:r>
          </a:p>
        </p:txBody>
      </p:sp>
    </p:spTree>
    <p:extLst>
      <p:ext uri="{BB962C8B-B14F-4D97-AF65-F5344CB8AC3E}">
        <p14:creationId xmlns:p14="http://schemas.microsoft.com/office/powerpoint/2010/main" val="88449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BA746-01D1-CAFD-25EB-4A3AAFCA969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AC671A2-44CD-B55A-BB77-0DE55B60C77A}"/>
              </a:ext>
            </a:extLst>
          </p:cNvPr>
          <p:cNvSpPr>
            <a:spLocks noGrp="1"/>
          </p:cNvSpPr>
          <p:nvPr>
            <p:ph type="ctrTitle"/>
          </p:nvPr>
        </p:nvSpPr>
        <p:spPr>
          <a:xfrm>
            <a:off x="268816" y="501648"/>
            <a:ext cx="8875183" cy="684057"/>
          </a:xfrm>
        </p:spPr>
        <p:txBody>
          <a:bodyPr>
            <a:normAutofit fontScale="90000"/>
          </a:bodyPr>
          <a:lstStyle/>
          <a:p>
            <a:r>
              <a:rPr lang="it-IT" sz="2400" b="1" i="1" dirty="0">
                <a:solidFill>
                  <a:srgbClr val="FF0000"/>
                </a:solidFill>
                <a:effectLst>
                  <a:outerShdw blurRad="38100" dist="38100" dir="2700000" algn="tl">
                    <a:srgbClr val="000000">
                      <a:alpha val="43137"/>
                    </a:srgbClr>
                  </a:outerShdw>
                </a:effectLst>
                <a:highlight>
                  <a:srgbClr val="FFFF00"/>
                </a:highlight>
              </a:rPr>
              <a:t>Uno sguardo di sintesi dei dati finanziari 2022.2024 [v. “</a:t>
            </a:r>
            <a:r>
              <a:rPr lang="it-IT" sz="2400" b="1" i="1" dirty="0">
                <a:solidFill>
                  <a:srgbClr val="FF0000"/>
                </a:solidFill>
                <a:effectLst>
                  <a:outerShdw blurRad="38100" dist="38100" dir="2700000" algn="tl">
                    <a:srgbClr val="000000">
                      <a:alpha val="43137"/>
                    </a:srgbClr>
                  </a:outerShdw>
                </a:effectLst>
                <a:highlight>
                  <a:srgbClr val="00FF00"/>
                </a:highlight>
              </a:rPr>
              <a:t>tax gap</a:t>
            </a:r>
            <a:r>
              <a:rPr lang="it-IT" sz="2400" b="1" i="1" dirty="0">
                <a:solidFill>
                  <a:srgbClr val="FF0000"/>
                </a:solidFill>
                <a:effectLst>
                  <a:outerShdw blurRad="38100" dist="38100" dir="2700000" algn="tl">
                    <a:srgbClr val="000000">
                      <a:alpha val="43137"/>
                    </a:srgbClr>
                  </a:outerShdw>
                </a:effectLst>
                <a:highlight>
                  <a:srgbClr val="FFFF00"/>
                </a:highlight>
              </a:rPr>
              <a:t>” rappresentato dalla differenza tra il gettito potenziale e quella realmente incassato] </a:t>
            </a:r>
          </a:p>
        </p:txBody>
      </p:sp>
      <p:sp>
        <p:nvSpPr>
          <p:cNvPr id="3" name="Sottotitolo 2">
            <a:extLst>
              <a:ext uri="{FF2B5EF4-FFF2-40B4-BE49-F238E27FC236}">
                <a16:creationId xmlns:a16="http://schemas.microsoft.com/office/drawing/2014/main" id="{201C7286-4020-DB5D-825C-2FA0F6181039}"/>
              </a:ext>
            </a:extLst>
          </p:cNvPr>
          <p:cNvSpPr>
            <a:spLocks noGrp="1"/>
          </p:cNvSpPr>
          <p:nvPr>
            <p:ph type="subTitle" idx="1"/>
          </p:nvPr>
        </p:nvSpPr>
        <p:spPr>
          <a:xfrm>
            <a:off x="-1" y="1065125"/>
            <a:ext cx="9144000" cy="5456255"/>
          </a:xfrm>
        </p:spPr>
        <p:txBody>
          <a:bodyPr>
            <a:normAutofit fontScale="55000" lnSpcReduction="20000"/>
          </a:bodyPr>
          <a:lstStyle/>
          <a:p>
            <a:pPr marL="342900" indent="-342900" algn="just">
              <a:buFontTx/>
              <a:buChar char="-"/>
            </a:pPr>
            <a:endParaRPr lang="it-IT" b="1" dirty="0">
              <a:effectLst>
                <a:outerShdw blurRad="38100" dist="38100" dir="2700000" algn="tl">
                  <a:srgbClr val="000000">
                    <a:alpha val="43137"/>
                  </a:srgbClr>
                </a:outerShdw>
              </a:effectLst>
              <a:highlight>
                <a:srgbClr val="00FF00"/>
              </a:highlight>
            </a:endParaRPr>
          </a:p>
          <a:p>
            <a:pPr marL="342900" indent="-342900" algn="just">
              <a:buFontTx/>
              <a:buChar char="-"/>
            </a:pPr>
            <a:r>
              <a:rPr lang="it-IT" sz="2500" b="1" dirty="0">
                <a:solidFill>
                  <a:srgbClr val="FF0000"/>
                </a:solidFill>
                <a:effectLst>
                  <a:outerShdw blurRad="38100" dist="38100" dir="2700000" algn="tl">
                    <a:srgbClr val="000000">
                      <a:alpha val="43137"/>
                    </a:srgbClr>
                  </a:outerShdw>
                </a:effectLst>
                <a:highlight>
                  <a:srgbClr val="00FFFF"/>
                </a:highlight>
              </a:rPr>
              <a:t>Comuni- Entrate- </a:t>
            </a:r>
            <a:r>
              <a:rPr lang="it-IT" sz="2500" b="1" dirty="0">
                <a:effectLst>
                  <a:outerShdw blurRad="38100" dist="38100" dir="2700000" algn="tl">
                    <a:srgbClr val="000000">
                      <a:alpha val="43137"/>
                    </a:srgbClr>
                  </a:outerShdw>
                </a:effectLst>
              </a:rPr>
              <a:t>Nel periodo 2022-2024 a livello nazionale le entrate pubbliche  di parte corrente sono aumentate, trainate dall’andamento positivo delle imposte dirette - attribuibile al buon andamento del mercato del lavoro e agli elevati profitti di impresa, che hanno determinato una crescita del gettito sia per l’Irpef sia per l’Ires - e di quelle indirette, principalmente per il marcato rialzo di quelle sui consumi di energia elettrica e di oli minerali e derivati. In tale contesto, le entrate tributarie dei Comuni si mantengono piuttosto stabili nel periodo 2022-2023, mentre nel 2024 mostrano un trend ascendente sostenuto sia dall’aumento delle riscossioni da IMU sia da quelle collegate alla TARI e all’imposta di soggiorno. </a:t>
            </a:r>
          </a:p>
          <a:p>
            <a:pPr marL="342900" indent="-342900" algn="just">
              <a:buFontTx/>
              <a:buChar char="-"/>
            </a:pPr>
            <a:r>
              <a:rPr lang="it-IT" sz="2500" b="1" dirty="0">
                <a:effectLst>
                  <a:outerShdw blurRad="38100" dist="38100" dir="2700000" algn="tl">
                    <a:srgbClr val="000000">
                      <a:alpha val="43137"/>
                    </a:srgbClr>
                  </a:outerShdw>
                </a:effectLst>
              </a:rPr>
              <a:t>Va osservato, a questo proposito, che le riscossioni IMU tendono a non presentare marcate oscillazioni nel tempo per varie ragioni, fra cui la staticità delle rendite catastali, che costituiscono la base imponibile del tributo; la soglia dello sforzo fiscale dei Comuni, che sembra aver quasi ovunque raggiunto il suo limite massimo; la presenza di un tax gap stimato mediamente intorno al 20% (cfr. MEF, Relazione sull’evasione fiscale e contributiva 2024), sebbene con oscillazioni significative sul territorio nazionale. </a:t>
            </a:r>
            <a:r>
              <a:rPr lang="it-IT" sz="2500" b="1" dirty="0">
                <a:solidFill>
                  <a:srgbClr val="FF0000"/>
                </a:solidFill>
                <a:effectLst>
                  <a:outerShdw blurRad="38100" dist="38100" dir="2700000" algn="tl">
                    <a:srgbClr val="000000">
                      <a:alpha val="43137"/>
                    </a:srgbClr>
                  </a:outerShdw>
                </a:effectLst>
                <a:highlight>
                  <a:srgbClr val="00FF00"/>
                </a:highlight>
              </a:rPr>
              <a:t>Per tutti i Comuni, a prescindere dalla loro dimensione, la chiave per ridurre il tax gap IMU resta l’adozione di strategie mirate di accertamento, un maggiore utilizzo delle tecnologie per l’analisi dei dati e un costante investimento nella formazione del personale per migliorare le capacità operative degli uffici tributi</a:t>
            </a:r>
            <a:r>
              <a:rPr lang="it-IT" sz="2500" b="1" dirty="0">
                <a:effectLst>
                  <a:outerShdw blurRad="38100" dist="38100" dir="2700000" algn="tl">
                    <a:srgbClr val="000000">
                      <a:alpha val="43137"/>
                    </a:srgbClr>
                  </a:outerShdw>
                </a:effectLst>
              </a:rPr>
              <a:t>.</a:t>
            </a:r>
          </a:p>
          <a:p>
            <a:pPr marL="342900" indent="-342900" algn="just">
              <a:buFontTx/>
              <a:buChar char="-"/>
            </a:pPr>
            <a:r>
              <a:rPr lang="it-IT" sz="2500" b="1" dirty="0">
                <a:effectLst>
                  <a:outerShdw blurRad="38100" dist="38100" dir="2700000" algn="tl">
                    <a:srgbClr val="000000">
                      <a:alpha val="43137"/>
                    </a:srgbClr>
                  </a:outerShdw>
                </a:effectLst>
              </a:rPr>
              <a:t>Per quanto attiene all’aumento delle riscossioni TARI a cui si assiste nel 2024, esso è molto probabilmente collegato alle conseguenze della delibera n. 41 del 6 febbraio 2024 dell'Arera, in virtù della quale le amministrazioni comunali hanno rideterminato le tariffe applicate spostando il carico fiscale verso le famiglie, per sostenere le attività economiche. Le stime fatte dal MEF sul tax gap in materia di TARI sono infatti più elevate rispetto a quelle relative all’IMU, toccando una quota media di tributo non riscosso del 30% circa. Questo valore è del resto in linea con i dati di bilancio presenti in BDAP, che per il periodo 2022-2023 evidenziano un tasso di riscossione del titolo I mediamente del 75%, con conseguente trasformazione in residui attivi di circa un quarto dei tributi accertati. Questi residui, a loro volta, presentano un tasso di smaltimento medio del 26% per cui verranno eliminati dalle scritture contabili – in seguito a riscossione o a eliminazione – in circa quattro anni. Appare opportuno evidenziare che la mancata riscossione di parte della TARI compromette l’integrale copertura dei costi di gestione dei rifiuti con gli introiti del tributo e comporta accantonamenti al FCDE. </a:t>
            </a:r>
          </a:p>
          <a:p>
            <a:pPr marL="342900" indent="-342900" algn="just">
              <a:buFontTx/>
              <a:buChar char="-"/>
            </a:pPr>
            <a:r>
              <a:rPr lang="it-IT" sz="2500" b="1" dirty="0">
                <a:solidFill>
                  <a:srgbClr val="FF0000"/>
                </a:solidFill>
                <a:effectLst>
                  <a:outerShdw blurRad="38100" dist="38100" dir="2700000" algn="tl">
                    <a:srgbClr val="000000">
                      <a:alpha val="43137"/>
                    </a:srgbClr>
                  </a:outerShdw>
                </a:effectLst>
                <a:highlight>
                  <a:srgbClr val="00FF00"/>
                </a:highlight>
              </a:rPr>
              <a:t>A prescindere dalla dimensione dei Comuni è auspicabile per ridurre il tax gap nella riscossione dei tributi locali l’adozione di strategie mirate di accertamento, un maggiore utilizzo delle tecnologie per l’analisi dei dati e un costante investimento nella formazione del personale per migliorare le capacità operative degli uffici tributi. </a:t>
            </a:r>
          </a:p>
        </p:txBody>
      </p:sp>
      <p:sp>
        <p:nvSpPr>
          <p:cNvPr id="4" name="Segnaposto piè di pagina 3">
            <a:extLst>
              <a:ext uri="{FF2B5EF4-FFF2-40B4-BE49-F238E27FC236}">
                <a16:creationId xmlns:a16="http://schemas.microsoft.com/office/drawing/2014/main" id="{F92E222C-BDA2-1DB5-E234-02C5033084CD}"/>
              </a:ext>
            </a:extLst>
          </p:cNvPr>
          <p:cNvSpPr>
            <a:spLocks noGrp="1"/>
          </p:cNvSpPr>
          <p:nvPr>
            <p:ph type="ftr" sz="quarter" idx="11"/>
          </p:nvPr>
        </p:nvSpPr>
        <p:spPr/>
        <p:txBody>
          <a:bodyPr/>
          <a:lstStyle/>
          <a:p>
            <a:pPr algn="l"/>
            <a:r>
              <a:rPr lang="it-IT" sz="1400" dirty="0"/>
              <a:t>Salvatore Pilato</a:t>
            </a:r>
          </a:p>
        </p:txBody>
      </p:sp>
      <p:pic>
        <p:nvPicPr>
          <p:cNvPr id="7" name="Segnaposto immagine 6">
            <a:extLst>
              <a:ext uri="{FF2B5EF4-FFF2-40B4-BE49-F238E27FC236}">
                <a16:creationId xmlns:a16="http://schemas.microsoft.com/office/drawing/2014/main" id="{BBBBD9FE-C20E-0558-536A-143712B946B0}"/>
              </a:ext>
            </a:extLst>
          </p:cNvPr>
          <p:cNvPicPr>
            <a:picLocks noGrp="1" noChangeAspect="1"/>
          </p:cNvPicPr>
          <p:nvPr>
            <p:ph type="pic" sz="quarter" idx="13"/>
          </p:nvPr>
        </p:nvPicPr>
        <p:blipFill>
          <a:blip r:embed="rId2"/>
          <a:srcRect t="24834" b="24834"/>
          <a:stretch>
            <a:fillRect/>
          </a:stretch>
        </p:blipFill>
        <p:spPr>
          <a:xfrm>
            <a:off x="0" y="1588"/>
            <a:ext cx="9144000" cy="500060"/>
          </a:xfrm>
          <a:prstGeom prst="rect">
            <a:avLst/>
          </a:prstGeom>
        </p:spPr>
      </p:pic>
      <p:sp>
        <p:nvSpPr>
          <p:cNvPr id="6" name="Segnaposto numero diapositiva 5">
            <a:extLst>
              <a:ext uri="{FF2B5EF4-FFF2-40B4-BE49-F238E27FC236}">
                <a16:creationId xmlns:a16="http://schemas.microsoft.com/office/drawing/2014/main" id="{2AF6962F-5A08-5DCC-C028-337281843CB0}"/>
              </a:ext>
            </a:extLst>
          </p:cNvPr>
          <p:cNvSpPr>
            <a:spLocks noGrp="1"/>
          </p:cNvSpPr>
          <p:nvPr>
            <p:ph type="sldNum" sz="quarter" idx="12"/>
          </p:nvPr>
        </p:nvSpPr>
        <p:spPr/>
        <p:txBody>
          <a:bodyPr/>
          <a:lstStyle/>
          <a:p>
            <a:fld id="{20E12F8D-37A0-40B6-87B4-EBE961E160C5}" type="slidenum">
              <a:rPr lang="it-IT" smtClean="0"/>
              <a:pPr/>
              <a:t>13</a:t>
            </a:fld>
            <a:r>
              <a:rPr lang="it-IT" dirty="0"/>
              <a:t> </a:t>
            </a:r>
          </a:p>
        </p:txBody>
      </p:sp>
    </p:spTree>
    <p:extLst>
      <p:ext uri="{BB962C8B-B14F-4D97-AF65-F5344CB8AC3E}">
        <p14:creationId xmlns:p14="http://schemas.microsoft.com/office/powerpoint/2010/main" val="15382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C2DF7B-6B22-46FF-8071-A7416B292FBE}"/>
              </a:ext>
            </a:extLst>
          </p:cNvPr>
          <p:cNvSpPr>
            <a:spLocks noGrp="1"/>
          </p:cNvSpPr>
          <p:nvPr>
            <p:ph type="ctrTitle"/>
          </p:nvPr>
        </p:nvSpPr>
        <p:spPr>
          <a:xfrm>
            <a:off x="365760" y="551669"/>
            <a:ext cx="8317064" cy="509588"/>
          </a:xfrm>
        </p:spPr>
        <p:txBody>
          <a:bodyPr>
            <a:normAutofit/>
          </a:bodyPr>
          <a:lstStyle/>
          <a:p>
            <a:r>
              <a:rPr lang="it-IT" sz="2400" b="1" i="1" dirty="0">
                <a:solidFill>
                  <a:srgbClr val="FF0000"/>
                </a:solidFill>
                <a:effectLst>
                  <a:outerShdw blurRad="38100" dist="38100" dir="2700000" algn="tl">
                    <a:srgbClr val="000000">
                      <a:alpha val="43137"/>
                    </a:srgbClr>
                  </a:outerShdw>
                </a:effectLst>
                <a:highlight>
                  <a:srgbClr val="00FF00"/>
                </a:highlight>
              </a:rPr>
              <a:t>La riforma fiscale per gli enti locali</a:t>
            </a:r>
          </a:p>
        </p:txBody>
      </p:sp>
      <p:sp>
        <p:nvSpPr>
          <p:cNvPr id="3" name="Sottotitolo 2">
            <a:extLst>
              <a:ext uri="{FF2B5EF4-FFF2-40B4-BE49-F238E27FC236}">
                <a16:creationId xmlns:a16="http://schemas.microsoft.com/office/drawing/2014/main" id="{7FABE732-3499-47A4-8193-CB07243D4F73}"/>
              </a:ext>
            </a:extLst>
          </p:cNvPr>
          <p:cNvSpPr>
            <a:spLocks noGrp="1"/>
          </p:cNvSpPr>
          <p:nvPr>
            <p:ph type="subTitle" idx="1"/>
          </p:nvPr>
        </p:nvSpPr>
        <p:spPr>
          <a:xfrm>
            <a:off x="453224" y="1343770"/>
            <a:ext cx="8576475" cy="4962562"/>
          </a:xfrm>
        </p:spPr>
        <p:txBody>
          <a:bodyPr>
            <a:normAutofit fontScale="70000" lnSpcReduction="20000"/>
          </a:bodyPr>
          <a:lstStyle/>
          <a:p>
            <a:pPr algn="just"/>
            <a:r>
              <a:rPr lang="it-IT" b="1" dirty="0">
                <a:effectLst>
                  <a:outerShdw blurRad="38100" dist="38100" dir="2700000" algn="tl">
                    <a:srgbClr val="000000">
                      <a:alpha val="43137"/>
                    </a:srgbClr>
                  </a:outerShdw>
                </a:effectLst>
              </a:rPr>
              <a:t>Il percorso autonomistico iniziato con la riforma costituzionale del titolo V del 2001, poi declinato nei contenuti inseriti nella legge delega n. 42 del 2009 sul federalismo fiscale e, in particolare, dei decreti delegati che hanno delineato il nuovo assetto autonomistico a livello territoriale, procede lentamente. </a:t>
            </a:r>
            <a:r>
              <a:rPr lang="it-IT" b="1" dirty="0">
                <a:solidFill>
                  <a:srgbClr val="FF0000"/>
                </a:solidFill>
                <a:effectLst>
                  <a:outerShdw blurRad="38100" dist="38100" dir="2700000" algn="tl">
                    <a:srgbClr val="000000">
                      <a:alpha val="43137"/>
                    </a:srgbClr>
                  </a:outerShdw>
                </a:effectLst>
                <a:highlight>
                  <a:srgbClr val="00FFFF"/>
                </a:highlight>
              </a:rPr>
              <a:t>Una spinta alla realizzazione potrà derivare dall’attuazione del Piano nazionale di ripresa e resilienza (PNRR) che ha previsto all’interno delle riforme abilitanti quella legata alla riforma fiscale in chiave autonomistica (cfr. legge delega 9 agosto 2023, n. 111, artt. 13 e 14). </a:t>
            </a:r>
          </a:p>
          <a:p>
            <a:pPr algn="just"/>
            <a:r>
              <a:rPr lang="it-IT" b="1" dirty="0">
                <a:effectLst>
                  <a:outerShdw blurRad="38100" dist="38100" dir="2700000" algn="tl">
                    <a:srgbClr val="000000">
                      <a:alpha val="43137"/>
                    </a:srgbClr>
                  </a:outerShdw>
                </a:effectLst>
              </a:rPr>
              <a:t>La riforma fiscale, fin qui realizzata, ha inteso perseguire principalmente alcune priorità dalla riduzione della pressione fiscale alla ridefinizione del rapporto Fisco-contribuenti, assicurando al tempo stesso l’aumento del grado di “certezza” del diritto e la riduzione del contenzioso.  </a:t>
            </a:r>
          </a:p>
          <a:p>
            <a:pPr algn="just"/>
            <a:r>
              <a:rPr lang="it-IT" b="1" dirty="0">
                <a:effectLst>
                  <a:outerShdw blurRad="38100" dist="38100" dir="2700000" algn="tl">
                    <a:srgbClr val="000000">
                      <a:alpha val="43137"/>
                    </a:srgbClr>
                  </a:outerShdw>
                </a:effectLst>
                <a:highlight>
                  <a:srgbClr val="FFFF00"/>
                </a:highlight>
              </a:rPr>
              <a:t>I principali intenti della riforma fiscale per gli enti locali mirano a mantenere la progressività fiscale ed evitare la doppia imposizione; rafforzare l’autonomia finanziaria con tributi propri, compartecipazioni e meccanismi perequativi per coprire le funzioni essenziali ; razionalizzare i tributi locali, semplificare gli adempimenti e migliorare la riscossione attraverso la cooperazione Stato-enti locali e l’uso delle tecnologie digitali. </a:t>
            </a:r>
          </a:p>
          <a:p>
            <a:pPr algn="just"/>
            <a:r>
              <a:rPr lang="it-IT" b="1" dirty="0">
                <a:solidFill>
                  <a:srgbClr val="FF0000"/>
                </a:solidFill>
                <a:effectLst>
                  <a:outerShdw blurRad="38100" dist="38100" dir="2700000" algn="tl">
                    <a:srgbClr val="000000">
                      <a:alpha val="43137"/>
                    </a:srgbClr>
                  </a:outerShdw>
                </a:effectLst>
              </a:rPr>
              <a:t>In particolare, sul lato della riscossione delle entrate locali, viene promossa la cooperazione tra Stato ed enti locali per migliorare l’efficienza delle attività accertative tributarie</a:t>
            </a:r>
            <a:r>
              <a:rPr lang="it-IT" b="1" dirty="0">
                <a:effectLst>
                  <a:outerShdw blurRad="38100" dist="38100" dir="2700000" algn="tl">
                    <a:srgbClr val="000000">
                      <a:alpha val="43137"/>
                    </a:srgbClr>
                  </a:outerShdw>
                </a:effectLst>
              </a:rPr>
              <a:t>, puntando ad una revisione del sistema sanzionatorio per garantire sanzioni più proporzionate e dare agli enti la facoltà di introdurre definizioni agevolate sulle proprie entrate, inclusa la possibilità per le imprese in crisi di poter accedere alla transazione fiscale  anche per i tributi locali. Inoltre, una rilevante linea direttiva perseguita concerne l’estensione anche agli enti locali dei principi di compliance e di contraddittorio tra fisco e contribuenti, unitamente alla proroga triennale delle agevolazioni previste nell’ambito della compartecipazione delle amministrazioni locali al recupero dell’evasione erariale.</a:t>
            </a:r>
          </a:p>
          <a:p>
            <a:pPr algn="just"/>
            <a:endParaRPr lang="it-IT" dirty="0"/>
          </a:p>
        </p:txBody>
      </p:sp>
      <p:sp>
        <p:nvSpPr>
          <p:cNvPr id="4" name="Segnaposto piè di pagina 3">
            <a:extLst>
              <a:ext uri="{FF2B5EF4-FFF2-40B4-BE49-F238E27FC236}">
                <a16:creationId xmlns:a16="http://schemas.microsoft.com/office/drawing/2014/main" id="{BC331D97-C28F-4A47-9D84-ACA6D6F935D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58C"/>
                </a:solidFill>
                <a:effectLst/>
                <a:uLnTx/>
                <a:uFillTx/>
                <a:latin typeface="Calibri" panose="020F0502020204030204"/>
                <a:ea typeface="+mn-ea"/>
                <a:cs typeface="+mn-cs"/>
              </a:rPr>
              <a:t>Salvatore Pilato</a:t>
            </a:r>
          </a:p>
        </p:txBody>
      </p:sp>
      <p:pic>
        <p:nvPicPr>
          <p:cNvPr id="7" name="Segnaposto immagine 6">
            <a:extLst>
              <a:ext uri="{FF2B5EF4-FFF2-40B4-BE49-F238E27FC236}">
                <a16:creationId xmlns:a16="http://schemas.microsoft.com/office/drawing/2014/main" id="{1702AE0A-AABA-D857-E184-3EC021AB00D9}"/>
              </a:ext>
            </a:extLst>
          </p:cNvPr>
          <p:cNvPicPr>
            <a:picLocks noGrp="1" noChangeAspect="1"/>
          </p:cNvPicPr>
          <p:nvPr>
            <p:ph type="pic" sz="quarter" idx="13"/>
          </p:nvPr>
        </p:nvPicPr>
        <p:blipFill>
          <a:blip r:embed="rId2"/>
          <a:srcRect t="14877" b="14877"/>
          <a:stretch>
            <a:fillRect/>
          </a:stretch>
        </p:blipFill>
        <p:spPr>
          <a:xfrm>
            <a:off x="0" y="-239714"/>
            <a:ext cx="9144000" cy="741363"/>
          </a:xfrm>
          <a:prstGeom prst="rect">
            <a:avLst/>
          </a:prstGeom>
        </p:spPr>
      </p:pic>
      <p:sp>
        <p:nvSpPr>
          <p:cNvPr id="6" name="Segnaposto numero diapositiva 5">
            <a:extLst>
              <a:ext uri="{FF2B5EF4-FFF2-40B4-BE49-F238E27FC236}">
                <a16:creationId xmlns:a16="http://schemas.microsoft.com/office/drawing/2014/main" id="{2BAC5B16-DAD6-4805-B3FD-3CA959FBD3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12F8D-37A0-40B6-87B4-EBE961E160C5}" type="slidenum">
              <a:rPr kumimoji="0" lang="it-IT" sz="1200" b="0" i="0" u="none" strike="noStrike" kern="1200" cap="none" spc="0" normalizeH="0" baseline="0" noProof="0" smtClean="0">
                <a:ln>
                  <a:noFill/>
                </a:ln>
                <a:solidFill>
                  <a:srgbClr val="26358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dirty="0">
              <a:ln>
                <a:noFill/>
              </a:ln>
              <a:solidFill>
                <a:srgbClr val="26358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928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E02DB-7CF7-EACD-1D39-D7EC5A365E0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D472EA7-4E2D-FD40-4008-A67547AC45B6}"/>
              </a:ext>
            </a:extLst>
          </p:cNvPr>
          <p:cNvSpPr>
            <a:spLocks noGrp="1"/>
          </p:cNvSpPr>
          <p:nvPr>
            <p:ph type="ctrTitle"/>
          </p:nvPr>
        </p:nvSpPr>
        <p:spPr>
          <a:xfrm>
            <a:off x="365760" y="401934"/>
            <a:ext cx="8317064" cy="659323"/>
          </a:xfrm>
        </p:spPr>
        <p:txBody>
          <a:bodyPr>
            <a:normAutofit fontScale="90000"/>
          </a:bodyPr>
          <a:lstStyle/>
          <a:p>
            <a:r>
              <a:rPr lang="it-IT" sz="2400" b="1" i="1" dirty="0">
                <a:solidFill>
                  <a:srgbClr val="FF0000"/>
                </a:solidFill>
                <a:effectLst>
                  <a:outerShdw blurRad="38100" dist="38100" dir="2700000" algn="tl">
                    <a:srgbClr val="000000">
                      <a:alpha val="43137"/>
                    </a:srgbClr>
                  </a:outerShdw>
                </a:effectLst>
                <a:highlight>
                  <a:srgbClr val="00FF00"/>
                </a:highlight>
              </a:rPr>
              <a:t>Uno sguardo alle recenti tendenze legislative di intervento sullo stato di crisi finanziaria. </a:t>
            </a:r>
          </a:p>
        </p:txBody>
      </p:sp>
      <p:sp>
        <p:nvSpPr>
          <p:cNvPr id="3" name="Sottotitolo 2">
            <a:extLst>
              <a:ext uri="{FF2B5EF4-FFF2-40B4-BE49-F238E27FC236}">
                <a16:creationId xmlns:a16="http://schemas.microsoft.com/office/drawing/2014/main" id="{7BA3BD48-2068-854F-B84F-FE70B6B81B8E}"/>
              </a:ext>
            </a:extLst>
          </p:cNvPr>
          <p:cNvSpPr>
            <a:spLocks noGrp="1"/>
          </p:cNvSpPr>
          <p:nvPr>
            <p:ph type="subTitle" idx="1"/>
          </p:nvPr>
        </p:nvSpPr>
        <p:spPr>
          <a:xfrm>
            <a:off x="453224" y="1193316"/>
            <a:ext cx="8576475" cy="5113016"/>
          </a:xfrm>
        </p:spPr>
        <p:txBody>
          <a:bodyPr>
            <a:normAutofit fontScale="77500" lnSpcReduction="20000"/>
          </a:bodyPr>
          <a:lstStyle/>
          <a:p>
            <a:pPr algn="just"/>
            <a:r>
              <a:rPr lang="it-IT" b="1" dirty="0">
                <a:effectLst>
                  <a:outerShdw blurRad="38100" dist="38100" dir="2700000" algn="tl">
                    <a:srgbClr val="000000">
                      <a:alpha val="43137"/>
                    </a:srgbClr>
                  </a:outerShdw>
                </a:effectLst>
              </a:rPr>
              <a:t>Nel quadro dei più recenti interventi normativi assume particolare rilevanza la questione del ripiano dei disavanzi dei Comuni sede di capoluogo di Città metropolitana. Il tema è stato affrontato con interventi specifici dalla legge di bilancio per il 2022, che subordina la concessione di un contributo alla sottoscrizione di un </a:t>
            </a:r>
            <a:r>
              <a:rPr lang="it-IT" b="1" dirty="0">
                <a:solidFill>
                  <a:srgbClr val="FF0000"/>
                </a:solidFill>
                <a:effectLst>
                  <a:outerShdw blurRad="38100" dist="38100" dir="2700000" algn="tl">
                    <a:srgbClr val="000000">
                      <a:alpha val="43137"/>
                    </a:srgbClr>
                  </a:outerShdw>
                </a:effectLst>
              </a:rPr>
              <a:t>Accordo tra il Sindaco del Comune beneficiario e il Presidente del Consiglio, riguardante incrementi del prelievo ed efficientamento della gestione di entrata e di spesa</a:t>
            </a:r>
            <a:r>
              <a:rPr lang="it-IT" b="1" dirty="0">
                <a:effectLst>
                  <a:outerShdw blurRad="38100" dist="38100" dir="2700000" algn="tl">
                    <a:srgbClr val="000000">
                      <a:alpha val="43137"/>
                    </a:srgbClr>
                  </a:outerShdw>
                </a:effectLst>
              </a:rPr>
              <a:t>. Le disposizioni normative prevedono: di incrementare l’addizionale all’Irpef; istituire un’addizionale sui diritti di imbarco portuale e aeroportuale; valorizzare ed efficientare la gestione delle entrate proprie; ridurre le spese generali e di amministrazione; effettuare interventi di razionalizzazione delle società partecipate; realizzare interventi di riorganizzazione e di incremento degli investimenti anche connessi al PNRR. </a:t>
            </a:r>
            <a:r>
              <a:rPr lang="it-IT" b="1" dirty="0">
                <a:effectLst>
                  <a:outerShdw blurRad="38100" dist="38100" dir="2700000" algn="tl">
                    <a:srgbClr val="000000">
                      <a:alpha val="43137"/>
                    </a:srgbClr>
                  </a:outerShdw>
                </a:effectLst>
                <a:highlight>
                  <a:srgbClr val="00FFFF"/>
                </a:highlight>
              </a:rPr>
              <a:t>L’Accordo prevede inoltre il censimento dei debiti commerciali pregressi e la loro definizione transattiva con percentuali di riconoscimento e liquidazione commisurate alla vetustà di ciascuna posizione</a:t>
            </a:r>
            <a:r>
              <a:rPr lang="it-IT" b="1" dirty="0">
                <a:effectLst>
                  <a:outerShdw blurRad="38100" dist="38100" dir="2700000" algn="tl">
                    <a:srgbClr val="000000">
                      <a:alpha val="43137"/>
                    </a:srgbClr>
                  </a:outerShdw>
                </a:effectLst>
              </a:rPr>
              <a:t>.</a:t>
            </a:r>
          </a:p>
          <a:p>
            <a:pPr algn="just"/>
            <a:r>
              <a:rPr lang="it-IT" b="1" dirty="0">
                <a:effectLst>
                  <a:outerShdw blurRad="38100" dist="38100" dir="2700000" algn="tl">
                    <a:srgbClr val="000000">
                      <a:alpha val="43137"/>
                    </a:srgbClr>
                  </a:outerShdw>
                </a:effectLst>
              </a:rPr>
              <a:t>La COSFEL vigila sull’attuazione dell’Accordo e il mancato rispetto delle condizioni può portare al dissesto dell’ente ai sensi dell’art. 6 del d.lgs. n. 149/2011 (dissesto guidato). </a:t>
            </a:r>
            <a:r>
              <a:rPr lang="it-IT" b="1" dirty="0">
                <a:effectLst>
                  <a:outerShdw blurRad="38100" dist="38100" dir="2700000" algn="tl">
                    <a:srgbClr val="000000">
                      <a:alpha val="43137"/>
                    </a:srgbClr>
                  </a:outerShdw>
                </a:effectLst>
                <a:highlight>
                  <a:srgbClr val="00FF00"/>
                </a:highlight>
              </a:rPr>
              <a:t>È stata così introdotta una nuova fattispecie di risanamento finanziario, circoscritta ad alcune grandi Città, che segue un percorso assimilabile a quello per il risanamento dei Servizi sanitari regionali, basato su un contributo statale supplementare in cambio di uno sforzo fiscale dell’ente destinatario, che viene affiancato e monitorato. Tale approccio è stato esteso con il d.l. n. 50/2022 (cd “aiuti-ter”) ad altri enti</a:t>
            </a:r>
            <a:r>
              <a:rPr lang="it-IT" b="1" dirty="0">
                <a:effectLst>
                  <a:outerShdw blurRad="38100" dist="38100" dir="2700000" algn="tl">
                    <a:srgbClr val="000000">
                      <a:alpha val="43137"/>
                    </a:srgbClr>
                  </a:outerShdw>
                </a:effectLst>
              </a:rPr>
              <a:t>.</a:t>
            </a:r>
          </a:p>
          <a:p>
            <a:pPr algn="just"/>
            <a:endParaRPr lang="it-IT" dirty="0"/>
          </a:p>
        </p:txBody>
      </p:sp>
      <p:sp>
        <p:nvSpPr>
          <p:cNvPr id="4" name="Segnaposto piè di pagina 3">
            <a:extLst>
              <a:ext uri="{FF2B5EF4-FFF2-40B4-BE49-F238E27FC236}">
                <a16:creationId xmlns:a16="http://schemas.microsoft.com/office/drawing/2014/main" id="{22DED48C-E79D-86FC-9A5D-72BC424630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58C"/>
                </a:solidFill>
                <a:effectLst/>
                <a:uLnTx/>
                <a:uFillTx/>
                <a:latin typeface="Calibri" panose="020F0502020204030204"/>
                <a:ea typeface="+mn-ea"/>
                <a:cs typeface="+mn-cs"/>
              </a:rPr>
              <a:t>Salvatore Pilato</a:t>
            </a:r>
          </a:p>
        </p:txBody>
      </p:sp>
      <p:pic>
        <p:nvPicPr>
          <p:cNvPr id="7" name="Segnaposto immagine 6">
            <a:extLst>
              <a:ext uri="{FF2B5EF4-FFF2-40B4-BE49-F238E27FC236}">
                <a16:creationId xmlns:a16="http://schemas.microsoft.com/office/drawing/2014/main" id="{D6F23BF6-5F71-03DF-CB00-0C16269D7333}"/>
              </a:ext>
            </a:extLst>
          </p:cNvPr>
          <p:cNvPicPr>
            <a:picLocks noGrp="1" noChangeAspect="1"/>
          </p:cNvPicPr>
          <p:nvPr>
            <p:ph type="pic" sz="quarter" idx="13"/>
          </p:nvPr>
        </p:nvPicPr>
        <p:blipFill>
          <a:blip r:embed="rId2"/>
          <a:srcRect t="14877" b="14877"/>
          <a:stretch>
            <a:fillRect/>
          </a:stretch>
        </p:blipFill>
        <p:spPr>
          <a:xfrm>
            <a:off x="0" y="-239713"/>
            <a:ext cx="9144000" cy="509588"/>
          </a:xfrm>
          <a:prstGeom prst="rect">
            <a:avLst/>
          </a:prstGeom>
        </p:spPr>
      </p:pic>
      <p:sp>
        <p:nvSpPr>
          <p:cNvPr id="6" name="Segnaposto numero diapositiva 5">
            <a:extLst>
              <a:ext uri="{FF2B5EF4-FFF2-40B4-BE49-F238E27FC236}">
                <a16:creationId xmlns:a16="http://schemas.microsoft.com/office/drawing/2014/main" id="{0525697A-729A-3112-13DB-6E139F89C2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12F8D-37A0-40B6-87B4-EBE961E160C5}" type="slidenum">
              <a:rPr kumimoji="0" lang="it-IT" sz="1200" b="0" i="0" u="none" strike="noStrike" kern="1200" cap="none" spc="0" normalizeH="0" baseline="0" noProof="0" smtClean="0">
                <a:ln>
                  <a:noFill/>
                </a:ln>
                <a:solidFill>
                  <a:srgbClr val="26358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dirty="0">
              <a:ln>
                <a:noFill/>
              </a:ln>
              <a:solidFill>
                <a:srgbClr val="26358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5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E8DC-7780-0A0A-443E-E2C034451B6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306DB76-74AE-5020-A8C1-2245C68D8D4F}"/>
              </a:ext>
            </a:extLst>
          </p:cNvPr>
          <p:cNvSpPr>
            <a:spLocks noGrp="1"/>
          </p:cNvSpPr>
          <p:nvPr>
            <p:ph type="ctrTitle"/>
          </p:nvPr>
        </p:nvSpPr>
        <p:spPr>
          <a:xfrm>
            <a:off x="365760" y="401934"/>
            <a:ext cx="8317064" cy="659323"/>
          </a:xfrm>
        </p:spPr>
        <p:txBody>
          <a:bodyPr>
            <a:normAutofit fontScale="90000"/>
          </a:bodyPr>
          <a:lstStyle/>
          <a:p>
            <a:r>
              <a:rPr lang="it-IT" sz="2400" b="1" i="1" dirty="0">
                <a:solidFill>
                  <a:srgbClr val="FF0000"/>
                </a:solidFill>
                <a:effectLst>
                  <a:outerShdw blurRad="38100" dist="38100" dir="2700000" algn="tl">
                    <a:srgbClr val="000000">
                      <a:alpha val="43137"/>
                    </a:srgbClr>
                  </a:outerShdw>
                </a:effectLst>
                <a:highlight>
                  <a:srgbClr val="00FF00"/>
                </a:highlight>
              </a:rPr>
              <a:t>Uno sguardo alle recenti tendenze legislative di intervento sullo stato di crisi finanziaria. </a:t>
            </a:r>
          </a:p>
        </p:txBody>
      </p:sp>
      <p:sp>
        <p:nvSpPr>
          <p:cNvPr id="3" name="Sottotitolo 2">
            <a:extLst>
              <a:ext uri="{FF2B5EF4-FFF2-40B4-BE49-F238E27FC236}">
                <a16:creationId xmlns:a16="http://schemas.microsoft.com/office/drawing/2014/main" id="{7850308C-56FC-2D9C-A6D5-F80E25D50750}"/>
              </a:ext>
            </a:extLst>
          </p:cNvPr>
          <p:cNvSpPr>
            <a:spLocks noGrp="1"/>
          </p:cNvSpPr>
          <p:nvPr>
            <p:ph type="subTitle" idx="1"/>
          </p:nvPr>
        </p:nvSpPr>
        <p:spPr>
          <a:xfrm>
            <a:off x="268816" y="1193316"/>
            <a:ext cx="8875184" cy="5113016"/>
          </a:xfrm>
        </p:spPr>
        <p:txBody>
          <a:bodyPr>
            <a:normAutofit fontScale="70000" lnSpcReduction="20000"/>
          </a:bodyPr>
          <a:lstStyle/>
          <a:p>
            <a:pPr algn="just"/>
            <a:r>
              <a:rPr lang="it-IT" b="1" dirty="0">
                <a:effectLst>
                  <a:outerShdw blurRad="38100" dist="38100" dir="2700000" algn="tl">
                    <a:srgbClr val="000000">
                      <a:alpha val="43137"/>
                    </a:srgbClr>
                  </a:outerShdw>
                </a:effectLst>
                <a:highlight>
                  <a:srgbClr val="00FF00"/>
                </a:highlight>
              </a:rPr>
              <a:t>Il d.l. n. 50/2022, convertito nella l. n. 91/2022, contiene misure in favore degli enti territoriali, con particolare riferimento a quelli in criticità finanziaria. In particolare, si richiamano le misure per il riequilibrio finanziario dei Comuni capoluogo di Provincia (art. 43, cc. 2-7), con la stessa modalità già introdotta per le grandi Città</a:t>
            </a:r>
            <a:r>
              <a:rPr lang="it-IT" b="1" dirty="0">
                <a:effectLst>
                  <a:outerShdw blurRad="38100" dist="38100" dir="2700000" algn="tl">
                    <a:srgbClr val="000000">
                      <a:alpha val="43137"/>
                    </a:srgbClr>
                  </a:outerShdw>
                </a:effectLst>
              </a:rPr>
              <a:t>. Al fine di favorire il riequilibrio finanziario, i Comuni capoluogo di Provincia che hanno registrato un disavanzo di amministrazione pro capite superiore a 500 euro sulla base del disavanzo risultante dal rendiconto 2020, ridotto del contributo eventualmente assegnato ai sensi dell’art.1, co. 568 della l. n. 234/2021, gli enti interessati, entro 60 giorni dall’entrata in vigore del decreto, possono sottoscrivere un </a:t>
            </a:r>
            <a:r>
              <a:rPr lang="it-IT" b="1" dirty="0">
                <a:solidFill>
                  <a:srgbClr val="FF0000"/>
                </a:solidFill>
                <a:effectLst>
                  <a:outerShdw blurRad="38100" dist="38100" dir="2700000" algn="tl">
                    <a:srgbClr val="000000">
                      <a:alpha val="43137"/>
                    </a:srgbClr>
                  </a:outerShdw>
                </a:effectLst>
              </a:rPr>
              <a:t>Accordo con la Presidenza del Consiglio dei ministri con cui si impegnano, per il periodo nel quale è previsto il ripiano del disavanzo, a realizzare le misure di cui all’art. 1, co. 572 della l. n. 234/2021, necessarie al riequilibrio di bilancio</a:t>
            </a:r>
            <a:r>
              <a:rPr lang="it-IT" b="1" dirty="0">
                <a:effectLst>
                  <a:outerShdw blurRad="38100" dist="38100" dir="2700000" algn="tl">
                    <a:srgbClr val="000000">
                      <a:alpha val="43137"/>
                    </a:srgbClr>
                  </a:outerShdw>
                </a:effectLst>
              </a:rPr>
              <a:t>.</a:t>
            </a:r>
          </a:p>
          <a:p>
            <a:pPr algn="just"/>
            <a:r>
              <a:rPr lang="it-IT" b="1" dirty="0">
                <a:effectLst>
                  <a:outerShdw blurRad="38100" dist="38100" dir="2700000" algn="tl">
                    <a:srgbClr val="000000">
                      <a:alpha val="43137"/>
                    </a:srgbClr>
                  </a:outerShdw>
                </a:effectLst>
              </a:rPr>
              <a:t>La stipula dell’accordo è subordinata alla verifica delle proposte dei Comuni, entro i successivi 30 giorni, da parte di uno specifico tavolo tecnico.126 La disposizione si muove nella stessa direzione di altre precedenti, che prevedevano un affiancamento e sostegno finanziario nel percorso di risanamento, e potrebbe costituire un modello per una riforma sistematica dell’impianto normativo posto a presidio del superamento della criticità finanziaria degli enti locali.127</a:t>
            </a:r>
          </a:p>
          <a:p>
            <a:pPr algn="just"/>
            <a:r>
              <a:rPr lang="it-IT" b="1" dirty="0">
                <a:effectLst>
                  <a:outerShdw blurRad="38100" dist="38100" dir="2700000" algn="tl">
                    <a:srgbClr val="000000">
                      <a:alpha val="43137"/>
                    </a:srgbClr>
                  </a:outerShdw>
                </a:effectLst>
                <a:highlight>
                  <a:srgbClr val="FFFF00"/>
                </a:highlight>
              </a:rPr>
              <a:t>Inoltre, sono previste misure volte alla riorganizzazione e allo snellimento della struttura amministrativa, con una riduzione significativa degli uffici di livello dirigenziale e delle dotazioni organiche, escludendo gli uffici coinvolti nell’utilizzo dei fondi del PNRR e del Fondo complementare e nell’attività di accertamento e riscossione delle entrate.</a:t>
            </a:r>
          </a:p>
          <a:p>
            <a:pPr algn="just"/>
            <a:r>
              <a:rPr lang="it-IT" b="1" dirty="0">
                <a:effectLst>
                  <a:outerShdw blurRad="38100" dist="38100" dir="2700000" algn="tl">
                    <a:srgbClr val="000000">
                      <a:alpha val="43137"/>
                    </a:srgbClr>
                  </a:outerShdw>
                </a:effectLst>
                <a:highlight>
                  <a:srgbClr val="FFFF00"/>
                </a:highlight>
              </a:rPr>
              <a:t>Altre misure sono dirette al rafforzamento della gestione unitaria dei servizi strumentali attraverso, al contenimento della spesa per il personale e all’incremento della qualità, della quantità e della diffusione su tutto il territorio comunale dei servizi erogati alla cittadinanza</a:t>
            </a:r>
            <a:r>
              <a:rPr lang="it-IT" b="1" dirty="0">
                <a:effectLst>
                  <a:outerShdw blurRad="38100" dist="38100" dir="2700000" algn="tl">
                    <a:srgbClr val="000000">
                      <a:alpha val="43137"/>
                    </a:srgbClr>
                  </a:outerShdw>
                </a:effectLst>
              </a:rPr>
              <a:t>.</a:t>
            </a:r>
          </a:p>
          <a:p>
            <a:pPr algn="just"/>
            <a:endParaRPr lang="it-IT" dirty="0"/>
          </a:p>
        </p:txBody>
      </p:sp>
      <p:sp>
        <p:nvSpPr>
          <p:cNvPr id="4" name="Segnaposto piè di pagina 3">
            <a:extLst>
              <a:ext uri="{FF2B5EF4-FFF2-40B4-BE49-F238E27FC236}">
                <a16:creationId xmlns:a16="http://schemas.microsoft.com/office/drawing/2014/main" id="{A5E06CC8-F66C-3D62-3039-6558F01F721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58C"/>
                </a:solidFill>
                <a:effectLst/>
                <a:uLnTx/>
                <a:uFillTx/>
                <a:latin typeface="Calibri" panose="020F0502020204030204"/>
                <a:ea typeface="+mn-ea"/>
                <a:cs typeface="+mn-cs"/>
              </a:rPr>
              <a:t>Salvatore Pilato</a:t>
            </a:r>
          </a:p>
        </p:txBody>
      </p:sp>
      <p:pic>
        <p:nvPicPr>
          <p:cNvPr id="7" name="Segnaposto immagine 6">
            <a:extLst>
              <a:ext uri="{FF2B5EF4-FFF2-40B4-BE49-F238E27FC236}">
                <a16:creationId xmlns:a16="http://schemas.microsoft.com/office/drawing/2014/main" id="{9DF49D13-0A94-AFC1-DE41-D3623155AE0D}"/>
              </a:ext>
            </a:extLst>
          </p:cNvPr>
          <p:cNvPicPr>
            <a:picLocks noGrp="1" noChangeAspect="1"/>
          </p:cNvPicPr>
          <p:nvPr>
            <p:ph type="pic" sz="quarter" idx="13"/>
          </p:nvPr>
        </p:nvPicPr>
        <p:blipFill>
          <a:blip r:embed="rId2"/>
          <a:srcRect t="14877" b="14877"/>
          <a:stretch>
            <a:fillRect/>
          </a:stretch>
        </p:blipFill>
        <p:spPr>
          <a:xfrm>
            <a:off x="0" y="-239713"/>
            <a:ext cx="9144000" cy="509588"/>
          </a:xfrm>
          <a:prstGeom prst="rect">
            <a:avLst/>
          </a:prstGeom>
        </p:spPr>
      </p:pic>
      <p:sp>
        <p:nvSpPr>
          <p:cNvPr id="6" name="Segnaposto numero diapositiva 5">
            <a:extLst>
              <a:ext uri="{FF2B5EF4-FFF2-40B4-BE49-F238E27FC236}">
                <a16:creationId xmlns:a16="http://schemas.microsoft.com/office/drawing/2014/main" id="{7ADC57FE-58F0-4042-DB2E-35D1B1C1E9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12F8D-37A0-40B6-87B4-EBE961E160C5}" type="slidenum">
              <a:rPr kumimoji="0" lang="it-IT" sz="1200" b="0" i="0" u="none" strike="noStrike" kern="1200" cap="none" spc="0" normalizeH="0" baseline="0" noProof="0" smtClean="0">
                <a:ln>
                  <a:noFill/>
                </a:ln>
                <a:solidFill>
                  <a:srgbClr val="26358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dirty="0">
              <a:ln>
                <a:noFill/>
              </a:ln>
              <a:solidFill>
                <a:srgbClr val="26358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781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B8B8B-0541-CD4E-29DD-57213938F6A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380ACFB-D47B-DEAB-461A-A7FE7388DFCF}"/>
              </a:ext>
            </a:extLst>
          </p:cNvPr>
          <p:cNvSpPr>
            <a:spLocks noGrp="1"/>
          </p:cNvSpPr>
          <p:nvPr>
            <p:ph type="ctrTitle"/>
          </p:nvPr>
        </p:nvSpPr>
        <p:spPr>
          <a:xfrm>
            <a:off x="365760" y="401934"/>
            <a:ext cx="8317064" cy="659323"/>
          </a:xfrm>
        </p:spPr>
        <p:txBody>
          <a:bodyPr>
            <a:normAutofit fontScale="90000"/>
          </a:bodyPr>
          <a:lstStyle/>
          <a:p>
            <a:r>
              <a:rPr lang="it-IT" sz="2400" b="1" i="1" dirty="0">
                <a:solidFill>
                  <a:srgbClr val="FF0000"/>
                </a:solidFill>
                <a:effectLst>
                  <a:outerShdw blurRad="38100" dist="38100" dir="2700000" algn="tl">
                    <a:srgbClr val="000000">
                      <a:alpha val="43137"/>
                    </a:srgbClr>
                  </a:outerShdw>
                </a:effectLst>
                <a:highlight>
                  <a:srgbClr val="00FF00"/>
                </a:highlight>
              </a:rPr>
              <a:t>Uno sguardo alle recenti tendenze legislative di intervento sullo stato di crisi finanziaria. </a:t>
            </a:r>
          </a:p>
        </p:txBody>
      </p:sp>
      <p:sp>
        <p:nvSpPr>
          <p:cNvPr id="3" name="Sottotitolo 2">
            <a:extLst>
              <a:ext uri="{FF2B5EF4-FFF2-40B4-BE49-F238E27FC236}">
                <a16:creationId xmlns:a16="http://schemas.microsoft.com/office/drawing/2014/main" id="{254AF376-F61F-761E-C532-50C7BBB2D609}"/>
              </a:ext>
            </a:extLst>
          </p:cNvPr>
          <p:cNvSpPr>
            <a:spLocks noGrp="1"/>
          </p:cNvSpPr>
          <p:nvPr>
            <p:ph type="subTitle" idx="1"/>
          </p:nvPr>
        </p:nvSpPr>
        <p:spPr>
          <a:xfrm>
            <a:off x="268816" y="1193316"/>
            <a:ext cx="8875184" cy="5113016"/>
          </a:xfrm>
        </p:spPr>
        <p:txBody>
          <a:bodyPr>
            <a:normAutofit fontScale="70000" lnSpcReduction="20000"/>
          </a:bodyPr>
          <a:lstStyle/>
          <a:p>
            <a:pPr algn="just"/>
            <a:r>
              <a:rPr lang="it-IT" sz="2600" b="1" dirty="0">
                <a:effectLst>
                  <a:outerShdw blurRad="38100" dist="38100" dir="2700000" algn="tl">
                    <a:srgbClr val="000000">
                      <a:alpha val="43137"/>
                    </a:srgbClr>
                  </a:outerShdw>
                </a:effectLst>
              </a:rPr>
              <a:t>L’amministrazione è tenuta alla razionalizzazione dell’utilizzo degli spazi, al fine di conseguire una riduzione della spesa per locazioni passive e ad incrementare gli investimenti anche attraverso l’utilizzo dei fondi del PNRR, del Fondo complementare e degli altri Fondi nazionali ed europei, garantendo un incremento dei pagamenti per investimenti nel periodo 2022-2026. Ulteriori interventi, riguardanti la riduzione del disavanzo, il contenimento e riqualificazione della spesa, vengono individuati in piena autonomia dall’ente. </a:t>
            </a:r>
            <a:r>
              <a:rPr lang="it-IT" sz="2600" b="1" dirty="0">
                <a:solidFill>
                  <a:srgbClr val="FF0000"/>
                </a:solidFill>
                <a:effectLst>
                  <a:outerShdw blurRad="38100" dist="38100" dir="2700000" algn="tl">
                    <a:srgbClr val="000000">
                      <a:alpha val="43137"/>
                    </a:srgbClr>
                  </a:outerShdw>
                </a:effectLst>
                <a:highlight>
                  <a:srgbClr val="00FF00"/>
                </a:highlight>
              </a:rPr>
              <a:t>L’accordo è corredato del cronoprogramma delle fasi intermedie, con cadenza semestrale, di attuazione degli obiettivi di cui al medesimo comma 572. In altre parole, la logica del PNRR, basata su </a:t>
            </a:r>
            <a:r>
              <a:rPr lang="it-IT" sz="2600" b="1" u="sng" dirty="0">
                <a:solidFill>
                  <a:srgbClr val="FF0000"/>
                </a:solidFill>
                <a:effectLst>
                  <a:outerShdw blurRad="38100" dist="38100" dir="2700000" algn="tl">
                    <a:srgbClr val="000000">
                      <a:alpha val="43137"/>
                    </a:srgbClr>
                  </a:outerShdw>
                </a:effectLst>
                <a:highlight>
                  <a:srgbClr val="00FF00"/>
                </a:highlight>
              </a:rPr>
              <a:t>milestone</a:t>
            </a:r>
            <a:r>
              <a:rPr lang="it-IT" sz="2600" b="1" dirty="0">
                <a:solidFill>
                  <a:srgbClr val="FF0000"/>
                </a:solidFill>
                <a:effectLst>
                  <a:outerShdw blurRad="38100" dist="38100" dir="2700000" algn="tl">
                    <a:srgbClr val="000000">
                      <a:alpha val="43137"/>
                    </a:srgbClr>
                  </a:outerShdw>
                </a:effectLst>
                <a:highlight>
                  <a:srgbClr val="00FF00"/>
                </a:highlight>
              </a:rPr>
              <a:t> e </a:t>
            </a:r>
            <a:r>
              <a:rPr lang="it-IT" sz="2600" b="1" u="sng" dirty="0">
                <a:solidFill>
                  <a:srgbClr val="FF0000"/>
                </a:solidFill>
                <a:effectLst>
                  <a:outerShdw blurRad="38100" dist="38100" dir="2700000" algn="tl">
                    <a:srgbClr val="000000">
                      <a:alpha val="43137"/>
                    </a:srgbClr>
                  </a:outerShdw>
                </a:effectLst>
                <a:highlight>
                  <a:srgbClr val="00FF00"/>
                </a:highlight>
              </a:rPr>
              <a:t>target</a:t>
            </a:r>
            <a:r>
              <a:rPr lang="it-IT" sz="2600" b="1" dirty="0">
                <a:solidFill>
                  <a:srgbClr val="FF0000"/>
                </a:solidFill>
                <a:effectLst>
                  <a:outerShdw blurRad="38100" dist="38100" dir="2700000" algn="tl">
                    <a:srgbClr val="000000">
                      <a:alpha val="43137"/>
                    </a:srgbClr>
                  </a:outerShdw>
                </a:effectLst>
                <a:highlight>
                  <a:srgbClr val="00FF00"/>
                </a:highlight>
              </a:rPr>
              <a:t>, viene assunta come metodo per conseguire il risanamento, attraverso una procedura </a:t>
            </a:r>
            <a:r>
              <a:rPr lang="it-IT" sz="2600" b="1" i="1" dirty="0">
                <a:solidFill>
                  <a:srgbClr val="FF0000"/>
                </a:solidFill>
                <a:effectLst>
                  <a:outerShdw blurRad="38100" dist="38100" dir="2700000" algn="tl">
                    <a:srgbClr val="000000">
                      <a:alpha val="43137"/>
                    </a:srgbClr>
                  </a:outerShdw>
                </a:effectLst>
                <a:highlight>
                  <a:srgbClr val="00FF00"/>
                </a:highlight>
              </a:rPr>
              <a:t>place </a:t>
            </a:r>
            <a:r>
              <a:rPr lang="it-IT" sz="2600" b="1" i="1" dirty="0" err="1">
                <a:solidFill>
                  <a:srgbClr val="FF0000"/>
                </a:solidFill>
                <a:effectLst>
                  <a:outerShdw blurRad="38100" dist="38100" dir="2700000" algn="tl">
                    <a:srgbClr val="000000">
                      <a:alpha val="43137"/>
                    </a:srgbClr>
                  </a:outerShdw>
                </a:effectLst>
                <a:highlight>
                  <a:srgbClr val="00FF00"/>
                </a:highlight>
              </a:rPr>
              <a:t>based</a:t>
            </a:r>
            <a:r>
              <a:rPr lang="it-IT" sz="2600" b="1" dirty="0">
                <a:solidFill>
                  <a:srgbClr val="FF0000"/>
                </a:solidFill>
                <a:effectLst>
                  <a:outerShdw blurRad="38100" dist="38100" dir="2700000" algn="tl">
                    <a:srgbClr val="000000">
                      <a:alpha val="43137"/>
                    </a:srgbClr>
                  </a:outerShdw>
                </a:effectLst>
                <a:highlight>
                  <a:srgbClr val="00FF00"/>
                </a:highlight>
              </a:rPr>
              <a:t>.</a:t>
            </a:r>
          </a:p>
          <a:p>
            <a:pPr algn="just"/>
            <a:r>
              <a:rPr lang="it-IT" sz="2600" b="1" dirty="0">
                <a:effectLst>
                  <a:outerShdw blurRad="38100" dist="38100" dir="2700000" algn="tl">
                    <a:srgbClr val="000000">
                      <a:alpha val="43137"/>
                    </a:srgbClr>
                  </a:outerShdw>
                </a:effectLst>
              </a:rPr>
              <a:t>Dunque, nelle più recenti tendenze normative d’intervento sullo stato di crisi finanziaria degli enti locali -con specifico riferimento ai Comuni capoluogo-, </a:t>
            </a:r>
            <a:r>
              <a:rPr lang="it-IT" sz="2600" b="1" dirty="0">
                <a:effectLst>
                  <a:outerShdw blurRad="38100" dist="38100" dir="2700000" algn="tl">
                    <a:srgbClr val="000000">
                      <a:alpha val="43137"/>
                    </a:srgbClr>
                  </a:outerShdw>
                </a:effectLst>
                <a:highlight>
                  <a:srgbClr val="00FF00"/>
                </a:highlight>
              </a:rPr>
              <a:t>è alquanto evidente che laddove sussistano consolidate e risalenti cause strutturali, le quali ostacolano il mantenimento oppure il recupero dell’equilibrio di bilancio, gli strumenti di prevenzione finanziaria non sono idonei a produrre effetti utili. Viceversa, divengono necessarie altre tipologie d’intervento, contrassegnate da un contributo finanziario straordinario a copertura del disavanzo, con l’innesto contestuale di un programma virtuoso d’efficientamento organizzativo degli uffici, dei servizi e delle società partecipate, con vincoli attuativi posti a garanzia del miglioramento delle performance di gestione e del risultato d’amministrazione</a:t>
            </a:r>
            <a:r>
              <a:rPr lang="it-IT" sz="2600" b="1" dirty="0">
                <a:effectLst>
                  <a:outerShdw blurRad="38100" dist="38100" dir="2700000" algn="tl">
                    <a:srgbClr val="000000">
                      <a:alpha val="43137"/>
                    </a:srgbClr>
                  </a:outerShdw>
                </a:effectLst>
              </a:rPr>
              <a:t>. Qualora si volesse continuare a percorrere la strategia delle misure di prevenzione finanziaria, diviene sempre necessario procedere con un piano straordinario di contributi destinati al finanziamento di interventi di supporto ai processi comunali di investimento per lo sviluppo della capacità di accertamento e riscossione delle entrate necessarie al recupero dell’equilibrio di bilancio . </a:t>
            </a:r>
          </a:p>
          <a:p>
            <a:pPr algn="just"/>
            <a:endParaRPr lang="it-IT" b="1" dirty="0">
              <a:effectLst>
                <a:outerShdw blurRad="38100" dist="38100" dir="2700000" algn="tl">
                  <a:srgbClr val="000000">
                    <a:alpha val="43137"/>
                  </a:srgbClr>
                </a:outerShdw>
              </a:effectLst>
            </a:endParaRPr>
          </a:p>
          <a:p>
            <a:pPr algn="just"/>
            <a:endParaRPr lang="it-IT" b="1" dirty="0">
              <a:effectLst>
                <a:outerShdw blurRad="38100" dist="38100" dir="2700000" algn="tl">
                  <a:srgbClr val="000000">
                    <a:alpha val="43137"/>
                  </a:srgbClr>
                </a:outerShdw>
              </a:effectLst>
            </a:endParaRPr>
          </a:p>
          <a:p>
            <a:pPr algn="just"/>
            <a:endParaRPr lang="it-IT" dirty="0"/>
          </a:p>
        </p:txBody>
      </p:sp>
      <p:sp>
        <p:nvSpPr>
          <p:cNvPr id="4" name="Segnaposto piè di pagina 3">
            <a:extLst>
              <a:ext uri="{FF2B5EF4-FFF2-40B4-BE49-F238E27FC236}">
                <a16:creationId xmlns:a16="http://schemas.microsoft.com/office/drawing/2014/main" id="{B2118E24-566B-C1DA-0DBE-78046150B03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58C"/>
                </a:solidFill>
                <a:effectLst/>
                <a:uLnTx/>
                <a:uFillTx/>
                <a:latin typeface="Calibri" panose="020F0502020204030204"/>
                <a:ea typeface="+mn-ea"/>
                <a:cs typeface="+mn-cs"/>
              </a:rPr>
              <a:t>Salvatore Pilato</a:t>
            </a:r>
          </a:p>
        </p:txBody>
      </p:sp>
      <p:pic>
        <p:nvPicPr>
          <p:cNvPr id="7" name="Segnaposto immagine 6">
            <a:extLst>
              <a:ext uri="{FF2B5EF4-FFF2-40B4-BE49-F238E27FC236}">
                <a16:creationId xmlns:a16="http://schemas.microsoft.com/office/drawing/2014/main" id="{38721248-59D0-B865-B403-E5B19467339C}"/>
              </a:ext>
            </a:extLst>
          </p:cNvPr>
          <p:cNvPicPr>
            <a:picLocks noGrp="1" noChangeAspect="1"/>
          </p:cNvPicPr>
          <p:nvPr>
            <p:ph type="pic" sz="quarter" idx="13"/>
          </p:nvPr>
        </p:nvPicPr>
        <p:blipFill>
          <a:blip r:embed="rId2"/>
          <a:srcRect t="14877" b="14877"/>
          <a:stretch>
            <a:fillRect/>
          </a:stretch>
        </p:blipFill>
        <p:spPr>
          <a:xfrm>
            <a:off x="0" y="-239713"/>
            <a:ext cx="9144000" cy="509588"/>
          </a:xfrm>
          <a:prstGeom prst="rect">
            <a:avLst/>
          </a:prstGeom>
        </p:spPr>
      </p:pic>
      <p:sp>
        <p:nvSpPr>
          <p:cNvPr id="6" name="Segnaposto numero diapositiva 5">
            <a:extLst>
              <a:ext uri="{FF2B5EF4-FFF2-40B4-BE49-F238E27FC236}">
                <a16:creationId xmlns:a16="http://schemas.microsoft.com/office/drawing/2014/main" id="{79643A3A-D307-9726-B4F5-EB94DF387E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12F8D-37A0-40B6-87B4-EBE961E160C5}" type="slidenum">
              <a:rPr kumimoji="0" lang="it-IT" sz="1200" b="0" i="0" u="none" strike="noStrike" kern="1200" cap="none" spc="0" normalizeH="0" baseline="0" noProof="0" smtClean="0">
                <a:ln>
                  <a:noFill/>
                </a:ln>
                <a:solidFill>
                  <a:srgbClr val="26358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dirty="0">
              <a:ln>
                <a:noFill/>
              </a:ln>
              <a:solidFill>
                <a:srgbClr val="26358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80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62813-DE7F-23F5-AD81-25252F2DB47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3F1CB93-0B26-E98B-48C2-98E75680B7AE}"/>
              </a:ext>
            </a:extLst>
          </p:cNvPr>
          <p:cNvSpPr>
            <a:spLocks noGrp="1"/>
          </p:cNvSpPr>
          <p:nvPr>
            <p:ph type="ctrTitle"/>
          </p:nvPr>
        </p:nvSpPr>
        <p:spPr>
          <a:xfrm>
            <a:off x="268817" y="319894"/>
            <a:ext cx="8673418" cy="741363"/>
          </a:xfrm>
        </p:spPr>
        <p:txBody>
          <a:bodyPr>
            <a:normAutofit fontScale="90000"/>
          </a:bodyPr>
          <a:lstStyle/>
          <a:p>
            <a:r>
              <a:rPr lang="it-IT" sz="2400" b="1" i="1" dirty="0">
                <a:solidFill>
                  <a:srgbClr val="FF0000"/>
                </a:solidFill>
                <a:effectLst>
                  <a:outerShdw blurRad="38100" dist="38100" dir="2700000" algn="tl">
                    <a:srgbClr val="000000">
                      <a:alpha val="43137"/>
                    </a:srgbClr>
                  </a:outerShdw>
                </a:effectLst>
                <a:highlight>
                  <a:srgbClr val="00FF00"/>
                </a:highlight>
              </a:rPr>
              <a:t>Alcune considerazioni conclusive sullo stato di efficacia dei rimedi di prevenzione finanziaria e sulle ipotesi di riforma del Titolo VIII Tuel</a:t>
            </a:r>
          </a:p>
        </p:txBody>
      </p:sp>
      <p:sp>
        <p:nvSpPr>
          <p:cNvPr id="3" name="Sottotitolo 2">
            <a:extLst>
              <a:ext uri="{FF2B5EF4-FFF2-40B4-BE49-F238E27FC236}">
                <a16:creationId xmlns:a16="http://schemas.microsoft.com/office/drawing/2014/main" id="{C0FD0BD5-1467-B4CC-659D-3A5CE9328FDE}"/>
              </a:ext>
            </a:extLst>
          </p:cNvPr>
          <p:cNvSpPr>
            <a:spLocks noGrp="1"/>
          </p:cNvSpPr>
          <p:nvPr>
            <p:ph type="subTitle" idx="1"/>
          </p:nvPr>
        </p:nvSpPr>
        <p:spPr>
          <a:xfrm>
            <a:off x="453224" y="1343770"/>
            <a:ext cx="8576475" cy="4962562"/>
          </a:xfrm>
        </p:spPr>
        <p:txBody>
          <a:bodyPr>
            <a:normAutofit fontScale="92500" lnSpcReduction="20000"/>
          </a:bodyPr>
          <a:lstStyle/>
          <a:p>
            <a:pPr algn="just"/>
            <a:r>
              <a:rPr lang="it-IT" b="1" dirty="0">
                <a:effectLst>
                  <a:outerShdw blurRad="38100" dist="38100" dir="2700000" algn="tl">
                    <a:srgbClr val="000000">
                      <a:alpha val="43137"/>
                    </a:srgbClr>
                  </a:outerShdw>
                </a:effectLst>
              </a:rPr>
              <a:t>Le procedure di predissesto (piano di riequilibrio finanziario pluriennale-PRFP), dissesto guidato e dissesto finanziario, costituiscono i rimedi progressivamente disposti dalla legislazione vigente per intervenire sugli stati di crisi oramai conclamati per la diffusione nella gestione di bilancio di fattori ostativi dell’equilibrio, con la connessa impossibilità per l’ente locale di provvedere al pagamento delle obbligazioni commerciali (</a:t>
            </a:r>
            <a:r>
              <a:rPr lang="it-IT" b="1" dirty="0">
                <a:solidFill>
                  <a:srgbClr val="FF0000"/>
                </a:solidFill>
                <a:effectLst>
                  <a:outerShdw blurRad="38100" dist="38100" dir="2700000" algn="tl">
                    <a:srgbClr val="000000">
                      <a:alpha val="43137"/>
                    </a:srgbClr>
                  </a:outerShdw>
                </a:effectLst>
                <a:highlight>
                  <a:srgbClr val="00FFFF"/>
                </a:highlight>
              </a:rPr>
              <a:t>dissesto finanziario</a:t>
            </a:r>
            <a:r>
              <a:rPr lang="it-IT" b="1" dirty="0">
                <a:effectLst>
                  <a:outerShdw blurRad="38100" dist="38100" dir="2700000" algn="tl">
                    <a:srgbClr val="000000">
                      <a:alpha val="43137"/>
                    </a:srgbClr>
                  </a:outerShdw>
                </a:effectLst>
              </a:rPr>
              <a:t>) e/o di assolvere alle funzioni fondamentali ed ai servizi essenziali (</a:t>
            </a:r>
            <a:r>
              <a:rPr lang="it-IT" b="1" dirty="0">
                <a:solidFill>
                  <a:srgbClr val="FF0000"/>
                </a:solidFill>
                <a:effectLst>
                  <a:outerShdw blurRad="38100" dist="38100" dir="2700000" algn="tl">
                    <a:srgbClr val="000000">
                      <a:alpha val="43137"/>
                    </a:srgbClr>
                  </a:outerShdw>
                </a:effectLst>
                <a:highlight>
                  <a:srgbClr val="00FFFF"/>
                </a:highlight>
              </a:rPr>
              <a:t>dissesto funzionale</a:t>
            </a:r>
            <a:r>
              <a:rPr lang="it-IT" b="1" dirty="0">
                <a:effectLst>
                  <a:outerShdw blurRad="38100" dist="38100" dir="2700000" algn="tl">
                    <a:srgbClr val="000000">
                      <a:alpha val="43137"/>
                    </a:srgbClr>
                  </a:outerShdw>
                </a:effectLst>
              </a:rPr>
              <a:t>).     </a:t>
            </a:r>
          </a:p>
          <a:p>
            <a:pPr algn="just"/>
            <a:r>
              <a:rPr lang="it-IT" b="1" dirty="0">
                <a:effectLst>
                  <a:outerShdw blurRad="38100" dist="38100" dir="2700000" algn="tl">
                    <a:srgbClr val="000000">
                      <a:alpha val="43137"/>
                    </a:srgbClr>
                  </a:outerShdw>
                </a:effectLst>
                <a:highlight>
                  <a:srgbClr val="00FF00"/>
                </a:highlight>
              </a:rPr>
              <a:t>Il Titolo VIII del Tuel è antecedente alla introduzione della contabilità armonizzata (2012), la quale ha prodotto effetti di accelerazione nell’emersione delle situazioni di criticità e di crisi di bilancio. Con rilevante frequenza, il disavanzo del risultato di amministrazione è dovuto in prevalenza agli accantonamenti nei fondi vincolati (FCDE, DFB, rischi e contenzioso), mentre le norme pre-esistenti sul dissesto erano state elaborate con riferimento ai debiti reali ed effettivi e non per i debiti futuri e potenziali. </a:t>
            </a:r>
            <a:r>
              <a:rPr lang="it-IT" b="1" dirty="0">
                <a:effectLst>
                  <a:outerShdw blurRad="38100" dist="38100" dir="2700000" algn="tl">
                    <a:srgbClr val="000000">
                      <a:alpha val="43137"/>
                    </a:srgbClr>
                  </a:outerShdw>
                </a:effectLst>
              </a:rPr>
              <a:t>Dunque, mentre l’OSL imposta il risanamento in termini di cassa, il disavanzo da accantonamenti continua a riflettersi sul versante della competenza: all’avanzo calcolato con criteri di cassa, corrisponde un disavanzo in termini di contabilità armonizzata.</a:t>
            </a:r>
          </a:p>
          <a:p>
            <a:pPr algn="just"/>
            <a:endParaRPr lang="it-IT" dirty="0"/>
          </a:p>
        </p:txBody>
      </p:sp>
      <p:sp>
        <p:nvSpPr>
          <p:cNvPr id="4" name="Segnaposto piè di pagina 3">
            <a:extLst>
              <a:ext uri="{FF2B5EF4-FFF2-40B4-BE49-F238E27FC236}">
                <a16:creationId xmlns:a16="http://schemas.microsoft.com/office/drawing/2014/main" id="{F66D86BF-E8E8-1CCF-9F45-BE5862A327A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58C"/>
                </a:solidFill>
                <a:effectLst/>
                <a:uLnTx/>
                <a:uFillTx/>
                <a:latin typeface="Calibri" panose="020F0502020204030204"/>
                <a:ea typeface="+mn-ea"/>
                <a:cs typeface="+mn-cs"/>
              </a:rPr>
              <a:t>Salvatore Pilato</a:t>
            </a:r>
          </a:p>
        </p:txBody>
      </p:sp>
      <p:pic>
        <p:nvPicPr>
          <p:cNvPr id="7" name="Segnaposto immagine 6">
            <a:extLst>
              <a:ext uri="{FF2B5EF4-FFF2-40B4-BE49-F238E27FC236}">
                <a16:creationId xmlns:a16="http://schemas.microsoft.com/office/drawing/2014/main" id="{A2A759A2-B3F8-E36B-2872-0F50C69E0F7A}"/>
              </a:ext>
            </a:extLst>
          </p:cNvPr>
          <p:cNvPicPr>
            <a:picLocks noGrp="1" noChangeAspect="1"/>
          </p:cNvPicPr>
          <p:nvPr>
            <p:ph type="pic" sz="quarter" idx="13"/>
          </p:nvPr>
        </p:nvPicPr>
        <p:blipFill>
          <a:blip r:embed="rId2"/>
          <a:srcRect t="14877" b="14877"/>
          <a:stretch>
            <a:fillRect/>
          </a:stretch>
        </p:blipFill>
        <p:spPr>
          <a:xfrm>
            <a:off x="0" y="-239713"/>
            <a:ext cx="9144000" cy="509588"/>
          </a:xfrm>
          <a:prstGeom prst="rect">
            <a:avLst/>
          </a:prstGeom>
        </p:spPr>
      </p:pic>
      <p:sp>
        <p:nvSpPr>
          <p:cNvPr id="6" name="Segnaposto numero diapositiva 5">
            <a:extLst>
              <a:ext uri="{FF2B5EF4-FFF2-40B4-BE49-F238E27FC236}">
                <a16:creationId xmlns:a16="http://schemas.microsoft.com/office/drawing/2014/main" id="{299E4BAA-DCCC-3F90-EE6B-262C191511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12F8D-37A0-40B6-87B4-EBE961E160C5}" type="slidenum">
              <a:rPr kumimoji="0" lang="it-IT" sz="1200" b="0" i="0" u="none" strike="noStrike" kern="1200" cap="none" spc="0" normalizeH="0" baseline="0" noProof="0" smtClean="0">
                <a:ln>
                  <a:noFill/>
                </a:ln>
                <a:solidFill>
                  <a:srgbClr val="26358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dirty="0">
              <a:ln>
                <a:noFill/>
              </a:ln>
              <a:solidFill>
                <a:srgbClr val="26358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32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6B8CB-E6F2-89CF-BF63-8B794A81A34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B6FF2EF-DE3E-AB89-E58E-BE9A4E821D1E}"/>
              </a:ext>
            </a:extLst>
          </p:cNvPr>
          <p:cNvSpPr>
            <a:spLocks noGrp="1"/>
          </p:cNvSpPr>
          <p:nvPr>
            <p:ph type="ctrTitle"/>
          </p:nvPr>
        </p:nvSpPr>
        <p:spPr>
          <a:xfrm>
            <a:off x="268817" y="319894"/>
            <a:ext cx="8673418" cy="741363"/>
          </a:xfrm>
        </p:spPr>
        <p:txBody>
          <a:bodyPr>
            <a:normAutofit fontScale="90000"/>
          </a:bodyPr>
          <a:lstStyle/>
          <a:p>
            <a:r>
              <a:rPr lang="it-IT" sz="2400" b="1" i="1" dirty="0">
                <a:solidFill>
                  <a:srgbClr val="FF0000"/>
                </a:solidFill>
                <a:effectLst>
                  <a:outerShdw blurRad="38100" dist="38100" dir="2700000" algn="tl">
                    <a:srgbClr val="000000">
                      <a:alpha val="43137"/>
                    </a:srgbClr>
                  </a:outerShdw>
                </a:effectLst>
                <a:highlight>
                  <a:srgbClr val="00FF00"/>
                </a:highlight>
              </a:rPr>
              <a:t>Alcune considerazioni conclusive sullo stato di efficacia dei rimedi di prevenzione finanziaria e sulle ipotesi di riforma del Titolo </a:t>
            </a:r>
            <a:r>
              <a:rPr lang="it-IT" sz="2400" b="1" i="1">
                <a:solidFill>
                  <a:srgbClr val="FF0000"/>
                </a:solidFill>
                <a:effectLst>
                  <a:outerShdw blurRad="38100" dist="38100" dir="2700000" algn="tl">
                    <a:srgbClr val="000000">
                      <a:alpha val="43137"/>
                    </a:srgbClr>
                  </a:outerShdw>
                </a:effectLst>
                <a:highlight>
                  <a:srgbClr val="00FF00"/>
                </a:highlight>
              </a:rPr>
              <a:t>VIII Tuel</a:t>
            </a:r>
            <a:endParaRPr lang="it-IT" sz="2400" b="1" i="1" dirty="0">
              <a:solidFill>
                <a:srgbClr val="FF0000"/>
              </a:solidFill>
              <a:effectLst>
                <a:outerShdw blurRad="38100" dist="38100" dir="2700000" algn="tl">
                  <a:srgbClr val="000000">
                    <a:alpha val="43137"/>
                  </a:srgbClr>
                </a:outerShdw>
              </a:effectLst>
              <a:highlight>
                <a:srgbClr val="00FF00"/>
              </a:highlight>
            </a:endParaRPr>
          </a:p>
        </p:txBody>
      </p:sp>
      <p:sp>
        <p:nvSpPr>
          <p:cNvPr id="3" name="Sottotitolo 2">
            <a:extLst>
              <a:ext uri="{FF2B5EF4-FFF2-40B4-BE49-F238E27FC236}">
                <a16:creationId xmlns:a16="http://schemas.microsoft.com/office/drawing/2014/main" id="{095F4884-5BD5-CEC5-83A3-93934531047C}"/>
              </a:ext>
            </a:extLst>
          </p:cNvPr>
          <p:cNvSpPr>
            <a:spLocks noGrp="1"/>
          </p:cNvSpPr>
          <p:nvPr>
            <p:ph type="subTitle" idx="1"/>
          </p:nvPr>
        </p:nvSpPr>
        <p:spPr>
          <a:xfrm>
            <a:off x="268816" y="1343770"/>
            <a:ext cx="8857826" cy="4962562"/>
          </a:xfrm>
        </p:spPr>
        <p:txBody>
          <a:bodyPr>
            <a:normAutofit fontScale="92500"/>
          </a:bodyPr>
          <a:lstStyle/>
          <a:p>
            <a:pPr algn="just"/>
            <a:r>
              <a:rPr lang="it-IT" sz="2600" b="1" dirty="0">
                <a:effectLst>
                  <a:outerShdw blurRad="38100" dist="38100" dir="2700000" algn="tl">
                    <a:srgbClr val="000000">
                      <a:alpha val="43137"/>
                    </a:srgbClr>
                  </a:outerShdw>
                </a:effectLst>
              </a:rPr>
              <a:t>Il perfezionamento della base informativa confluisce in un sistema integrato di controlli (</a:t>
            </a:r>
            <a:r>
              <a:rPr lang="it-IT" sz="2600" b="1" dirty="0">
                <a:solidFill>
                  <a:srgbClr val="FF0000"/>
                </a:solidFill>
                <a:effectLst>
                  <a:outerShdw blurRad="38100" dist="38100" dir="2700000" algn="tl">
                    <a:srgbClr val="000000">
                      <a:alpha val="43137"/>
                    </a:srgbClr>
                  </a:outerShdw>
                </a:effectLst>
                <a:highlight>
                  <a:srgbClr val="00FFFF"/>
                </a:highlight>
              </a:rPr>
              <a:t>controllo finanziario, verifica del funzionamento dei controlli interni, controllo sulle società partecipate</a:t>
            </a:r>
            <a:r>
              <a:rPr lang="it-IT" sz="2600" b="1" dirty="0">
                <a:effectLst>
                  <a:outerShdw blurRad="38100" dist="38100" dir="2700000" algn="tl">
                    <a:srgbClr val="000000">
                      <a:alpha val="43137"/>
                    </a:srgbClr>
                  </a:outerShdw>
                </a:effectLst>
              </a:rPr>
              <a:t>), il quale può ricevere maggiore efficacia ed incisività nella prevenzione della crisi, in misura direttamente proporzionale al grado d’integrazione dei dati informativi, preventivamente verificati in termini di attendibilità rappresentativa delle reali condizioni di bilancio.</a:t>
            </a:r>
          </a:p>
          <a:p>
            <a:pPr algn="just"/>
            <a:r>
              <a:rPr lang="it-IT" sz="2600" b="1" dirty="0">
                <a:effectLst>
                  <a:outerShdw blurRad="38100" dist="38100" dir="2700000" algn="tl">
                    <a:srgbClr val="000000">
                      <a:alpha val="43137"/>
                    </a:srgbClr>
                  </a:outerShdw>
                </a:effectLst>
                <a:highlight>
                  <a:srgbClr val="00FF00"/>
                </a:highlight>
              </a:rPr>
              <a:t>Tuttavia, la prevenzione finanziaria non può costituire rimedio utile ed efficace, laddove persistano consolidate cause strutturali ostative della sana e buona gestione finanziaria</a:t>
            </a:r>
            <a:r>
              <a:rPr lang="it-IT" sz="2600" b="1" dirty="0">
                <a:effectLst>
                  <a:outerShdw blurRad="38100" dist="38100" dir="2700000" algn="tl">
                    <a:srgbClr val="000000">
                      <a:alpha val="43137"/>
                    </a:srgbClr>
                  </a:outerShdw>
                </a:effectLst>
              </a:rPr>
              <a:t>, sulle quali sono chiamate ad intervenire -in progressione- le procedure di predissesto (piano di riequilibrio finanziario pluriennale-PRFP), di dissesto guidato o di dissesto finanziario auto-dichiarato dall’ente locale in disequilibrio.</a:t>
            </a:r>
          </a:p>
          <a:p>
            <a:pPr algn="just"/>
            <a:endParaRPr lang="it-IT" dirty="0"/>
          </a:p>
        </p:txBody>
      </p:sp>
      <p:sp>
        <p:nvSpPr>
          <p:cNvPr id="4" name="Segnaposto piè di pagina 3">
            <a:extLst>
              <a:ext uri="{FF2B5EF4-FFF2-40B4-BE49-F238E27FC236}">
                <a16:creationId xmlns:a16="http://schemas.microsoft.com/office/drawing/2014/main" id="{AC60D523-2CE4-5A83-1EBA-E4520AE979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58C"/>
                </a:solidFill>
                <a:effectLst/>
                <a:uLnTx/>
                <a:uFillTx/>
                <a:latin typeface="Calibri" panose="020F0502020204030204"/>
                <a:ea typeface="+mn-ea"/>
                <a:cs typeface="+mn-cs"/>
              </a:rPr>
              <a:t>Salvatore Pilato</a:t>
            </a:r>
          </a:p>
        </p:txBody>
      </p:sp>
      <p:pic>
        <p:nvPicPr>
          <p:cNvPr id="7" name="Segnaposto immagine 6">
            <a:extLst>
              <a:ext uri="{FF2B5EF4-FFF2-40B4-BE49-F238E27FC236}">
                <a16:creationId xmlns:a16="http://schemas.microsoft.com/office/drawing/2014/main" id="{0A569952-43DD-9712-291E-92A675D075C7}"/>
              </a:ext>
            </a:extLst>
          </p:cNvPr>
          <p:cNvPicPr>
            <a:picLocks noGrp="1" noChangeAspect="1"/>
          </p:cNvPicPr>
          <p:nvPr>
            <p:ph type="pic" sz="quarter" idx="13"/>
          </p:nvPr>
        </p:nvPicPr>
        <p:blipFill>
          <a:blip r:embed="rId2"/>
          <a:srcRect t="14877" b="14877"/>
          <a:stretch>
            <a:fillRect/>
          </a:stretch>
        </p:blipFill>
        <p:spPr>
          <a:xfrm>
            <a:off x="0" y="-239713"/>
            <a:ext cx="9144000" cy="509588"/>
          </a:xfrm>
          <a:prstGeom prst="rect">
            <a:avLst/>
          </a:prstGeom>
        </p:spPr>
      </p:pic>
      <p:sp>
        <p:nvSpPr>
          <p:cNvPr id="6" name="Segnaposto numero diapositiva 5">
            <a:extLst>
              <a:ext uri="{FF2B5EF4-FFF2-40B4-BE49-F238E27FC236}">
                <a16:creationId xmlns:a16="http://schemas.microsoft.com/office/drawing/2014/main" id="{132A358A-63D2-619E-FBE9-5A40BDBA56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12F8D-37A0-40B6-87B4-EBE961E160C5}" type="slidenum">
              <a:rPr kumimoji="0" lang="it-IT" sz="1200" b="0" i="0" u="none" strike="noStrike" kern="1200" cap="none" spc="0" normalizeH="0" baseline="0" noProof="0" smtClean="0">
                <a:ln>
                  <a:noFill/>
                </a:ln>
                <a:solidFill>
                  <a:srgbClr val="26358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dirty="0">
              <a:ln>
                <a:noFill/>
              </a:ln>
              <a:solidFill>
                <a:srgbClr val="26358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34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32A97-F085-4FF8-A73E-37A7CEA90B3A}"/>
              </a:ext>
            </a:extLst>
          </p:cNvPr>
          <p:cNvSpPr>
            <a:spLocks noGrp="1"/>
          </p:cNvSpPr>
          <p:nvPr>
            <p:ph type="ctrTitle"/>
          </p:nvPr>
        </p:nvSpPr>
        <p:spPr>
          <a:xfrm>
            <a:off x="0" y="663191"/>
            <a:ext cx="9254532" cy="663192"/>
          </a:xfrm>
        </p:spPr>
        <p:txBody>
          <a:bodyPr>
            <a:normAutofit fontScale="90000"/>
          </a:bodyPr>
          <a:lstStyle/>
          <a:p>
            <a:br>
              <a:rPr lang="it-IT" sz="2400" b="1" i="1" dirty="0">
                <a:solidFill>
                  <a:srgbClr val="FF0000"/>
                </a:solidFill>
                <a:effectLst>
                  <a:outerShdw blurRad="38100" dist="38100" dir="2700000" algn="tl">
                    <a:srgbClr val="000000">
                      <a:alpha val="43137"/>
                    </a:srgbClr>
                  </a:outerShdw>
                </a:effectLst>
                <a:highlight>
                  <a:srgbClr val="FFFF00"/>
                </a:highlight>
              </a:rPr>
            </a:br>
            <a:r>
              <a:rPr lang="it-IT" sz="2400" b="1" i="1" dirty="0">
                <a:solidFill>
                  <a:srgbClr val="FF0000"/>
                </a:solidFill>
                <a:effectLst>
                  <a:outerShdw blurRad="38100" dist="38100" dir="2700000" algn="tl">
                    <a:srgbClr val="000000">
                      <a:alpha val="43137"/>
                    </a:srgbClr>
                  </a:outerShdw>
                </a:effectLst>
                <a:highlight>
                  <a:srgbClr val="FFFF00"/>
                </a:highlight>
              </a:rPr>
              <a:t>La crisi finanziaria degli EE.LL. Questioni critiche sull’efficacia dei controlli e dei rimedi</a:t>
            </a:r>
          </a:p>
        </p:txBody>
      </p:sp>
      <p:sp>
        <p:nvSpPr>
          <p:cNvPr id="3" name="Sottotitolo 2">
            <a:extLst>
              <a:ext uri="{FF2B5EF4-FFF2-40B4-BE49-F238E27FC236}">
                <a16:creationId xmlns:a16="http://schemas.microsoft.com/office/drawing/2014/main" id="{65995595-E25B-42E2-B006-EA8A296CFF37}"/>
              </a:ext>
            </a:extLst>
          </p:cNvPr>
          <p:cNvSpPr>
            <a:spLocks noGrp="1"/>
          </p:cNvSpPr>
          <p:nvPr>
            <p:ph type="subTitle" idx="1"/>
          </p:nvPr>
        </p:nvSpPr>
        <p:spPr>
          <a:xfrm>
            <a:off x="685799" y="1396721"/>
            <a:ext cx="7772399" cy="4959629"/>
          </a:xfrm>
        </p:spPr>
        <p:txBody>
          <a:bodyPr>
            <a:normAutofit fontScale="85000" lnSpcReduction="20000"/>
          </a:bodyPr>
          <a:lstStyle/>
          <a:p>
            <a:pPr lvl="0"/>
            <a:r>
              <a:rPr lang="it-IT" b="1" i="1" dirty="0">
                <a:highlight>
                  <a:srgbClr val="00FF00"/>
                </a:highlight>
              </a:rPr>
              <a:t>Alcune considerazioni introduttive sul ruolo della Corte dei conti e sui controlli dei bilanci degli enti locali</a:t>
            </a:r>
            <a:endParaRPr lang="it-IT" dirty="0">
              <a:highlight>
                <a:srgbClr val="00FF00"/>
              </a:highlight>
            </a:endParaRPr>
          </a:p>
          <a:p>
            <a:pPr marL="342900" indent="-342900" algn="just">
              <a:buFontTx/>
              <a:buChar char="-"/>
            </a:pPr>
            <a:r>
              <a:rPr lang="it-IT" b="1" dirty="0">
                <a:effectLst>
                  <a:outerShdw blurRad="38100" dist="38100" dir="2700000" algn="tl">
                    <a:srgbClr val="000000">
                      <a:alpha val="43137"/>
                    </a:srgbClr>
                  </a:outerShdw>
                </a:effectLst>
              </a:rPr>
              <a:t>La </a:t>
            </a:r>
            <a:r>
              <a:rPr lang="it-IT" b="1" dirty="0">
                <a:solidFill>
                  <a:srgbClr val="FF0000"/>
                </a:solidFill>
                <a:effectLst>
                  <a:outerShdw blurRad="38100" dist="38100" dir="2700000" algn="tl">
                    <a:srgbClr val="000000">
                      <a:alpha val="43137"/>
                    </a:srgbClr>
                  </a:outerShdw>
                </a:effectLst>
              </a:rPr>
              <a:t>riforma del Titolo V della Costituzione </a:t>
            </a:r>
            <a:r>
              <a:rPr lang="it-IT" b="1" dirty="0">
                <a:effectLst>
                  <a:outerShdw blurRad="38100" dist="38100" dir="2700000" algn="tl">
                    <a:srgbClr val="000000">
                      <a:alpha val="43137"/>
                    </a:srgbClr>
                  </a:outerShdw>
                </a:effectLst>
              </a:rPr>
              <a:t>ha inciso sul ruolo e sull’organizzazione della Corte dei conti nell’ambito del processo di progressiva realizzazione del cd. federalismo amministrativo, che -alla luce degli avvenimenti successivi- potrebbe più propriamente definirsi di regionalismo (o autonomismo) rafforzato.</a:t>
            </a:r>
          </a:p>
          <a:p>
            <a:pPr marL="342900" indent="-342900" algn="just">
              <a:buFontTx/>
              <a:buChar char="-"/>
            </a:pPr>
            <a:r>
              <a:rPr lang="it-IT" b="1" dirty="0">
                <a:effectLst>
                  <a:outerShdw blurRad="38100" dist="38100" dir="2700000" algn="tl">
                    <a:srgbClr val="000000">
                      <a:alpha val="43137"/>
                    </a:srgbClr>
                  </a:outerShdw>
                </a:effectLst>
              </a:rPr>
              <a:t>Infatti, il titolo V è stato riformato con la legge costituzionale 3/2001, al fine della </a:t>
            </a:r>
            <a:r>
              <a:rPr lang="it-IT" b="1" dirty="0">
                <a:solidFill>
                  <a:srgbClr val="FF0000"/>
                </a:solidFill>
                <a:effectLst>
                  <a:outerShdw blurRad="38100" dist="38100" dir="2700000" algn="tl">
                    <a:srgbClr val="000000">
                      <a:alpha val="43137"/>
                    </a:srgbClr>
                  </a:outerShdw>
                </a:effectLst>
              </a:rPr>
              <a:t>piena attuazione dell'art. 5 Cost.</a:t>
            </a:r>
            <a:r>
              <a:rPr lang="it-IT" b="1" dirty="0">
                <a:effectLst>
                  <a:outerShdw blurRad="38100" dist="38100" dir="2700000" algn="tl">
                    <a:srgbClr val="000000">
                      <a:alpha val="43137"/>
                    </a:srgbClr>
                  </a:outerShdw>
                </a:effectLst>
              </a:rPr>
              <a:t>, che riconosce le autonomie locali quali enti esponenziali preesistenti alla formazione della Repubblica.</a:t>
            </a:r>
          </a:p>
          <a:p>
            <a:pPr marL="342900" indent="-342900" algn="just">
              <a:buFontTx/>
              <a:buChar char="-"/>
            </a:pPr>
            <a:r>
              <a:rPr lang="it-IT" b="1" dirty="0">
                <a:effectLst>
                  <a:outerShdw blurRad="38100" dist="38100" dir="2700000" algn="tl">
                    <a:srgbClr val="000000">
                      <a:alpha val="43137"/>
                    </a:srgbClr>
                  </a:outerShdw>
                </a:effectLst>
              </a:rPr>
              <a:t>Nei tempi più recenti, la </a:t>
            </a:r>
            <a:r>
              <a:rPr lang="it-IT" b="1" dirty="0">
                <a:solidFill>
                  <a:srgbClr val="FF0000"/>
                </a:solidFill>
                <a:effectLst>
                  <a:outerShdw blurRad="38100" dist="38100" dir="2700000" algn="tl">
                    <a:srgbClr val="000000">
                      <a:alpha val="43137"/>
                    </a:srgbClr>
                  </a:outerShdw>
                </a:effectLst>
              </a:rPr>
              <a:t>riforma della Costituzione economica approvata con la legge costituzionale 1/2012 </a:t>
            </a:r>
            <a:r>
              <a:rPr lang="it-IT" b="1" dirty="0">
                <a:effectLst>
                  <a:outerShdw blurRad="38100" dist="38100" dir="2700000" algn="tl">
                    <a:srgbClr val="000000">
                      <a:alpha val="43137"/>
                    </a:srgbClr>
                  </a:outerShdw>
                </a:effectLst>
              </a:rPr>
              <a:t>di recepimento dei principi e dei vincoli economico-finanziari contenuti nel Fiscal Compact, a protezione dei bilanci pubblici dal rischio del disavanzo eccessivo (nuova governance economica europea), ha generato un ulteriore ed importante fase di revisione e di potenziamento delle funzioni e delle competenze attribuite alla Corte dei conti, le quali sono state definite con l’approvazione della legge 7 dicembre 2012, n. 213  .</a:t>
            </a:r>
          </a:p>
          <a:p>
            <a:pPr marL="342900" indent="-342900" algn="just">
              <a:buFontTx/>
              <a:buChar char="-"/>
            </a:pPr>
            <a:endParaRPr lang="it-IT" dirty="0"/>
          </a:p>
        </p:txBody>
      </p:sp>
      <p:sp>
        <p:nvSpPr>
          <p:cNvPr id="4" name="Segnaposto piè di pagina 3">
            <a:extLst>
              <a:ext uri="{FF2B5EF4-FFF2-40B4-BE49-F238E27FC236}">
                <a16:creationId xmlns:a16="http://schemas.microsoft.com/office/drawing/2014/main" id="{07D4F86C-4096-4921-ACB6-094BFFB448EF}"/>
              </a:ext>
            </a:extLst>
          </p:cNvPr>
          <p:cNvSpPr>
            <a:spLocks noGrp="1"/>
          </p:cNvSpPr>
          <p:nvPr>
            <p:ph type="ftr" sz="quarter" idx="11"/>
          </p:nvPr>
        </p:nvSpPr>
        <p:spPr/>
        <p:txBody>
          <a:bodyPr/>
          <a:lstStyle/>
          <a:p>
            <a:pPr algn="l"/>
            <a:r>
              <a:rPr lang="it-IT" sz="1400" dirty="0"/>
              <a:t>Salvatore Pilato</a:t>
            </a:r>
          </a:p>
        </p:txBody>
      </p:sp>
      <p:pic>
        <p:nvPicPr>
          <p:cNvPr id="7" name="Segnaposto immagine 6">
            <a:extLst>
              <a:ext uri="{FF2B5EF4-FFF2-40B4-BE49-F238E27FC236}">
                <a16:creationId xmlns:a16="http://schemas.microsoft.com/office/drawing/2014/main" id="{34D9DDFF-83B1-1192-D64D-9FC68004E04D}"/>
              </a:ext>
            </a:extLst>
          </p:cNvPr>
          <p:cNvPicPr>
            <a:picLocks noGrp="1" noChangeAspect="1"/>
          </p:cNvPicPr>
          <p:nvPr>
            <p:ph type="pic" sz="quarter" idx="13"/>
          </p:nvPr>
        </p:nvPicPr>
        <p:blipFill>
          <a:blip r:embed="rId2"/>
          <a:srcRect t="24834" b="24834"/>
          <a:stretch>
            <a:fillRect/>
          </a:stretch>
        </p:blipFill>
        <p:spPr>
          <a:xfrm>
            <a:off x="0" y="1588"/>
            <a:ext cx="9144000" cy="500060"/>
          </a:xfrm>
          <a:prstGeom prst="rect">
            <a:avLst/>
          </a:prstGeom>
        </p:spPr>
      </p:pic>
      <p:sp>
        <p:nvSpPr>
          <p:cNvPr id="6" name="Segnaposto numero diapositiva 5">
            <a:extLst>
              <a:ext uri="{FF2B5EF4-FFF2-40B4-BE49-F238E27FC236}">
                <a16:creationId xmlns:a16="http://schemas.microsoft.com/office/drawing/2014/main" id="{E98AEB78-723A-440B-8BB7-01D6ED7C03DD}"/>
              </a:ext>
            </a:extLst>
          </p:cNvPr>
          <p:cNvSpPr>
            <a:spLocks noGrp="1"/>
          </p:cNvSpPr>
          <p:nvPr>
            <p:ph type="sldNum" sz="quarter" idx="12"/>
          </p:nvPr>
        </p:nvSpPr>
        <p:spPr/>
        <p:txBody>
          <a:bodyPr/>
          <a:lstStyle/>
          <a:p>
            <a:fld id="{20E12F8D-37A0-40B6-87B4-EBE961E160C5}" type="slidenum">
              <a:rPr lang="it-IT" smtClean="0"/>
              <a:pPr/>
              <a:t>2</a:t>
            </a:fld>
            <a:r>
              <a:rPr lang="it-IT" dirty="0"/>
              <a:t> </a:t>
            </a:r>
          </a:p>
        </p:txBody>
      </p:sp>
    </p:spTree>
    <p:extLst>
      <p:ext uri="{BB962C8B-B14F-4D97-AF65-F5344CB8AC3E}">
        <p14:creationId xmlns:p14="http://schemas.microsoft.com/office/powerpoint/2010/main" val="1063580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F8601-F724-E95F-E2A6-9C51EEEF675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C3E0CE1-6C52-6EF0-1724-436A120A62D4}"/>
              </a:ext>
            </a:extLst>
          </p:cNvPr>
          <p:cNvSpPr>
            <a:spLocks noGrp="1"/>
          </p:cNvSpPr>
          <p:nvPr>
            <p:ph type="ctrTitle"/>
          </p:nvPr>
        </p:nvSpPr>
        <p:spPr>
          <a:xfrm>
            <a:off x="268817" y="319894"/>
            <a:ext cx="8673418" cy="741363"/>
          </a:xfrm>
        </p:spPr>
        <p:txBody>
          <a:bodyPr>
            <a:normAutofit fontScale="90000"/>
          </a:bodyPr>
          <a:lstStyle/>
          <a:p>
            <a:r>
              <a:rPr lang="it-IT" sz="2400" b="1" i="1" dirty="0">
                <a:solidFill>
                  <a:srgbClr val="FF0000"/>
                </a:solidFill>
                <a:effectLst>
                  <a:outerShdw blurRad="38100" dist="38100" dir="2700000" algn="tl">
                    <a:srgbClr val="000000">
                      <a:alpha val="43137"/>
                    </a:srgbClr>
                  </a:outerShdw>
                </a:effectLst>
                <a:highlight>
                  <a:srgbClr val="00FF00"/>
                </a:highlight>
              </a:rPr>
              <a:t>Alcune considerazioni conclusive sullo stato di efficacia dei rimedi di prevenzione finanziaria e sulle ipotesi di riforma del Titolo VIII Tuel</a:t>
            </a:r>
          </a:p>
        </p:txBody>
      </p:sp>
      <p:sp>
        <p:nvSpPr>
          <p:cNvPr id="3" name="Sottotitolo 2">
            <a:extLst>
              <a:ext uri="{FF2B5EF4-FFF2-40B4-BE49-F238E27FC236}">
                <a16:creationId xmlns:a16="http://schemas.microsoft.com/office/drawing/2014/main" id="{FD13A942-CD68-CCAD-510C-CD221A186DB5}"/>
              </a:ext>
            </a:extLst>
          </p:cNvPr>
          <p:cNvSpPr>
            <a:spLocks noGrp="1"/>
          </p:cNvSpPr>
          <p:nvPr>
            <p:ph type="subTitle" idx="1"/>
          </p:nvPr>
        </p:nvSpPr>
        <p:spPr>
          <a:xfrm>
            <a:off x="114300" y="1225899"/>
            <a:ext cx="8827934" cy="5205046"/>
          </a:xfrm>
        </p:spPr>
        <p:txBody>
          <a:bodyPr>
            <a:normAutofit fontScale="25000" lnSpcReduction="20000"/>
          </a:bodyPr>
          <a:lstStyle/>
          <a:p>
            <a:pPr algn="just">
              <a:spcBef>
                <a:spcPts val="600"/>
              </a:spcBef>
            </a:pPr>
            <a:r>
              <a:rPr lang="it-IT" sz="6400" b="1" dirty="0">
                <a:effectLst>
                  <a:outerShdw blurRad="38100" dist="38100" dir="2700000" algn="tl">
                    <a:srgbClr val="000000">
                      <a:alpha val="43137"/>
                    </a:srgbClr>
                  </a:outerShdw>
                </a:effectLst>
              </a:rPr>
              <a:t>	Dalla disamina delle dinamiche delle procedure di riequilibrio e di dissesto avviate nell’ultimo quinquennio emergono numerose criticità, tra le quali può essere evidenziato:</a:t>
            </a:r>
          </a:p>
          <a:p>
            <a:pPr algn="just">
              <a:spcBef>
                <a:spcPts val="600"/>
              </a:spcBef>
            </a:pPr>
            <a:r>
              <a:rPr lang="it-IT" sz="6400" b="1" dirty="0">
                <a:effectLst>
                  <a:outerShdw blurRad="38100" dist="38100" dir="2700000" algn="tl">
                    <a:srgbClr val="000000">
                      <a:alpha val="43137"/>
                    </a:srgbClr>
                  </a:outerShdw>
                </a:effectLst>
              </a:rPr>
              <a:t>•	</a:t>
            </a:r>
            <a:r>
              <a:rPr lang="it-IT" sz="6400" b="1" dirty="0">
                <a:solidFill>
                  <a:srgbClr val="FF0000"/>
                </a:solidFill>
                <a:effectLst>
                  <a:outerShdw blurRad="38100" dist="38100" dir="2700000" algn="tl">
                    <a:srgbClr val="000000">
                      <a:alpha val="43137"/>
                    </a:srgbClr>
                  </a:outerShdw>
                </a:effectLst>
                <a:highlight>
                  <a:srgbClr val="00FF00"/>
                </a:highlight>
              </a:rPr>
              <a:t>il grado elevato di inefficacia della procedura di riequilibrio finanziario pluriennale, che in molti casi rappresenta una opzione elusiva della dichiarazione di dissesto rinviata agli esercizi successivi, nei quali emerge la sussistenza di situazioni gestionali ostative alla sostenibilità degli obiettivi intermedi; </a:t>
            </a:r>
          </a:p>
          <a:p>
            <a:pPr algn="just">
              <a:spcBef>
                <a:spcPts val="600"/>
              </a:spcBef>
            </a:pPr>
            <a:r>
              <a:rPr lang="it-IT" sz="6400" b="1" dirty="0">
                <a:effectLst>
                  <a:outerShdw blurRad="38100" dist="38100" dir="2700000" algn="tl">
                    <a:srgbClr val="000000">
                      <a:alpha val="43137"/>
                    </a:srgbClr>
                  </a:outerShdw>
                </a:effectLst>
              </a:rPr>
              <a:t>•	il numero progressivamente crescente di enti locali che nel periodo 2000-2024, risultano coinvolti nella procedura di riequilibrio finanziario e di successivo dissesto, con casi anche di doppio dissesto; la platea degli enti coinvolti comprende anche diversi Comuni capoluogo di provincia;</a:t>
            </a:r>
          </a:p>
          <a:p>
            <a:pPr algn="just">
              <a:spcBef>
                <a:spcPts val="600"/>
              </a:spcBef>
            </a:pPr>
            <a:r>
              <a:rPr lang="it-IT" sz="6400" b="1" dirty="0">
                <a:effectLst>
                  <a:outerShdw blurRad="38100" dist="38100" dir="2700000" algn="tl">
                    <a:srgbClr val="000000">
                      <a:alpha val="43137"/>
                    </a:srgbClr>
                  </a:outerShdw>
                </a:effectLst>
              </a:rPr>
              <a:t>•	la durata eccessiva della procedura, dalla fase di approvazione consiliare del Piano alla deliberazione conclusiva della Sezione regionale di controllo della Corte dei conti, causata da molteplici fattori.</a:t>
            </a:r>
          </a:p>
          <a:p>
            <a:pPr algn="just">
              <a:spcBef>
                <a:spcPts val="600"/>
              </a:spcBef>
            </a:pPr>
            <a:r>
              <a:rPr lang="it-IT" sz="6400" b="1" dirty="0">
                <a:effectLst>
                  <a:outerShdw blurRad="38100" dist="38100" dir="2700000" algn="tl">
                    <a:srgbClr val="000000">
                      <a:alpha val="43137"/>
                    </a:srgbClr>
                  </a:outerShdw>
                </a:effectLst>
              </a:rPr>
              <a:t>	In particolare, le cause d’inefficienza nella tempestiva definizione della procedura di approvazione o non approvazione del PRFP possono essere così individuate:</a:t>
            </a:r>
          </a:p>
          <a:p>
            <a:pPr algn="just">
              <a:spcBef>
                <a:spcPts val="600"/>
              </a:spcBef>
            </a:pPr>
            <a:r>
              <a:rPr lang="it-IT" sz="6400" b="1" dirty="0">
                <a:effectLst>
                  <a:outerShdw blurRad="38100" dist="38100" dir="2700000" algn="tl">
                    <a:srgbClr val="000000">
                      <a:alpha val="43137"/>
                    </a:srgbClr>
                  </a:outerShdw>
                </a:effectLst>
              </a:rPr>
              <a:t>- </a:t>
            </a:r>
            <a:r>
              <a:rPr lang="it-IT" sz="6400" b="1" dirty="0">
                <a:solidFill>
                  <a:srgbClr val="FF0000"/>
                </a:solidFill>
                <a:effectLst>
                  <a:outerShdw blurRad="38100" dist="38100" dir="2700000" algn="tl">
                    <a:srgbClr val="000000">
                      <a:alpha val="43137"/>
                    </a:srgbClr>
                  </a:outerShdw>
                </a:effectLst>
                <a:highlight>
                  <a:srgbClr val="00FFFF"/>
                </a:highlight>
              </a:rPr>
              <a:t>l’aggravamento procedimentale generato dai tempi d’acquisizione del parere della Commissione per la stabilità finanziaria degli enti locali del Ministero dell'interno, previsto dall’art. 243-quater, comma 1, Tuel;</a:t>
            </a:r>
          </a:p>
          <a:p>
            <a:pPr algn="just">
              <a:spcBef>
                <a:spcPts val="600"/>
              </a:spcBef>
            </a:pPr>
            <a:r>
              <a:rPr lang="it-IT" sz="6400" b="1" dirty="0">
                <a:effectLst>
                  <a:outerShdw blurRad="38100" dist="38100" dir="2700000" algn="tl">
                    <a:srgbClr val="000000">
                      <a:alpha val="43137"/>
                    </a:srgbClr>
                  </a:outerShdw>
                </a:effectLst>
              </a:rPr>
              <a:t>- la frequente necessità della Sezione regionale di controllo della Corte dei conti di procedere all’aggiornamento istruttorio dei dati e delle informazioni essenziali per l’attualizzazione della situazione finanziaria dell’ente, da valutare ai fini della verifica delle condizioni di congruenza e di sostenibilità del piano di riequilibrio;</a:t>
            </a:r>
          </a:p>
          <a:p>
            <a:pPr algn="just">
              <a:spcBef>
                <a:spcPts val="600"/>
              </a:spcBef>
            </a:pPr>
            <a:r>
              <a:rPr lang="it-IT" sz="6400" b="1" dirty="0">
                <a:effectLst>
                  <a:outerShdw blurRad="38100" dist="38100" dir="2700000" algn="tl">
                    <a:srgbClr val="000000">
                      <a:alpha val="43137"/>
                    </a:srgbClr>
                  </a:outerShdw>
                </a:effectLst>
              </a:rPr>
              <a:t>- la frequente possibilità concessa dal legislatore agli enti locali di procedere a rimodulazioni/riformulazioni del Piano, soprattutto in caso di rinnovo degli organi elettivi; </a:t>
            </a:r>
          </a:p>
          <a:p>
            <a:pPr algn="just">
              <a:spcBef>
                <a:spcPts val="600"/>
              </a:spcBef>
            </a:pPr>
            <a:r>
              <a:rPr lang="it-IT" sz="6400" b="1" dirty="0">
                <a:effectLst>
                  <a:outerShdw blurRad="38100" dist="38100" dir="2700000" algn="tl">
                    <a:srgbClr val="000000">
                      <a:alpha val="43137"/>
                    </a:srgbClr>
                  </a:outerShdw>
                </a:effectLst>
              </a:rPr>
              <a:t>- la ricorrente complessità delle situazioni di criticità finanziaria, che richiedono penetranti, articolati ed estesi approfondimenti istruttori sui debiti fuori bilancio e sulle perdite d’esercizio nei bilanci delle società partecipate.</a:t>
            </a:r>
          </a:p>
          <a:p>
            <a:pPr algn="just"/>
            <a:endParaRPr lang="it-IT" dirty="0"/>
          </a:p>
        </p:txBody>
      </p:sp>
      <p:sp>
        <p:nvSpPr>
          <p:cNvPr id="4" name="Segnaposto piè di pagina 3">
            <a:extLst>
              <a:ext uri="{FF2B5EF4-FFF2-40B4-BE49-F238E27FC236}">
                <a16:creationId xmlns:a16="http://schemas.microsoft.com/office/drawing/2014/main" id="{997FB6A7-FC35-1D94-CDBF-11B53CE388D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58C"/>
                </a:solidFill>
                <a:effectLst/>
                <a:uLnTx/>
                <a:uFillTx/>
                <a:latin typeface="Calibri" panose="020F0502020204030204"/>
                <a:ea typeface="+mn-ea"/>
                <a:cs typeface="+mn-cs"/>
              </a:rPr>
              <a:t>Salvatore Pilato</a:t>
            </a:r>
          </a:p>
        </p:txBody>
      </p:sp>
      <p:pic>
        <p:nvPicPr>
          <p:cNvPr id="7" name="Segnaposto immagine 6">
            <a:extLst>
              <a:ext uri="{FF2B5EF4-FFF2-40B4-BE49-F238E27FC236}">
                <a16:creationId xmlns:a16="http://schemas.microsoft.com/office/drawing/2014/main" id="{048219BC-2CE7-3A79-FA32-10709197ADAC}"/>
              </a:ext>
            </a:extLst>
          </p:cNvPr>
          <p:cNvPicPr>
            <a:picLocks noGrp="1" noChangeAspect="1"/>
          </p:cNvPicPr>
          <p:nvPr>
            <p:ph type="pic" sz="quarter" idx="13"/>
          </p:nvPr>
        </p:nvPicPr>
        <p:blipFill>
          <a:blip r:embed="rId2"/>
          <a:srcRect t="14877" b="14877"/>
          <a:stretch>
            <a:fillRect/>
          </a:stretch>
        </p:blipFill>
        <p:spPr>
          <a:xfrm>
            <a:off x="0" y="-239713"/>
            <a:ext cx="9144000" cy="509588"/>
          </a:xfrm>
          <a:prstGeom prst="rect">
            <a:avLst/>
          </a:prstGeom>
        </p:spPr>
      </p:pic>
      <p:sp>
        <p:nvSpPr>
          <p:cNvPr id="6" name="Segnaposto numero diapositiva 5">
            <a:extLst>
              <a:ext uri="{FF2B5EF4-FFF2-40B4-BE49-F238E27FC236}">
                <a16:creationId xmlns:a16="http://schemas.microsoft.com/office/drawing/2014/main" id="{55E59936-F10B-85FC-F542-7601C90366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12F8D-37A0-40B6-87B4-EBE961E160C5}" type="slidenum">
              <a:rPr kumimoji="0" lang="it-IT" sz="1200" b="0" i="0" u="none" strike="noStrike" kern="1200" cap="none" spc="0" normalizeH="0" baseline="0" noProof="0" smtClean="0">
                <a:ln>
                  <a:noFill/>
                </a:ln>
                <a:solidFill>
                  <a:srgbClr val="26358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dirty="0">
              <a:ln>
                <a:noFill/>
              </a:ln>
              <a:solidFill>
                <a:srgbClr val="26358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467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ABA28-7F9E-8B06-299B-A9128E15197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E09452A-9558-297D-B501-1ACA3ADF35FB}"/>
              </a:ext>
            </a:extLst>
          </p:cNvPr>
          <p:cNvSpPr>
            <a:spLocks noGrp="1"/>
          </p:cNvSpPr>
          <p:nvPr>
            <p:ph type="ctrTitle"/>
          </p:nvPr>
        </p:nvSpPr>
        <p:spPr>
          <a:xfrm>
            <a:off x="268817" y="319894"/>
            <a:ext cx="8673418" cy="741363"/>
          </a:xfrm>
        </p:spPr>
        <p:txBody>
          <a:bodyPr>
            <a:normAutofit fontScale="90000"/>
          </a:bodyPr>
          <a:lstStyle/>
          <a:p>
            <a:r>
              <a:rPr lang="it-IT" sz="2400" b="1" i="1" dirty="0">
                <a:solidFill>
                  <a:srgbClr val="FF0000"/>
                </a:solidFill>
                <a:effectLst>
                  <a:outerShdw blurRad="38100" dist="38100" dir="2700000" algn="tl">
                    <a:srgbClr val="000000">
                      <a:alpha val="43137"/>
                    </a:srgbClr>
                  </a:outerShdw>
                </a:effectLst>
                <a:highlight>
                  <a:srgbClr val="00FF00"/>
                </a:highlight>
              </a:rPr>
              <a:t>Alcune considerazioni conclusive sullo stato di efficacia dei rimedi di prevenzione finanziaria e sulle ipotesi di riforma del Titolo VIII Tuel</a:t>
            </a:r>
          </a:p>
        </p:txBody>
      </p:sp>
      <p:sp>
        <p:nvSpPr>
          <p:cNvPr id="3" name="Sottotitolo 2">
            <a:extLst>
              <a:ext uri="{FF2B5EF4-FFF2-40B4-BE49-F238E27FC236}">
                <a16:creationId xmlns:a16="http://schemas.microsoft.com/office/drawing/2014/main" id="{C248A01A-AC12-D62A-3110-ED287D3DAE6A}"/>
              </a:ext>
            </a:extLst>
          </p:cNvPr>
          <p:cNvSpPr>
            <a:spLocks noGrp="1"/>
          </p:cNvSpPr>
          <p:nvPr>
            <p:ph type="subTitle" idx="1"/>
          </p:nvPr>
        </p:nvSpPr>
        <p:spPr>
          <a:xfrm>
            <a:off x="0" y="1225899"/>
            <a:ext cx="9029700" cy="5205046"/>
          </a:xfrm>
        </p:spPr>
        <p:txBody>
          <a:bodyPr>
            <a:normAutofit fontScale="25000" lnSpcReduction="20000"/>
          </a:bodyPr>
          <a:lstStyle/>
          <a:p>
            <a:pPr algn="just">
              <a:spcBef>
                <a:spcPts val="600"/>
              </a:spcBef>
            </a:pPr>
            <a:r>
              <a:rPr lang="it-IT" sz="7200" b="1" dirty="0">
                <a:effectLst>
                  <a:outerShdw blurRad="38100" dist="38100" dir="2700000" algn="tl">
                    <a:srgbClr val="000000">
                      <a:alpha val="43137"/>
                    </a:srgbClr>
                  </a:outerShdw>
                </a:effectLst>
              </a:rPr>
              <a:t>A sua volta, anche la procedura di dissesto finanziario, valutata in correlazione alla concorrente procedura di approvazione del bilancio stabilmente riequilibrato non può ritenersi esente da questioni d’inefficienza e di disfunzionalità operativa, tra le quali sono incluse: </a:t>
            </a:r>
            <a:r>
              <a:rPr lang="it-IT" sz="7200" b="1" dirty="0">
                <a:effectLst>
                  <a:outerShdw blurRad="38100" dist="38100" dir="2700000" algn="tl">
                    <a:srgbClr val="000000">
                      <a:alpha val="43137"/>
                    </a:srgbClr>
                  </a:outerShdw>
                </a:effectLst>
                <a:highlight>
                  <a:srgbClr val="FFFF00"/>
                </a:highlight>
              </a:rPr>
              <a:t>la dualità talvolta antagonista tra OSL e l’amministrazione ordinaria del bilancio riequilibrato; l’opacità e l’incertezza finanziaria dei rapporti di competenza tra OSL e amministrazione ordinaria, in relazione al tempo ed alla ripartizione delle obbligazioni da pagare</a:t>
            </a:r>
            <a:r>
              <a:rPr lang="it-IT" sz="7200" b="1" dirty="0">
                <a:effectLst>
                  <a:outerShdw blurRad="38100" dist="38100" dir="2700000" algn="tl">
                    <a:srgbClr val="000000">
                      <a:alpha val="43137"/>
                    </a:srgbClr>
                  </a:outerShdw>
                </a:effectLst>
              </a:rPr>
              <a:t>; </a:t>
            </a:r>
            <a:r>
              <a:rPr lang="it-IT" sz="7200" b="1" dirty="0">
                <a:solidFill>
                  <a:srgbClr val="FF0000"/>
                </a:solidFill>
                <a:effectLst>
                  <a:outerShdw blurRad="38100" dist="38100" dir="2700000" algn="tl">
                    <a:srgbClr val="000000">
                      <a:alpha val="43137"/>
                    </a:srgbClr>
                  </a:outerShdw>
                </a:effectLst>
              </a:rPr>
              <a:t>il rischio aleatorio gravante sulla massa attiva per l’inconsistenza e/o l’inesistenza dei residui attivi</a:t>
            </a:r>
            <a:r>
              <a:rPr lang="it-IT" sz="7200" b="1" dirty="0">
                <a:effectLst>
                  <a:outerShdw blurRad="38100" dist="38100" dir="2700000" algn="tl">
                    <a:srgbClr val="000000">
                      <a:alpha val="43137"/>
                    </a:srgbClr>
                  </a:outerShdw>
                </a:effectLst>
              </a:rPr>
              <a:t>; </a:t>
            </a:r>
            <a:r>
              <a:rPr lang="it-IT" sz="7200" b="1" dirty="0">
                <a:effectLst>
                  <a:outerShdw blurRad="38100" dist="38100" dir="2700000" algn="tl">
                    <a:srgbClr val="000000">
                      <a:alpha val="43137"/>
                    </a:srgbClr>
                  </a:outerShdw>
                </a:effectLst>
                <a:highlight>
                  <a:srgbClr val="00FFFF"/>
                </a:highlight>
              </a:rPr>
              <a:t>la rilevante consistenza delle componenti passive restituite al Comune in bonis, le quali generano il ritorno dello stato di criticità e di disequilibrio finanziario per l’immediata esposizione del bilancio alle azioni esecutive </a:t>
            </a:r>
            <a:r>
              <a:rPr lang="it-IT" sz="7200" b="1" dirty="0">
                <a:effectLst>
                  <a:outerShdw blurRad="38100" dist="38100" dir="2700000" algn="tl">
                    <a:srgbClr val="000000">
                      <a:alpha val="43137"/>
                    </a:srgbClr>
                  </a:outerShdw>
                </a:effectLst>
              </a:rPr>
              <a:t>.</a:t>
            </a:r>
          </a:p>
          <a:p>
            <a:pPr algn="just">
              <a:spcBef>
                <a:spcPts val="600"/>
              </a:spcBef>
            </a:pPr>
            <a:r>
              <a:rPr lang="it-IT" sz="7200" b="1" dirty="0">
                <a:effectLst>
                  <a:outerShdw blurRad="38100" dist="38100" dir="2700000" algn="tl">
                    <a:srgbClr val="000000">
                      <a:alpha val="43137"/>
                    </a:srgbClr>
                  </a:outerShdw>
                </a:effectLst>
              </a:rPr>
              <a:t>Dunque, sussistono oramai da tempo i presupposti e le condizioni per procedere ad una oculata riforma del Titolo VIII Tuel, la quale non potrà prescindere dalla revisione dei profili d’ispirazione originaria, attratti -con piena evidenza- dall’assimilazione alle procedure del fallimento d’impresa.</a:t>
            </a:r>
          </a:p>
          <a:p>
            <a:pPr algn="just">
              <a:spcBef>
                <a:spcPts val="600"/>
              </a:spcBef>
            </a:pPr>
            <a:r>
              <a:rPr lang="it-IT" sz="7200" b="1" dirty="0">
                <a:effectLst>
                  <a:outerShdw blurRad="38100" dist="38100" dir="2700000" algn="tl">
                    <a:srgbClr val="000000">
                      <a:alpha val="43137"/>
                    </a:srgbClr>
                  </a:outerShdw>
                </a:effectLst>
              </a:rPr>
              <a:t>Nella revisione della disciplina vigente possono collocarsi diverse priorità d’obiettivo nella semplificazione e nella tendenziale unificazione delle tre procedure esistenti (PRFP, dissesto guidato e dissesto ordinario), con l’inserimento innovativo di alcune soluzioni organizzative fondate sulla presenza di un nucleo tecnico di supporto e di affiancamento del percorso vincolato all’adozione di misure migliorative della performance dei risultati di gestione, a superamento delle cause strutturali di squilibrio congruamente individuate e diagnosticate con idonee metodologie di valutazione.</a:t>
            </a:r>
          </a:p>
          <a:p>
            <a:pPr algn="just">
              <a:spcBef>
                <a:spcPts val="600"/>
              </a:spcBef>
            </a:pPr>
            <a:r>
              <a:rPr lang="it-IT" sz="7200" b="1" dirty="0">
                <a:solidFill>
                  <a:srgbClr val="FF0000"/>
                </a:solidFill>
                <a:effectLst>
                  <a:outerShdw blurRad="38100" dist="38100" dir="2700000" algn="tl">
                    <a:srgbClr val="000000">
                      <a:alpha val="43137"/>
                    </a:srgbClr>
                  </a:outerShdw>
                </a:effectLst>
                <a:highlight>
                  <a:srgbClr val="00FF00"/>
                </a:highlight>
              </a:rPr>
              <a:t>In tale contesto si colloca la riforma del sistema di riscossione delle entrate comunali, la cui inefficienza costituisce la causa principale e preponderante nell’insorgenza delle situazioni di criticità e di disequilibrio finanziario nella gestione del bilancio dell’ente locale. </a:t>
            </a:r>
          </a:p>
          <a:p>
            <a:pPr algn="just">
              <a:spcBef>
                <a:spcPts val="600"/>
              </a:spcBef>
            </a:pPr>
            <a:endParaRPr lang="it-IT" sz="6400" b="1" dirty="0">
              <a:solidFill>
                <a:srgbClr val="FF0000"/>
              </a:solidFill>
              <a:effectLst>
                <a:outerShdw blurRad="38100" dist="38100" dir="2700000" algn="tl">
                  <a:srgbClr val="000000">
                    <a:alpha val="43137"/>
                  </a:srgbClr>
                </a:outerShdw>
              </a:effectLst>
              <a:highlight>
                <a:srgbClr val="00FF00"/>
              </a:highlight>
            </a:endParaRPr>
          </a:p>
          <a:p>
            <a:pPr algn="just"/>
            <a:endParaRPr lang="it-IT" dirty="0"/>
          </a:p>
        </p:txBody>
      </p:sp>
      <p:sp>
        <p:nvSpPr>
          <p:cNvPr id="4" name="Segnaposto piè di pagina 3">
            <a:extLst>
              <a:ext uri="{FF2B5EF4-FFF2-40B4-BE49-F238E27FC236}">
                <a16:creationId xmlns:a16="http://schemas.microsoft.com/office/drawing/2014/main" id="{AF8C1A0E-F179-13BD-AFBA-680D5F6D72A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58C"/>
                </a:solidFill>
                <a:effectLst/>
                <a:uLnTx/>
                <a:uFillTx/>
                <a:latin typeface="Calibri" panose="020F0502020204030204"/>
                <a:ea typeface="+mn-ea"/>
                <a:cs typeface="+mn-cs"/>
              </a:rPr>
              <a:t>Salvatore Pilato</a:t>
            </a:r>
          </a:p>
        </p:txBody>
      </p:sp>
      <p:pic>
        <p:nvPicPr>
          <p:cNvPr id="7" name="Segnaposto immagine 6">
            <a:extLst>
              <a:ext uri="{FF2B5EF4-FFF2-40B4-BE49-F238E27FC236}">
                <a16:creationId xmlns:a16="http://schemas.microsoft.com/office/drawing/2014/main" id="{09BDD3B5-F9EF-55F2-D689-8C1EC9464535}"/>
              </a:ext>
            </a:extLst>
          </p:cNvPr>
          <p:cNvPicPr>
            <a:picLocks noGrp="1" noChangeAspect="1"/>
          </p:cNvPicPr>
          <p:nvPr>
            <p:ph type="pic" sz="quarter" idx="13"/>
          </p:nvPr>
        </p:nvPicPr>
        <p:blipFill>
          <a:blip r:embed="rId2"/>
          <a:srcRect t="14877" b="14877"/>
          <a:stretch>
            <a:fillRect/>
          </a:stretch>
        </p:blipFill>
        <p:spPr>
          <a:xfrm>
            <a:off x="0" y="-239713"/>
            <a:ext cx="9144000" cy="509588"/>
          </a:xfrm>
          <a:prstGeom prst="rect">
            <a:avLst/>
          </a:prstGeom>
        </p:spPr>
      </p:pic>
      <p:sp>
        <p:nvSpPr>
          <p:cNvPr id="6" name="Segnaposto numero diapositiva 5">
            <a:extLst>
              <a:ext uri="{FF2B5EF4-FFF2-40B4-BE49-F238E27FC236}">
                <a16:creationId xmlns:a16="http://schemas.microsoft.com/office/drawing/2014/main" id="{6153956C-6F6E-FDBE-8E65-81F3D3472D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12F8D-37A0-40B6-87B4-EBE961E160C5}" type="slidenum">
              <a:rPr kumimoji="0" lang="it-IT" sz="1200" b="0" i="0" u="none" strike="noStrike" kern="1200" cap="none" spc="0" normalizeH="0" baseline="0" noProof="0" smtClean="0">
                <a:ln>
                  <a:noFill/>
                </a:ln>
                <a:solidFill>
                  <a:srgbClr val="26358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dirty="0">
              <a:ln>
                <a:noFill/>
              </a:ln>
              <a:solidFill>
                <a:srgbClr val="26358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6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32A97-F085-4FF8-A73E-37A7CEA90B3A}"/>
              </a:ext>
            </a:extLst>
          </p:cNvPr>
          <p:cNvSpPr>
            <a:spLocks noGrp="1"/>
          </p:cNvSpPr>
          <p:nvPr>
            <p:ph type="ctrTitle"/>
          </p:nvPr>
        </p:nvSpPr>
        <p:spPr>
          <a:xfrm>
            <a:off x="685800" y="637953"/>
            <a:ext cx="7772400" cy="674012"/>
          </a:xfrm>
        </p:spPr>
        <p:txBody>
          <a:bodyPr>
            <a:normAutofit/>
          </a:bodyPr>
          <a:lstStyle/>
          <a:p>
            <a:r>
              <a:rPr lang="it-IT" sz="2400" b="1" i="1" dirty="0">
                <a:solidFill>
                  <a:srgbClr val="FF0000"/>
                </a:solidFill>
                <a:effectLst>
                  <a:outerShdw blurRad="38100" dist="38100" dir="2700000" algn="tl">
                    <a:srgbClr val="000000">
                      <a:alpha val="43137"/>
                    </a:srgbClr>
                  </a:outerShdw>
                </a:effectLst>
                <a:highlight>
                  <a:srgbClr val="FFFF00"/>
                </a:highlight>
              </a:rPr>
              <a:t>Alcune riflessioni a chiusura</a:t>
            </a:r>
          </a:p>
        </p:txBody>
      </p:sp>
      <p:sp>
        <p:nvSpPr>
          <p:cNvPr id="3" name="Sottotitolo 2">
            <a:extLst>
              <a:ext uri="{FF2B5EF4-FFF2-40B4-BE49-F238E27FC236}">
                <a16:creationId xmlns:a16="http://schemas.microsoft.com/office/drawing/2014/main" id="{65995595-E25B-42E2-B006-EA8A296CFF37}"/>
              </a:ext>
            </a:extLst>
          </p:cNvPr>
          <p:cNvSpPr>
            <a:spLocks noGrp="1"/>
          </p:cNvSpPr>
          <p:nvPr>
            <p:ph type="subTitle" idx="1"/>
          </p:nvPr>
        </p:nvSpPr>
        <p:spPr>
          <a:xfrm>
            <a:off x="685799" y="1311966"/>
            <a:ext cx="7772399" cy="5044386"/>
          </a:xfrm>
        </p:spPr>
        <p:txBody>
          <a:bodyPr>
            <a:normAutofit fontScale="92500"/>
          </a:bodyPr>
          <a:lstStyle/>
          <a:p>
            <a:pPr marL="342900" indent="-342900" algn="just">
              <a:buFontTx/>
              <a:buChar char="-"/>
            </a:pPr>
            <a:endParaRPr lang="it-IT" b="1" dirty="0">
              <a:effectLst>
                <a:outerShdw blurRad="38100" dist="38100" dir="2700000" algn="tl">
                  <a:srgbClr val="000000">
                    <a:alpha val="43137"/>
                  </a:srgbClr>
                </a:outerShdw>
              </a:effectLst>
              <a:highlight>
                <a:srgbClr val="00FF00"/>
              </a:highlight>
            </a:endParaRPr>
          </a:p>
          <a:p>
            <a:pPr marL="342900" indent="-342900" algn="just">
              <a:buFontTx/>
              <a:buChar char="-"/>
            </a:pPr>
            <a:r>
              <a:rPr lang="it-IT" b="1" dirty="0">
                <a:effectLst>
                  <a:outerShdw blurRad="38100" dist="38100" dir="2700000" algn="tl">
                    <a:srgbClr val="000000">
                      <a:alpha val="43137"/>
                    </a:srgbClr>
                  </a:outerShdw>
                </a:effectLst>
              </a:rPr>
              <a:t>Cambiamenti senza riforma e riforma senza cambiamenti; </a:t>
            </a:r>
          </a:p>
          <a:p>
            <a:pPr marL="342900" indent="-342900" algn="just">
              <a:buFontTx/>
              <a:buChar char="-"/>
            </a:pPr>
            <a:r>
              <a:rPr lang="it-IT" b="1" dirty="0">
                <a:effectLst>
                  <a:outerShdw blurRad="38100" dist="38100" dir="2700000" algn="tl">
                    <a:srgbClr val="000000">
                      <a:alpha val="43137"/>
                    </a:srgbClr>
                  </a:outerShdw>
                </a:effectLst>
              </a:rPr>
              <a:t>I fenomeni «reali» d’amministrazione (</a:t>
            </a:r>
            <a:r>
              <a:rPr lang="it-IT" b="1" i="1" dirty="0">
                <a:effectLst>
                  <a:outerShdw blurRad="38100" dist="38100" dir="2700000" algn="tl">
                    <a:srgbClr val="000000">
                      <a:alpha val="43137"/>
                    </a:srgbClr>
                  </a:outerShdw>
                </a:effectLst>
              </a:rPr>
              <a:t>analisi di fatti, dinamiche ed andamenti gestionali distinti per amministrazioni ed ambiti territoriali</a:t>
            </a:r>
            <a:r>
              <a:rPr lang="it-IT" b="1" dirty="0">
                <a:effectLst>
                  <a:outerShdw blurRad="38100" dist="38100" dir="2700000" algn="tl">
                    <a:srgbClr val="000000">
                      <a:alpha val="43137"/>
                    </a:srgbClr>
                  </a:outerShdw>
                </a:effectLst>
              </a:rPr>
              <a:t>);</a:t>
            </a:r>
          </a:p>
          <a:p>
            <a:pPr marL="342900" indent="-342900" algn="just">
              <a:buFontTx/>
              <a:buChar char="-"/>
            </a:pPr>
            <a:r>
              <a:rPr lang="it-IT" b="1" dirty="0">
                <a:effectLst>
                  <a:outerShdw blurRad="38100" dist="38100" dir="2700000" algn="tl">
                    <a:srgbClr val="000000">
                      <a:alpha val="43137"/>
                    </a:srgbClr>
                  </a:outerShdw>
                </a:effectLst>
              </a:rPr>
              <a:t>Distinzione tra disfunzioni e stati d’ineffettività riferibili rispettivamente al sistema amministrativo ed al sistema dei controlli «esterni», reciprocamente correlati, ma reciprocamente separati in relazione di «ausiliarietà»; </a:t>
            </a:r>
          </a:p>
          <a:p>
            <a:pPr marL="342900" indent="-342900" algn="just">
              <a:buFontTx/>
              <a:buChar char="-"/>
            </a:pPr>
            <a:r>
              <a:rPr lang="it-IT" b="1" dirty="0">
                <a:effectLst>
                  <a:outerShdw blurRad="38100" dist="38100" dir="2700000" algn="tl">
                    <a:srgbClr val="000000">
                      <a:alpha val="43137"/>
                    </a:srgbClr>
                  </a:outerShdw>
                </a:effectLst>
              </a:rPr>
              <a:t>La centralità della relazione fondamentale tra crescita della spesa d’investimento ed incremento della «capacità amministrativa» di gestione delle risorse PNRR;</a:t>
            </a:r>
          </a:p>
          <a:p>
            <a:pPr marL="342900" indent="-342900" algn="just">
              <a:buFontTx/>
              <a:buChar char="-"/>
            </a:pPr>
            <a:r>
              <a:rPr lang="it-IT" b="1" dirty="0">
                <a:effectLst>
                  <a:outerShdw blurRad="38100" dist="38100" dir="2700000" algn="tl">
                    <a:srgbClr val="000000">
                      <a:alpha val="43137"/>
                    </a:srgbClr>
                  </a:outerShdw>
                </a:effectLst>
              </a:rPr>
              <a:t>Le relazioni dinamiche tra controllo preventivo, controlli finanziari e controlli di gestione.    </a:t>
            </a:r>
          </a:p>
          <a:p>
            <a:pPr marL="342900" indent="-342900" algn="just">
              <a:buFontTx/>
              <a:buChar char="-"/>
            </a:pPr>
            <a:endParaRPr lang="it-IT" dirty="0"/>
          </a:p>
        </p:txBody>
      </p:sp>
      <p:sp>
        <p:nvSpPr>
          <p:cNvPr id="4" name="Segnaposto piè di pagina 3">
            <a:extLst>
              <a:ext uri="{FF2B5EF4-FFF2-40B4-BE49-F238E27FC236}">
                <a16:creationId xmlns:a16="http://schemas.microsoft.com/office/drawing/2014/main" id="{07D4F86C-4096-4921-ACB6-094BFFB448EF}"/>
              </a:ext>
            </a:extLst>
          </p:cNvPr>
          <p:cNvSpPr>
            <a:spLocks noGrp="1"/>
          </p:cNvSpPr>
          <p:nvPr>
            <p:ph type="ftr" sz="quarter" idx="11"/>
          </p:nvPr>
        </p:nvSpPr>
        <p:spPr/>
        <p:txBody>
          <a:bodyPr/>
          <a:lstStyle/>
          <a:p>
            <a:pPr algn="l"/>
            <a:r>
              <a:rPr lang="it-IT" sz="1400" dirty="0"/>
              <a:t>Salvatore Pilato</a:t>
            </a:r>
          </a:p>
        </p:txBody>
      </p:sp>
      <p:pic>
        <p:nvPicPr>
          <p:cNvPr id="7" name="Segnaposto immagine 6">
            <a:extLst>
              <a:ext uri="{FF2B5EF4-FFF2-40B4-BE49-F238E27FC236}">
                <a16:creationId xmlns:a16="http://schemas.microsoft.com/office/drawing/2014/main" id="{34D9DDFF-83B1-1192-D64D-9FC68004E04D}"/>
              </a:ext>
            </a:extLst>
          </p:cNvPr>
          <p:cNvPicPr>
            <a:picLocks noGrp="1" noChangeAspect="1"/>
          </p:cNvPicPr>
          <p:nvPr>
            <p:ph type="pic" sz="quarter" idx="13"/>
          </p:nvPr>
        </p:nvPicPr>
        <p:blipFill>
          <a:blip r:embed="rId2"/>
          <a:srcRect t="24834" b="24834"/>
          <a:stretch>
            <a:fillRect/>
          </a:stretch>
        </p:blipFill>
        <p:spPr>
          <a:xfrm>
            <a:off x="0" y="1588"/>
            <a:ext cx="9144000" cy="500060"/>
          </a:xfrm>
          <a:prstGeom prst="rect">
            <a:avLst/>
          </a:prstGeom>
        </p:spPr>
      </p:pic>
      <p:sp>
        <p:nvSpPr>
          <p:cNvPr id="6" name="Segnaposto numero diapositiva 5">
            <a:extLst>
              <a:ext uri="{FF2B5EF4-FFF2-40B4-BE49-F238E27FC236}">
                <a16:creationId xmlns:a16="http://schemas.microsoft.com/office/drawing/2014/main" id="{E98AEB78-723A-440B-8BB7-01D6ED7C03DD}"/>
              </a:ext>
            </a:extLst>
          </p:cNvPr>
          <p:cNvSpPr>
            <a:spLocks noGrp="1"/>
          </p:cNvSpPr>
          <p:nvPr>
            <p:ph type="sldNum" sz="quarter" idx="12"/>
          </p:nvPr>
        </p:nvSpPr>
        <p:spPr/>
        <p:txBody>
          <a:bodyPr/>
          <a:lstStyle/>
          <a:p>
            <a:fld id="{20E12F8D-37A0-40B6-87B4-EBE961E160C5}" type="slidenum">
              <a:rPr lang="it-IT" smtClean="0"/>
              <a:pPr/>
              <a:t>22</a:t>
            </a:fld>
            <a:r>
              <a:rPr lang="it-IT" dirty="0"/>
              <a:t> </a:t>
            </a:r>
          </a:p>
        </p:txBody>
      </p:sp>
    </p:spTree>
    <p:extLst>
      <p:ext uri="{BB962C8B-B14F-4D97-AF65-F5344CB8AC3E}">
        <p14:creationId xmlns:p14="http://schemas.microsoft.com/office/powerpoint/2010/main" val="102953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F0"/>
            </a:gs>
            <a:gs pos="64999">
              <a:srgbClr val="000000"/>
            </a:gs>
            <a:gs pos="100000">
              <a:srgbClr val="00B0F0"/>
            </a:gs>
          </a:gsLst>
          <a:lin ang="5400000"/>
        </a:gradFill>
        <a:effectLst/>
      </p:bgPr>
    </p:bg>
    <p:spTree>
      <p:nvGrpSpPr>
        <p:cNvPr id="1" name=""/>
        <p:cNvGrpSpPr/>
        <p:nvPr/>
      </p:nvGrpSpPr>
      <p:grpSpPr>
        <a:xfrm>
          <a:off x="0" y="0"/>
          <a:ext cx="0" cy="0"/>
          <a:chOff x="0" y="0"/>
          <a:chExt cx="0" cy="0"/>
        </a:xfrm>
      </p:grpSpPr>
      <p:sp>
        <p:nvSpPr>
          <p:cNvPr id="92162" name="Segnaposto numero diapositiva 3">
            <a:extLst>
              <a:ext uri="{FF2B5EF4-FFF2-40B4-BE49-F238E27FC236}">
                <a16:creationId xmlns:a16="http://schemas.microsoft.com/office/drawing/2014/main" id="{CFCE8BCE-1325-719D-762F-7E9C41857B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46"/>
              </a:spcBef>
              <a:buClr>
                <a:schemeClr val="tx2"/>
              </a:buClr>
              <a:buSzPct val="95000"/>
              <a:buFont typeface="Wingdings" panose="05000000000000000000" pitchFamily="2" charset="2"/>
              <a:buChar char=""/>
              <a:defRPr sz="2769">
                <a:solidFill>
                  <a:schemeClr val="tx1"/>
                </a:solidFill>
                <a:latin typeface="Arial" panose="020B0604020202020204" pitchFamily="34" charset="0"/>
              </a:defRPr>
            </a:lvl1pPr>
            <a:lvl2pPr marL="685817" indent="-263776">
              <a:spcBef>
                <a:spcPct val="20000"/>
              </a:spcBef>
              <a:buClr>
                <a:schemeClr val="accent2"/>
              </a:buClr>
              <a:buSzPct val="90000"/>
              <a:buFont typeface="Wingdings" panose="05000000000000000000" pitchFamily="2" charset="2"/>
              <a:buChar char=""/>
              <a:defRPr sz="2400">
                <a:solidFill>
                  <a:schemeClr val="tx1"/>
                </a:solidFill>
                <a:latin typeface="Arial" panose="020B0604020202020204" pitchFamily="34" charset="0"/>
              </a:defRPr>
            </a:lvl2pPr>
            <a:lvl3pPr marL="1055103" indent="-211021">
              <a:spcBef>
                <a:spcPct val="20000"/>
              </a:spcBef>
              <a:buClr>
                <a:schemeClr val="accent2"/>
              </a:buClr>
              <a:buFont typeface="Wingdings 2" panose="05020102010507070707" pitchFamily="18" charset="2"/>
              <a:buChar char=""/>
              <a:defRPr sz="2215">
                <a:solidFill>
                  <a:schemeClr val="tx1"/>
                </a:solidFill>
                <a:latin typeface="Arial" panose="020B0604020202020204" pitchFamily="34" charset="0"/>
              </a:defRPr>
            </a:lvl3pPr>
            <a:lvl4pPr marL="1477145" indent="-211021">
              <a:spcBef>
                <a:spcPct val="20000"/>
              </a:spcBef>
              <a:buClr>
                <a:srgbClr val="FEB80A"/>
              </a:buClr>
              <a:buFont typeface="Wingdings 3" panose="05040102010807070707" pitchFamily="18" charset="2"/>
              <a:buChar char=""/>
              <a:defRPr sz="2031">
                <a:solidFill>
                  <a:schemeClr val="tx1"/>
                </a:solidFill>
                <a:latin typeface="Arial" panose="020B0604020202020204" pitchFamily="34" charset="0"/>
              </a:defRPr>
            </a:lvl4pPr>
            <a:lvl5pPr marL="1899186" indent="-211021">
              <a:spcBef>
                <a:spcPct val="20000"/>
              </a:spcBef>
              <a:buClr>
                <a:srgbClr val="FEB80A"/>
              </a:buClr>
              <a:buFont typeface="Wingdings 2" panose="05020102010507070707" pitchFamily="18" charset="2"/>
              <a:buChar char=""/>
              <a:defRPr sz="1846">
                <a:solidFill>
                  <a:schemeClr val="tx1"/>
                </a:solidFill>
                <a:latin typeface="Arial" panose="020B0604020202020204" pitchFamily="34" charset="0"/>
              </a:defRPr>
            </a:lvl5pPr>
            <a:lvl6pPr marL="2321227" indent="-211021" eaLnBrk="0" fontAlgn="base" hangingPunct="0">
              <a:spcBef>
                <a:spcPct val="20000"/>
              </a:spcBef>
              <a:spcAft>
                <a:spcPct val="0"/>
              </a:spcAft>
              <a:buClr>
                <a:srgbClr val="FEB80A"/>
              </a:buClr>
              <a:buFont typeface="Wingdings 2" panose="05020102010507070707" pitchFamily="18" charset="2"/>
              <a:buChar char=""/>
              <a:defRPr sz="1846">
                <a:solidFill>
                  <a:schemeClr val="tx1"/>
                </a:solidFill>
                <a:latin typeface="Arial" panose="020B0604020202020204" pitchFamily="34" charset="0"/>
              </a:defRPr>
            </a:lvl6pPr>
            <a:lvl7pPr marL="2743269" indent="-211021" eaLnBrk="0" fontAlgn="base" hangingPunct="0">
              <a:spcBef>
                <a:spcPct val="20000"/>
              </a:spcBef>
              <a:spcAft>
                <a:spcPct val="0"/>
              </a:spcAft>
              <a:buClr>
                <a:srgbClr val="FEB80A"/>
              </a:buClr>
              <a:buFont typeface="Wingdings 2" panose="05020102010507070707" pitchFamily="18" charset="2"/>
              <a:buChar char=""/>
              <a:defRPr sz="1846">
                <a:solidFill>
                  <a:schemeClr val="tx1"/>
                </a:solidFill>
                <a:latin typeface="Arial" panose="020B0604020202020204" pitchFamily="34" charset="0"/>
              </a:defRPr>
            </a:lvl7pPr>
            <a:lvl8pPr marL="3165310" indent="-211021" eaLnBrk="0" fontAlgn="base" hangingPunct="0">
              <a:spcBef>
                <a:spcPct val="20000"/>
              </a:spcBef>
              <a:spcAft>
                <a:spcPct val="0"/>
              </a:spcAft>
              <a:buClr>
                <a:srgbClr val="FEB80A"/>
              </a:buClr>
              <a:buFont typeface="Wingdings 2" panose="05020102010507070707" pitchFamily="18" charset="2"/>
              <a:buChar char=""/>
              <a:defRPr sz="1846">
                <a:solidFill>
                  <a:schemeClr val="tx1"/>
                </a:solidFill>
                <a:latin typeface="Arial" panose="020B0604020202020204" pitchFamily="34" charset="0"/>
              </a:defRPr>
            </a:lvl8pPr>
            <a:lvl9pPr marL="3587351" indent="-211021" eaLnBrk="0" fontAlgn="base" hangingPunct="0">
              <a:spcBef>
                <a:spcPct val="20000"/>
              </a:spcBef>
              <a:spcAft>
                <a:spcPct val="0"/>
              </a:spcAft>
              <a:buClr>
                <a:srgbClr val="FEB80A"/>
              </a:buClr>
              <a:buFont typeface="Wingdings 2" panose="05020102010507070707" pitchFamily="18" charset="2"/>
              <a:buChar char=""/>
              <a:defRPr sz="1846">
                <a:solidFill>
                  <a:schemeClr val="tx1"/>
                </a:solidFill>
                <a:latin typeface="Arial" panose="020B0604020202020204" pitchFamily="34" charset="0"/>
              </a:defRPr>
            </a:lvl9pPr>
          </a:lstStyle>
          <a:p>
            <a:pPr defTabSz="844083" fontAlgn="base">
              <a:spcBef>
                <a:spcPct val="50000"/>
              </a:spcBef>
              <a:spcAft>
                <a:spcPct val="0"/>
              </a:spcAft>
              <a:buClrTx/>
              <a:buSzTx/>
              <a:buNone/>
            </a:pPr>
            <a:fld id="{176F3B57-21CB-4885-BEE5-E2305B72B3BE}" type="slidenum">
              <a:rPr lang="it-IT" altLang="it-IT" sz="1108" b="1">
                <a:solidFill>
                  <a:srgbClr val="D6ECFF"/>
                </a:solidFill>
              </a:rPr>
              <a:pPr defTabSz="844083" fontAlgn="base">
                <a:spcBef>
                  <a:spcPct val="50000"/>
                </a:spcBef>
                <a:spcAft>
                  <a:spcPct val="0"/>
                </a:spcAft>
                <a:buClrTx/>
                <a:buSzTx/>
                <a:buNone/>
              </a:pPr>
              <a:t>23</a:t>
            </a:fld>
            <a:endParaRPr lang="it-IT" altLang="it-IT" sz="1108" b="1">
              <a:solidFill>
                <a:srgbClr val="D6ECFF"/>
              </a:solidFill>
            </a:endParaRPr>
          </a:p>
        </p:txBody>
      </p:sp>
      <p:sp>
        <p:nvSpPr>
          <p:cNvPr id="92163" name="Segnaposto numero diapositiva 3">
            <a:extLst>
              <a:ext uri="{FF2B5EF4-FFF2-40B4-BE49-F238E27FC236}">
                <a16:creationId xmlns:a16="http://schemas.microsoft.com/office/drawing/2014/main" id="{DC06BF7A-2C19-85D8-1162-2BF717C4CF87}"/>
              </a:ext>
            </a:extLst>
          </p:cNvPr>
          <p:cNvSpPr txBox="1">
            <a:spLocks noGrp="1"/>
          </p:cNvSpPr>
          <p:nvPr/>
        </p:nvSpPr>
        <p:spPr bwMode="auto">
          <a:xfrm>
            <a:off x="8610600" y="6186855"/>
            <a:ext cx="457200" cy="3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700"/>
              </a:spcBef>
              <a:buClr>
                <a:schemeClr val="tx2"/>
              </a:buClr>
              <a:buSzPct val="95000"/>
              <a:buFont typeface="Wingdings" panose="05000000000000000000" pitchFamily="2" charset="2"/>
              <a:buChar char=""/>
              <a:defRPr sz="30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Arial" panose="020B0604020202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Arial" panose="020B0604020202020204" pitchFamily="34" charset="0"/>
              </a:defRPr>
            </a:lvl9pPr>
          </a:lstStyle>
          <a:p>
            <a:pPr defTabSz="844083" fontAlgn="base">
              <a:spcBef>
                <a:spcPct val="50000"/>
              </a:spcBef>
              <a:spcAft>
                <a:spcPct val="0"/>
              </a:spcAft>
              <a:buClrTx/>
              <a:buSzTx/>
              <a:buNone/>
            </a:pPr>
            <a:fld id="{56C1F6B4-20ED-46E0-ADFB-A9A5BF5F0DA9}" type="slidenum">
              <a:rPr lang="it-IT" altLang="it-IT" sz="1108" b="1">
                <a:solidFill>
                  <a:srgbClr val="D6ECFF"/>
                </a:solidFill>
              </a:rPr>
              <a:pPr defTabSz="844083" fontAlgn="base">
                <a:spcBef>
                  <a:spcPct val="50000"/>
                </a:spcBef>
                <a:spcAft>
                  <a:spcPct val="0"/>
                </a:spcAft>
                <a:buClrTx/>
                <a:buSzTx/>
                <a:buNone/>
              </a:pPr>
              <a:t>23</a:t>
            </a:fld>
            <a:endParaRPr lang="it-IT" altLang="it-IT" sz="1108" b="1">
              <a:solidFill>
                <a:srgbClr val="D6ECFF"/>
              </a:solidFill>
            </a:endParaRPr>
          </a:p>
        </p:txBody>
      </p:sp>
      <p:sp>
        <p:nvSpPr>
          <p:cNvPr id="982020" name="Rectangle 4">
            <a:extLst>
              <a:ext uri="{FF2B5EF4-FFF2-40B4-BE49-F238E27FC236}">
                <a16:creationId xmlns:a16="http://schemas.microsoft.com/office/drawing/2014/main" id="{7807DE3D-D95C-AB86-776C-28564E63CAE1}"/>
              </a:ext>
            </a:extLst>
          </p:cNvPr>
          <p:cNvSpPr>
            <a:spLocks noChangeArrowheads="1"/>
          </p:cNvSpPr>
          <p:nvPr/>
        </p:nvSpPr>
        <p:spPr bwMode="auto">
          <a:xfrm>
            <a:off x="4479635" y="533728"/>
            <a:ext cx="184731" cy="348109"/>
          </a:xfrm>
          <a:prstGeom prst="rect">
            <a:avLst/>
          </a:prstGeom>
          <a:noFill/>
          <a:ln w="9525">
            <a:noFill/>
            <a:miter lim="800000"/>
            <a:headEnd/>
            <a:tailEnd/>
          </a:ln>
          <a:effectLst/>
        </p:spPr>
        <p:txBody>
          <a:bodyPr wrap="none" anchor="ctr">
            <a:spAutoFit/>
          </a:bodyPr>
          <a:lstStyle/>
          <a:p>
            <a:pPr algn="ctr" defTabSz="844083" fontAlgn="base">
              <a:spcBef>
                <a:spcPct val="50000"/>
              </a:spcBef>
              <a:spcAft>
                <a:spcPct val="0"/>
              </a:spcAft>
              <a:defRPr/>
            </a:pPr>
            <a:endParaRPr lang="it-IT" sz="1662" b="1">
              <a:solidFill>
                <a:prstClr val="white"/>
              </a:solidFill>
              <a:effectLst>
                <a:outerShdw blurRad="38100" dist="38100" dir="2700000" algn="tl">
                  <a:srgbClr val="000000">
                    <a:alpha val="43137"/>
                  </a:srgbClr>
                </a:outerShdw>
              </a:effectLst>
              <a:latin typeface="Arial" charset="0"/>
            </a:endParaRPr>
          </a:p>
        </p:txBody>
      </p:sp>
      <p:pic>
        <p:nvPicPr>
          <p:cNvPr id="183310" name="Picture 14" descr="lorenzetti01">
            <a:extLst>
              <a:ext uri="{FF2B5EF4-FFF2-40B4-BE49-F238E27FC236}">
                <a16:creationId xmlns:a16="http://schemas.microsoft.com/office/drawing/2014/main" id="{CCDBC457-BA48-9E90-1FC1-10C93F927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2957"/>
            <a:ext cx="9144000" cy="404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47">
            <a:extLst>
              <a:ext uri="{FF2B5EF4-FFF2-40B4-BE49-F238E27FC236}">
                <a16:creationId xmlns:a16="http://schemas.microsoft.com/office/drawing/2014/main" id="{A1C10EAC-1381-7CC5-91CA-2B92F6FB0EAA}"/>
              </a:ext>
            </a:extLst>
          </p:cNvPr>
          <p:cNvSpPr>
            <a:spLocks noChangeArrowheads="1"/>
          </p:cNvSpPr>
          <p:nvPr/>
        </p:nvSpPr>
        <p:spPr bwMode="auto">
          <a:xfrm>
            <a:off x="0" y="1102552"/>
            <a:ext cx="9144000" cy="171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700"/>
              </a:spcBef>
              <a:buClr>
                <a:schemeClr val="tx2"/>
              </a:buClr>
              <a:buSzPct val="95000"/>
              <a:buFont typeface="Wingdings" panose="05000000000000000000" pitchFamily="2" charset="2"/>
              <a:buChar char=""/>
              <a:defRPr sz="3000">
                <a:solidFill>
                  <a:schemeClr val="tx1"/>
                </a:solidFill>
                <a:latin typeface="Arial" panose="020B0604020202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Arial" panose="020B0604020202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Arial" panose="020B0604020202020204" pitchFamily="34" charset="0"/>
              </a:defRPr>
            </a:lvl9pPr>
          </a:lstStyle>
          <a:p>
            <a:pPr algn="ctr" defTabSz="844083" fontAlgn="base">
              <a:lnSpc>
                <a:spcPct val="85000"/>
              </a:lnSpc>
              <a:spcBef>
                <a:spcPct val="0"/>
              </a:spcBef>
              <a:spcAft>
                <a:spcPct val="0"/>
              </a:spcAft>
              <a:buClrTx/>
              <a:buSzTx/>
              <a:buNone/>
            </a:pPr>
            <a:endParaRPr lang="it-IT" altLang="it-IT" sz="3323" b="1" dirty="0">
              <a:solidFill>
                <a:prstClr val="white"/>
              </a:solidFill>
              <a:latin typeface="Garamond" panose="02020404030301010803" pitchFamily="18" charset="0"/>
            </a:endParaRPr>
          </a:p>
          <a:p>
            <a:pPr algn="ctr" defTabSz="844083" fontAlgn="base">
              <a:lnSpc>
                <a:spcPct val="85000"/>
              </a:lnSpc>
              <a:spcBef>
                <a:spcPct val="0"/>
              </a:spcBef>
              <a:spcAft>
                <a:spcPct val="0"/>
              </a:spcAft>
              <a:buClrTx/>
              <a:buSzTx/>
              <a:buNone/>
            </a:pPr>
            <a:endParaRPr lang="it-IT" altLang="it-IT" sz="4062" b="1" dirty="0">
              <a:solidFill>
                <a:prstClr val="white"/>
              </a:solidFill>
              <a:latin typeface="Garamond" panose="02020404030301010803" pitchFamily="18" charset="0"/>
            </a:endParaRPr>
          </a:p>
          <a:p>
            <a:pPr algn="ctr" defTabSz="844083" fontAlgn="base">
              <a:lnSpc>
                <a:spcPct val="85000"/>
              </a:lnSpc>
              <a:spcBef>
                <a:spcPct val="0"/>
              </a:spcBef>
              <a:spcAft>
                <a:spcPct val="0"/>
              </a:spcAft>
              <a:buClrTx/>
              <a:buSzTx/>
              <a:buNone/>
            </a:pPr>
            <a:r>
              <a:rPr lang="it-IT" altLang="it-IT" sz="4985" b="1" dirty="0">
                <a:solidFill>
                  <a:prstClr val="white"/>
                </a:solidFill>
                <a:latin typeface="Times New Roman" panose="02020603050405020304" pitchFamily="18" charset="0"/>
                <a:cs typeface="Times New Roman" panose="02020603050405020304" pitchFamily="18" charset="0"/>
              </a:rPr>
              <a:t>Termine della presentazione</a:t>
            </a:r>
            <a:endParaRPr lang="it-IT" altLang="it-IT" sz="4985" b="1" dirty="0">
              <a:solidFill>
                <a:srgbClr val="FFFF66"/>
              </a:solidFill>
              <a:latin typeface="Times New Roman" panose="02020603050405020304" pitchFamily="18" charset="0"/>
              <a:cs typeface="Times New Roman" panose="02020603050405020304" pitchFamily="18" charset="0"/>
            </a:endParaRPr>
          </a:p>
        </p:txBody>
      </p:sp>
      <p:pic>
        <p:nvPicPr>
          <p:cNvPr id="92167" name="Picture 12" descr="header_cartiglio-3_1600">
            <a:extLst>
              <a:ext uri="{FF2B5EF4-FFF2-40B4-BE49-F238E27FC236}">
                <a16:creationId xmlns:a16="http://schemas.microsoft.com/office/drawing/2014/main" id="{9BC6141B-6B01-CA50-AAED-A4D843D02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3770"/>
            <a:ext cx="9224597" cy="111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5236D3A9-6268-A374-BAF9-924963886463}"/>
              </a:ext>
            </a:extLst>
          </p:cNvPr>
          <p:cNvPicPr>
            <a:picLocks noChangeAspect="1"/>
          </p:cNvPicPr>
          <p:nvPr/>
        </p:nvPicPr>
        <p:blipFill>
          <a:blip r:embed="rId5"/>
          <a:stretch>
            <a:fillRect/>
          </a:stretch>
        </p:blipFill>
        <p:spPr>
          <a:xfrm>
            <a:off x="-80597" y="1"/>
            <a:ext cx="9224597" cy="1380392"/>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3310"/>
                                        </p:tgtEl>
                                        <p:attrNameLst>
                                          <p:attrName>style.visibility</p:attrName>
                                        </p:attrNameLst>
                                      </p:cBhvr>
                                      <p:to>
                                        <p:strVal val="visible"/>
                                      </p:to>
                                    </p:set>
                                    <p:animEffect transition="in" filter="dissolve">
                                      <p:cBhvr>
                                        <p:cTn id="7" dur="2000"/>
                                        <p:tgtEl>
                                          <p:spTgt spid="183310"/>
                                        </p:tgtEl>
                                      </p:cBhvr>
                                    </p:animEffect>
                                  </p:childTnLst>
                                </p:cTn>
                              </p:par>
                              <p:par>
                                <p:cTn id="8" presetID="41" presetClass="entr" presetSubtype="0" fill="hold" nodeType="withEffect">
                                  <p:stCondLst>
                                    <p:cond delay="0"/>
                                  </p:stCondLst>
                                  <p:iterate type="lt">
                                    <p:tmPct val="10000"/>
                                  </p:iterate>
                                  <p:childTnLst>
                                    <p:set>
                                      <p:cBhvr>
                                        <p:cTn id="9" dur="1" fill="hold">
                                          <p:stCondLst>
                                            <p:cond delay="0"/>
                                          </p:stCondLst>
                                        </p:cTn>
                                        <p:tgtEl>
                                          <p:spTgt spid="35846">
                                            <p:txEl>
                                              <p:pRg st="2" end="2"/>
                                            </p:txEl>
                                          </p:spTgt>
                                        </p:tgtEl>
                                        <p:attrNameLst>
                                          <p:attrName>style.visibility</p:attrName>
                                        </p:attrNameLst>
                                      </p:cBhvr>
                                      <p:to>
                                        <p:strVal val="visible"/>
                                      </p:to>
                                    </p:set>
                                    <p:anim calcmode="lin" valueType="num">
                                      <p:cBhvr>
                                        <p:cTn id="10" dur="2000" fill="hold"/>
                                        <p:tgtEl>
                                          <p:spTgt spid="3584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2000" fill="hold"/>
                                        <p:tgtEl>
                                          <p:spTgt spid="35846">
                                            <p:txEl>
                                              <p:pRg st="2" end="2"/>
                                            </p:txEl>
                                          </p:spTgt>
                                        </p:tgtEl>
                                        <p:attrNameLst>
                                          <p:attrName>ppt_y</p:attrName>
                                        </p:attrNameLst>
                                      </p:cBhvr>
                                      <p:tavLst>
                                        <p:tav tm="0">
                                          <p:val>
                                            <p:strVal val="#ppt_y"/>
                                          </p:val>
                                        </p:tav>
                                        <p:tav tm="100000">
                                          <p:val>
                                            <p:strVal val="#ppt_y"/>
                                          </p:val>
                                        </p:tav>
                                      </p:tavLst>
                                    </p:anim>
                                    <p:anim calcmode="lin" valueType="num">
                                      <p:cBhvr>
                                        <p:cTn id="12" dur="2000" fill="hold"/>
                                        <p:tgtEl>
                                          <p:spTgt spid="3584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2000" fill="hold"/>
                                        <p:tgtEl>
                                          <p:spTgt spid="3584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2000" tmFilter="0,0; .5, 1; 1, 1"/>
                                        <p:tgtEl>
                                          <p:spTgt spid="358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32A97-F085-4FF8-A73E-37A7CEA90B3A}"/>
              </a:ext>
            </a:extLst>
          </p:cNvPr>
          <p:cNvSpPr>
            <a:spLocks noGrp="1"/>
          </p:cNvSpPr>
          <p:nvPr>
            <p:ph type="ctrTitle"/>
          </p:nvPr>
        </p:nvSpPr>
        <p:spPr>
          <a:xfrm>
            <a:off x="0" y="559981"/>
            <a:ext cx="9143999" cy="500060"/>
          </a:xfrm>
        </p:spPr>
        <p:txBody>
          <a:bodyPr>
            <a:normAutofit fontScale="90000"/>
          </a:bodyPr>
          <a:lstStyle/>
          <a:p>
            <a:br>
              <a:rPr lang="it-IT" sz="2400" b="1" i="1" dirty="0">
                <a:solidFill>
                  <a:srgbClr val="FF0000"/>
                </a:solidFill>
                <a:effectLst>
                  <a:outerShdw blurRad="38100" dist="38100" dir="2700000" algn="tl">
                    <a:srgbClr val="000000">
                      <a:alpha val="43137"/>
                    </a:srgbClr>
                  </a:outerShdw>
                </a:effectLst>
                <a:highlight>
                  <a:srgbClr val="FFFF00"/>
                </a:highlight>
              </a:rPr>
            </a:br>
            <a:br>
              <a:rPr lang="it-IT" sz="2400" b="1" i="1" dirty="0">
                <a:solidFill>
                  <a:srgbClr val="FF0000"/>
                </a:solidFill>
                <a:effectLst>
                  <a:outerShdw blurRad="38100" dist="38100" dir="2700000" algn="tl">
                    <a:srgbClr val="000000">
                      <a:alpha val="43137"/>
                    </a:srgbClr>
                  </a:outerShdw>
                </a:effectLst>
                <a:highlight>
                  <a:srgbClr val="FFFF00"/>
                </a:highlight>
              </a:rPr>
            </a:br>
            <a:br>
              <a:rPr lang="it-IT" sz="2400" b="1" i="1" dirty="0">
                <a:solidFill>
                  <a:srgbClr val="FF0000"/>
                </a:solidFill>
                <a:effectLst>
                  <a:outerShdw blurRad="38100" dist="38100" dir="2700000" algn="tl">
                    <a:srgbClr val="000000">
                      <a:alpha val="43137"/>
                    </a:srgbClr>
                  </a:outerShdw>
                </a:effectLst>
                <a:highlight>
                  <a:srgbClr val="FFFF00"/>
                </a:highlight>
              </a:rPr>
            </a:br>
            <a:r>
              <a:rPr lang="it-IT" sz="2400" b="1" i="1" dirty="0">
                <a:solidFill>
                  <a:srgbClr val="FF0000"/>
                </a:solidFill>
                <a:effectLst>
                  <a:outerShdw blurRad="38100" dist="38100" dir="2700000" algn="tl">
                    <a:srgbClr val="000000">
                      <a:alpha val="43137"/>
                    </a:srgbClr>
                  </a:outerShdw>
                </a:effectLst>
                <a:highlight>
                  <a:srgbClr val="FFFF00"/>
                </a:highlight>
              </a:rPr>
              <a:t>La prevenzione finanziaria del rischio di disequilibrio nei controlli sugli enti locali</a:t>
            </a:r>
          </a:p>
        </p:txBody>
      </p:sp>
      <p:sp>
        <p:nvSpPr>
          <p:cNvPr id="3" name="Sottotitolo 2">
            <a:extLst>
              <a:ext uri="{FF2B5EF4-FFF2-40B4-BE49-F238E27FC236}">
                <a16:creationId xmlns:a16="http://schemas.microsoft.com/office/drawing/2014/main" id="{65995595-E25B-42E2-B006-EA8A296CFF37}"/>
              </a:ext>
            </a:extLst>
          </p:cNvPr>
          <p:cNvSpPr>
            <a:spLocks noGrp="1"/>
          </p:cNvSpPr>
          <p:nvPr>
            <p:ph type="subTitle" idx="1"/>
          </p:nvPr>
        </p:nvSpPr>
        <p:spPr>
          <a:xfrm>
            <a:off x="685799" y="1311966"/>
            <a:ext cx="7772399" cy="5044386"/>
          </a:xfrm>
        </p:spPr>
        <p:txBody>
          <a:bodyPr>
            <a:normAutofit fontScale="92500" lnSpcReduction="10000"/>
          </a:bodyPr>
          <a:lstStyle/>
          <a:p>
            <a:pPr marL="342900" indent="-342900" algn="just">
              <a:buFontTx/>
              <a:buChar char="-"/>
            </a:pPr>
            <a:endParaRPr lang="it-IT" b="1" dirty="0">
              <a:effectLst>
                <a:outerShdw blurRad="38100" dist="38100" dir="2700000" algn="tl">
                  <a:srgbClr val="000000">
                    <a:alpha val="43137"/>
                  </a:srgbClr>
                </a:outerShdw>
              </a:effectLst>
              <a:highlight>
                <a:srgbClr val="00FF00"/>
              </a:highlight>
            </a:endParaRPr>
          </a:p>
          <a:p>
            <a:pPr marL="342900" indent="-342900" algn="just">
              <a:buFontTx/>
              <a:buChar char="-"/>
            </a:pPr>
            <a:r>
              <a:rPr lang="it-IT" b="1" dirty="0">
                <a:effectLst>
                  <a:outerShdw blurRad="38100" dist="38100" dir="2700000" algn="tl">
                    <a:srgbClr val="000000">
                      <a:alpha val="43137"/>
                    </a:srgbClr>
                  </a:outerShdw>
                </a:effectLst>
                <a:highlight>
                  <a:srgbClr val="00FF00"/>
                </a:highlight>
              </a:rPr>
              <a:t>Nella definizione del quadro dei principi interpretativi da ricondurre allo sviluppo progressivo delle attività di controllo della Corte dei conti, è alquanto evidente come </a:t>
            </a:r>
            <a:r>
              <a:rPr lang="it-IT" b="1" dirty="0">
                <a:solidFill>
                  <a:srgbClr val="FF0000"/>
                </a:solidFill>
                <a:effectLst>
                  <a:outerShdw blurRad="38100" dist="38100" dir="2700000" algn="tl">
                    <a:srgbClr val="000000">
                      <a:alpha val="43137"/>
                    </a:srgbClr>
                  </a:outerShdw>
                </a:effectLst>
                <a:highlight>
                  <a:srgbClr val="00FF00"/>
                </a:highlight>
              </a:rPr>
              <a:t>la nuova Costituzione economica</a:t>
            </a:r>
            <a:r>
              <a:rPr lang="it-IT" b="1" dirty="0">
                <a:effectLst>
                  <a:outerShdw blurRad="38100" dist="38100" dir="2700000" algn="tl">
                    <a:srgbClr val="000000">
                      <a:alpha val="43137"/>
                    </a:srgbClr>
                  </a:outerShdw>
                </a:effectLst>
                <a:highlight>
                  <a:srgbClr val="00FF00"/>
                </a:highlight>
              </a:rPr>
              <a:t>, nel procedere al rafforzamento dei contenuti della legalità finanziaria, abbia contribuito ad </a:t>
            </a:r>
            <a:r>
              <a:rPr lang="it-IT" b="1" dirty="0">
                <a:solidFill>
                  <a:srgbClr val="FF0000"/>
                </a:solidFill>
                <a:effectLst>
                  <a:outerShdw blurRad="38100" dist="38100" dir="2700000" algn="tl">
                    <a:srgbClr val="000000">
                      <a:alpha val="43137"/>
                    </a:srgbClr>
                  </a:outerShdw>
                </a:effectLst>
                <a:highlight>
                  <a:srgbClr val="00FF00"/>
                </a:highlight>
              </a:rPr>
              <a:t>innovare profondamente, la fisionomia del rapporto di ausiliarietà nei confronti delle autonomie territoriali</a:t>
            </a:r>
            <a:r>
              <a:rPr lang="it-IT" b="1" dirty="0">
                <a:effectLst>
                  <a:outerShdw blurRad="38100" dist="38100" dir="2700000" algn="tl">
                    <a:srgbClr val="000000">
                      <a:alpha val="43137"/>
                    </a:srgbClr>
                  </a:outerShdw>
                </a:effectLst>
                <a:highlight>
                  <a:srgbClr val="00FF00"/>
                </a:highlight>
              </a:rPr>
              <a:t>.</a:t>
            </a:r>
          </a:p>
          <a:p>
            <a:pPr marL="342900" indent="-342900" algn="just">
              <a:buFontTx/>
              <a:buChar char="-"/>
            </a:pPr>
            <a:r>
              <a:rPr lang="it-IT" b="1" dirty="0">
                <a:solidFill>
                  <a:srgbClr val="FF0000"/>
                </a:solidFill>
                <a:effectLst>
                  <a:outerShdw blurRad="38100" dist="38100" dir="2700000" algn="tl">
                    <a:srgbClr val="000000">
                      <a:alpha val="43137"/>
                    </a:srgbClr>
                  </a:outerShdw>
                </a:effectLst>
                <a:highlight>
                  <a:srgbClr val="00FF00"/>
                </a:highlight>
              </a:rPr>
              <a:t>Il modello cd. collaborativo</a:t>
            </a:r>
            <a:r>
              <a:rPr lang="it-IT" b="1" dirty="0">
                <a:effectLst>
                  <a:outerShdw blurRad="38100" dist="38100" dir="2700000" algn="tl">
                    <a:srgbClr val="000000">
                      <a:alpha val="43137"/>
                    </a:srgbClr>
                  </a:outerShdw>
                </a:effectLst>
                <a:highlight>
                  <a:srgbClr val="00FF00"/>
                </a:highlight>
              </a:rPr>
              <a:t>, compendiato nel sistema delle leggi, rispettivamente n. 131/2003 (Disposizioni per l'adeguamento dell'ordinamento della Repubblica alla legge costituzionale 18 ottobre 2001, n. 3, legge cd. La Loggia), e n. 266/2005 (Disposizioni per la formazione del bilancio annuale e pluriennale dello Stato – legge finanziaria 2006), è stato completato, emendato ed integrato, dalla </a:t>
            </a:r>
            <a:r>
              <a:rPr lang="it-IT" b="1" dirty="0">
                <a:solidFill>
                  <a:srgbClr val="FF0000"/>
                </a:solidFill>
                <a:effectLst>
                  <a:outerShdw blurRad="38100" dist="38100" dir="2700000" algn="tl">
                    <a:srgbClr val="000000">
                      <a:alpha val="43137"/>
                    </a:srgbClr>
                  </a:outerShdw>
                </a:effectLst>
                <a:highlight>
                  <a:srgbClr val="00FF00"/>
                </a:highlight>
              </a:rPr>
              <a:t>legge n. 213/12 con l’attribuzione alla Corte dei conti di nuove competenze</a:t>
            </a:r>
            <a:r>
              <a:rPr lang="it-IT" b="1" dirty="0">
                <a:effectLst>
                  <a:outerShdw blurRad="38100" dist="38100" dir="2700000" algn="tl">
                    <a:srgbClr val="000000">
                      <a:alpha val="43137"/>
                    </a:srgbClr>
                  </a:outerShdw>
                </a:effectLst>
                <a:highlight>
                  <a:srgbClr val="00FF00"/>
                </a:highlight>
              </a:rPr>
              <a:t>.</a:t>
            </a:r>
          </a:p>
          <a:p>
            <a:pPr marL="342900" indent="-342900" algn="just">
              <a:buFontTx/>
              <a:buChar char="-"/>
            </a:pPr>
            <a:endParaRPr lang="it-IT" b="1" dirty="0">
              <a:effectLst>
                <a:outerShdw blurRad="38100" dist="38100" dir="2700000" algn="tl">
                  <a:srgbClr val="000000">
                    <a:alpha val="43137"/>
                  </a:srgbClr>
                </a:outerShdw>
              </a:effectLst>
            </a:endParaRPr>
          </a:p>
          <a:p>
            <a:pPr marL="342900" indent="-342900" algn="just">
              <a:buFontTx/>
              <a:buChar char="-"/>
            </a:pPr>
            <a:endParaRPr lang="it-IT" dirty="0"/>
          </a:p>
        </p:txBody>
      </p:sp>
      <p:sp>
        <p:nvSpPr>
          <p:cNvPr id="4" name="Segnaposto piè di pagina 3">
            <a:extLst>
              <a:ext uri="{FF2B5EF4-FFF2-40B4-BE49-F238E27FC236}">
                <a16:creationId xmlns:a16="http://schemas.microsoft.com/office/drawing/2014/main" id="{07D4F86C-4096-4921-ACB6-094BFFB448EF}"/>
              </a:ext>
            </a:extLst>
          </p:cNvPr>
          <p:cNvSpPr>
            <a:spLocks noGrp="1"/>
          </p:cNvSpPr>
          <p:nvPr>
            <p:ph type="ftr" sz="quarter" idx="11"/>
          </p:nvPr>
        </p:nvSpPr>
        <p:spPr/>
        <p:txBody>
          <a:bodyPr/>
          <a:lstStyle/>
          <a:p>
            <a:pPr algn="l"/>
            <a:r>
              <a:rPr lang="it-IT" sz="1400" dirty="0"/>
              <a:t>Salvatore Pilato</a:t>
            </a:r>
          </a:p>
        </p:txBody>
      </p:sp>
      <p:pic>
        <p:nvPicPr>
          <p:cNvPr id="7" name="Segnaposto immagine 6">
            <a:extLst>
              <a:ext uri="{FF2B5EF4-FFF2-40B4-BE49-F238E27FC236}">
                <a16:creationId xmlns:a16="http://schemas.microsoft.com/office/drawing/2014/main" id="{34D9DDFF-83B1-1192-D64D-9FC68004E04D}"/>
              </a:ext>
            </a:extLst>
          </p:cNvPr>
          <p:cNvPicPr>
            <a:picLocks noGrp="1" noChangeAspect="1"/>
          </p:cNvPicPr>
          <p:nvPr>
            <p:ph type="pic" sz="quarter" idx="13"/>
          </p:nvPr>
        </p:nvPicPr>
        <p:blipFill>
          <a:blip r:embed="rId3"/>
          <a:srcRect t="24834" b="24834"/>
          <a:stretch>
            <a:fillRect/>
          </a:stretch>
        </p:blipFill>
        <p:spPr>
          <a:xfrm>
            <a:off x="0" y="1588"/>
            <a:ext cx="9144000" cy="500060"/>
          </a:xfrm>
          <a:prstGeom prst="rect">
            <a:avLst/>
          </a:prstGeom>
        </p:spPr>
      </p:pic>
      <p:sp>
        <p:nvSpPr>
          <p:cNvPr id="6" name="Segnaposto numero diapositiva 5">
            <a:extLst>
              <a:ext uri="{FF2B5EF4-FFF2-40B4-BE49-F238E27FC236}">
                <a16:creationId xmlns:a16="http://schemas.microsoft.com/office/drawing/2014/main" id="{E98AEB78-723A-440B-8BB7-01D6ED7C03DD}"/>
              </a:ext>
            </a:extLst>
          </p:cNvPr>
          <p:cNvSpPr>
            <a:spLocks noGrp="1"/>
          </p:cNvSpPr>
          <p:nvPr>
            <p:ph type="sldNum" sz="quarter" idx="12"/>
          </p:nvPr>
        </p:nvSpPr>
        <p:spPr/>
        <p:txBody>
          <a:bodyPr/>
          <a:lstStyle/>
          <a:p>
            <a:fld id="{20E12F8D-37A0-40B6-87B4-EBE961E160C5}" type="slidenum">
              <a:rPr lang="it-IT" smtClean="0"/>
              <a:pPr/>
              <a:t>3</a:t>
            </a:fld>
            <a:r>
              <a:rPr lang="it-IT" dirty="0"/>
              <a:t> </a:t>
            </a:r>
          </a:p>
        </p:txBody>
      </p:sp>
    </p:spTree>
    <p:extLst>
      <p:ext uri="{BB962C8B-B14F-4D97-AF65-F5344CB8AC3E}">
        <p14:creationId xmlns:p14="http://schemas.microsoft.com/office/powerpoint/2010/main" val="384199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32A97-F085-4FF8-A73E-37A7CEA90B3A}"/>
              </a:ext>
            </a:extLst>
          </p:cNvPr>
          <p:cNvSpPr>
            <a:spLocks noGrp="1"/>
          </p:cNvSpPr>
          <p:nvPr>
            <p:ph type="ctrTitle"/>
          </p:nvPr>
        </p:nvSpPr>
        <p:spPr>
          <a:xfrm>
            <a:off x="170822" y="637953"/>
            <a:ext cx="8973178" cy="500060"/>
          </a:xfrm>
        </p:spPr>
        <p:txBody>
          <a:bodyPr>
            <a:normAutofit fontScale="90000"/>
          </a:bodyPr>
          <a:lstStyle/>
          <a:p>
            <a:r>
              <a:rPr lang="it-IT" sz="2400" b="1" i="1" dirty="0">
                <a:solidFill>
                  <a:srgbClr val="FF0000"/>
                </a:solidFill>
                <a:effectLst>
                  <a:outerShdw blurRad="38100" dist="38100" dir="2700000" algn="tl">
                    <a:srgbClr val="000000">
                      <a:alpha val="43137"/>
                    </a:srgbClr>
                  </a:outerShdw>
                </a:effectLst>
                <a:highlight>
                  <a:srgbClr val="FFFF00"/>
                </a:highlight>
              </a:rPr>
              <a:t>La prevenzione finanziaria del rischio di disequilibrio nei controlli sugli enti locali</a:t>
            </a:r>
          </a:p>
        </p:txBody>
      </p:sp>
      <p:sp>
        <p:nvSpPr>
          <p:cNvPr id="3" name="Sottotitolo 2">
            <a:extLst>
              <a:ext uri="{FF2B5EF4-FFF2-40B4-BE49-F238E27FC236}">
                <a16:creationId xmlns:a16="http://schemas.microsoft.com/office/drawing/2014/main" id="{65995595-E25B-42E2-B006-EA8A296CFF37}"/>
              </a:ext>
            </a:extLst>
          </p:cNvPr>
          <p:cNvSpPr>
            <a:spLocks noGrp="1"/>
          </p:cNvSpPr>
          <p:nvPr>
            <p:ph type="subTitle" idx="1"/>
          </p:nvPr>
        </p:nvSpPr>
        <p:spPr>
          <a:xfrm>
            <a:off x="462224" y="1311966"/>
            <a:ext cx="8249697" cy="5044386"/>
          </a:xfrm>
        </p:spPr>
        <p:txBody>
          <a:bodyPr>
            <a:normAutofit fontScale="92500" lnSpcReduction="10000"/>
          </a:bodyPr>
          <a:lstStyle/>
          <a:p>
            <a:pPr algn="just"/>
            <a:endParaRPr lang="it-IT" b="1" dirty="0">
              <a:effectLst>
                <a:outerShdw blurRad="38100" dist="38100" dir="2700000" algn="tl">
                  <a:srgbClr val="000000">
                    <a:alpha val="43137"/>
                  </a:srgbClr>
                </a:outerShdw>
              </a:effectLst>
            </a:endParaRPr>
          </a:p>
          <a:p>
            <a:pPr algn="just"/>
            <a:r>
              <a:rPr lang="it-IT" b="1" dirty="0">
                <a:effectLst>
                  <a:outerShdw blurRad="38100" dist="38100" dir="2700000" algn="tl">
                    <a:srgbClr val="000000">
                      <a:alpha val="43137"/>
                    </a:srgbClr>
                  </a:outerShdw>
                </a:effectLst>
              </a:rPr>
              <a:t>il sistema dei controlli sulla finanza pubblica è adesso orientato al conseguimento di </a:t>
            </a:r>
            <a:r>
              <a:rPr lang="it-IT" b="1" dirty="0">
                <a:solidFill>
                  <a:srgbClr val="FF0000"/>
                </a:solidFill>
                <a:effectLst>
                  <a:outerShdw blurRad="38100" dist="38100" dir="2700000" algn="tl">
                    <a:srgbClr val="000000">
                      <a:alpha val="43137"/>
                    </a:srgbClr>
                  </a:outerShdw>
                </a:effectLst>
                <a:highlight>
                  <a:srgbClr val="00FF00"/>
                </a:highlight>
              </a:rPr>
              <a:t>utilità multifunzionali</a:t>
            </a:r>
            <a:r>
              <a:rPr lang="it-IT" b="1" dirty="0">
                <a:effectLst>
                  <a:outerShdw blurRad="38100" dist="38100" dir="2700000" algn="tl">
                    <a:srgbClr val="000000">
                      <a:alpha val="43137"/>
                    </a:srgbClr>
                  </a:outerShdw>
                </a:effectLst>
              </a:rPr>
              <a:t>, e di </a:t>
            </a:r>
            <a:r>
              <a:rPr lang="it-IT" b="1" dirty="0">
                <a:solidFill>
                  <a:srgbClr val="FF0000"/>
                </a:solidFill>
                <a:effectLst>
                  <a:outerShdw blurRad="38100" dist="38100" dir="2700000" algn="tl">
                    <a:srgbClr val="000000">
                      <a:alpha val="43137"/>
                    </a:srgbClr>
                  </a:outerShdw>
                </a:effectLst>
                <a:highlight>
                  <a:srgbClr val="00FF00"/>
                </a:highlight>
              </a:rPr>
              <a:t>utilità aggiuntive</a:t>
            </a:r>
            <a:r>
              <a:rPr lang="it-IT" b="1" dirty="0">
                <a:effectLst>
                  <a:outerShdw blurRad="38100" dist="38100" dir="2700000" algn="tl">
                    <a:srgbClr val="000000">
                      <a:alpha val="43137"/>
                    </a:srgbClr>
                  </a:outerShdw>
                </a:effectLst>
              </a:rPr>
              <a:t>, poiché il modello incentrato sulle -sole ed esclusive- misure correttive e collaborative, è stato ampliato per recepire anche effetti interdittivi e sanzionatori.</a:t>
            </a:r>
          </a:p>
          <a:p>
            <a:pPr algn="just"/>
            <a:r>
              <a:rPr lang="it-IT" b="1" dirty="0">
                <a:effectLst>
                  <a:outerShdw blurRad="38100" dist="38100" dir="2700000" algn="tl">
                    <a:srgbClr val="000000">
                      <a:alpha val="43137"/>
                    </a:srgbClr>
                  </a:outerShdw>
                </a:effectLst>
              </a:rPr>
              <a:t>Il completamento dei percorsi di riflessione sulla riforma dell’assetto dei controlli introdotta con il decreto legge n. 174/2012 cit., consente di individuare il processo di trasformazione normativa e giurisprudenziale dei controlli sulle autonomie territoriali, </a:t>
            </a:r>
            <a:r>
              <a:rPr lang="it-IT" b="1" dirty="0">
                <a:solidFill>
                  <a:srgbClr val="FF0000"/>
                </a:solidFill>
                <a:effectLst>
                  <a:outerShdw blurRad="38100" dist="38100" dir="2700000" algn="tl">
                    <a:srgbClr val="000000">
                      <a:alpha val="43137"/>
                    </a:srgbClr>
                  </a:outerShdw>
                </a:effectLst>
                <a:highlight>
                  <a:srgbClr val="00FF00"/>
                </a:highlight>
              </a:rPr>
              <a:t>dal sistema dei controlli di regolarità e legittimità contabile (legge n. 266/2005), ai controlli sugli equilibri di bilancio (decreto legge n. 174/2012)</a:t>
            </a:r>
            <a:r>
              <a:rPr lang="it-IT" b="1" dirty="0">
                <a:effectLst>
                  <a:outerShdw blurRad="38100" dist="38100" dir="2700000" algn="tl">
                    <a:srgbClr val="000000">
                      <a:alpha val="43137"/>
                    </a:srgbClr>
                  </a:outerShdw>
                </a:effectLst>
              </a:rPr>
              <a:t>, i quali assumono carattere “preventivo” in senso lato, e si ricongiungono naturalmente ai criteri di efficienza e di economicità, che costituiscono i parametri costanti di riferimento, per l’effettività delle garanzie di legalità finanziaria e di buon andamento amministrativo.</a:t>
            </a:r>
          </a:p>
          <a:p>
            <a:pPr algn="just"/>
            <a:endParaRPr lang="it-IT" b="1" dirty="0">
              <a:effectLst>
                <a:outerShdw blurRad="38100" dist="38100" dir="2700000" algn="tl">
                  <a:srgbClr val="000000">
                    <a:alpha val="43137"/>
                  </a:srgbClr>
                </a:outerShdw>
              </a:effectLst>
            </a:endParaRPr>
          </a:p>
          <a:p>
            <a:pPr marL="342900" indent="-342900" algn="just">
              <a:buFontTx/>
              <a:buChar char="-"/>
            </a:pPr>
            <a:endParaRPr lang="it-IT" dirty="0"/>
          </a:p>
        </p:txBody>
      </p:sp>
      <p:sp>
        <p:nvSpPr>
          <p:cNvPr id="4" name="Segnaposto piè di pagina 3">
            <a:extLst>
              <a:ext uri="{FF2B5EF4-FFF2-40B4-BE49-F238E27FC236}">
                <a16:creationId xmlns:a16="http://schemas.microsoft.com/office/drawing/2014/main" id="{07D4F86C-4096-4921-ACB6-094BFFB448EF}"/>
              </a:ext>
            </a:extLst>
          </p:cNvPr>
          <p:cNvSpPr>
            <a:spLocks noGrp="1"/>
          </p:cNvSpPr>
          <p:nvPr>
            <p:ph type="ftr" sz="quarter" idx="11"/>
          </p:nvPr>
        </p:nvSpPr>
        <p:spPr/>
        <p:txBody>
          <a:bodyPr/>
          <a:lstStyle/>
          <a:p>
            <a:pPr algn="l"/>
            <a:r>
              <a:rPr lang="it-IT" sz="1400" dirty="0"/>
              <a:t>Salvatore Pilato</a:t>
            </a:r>
          </a:p>
        </p:txBody>
      </p:sp>
      <p:pic>
        <p:nvPicPr>
          <p:cNvPr id="7" name="Segnaposto immagine 6">
            <a:extLst>
              <a:ext uri="{FF2B5EF4-FFF2-40B4-BE49-F238E27FC236}">
                <a16:creationId xmlns:a16="http://schemas.microsoft.com/office/drawing/2014/main" id="{34D9DDFF-83B1-1192-D64D-9FC68004E04D}"/>
              </a:ext>
            </a:extLst>
          </p:cNvPr>
          <p:cNvPicPr>
            <a:picLocks noGrp="1" noChangeAspect="1"/>
          </p:cNvPicPr>
          <p:nvPr>
            <p:ph type="pic" sz="quarter" idx="13"/>
          </p:nvPr>
        </p:nvPicPr>
        <p:blipFill>
          <a:blip r:embed="rId2"/>
          <a:srcRect t="24834" b="24834"/>
          <a:stretch>
            <a:fillRect/>
          </a:stretch>
        </p:blipFill>
        <p:spPr>
          <a:xfrm>
            <a:off x="0" y="1588"/>
            <a:ext cx="9144000" cy="500060"/>
          </a:xfrm>
          <a:prstGeom prst="rect">
            <a:avLst/>
          </a:prstGeom>
        </p:spPr>
      </p:pic>
      <p:sp>
        <p:nvSpPr>
          <p:cNvPr id="6" name="Segnaposto numero diapositiva 5">
            <a:extLst>
              <a:ext uri="{FF2B5EF4-FFF2-40B4-BE49-F238E27FC236}">
                <a16:creationId xmlns:a16="http://schemas.microsoft.com/office/drawing/2014/main" id="{E98AEB78-723A-440B-8BB7-01D6ED7C03DD}"/>
              </a:ext>
            </a:extLst>
          </p:cNvPr>
          <p:cNvSpPr>
            <a:spLocks noGrp="1"/>
          </p:cNvSpPr>
          <p:nvPr>
            <p:ph type="sldNum" sz="quarter" idx="12"/>
          </p:nvPr>
        </p:nvSpPr>
        <p:spPr/>
        <p:txBody>
          <a:bodyPr/>
          <a:lstStyle/>
          <a:p>
            <a:fld id="{20E12F8D-37A0-40B6-87B4-EBE961E160C5}" type="slidenum">
              <a:rPr lang="it-IT" smtClean="0"/>
              <a:pPr/>
              <a:t>4</a:t>
            </a:fld>
            <a:r>
              <a:rPr lang="it-IT" dirty="0"/>
              <a:t> </a:t>
            </a:r>
          </a:p>
        </p:txBody>
      </p:sp>
    </p:spTree>
    <p:extLst>
      <p:ext uri="{BB962C8B-B14F-4D97-AF65-F5344CB8AC3E}">
        <p14:creationId xmlns:p14="http://schemas.microsoft.com/office/powerpoint/2010/main" val="3711275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32A97-F085-4FF8-A73E-37A7CEA90B3A}"/>
              </a:ext>
            </a:extLst>
          </p:cNvPr>
          <p:cNvSpPr>
            <a:spLocks noGrp="1"/>
          </p:cNvSpPr>
          <p:nvPr>
            <p:ph type="ctrTitle"/>
          </p:nvPr>
        </p:nvSpPr>
        <p:spPr>
          <a:xfrm>
            <a:off x="190919" y="637953"/>
            <a:ext cx="8611437" cy="674012"/>
          </a:xfrm>
        </p:spPr>
        <p:txBody>
          <a:bodyPr>
            <a:normAutofit fontScale="90000"/>
          </a:bodyPr>
          <a:lstStyle/>
          <a:p>
            <a:r>
              <a:rPr lang="it-IT" sz="2400" b="1" i="1" dirty="0">
                <a:solidFill>
                  <a:srgbClr val="FF0000"/>
                </a:solidFill>
                <a:effectLst>
                  <a:outerShdw blurRad="38100" dist="38100" dir="2700000" algn="tl">
                    <a:srgbClr val="000000">
                      <a:alpha val="43137"/>
                    </a:srgbClr>
                  </a:outerShdw>
                </a:effectLst>
                <a:highlight>
                  <a:srgbClr val="FFFF00"/>
                </a:highlight>
              </a:rPr>
              <a:t>La prevenzione finanziaria ed </a:t>
            </a:r>
            <a:r>
              <a:rPr lang="it-IT" sz="2400" b="1" i="1" dirty="0">
                <a:solidFill>
                  <a:srgbClr val="FF0000"/>
                </a:solidFill>
                <a:effectLst>
                  <a:outerShdw blurRad="38100" dist="38100" dir="2700000" algn="tl">
                    <a:srgbClr val="000000">
                      <a:alpha val="43137"/>
                    </a:srgbClr>
                  </a:outerShdw>
                </a:effectLst>
                <a:highlight>
                  <a:srgbClr val="00FFFF"/>
                </a:highlight>
              </a:rPr>
              <a:t>il principio di gradualità </a:t>
            </a:r>
            <a:r>
              <a:rPr lang="it-IT" sz="2400" b="1" i="1" dirty="0">
                <a:solidFill>
                  <a:srgbClr val="FF0000"/>
                </a:solidFill>
                <a:effectLst>
                  <a:outerShdw blurRad="38100" dist="38100" dir="2700000" algn="tl">
                    <a:srgbClr val="000000">
                      <a:alpha val="43137"/>
                    </a:srgbClr>
                  </a:outerShdw>
                </a:effectLst>
                <a:highlight>
                  <a:srgbClr val="FFFF00"/>
                </a:highlight>
              </a:rPr>
              <a:t>nel sistema dei controlli finanziari sul bilancio dell’ente locale</a:t>
            </a:r>
          </a:p>
        </p:txBody>
      </p:sp>
      <p:sp>
        <p:nvSpPr>
          <p:cNvPr id="3" name="Sottotitolo 2">
            <a:extLst>
              <a:ext uri="{FF2B5EF4-FFF2-40B4-BE49-F238E27FC236}">
                <a16:creationId xmlns:a16="http://schemas.microsoft.com/office/drawing/2014/main" id="{65995595-E25B-42E2-B006-EA8A296CFF37}"/>
              </a:ext>
            </a:extLst>
          </p:cNvPr>
          <p:cNvSpPr>
            <a:spLocks noGrp="1"/>
          </p:cNvSpPr>
          <p:nvPr>
            <p:ph type="subTitle" idx="1"/>
          </p:nvPr>
        </p:nvSpPr>
        <p:spPr>
          <a:xfrm>
            <a:off x="341645" y="1311965"/>
            <a:ext cx="8533540" cy="5044386"/>
          </a:xfrm>
        </p:spPr>
        <p:txBody>
          <a:bodyPr>
            <a:normAutofit fontScale="92500" lnSpcReduction="20000"/>
          </a:bodyPr>
          <a:lstStyle/>
          <a:p>
            <a:pPr algn="just"/>
            <a:r>
              <a:rPr lang="it-IT" b="1" dirty="0">
                <a:effectLst>
                  <a:outerShdw blurRad="38100" dist="38100" dir="2700000" algn="tl">
                    <a:srgbClr val="000000">
                      <a:alpha val="43137"/>
                    </a:srgbClr>
                  </a:outerShdw>
                </a:effectLst>
              </a:rPr>
              <a:t>Nella individuazione della funzione di prevenzione finanziaria sugli squilibri di bilancio è utile individuare </a:t>
            </a:r>
            <a:r>
              <a:rPr lang="it-IT" b="1" dirty="0">
                <a:solidFill>
                  <a:srgbClr val="FF0000"/>
                </a:solidFill>
                <a:effectLst>
                  <a:outerShdw blurRad="38100" dist="38100" dir="2700000" algn="tl">
                    <a:srgbClr val="000000">
                      <a:alpha val="43137"/>
                    </a:srgbClr>
                  </a:outerShdw>
                </a:effectLst>
                <a:highlight>
                  <a:srgbClr val="00FF00"/>
                </a:highlight>
              </a:rPr>
              <a:t>la dinamica graduale e progressiva degli effetti prodotti dal controllo </a:t>
            </a:r>
            <a:r>
              <a:rPr lang="it-IT" b="1" dirty="0">
                <a:effectLst>
                  <a:outerShdw blurRad="38100" dist="38100" dir="2700000" algn="tl">
                    <a:srgbClr val="000000">
                      <a:alpha val="43137"/>
                    </a:srgbClr>
                  </a:outerShdw>
                </a:effectLst>
              </a:rPr>
              <a:t>della Sezione regionale della Corte dei conti, laddove la deliberazione con efficacia sollecitatoria d’interventi migliorativi degli esiti della gestione annuale (</a:t>
            </a:r>
            <a:r>
              <a:rPr lang="it-IT" b="1" i="1" dirty="0">
                <a:solidFill>
                  <a:srgbClr val="FF0000"/>
                </a:solidFill>
                <a:effectLst>
                  <a:outerShdw blurRad="38100" dist="38100" dir="2700000" algn="tl">
                    <a:srgbClr val="000000">
                      <a:alpha val="43137"/>
                    </a:srgbClr>
                  </a:outerShdw>
                </a:effectLst>
                <a:highlight>
                  <a:srgbClr val="00FFFF"/>
                </a:highlight>
              </a:rPr>
              <a:t>es. invito ad incrementare la riscossione</a:t>
            </a:r>
            <a:r>
              <a:rPr lang="it-IT" b="1" dirty="0">
                <a:effectLst>
                  <a:outerShdw blurRad="38100" dist="38100" dir="2700000" algn="tl">
                    <a:srgbClr val="000000">
                      <a:alpha val="43137"/>
                    </a:srgbClr>
                  </a:outerShdw>
                </a:effectLst>
              </a:rPr>
              <a:t>) abbia il suo seguìto in una </a:t>
            </a:r>
            <a:r>
              <a:rPr lang="it-IT" b="1" u="sng" dirty="0">
                <a:effectLst>
                  <a:outerShdw blurRad="38100" dist="38100" dir="2700000" algn="tl">
                    <a:srgbClr val="000000">
                      <a:alpha val="43137"/>
                    </a:srgbClr>
                  </a:outerShdw>
                </a:effectLst>
              </a:rPr>
              <a:t>deliberazione ad effetti cogenti</a:t>
            </a:r>
            <a:r>
              <a:rPr lang="it-IT" b="1" dirty="0">
                <a:effectLst>
                  <a:outerShdw blurRad="38100" dist="38100" dir="2700000" algn="tl">
                    <a:srgbClr val="000000">
                      <a:alpha val="43137"/>
                    </a:srgbClr>
                  </a:outerShdw>
                </a:effectLst>
              </a:rPr>
              <a:t>, nella quale è richiesta l</a:t>
            </a:r>
            <a:r>
              <a:rPr lang="it-IT" b="1" u="sng" dirty="0">
                <a:effectLst>
                  <a:outerShdw blurRad="38100" dist="38100" dir="2700000" algn="tl">
                    <a:srgbClr val="000000">
                      <a:alpha val="43137"/>
                    </a:srgbClr>
                  </a:outerShdw>
                </a:effectLst>
              </a:rPr>
              <a:t>’adozione di misure correttive nel termine di sessanta giorni</a:t>
            </a:r>
            <a:r>
              <a:rPr lang="it-IT" b="1" dirty="0">
                <a:effectLst>
                  <a:outerShdw blurRad="38100" dist="38100" dir="2700000" algn="tl">
                    <a:srgbClr val="000000">
                      <a:alpha val="43137"/>
                    </a:srgbClr>
                  </a:outerShdw>
                </a:effectLst>
              </a:rPr>
              <a:t> (art. 148 bis Tuel), con l’eventuale cumulo degli effetti inibitori/impeditivi del “blocco della spesa” (art. 188 Tuel).  </a:t>
            </a:r>
          </a:p>
          <a:p>
            <a:pPr algn="just"/>
            <a:r>
              <a:rPr lang="it-IT" b="1" dirty="0">
                <a:effectLst>
                  <a:outerShdw blurRad="38100" dist="38100" dir="2700000" algn="tl">
                    <a:srgbClr val="000000">
                      <a:alpha val="43137"/>
                    </a:srgbClr>
                  </a:outerShdw>
                </a:effectLst>
              </a:rPr>
              <a:t>Peraltro, </a:t>
            </a:r>
            <a:r>
              <a:rPr lang="it-IT" b="1" dirty="0">
                <a:solidFill>
                  <a:srgbClr val="FF0000"/>
                </a:solidFill>
                <a:effectLst>
                  <a:outerShdw blurRad="38100" dist="38100" dir="2700000" algn="tl">
                    <a:srgbClr val="000000">
                      <a:alpha val="43137"/>
                    </a:srgbClr>
                  </a:outerShdw>
                </a:effectLst>
              </a:rPr>
              <a:t>gli effetti cogenti dei controlli si possono verificare anche in caso di mancata approvazione del PRFP </a:t>
            </a:r>
            <a:r>
              <a:rPr lang="it-IT" b="1" dirty="0">
                <a:effectLst>
                  <a:outerShdw blurRad="38100" dist="38100" dir="2700000" algn="tl">
                    <a:srgbClr val="000000">
                      <a:alpha val="43137"/>
                    </a:srgbClr>
                  </a:outerShdw>
                </a:effectLst>
              </a:rPr>
              <a:t>e di mancata osservanza delle misure correttive indicate nel PRFP, una volta approvato (artt. 243 ss. Tuel), </a:t>
            </a:r>
            <a:r>
              <a:rPr lang="it-IT" b="1" dirty="0">
                <a:solidFill>
                  <a:srgbClr val="FF0000"/>
                </a:solidFill>
                <a:effectLst>
                  <a:outerShdw blurRad="38100" dist="38100" dir="2700000" algn="tl">
                    <a:srgbClr val="000000">
                      <a:alpha val="43137"/>
                    </a:srgbClr>
                  </a:outerShdw>
                </a:effectLst>
              </a:rPr>
              <a:t>per il conseguente obbligo del dissesto</a:t>
            </a:r>
            <a:r>
              <a:rPr lang="it-IT" b="1" dirty="0">
                <a:effectLst>
                  <a:outerShdw blurRad="38100" dist="38100" dir="2700000" algn="tl">
                    <a:srgbClr val="000000">
                      <a:alpha val="43137"/>
                    </a:srgbClr>
                  </a:outerShdw>
                </a:effectLst>
              </a:rPr>
              <a:t>.</a:t>
            </a:r>
          </a:p>
          <a:p>
            <a:pPr algn="just"/>
            <a:r>
              <a:rPr lang="it-IT" b="1" dirty="0">
                <a:effectLst>
                  <a:outerShdw blurRad="38100" dist="38100" dir="2700000" algn="tl">
                    <a:srgbClr val="000000">
                      <a:alpha val="43137"/>
                    </a:srgbClr>
                  </a:outerShdw>
                </a:effectLst>
              </a:rPr>
              <a:t>Nella prevenzione finanziaria degli stati di disequilibrio, i controlli della Corte dei conti operano con </a:t>
            </a:r>
            <a:r>
              <a:rPr lang="it-IT" b="1" dirty="0">
                <a:solidFill>
                  <a:srgbClr val="FF0000"/>
                </a:solidFill>
                <a:effectLst>
                  <a:outerShdw blurRad="38100" dist="38100" dir="2700000" algn="tl">
                    <a:srgbClr val="000000">
                      <a:alpha val="43137"/>
                    </a:srgbClr>
                  </a:outerShdw>
                </a:effectLst>
              </a:rPr>
              <a:t>criteri selettivi e di priorità</a:t>
            </a:r>
            <a:r>
              <a:rPr lang="it-IT" b="1" dirty="0">
                <a:effectLst>
                  <a:outerShdw blurRad="38100" dist="38100" dir="2700000" algn="tl">
                    <a:srgbClr val="000000">
                      <a:alpha val="43137"/>
                    </a:srgbClr>
                  </a:outerShdw>
                </a:effectLst>
              </a:rPr>
              <a:t>, sulla base di indicatori di riferimento, relativi ai </a:t>
            </a:r>
            <a:r>
              <a:rPr lang="it-IT" b="1" dirty="0">
                <a:solidFill>
                  <a:srgbClr val="FF0000"/>
                </a:solidFill>
                <a:effectLst>
                  <a:outerShdw blurRad="38100" dist="38100" dir="2700000" algn="tl">
                    <a:srgbClr val="000000">
                      <a:alpha val="43137"/>
                    </a:srgbClr>
                  </a:outerShdw>
                </a:effectLst>
              </a:rPr>
              <a:t>profili critici di maggiore potenziale impatto sugli equilibri di bilancio</a:t>
            </a:r>
            <a:r>
              <a:rPr lang="it-IT" b="1" dirty="0">
                <a:effectLst>
                  <a:outerShdw blurRad="38100" dist="38100" dir="2700000" algn="tl">
                    <a:srgbClr val="000000">
                      <a:alpha val="43137"/>
                    </a:srgbClr>
                  </a:outerShdw>
                </a:effectLst>
              </a:rPr>
              <a:t>, differenziando gli enti per dimensione finanziaria e per dimensione demografica</a:t>
            </a:r>
          </a:p>
          <a:p>
            <a:pPr marL="342900" indent="-342900" algn="just">
              <a:buFontTx/>
              <a:buChar char="-"/>
            </a:pPr>
            <a:endParaRPr lang="it-IT" dirty="0"/>
          </a:p>
        </p:txBody>
      </p:sp>
      <p:sp>
        <p:nvSpPr>
          <p:cNvPr id="4" name="Segnaposto piè di pagina 3">
            <a:extLst>
              <a:ext uri="{FF2B5EF4-FFF2-40B4-BE49-F238E27FC236}">
                <a16:creationId xmlns:a16="http://schemas.microsoft.com/office/drawing/2014/main" id="{07D4F86C-4096-4921-ACB6-094BFFB448EF}"/>
              </a:ext>
            </a:extLst>
          </p:cNvPr>
          <p:cNvSpPr>
            <a:spLocks noGrp="1"/>
          </p:cNvSpPr>
          <p:nvPr>
            <p:ph type="ftr" sz="quarter" idx="11"/>
          </p:nvPr>
        </p:nvSpPr>
        <p:spPr/>
        <p:txBody>
          <a:bodyPr/>
          <a:lstStyle/>
          <a:p>
            <a:pPr algn="l"/>
            <a:r>
              <a:rPr lang="it-IT" sz="1400" dirty="0"/>
              <a:t>Salvatore Pilato</a:t>
            </a:r>
          </a:p>
        </p:txBody>
      </p:sp>
      <p:pic>
        <p:nvPicPr>
          <p:cNvPr id="7" name="Segnaposto immagine 6">
            <a:extLst>
              <a:ext uri="{FF2B5EF4-FFF2-40B4-BE49-F238E27FC236}">
                <a16:creationId xmlns:a16="http://schemas.microsoft.com/office/drawing/2014/main" id="{34D9DDFF-83B1-1192-D64D-9FC68004E04D}"/>
              </a:ext>
            </a:extLst>
          </p:cNvPr>
          <p:cNvPicPr>
            <a:picLocks noGrp="1" noChangeAspect="1"/>
          </p:cNvPicPr>
          <p:nvPr>
            <p:ph type="pic" sz="quarter" idx="13"/>
          </p:nvPr>
        </p:nvPicPr>
        <p:blipFill>
          <a:blip r:embed="rId2"/>
          <a:srcRect t="24834" b="24834"/>
          <a:stretch>
            <a:fillRect/>
          </a:stretch>
        </p:blipFill>
        <p:spPr>
          <a:xfrm>
            <a:off x="0" y="1588"/>
            <a:ext cx="9144000" cy="500060"/>
          </a:xfrm>
          <a:prstGeom prst="rect">
            <a:avLst/>
          </a:prstGeom>
        </p:spPr>
      </p:pic>
      <p:sp>
        <p:nvSpPr>
          <p:cNvPr id="6" name="Segnaposto numero diapositiva 5">
            <a:extLst>
              <a:ext uri="{FF2B5EF4-FFF2-40B4-BE49-F238E27FC236}">
                <a16:creationId xmlns:a16="http://schemas.microsoft.com/office/drawing/2014/main" id="{E98AEB78-723A-440B-8BB7-01D6ED7C03DD}"/>
              </a:ext>
            </a:extLst>
          </p:cNvPr>
          <p:cNvSpPr>
            <a:spLocks noGrp="1"/>
          </p:cNvSpPr>
          <p:nvPr>
            <p:ph type="sldNum" sz="quarter" idx="12"/>
          </p:nvPr>
        </p:nvSpPr>
        <p:spPr/>
        <p:txBody>
          <a:bodyPr/>
          <a:lstStyle/>
          <a:p>
            <a:fld id="{20E12F8D-37A0-40B6-87B4-EBE961E160C5}" type="slidenum">
              <a:rPr lang="it-IT" smtClean="0"/>
              <a:pPr/>
              <a:t>5</a:t>
            </a:fld>
            <a:r>
              <a:rPr lang="it-IT" dirty="0"/>
              <a:t> </a:t>
            </a:r>
          </a:p>
        </p:txBody>
      </p:sp>
    </p:spTree>
    <p:extLst>
      <p:ext uri="{BB962C8B-B14F-4D97-AF65-F5344CB8AC3E}">
        <p14:creationId xmlns:p14="http://schemas.microsoft.com/office/powerpoint/2010/main" val="3470237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32A97-F085-4FF8-A73E-37A7CEA90B3A}"/>
              </a:ext>
            </a:extLst>
          </p:cNvPr>
          <p:cNvSpPr>
            <a:spLocks noGrp="1"/>
          </p:cNvSpPr>
          <p:nvPr>
            <p:ph type="ctrTitle"/>
          </p:nvPr>
        </p:nvSpPr>
        <p:spPr>
          <a:xfrm>
            <a:off x="685800" y="637953"/>
            <a:ext cx="7772400" cy="769015"/>
          </a:xfrm>
        </p:spPr>
        <p:txBody>
          <a:bodyPr>
            <a:normAutofit/>
          </a:bodyPr>
          <a:lstStyle/>
          <a:p>
            <a:pPr algn="just"/>
            <a:r>
              <a:rPr lang="it-IT" sz="2200" b="1" i="1" dirty="0">
                <a:solidFill>
                  <a:srgbClr val="FF0000"/>
                </a:solidFill>
                <a:effectLst>
                  <a:outerShdw blurRad="38100" dist="38100" dir="2700000" algn="tl">
                    <a:srgbClr val="000000">
                      <a:alpha val="43137"/>
                    </a:srgbClr>
                  </a:outerShdw>
                </a:effectLst>
                <a:highlight>
                  <a:srgbClr val="FFFF00"/>
                </a:highlight>
              </a:rPr>
              <a:t>Il metodo predittivo e gli indicatori di criticità finanziaria</a:t>
            </a:r>
            <a:br>
              <a:rPr lang="it-IT" sz="2200" b="1" i="1" dirty="0">
                <a:solidFill>
                  <a:srgbClr val="FF0000"/>
                </a:solidFill>
                <a:effectLst>
                  <a:outerShdw blurRad="38100" dist="38100" dir="2700000" algn="tl">
                    <a:srgbClr val="000000">
                      <a:alpha val="43137"/>
                    </a:srgbClr>
                  </a:outerShdw>
                </a:effectLst>
                <a:highlight>
                  <a:srgbClr val="FFFF00"/>
                </a:highlight>
              </a:rPr>
            </a:br>
            <a:endParaRPr lang="it-IT" sz="2200" b="1" i="1" dirty="0">
              <a:solidFill>
                <a:srgbClr val="FF0000"/>
              </a:solidFill>
              <a:effectLst>
                <a:outerShdw blurRad="38100" dist="38100" dir="2700000" algn="tl">
                  <a:srgbClr val="000000">
                    <a:alpha val="43137"/>
                  </a:srgbClr>
                </a:outerShdw>
              </a:effectLst>
              <a:highlight>
                <a:srgbClr val="FFFF00"/>
              </a:highlight>
            </a:endParaRPr>
          </a:p>
        </p:txBody>
      </p:sp>
      <p:sp>
        <p:nvSpPr>
          <p:cNvPr id="3" name="Sottotitolo 2">
            <a:extLst>
              <a:ext uri="{FF2B5EF4-FFF2-40B4-BE49-F238E27FC236}">
                <a16:creationId xmlns:a16="http://schemas.microsoft.com/office/drawing/2014/main" id="{65995595-E25B-42E2-B006-EA8A296CFF37}"/>
              </a:ext>
            </a:extLst>
          </p:cNvPr>
          <p:cNvSpPr>
            <a:spLocks noGrp="1"/>
          </p:cNvSpPr>
          <p:nvPr>
            <p:ph type="subTitle" idx="1"/>
          </p:nvPr>
        </p:nvSpPr>
        <p:spPr>
          <a:xfrm>
            <a:off x="371790" y="1406968"/>
            <a:ext cx="8503394" cy="4949383"/>
          </a:xfrm>
        </p:spPr>
        <p:txBody>
          <a:bodyPr>
            <a:normAutofit fontScale="85000" lnSpcReduction="10000"/>
          </a:bodyPr>
          <a:lstStyle/>
          <a:p>
            <a:pPr marL="342900" indent="-342900" algn="just">
              <a:buFontTx/>
              <a:buChar char="-"/>
            </a:pPr>
            <a:r>
              <a:rPr lang="it-IT" b="1" dirty="0">
                <a:effectLst>
                  <a:outerShdw blurRad="38100" dist="38100" dir="2700000" algn="tl">
                    <a:srgbClr val="000000">
                      <a:alpha val="43137"/>
                    </a:srgbClr>
                  </a:outerShdw>
                </a:effectLst>
              </a:rPr>
              <a:t>Al fine della preliminare </a:t>
            </a:r>
            <a:r>
              <a:rPr lang="it-IT" b="1" dirty="0">
                <a:solidFill>
                  <a:srgbClr val="FF0000"/>
                </a:solidFill>
                <a:effectLst>
                  <a:outerShdw blurRad="38100" dist="38100" dir="2700000" algn="tl">
                    <a:srgbClr val="000000">
                      <a:alpha val="43137"/>
                    </a:srgbClr>
                  </a:outerShdw>
                </a:effectLst>
              </a:rPr>
              <a:t>operazione di campionamento degli enti prioritari, classificati per indici di criticità finanziaria</a:t>
            </a:r>
            <a:r>
              <a:rPr lang="it-IT" b="1" dirty="0">
                <a:effectLst>
                  <a:outerShdw blurRad="38100" dist="38100" dir="2700000" algn="tl">
                    <a:srgbClr val="000000">
                      <a:alpha val="43137"/>
                    </a:srgbClr>
                  </a:outerShdw>
                </a:effectLst>
              </a:rPr>
              <a:t>, sono utilizzati i dati informativi estrapolati soprattutto con riferimento ai questionari trasmessi dall’organo di revisione ed alle risultanze disponibili in BDAP, per i profili inerenti: </a:t>
            </a:r>
            <a:r>
              <a:rPr lang="it-IT" b="1" dirty="0">
                <a:solidFill>
                  <a:srgbClr val="FF0000"/>
                </a:solidFill>
                <a:effectLst>
                  <a:outerShdw blurRad="38100" dist="38100" dir="2700000" algn="tl">
                    <a:srgbClr val="000000">
                      <a:alpha val="43137"/>
                    </a:srgbClr>
                  </a:outerShdw>
                </a:effectLst>
                <a:highlight>
                  <a:srgbClr val="00FF00"/>
                </a:highlight>
              </a:rPr>
              <a:t>il ripiano del disavanzo, l’anticipazione di tesoreria, la giacenza di cassa, i debiti fuori bilancio, il contenzioso, il FCDE, </a:t>
            </a:r>
            <a:r>
              <a:rPr lang="it-IT" b="1" u="sng" dirty="0">
                <a:solidFill>
                  <a:srgbClr val="FF0000"/>
                </a:solidFill>
                <a:effectLst>
                  <a:outerShdw blurRad="38100" dist="38100" dir="2700000" algn="tl">
                    <a:srgbClr val="000000">
                      <a:alpha val="43137"/>
                    </a:srgbClr>
                  </a:outerShdw>
                </a:effectLst>
                <a:highlight>
                  <a:srgbClr val="00FFFF"/>
                </a:highlight>
              </a:rPr>
              <a:t>la riscossione</a:t>
            </a:r>
            <a:r>
              <a:rPr lang="it-IT" b="1" dirty="0">
                <a:solidFill>
                  <a:srgbClr val="FF0000"/>
                </a:solidFill>
                <a:effectLst>
                  <a:outerShdw blurRad="38100" dist="38100" dir="2700000" algn="tl">
                    <a:srgbClr val="000000">
                      <a:alpha val="43137"/>
                    </a:srgbClr>
                  </a:outerShdw>
                </a:effectLst>
                <a:highlight>
                  <a:srgbClr val="00FF00"/>
                </a:highlight>
              </a:rPr>
              <a:t>, le società partecipate</a:t>
            </a:r>
            <a:r>
              <a:rPr lang="it-IT" b="1" dirty="0">
                <a:effectLst>
                  <a:outerShdw blurRad="38100" dist="38100" dir="2700000" algn="tl">
                    <a:srgbClr val="000000">
                      <a:alpha val="43137"/>
                    </a:srgbClr>
                  </a:outerShdw>
                </a:effectLst>
              </a:rPr>
              <a:t>.</a:t>
            </a:r>
          </a:p>
          <a:p>
            <a:pPr marL="342900" indent="-342900" algn="just">
              <a:buFontTx/>
              <a:buChar char="-"/>
            </a:pPr>
            <a:r>
              <a:rPr lang="it-IT" b="1" dirty="0">
                <a:effectLst>
                  <a:outerShdw blurRad="38100" dist="38100" dir="2700000" algn="tl">
                    <a:srgbClr val="000000">
                      <a:alpha val="43137"/>
                    </a:srgbClr>
                  </a:outerShdw>
                </a:effectLst>
              </a:rPr>
              <a:t>Inoltre, nell’ambito dei controlli finanziari vengono in rilievo </a:t>
            </a:r>
            <a:r>
              <a:rPr lang="it-IT" b="1" dirty="0">
                <a:effectLst>
                  <a:outerShdw blurRad="38100" dist="38100" dir="2700000" algn="tl">
                    <a:srgbClr val="000000">
                      <a:alpha val="43137"/>
                    </a:srgbClr>
                  </a:outerShdw>
                </a:effectLst>
                <a:highlight>
                  <a:srgbClr val="00FFFF"/>
                </a:highlight>
              </a:rPr>
              <a:t>le risultanze dei referti sulla regolarità della gestione e sull’efficacia e sull’adeguatezza del sistema dei controlli interni trasmessi dai comuni con popolazione superiore ai 15.000 abitanti</a:t>
            </a:r>
            <a:r>
              <a:rPr lang="it-IT" b="1" dirty="0">
                <a:effectLst>
                  <a:outerShdw blurRad="38100" dist="38100" dir="2700000" algn="tl">
                    <a:srgbClr val="000000">
                      <a:alpha val="43137"/>
                    </a:srgbClr>
                  </a:outerShdw>
                </a:effectLst>
              </a:rPr>
              <a:t>, ai sensi dell’art. 148 TUEL, così come sostituito dall’art. 3, comma 1, lett. e) del D.L. n. 174/2012 </a:t>
            </a:r>
          </a:p>
          <a:p>
            <a:pPr marL="342900" indent="-342900" algn="just">
              <a:buFontTx/>
              <a:buChar char="-"/>
            </a:pPr>
            <a:r>
              <a:rPr lang="it-IT" b="1" dirty="0">
                <a:effectLst>
                  <a:outerShdw blurRad="38100" dist="38100" dir="2700000" algn="tl">
                    <a:srgbClr val="000000">
                      <a:alpha val="43137"/>
                    </a:srgbClr>
                  </a:outerShdw>
                </a:effectLst>
              </a:rPr>
              <a:t>La metodologia della prevenzione finanziaria si informa ai principi del </a:t>
            </a:r>
            <a:r>
              <a:rPr lang="it-IT" b="1" dirty="0">
                <a:solidFill>
                  <a:srgbClr val="FF0000"/>
                </a:solidFill>
                <a:effectLst>
                  <a:outerShdw blurRad="38100" dist="38100" dir="2700000" algn="tl">
                    <a:srgbClr val="000000">
                      <a:alpha val="43137"/>
                    </a:srgbClr>
                  </a:outerShdw>
                </a:effectLst>
                <a:highlight>
                  <a:srgbClr val="00FF00"/>
                </a:highlight>
              </a:rPr>
              <a:t>sistema integrato dei controlli</a:t>
            </a:r>
            <a:r>
              <a:rPr lang="it-IT" b="1" dirty="0">
                <a:effectLst>
                  <a:outerShdw blurRad="38100" dist="38100" dir="2700000" algn="tl">
                    <a:srgbClr val="000000">
                      <a:alpha val="43137"/>
                    </a:srgbClr>
                  </a:outerShdw>
                </a:effectLst>
              </a:rPr>
              <a:t>, al fine di fare confluire nella medesima attività tutti i dati economico-finanziari rilevanti, compresi quelli derivanti da altre attività di controllo previste dall’ordinamento contabile degli enti locali, realizzandosi in tal modo la concentrazione delle informazioni, delle verifiche e delle valutazioni riferibili alla medesima gestione di bilancio.</a:t>
            </a:r>
          </a:p>
        </p:txBody>
      </p:sp>
      <p:sp>
        <p:nvSpPr>
          <p:cNvPr id="4" name="Segnaposto piè di pagina 3">
            <a:extLst>
              <a:ext uri="{FF2B5EF4-FFF2-40B4-BE49-F238E27FC236}">
                <a16:creationId xmlns:a16="http://schemas.microsoft.com/office/drawing/2014/main" id="{07D4F86C-4096-4921-ACB6-094BFFB448EF}"/>
              </a:ext>
            </a:extLst>
          </p:cNvPr>
          <p:cNvSpPr>
            <a:spLocks noGrp="1"/>
          </p:cNvSpPr>
          <p:nvPr>
            <p:ph type="ftr" sz="quarter" idx="11"/>
          </p:nvPr>
        </p:nvSpPr>
        <p:spPr/>
        <p:txBody>
          <a:bodyPr/>
          <a:lstStyle/>
          <a:p>
            <a:pPr algn="l"/>
            <a:r>
              <a:rPr lang="it-IT" sz="1400" dirty="0"/>
              <a:t>Salvatore Pilato</a:t>
            </a:r>
          </a:p>
        </p:txBody>
      </p:sp>
      <p:pic>
        <p:nvPicPr>
          <p:cNvPr id="7" name="Segnaposto immagine 6">
            <a:extLst>
              <a:ext uri="{FF2B5EF4-FFF2-40B4-BE49-F238E27FC236}">
                <a16:creationId xmlns:a16="http://schemas.microsoft.com/office/drawing/2014/main" id="{34D9DDFF-83B1-1192-D64D-9FC68004E04D}"/>
              </a:ext>
            </a:extLst>
          </p:cNvPr>
          <p:cNvPicPr>
            <a:picLocks noGrp="1" noChangeAspect="1"/>
          </p:cNvPicPr>
          <p:nvPr>
            <p:ph type="pic" sz="quarter" idx="13"/>
          </p:nvPr>
        </p:nvPicPr>
        <p:blipFill>
          <a:blip r:embed="rId3"/>
          <a:srcRect t="24834" b="24834"/>
          <a:stretch>
            <a:fillRect/>
          </a:stretch>
        </p:blipFill>
        <p:spPr>
          <a:xfrm>
            <a:off x="0" y="1587"/>
            <a:ext cx="9144000" cy="636365"/>
          </a:xfrm>
          <a:prstGeom prst="rect">
            <a:avLst/>
          </a:prstGeom>
        </p:spPr>
      </p:pic>
      <p:sp>
        <p:nvSpPr>
          <p:cNvPr id="6" name="Segnaposto numero diapositiva 5">
            <a:extLst>
              <a:ext uri="{FF2B5EF4-FFF2-40B4-BE49-F238E27FC236}">
                <a16:creationId xmlns:a16="http://schemas.microsoft.com/office/drawing/2014/main" id="{E98AEB78-723A-440B-8BB7-01D6ED7C03DD}"/>
              </a:ext>
            </a:extLst>
          </p:cNvPr>
          <p:cNvSpPr>
            <a:spLocks noGrp="1"/>
          </p:cNvSpPr>
          <p:nvPr>
            <p:ph type="sldNum" sz="quarter" idx="12"/>
          </p:nvPr>
        </p:nvSpPr>
        <p:spPr/>
        <p:txBody>
          <a:bodyPr/>
          <a:lstStyle/>
          <a:p>
            <a:fld id="{20E12F8D-37A0-40B6-87B4-EBE961E160C5}" type="slidenum">
              <a:rPr lang="it-IT" smtClean="0"/>
              <a:pPr/>
              <a:t>6</a:t>
            </a:fld>
            <a:r>
              <a:rPr lang="it-IT" dirty="0"/>
              <a:t> </a:t>
            </a:r>
          </a:p>
        </p:txBody>
      </p:sp>
    </p:spTree>
    <p:extLst>
      <p:ext uri="{BB962C8B-B14F-4D97-AF65-F5344CB8AC3E}">
        <p14:creationId xmlns:p14="http://schemas.microsoft.com/office/powerpoint/2010/main" val="17520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32A97-F085-4FF8-A73E-37A7CEA90B3A}"/>
              </a:ext>
            </a:extLst>
          </p:cNvPr>
          <p:cNvSpPr>
            <a:spLocks noGrp="1"/>
          </p:cNvSpPr>
          <p:nvPr>
            <p:ph type="ctrTitle"/>
          </p:nvPr>
        </p:nvSpPr>
        <p:spPr>
          <a:xfrm>
            <a:off x="685800" y="637953"/>
            <a:ext cx="7772400" cy="500060"/>
          </a:xfrm>
        </p:spPr>
        <p:txBody>
          <a:bodyPr>
            <a:normAutofit/>
          </a:bodyPr>
          <a:lstStyle/>
          <a:p>
            <a:r>
              <a:rPr lang="it-IT" sz="2400" b="1" i="1" dirty="0">
                <a:solidFill>
                  <a:srgbClr val="FF0000"/>
                </a:solidFill>
                <a:effectLst>
                  <a:outerShdw blurRad="38100" dist="38100" dir="2700000" algn="tl">
                    <a:srgbClr val="000000">
                      <a:alpha val="43137"/>
                    </a:srgbClr>
                  </a:outerShdw>
                </a:effectLst>
                <a:highlight>
                  <a:srgbClr val="FFFF00"/>
                </a:highlight>
              </a:rPr>
              <a:t>Armonizzazione contabile- Riscossione- FCDE</a:t>
            </a:r>
          </a:p>
        </p:txBody>
      </p:sp>
      <p:sp>
        <p:nvSpPr>
          <p:cNvPr id="3" name="Sottotitolo 2">
            <a:extLst>
              <a:ext uri="{FF2B5EF4-FFF2-40B4-BE49-F238E27FC236}">
                <a16:creationId xmlns:a16="http://schemas.microsoft.com/office/drawing/2014/main" id="{65995595-E25B-42E2-B006-EA8A296CFF37}"/>
              </a:ext>
            </a:extLst>
          </p:cNvPr>
          <p:cNvSpPr>
            <a:spLocks noGrp="1"/>
          </p:cNvSpPr>
          <p:nvPr>
            <p:ph type="subTitle" idx="1"/>
          </p:nvPr>
        </p:nvSpPr>
        <p:spPr>
          <a:xfrm>
            <a:off x="371789" y="1311966"/>
            <a:ext cx="8503395" cy="5044386"/>
          </a:xfrm>
        </p:spPr>
        <p:txBody>
          <a:bodyPr>
            <a:normAutofit fontScale="85000" lnSpcReduction="20000"/>
          </a:bodyPr>
          <a:lstStyle/>
          <a:p>
            <a:pPr marL="342900" indent="-342900" algn="just">
              <a:buFontTx/>
              <a:buChar char="-"/>
            </a:pPr>
            <a:endParaRPr lang="it-IT" b="1" dirty="0">
              <a:effectLst>
                <a:outerShdw blurRad="38100" dist="38100" dir="2700000" algn="tl">
                  <a:srgbClr val="000000">
                    <a:alpha val="43137"/>
                  </a:srgbClr>
                </a:outerShdw>
              </a:effectLst>
              <a:highlight>
                <a:srgbClr val="00FF00"/>
              </a:highlight>
            </a:endParaRPr>
          </a:p>
          <a:p>
            <a:pPr marL="342900" indent="-342900" algn="just">
              <a:buFontTx/>
              <a:buChar char="-"/>
            </a:pPr>
            <a:r>
              <a:rPr lang="it-IT" b="1" dirty="0">
                <a:effectLst>
                  <a:outerShdw blurRad="38100" dist="38100" dir="2700000" algn="tl">
                    <a:srgbClr val="000000">
                      <a:alpha val="43137"/>
                    </a:srgbClr>
                  </a:outerShdw>
                </a:effectLst>
              </a:rPr>
              <a:t>Nelle attività di controllo finanziario assume fondamentale rilevanza </a:t>
            </a:r>
            <a:r>
              <a:rPr lang="it-IT" b="1" dirty="0">
                <a:solidFill>
                  <a:srgbClr val="FF0000"/>
                </a:solidFill>
                <a:effectLst>
                  <a:outerShdw blurRad="38100" dist="38100" dir="2700000" algn="tl">
                    <a:srgbClr val="000000">
                      <a:alpha val="43137"/>
                    </a:srgbClr>
                  </a:outerShdw>
                </a:effectLst>
              </a:rPr>
              <a:t>il tema dell’applicazione dei principi posti dall’armonizzazione contabile (D.lgs. 118/2011 e succ. agg.) a garanzia dell’equilibrio dei bilanci</a:t>
            </a:r>
            <a:r>
              <a:rPr lang="it-IT" b="1" dirty="0">
                <a:effectLst>
                  <a:outerShdw blurRad="38100" dist="38100" dir="2700000" algn="tl">
                    <a:srgbClr val="000000">
                      <a:alpha val="43137"/>
                    </a:srgbClr>
                  </a:outerShdw>
                </a:effectLst>
              </a:rPr>
              <a:t>, tenendo conto delle </a:t>
            </a:r>
            <a:r>
              <a:rPr lang="it-IT" b="1" dirty="0">
                <a:effectLst>
                  <a:outerShdw blurRad="38100" dist="38100" dir="2700000" algn="tl">
                    <a:srgbClr val="000000">
                      <a:alpha val="43137"/>
                    </a:srgbClr>
                  </a:outerShdw>
                </a:effectLst>
                <a:highlight>
                  <a:srgbClr val="00FF00"/>
                </a:highlight>
              </a:rPr>
              <a:t>tensioni finanziarie generate dalla fragilità economica nei diversi contesti locali</a:t>
            </a:r>
            <a:r>
              <a:rPr lang="it-IT" b="1" dirty="0">
                <a:effectLst>
                  <a:outerShdw blurRad="38100" dist="38100" dir="2700000" algn="tl">
                    <a:srgbClr val="000000">
                      <a:alpha val="43137"/>
                    </a:srgbClr>
                  </a:outerShdw>
                </a:effectLst>
              </a:rPr>
              <a:t>. </a:t>
            </a:r>
          </a:p>
          <a:p>
            <a:pPr marL="342900" indent="-342900" algn="just">
              <a:buFontTx/>
              <a:buChar char="-"/>
            </a:pPr>
            <a:r>
              <a:rPr lang="it-IT" b="1" dirty="0">
                <a:effectLst>
                  <a:outerShdw blurRad="38100" dist="38100" dir="2700000" algn="tl">
                    <a:srgbClr val="000000">
                      <a:alpha val="43137"/>
                    </a:srgbClr>
                  </a:outerShdw>
                </a:effectLst>
              </a:rPr>
              <a:t>È necessario il </a:t>
            </a:r>
            <a:r>
              <a:rPr lang="it-IT" b="1" dirty="0">
                <a:effectLst>
                  <a:outerShdw blurRad="38100" dist="38100" dir="2700000" algn="tl">
                    <a:srgbClr val="000000">
                      <a:alpha val="43137"/>
                    </a:srgbClr>
                  </a:outerShdw>
                </a:effectLst>
                <a:highlight>
                  <a:srgbClr val="00FFFF"/>
                </a:highlight>
              </a:rPr>
              <a:t>monitoraggio sugli spazi finanziari acquisiti</a:t>
            </a:r>
            <a:r>
              <a:rPr lang="it-IT" b="1" dirty="0">
                <a:effectLst>
                  <a:outerShdw blurRad="38100" dist="38100" dir="2700000" algn="tl">
                    <a:srgbClr val="000000">
                      <a:alpha val="43137"/>
                    </a:srgbClr>
                  </a:outerShdw>
                </a:effectLst>
              </a:rPr>
              <a:t>, affinchè i medesimi siano effettivamente destinati all’incremento della spesa di investimento, prevenendo gestioni in violazione del divieto d’indebitamento a copertura di spese correnti (v. art. 119 Cost.).</a:t>
            </a:r>
          </a:p>
          <a:p>
            <a:pPr marL="342900" indent="-342900" algn="just">
              <a:buFontTx/>
              <a:buChar char="-"/>
            </a:pPr>
            <a:r>
              <a:rPr lang="it-IT" b="1" dirty="0">
                <a:effectLst>
                  <a:outerShdw blurRad="38100" dist="38100" dir="2700000" algn="tl">
                    <a:srgbClr val="000000">
                      <a:alpha val="43137"/>
                    </a:srgbClr>
                  </a:outerShdw>
                </a:effectLst>
              </a:rPr>
              <a:t>In tale contesto, particolare attenzione meritano le </a:t>
            </a:r>
            <a:r>
              <a:rPr lang="it-IT" b="1" dirty="0">
                <a:solidFill>
                  <a:srgbClr val="FF0000"/>
                </a:solidFill>
                <a:effectLst>
                  <a:outerShdw blurRad="38100" dist="38100" dir="2700000" algn="tl">
                    <a:srgbClr val="000000">
                      <a:alpha val="43137"/>
                    </a:srgbClr>
                  </a:outerShdw>
                </a:effectLst>
                <a:highlight>
                  <a:srgbClr val="00FFFF"/>
                </a:highlight>
              </a:rPr>
              <a:t>componenti di bilancio suscettibili di manipolazione e/o di opacità documentale</a:t>
            </a:r>
            <a:r>
              <a:rPr lang="it-IT" b="1" dirty="0">
                <a:effectLst>
                  <a:outerShdw blurRad="38100" dist="38100" dir="2700000" algn="tl">
                    <a:srgbClr val="000000">
                      <a:alpha val="43137"/>
                    </a:srgbClr>
                  </a:outerShdw>
                </a:effectLst>
              </a:rPr>
              <a:t>, come l’avanzo di amministrazione o il fondo pluriennale vincolato, ed ogni altro istituto contabile che possa rischiare di produrre effetti espansivi della capacità di spesa a detrimento degli equilibri di parte corrente o che sia suscettivo di provocare, nel tempo, pericolosi squilibri di cassa prodromici del dissesto.</a:t>
            </a:r>
          </a:p>
          <a:p>
            <a:pPr marL="342900" indent="-342900" algn="just">
              <a:buFontTx/>
              <a:buChar char="-"/>
            </a:pPr>
            <a:r>
              <a:rPr lang="it-IT" b="1" dirty="0">
                <a:solidFill>
                  <a:srgbClr val="FF0000"/>
                </a:solidFill>
                <a:effectLst>
                  <a:outerShdw blurRad="38100" dist="38100" dir="2700000" algn="tl">
                    <a:srgbClr val="000000">
                      <a:alpha val="43137"/>
                    </a:srgbClr>
                  </a:outerShdw>
                </a:effectLst>
                <a:highlight>
                  <a:srgbClr val="00FF00"/>
                </a:highlight>
              </a:rPr>
              <a:t>Nell’applicazione dei principi d’armonizzazione contabile è fondamentale la relazione di corrispondenza finanziaria tra i residui attivi che compongono il risultato d’amministrazione (</a:t>
            </a:r>
            <a:r>
              <a:rPr lang="it-IT" b="1" i="1" u="sng" dirty="0">
                <a:solidFill>
                  <a:srgbClr val="FF0000"/>
                </a:solidFill>
                <a:effectLst>
                  <a:outerShdw blurRad="38100" dist="38100" dir="2700000" algn="tl">
                    <a:srgbClr val="000000">
                      <a:alpha val="43137"/>
                    </a:srgbClr>
                  </a:outerShdw>
                </a:effectLst>
                <a:highlight>
                  <a:srgbClr val="00FFFF"/>
                </a:highlight>
              </a:rPr>
              <a:t>i quali comprendono i crediti tributari</a:t>
            </a:r>
            <a:r>
              <a:rPr lang="it-IT" b="1" dirty="0">
                <a:solidFill>
                  <a:srgbClr val="FF0000"/>
                </a:solidFill>
                <a:effectLst>
                  <a:outerShdw blurRad="38100" dist="38100" dir="2700000" algn="tl">
                    <a:srgbClr val="000000">
                      <a:alpha val="43137"/>
                    </a:srgbClr>
                  </a:outerShdw>
                </a:effectLst>
                <a:highlight>
                  <a:srgbClr val="00FF00"/>
                </a:highlight>
              </a:rPr>
              <a:t>) e l’accantonamento nel FCDE (Fondo crediti dubbia esigibilità)</a:t>
            </a:r>
            <a:r>
              <a:rPr lang="it-IT" b="1" dirty="0">
                <a:effectLst>
                  <a:outerShdw blurRad="38100" dist="38100" dir="2700000" algn="tl">
                    <a:srgbClr val="000000">
                      <a:alpha val="43137"/>
                    </a:srgbClr>
                  </a:outerShdw>
                </a:effectLst>
              </a:rPr>
              <a:t>. </a:t>
            </a:r>
          </a:p>
          <a:p>
            <a:pPr marL="342900" indent="-342900" algn="just">
              <a:buFontTx/>
              <a:buChar char="-"/>
            </a:pPr>
            <a:endParaRPr lang="it-IT" b="1" dirty="0">
              <a:effectLst>
                <a:outerShdw blurRad="38100" dist="38100" dir="2700000" algn="tl">
                  <a:srgbClr val="000000">
                    <a:alpha val="43137"/>
                  </a:srgbClr>
                </a:outerShdw>
              </a:effectLst>
            </a:endParaRPr>
          </a:p>
          <a:p>
            <a:pPr marL="342900" indent="-342900" algn="just">
              <a:buFontTx/>
              <a:buChar char="-"/>
            </a:pPr>
            <a:endParaRPr lang="it-IT" b="1" dirty="0">
              <a:effectLst>
                <a:outerShdw blurRad="38100" dist="38100" dir="2700000" algn="tl">
                  <a:srgbClr val="000000">
                    <a:alpha val="43137"/>
                  </a:srgbClr>
                </a:outerShdw>
              </a:effectLst>
            </a:endParaRPr>
          </a:p>
          <a:p>
            <a:pPr marL="342900" indent="-342900" algn="just">
              <a:buFontTx/>
              <a:buChar char="-"/>
            </a:pPr>
            <a:endParaRPr lang="it-IT" dirty="0"/>
          </a:p>
        </p:txBody>
      </p:sp>
      <p:sp>
        <p:nvSpPr>
          <p:cNvPr id="4" name="Segnaposto piè di pagina 3">
            <a:extLst>
              <a:ext uri="{FF2B5EF4-FFF2-40B4-BE49-F238E27FC236}">
                <a16:creationId xmlns:a16="http://schemas.microsoft.com/office/drawing/2014/main" id="{07D4F86C-4096-4921-ACB6-094BFFB448EF}"/>
              </a:ext>
            </a:extLst>
          </p:cNvPr>
          <p:cNvSpPr>
            <a:spLocks noGrp="1"/>
          </p:cNvSpPr>
          <p:nvPr>
            <p:ph type="ftr" sz="quarter" idx="11"/>
          </p:nvPr>
        </p:nvSpPr>
        <p:spPr/>
        <p:txBody>
          <a:bodyPr/>
          <a:lstStyle/>
          <a:p>
            <a:pPr algn="l"/>
            <a:r>
              <a:rPr lang="it-IT" sz="1400" dirty="0"/>
              <a:t>Salvatore Pilato</a:t>
            </a:r>
          </a:p>
        </p:txBody>
      </p:sp>
      <p:pic>
        <p:nvPicPr>
          <p:cNvPr id="7" name="Segnaposto immagine 6">
            <a:extLst>
              <a:ext uri="{FF2B5EF4-FFF2-40B4-BE49-F238E27FC236}">
                <a16:creationId xmlns:a16="http://schemas.microsoft.com/office/drawing/2014/main" id="{34D9DDFF-83B1-1192-D64D-9FC68004E04D}"/>
              </a:ext>
            </a:extLst>
          </p:cNvPr>
          <p:cNvPicPr>
            <a:picLocks noGrp="1" noChangeAspect="1"/>
          </p:cNvPicPr>
          <p:nvPr>
            <p:ph type="pic" sz="quarter" idx="13"/>
          </p:nvPr>
        </p:nvPicPr>
        <p:blipFill>
          <a:blip r:embed="rId2"/>
          <a:srcRect t="24834" b="24834"/>
          <a:stretch>
            <a:fillRect/>
          </a:stretch>
        </p:blipFill>
        <p:spPr>
          <a:xfrm>
            <a:off x="0" y="1588"/>
            <a:ext cx="9144000" cy="636364"/>
          </a:xfrm>
          <a:prstGeom prst="rect">
            <a:avLst/>
          </a:prstGeom>
        </p:spPr>
      </p:pic>
      <p:sp>
        <p:nvSpPr>
          <p:cNvPr id="6" name="Segnaposto numero diapositiva 5">
            <a:extLst>
              <a:ext uri="{FF2B5EF4-FFF2-40B4-BE49-F238E27FC236}">
                <a16:creationId xmlns:a16="http://schemas.microsoft.com/office/drawing/2014/main" id="{E98AEB78-723A-440B-8BB7-01D6ED7C03DD}"/>
              </a:ext>
            </a:extLst>
          </p:cNvPr>
          <p:cNvSpPr>
            <a:spLocks noGrp="1"/>
          </p:cNvSpPr>
          <p:nvPr>
            <p:ph type="sldNum" sz="quarter" idx="12"/>
          </p:nvPr>
        </p:nvSpPr>
        <p:spPr/>
        <p:txBody>
          <a:bodyPr/>
          <a:lstStyle/>
          <a:p>
            <a:fld id="{20E12F8D-37A0-40B6-87B4-EBE961E160C5}" type="slidenum">
              <a:rPr lang="it-IT" smtClean="0"/>
              <a:pPr/>
              <a:t>7</a:t>
            </a:fld>
            <a:r>
              <a:rPr lang="it-IT" dirty="0"/>
              <a:t> </a:t>
            </a:r>
          </a:p>
        </p:txBody>
      </p:sp>
    </p:spTree>
    <p:extLst>
      <p:ext uri="{BB962C8B-B14F-4D97-AF65-F5344CB8AC3E}">
        <p14:creationId xmlns:p14="http://schemas.microsoft.com/office/powerpoint/2010/main" val="191806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0C2221-63C8-4B81-9E3F-B97695865FF1}"/>
              </a:ext>
            </a:extLst>
          </p:cNvPr>
          <p:cNvSpPr>
            <a:spLocks noGrp="1"/>
          </p:cNvSpPr>
          <p:nvPr>
            <p:ph type="ctrTitle"/>
          </p:nvPr>
        </p:nvSpPr>
        <p:spPr>
          <a:xfrm>
            <a:off x="182880" y="540689"/>
            <a:ext cx="8770289" cy="771277"/>
          </a:xfrm>
        </p:spPr>
        <p:txBody>
          <a:bodyPr>
            <a:normAutofit fontScale="90000"/>
          </a:bodyPr>
          <a:lstStyle/>
          <a:p>
            <a:r>
              <a:rPr lang="it-IT" sz="2800" b="1" i="1" dirty="0">
                <a:solidFill>
                  <a:srgbClr val="FF0000"/>
                </a:solidFill>
                <a:highlight>
                  <a:srgbClr val="00FF00"/>
                </a:highlight>
              </a:rPr>
              <a:t>La crisi finanziaria degli enti locali. L’analisi delle cause per tipologie e categorie. La rilevanza della riscossione</a:t>
            </a:r>
          </a:p>
        </p:txBody>
      </p:sp>
      <p:sp>
        <p:nvSpPr>
          <p:cNvPr id="3" name="Sottotitolo 2">
            <a:extLst>
              <a:ext uri="{FF2B5EF4-FFF2-40B4-BE49-F238E27FC236}">
                <a16:creationId xmlns:a16="http://schemas.microsoft.com/office/drawing/2014/main" id="{673E58D8-1F78-45BC-8878-3C4761E68203}"/>
              </a:ext>
            </a:extLst>
          </p:cNvPr>
          <p:cNvSpPr>
            <a:spLocks noGrp="1"/>
          </p:cNvSpPr>
          <p:nvPr>
            <p:ph type="subTitle" idx="1"/>
          </p:nvPr>
        </p:nvSpPr>
        <p:spPr>
          <a:xfrm>
            <a:off x="182880" y="1478943"/>
            <a:ext cx="8770289" cy="4548146"/>
          </a:xfrm>
        </p:spPr>
        <p:txBody>
          <a:bodyPr>
            <a:normAutofit fontScale="92500" lnSpcReduction="10000"/>
          </a:bodyPr>
          <a:lstStyle/>
          <a:p>
            <a:pPr algn="just">
              <a:lnSpc>
                <a:spcPct val="107000"/>
              </a:lnSpc>
              <a:spcAft>
                <a:spcPts val="800"/>
              </a:spcAft>
            </a:pPr>
            <a:r>
              <a:rPr lang="it-IT" sz="1800" b="1" dirty="0">
                <a:solidFill>
                  <a:srgbClr val="26358C"/>
                </a:solidFill>
                <a:effectLst/>
                <a:latin typeface="Book Antiqua" panose="02040602050305030304" pitchFamily="18" charset="0"/>
                <a:ea typeface="Calibri" panose="020F0502020204030204" pitchFamily="34" charset="0"/>
                <a:cs typeface="Times New Roman" panose="02020603050405020304" pitchFamily="18" charset="0"/>
              </a:rPr>
              <a:t>Nella prevenzione finanziaria degli stati di disequilibrio rilevano diverse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emergenze conseguenziali ai controlli sollecitatori di misure correttive (art. 148 bis Tuel)</a:t>
            </a:r>
            <a:r>
              <a:rPr lang="it-IT" sz="1800" b="1" dirty="0">
                <a:solidFill>
                  <a:srgbClr val="26358C"/>
                </a:solidFill>
                <a:effectLst/>
                <a:latin typeface="Book Antiqua" panose="02040602050305030304" pitchFamily="18" charset="0"/>
                <a:ea typeface="Calibri" panose="020F0502020204030204" pitchFamily="34" charset="0"/>
                <a:cs typeface="Times New Roman" panose="02020603050405020304" pitchFamily="18" charset="0"/>
              </a:rPr>
              <a:t>, tra le quali si annovera la costante sopravvenienza di piani di riequilibrio finanziario pluriennale (PRFP) e di procedure di dissesto, le quali rappresentano un nodo cruciale nella organizzazione dei controlli sugli EE.LL. al fine di recuperare migliori livelli di effettività nell’intervento sulle cause strutturali delle criticità di gestione.</a:t>
            </a:r>
          </a:p>
          <a:p>
            <a:pPr algn="just">
              <a:lnSpc>
                <a:spcPct val="107000"/>
              </a:lnSpc>
              <a:spcAft>
                <a:spcPts val="800"/>
              </a:spcAft>
            </a:pPr>
            <a:r>
              <a:rPr lang="it-IT" sz="1800" b="1" dirty="0">
                <a:solidFill>
                  <a:srgbClr val="FF0000"/>
                </a:solidFill>
                <a:highlight>
                  <a:srgbClr val="00FFFF"/>
                </a:highlight>
                <a:latin typeface="Book Antiqua" panose="02040602050305030304" pitchFamily="18" charset="0"/>
              </a:rPr>
              <a:t>Nell’area del Mezzogiorno, i dati statistici disponibili evidenziano la incidenza sul territorio della Regione siciliana del maggior numero dei piani e delle procedure in questione, rispetto all’incidenza sugli altri ambiti regionali </a:t>
            </a:r>
            <a:r>
              <a:rPr lang="it-IT" sz="1800" b="1" dirty="0">
                <a:solidFill>
                  <a:srgbClr val="26358C"/>
                </a:solidFill>
                <a:latin typeface="Book Antiqua" panose="02040602050305030304" pitchFamily="18" charset="0"/>
              </a:rPr>
              <a:t>(dati nazionali al 31/12/2022: n. 202 dissesti, n. 354 PRFP; dati Regione siciliana: n. 44 PRFP, n. 48 dissesti al 31/12/2021; n. 49 PRFP tra i quali i Comuni di Palermo, Messina e la Città metropolitana di Catania, n. 55 dissesti tra i quali i Comuni di Catania, Noto, Naro, Canicattì, Caltagirone, Piazza Armerina, Taormina ed il Libero Consorzio di Siracusa al 31/12/2022; al 31.12.2023 n. 49 PRFP, n. 68 dissesti), sui quali le leggi di bilancio statale per gli anni 2022, 2023 e 2024 sono intervenute con disposizioni d’agevolazione finanziaria e procedimentale. </a:t>
            </a:r>
          </a:p>
        </p:txBody>
      </p:sp>
      <p:sp>
        <p:nvSpPr>
          <p:cNvPr id="4" name="Segnaposto piè di pagina 3">
            <a:extLst>
              <a:ext uri="{FF2B5EF4-FFF2-40B4-BE49-F238E27FC236}">
                <a16:creationId xmlns:a16="http://schemas.microsoft.com/office/drawing/2014/main" id="{3028EF71-A4CC-4DDD-825F-D7663270091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26358C"/>
                </a:solidFill>
                <a:effectLst/>
                <a:uLnTx/>
                <a:uFillTx/>
                <a:latin typeface="Calibri" panose="020F0502020204030204"/>
                <a:ea typeface="+mn-ea"/>
                <a:cs typeface="+mn-cs"/>
              </a:rPr>
              <a:t>Salvatore Pilato</a:t>
            </a:r>
          </a:p>
        </p:txBody>
      </p:sp>
      <p:pic>
        <p:nvPicPr>
          <p:cNvPr id="7" name="Segnaposto immagine 6">
            <a:extLst>
              <a:ext uri="{FF2B5EF4-FFF2-40B4-BE49-F238E27FC236}">
                <a16:creationId xmlns:a16="http://schemas.microsoft.com/office/drawing/2014/main" id="{81B2C839-E4BE-5672-CA50-F04CD196DD1F}"/>
              </a:ext>
            </a:extLst>
          </p:cNvPr>
          <p:cNvPicPr>
            <a:picLocks noGrp="1" noChangeAspect="1"/>
          </p:cNvPicPr>
          <p:nvPr>
            <p:ph type="pic" sz="quarter" idx="13"/>
          </p:nvPr>
        </p:nvPicPr>
        <p:blipFill>
          <a:blip r:embed="rId2"/>
          <a:srcRect t="22208" b="22208"/>
          <a:stretch>
            <a:fillRect/>
          </a:stretch>
        </p:blipFill>
        <p:spPr>
          <a:xfrm>
            <a:off x="0" y="0"/>
            <a:ext cx="9144000" cy="403225"/>
          </a:xfrm>
          <a:prstGeom prst="rect">
            <a:avLst/>
          </a:prstGeom>
        </p:spPr>
      </p:pic>
      <p:sp>
        <p:nvSpPr>
          <p:cNvPr id="6" name="Segnaposto numero diapositiva 5">
            <a:extLst>
              <a:ext uri="{FF2B5EF4-FFF2-40B4-BE49-F238E27FC236}">
                <a16:creationId xmlns:a16="http://schemas.microsoft.com/office/drawing/2014/main" id="{ED823D34-6EF1-4B9E-8EEC-AFDFE870EBCF}"/>
              </a:ext>
            </a:extLst>
          </p:cNvPr>
          <p:cNvSpPr>
            <a:spLocks noGrp="1"/>
          </p:cNvSpPr>
          <p:nvPr>
            <p:ph type="sldNum" sz="quarter" idx="12"/>
          </p:nvPr>
        </p:nvSpPr>
        <p:spPr/>
        <p:txBody>
          <a:bodyPr/>
          <a:lstStyle/>
          <a:p>
            <a:fld id="{20E12F8D-37A0-40B6-87B4-EBE961E160C5}" type="slidenum">
              <a:rPr lang="it-IT" smtClean="0"/>
              <a:pPr/>
              <a:t>8</a:t>
            </a:fld>
            <a:endParaRPr lang="it-IT" dirty="0"/>
          </a:p>
        </p:txBody>
      </p:sp>
    </p:spTree>
    <p:extLst>
      <p:ext uri="{BB962C8B-B14F-4D97-AF65-F5344CB8AC3E}">
        <p14:creationId xmlns:p14="http://schemas.microsoft.com/office/powerpoint/2010/main" val="419425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32A97-F085-4FF8-A73E-37A7CEA90B3A}"/>
              </a:ext>
            </a:extLst>
          </p:cNvPr>
          <p:cNvSpPr>
            <a:spLocks noGrp="1"/>
          </p:cNvSpPr>
          <p:nvPr>
            <p:ph type="ctrTitle"/>
          </p:nvPr>
        </p:nvSpPr>
        <p:spPr>
          <a:xfrm>
            <a:off x="685800" y="637953"/>
            <a:ext cx="7772400" cy="356834"/>
          </a:xfrm>
        </p:spPr>
        <p:txBody>
          <a:bodyPr>
            <a:normAutofit fontScale="90000"/>
          </a:bodyPr>
          <a:lstStyle/>
          <a:p>
            <a:r>
              <a:rPr lang="it-IT" sz="2400" b="1" i="1" dirty="0">
                <a:solidFill>
                  <a:srgbClr val="FF0000"/>
                </a:solidFill>
                <a:effectLst>
                  <a:outerShdw blurRad="38100" dist="38100" dir="2700000" algn="tl">
                    <a:srgbClr val="000000">
                      <a:alpha val="43137"/>
                    </a:srgbClr>
                  </a:outerShdw>
                </a:effectLst>
                <a:highlight>
                  <a:srgbClr val="FFFF00"/>
                </a:highlight>
              </a:rPr>
              <a:t>Le cause della crisi finanziaria </a:t>
            </a:r>
          </a:p>
        </p:txBody>
      </p:sp>
      <p:sp>
        <p:nvSpPr>
          <p:cNvPr id="3" name="Sottotitolo 2">
            <a:extLst>
              <a:ext uri="{FF2B5EF4-FFF2-40B4-BE49-F238E27FC236}">
                <a16:creationId xmlns:a16="http://schemas.microsoft.com/office/drawing/2014/main" id="{65995595-E25B-42E2-B006-EA8A296CFF37}"/>
              </a:ext>
            </a:extLst>
          </p:cNvPr>
          <p:cNvSpPr>
            <a:spLocks noGrp="1"/>
          </p:cNvSpPr>
          <p:nvPr>
            <p:ph type="subTitle" idx="1"/>
          </p:nvPr>
        </p:nvSpPr>
        <p:spPr>
          <a:xfrm>
            <a:off x="90436" y="994787"/>
            <a:ext cx="9053564" cy="6280220"/>
          </a:xfrm>
        </p:spPr>
        <p:txBody>
          <a:bodyPr>
            <a:noAutofit/>
          </a:bodyPr>
          <a:lstStyle/>
          <a:p>
            <a:pPr algn="just"/>
            <a:r>
              <a:rPr lang="it-IT" sz="1400" b="1" dirty="0">
                <a:effectLst>
                  <a:outerShdw blurRad="38100" dist="38100" dir="2700000" algn="tl">
                    <a:srgbClr val="000000">
                      <a:alpha val="43137"/>
                    </a:srgbClr>
                  </a:outerShdw>
                </a:effectLst>
                <a:latin typeface="Book Antiqua" panose="02040602050305030304" pitchFamily="18" charset="0"/>
              </a:rPr>
              <a:t>La classificazione in categorie omogenee dei fattori che determinano la crisi finanziaria, ostacolando la realizzazione dell’equilibrio di bilancio può essere traslata nelle seguenti tipologie sintomatiche della evidente criticità nella gestione amministrativa:    </a:t>
            </a:r>
          </a:p>
          <a:p>
            <a:pPr algn="just">
              <a:spcBef>
                <a:spcPts val="600"/>
              </a:spcBef>
            </a:pPr>
            <a:r>
              <a:rPr lang="it-IT" sz="1400" b="1" dirty="0">
                <a:effectLst>
                  <a:outerShdw blurRad="38100" dist="38100" dir="2700000" algn="tl">
                    <a:srgbClr val="000000">
                      <a:alpha val="43137"/>
                    </a:srgbClr>
                  </a:outerShdw>
                </a:effectLst>
                <a:latin typeface="Book Antiqua" panose="02040602050305030304" pitchFamily="18" charset="0"/>
              </a:rPr>
              <a:t>- il ritardo nell’approvazione dei documenti contabili rispetto ai termini di legge; </a:t>
            </a:r>
          </a:p>
          <a:p>
            <a:pPr algn="just">
              <a:spcBef>
                <a:spcPts val="600"/>
              </a:spcBef>
            </a:pPr>
            <a:r>
              <a:rPr lang="it-IT" sz="1400" b="1" dirty="0">
                <a:effectLst>
                  <a:outerShdw blurRad="38100" dist="38100" dir="2700000" algn="tl">
                    <a:srgbClr val="000000">
                      <a:alpha val="43137"/>
                    </a:srgbClr>
                  </a:outerShdw>
                </a:effectLst>
                <a:latin typeface="Book Antiqua" panose="02040602050305030304" pitchFamily="18" charset="0"/>
              </a:rPr>
              <a:t>- la necessità di incrementare gli accantonamenti delle somme necessarie negli appositi fondi rischi, al fine di prevenire il rischio dell’ampliamento della spesa in assenza di effettive disponibilità di bilancio;</a:t>
            </a:r>
          </a:p>
          <a:p>
            <a:pPr algn="just">
              <a:spcBef>
                <a:spcPts val="600"/>
              </a:spcBef>
            </a:pPr>
            <a:r>
              <a:rPr lang="it-IT" sz="1400" b="1" dirty="0">
                <a:effectLst>
                  <a:outerShdw blurRad="38100" dist="38100" dir="2700000" algn="tl">
                    <a:srgbClr val="000000">
                      <a:alpha val="43137"/>
                    </a:srgbClr>
                  </a:outerShdw>
                </a:effectLst>
                <a:latin typeface="Book Antiqua" panose="02040602050305030304" pitchFamily="18" charset="0"/>
              </a:rPr>
              <a:t>- la presenza di debiti fuori bilancio riconosciuti, oppure in attesa di riconoscimento per l’insussistenza di copertura prevista negli accantonamenti di bilancio;</a:t>
            </a:r>
          </a:p>
          <a:p>
            <a:pPr algn="just">
              <a:spcBef>
                <a:spcPts val="600"/>
              </a:spcBef>
            </a:pPr>
            <a:r>
              <a:rPr lang="it-IT" sz="1400" b="1" dirty="0">
                <a:solidFill>
                  <a:srgbClr val="FF0000"/>
                </a:solidFill>
                <a:effectLst>
                  <a:outerShdw blurRad="38100" dist="38100" dir="2700000" algn="tl">
                    <a:srgbClr val="000000">
                      <a:alpha val="43137"/>
                    </a:srgbClr>
                  </a:outerShdw>
                </a:effectLst>
                <a:highlight>
                  <a:srgbClr val="00FFFF"/>
                </a:highlight>
                <a:latin typeface="Book Antiqua" panose="02040602050305030304" pitchFamily="18" charset="0"/>
              </a:rPr>
              <a:t>- le patologie nella gestione della cassa, che rappresentano un fenomeno rilevante nel contesto della crisi della finanza locale, con particolare riferimento al ricorso alle anticipazioni di tesoreria continuative e protratte per lunghi lassi temporali e per importi consistenti</a:t>
            </a:r>
            <a:r>
              <a:rPr lang="it-IT" sz="1400" b="1" dirty="0">
                <a:effectLst>
                  <a:outerShdw blurRad="38100" dist="38100" dir="2700000" algn="tl">
                    <a:srgbClr val="000000">
                      <a:alpha val="43137"/>
                    </a:srgbClr>
                  </a:outerShdw>
                </a:effectLst>
                <a:latin typeface="Book Antiqua" panose="02040602050305030304" pitchFamily="18" charset="0"/>
              </a:rPr>
              <a:t>; nonché con riferimento alla utilizzazione per cassa, ex art. 195 comma 2 Tuel, di fondi a destinazione vincolata, non ricostituiti al 31 dicembre;</a:t>
            </a:r>
          </a:p>
          <a:p>
            <a:pPr algn="just">
              <a:spcBef>
                <a:spcPts val="600"/>
              </a:spcBef>
            </a:pPr>
            <a:r>
              <a:rPr lang="it-IT" sz="1400" b="1" dirty="0">
                <a:solidFill>
                  <a:srgbClr val="FF0000"/>
                </a:solidFill>
                <a:effectLst>
                  <a:outerShdw blurRad="38100" dist="38100" dir="2700000" algn="tl">
                    <a:srgbClr val="000000">
                      <a:alpha val="43137"/>
                    </a:srgbClr>
                  </a:outerShdw>
                </a:effectLst>
                <a:highlight>
                  <a:srgbClr val="00FFFF"/>
                </a:highlight>
                <a:latin typeface="Book Antiqua" panose="02040602050305030304" pitchFamily="18" charset="0"/>
              </a:rPr>
              <a:t>- la incapacità strutturale nell’organizzazione e attuazione dell’attività di recupero dei crediti e della riscossione dei tributi e, in particolare, molto spesso, l’assenza di accertamenti e/o riscossioni; </a:t>
            </a:r>
          </a:p>
          <a:p>
            <a:pPr algn="just">
              <a:spcBef>
                <a:spcPts val="600"/>
              </a:spcBef>
            </a:pPr>
            <a:r>
              <a:rPr lang="it-IT" sz="1400" b="1" dirty="0">
                <a:effectLst>
                  <a:outerShdw blurRad="38100" dist="38100" dir="2700000" algn="tl">
                    <a:srgbClr val="000000">
                      <a:alpha val="43137"/>
                    </a:srgbClr>
                  </a:outerShdw>
                </a:effectLst>
                <a:latin typeface="Book Antiqua" panose="02040602050305030304" pitchFamily="18" charset="0"/>
              </a:rPr>
              <a:t>- la formazione in accumulo dei residui passivi, per l’incapacità di provvedere tempestivamente ai pagamenti con l’aumento dei costi connessi alla maturazione degli interessi legali e moratori per il ritardo nelle transazioni commerciali, con pregiudizio economico anche per le imprese, le famiglie e i consumatori locali, costretti a ricorrere al mercato del credito;</a:t>
            </a:r>
          </a:p>
          <a:p>
            <a:pPr algn="just">
              <a:spcBef>
                <a:spcPts val="600"/>
              </a:spcBef>
            </a:pPr>
            <a:r>
              <a:rPr lang="it-IT" sz="1400" b="1" dirty="0">
                <a:effectLst>
                  <a:outerShdw blurRad="38100" dist="38100" dir="2700000" algn="tl">
                    <a:srgbClr val="000000">
                      <a:alpha val="43137"/>
                    </a:srgbClr>
                  </a:outerShdw>
                </a:effectLst>
                <a:latin typeface="Book Antiqua" panose="02040602050305030304" pitchFamily="18" charset="0"/>
              </a:rPr>
              <a:t>- la mancata conciliazione dei rapporti creditori e debitori tra l’Ente e gli organismi partecipati e l’assenza della doppia asseverazione nella nota informativa allegata al rendiconto da parte dei rispettivi organi di controllo;</a:t>
            </a:r>
          </a:p>
          <a:p>
            <a:pPr algn="just">
              <a:spcBef>
                <a:spcPts val="600"/>
              </a:spcBef>
            </a:pPr>
            <a:r>
              <a:rPr lang="it-IT" sz="1400" b="1" dirty="0">
                <a:effectLst>
                  <a:outerShdw blurRad="38100" dist="38100" dir="2700000" algn="tl">
                    <a:srgbClr val="000000">
                      <a:alpha val="43137"/>
                    </a:srgbClr>
                  </a:outerShdw>
                </a:effectLst>
                <a:latin typeface="Book Antiqua" panose="02040602050305030304" pitchFamily="18" charset="0"/>
              </a:rPr>
              <a:t>- la carenza di personale dotato di specifiche professionalità amministrative ed economico-finanziarie e la carenza di posizioni organizzative apicali (Segretari comunali e dirigenti responsabili del servizio finanziario).</a:t>
            </a:r>
            <a:endParaRPr lang="it-IT" sz="1400" dirty="0">
              <a:latin typeface="Book Antiqua" panose="02040602050305030304" pitchFamily="18" charset="0"/>
            </a:endParaRPr>
          </a:p>
        </p:txBody>
      </p:sp>
      <p:sp>
        <p:nvSpPr>
          <p:cNvPr id="4" name="Segnaposto piè di pagina 3">
            <a:extLst>
              <a:ext uri="{FF2B5EF4-FFF2-40B4-BE49-F238E27FC236}">
                <a16:creationId xmlns:a16="http://schemas.microsoft.com/office/drawing/2014/main" id="{07D4F86C-4096-4921-ACB6-094BFFB448EF}"/>
              </a:ext>
            </a:extLst>
          </p:cNvPr>
          <p:cNvSpPr>
            <a:spLocks noGrp="1"/>
          </p:cNvSpPr>
          <p:nvPr>
            <p:ph type="ftr" sz="quarter" idx="11"/>
          </p:nvPr>
        </p:nvSpPr>
        <p:spPr/>
        <p:txBody>
          <a:bodyPr/>
          <a:lstStyle/>
          <a:p>
            <a:pPr algn="l"/>
            <a:r>
              <a:rPr lang="it-IT" sz="1400" dirty="0"/>
              <a:t>Salvatore Pilato</a:t>
            </a:r>
          </a:p>
        </p:txBody>
      </p:sp>
      <p:pic>
        <p:nvPicPr>
          <p:cNvPr id="7" name="Segnaposto immagine 6">
            <a:extLst>
              <a:ext uri="{FF2B5EF4-FFF2-40B4-BE49-F238E27FC236}">
                <a16:creationId xmlns:a16="http://schemas.microsoft.com/office/drawing/2014/main" id="{34D9DDFF-83B1-1192-D64D-9FC68004E04D}"/>
              </a:ext>
            </a:extLst>
          </p:cNvPr>
          <p:cNvPicPr>
            <a:picLocks noGrp="1" noChangeAspect="1"/>
          </p:cNvPicPr>
          <p:nvPr>
            <p:ph type="pic" sz="quarter" idx="13"/>
          </p:nvPr>
        </p:nvPicPr>
        <p:blipFill>
          <a:blip r:embed="rId2"/>
          <a:srcRect t="24834" b="24834"/>
          <a:stretch>
            <a:fillRect/>
          </a:stretch>
        </p:blipFill>
        <p:spPr>
          <a:xfrm>
            <a:off x="0" y="1588"/>
            <a:ext cx="9144000" cy="500060"/>
          </a:xfrm>
          <a:prstGeom prst="rect">
            <a:avLst/>
          </a:prstGeom>
        </p:spPr>
      </p:pic>
      <p:sp>
        <p:nvSpPr>
          <p:cNvPr id="6" name="Segnaposto numero diapositiva 5">
            <a:extLst>
              <a:ext uri="{FF2B5EF4-FFF2-40B4-BE49-F238E27FC236}">
                <a16:creationId xmlns:a16="http://schemas.microsoft.com/office/drawing/2014/main" id="{E98AEB78-723A-440B-8BB7-01D6ED7C03DD}"/>
              </a:ext>
            </a:extLst>
          </p:cNvPr>
          <p:cNvSpPr>
            <a:spLocks noGrp="1"/>
          </p:cNvSpPr>
          <p:nvPr>
            <p:ph type="sldNum" sz="quarter" idx="12"/>
          </p:nvPr>
        </p:nvSpPr>
        <p:spPr/>
        <p:txBody>
          <a:bodyPr/>
          <a:lstStyle/>
          <a:p>
            <a:fld id="{20E12F8D-37A0-40B6-87B4-EBE961E160C5}" type="slidenum">
              <a:rPr lang="it-IT" smtClean="0"/>
              <a:pPr/>
              <a:t>9</a:t>
            </a:fld>
            <a:r>
              <a:rPr lang="it-IT" dirty="0"/>
              <a:t> </a:t>
            </a:r>
          </a:p>
        </p:txBody>
      </p:sp>
    </p:spTree>
    <p:extLst>
      <p:ext uri="{BB962C8B-B14F-4D97-AF65-F5344CB8AC3E}">
        <p14:creationId xmlns:p14="http://schemas.microsoft.com/office/powerpoint/2010/main" val="309740011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i Office">
  <a:themeElements>
    <a:clrScheme name="Personalizzato 10">
      <a:dk1>
        <a:srgbClr val="26358C"/>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7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7_Metro">
      <a:majorFont>
        <a:latin typeface=""/>
        <a:ea typeface=""/>
        <a:cs typeface=""/>
      </a:majorFont>
      <a:minorFont>
        <a:latin typeface=""/>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2761</TotalTime>
  <Words>5695</Words>
  <Application>Microsoft Office PowerPoint</Application>
  <PresentationFormat>Presentazione su schermo (4:3)</PresentationFormat>
  <Paragraphs>162</Paragraphs>
  <Slides>23</Slides>
  <Notes>3</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23</vt:i4>
      </vt:variant>
    </vt:vector>
  </HeadingPairs>
  <TitlesOfParts>
    <vt:vector size="37" baseType="lpstr">
      <vt:lpstr>Arial</vt:lpstr>
      <vt:lpstr>Book Antiqua</vt:lpstr>
      <vt:lpstr>Calibri</vt:lpstr>
      <vt:lpstr>Calibri Light</vt:lpstr>
      <vt:lpstr>Century Gothic</vt:lpstr>
      <vt:lpstr>Consolas</vt:lpstr>
      <vt:lpstr>Garamond</vt:lpstr>
      <vt:lpstr>Times New Roman</vt:lpstr>
      <vt:lpstr>Wingdings</vt:lpstr>
      <vt:lpstr>Wingdings 2</vt:lpstr>
      <vt:lpstr>Wingdings 3</vt:lpstr>
      <vt:lpstr>Tema di Office</vt:lpstr>
      <vt:lpstr>Sezione</vt:lpstr>
      <vt:lpstr>7_Metro</vt:lpstr>
      <vt:lpstr>LA GESTIONE DEI TRIBUTI LOCALI COME COLONNA PORTANTE DELLA TENUTA ECONOMICO-FINANZIARIA DEI COMUNI Giornata formativa in Presenza e Videoconferenza.  Martedì 1° luglio 2025 - ore 09:00 – Hotel San Paolo Palace, Palermo  Crisi finanziaria degli enti locali. Cause e rimedi Relazione - Salvatore Pilato </vt:lpstr>
      <vt:lpstr> La crisi finanziaria degli EE.LL. Questioni critiche sull’efficacia dei controlli e dei rimedi</vt:lpstr>
      <vt:lpstr>   La prevenzione finanziaria del rischio di disequilibrio nei controlli sugli enti locali</vt:lpstr>
      <vt:lpstr>La prevenzione finanziaria del rischio di disequilibrio nei controlli sugli enti locali</vt:lpstr>
      <vt:lpstr>La prevenzione finanziaria ed il principio di gradualità nel sistema dei controlli finanziari sul bilancio dell’ente locale</vt:lpstr>
      <vt:lpstr>Il metodo predittivo e gli indicatori di criticità finanziaria </vt:lpstr>
      <vt:lpstr>Armonizzazione contabile- Riscossione- FCDE</vt:lpstr>
      <vt:lpstr>La crisi finanziaria degli enti locali. L’analisi delle cause per tipologie e categorie. La rilevanza della riscossione</vt:lpstr>
      <vt:lpstr>Le cause della crisi finanziaria </vt:lpstr>
      <vt:lpstr>Le cause strutturali e la rilevanza strategica della riscossione</vt:lpstr>
      <vt:lpstr>I referti sulla finanza locale  </vt:lpstr>
      <vt:lpstr>Dal rapporto annuale Bankitalia sull’economia della Sicilia- giugno 2025</vt:lpstr>
      <vt:lpstr>Uno sguardo di sintesi dei dati finanziari 2022.2024 [v. “tax gap” rappresentato dalla differenza tra il gettito potenziale e quella realmente incassato] </vt:lpstr>
      <vt:lpstr>La riforma fiscale per gli enti locali</vt:lpstr>
      <vt:lpstr>Uno sguardo alle recenti tendenze legislative di intervento sullo stato di crisi finanziaria. </vt:lpstr>
      <vt:lpstr>Uno sguardo alle recenti tendenze legislative di intervento sullo stato di crisi finanziaria. </vt:lpstr>
      <vt:lpstr>Uno sguardo alle recenti tendenze legislative di intervento sullo stato di crisi finanziaria. </vt:lpstr>
      <vt:lpstr>Alcune considerazioni conclusive sullo stato di efficacia dei rimedi di prevenzione finanziaria e sulle ipotesi di riforma del Titolo VIII Tuel</vt:lpstr>
      <vt:lpstr>Alcune considerazioni conclusive sullo stato di efficacia dei rimedi di prevenzione finanziaria e sulle ipotesi di riforma del Titolo VIII Tuel</vt:lpstr>
      <vt:lpstr>Alcune considerazioni conclusive sullo stato di efficacia dei rimedi di prevenzione finanziaria e sulle ipotesi di riforma del Titolo VIII Tuel</vt:lpstr>
      <vt:lpstr>Alcune considerazioni conclusive sullo stato di efficacia dei rimedi di prevenzione finanziaria e sulle ipotesi di riforma del Titolo VIII Tuel</vt:lpstr>
      <vt:lpstr>Alcune riflessioni a chiusura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UfficioStampa - G. Giappichelli Editore</dc:creator>
  <cp:lastModifiedBy>Angela Pumilia</cp:lastModifiedBy>
  <cp:revision>39</cp:revision>
  <dcterms:created xsi:type="dcterms:W3CDTF">2020-07-31T10:55:57Z</dcterms:created>
  <dcterms:modified xsi:type="dcterms:W3CDTF">2025-07-01T09:43:07Z</dcterms:modified>
</cp:coreProperties>
</file>